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Objects="1">
      <p:cViewPr varScale="1">
        <p:scale>
          <a:sx n="119" d="100"/>
          <a:sy n="119" d="100"/>
        </p:scale>
        <p:origin x="7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Wind/Wind%20Power%20II.pdf" TargetMode="External"/><Relationship Id="rId2" Type="http://schemas.openxmlformats.org/officeDocument/2006/relationships/hyperlink" Target="https://www.wecanfigurethisout.org/ENERGY/Web_notes/Wind/Wind%20Power%20II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ecanfigurethisout.org/ENERGY/Web_notes/Wind/Wind%20Power%20II.key" TargetMode="Externa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Wind/Wind%20Power%20II.pdf" TargetMode="External"/><Relationship Id="rId2" Type="http://schemas.openxmlformats.org/officeDocument/2006/relationships/hyperlink" Target="https://www.wecanfigurethisout.org/ENERGY/Web_notes/Wind/Wind%20Power%20II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ecanfigurethisout.org/ENERGY/Web_notes/Wind/Wind%20Power%20II.key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rc.gov/legal/staff-reports/2018/may-energy-infrastructure.pdf" TargetMode="External"/><Relationship Id="rId3" Type="http://schemas.openxmlformats.org/officeDocument/2006/relationships/hyperlink" Target="https://www.wecanfigurethisout.org/ENERGY/Web_notes/Introduction/US%20Energy%20Production%20and%20Consumption.pdf" TargetMode="External"/><Relationship Id="rId7" Type="http://schemas.openxmlformats.org/officeDocument/2006/relationships/hyperlink" Target="https://www.wecanfigurethisout.org/ENERGY/Web_notes/Technology%20Comparisons/Plant%20Economics.key" TargetMode="External"/><Relationship Id="rId2" Type="http://schemas.openxmlformats.org/officeDocument/2006/relationships/hyperlink" Target="https://www.wecanfigurethisout.org/ENERGY/Web_notes/Introduction/US%20Energy%20Production%20and%20Consumption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ecanfigurethisout.org/ENERGY/Web_notes/Technology%20Comparisons/Plant%20Economics.pdf" TargetMode="External"/><Relationship Id="rId5" Type="http://schemas.openxmlformats.org/officeDocument/2006/relationships/hyperlink" Target="https://www.wecanfigurethisout.org/ENERGY/Web_notes/Technology%20Comparisons/Plant%20Economics.pptx" TargetMode="External"/><Relationship Id="rId4" Type="http://schemas.openxmlformats.org/officeDocument/2006/relationships/hyperlink" Target="https://www.wecanfigurethisout.org/ENERGY/Web_notes/Introduction/US%20Energy%20Production%20and%20Consumption.key" TargetMode="Externa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HFerHBNS9B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Wind/Wind%20-%20Supporting.htm" TargetMode="External"/><Relationship Id="rId2" Type="http://schemas.openxmlformats.org/officeDocument/2006/relationships/hyperlink" Target="https://www.google.com/url?sa=t&amp;rct=j&amp;q=&amp;esrc=s&amp;source=web&amp;cd=2&amp;ved=2ahUKEwiw-62FjfzcAhWM5YMKHTRIDbcQFjABegQICRAC&amp;url=https://www.witpress.com/Secure/elibrary/papers/9781845642051/9781845642051008FU1.pdf&amp;usg=AOvVaw2qic8UzkLUSsE02rQdjPz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iJp2s-tbRAQ" TargetMode="External"/><Relationship Id="rId5" Type="http://schemas.openxmlformats.org/officeDocument/2006/relationships/hyperlink" Target="https://www.youtube.com/watch?v=a99p5S9aNho" TargetMode="External"/><Relationship Id="rId4" Type="http://schemas.openxmlformats.org/officeDocument/2006/relationships/hyperlink" Target="https://wecanfigurethisout.org/ENERGY/Web_notes/Wind/Wind%20-%20Supporting.htm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/>
          <p:nvPr/>
        </p:nvSpPr>
        <p:spPr>
          <a:xfrm>
            <a:off x="304800" y="6539723"/>
            <a:ext cx="85344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(Written / Revised:  </a:t>
            </a:r>
            <a:r>
              <a:rPr lang="en-US" dirty="0"/>
              <a:t>August 2022</a:t>
            </a:r>
            <a:r>
              <a:rPr dirty="0"/>
              <a:t>)</a:t>
            </a:r>
          </a:p>
        </p:txBody>
      </p:sp>
      <p:sp>
        <p:nvSpPr>
          <p:cNvPr id="1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1133"/>
          </a:xfrm>
          <a:prstGeom prst="rect">
            <a:avLst/>
          </a:prstGeom>
        </p:spPr>
        <p:txBody>
          <a:bodyPr/>
          <a:lstStyle/>
          <a:p>
            <a:r>
              <a:t>Wind Power – Part I</a:t>
            </a:r>
          </a:p>
        </p:txBody>
      </p:sp>
      <p:sp>
        <p:nvSpPr>
          <p:cNvPr id="114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747190"/>
            <a:ext cx="9010647" cy="5676895"/>
          </a:xfrm>
          <a:prstGeom prst="rect">
            <a:avLst/>
          </a:prstGeom>
        </p:spPr>
        <p:txBody>
          <a:bodyPr/>
          <a:lstStyle/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John C. Bean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 u="sng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Outline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47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Wind's variation with locale, time &amp; altitude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Wind's energy and power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Implications for all wind turbine designs / Implications for wind farm location &amp; layout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Aero 101:  DRAG (exploited in Savonius vertical axis wind turbine - VAWT)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 	  LIFT (exploited in Danish horizontal axis wind turbine - HAWT &amp; Darrieus VAWT)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  How their use of lift &amp; drag explain and limit performance of these turbines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Aero 201: Bernoulli's Equation / Betz's Limit of Lift + Drag turbines / Limit on pure Drag Turbines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Danish Experience: Anyone can make a working wind turbine, problem's KEEPING it working!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Aerospace failures vs. the farm machinery company now supplying the world with turbines: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Shared &amp; verified performance data driving use of robust &amp; standardized components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The hard-luck lessons about failsafe turbine over-speed protection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Leading to the Danish turbine's current supremacy and ongoing trends in its deployment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https://transportgeography.org/?page_id=386</a:t>
            </a:r>
          </a:p>
        </p:txBody>
      </p:sp>
      <p:sp>
        <p:nvSpPr>
          <p:cNvPr id="17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CC00"/>
                </a:solidFill>
              </a:defRPr>
            </a:pPr>
            <a:r>
              <a:t>WHEN</a:t>
            </a:r>
            <a:r>
              <a:rPr b="0">
                <a:solidFill>
                  <a:srgbClr val="E5FFFF"/>
                </a:solidFill>
              </a:rPr>
              <a:t> do we get the strongest winds?</a:t>
            </a:r>
          </a:p>
        </p:txBody>
      </p:sp>
      <p:pic>
        <p:nvPicPr>
          <p:cNvPr id="17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59" y="1862677"/>
            <a:ext cx="4386258" cy="440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761580"/>
            <a:ext cx="8915400" cy="199347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You've probably noticed seasonal variations in </a:t>
            </a:r>
            <a:r>
              <a:rPr b="1"/>
              <a:t>wind direction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Illustrated here are typical shifts in worldwide January vs. July wind direction: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Rectangle 5"/>
          <p:cNvSpPr txBox="1"/>
          <p:nvPr/>
        </p:nvSpPr>
        <p:spPr>
          <a:xfrm>
            <a:off x="6326716" y="5199927"/>
            <a:ext cx="2658534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https://en.wikipedia.org/wiki/Drag_coefficient</a:t>
            </a:r>
          </a:p>
        </p:txBody>
      </p:sp>
      <p:sp>
        <p:nvSpPr>
          <p:cNvPr id="170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Values of the </a:t>
            </a:r>
            <a:r>
              <a:rPr>
                <a:solidFill>
                  <a:srgbClr val="FF6299"/>
                </a:solidFill>
              </a:rPr>
              <a:t>drag coefficient </a:t>
            </a:r>
            <a:r>
              <a:t>for common shapes:</a:t>
            </a:r>
          </a:p>
        </p:txBody>
      </p:sp>
      <p:sp>
        <p:nvSpPr>
          <p:cNvPr id="170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6047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Now imagine one such object (a turbine blade) being dragged by an air flow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air flow's velocity is:  v</a:t>
            </a:r>
            <a:r>
              <a:rPr baseline="-25000"/>
              <a:t>air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drags the object along at a velocity of:  v</a:t>
            </a:r>
            <a:r>
              <a:rPr baseline="-25000"/>
              <a:t>object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object experiences an Apparent wind of (v</a:t>
            </a:r>
            <a:r>
              <a:rPr baseline="-25000"/>
              <a:t>air</a:t>
            </a:r>
            <a:r>
              <a:t> - v</a:t>
            </a:r>
            <a:r>
              <a:rPr baseline="-25000"/>
              <a:t>object</a:t>
            </a:r>
            <a:r>
              <a:t>)</a:t>
            </a:r>
            <a:r>
              <a:rPr baseline="-25000"/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Making the drag force on the object: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Force = (C</a:t>
            </a:r>
            <a:r>
              <a:rPr baseline="-25000"/>
              <a:t>D</a:t>
            </a:r>
            <a:r>
              <a:t> / 2) ρ A</a:t>
            </a:r>
            <a:r>
              <a:rPr baseline="-25000"/>
              <a:t>surface</a:t>
            </a:r>
            <a:r>
              <a:t> (v</a:t>
            </a:r>
            <a:r>
              <a:rPr baseline="-25000"/>
              <a:t>air</a:t>
            </a:r>
            <a:r>
              <a:t> – v</a:t>
            </a:r>
            <a:r>
              <a:rPr baseline="-25000"/>
              <a:t>object</a:t>
            </a:r>
            <a:r>
              <a:t>)</a:t>
            </a:r>
            <a:r>
              <a:rPr baseline="-25000"/>
              <a:t> </a:t>
            </a:r>
            <a:r>
              <a:rPr b="1" baseline="30000"/>
              <a:t>2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1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Referring back to Newton, the work done by a force 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Work = Force x (distance object is moved by that force)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= Energy transferred to object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Power to the object is the time derivative of energy, thus: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Power</a:t>
            </a:r>
            <a:r>
              <a:t> =  Force x d/dt (distance object travels) = Force x v</a:t>
            </a:r>
            <a:r>
              <a:rPr baseline="-25000"/>
              <a:t>object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" baseline="-119999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aseline="-25000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baseline="0">
                <a:solidFill>
                  <a:srgbClr val="FBC901"/>
                </a:solidFill>
              </a:rPr>
              <a:t>= (C</a:t>
            </a:r>
            <a:r>
              <a:rPr>
                <a:solidFill>
                  <a:srgbClr val="FBC901"/>
                </a:solidFill>
              </a:rPr>
              <a:t>D</a:t>
            </a:r>
            <a:r>
              <a:rPr baseline="0">
                <a:solidFill>
                  <a:srgbClr val="FBC901"/>
                </a:solidFill>
              </a:rPr>
              <a:t> / 2) ρ A</a:t>
            </a:r>
            <a:r>
              <a:rPr>
                <a:solidFill>
                  <a:srgbClr val="FBC901"/>
                </a:solidFill>
              </a:rPr>
              <a:t>surface</a:t>
            </a:r>
            <a:r>
              <a:rPr baseline="0">
                <a:solidFill>
                  <a:srgbClr val="FBC901"/>
                </a:solidFill>
              </a:rPr>
              <a:t> (v</a:t>
            </a:r>
            <a:r>
              <a:rPr>
                <a:solidFill>
                  <a:srgbClr val="FBC901"/>
                </a:solidFill>
              </a:rPr>
              <a:t>air</a:t>
            </a:r>
            <a:r>
              <a:rPr baseline="0">
                <a:solidFill>
                  <a:srgbClr val="FBC901"/>
                </a:solidFill>
              </a:rPr>
              <a:t> – v</a:t>
            </a:r>
            <a:r>
              <a:rPr>
                <a:solidFill>
                  <a:srgbClr val="FBC901"/>
                </a:solidFill>
              </a:rPr>
              <a:t>object</a:t>
            </a:r>
            <a:r>
              <a:rPr baseline="0">
                <a:solidFill>
                  <a:srgbClr val="FBC901"/>
                </a:solidFill>
              </a:rPr>
              <a:t>)</a:t>
            </a:r>
            <a:r>
              <a:rPr>
                <a:solidFill>
                  <a:srgbClr val="FBC901"/>
                </a:solidFill>
              </a:rPr>
              <a:t> </a:t>
            </a:r>
            <a:r>
              <a:rPr b="1" baseline="30000">
                <a:solidFill>
                  <a:srgbClr val="FBC901"/>
                </a:solidFill>
              </a:rPr>
              <a:t>2</a:t>
            </a:r>
            <a:r>
              <a:rPr b="1" baseline="0">
                <a:solidFill>
                  <a:srgbClr val="FBC901"/>
                </a:solidFill>
              </a:rPr>
              <a:t> </a:t>
            </a:r>
            <a:r>
              <a:rPr baseline="0">
                <a:solidFill>
                  <a:srgbClr val="FBC901"/>
                </a:solidFill>
              </a:rPr>
              <a:t>v</a:t>
            </a:r>
            <a:r>
              <a:rPr>
                <a:solidFill>
                  <a:srgbClr val="FBC901"/>
                </a:solidFill>
              </a:rPr>
              <a:t>object</a:t>
            </a:r>
            <a:r>
              <a:t>	</a:t>
            </a:r>
            <a:r>
              <a:rPr baseline="0"/>
              <a:t>	(1)	</a:t>
            </a:r>
          </a:p>
        </p:txBody>
      </p:sp>
      <p:grpSp>
        <p:nvGrpSpPr>
          <p:cNvPr id="1712" name="Group 7"/>
          <p:cNvGrpSpPr/>
          <p:nvPr/>
        </p:nvGrpSpPr>
        <p:grpSpPr>
          <a:xfrm>
            <a:off x="6857999" y="1375851"/>
            <a:ext cx="1894421" cy="3841732"/>
            <a:chOff x="0" y="0"/>
            <a:chExt cx="1894419" cy="3841730"/>
          </a:xfrm>
        </p:grpSpPr>
        <p:sp>
          <p:nvSpPr>
            <p:cNvPr id="1710" name="Rectangle 6"/>
            <p:cNvSpPr/>
            <p:nvPr/>
          </p:nvSpPr>
          <p:spPr>
            <a:xfrm>
              <a:off x="-1" y="-1"/>
              <a:ext cx="1894421" cy="383453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11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02" y="36003"/>
              <a:ext cx="1804944" cy="3805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1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For what object velocity will power transfer be maximized?</a:t>
            </a:r>
          </a:p>
        </p:txBody>
      </p:sp>
      <p:sp>
        <p:nvSpPr>
          <p:cNvPr id="171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9"/>
            <a:ext cx="8788400" cy="4301062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 will be a maximum when:  d / d v</a:t>
            </a:r>
            <a:r>
              <a:rPr baseline="-26430"/>
              <a:t>object</a:t>
            </a:r>
            <a:r>
              <a:t> (Power) = 0    Thus: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023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0 	= d / d v</a:t>
            </a:r>
            <a:r>
              <a:rPr baseline="-26430"/>
              <a:t>object</a:t>
            </a:r>
            <a:r>
              <a:t> (C</a:t>
            </a:r>
            <a:r>
              <a:rPr baseline="-26430"/>
              <a:t>D</a:t>
            </a:r>
            <a:r>
              <a:t> / 2) ρ A</a:t>
            </a:r>
            <a:r>
              <a:rPr baseline="-26430"/>
              <a:t>surface</a:t>
            </a:r>
            <a:r>
              <a:t> (v</a:t>
            </a:r>
            <a:r>
              <a:rPr baseline="-26430"/>
              <a:t>air</a:t>
            </a:r>
            <a:r>
              <a:t> – v</a:t>
            </a:r>
            <a:r>
              <a:rPr baseline="-26430"/>
              <a:t>object</a:t>
            </a:r>
            <a:r>
              <a:t>)</a:t>
            </a:r>
            <a:r>
              <a:rPr baseline="-26430"/>
              <a:t> </a:t>
            </a:r>
            <a:r>
              <a:rPr b="1" baseline="29849"/>
              <a:t>2</a:t>
            </a:r>
            <a:r>
              <a:rPr b="1"/>
              <a:t> </a:t>
            </a:r>
            <a:r>
              <a:t>v</a:t>
            </a:r>
            <a:r>
              <a:rPr baseline="-26430"/>
              <a:t>object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116" baseline="-26430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aseline="-26430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aseline="0"/>
              <a:t>= (C</a:t>
            </a:r>
            <a:r>
              <a:t>D</a:t>
            </a:r>
            <a:r>
              <a:rPr baseline="0"/>
              <a:t> / 2) ρ A</a:t>
            </a:r>
            <a:r>
              <a:t>surface</a:t>
            </a:r>
            <a:r>
              <a:rPr baseline="0"/>
              <a:t> [ - 2 (v</a:t>
            </a:r>
            <a:r>
              <a:t>air</a:t>
            </a:r>
            <a:r>
              <a:rPr baseline="0"/>
              <a:t> – v</a:t>
            </a:r>
            <a:r>
              <a:t>object</a:t>
            </a:r>
            <a:r>
              <a:rPr baseline="0"/>
              <a:t>) v</a:t>
            </a:r>
            <a:r>
              <a:t>object </a:t>
            </a:r>
            <a:r>
              <a:rPr baseline="0"/>
              <a:t> + (v</a:t>
            </a:r>
            <a:r>
              <a:t>air</a:t>
            </a:r>
            <a:r>
              <a:rPr baseline="0"/>
              <a:t> – v</a:t>
            </a:r>
            <a:r>
              <a:t>object</a:t>
            </a:r>
            <a:r>
              <a:rPr baseline="0"/>
              <a:t>)</a:t>
            </a:r>
            <a:r>
              <a:t> </a:t>
            </a:r>
            <a:r>
              <a:rPr b="1" baseline="29849"/>
              <a:t>2</a:t>
            </a:r>
            <a:r>
              <a:rPr b="1" baseline="0"/>
              <a:t>  </a:t>
            </a:r>
            <a:r>
              <a:rPr baseline="0"/>
              <a:t>]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116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= (C</a:t>
            </a:r>
            <a:r>
              <a:rPr baseline="-26430"/>
              <a:t>D</a:t>
            </a:r>
            <a:r>
              <a:t> / 2) ρ A</a:t>
            </a:r>
            <a:r>
              <a:rPr baseline="-26430"/>
              <a:t>surface</a:t>
            </a:r>
            <a:r>
              <a:t> [ 3 v</a:t>
            </a:r>
            <a:r>
              <a:rPr baseline="-26430"/>
              <a:t>object </a:t>
            </a:r>
            <a:r>
              <a:rPr b="1" baseline="29849"/>
              <a:t>2</a:t>
            </a:r>
            <a:r>
              <a:t> – 4 V</a:t>
            </a:r>
            <a:r>
              <a:rPr baseline="-26430"/>
              <a:t>air</a:t>
            </a:r>
            <a:r>
              <a:t> V</a:t>
            </a:r>
            <a:r>
              <a:rPr baseline="-26430"/>
              <a:t>object</a:t>
            </a:r>
            <a:r>
              <a:t> + v</a:t>
            </a:r>
            <a:r>
              <a:rPr baseline="-26430"/>
              <a:t>air</a:t>
            </a:r>
            <a:r>
              <a:t> </a:t>
            </a:r>
            <a:r>
              <a:rPr b="1" baseline="29849"/>
              <a:t>2</a:t>
            </a:r>
            <a:r>
              <a:t> ]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Requiring:   3 v</a:t>
            </a:r>
            <a:r>
              <a:rPr baseline="-26430"/>
              <a:t>object </a:t>
            </a:r>
            <a:r>
              <a:rPr b="1" baseline="29849"/>
              <a:t>2</a:t>
            </a:r>
            <a:r>
              <a:t> – 4 V</a:t>
            </a:r>
            <a:r>
              <a:rPr baseline="-26430"/>
              <a:t>air</a:t>
            </a:r>
            <a:r>
              <a:t> V</a:t>
            </a:r>
            <a:r>
              <a:rPr baseline="-26430"/>
              <a:t>object</a:t>
            </a:r>
            <a:r>
              <a:t> + v</a:t>
            </a:r>
            <a:r>
              <a:rPr baseline="-26430"/>
              <a:t>air</a:t>
            </a:r>
            <a:r>
              <a:t> </a:t>
            </a:r>
            <a:r>
              <a:rPr b="1" baseline="29849"/>
              <a:t>2</a:t>
            </a:r>
            <a:r>
              <a:t> = 0    With solution:  v</a:t>
            </a:r>
            <a:r>
              <a:rPr baseline="-26430"/>
              <a:t>object</a:t>
            </a:r>
            <a:r>
              <a:t> = v</a:t>
            </a:r>
            <a:r>
              <a:rPr baseline="-26430"/>
              <a:t>air</a:t>
            </a:r>
            <a:r>
              <a:t> / 3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Inserting this optimum object speed back into the power equation (1):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Power</a:t>
            </a:r>
            <a:r>
              <a:rPr baseline="-26430"/>
              <a:t>max</a:t>
            </a:r>
            <a:r>
              <a:t> = (C</a:t>
            </a:r>
            <a:r>
              <a:rPr baseline="-26430"/>
              <a:t>D</a:t>
            </a:r>
            <a:r>
              <a:t> / 2) ρ A</a:t>
            </a:r>
            <a:r>
              <a:rPr baseline="-26430"/>
              <a:t>surface</a:t>
            </a:r>
            <a:r>
              <a:t> (v</a:t>
            </a:r>
            <a:r>
              <a:rPr baseline="-26430"/>
              <a:t>air</a:t>
            </a:r>
            <a:r>
              <a:t> – v</a:t>
            </a:r>
            <a:r>
              <a:rPr baseline="-26430"/>
              <a:t>air</a:t>
            </a:r>
            <a:r>
              <a:t> /3 )</a:t>
            </a:r>
            <a:r>
              <a:rPr baseline="-26430"/>
              <a:t> </a:t>
            </a:r>
            <a:r>
              <a:rPr b="1" baseline="29849"/>
              <a:t>2</a:t>
            </a:r>
            <a:r>
              <a:rPr b="1"/>
              <a:t> </a:t>
            </a:r>
            <a:r>
              <a:t>(v</a:t>
            </a:r>
            <a:r>
              <a:rPr baseline="-26430"/>
              <a:t>air</a:t>
            </a:r>
            <a:r>
              <a:t> / 3) 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023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= (4/27 C</a:t>
            </a:r>
            <a:r>
              <a:rPr baseline="-26430"/>
              <a:t>D</a:t>
            </a:r>
            <a:r>
              <a:t> )  x  (1/2) ρ A</a:t>
            </a:r>
            <a:r>
              <a:rPr baseline="-26430"/>
              <a:t>surface</a:t>
            </a:r>
            <a:r>
              <a:t>v</a:t>
            </a:r>
            <a:r>
              <a:rPr baseline="-26430"/>
              <a:t>air</a:t>
            </a:r>
            <a:r>
              <a:t> </a:t>
            </a:r>
            <a:r>
              <a:rPr baseline="29849"/>
              <a:t>3</a:t>
            </a:r>
            <a:r>
              <a:t> = (4/27 C</a:t>
            </a:r>
            <a:r>
              <a:rPr baseline="-26430"/>
              <a:t>D</a:t>
            </a:r>
            <a:r>
              <a:t>) x Air's Power     Thus:</a:t>
            </a:r>
          </a:p>
        </p:txBody>
      </p:sp>
      <p:sp>
        <p:nvSpPr>
          <p:cNvPr id="1717" name="Rectangle 3"/>
          <p:cNvSpPr txBox="1"/>
          <p:nvPr/>
        </p:nvSpPr>
        <p:spPr>
          <a:xfrm>
            <a:off x="143933" y="5281081"/>
            <a:ext cx="8788401" cy="2784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Max drag turbine efficiency (C</a:t>
            </a:r>
            <a:r>
              <a:rPr baseline="-25000"/>
              <a:t>P_max</a:t>
            </a:r>
            <a:r>
              <a:t>) = (4/27) C</a:t>
            </a:r>
            <a:r>
              <a:rPr baseline="-25000"/>
              <a:t>D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" b="0" baseline="-233999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typical objects with drag coefficients near 1,  C</a:t>
            </a:r>
            <a:r>
              <a:rPr baseline="-25000"/>
              <a:t>P_max</a:t>
            </a:r>
            <a:r>
              <a:t> is  ~ 4 / 27 = 14.8 %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</p:txBody>
      </p:sp>
      <p:sp>
        <p:nvSpPr>
          <p:cNvPr id="1718" name="Rectangle 6"/>
          <p:cNvSpPr/>
          <p:nvPr/>
        </p:nvSpPr>
        <p:spPr>
          <a:xfrm>
            <a:off x="158749" y="5175250"/>
            <a:ext cx="8837084" cy="1068918"/>
          </a:xfrm>
          <a:prstGeom prst="rect">
            <a:avLst/>
          </a:prstGeom>
          <a:ln w="28575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Rectangle 5"/>
          <p:cNvSpPr txBox="1"/>
          <p:nvPr/>
        </p:nvSpPr>
        <p:spPr>
          <a:xfrm>
            <a:off x="177807" y="5292222"/>
            <a:ext cx="4722278" cy="134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tabLst>
                <a:tab pos="41148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1148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https://en.wikipedia.org/wiki/Betz%27s_law	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1148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https://www.researchgate.net/publication/289639250/download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http://css.umich.edu/factsheets/wind-energy-factsheet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4) http://iopscience.iop.org/article/10.1088/1742-6596/923/1/012036/pdf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5) http://iopscience.iop.org/article/10.1088/1742-6596/753/6/062009/pdf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051300" algn="l"/>
              </a:tabLst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6) https://prod.sandia.gov/techlib-noauth/access-control.cgi/1980/800179.pdf</a:t>
            </a:r>
          </a:p>
        </p:txBody>
      </p:sp>
      <p:sp>
        <p:nvSpPr>
          <p:cNvPr id="172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FBC901"/>
                </a:solidFill>
              </a:defRPr>
            </a:lvl1pPr>
          </a:lstStyle>
          <a:p>
            <a:r>
              <a:t>Conclusions from Aerodynamics 201:</a:t>
            </a:r>
          </a:p>
        </p:txBody>
      </p:sp>
      <p:sp>
        <p:nvSpPr>
          <p:cNvPr id="172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8"/>
            <a:ext cx="8788400" cy="426253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Maximum theoretical power coefficients (transfer of kinetic energy, air to turbine):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Betz Limit for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rPr b="1"/>
              <a:t> </a:t>
            </a:r>
            <a:r>
              <a:rPr b="1">
                <a:solidFill>
                  <a:srgbClr val="FBC901"/>
                </a:solidFill>
              </a:rPr>
              <a:t>+</a:t>
            </a:r>
            <a:r>
              <a:rPr b="1"/>
              <a:t>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rPr b="1"/>
              <a:t> </a:t>
            </a:r>
            <a:r>
              <a:rPr b="1">
                <a:solidFill>
                  <a:srgbClr val="FBC901"/>
                </a:solidFill>
              </a:rPr>
              <a:t>turbines = 16 / 27 = 59.3 %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Limit for pure </a:t>
            </a:r>
            <a:r>
              <a:rPr b="1">
                <a:solidFill>
                  <a:srgbClr val="FF60A4"/>
                </a:solidFill>
              </a:rPr>
              <a:t>drag</a:t>
            </a:r>
            <a:r>
              <a:rPr b="1">
                <a:solidFill>
                  <a:srgbClr val="FBC901"/>
                </a:solidFill>
              </a:rPr>
              <a:t> turbines ~ 4 / 27 = 14.8 %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Versus real-life and/or computer simulated power coefficients that I reported earlier: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Danish (lift + drag) turbines: 	44-50, 48, 50%  </a:t>
            </a:r>
            <a:r>
              <a:rPr baseline="30000"/>
              <a:t>1-3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Darrieus (lift + drag) turbines:	20, 35-40, 40%  </a:t>
            </a:r>
            <a:r>
              <a:rPr b="0" baseline="30000"/>
              <a:t>4-6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aseline="30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 baseline="0"/>
              <a:t>Savonius (pure drag) turbines:	7, 9, 11% </a:t>
            </a:r>
            <a:r>
              <a:rPr baseline="0"/>
              <a:t> </a:t>
            </a:r>
            <a:r>
              <a:t>7-9</a:t>
            </a:r>
          </a:p>
        </p:txBody>
      </p:sp>
      <p:sp>
        <p:nvSpPr>
          <p:cNvPr id="1723" name="Rectangle 5"/>
          <p:cNvSpPr txBox="1"/>
          <p:nvPr/>
        </p:nvSpPr>
        <p:spPr>
          <a:xfrm>
            <a:off x="5084233" y="5296462"/>
            <a:ext cx="3922184" cy="134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7) https://aip.scitation.org/doi/pdf/10.1063/1.5024100</a:t>
            </a:r>
            <a:endParaRPr>
              <a:solidFill>
                <a:srgbClr val="FFFFFF"/>
              </a:solidFill>
            </a:endParaRPr>
          </a:p>
          <a:p>
            <a:pPr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8) https://ac.els-cdn.com/S111001681200049X/1-s2.0-S111001681200049X-main.pdf?_tid=e63cb153-20c9-4c08-871d-e58db583d95e&amp;acdnat=1535037457_2f9e50aa620f3e80abedede5fa1f1fb6</a:t>
            </a:r>
            <a:endParaRPr>
              <a:solidFill>
                <a:srgbClr val="FFFFFF"/>
              </a:solidFill>
            </a:endParaRPr>
          </a:p>
          <a:p>
            <a:pPr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endParaRPr>
              <a:solidFill>
                <a:srgbClr val="FFFFFF"/>
              </a:solidFill>
            </a:endParaRPr>
          </a:p>
          <a:p>
            <a:pPr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9) http://www.engr.mun.ca/~blaines/Docs/Final%20Report-April-09.pdf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2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FBC901"/>
                </a:solidFill>
              </a:defRPr>
            </a:lvl1pPr>
          </a:lstStyle>
          <a:p>
            <a:r>
              <a:t>Conclusions from Aerodynamics 201 (cont'd):</a:t>
            </a:r>
          </a:p>
        </p:txBody>
      </p:sp>
      <p:sp>
        <p:nvSpPr>
          <p:cNvPr id="172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70019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Today's Danish turbines are at ~ 5/6 </a:t>
            </a:r>
            <a:r>
              <a:rPr baseline="30000"/>
              <a:t>th</a:t>
            </a:r>
            <a:r>
              <a:t> of their theoretical limit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Today's Darrieus turbines are at ~ 2/3 </a:t>
            </a:r>
            <a:r>
              <a:rPr baseline="30000"/>
              <a:t>rds</a:t>
            </a:r>
            <a:r>
              <a:t> of their theoretical limit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even if they reached that full limit (while Danish turbines were stagnant)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To produce power equal to a Danish turbine, their size would have to be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~ 5/6 </a:t>
            </a:r>
            <a:r>
              <a:rPr baseline="30000"/>
              <a:t>th</a:t>
            </a:r>
            <a:r>
              <a:t> that of a comparably powerful Danish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Darrieus vs. Danish wind turbine size choice would (at best!) then be: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vs.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Today's Savonius turbines are almost at </a:t>
            </a:r>
            <a:r>
              <a:rPr b="1"/>
              <a:t>their much lower theoretical</a:t>
            </a:r>
            <a:r>
              <a:t> </a:t>
            </a:r>
            <a:r>
              <a:rPr b="1"/>
              <a:t>limit</a:t>
            </a:r>
          </a:p>
        </p:txBody>
      </p:sp>
      <p:grpSp>
        <p:nvGrpSpPr>
          <p:cNvPr id="1732" name="Group 39"/>
          <p:cNvGrpSpPr/>
          <p:nvPr/>
        </p:nvGrpSpPr>
        <p:grpSpPr>
          <a:xfrm>
            <a:off x="2663613" y="3951826"/>
            <a:ext cx="1522839" cy="1439760"/>
            <a:chOff x="0" y="0"/>
            <a:chExt cx="1522838" cy="1439758"/>
          </a:xfrm>
        </p:grpSpPr>
        <p:sp>
          <p:nvSpPr>
            <p:cNvPr id="1728" name="Oval 7"/>
            <p:cNvSpPr/>
            <p:nvPr/>
          </p:nvSpPr>
          <p:spPr>
            <a:xfrm>
              <a:off x="-1" y="-1"/>
              <a:ext cx="1522840" cy="1439760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9" name="Rectangle 8"/>
            <p:cNvSpPr/>
            <p:nvPr/>
          </p:nvSpPr>
          <p:spPr>
            <a:xfrm>
              <a:off x="722952" y="7867"/>
              <a:ext cx="66083" cy="73102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0" name="Rectangle 9"/>
            <p:cNvSpPr/>
            <p:nvPr/>
          </p:nvSpPr>
          <p:spPr>
            <a:xfrm rot="18242948">
              <a:off x="1024759" y="524308"/>
              <a:ext cx="71954" cy="780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1" name="Rectangle 10"/>
            <p:cNvSpPr/>
            <p:nvPr/>
          </p:nvSpPr>
          <p:spPr>
            <a:xfrm rot="3252689">
              <a:off x="427053" y="529299"/>
              <a:ext cx="69612" cy="780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37" name="Group 31"/>
          <p:cNvGrpSpPr/>
          <p:nvPr/>
        </p:nvGrpSpPr>
        <p:grpSpPr>
          <a:xfrm>
            <a:off x="5126785" y="4021668"/>
            <a:ext cx="990389" cy="1355523"/>
            <a:chOff x="0" y="0"/>
            <a:chExt cx="990387" cy="1355522"/>
          </a:xfrm>
        </p:grpSpPr>
        <p:sp>
          <p:nvSpPr>
            <p:cNvPr id="1733" name="Rectangle 12"/>
            <p:cNvSpPr/>
            <p:nvPr/>
          </p:nvSpPr>
          <p:spPr>
            <a:xfrm>
              <a:off x="390847" y="-1"/>
              <a:ext cx="203387" cy="135474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4" name="Rectangle 13"/>
            <p:cNvSpPr/>
            <p:nvPr/>
          </p:nvSpPr>
          <p:spPr>
            <a:xfrm>
              <a:off x="912572" y="-1"/>
              <a:ext cx="63667" cy="135474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5" name="Rectangle 14"/>
            <p:cNvSpPr/>
            <p:nvPr/>
          </p:nvSpPr>
          <p:spPr>
            <a:xfrm>
              <a:off x="7074" y="-1"/>
              <a:ext cx="63667" cy="135474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6" name="Rectangle 15"/>
            <p:cNvSpPr/>
            <p:nvPr/>
          </p:nvSpPr>
          <p:spPr>
            <a:xfrm>
              <a:off x="0" y="9284"/>
              <a:ext cx="990388" cy="1346239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Rectangle 5"/>
          <p:cNvSpPr txBox="1"/>
          <p:nvPr/>
        </p:nvSpPr>
        <p:spPr>
          <a:xfrm>
            <a:off x="304800" y="6374667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http://www.icrepq.com/icrepq%2715/389-15-damota.pdf2) https://www.researchgate.net/publication/</a:t>
            </a:r>
          </a:p>
          <a:p>
            <a: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https://www.researchgate.net/publication/319678764_Review_Paper_Overview_of_the_Vertical_Axis_Wind_Turbines</a:t>
            </a:r>
          </a:p>
        </p:txBody>
      </p:sp>
      <p:sp>
        <p:nvSpPr>
          <p:cNvPr id="174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FBC901"/>
                </a:solidFill>
              </a:defRPr>
            </a:lvl1pPr>
          </a:lstStyle>
          <a:p>
            <a:r>
              <a:t>VAWT Data Corruption:</a:t>
            </a:r>
          </a:p>
        </p:txBody>
      </p:sp>
      <p:sp>
        <p:nvSpPr>
          <p:cNvPr id="1741" name="Rectangle 3"/>
          <p:cNvSpPr txBox="1">
            <a:spLocks noGrp="1"/>
          </p:cNvSpPr>
          <p:nvPr>
            <p:ph type="body" idx="1"/>
          </p:nvPr>
        </p:nvSpPr>
        <p:spPr>
          <a:xfrm>
            <a:off x="80437" y="810688"/>
            <a:ext cx="9063564" cy="577087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Above are theory &amp; data indicating Savonius Turbines are limited to ~15% 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 then noted plots all over the Internet displaying a 30% efficiency peak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Most cited absolutely no data source, as in the example at left below: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 I spotted the "same" figure in a VAWT review I had used (shown above right) </a:t>
            </a:r>
            <a:r>
              <a:rPr baseline="30000"/>
              <a:t>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But look more closely at which curve it labels as the Savonius data!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(Modern </a:t>
            </a:r>
            <a:r>
              <a:rPr b="1"/>
              <a:t>Danish</a:t>
            </a:r>
            <a:r>
              <a:t> turbines are best described by the "High-speed two-or three bladed turbine" curves) </a:t>
            </a:r>
          </a:p>
        </p:txBody>
      </p:sp>
      <p:grpSp>
        <p:nvGrpSpPr>
          <p:cNvPr id="1746" name="Group 24"/>
          <p:cNvGrpSpPr/>
          <p:nvPr/>
        </p:nvGrpSpPr>
        <p:grpSpPr>
          <a:xfrm>
            <a:off x="1005416" y="2265974"/>
            <a:ext cx="7420073" cy="2547324"/>
            <a:chOff x="0" y="0"/>
            <a:chExt cx="7420071" cy="2547323"/>
          </a:xfrm>
        </p:grpSpPr>
        <p:pic>
          <p:nvPicPr>
            <p:cNvPr id="1742" name="Picture 21" descr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4411"/>
              <a:ext cx="3371851" cy="2542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3" name="Picture 17" descr="Picture 17"/>
            <p:cNvPicPr>
              <a:picLocks noChangeAspect="1"/>
            </p:cNvPicPr>
            <p:nvPr/>
          </p:nvPicPr>
          <p:blipFill>
            <a:blip r:embed="rId3"/>
            <a:srcRect b="3989"/>
            <a:stretch>
              <a:fillRect/>
            </a:stretch>
          </p:blipFill>
          <p:spPr>
            <a:xfrm>
              <a:off x="4035406" y="-1"/>
              <a:ext cx="3384666" cy="2528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4" name="Oval 18"/>
            <p:cNvSpPr/>
            <p:nvPr/>
          </p:nvSpPr>
          <p:spPr>
            <a:xfrm>
              <a:off x="1068907" y="1290029"/>
              <a:ext cx="444509" cy="359835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5" name="Oval 23"/>
            <p:cNvSpPr/>
            <p:nvPr/>
          </p:nvSpPr>
          <p:spPr>
            <a:xfrm>
              <a:off x="5147726" y="1759929"/>
              <a:ext cx="444509" cy="359835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49" name="Rectangle 2"/>
          <p:cNvSpPr txBox="1">
            <a:spLocks noGrp="1"/>
          </p:cNvSpPr>
          <p:nvPr>
            <p:ph type="title"/>
          </p:nvPr>
        </p:nvSpPr>
        <p:spPr>
          <a:xfrm>
            <a:off x="283633" y="1706016"/>
            <a:ext cx="8534401" cy="206153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br/>
            <a:r>
              <a:rPr b="1"/>
              <a:t>Anyone can make a working wind turbine </a:t>
            </a:r>
            <a:br>
              <a:rPr b="1"/>
            </a:br>
            <a:br>
              <a:rPr b="1"/>
            </a:br>
            <a:br>
              <a:rPr b="1"/>
            </a:br>
            <a:r>
              <a:rPr b="1"/>
              <a:t>The real problem is KEEPING it working!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Wind Energy for the Rest of Us, Paul Gipe, Windowrks.org (2016) </a:t>
            </a:r>
          </a:p>
        </p:txBody>
      </p:sp>
      <p:sp>
        <p:nvSpPr>
          <p:cNvPr id="1752" name="Rectangle 2"/>
          <p:cNvSpPr txBox="1">
            <a:spLocks noGrp="1"/>
          </p:cNvSpPr>
          <p:nvPr>
            <p:ph type="title"/>
          </p:nvPr>
        </p:nvSpPr>
        <p:spPr>
          <a:xfrm>
            <a:off x="0" y="118531"/>
            <a:ext cx="9144000" cy="7387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"Anyone can make a working wind turbine</a:t>
            </a:r>
            <a:br/>
            <a:r>
              <a:t> The real problem is KEEPING it working!"</a:t>
            </a:r>
          </a:p>
        </p:txBody>
      </p:sp>
      <p:sp>
        <p:nvSpPr>
          <p:cNvPr id="1753" name="Rectangle 3"/>
          <p:cNvSpPr txBox="1">
            <a:spLocks noGrp="1"/>
          </p:cNvSpPr>
          <p:nvPr>
            <p:ph type="body" idx="1"/>
          </p:nvPr>
        </p:nvSpPr>
        <p:spPr>
          <a:xfrm>
            <a:off x="69853" y="1185349"/>
            <a:ext cx="9074147" cy="494377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is the overriding message of Paul Gipe's book about wind energy's origins: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Wind Energy for the Rest of Us  </a:t>
            </a:r>
            <a:r>
              <a:rPr b="0"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quote is my restatement of what has been called the </a:t>
            </a:r>
            <a:r>
              <a:rPr b="1">
                <a:solidFill>
                  <a:srgbClr val="FBC901"/>
                </a:solidFill>
              </a:rPr>
              <a:t>Danish Experience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was the school-of-hard-knocks collision of laboratory aerodynamics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with the cold, wet, and often catastrophically windy reality of trying to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get an actual turbine to produce affordable power for 20+ years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It's thus an essential addendum to my previous sections on aerodynamics!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5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The very rough road to present day wind power:</a:t>
            </a:r>
          </a:p>
        </p:txBody>
      </p:sp>
      <p:sp>
        <p:nvSpPr>
          <p:cNvPr id="1757" name="Rectangle 3"/>
          <p:cNvSpPr txBox="1">
            <a:spLocks noGrp="1"/>
          </p:cNvSpPr>
          <p:nvPr>
            <p:ph type="body" idx="1"/>
          </p:nvPr>
        </p:nvSpPr>
        <p:spPr>
          <a:xfrm>
            <a:off x="59271" y="810687"/>
            <a:ext cx="9010647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As told by Gipe, wind power's development has been anything but smooth</a:t>
            </a:r>
            <a:r>
              <a:rPr b="0"/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He describes it as consisting of </a:t>
            </a:r>
            <a:r>
              <a:rPr b="1"/>
              <a:t>two big misadventures </a:t>
            </a:r>
            <a:r>
              <a:t>+ </a:t>
            </a:r>
            <a:r>
              <a:rPr b="1"/>
              <a:t>one final succes</a:t>
            </a:r>
            <a:r>
              <a:t>s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With the latter ultimately attributed to penny-pinching Danish farmers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whose purchases led a small local farm machinery company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to grow into today's largest worldwide producer of wind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first misadventure was of government/corporate alliances in the U.S. &amp; Germany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were stimulated by the middle east oil embargos of the 1970's &amp; 1980's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the U.S., the players were NASA and the Department of Energy teamed with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corporate giants such as Boeing, General Electric and Westinghouse,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along with utility companies such as California's Pacific Gas &amp; Electric (PG&amp;E)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Photo: http://www.windsofchange.dk/WOC-usastat.php</a:t>
            </a:r>
          </a:p>
        </p:txBody>
      </p:sp>
      <p:sp>
        <p:nvSpPr>
          <p:cNvPr id="176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The rationale behind such collaborations was clear:</a:t>
            </a:r>
          </a:p>
        </p:txBody>
      </p:sp>
      <p:sp>
        <p:nvSpPr>
          <p:cNvPr id="176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These agencies were our governmental bastions of aeronautics &amp; power expertise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These corporations mirrored that expertise, adding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manufacturing, sales &amp; operational experience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This collaboration built BIG wind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Having sizes modern commercial wind power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has only recently matched - decades later!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This is Boeing's 1987 "Mod-5b"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with its 98 meter diameter rotor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  <p:pic>
        <p:nvPicPr>
          <p:cNvPr id="176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16" y="1411552"/>
            <a:ext cx="2973917" cy="4832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Excerpted from: Table 4-1, p. 54, Wind Energy for the Rest of Us, Paul Gipe, Windowrks.org (2016</a:t>
            </a:r>
            <a:r>
              <a:rPr>
                <a:solidFill>
                  <a:srgbClr val="E5FFFF"/>
                </a:solidFill>
              </a:rPr>
              <a:t>)</a:t>
            </a:r>
          </a:p>
        </p:txBody>
      </p:sp>
      <p:sp>
        <p:nvSpPr>
          <p:cNvPr id="176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Those aerodynamic test-beds produced valuable lessons:</a:t>
            </a:r>
          </a:p>
        </p:txBody>
      </p:sp>
      <p:sp>
        <p:nvSpPr>
          <p:cNvPr id="1766" name="Rectangle 3"/>
          <p:cNvSpPr txBox="1">
            <a:spLocks noGrp="1"/>
          </p:cNvSpPr>
          <p:nvPr>
            <p:ph type="body" idx="1"/>
          </p:nvPr>
        </p:nvSpPr>
        <p:spPr>
          <a:xfrm>
            <a:off x="186267" y="810687"/>
            <a:ext cx="8957734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Unfortunately, the paramount lesson was that they were very unreliable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instance, one of the more successful project prototypes (the "Mod 2")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operated for a total of only 8658 hours (equivalent to ~ one year),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it was available for operation only 37% of the time,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and after being dynamited to the ground it was sold for scrap by PG&amp;E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Excerpting some of Gipe's data from this NASA / DOE / industry collaboration:</a:t>
            </a:r>
          </a:p>
        </p:txBody>
      </p:sp>
      <p:pic>
        <p:nvPicPr>
          <p:cNvPr id="176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2" y="4039744"/>
            <a:ext cx="7649634" cy="2064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5"/>
          <p:cNvSpPr txBox="1"/>
          <p:nvPr/>
        </p:nvSpPr>
        <p:spPr>
          <a:xfrm>
            <a:off x="304800" y="6321752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 https://transportgeography.org/?page_id=386	2) https://www.isws.illinois.edu/statecli/wind/wind.htm</a:t>
            </a:r>
          </a:p>
        </p:txBody>
      </p:sp>
      <p:sp>
        <p:nvSpPr>
          <p:cNvPr id="17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CC00"/>
                </a:solidFill>
              </a:defRPr>
            </a:pPr>
            <a:r>
              <a:t>Wind</a:t>
            </a:r>
            <a:r>
              <a:rPr>
                <a:solidFill>
                  <a:srgbClr val="FFFFFF"/>
                </a:solidFill>
              </a:rPr>
              <a:t> </a:t>
            </a:r>
            <a:r>
              <a:t>speed</a:t>
            </a:r>
            <a:r>
              <a:rPr>
                <a:solidFill>
                  <a:srgbClr val="FFFFFF"/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also follows an ANNUAL CYCLE</a:t>
            </a:r>
          </a:p>
        </p:txBody>
      </p:sp>
      <p:sp>
        <p:nvSpPr>
          <p:cNvPr id="180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750996"/>
            <a:ext cx="9017000" cy="441963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WindPower.Org generated this plot of Danish winds falling over summer months,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trend they identified as typical for "temperate" areas of the world: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Consistent with that claim, I found this plot of annual U.S. (Illinois) wind speeds: </a:t>
            </a:r>
            <a:r>
              <a:rPr baseline="30000"/>
              <a:t>2</a:t>
            </a:r>
          </a:p>
        </p:txBody>
      </p:sp>
      <p:grpSp>
        <p:nvGrpSpPr>
          <p:cNvPr id="183" name="Group 7"/>
          <p:cNvGrpSpPr/>
          <p:nvPr/>
        </p:nvGrpSpPr>
        <p:grpSpPr>
          <a:xfrm>
            <a:off x="2751658" y="1714500"/>
            <a:ext cx="3196166" cy="2042594"/>
            <a:chOff x="0" y="0"/>
            <a:chExt cx="3196165" cy="2042592"/>
          </a:xfrm>
        </p:grpSpPr>
        <p:sp>
          <p:nvSpPr>
            <p:cNvPr id="181" name="Rectangle 6"/>
            <p:cNvSpPr/>
            <p:nvPr/>
          </p:nvSpPr>
          <p:spPr>
            <a:xfrm>
              <a:off x="0" y="0"/>
              <a:ext cx="3196166" cy="204259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82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2" y="9826"/>
              <a:ext cx="3174446" cy="2029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24" y="4421516"/>
            <a:ext cx="3155951" cy="1958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7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Why did these turbines have such short operational lifetimes?</a:t>
            </a:r>
          </a:p>
        </p:txBody>
      </p:sp>
      <p:sp>
        <p:nvSpPr>
          <p:cNvPr id="177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Real world wear and tear (especially in high winds) was the direct culprit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Gipe attributes the ultimate fault to these company's aviation culture: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 commercial aviation, airplanes spend a LOT of time out of service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on the ground being maintained, inspected and upgraded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Planes can thus spend less than half of their time actually flying passengers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With such a maintenance-intensive and downtime-accepting culture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aerospace companies designed comparably maintenance hungry wind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Those turbines had downtimes often exceeding 60% ("Mod 2" above)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And, outside in severe weather and thus hard to maintain, had brief lifetimes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The bottom line: NASA &amp; DOE terminated these R&amp;D programs and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none of the companies pursued further commercial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Rectangle 5"/>
          <p:cNvSpPr txBox="1"/>
          <p:nvPr/>
        </p:nvSpPr>
        <p:spPr>
          <a:xfrm>
            <a:off x="304800" y="6247666"/>
            <a:ext cx="8534400" cy="63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Page 68-72, Wind Energy for the Rest of Us, Paul Gipe, Windowrks.org (2016)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https://en.wikipedia.org/wiki/Wind_power_in_California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FIGURE: http://zebu.uoregon.edu/2001/ph162/wreg.html</a:t>
            </a:r>
          </a:p>
        </p:txBody>
      </p:sp>
      <p:sp>
        <p:nvSpPr>
          <p:cNvPr id="177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1133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The second misadventure: "The California Wind Rush"  </a:t>
            </a:r>
            <a:r>
              <a:rPr baseline="30000"/>
              <a:t>1</a:t>
            </a:r>
          </a:p>
        </p:txBody>
      </p:sp>
      <p:sp>
        <p:nvSpPr>
          <p:cNvPr id="1775" name="Rectangle 3"/>
          <p:cNvSpPr txBox="1">
            <a:spLocks noGrp="1"/>
          </p:cNvSpPr>
          <p:nvPr>
            <p:ph type="body" idx="1"/>
          </p:nvPr>
        </p:nvSpPr>
        <p:spPr>
          <a:xfrm>
            <a:off x="101603" y="778938"/>
            <a:ext cx="8788401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was another byproduct of the middle east oil embargos,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when the state of California added its own green energy tax rebates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to similar tax rebates being offered by the federal government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California also first assessed its statewide wind resources,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identifying three mountain passes as prime locations: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Altamont, Tehachapi &amp; San Gorgonio Passes </a:t>
            </a:r>
            <a:r>
              <a:rPr baseline="30000"/>
              <a:t>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state's Public Utilities Commission then encouraged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California power companies to foster green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They were then discovered to be colluding against it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the PUC then</a:t>
            </a:r>
            <a:r>
              <a:rPr b="1"/>
              <a:t> ordered </a:t>
            </a:r>
            <a:r>
              <a:t>those companies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to begin adding their </a:t>
            </a:r>
            <a:r>
              <a:rPr b="1"/>
              <a:t>own</a:t>
            </a:r>
            <a:r>
              <a:t> generous incentives</a:t>
            </a:r>
          </a:p>
        </p:txBody>
      </p:sp>
      <p:pic>
        <p:nvPicPr>
          <p:cNvPr id="177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1" y="2303847"/>
            <a:ext cx="2804584" cy="3294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Rectangle 5"/>
          <p:cNvSpPr txBox="1"/>
          <p:nvPr/>
        </p:nvSpPr>
        <p:spPr>
          <a:xfrm>
            <a:off x="304800" y="6309051"/>
            <a:ext cx="8534400" cy="5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Here I speak as someone who spent the first third of my life – and received all of my formal education - in California</a:t>
            </a:r>
            <a:endParaRPr>
              <a:solidFill>
                <a:srgbClr val="E5FFFF"/>
              </a:solidFill>
            </a:endParaRPr>
          </a:p>
          <a:p>
            <a:pPr algn="ctr">
              <a:defRPr sz="5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Photos from Paul Gipe's "Winds of Change" listing of early U.S. turbines:  http://www.windsofchange.dk/WOC-usaturb.php</a:t>
            </a:r>
          </a:p>
        </p:txBody>
      </p:sp>
      <p:sp>
        <p:nvSpPr>
          <p:cNvPr id="1779" name="Rectangle 2"/>
          <p:cNvSpPr txBox="1">
            <a:spLocks noGrp="1"/>
          </p:cNvSpPr>
          <p:nvPr>
            <p:ph type="title"/>
          </p:nvPr>
        </p:nvSpPr>
        <p:spPr>
          <a:xfrm>
            <a:off x="304800" y="150281"/>
            <a:ext cx="8534400" cy="40005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This led to a predictably California-style entrepreneurial stampede:  </a:t>
            </a:r>
            <a:r>
              <a:rPr baseline="30000"/>
              <a:t>1</a:t>
            </a:r>
          </a:p>
        </p:txBody>
      </p:sp>
      <p:sp>
        <p:nvSpPr>
          <p:cNvPr id="178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43935" y="736607"/>
            <a:ext cx="8862481" cy="87206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Where instead of a few huge old companies developing a few huge turbines,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whole array of small new companies developed a whole array of small turbines:</a:t>
            </a:r>
          </a:p>
        </p:txBody>
      </p:sp>
      <p:grpSp>
        <p:nvGrpSpPr>
          <p:cNvPr id="1797" name="Group"/>
          <p:cNvGrpSpPr/>
          <p:nvPr/>
        </p:nvGrpSpPr>
        <p:grpSpPr>
          <a:xfrm>
            <a:off x="1174746" y="1672166"/>
            <a:ext cx="6752174" cy="4495851"/>
            <a:chOff x="0" y="0"/>
            <a:chExt cx="6752173" cy="4495849"/>
          </a:xfrm>
        </p:grpSpPr>
        <p:pic>
          <p:nvPicPr>
            <p:cNvPr id="1781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560" y="41406"/>
              <a:ext cx="908012" cy="1940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2" name="Rectangle 3"/>
            <p:cNvSpPr txBox="1"/>
            <p:nvPr/>
          </p:nvSpPr>
          <p:spPr>
            <a:xfrm>
              <a:off x="149469" y="1987086"/>
              <a:ext cx="86654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Carter</a:t>
              </a:r>
              <a:r>
                <a:rPr sz="1200"/>
                <a:t> </a:t>
              </a:r>
            </a:p>
          </p:txBody>
        </p:sp>
        <p:pic>
          <p:nvPicPr>
            <p:cNvPr id="1783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9179" y="2322262"/>
              <a:ext cx="1105362" cy="1679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4" name="Rectangle 3"/>
            <p:cNvSpPr txBox="1"/>
            <p:nvPr/>
          </p:nvSpPr>
          <p:spPr>
            <a:xfrm>
              <a:off x="5409465" y="4014434"/>
              <a:ext cx="134270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U.S. Wind </a:t>
              </a:r>
            </a:p>
          </p:txBody>
        </p:sp>
        <p:pic>
          <p:nvPicPr>
            <p:cNvPr id="1785" name="Picture 9" descr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6709" y="2364980"/>
              <a:ext cx="1228231" cy="181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6" name="Rectangle 3"/>
            <p:cNvSpPr txBox="1"/>
            <p:nvPr/>
          </p:nvSpPr>
          <p:spPr>
            <a:xfrm>
              <a:off x="1729092" y="4207025"/>
              <a:ext cx="1410325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Kenetech</a:t>
              </a:r>
            </a:p>
          </p:txBody>
        </p:sp>
        <p:pic>
          <p:nvPicPr>
            <p:cNvPr id="1787" name="Picture 24" descr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1709" y="0"/>
              <a:ext cx="951393" cy="1769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8" name="Rectangle 3"/>
            <p:cNvSpPr txBox="1"/>
            <p:nvPr/>
          </p:nvSpPr>
          <p:spPr>
            <a:xfrm>
              <a:off x="5494472" y="1794379"/>
              <a:ext cx="118458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Enertech</a:t>
              </a:r>
            </a:p>
          </p:txBody>
        </p:sp>
        <p:pic>
          <p:nvPicPr>
            <p:cNvPr id="1789" name="Picture 22" descr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6005" y="2345397"/>
              <a:ext cx="1177386" cy="1726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0" name="Rectangle 3"/>
            <p:cNvSpPr txBox="1"/>
            <p:nvPr/>
          </p:nvSpPr>
          <p:spPr>
            <a:xfrm>
              <a:off x="3651387" y="4076012"/>
              <a:ext cx="128475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Storm Master</a:t>
              </a:r>
            </a:p>
          </p:txBody>
        </p:sp>
        <p:pic>
          <p:nvPicPr>
            <p:cNvPr id="1791" name="Picture 20" descr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9436" y="69849"/>
              <a:ext cx="1246110" cy="1826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2" name="Rectangle 3"/>
            <p:cNvSpPr txBox="1"/>
            <p:nvPr/>
          </p:nvSpPr>
          <p:spPr>
            <a:xfrm>
              <a:off x="1822506" y="1876681"/>
              <a:ext cx="1052511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Blue Max</a:t>
              </a:r>
            </a:p>
          </p:txBody>
        </p:sp>
        <p:pic>
          <p:nvPicPr>
            <p:cNvPr id="1793" name="Picture 18" descr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4110" y="79332"/>
              <a:ext cx="1309183" cy="1706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4" name="Rectangle 3"/>
            <p:cNvSpPr txBox="1"/>
            <p:nvPr/>
          </p:nvSpPr>
          <p:spPr>
            <a:xfrm>
              <a:off x="3491036" y="1801964"/>
              <a:ext cx="146665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DAF</a:t>
              </a:r>
            </a:p>
          </p:txBody>
        </p:sp>
        <p:pic>
          <p:nvPicPr>
            <p:cNvPr id="1795" name="Picture 16" descr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459179"/>
              <a:ext cx="1139851" cy="1668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6" name="Rectangle 3"/>
            <p:cNvSpPr txBox="1"/>
            <p:nvPr/>
          </p:nvSpPr>
          <p:spPr>
            <a:xfrm>
              <a:off x="38070" y="4113114"/>
              <a:ext cx="1085363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ESI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Rectangle 5"/>
          <p:cNvSpPr txBox="1"/>
          <p:nvPr/>
        </p:nvSpPr>
        <p:spPr>
          <a:xfrm>
            <a:off x="304800" y="6444520"/>
            <a:ext cx="8534400" cy="27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Page 68-72, Wind Energy for the Rest of Us, Paul Gipe, Windowrks.org (2016)</a:t>
            </a:r>
          </a:p>
        </p:txBody>
      </p:sp>
      <p:sp>
        <p:nvSpPr>
          <p:cNvPr id="180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117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Many of these "California" turbines shared common characteristics:  </a:t>
            </a:r>
            <a:r>
              <a:rPr baseline="30000"/>
              <a:t>1</a:t>
            </a:r>
          </a:p>
        </p:txBody>
      </p:sp>
      <p:sp>
        <p:nvSpPr>
          <p:cNvPr id="1801" name="Rectangle 3"/>
          <p:cNvSpPr txBox="1">
            <a:spLocks noGrp="1"/>
          </p:cNvSpPr>
          <p:nvPr>
            <p:ph type="body" idx="1"/>
          </p:nvPr>
        </p:nvSpPr>
        <p:spPr>
          <a:xfrm>
            <a:off x="201083" y="800108"/>
            <a:ext cx="8788401" cy="5560476"/>
          </a:xfrm>
          <a:prstGeom prst="rect">
            <a:avLst/>
          </a:prstGeom>
        </p:spPr>
        <p:txBody>
          <a:bodyPr/>
          <a:lstStyle/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Compared to turbines then being developed in Denmark,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 "California" turbines were not only smaller but also much more lightly built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078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despite their smaller &amp; lighter construction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many actually used higher Tip Speed Ratios (i.e., higher blade speeds)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subjected those </a:t>
            </a:r>
            <a:r>
              <a:rPr b="1"/>
              <a:t>lighter</a:t>
            </a:r>
            <a:r>
              <a:t> structures to </a:t>
            </a:r>
            <a:r>
              <a:rPr b="1"/>
              <a:t>larger</a:t>
            </a:r>
            <a:r>
              <a:t> mechanical stresses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078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Further, to take advantage of notoriously ephemeral government tax rebates, 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these turbines were often developed very quickly, with very little testing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078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because those subsidies rewarded units with higher stated power capacities,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there was a severe temptation to strongly overstate those capacities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RESULT?  Once again many turbines fell well short of expectations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r"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 terms of both real power produced AND operational lifetimes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0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Bringing us to the effort that has defined modern Wind Power:</a:t>
            </a:r>
          </a:p>
        </p:txBody>
      </p:sp>
      <p:sp>
        <p:nvSpPr>
          <p:cNvPr id="1805" name="Rectangle 3"/>
          <p:cNvSpPr txBox="1">
            <a:spLocks noGrp="1"/>
          </p:cNvSpPr>
          <p:nvPr>
            <p:ph type="body" idx="1"/>
          </p:nvPr>
        </p:nvSpPr>
        <p:spPr>
          <a:xfrm>
            <a:off x="95252" y="874190"/>
            <a:ext cx="9048747" cy="536997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took place largely on the weather-beaten farms of Denmark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There, wind has traditionally been used to pump water &amp; grind grain: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then, in the same post-middle-east-oil-embargo time frame,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local tinkerers, inventors &amp; academics began work on modernizing that tradition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Consistent with that tradition, their would-be customers were not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government agencies or public utilities, but farmers on isolated farms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rather than having "deep pockets," farmers are notoriously (and proudly) cheap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already risking their economic survival with the planting of each year's crops,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they weren't going to increase risk by investing in unproven new technology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key word in that last sentence was "unproven" </a:t>
            </a:r>
          </a:p>
        </p:txBody>
      </p:sp>
      <p:pic>
        <p:nvPicPr>
          <p:cNvPr id="1806" name="Picture 4" descr="Picture 4"/>
          <p:cNvPicPr>
            <a:picLocks noChangeAspect="1"/>
          </p:cNvPicPr>
          <p:nvPr/>
        </p:nvPicPr>
        <p:blipFill>
          <a:blip r:embed="rId2"/>
          <a:srcRect l="9746" r="8528"/>
          <a:stretch>
            <a:fillRect/>
          </a:stretch>
        </p:blipFill>
        <p:spPr>
          <a:xfrm>
            <a:off x="7524746" y="933440"/>
            <a:ext cx="1273430" cy="1558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79969"/>
          </a:xfrm>
          <a:prstGeom prst="rect">
            <a:avLst/>
          </a:prstGeom>
        </p:spPr>
        <p:txBody>
          <a:bodyPr/>
          <a:lstStyle/>
          <a:p>
            <a:r>
              <a:t>Danish farmer's insisted on proof!</a:t>
            </a:r>
          </a:p>
        </p:txBody>
      </p:sp>
      <p:sp>
        <p:nvSpPr>
          <p:cNvPr id="1809" name="Rectangle 3"/>
          <p:cNvSpPr txBox="1">
            <a:spLocks noGrp="1"/>
          </p:cNvSpPr>
          <p:nvPr>
            <p:ph type="body" idx="1"/>
          </p:nvPr>
        </p:nvSpPr>
        <p:spPr>
          <a:xfrm>
            <a:off x="116418" y="842441"/>
            <a:ext cx="9027581" cy="598381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Thus, while Denmark had an "entrepreneurial stampede" resembling California's,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entrepreneur's claims were not so eagerly accepted,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nor was disappointing early turbine performance so easily tolerated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Farmers instead pushed back, insisting on standardized up front testing,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with the results then being openly disseminated,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along with information on operational lifetimes &amp; equipment failures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via the newly formed </a:t>
            </a:r>
            <a:r>
              <a:rPr b="1"/>
              <a:t>Danish Wind Turbine Owner's Association</a:t>
            </a:r>
            <a:r>
              <a:t>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This compelled (often painful) disclosure forced inventors &amp; entrepreneurs: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To address failures such as those encountered with new custom blade designs,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often replacing custom parts with </a:t>
            </a:r>
            <a:r>
              <a:rPr b="1"/>
              <a:t>standardized designs </a:t>
            </a:r>
            <a:r>
              <a:t>then shared,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and further refined, </a:t>
            </a:r>
            <a:r>
              <a:rPr b="1"/>
              <a:t>across</a:t>
            </a:r>
            <a:r>
              <a:t> Denmark's emerging Wind Power industry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And to provide much improved wind turbine </a:t>
            </a:r>
            <a:r>
              <a:rPr b="1"/>
              <a:t>over-speed protection measures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Rectangle 5"/>
          <p:cNvSpPr txBox="1"/>
          <p:nvPr/>
        </p:nvSpPr>
        <p:spPr>
          <a:xfrm>
            <a:off x="304800" y="6444520"/>
            <a:ext cx="8534400" cy="27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Page 58-68 and 75-81, Wind Energy for the Rest of Us, Paul Gipe, Windowrks.org (2016)</a:t>
            </a:r>
          </a:p>
        </p:txBody>
      </p:sp>
      <p:sp>
        <p:nvSpPr>
          <p:cNvPr id="181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the farmer's skepticism then produced one final ironic twist:</a:t>
            </a:r>
          </a:p>
        </p:txBody>
      </p:sp>
      <p:sp>
        <p:nvSpPr>
          <p:cNvPr id="1813" name="Rectangle 3"/>
          <p:cNvSpPr txBox="1">
            <a:spLocks noGrp="1"/>
          </p:cNvSpPr>
          <p:nvPr>
            <p:ph type="body" idx="1"/>
          </p:nvPr>
        </p:nvSpPr>
        <p:spPr>
          <a:xfrm>
            <a:off x="38104" y="863602"/>
            <a:ext cx="9105897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Farmer's were used to buying equipment from local farm equipment manufacturers,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which, to survive, had carefully developed and protected their reputations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for selling exceptionally cost-effective &amp; reliable equipment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 testing &amp; disclosure drove entrepreneurs toward the "Danish" wind turbine design,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what should then be more natural than for farm equipment manufacturers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to begin manufacturing, distributing and maintaining that design?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A local farm equipment company named </a:t>
            </a:r>
            <a:r>
              <a:rPr>
                <a:solidFill>
                  <a:srgbClr val="FBC901"/>
                </a:solidFill>
              </a:rPr>
              <a:t>Vestas</a:t>
            </a:r>
            <a:r>
              <a:t> took up that challenge</a:t>
            </a:r>
            <a:endParaRPr>
              <a:solidFill>
                <a:srgbClr val="FBC901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shortening the long story</a:t>
            </a:r>
            <a:r>
              <a:rPr baseline="30000"/>
              <a:t>1 </a:t>
            </a:r>
            <a:r>
              <a:t>of the "Danish Wind Turbine's" full development: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Vestas is now WORLD'S LARGEST producer of commercial wind turbines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16" name="Rectangle 2"/>
          <p:cNvSpPr txBox="1">
            <a:spLocks noGrp="1"/>
          </p:cNvSpPr>
          <p:nvPr>
            <p:ph type="title"/>
          </p:nvPr>
        </p:nvSpPr>
        <p:spPr>
          <a:xfrm>
            <a:off x="273050" y="1981143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Trends in Commercial Wind Power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Rectangle 5"/>
          <p:cNvSpPr txBox="1"/>
          <p:nvPr/>
        </p:nvSpPr>
        <p:spPr>
          <a:xfrm>
            <a:off x="304800" y="65207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1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Wind Power is Changing</a:t>
            </a:r>
          </a:p>
        </p:txBody>
      </p:sp>
      <p:sp>
        <p:nvSpPr>
          <p:cNvPr id="1820" name="Rectangle 3"/>
          <p:cNvSpPr txBox="1">
            <a:spLocks noGrp="1"/>
          </p:cNvSpPr>
          <p:nvPr>
            <p:ph type="body" idx="1"/>
          </p:nvPr>
        </p:nvSpPr>
        <p:spPr>
          <a:xfrm>
            <a:off x="80436" y="810687"/>
            <a:ext cx="9063565" cy="5602813"/>
          </a:xfrm>
          <a:prstGeom prst="rect">
            <a:avLst/>
          </a:prstGeom>
        </p:spPr>
        <p:txBody>
          <a:bodyPr/>
          <a:lstStyle/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That is a point often underappreciated outside the wind power industry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E.G., in </a:t>
            </a:r>
            <a:r>
              <a:rPr b="1"/>
              <a:t>Wind Power II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I'll review influential studies on Wind Power's: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Economics (i.e., its LCOE = Levelized Cost of Energy)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Its Energy Returned on Invested energy (EROI)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Its toll upon birds and bats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Those studies, done by serious economists, ecologists and social scientists,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tend to base conclusions on averages of all existing Wind Power installations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But existing installations span many, many technology generations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And I will show how re-analyzing those data in terms of technology generation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has sometimes led me to some very different conclusions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	(some more favorable, at least one less favorable)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2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So where have we been, and where are we going with Wind Power?</a:t>
            </a:r>
          </a:p>
        </p:txBody>
      </p:sp>
      <p:sp>
        <p:nvSpPr>
          <p:cNvPr id="1824" name="Rectangle 3"/>
          <p:cNvSpPr txBox="1">
            <a:spLocks noGrp="1"/>
          </p:cNvSpPr>
          <p:nvPr>
            <p:ph type="body" idx="1"/>
          </p:nvPr>
        </p:nvSpPr>
        <p:spPr>
          <a:xfrm>
            <a:off x="112185" y="853019"/>
            <a:ext cx="9031815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recent past has been Danish, the foreseeable future will be Danish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Understanding </a:t>
            </a:r>
            <a:r>
              <a:rPr b="1"/>
              <a:t>why</a:t>
            </a:r>
            <a:r>
              <a:t> has been perhaps my major goal in writing</a:t>
            </a:r>
            <a:r>
              <a:rPr b="1"/>
              <a:t> this </a:t>
            </a:r>
            <a:r>
              <a:t>note set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technical/textbook literature "turbine" is now synonymous with "Danish turbine:"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3-bladed turbine, mounted on a wind-facing, tower-mounted, rotatable nacelle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Evolution of that design is now almost entirely driven by these earlier figures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their messages about reaching higher:	And increasing turbine area:		</a:t>
            </a:r>
          </a:p>
        </p:txBody>
      </p:sp>
      <p:grpSp>
        <p:nvGrpSpPr>
          <p:cNvPr id="1827" name="Group 11"/>
          <p:cNvGrpSpPr/>
          <p:nvPr/>
        </p:nvGrpSpPr>
        <p:grpSpPr>
          <a:xfrm>
            <a:off x="398329" y="4127513"/>
            <a:ext cx="5071733" cy="2035666"/>
            <a:chOff x="0" y="0"/>
            <a:chExt cx="5071732" cy="2035665"/>
          </a:xfrm>
        </p:grpSpPr>
        <p:pic>
          <p:nvPicPr>
            <p:cNvPr id="1825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5025359" cy="203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6" name="Rectangle 3"/>
            <p:cNvSpPr txBox="1"/>
            <p:nvPr/>
          </p:nvSpPr>
          <p:spPr>
            <a:xfrm>
              <a:off x="1993699" y="75550"/>
              <a:ext cx="3078033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000">
                  <a:solidFill>
                    <a:srgbClr val="FF1C2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GET ABOVE THE GROUND CLUTTER!</a:t>
              </a:r>
            </a:p>
          </p:txBody>
        </p:sp>
      </p:grpSp>
      <p:grpSp>
        <p:nvGrpSpPr>
          <p:cNvPr id="1832" name="Group 9"/>
          <p:cNvGrpSpPr/>
          <p:nvPr/>
        </p:nvGrpSpPr>
        <p:grpSpPr>
          <a:xfrm>
            <a:off x="6191251" y="4178996"/>
            <a:ext cx="1957917" cy="1927587"/>
            <a:chOff x="0" y="0"/>
            <a:chExt cx="1957915" cy="1927586"/>
          </a:xfrm>
        </p:grpSpPr>
        <p:sp>
          <p:nvSpPr>
            <p:cNvPr id="1828" name="Oval 10"/>
            <p:cNvSpPr/>
            <p:nvPr/>
          </p:nvSpPr>
          <p:spPr>
            <a:xfrm>
              <a:off x="0" y="-1"/>
              <a:ext cx="1957916" cy="1927588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9" name="Rectangle 11"/>
            <p:cNvSpPr/>
            <p:nvPr/>
          </p:nvSpPr>
          <p:spPr>
            <a:xfrm>
              <a:off x="929501" y="10533"/>
              <a:ext cx="84963" cy="97871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0" name="Rectangle 12"/>
            <p:cNvSpPr/>
            <p:nvPr/>
          </p:nvSpPr>
          <p:spPr>
            <a:xfrm rot="18242948">
              <a:off x="1315624" y="722698"/>
              <a:ext cx="96334" cy="10038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1" name="Rectangle 13"/>
            <p:cNvSpPr/>
            <p:nvPr/>
          </p:nvSpPr>
          <p:spPr>
            <a:xfrm rot="3252689">
              <a:off x="547214" y="729380"/>
              <a:ext cx="93198" cy="10038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5"/>
          <p:cNvSpPr txBox="1"/>
          <p:nvPr/>
        </p:nvSpPr>
        <p:spPr>
          <a:xfrm>
            <a:off x="0" y="3651567"/>
            <a:ext cx="3962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TEXAS</a:t>
            </a:r>
            <a:r>
              <a:rPr b="0">
                <a:solidFill>
                  <a:srgbClr val="E5FFFF"/>
                </a:solidFill>
              </a:rPr>
              <a:t>: </a:t>
            </a:r>
            <a:r>
              <a:rPr b="0">
                <a:solidFill>
                  <a:schemeClr val="accent1"/>
                </a:solidFill>
              </a:rPr>
              <a:t>www.seco.cpa.state.tx.us/publications/renewenergy/windenergy.php</a:t>
            </a:r>
          </a:p>
        </p:txBody>
      </p:sp>
      <p:sp>
        <p:nvSpPr>
          <p:cNvPr id="18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CC00"/>
                </a:solidFill>
              </a:defRPr>
            </a:pPr>
            <a:r>
              <a:t>Wind speed </a:t>
            </a:r>
            <a:r>
              <a:rPr b="0">
                <a:solidFill>
                  <a:srgbClr val="FFFFFF"/>
                </a:solidFill>
              </a:rPr>
              <a:t>is also subject to strong DAILY CYCLES:</a:t>
            </a:r>
          </a:p>
        </p:txBody>
      </p:sp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6" y="1346184"/>
            <a:ext cx="3062515" cy="221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46184"/>
            <a:ext cx="3048000" cy="221129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tangle 5"/>
          <p:cNvSpPr txBox="1"/>
          <p:nvPr/>
        </p:nvSpPr>
        <p:spPr>
          <a:xfrm>
            <a:off x="4648200" y="3651567"/>
            <a:ext cx="41910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ONTARIO CANADA</a:t>
            </a:r>
            <a:r>
              <a:rPr b="0">
                <a:solidFill>
                  <a:srgbClr val="E5FFFF"/>
                </a:solidFill>
              </a:rPr>
              <a:t>: </a:t>
            </a:r>
            <a:r>
              <a:rPr b="0">
                <a:solidFill>
                  <a:schemeClr val="accent1"/>
                </a:solidFill>
              </a:rPr>
              <a:t>www.omafra.gov.on.ca/english/engineer/facts/03-047.htm</a:t>
            </a:r>
          </a:p>
        </p:txBody>
      </p:sp>
      <p:pic>
        <p:nvPicPr>
          <p:cNvPr id="191" name="Picture 8" descr="Picture 8"/>
          <p:cNvPicPr>
            <a:picLocks noChangeAspect="1"/>
          </p:cNvPicPr>
          <p:nvPr/>
        </p:nvPicPr>
        <p:blipFill>
          <a:blip r:embed="rId4"/>
          <a:srcRect r="57288"/>
          <a:stretch>
            <a:fillRect/>
          </a:stretch>
        </p:blipFill>
        <p:spPr>
          <a:xfrm>
            <a:off x="380999" y="4193106"/>
            <a:ext cx="3124202" cy="209463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 5"/>
          <p:cNvSpPr txBox="1"/>
          <p:nvPr/>
        </p:nvSpPr>
        <p:spPr>
          <a:xfrm>
            <a:off x="76198" y="6339745"/>
            <a:ext cx="3903135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NETHERLANDS</a:t>
            </a:r>
            <a:r>
              <a:rPr b="0">
                <a:solidFill>
                  <a:srgbClr val="E5FFFF"/>
                </a:solidFill>
              </a:rPr>
              <a:t>: </a:t>
            </a:r>
            <a:r>
              <a:rPr b="0">
                <a:solidFill>
                  <a:schemeClr val="accent1"/>
                </a:solidFill>
              </a:rPr>
              <a:t>www.ekopower.nl/wind-energy-monitoring-data-logger-data-processing.htm</a:t>
            </a:r>
          </a:p>
        </p:txBody>
      </p:sp>
      <p:sp>
        <p:nvSpPr>
          <p:cNvPr id="193" name="Rectangle 5"/>
          <p:cNvSpPr txBox="1"/>
          <p:nvPr/>
        </p:nvSpPr>
        <p:spPr>
          <a:xfrm>
            <a:off x="4222750" y="6381020"/>
            <a:ext cx="476885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WISCONSIN</a:t>
            </a:r>
            <a:r>
              <a:rPr b="0">
                <a:solidFill>
                  <a:srgbClr val="E5FFFF"/>
                </a:solidFill>
              </a:rPr>
              <a:t>: </a:t>
            </a:r>
            <a:r>
              <a:rPr b="0">
                <a:solidFill>
                  <a:schemeClr val="accent1"/>
                </a:solidFill>
              </a:rPr>
              <a:t>www.windpowerweather.com/history?date=last2days</a:t>
            </a:r>
          </a:p>
        </p:txBody>
      </p:sp>
      <p:sp>
        <p:nvSpPr>
          <p:cNvPr id="19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761578"/>
            <a:ext cx="8915400" cy="274150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With that speed peaking in the late afternoon in many (</a:t>
            </a:r>
            <a:r>
              <a:rPr b="1"/>
              <a:t>but not all!) </a:t>
            </a:r>
            <a:r>
              <a:t>locales</a:t>
            </a:r>
          </a:p>
        </p:txBody>
      </p:sp>
      <p:pic>
        <p:nvPicPr>
          <p:cNvPr id="195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028" y="4222748"/>
            <a:ext cx="3480066" cy="2073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Rectangle 5"/>
          <p:cNvSpPr txBox="1"/>
          <p:nvPr/>
        </p:nvSpPr>
        <p:spPr>
          <a:xfrm>
            <a:off x="304800" y="6499553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https://www.nrel.gov/docs/fy08osti/43374.pdf</a:t>
            </a:r>
          </a:p>
        </p:txBody>
      </p:sp>
      <p:sp>
        <p:nvSpPr>
          <p:cNvPr id="183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Turbines have thus been getting steadily bigger:</a:t>
            </a:r>
          </a:p>
        </p:txBody>
      </p:sp>
      <p:sp>
        <p:nvSpPr>
          <p:cNvPr id="1836" name="Rectangle 3"/>
          <p:cNvSpPr txBox="1"/>
          <p:nvPr/>
        </p:nvSpPr>
        <p:spPr>
          <a:xfrm>
            <a:off x="148166" y="977915"/>
            <a:ext cx="878840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 U.S. National Renewable Energy Labs (NREL) plot of </a:t>
            </a:r>
            <a:r>
              <a:rPr b="1"/>
              <a:t>early</a:t>
            </a:r>
            <a:r>
              <a:t> U.S. turbines </a:t>
            </a:r>
            <a:r>
              <a:rPr baseline="30000"/>
              <a:t>1</a:t>
            </a:r>
          </a:p>
        </p:txBody>
      </p:sp>
      <p:pic>
        <p:nvPicPr>
          <p:cNvPr id="183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22" y="1621482"/>
            <a:ext cx="7334252" cy="4686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p. 5: https://www.nrel.gov/docs/fy14osti/61063.pdf</a:t>
            </a:r>
          </a:p>
        </p:txBody>
      </p:sp>
      <p:sp>
        <p:nvSpPr>
          <p:cNvPr id="184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And bigger:</a:t>
            </a:r>
          </a:p>
        </p:txBody>
      </p:sp>
      <p:pic>
        <p:nvPicPr>
          <p:cNvPr id="184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6" y="2030889"/>
            <a:ext cx="8794731" cy="31126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2" name="Rectangle 3"/>
          <p:cNvSpPr txBox="1"/>
          <p:nvPr/>
        </p:nvSpPr>
        <p:spPr>
          <a:xfrm>
            <a:off x="148166" y="977915"/>
            <a:ext cx="878840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 U.S. National Renewable Energy Labs (NREL) plot of </a:t>
            </a:r>
            <a:r>
              <a:rPr b="1"/>
              <a:t>more recent </a:t>
            </a:r>
            <a:r>
              <a:t>turbines </a:t>
            </a:r>
            <a:r>
              <a:rPr baseline="30000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Rectangle 5"/>
          <p:cNvSpPr txBox="1"/>
          <p:nvPr/>
        </p:nvSpPr>
        <p:spPr>
          <a:xfrm>
            <a:off x="304800" y="6520719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https://www.siemens.com/press/en/presspicture/?press=/en/presspicture/2014/windpower-renewables/pn201403.php</a:t>
            </a:r>
          </a:p>
        </p:txBody>
      </p:sp>
      <p:sp>
        <p:nvSpPr>
          <p:cNvPr id="184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Assembly of these huge turbines is a "monumental" challenge:</a:t>
            </a:r>
          </a:p>
        </p:txBody>
      </p:sp>
      <p:sp>
        <p:nvSpPr>
          <p:cNvPr id="1846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1001182"/>
            <a:ext cx="8788400" cy="95673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Here: Installation of the nacelle on a Siemens 6 MW turbine, </a:t>
            </a:r>
          </a:p>
          <a:p>
            <a: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with the blades of its 154 meter diameter rotor waiting on the ground</a:t>
            </a:r>
          </a:p>
        </p:txBody>
      </p:sp>
      <p:pic>
        <p:nvPicPr>
          <p:cNvPr id="184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825" y="1822124"/>
            <a:ext cx="6222999" cy="449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p. 81, Wind Vision Report – US DOE:  https://www.energy.gov/eere/wind/wind-vision</a:t>
            </a:r>
          </a:p>
        </p:txBody>
      </p:sp>
      <p:sp>
        <p:nvSpPr>
          <p:cNvPr id="185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As is just getting components TO the assembly site: </a:t>
            </a:r>
          </a:p>
        </p:txBody>
      </p:sp>
      <p:pic>
        <p:nvPicPr>
          <p:cNvPr id="185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0" y="1386131"/>
            <a:ext cx="7291917" cy="4779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Rectangle 5"/>
          <p:cNvSpPr txBox="1"/>
          <p:nvPr/>
        </p:nvSpPr>
        <p:spPr>
          <a:xfrm>
            <a:off x="6411383" y="3288570"/>
            <a:ext cx="2732618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https://www.greentechmedia.com/articles/read/an-illustrated-guide-to-the-growing-size-of-wind-turbines#gs.MmESzMk </a:t>
            </a:r>
          </a:p>
        </p:txBody>
      </p:sp>
      <p:sp>
        <p:nvSpPr>
          <p:cNvPr id="185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The growing dominance of these larger turbines is shown here:</a:t>
            </a:r>
          </a:p>
        </p:txBody>
      </p:sp>
      <p:sp>
        <p:nvSpPr>
          <p:cNvPr id="185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793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this Greentech Media figure showing how previously "BIG" 2 MW turbines </a:t>
            </a:r>
            <a:r>
              <a:rPr baseline="30000"/>
              <a:t>1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are now being displaced by at least 4 MW turbines </a:t>
            </a:r>
            <a:r>
              <a:rPr baseline="30000"/>
              <a:t>1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(which are now being displaced by 6 MW turbines </a:t>
            </a:r>
            <a:r>
              <a:rPr baseline="30000"/>
              <a:t>1</a:t>
            </a:r>
            <a:r>
              <a:t>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1) Such "nameplate" power ratings ≠ Average power from such a turbine!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They're the highest power that turbine could ever produce = It's </a:t>
            </a:r>
            <a:r>
              <a:rPr b="1"/>
              <a:t>CAPACITY</a:t>
            </a:r>
          </a:p>
        </p:txBody>
      </p:sp>
      <p:pic>
        <p:nvPicPr>
          <p:cNvPr id="185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31" y="2296094"/>
            <a:ext cx="3740151" cy="3179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p 63. Wind Vision Report – US DOE:  https://www.energy.gov/eere/wind/wind-vision</a:t>
            </a:r>
          </a:p>
        </p:txBody>
      </p:sp>
      <p:sp>
        <p:nvSpPr>
          <p:cNvPr id="185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physical growth has driven Wind Power prices steadily downward</a:t>
            </a:r>
          </a:p>
        </p:txBody>
      </p:sp>
      <p:sp>
        <p:nvSpPr>
          <p:cNvPr id="186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86266" y="1090076"/>
            <a:ext cx="8788401" cy="709081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As correlated here in the left axis plot of wind's "levelized" cost of energy (LCOE): </a:t>
            </a:r>
          </a:p>
        </p:txBody>
      </p:sp>
      <p:pic>
        <p:nvPicPr>
          <p:cNvPr id="186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4" y="1714504"/>
            <a:ext cx="8157307" cy="4309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Rectangle 5"/>
          <p:cNvSpPr txBox="1"/>
          <p:nvPr/>
        </p:nvSpPr>
        <p:spPr>
          <a:xfrm>
            <a:off x="294216" y="6510135"/>
            <a:ext cx="853440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https://www.vox.com/energy-and-environment/2018/3/8/17084158/wind-turbine-power-energy-blades </a:t>
            </a:r>
          </a:p>
        </p:txBody>
      </p:sp>
      <p:sp>
        <p:nvSpPr>
          <p:cNvPr id="186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27051"/>
          </a:xfrm>
          <a:prstGeom prst="rect">
            <a:avLst/>
          </a:prstGeom>
        </p:spPr>
        <p:txBody>
          <a:bodyPr/>
          <a:lstStyle/>
          <a:p>
            <a:r>
              <a:t>Much larger turbines are already in the design stages:</a:t>
            </a:r>
          </a:p>
        </p:txBody>
      </p:sp>
      <p:sp>
        <p:nvSpPr>
          <p:cNvPr id="186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715441"/>
            <a:ext cx="8788400" cy="50164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Including GE's 12 MW wind turbine "expected to ship in 2020"  </a:t>
            </a:r>
            <a:r>
              <a:rPr baseline="30000"/>
              <a:t>1</a:t>
            </a:r>
          </a:p>
        </p:txBody>
      </p:sp>
      <p:pic>
        <p:nvPicPr>
          <p:cNvPr id="186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48" y="1337089"/>
            <a:ext cx="5453631" cy="4377915"/>
          </a:xfrm>
          <a:prstGeom prst="rect">
            <a:avLst/>
          </a:prstGeom>
          <a:ln w="12700">
            <a:miter lim="400000"/>
          </a:ln>
        </p:spPr>
      </p:pic>
      <p:sp>
        <p:nvSpPr>
          <p:cNvPr id="1867" name="Rectangle 3"/>
          <p:cNvSpPr txBox="1"/>
          <p:nvPr/>
        </p:nvSpPr>
        <p:spPr>
          <a:xfrm>
            <a:off x="158750" y="5905506"/>
            <a:ext cx="87884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853 feet =&gt; 260 meters in height (with a 220 meter diameter rotor)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Rectangle 5"/>
          <p:cNvSpPr txBox="1"/>
          <p:nvPr/>
        </p:nvSpPr>
        <p:spPr>
          <a:xfrm>
            <a:off x="126999" y="6457220"/>
            <a:ext cx="884766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https://www.scientificamerican.com/article/world-rsquo-s-largest-wind-turbine-would-be-taller-than-the-empire-state-building/ </a:t>
            </a:r>
          </a:p>
        </p:txBody>
      </p:sp>
      <p:sp>
        <p:nvSpPr>
          <p:cNvPr id="187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27051"/>
          </a:xfrm>
          <a:prstGeom prst="rect">
            <a:avLst/>
          </a:prstGeom>
        </p:spPr>
        <p:txBody>
          <a:bodyPr/>
          <a:lstStyle/>
          <a:p>
            <a:r>
              <a:t>And even larger turbines are being contemplated:</a:t>
            </a:r>
          </a:p>
        </p:txBody>
      </p:sp>
      <p:sp>
        <p:nvSpPr>
          <p:cNvPr id="187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10687"/>
            <a:ext cx="8788400" cy="152743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From Scientific American's 2017 article: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"World’s Largest Wind Turbine Would Be Taller Than the Empire State Building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Massive, flexible blades would bend with storm winds like the palm trees that inspired them" </a:t>
            </a:r>
          </a:p>
        </p:txBody>
      </p:sp>
      <p:pic>
        <p:nvPicPr>
          <p:cNvPr id="187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59" y="2372147"/>
            <a:ext cx="7344835" cy="3598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7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Those figures raise obvious questions about:</a:t>
            </a:r>
          </a:p>
        </p:txBody>
      </p:sp>
      <p:sp>
        <p:nvSpPr>
          <p:cNvPr id="1876" name="Rectangle 3"/>
          <p:cNvSpPr txBox="1">
            <a:spLocks noGrp="1"/>
          </p:cNvSpPr>
          <p:nvPr>
            <p:ph type="body" idx="1"/>
          </p:nvPr>
        </p:nvSpPr>
        <p:spPr>
          <a:xfrm>
            <a:off x="154516" y="1138761"/>
            <a:ext cx="8788401" cy="4660895"/>
          </a:xfrm>
          <a:prstGeom prst="rect">
            <a:avLst/>
          </a:prstGeom>
        </p:spPr>
        <p:txBody>
          <a:bodyPr/>
          <a:lstStyle/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Integrating Wind Power into our </a:t>
            </a:r>
            <a:r>
              <a:rPr b="1"/>
              <a:t>Economy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Integrating Wind Power into our</a:t>
            </a:r>
            <a:r>
              <a:rPr b="1"/>
              <a:t> Grid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Integrating Wind Power into our </a:t>
            </a:r>
            <a:r>
              <a:rPr b="1"/>
              <a:t>Lives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Integrating Wind Power into our</a:t>
            </a:r>
            <a:r>
              <a:rPr b="1"/>
              <a:t> Biosphere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228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and other broader challenges and possible impacts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will be explored in my second web note set about Wind Power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There I will also explore the technology &amp; impacts of </a:t>
            </a:r>
            <a:r>
              <a:rPr b="1"/>
              <a:t>Offshore Wind Power</a:t>
            </a:r>
            <a:r>
              <a:t>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228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Wind Power II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7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1880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2"/>
          <p:cNvSpPr txBox="1">
            <a:spLocks noGrp="1"/>
          </p:cNvSpPr>
          <p:nvPr>
            <p:ph type="title"/>
          </p:nvPr>
        </p:nvSpPr>
        <p:spPr>
          <a:xfrm>
            <a:off x="294640" y="98211"/>
            <a:ext cx="8534401" cy="5334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But what </a:t>
            </a:r>
            <a:r>
              <a:rPr b="1">
                <a:solidFill>
                  <a:srgbClr val="FFCC00"/>
                </a:solidFill>
              </a:rPr>
              <a:t>POWER</a:t>
            </a:r>
            <a:r>
              <a:t> do such winds offer?</a:t>
            </a:r>
          </a:p>
        </p:txBody>
      </p:sp>
      <p:sp>
        <p:nvSpPr>
          <p:cNvPr id="198" name="Rectangle 3"/>
          <p:cNvSpPr txBox="1">
            <a:spLocks noGrp="1"/>
          </p:cNvSpPr>
          <p:nvPr>
            <p:ph type="body" idx="1"/>
          </p:nvPr>
        </p:nvSpPr>
        <p:spPr>
          <a:xfrm>
            <a:off x="147319" y="3352800"/>
            <a:ext cx="8996682" cy="3172552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</a:t>
            </a:r>
            <a:r>
              <a:rPr b="1"/>
              <a:t>kinetic energy </a:t>
            </a:r>
            <a:r>
              <a:t>per volume of wind = ½ (M / volume) v</a:t>
            </a:r>
            <a:r>
              <a:rPr baseline="30000"/>
              <a:t>2</a:t>
            </a:r>
            <a:r>
              <a:t> = ½ ρ v</a:t>
            </a:r>
            <a:r>
              <a:rPr baseline="30000"/>
              <a:t>2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wind volumes arrive at the turbine at a rate proportional to the wind's velocity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the power delivered </a:t>
            </a:r>
            <a:r>
              <a:rPr b="1"/>
              <a:t>= (½ ρ v</a:t>
            </a:r>
            <a:r>
              <a:rPr b="1" baseline="30000"/>
              <a:t>2</a:t>
            </a:r>
            <a:r>
              <a:rPr b="1"/>
              <a:t>) v Area</a:t>
            </a:r>
            <a:r>
              <a:rPr b="1" baseline="-25000"/>
              <a:t>intercepted </a:t>
            </a:r>
            <a:r>
              <a:rPr b="1"/>
              <a:t>= ½ ρ v</a:t>
            </a:r>
            <a:r>
              <a:rPr b="1" baseline="30000"/>
              <a:t>3</a:t>
            </a:r>
            <a:r>
              <a:rPr b="1"/>
              <a:t> Area</a:t>
            </a:r>
            <a:r>
              <a:rPr b="1" baseline="-25000"/>
              <a:t>intercepted</a:t>
            </a:r>
            <a:r>
              <a:rPr b="1"/>
              <a:t>  </a:t>
            </a:r>
            <a:r>
              <a:t>OR: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Power of Wind Flow / Area </a:t>
            </a:r>
            <a:r>
              <a:rPr baseline="-25000"/>
              <a:t>intercepted</a:t>
            </a:r>
            <a:r>
              <a:t> = ½ ρ v</a:t>
            </a:r>
            <a:r>
              <a:rPr baseline="30000"/>
              <a:t>3</a:t>
            </a:r>
            <a:r>
              <a:rPr b="0" baseline="30000">
                <a:solidFill>
                  <a:srgbClr val="FFFFFF"/>
                </a:solidFill>
              </a:rPr>
              <a:t>	</a:t>
            </a:r>
          </a:p>
          <a:p>
            <a:pPr>
              <a:defRPr sz="1800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b="1">
                <a:solidFill>
                  <a:srgbClr val="FF485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That v</a:t>
            </a:r>
            <a:r>
              <a:rPr baseline="30000"/>
              <a:t>3</a:t>
            </a:r>
            <a:r>
              <a:t> dependence has far reaching consequences!</a:t>
            </a:r>
          </a:p>
        </p:txBody>
      </p:sp>
      <p:sp>
        <p:nvSpPr>
          <p:cNvPr id="199" name="Rectangle 3"/>
          <p:cNvSpPr txBox="1"/>
          <p:nvPr/>
        </p:nvSpPr>
        <p:spPr>
          <a:xfrm>
            <a:off x="1080261" y="1362635"/>
            <a:ext cx="19465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Chunk of "air flow"</a:t>
            </a:r>
          </a:p>
        </p:txBody>
      </p:sp>
      <p:grpSp>
        <p:nvGrpSpPr>
          <p:cNvPr id="216" name="Group 5"/>
          <p:cNvGrpSpPr/>
          <p:nvPr/>
        </p:nvGrpSpPr>
        <p:grpSpPr>
          <a:xfrm>
            <a:off x="4642006" y="1365921"/>
            <a:ext cx="2114011" cy="1758279"/>
            <a:chOff x="0" y="0"/>
            <a:chExt cx="2114009" cy="1758277"/>
          </a:xfrm>
        </p:grpSpPr>
        <p:grpSp>
          <p:nvGrpSpPr>
            <p:cNvPr id="203" name="Cube 6"/>
            <p:cNvGrpSpPr/>
            <p:nvPr/>
          </p:nvGrpSpPr>
          <p:grpSpPr>
            <a:xfrm>
              <a:off x="630235" y="-1"/>
              <a:ext cx="1483775" cy="1133949"/>
              <a:chOff x="0" y="0"/>
              <a:chExt cx="1483774" cy="1133947"/>
            </a:xfrm>
          </p:grpSpPr>
          <p:sp>
            <p:nvSpPr>
              <p:cNvPr id="200" name="Shape"/>
              <p:cNvSpPr/>
              <p:nvPr/>
            </p:nvSpPr>
            <p:spPr>
              <a:xfrm>
                <a:off x="-1" y="-1"/>
                <a:ext cx="1483776" cy="1133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"/>
                    </a:moveTo>
                    <a:lnTo>
                      <a:pt x="1009" y="0"/>
                    </a:lnTo>
                    <a:lnTo>
                      <a:pt x="21600" y="0"/>
                    </a:lnTo>
                    <a:lnTo>
                      <a:pt x="21600" y="20280"/>
                    </a:lnTo>
                    <a:lnTo>
                      <a:pt x="2059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883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" name="Shape"/>
              <p:cNvSpPr/>
              <p:nvPr/>
            </p:nvSpPr>
            <p:spPr>
              <a:xfrm>
                <a:off x="1414490" y="-1"/>
                <a:ext cx="69285" cy="1133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"/>
                    </a:moveTo>
                    <a:lnTo>
                      <a:pt x="21600" y="0"/>
                    </a:lnTo>
                    <a:lnTo>
                      <a:pt x="21600" y="2028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" name="Shape"/>
              <p:cNvSpPr/>
              <p:nvPr/>
            </p:nvSpPr>
            <p:spPr>
              <a:xfrm>
                <a:off x="-1" y="-1"/>
                <a:ext cx="1483776" cy="69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09" y="0"/>
                    </a:lnTo>
                    <a:lnTo>
                      <a:pt x="21600" y="0"/>
                    </a:lnTo>
                    <a:lnTo>
                      <a:pt x="2059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07" name="Cube 7"/>
            <p:cNvGrpSpPr/>
            <p:nvPr/>
          </p:nvGrpSpPr>
          <p:grpSpPr>
            <a:xfrm>
              <a:off x="22972" y="65411"/>
              <a:ext cx="2015220" cy="712428"/>
              <a:chOff x="0" y="0"/>
              <a:chExt cx="2015219" cy="712427"/>
            </a:xfrm>
          </p:grpSpPr>
          <p:sp>
            <p:nvSpPr>
              <p:cNvPr id="204" name="Shape"/>
              <p:cNvSpPr/>
              <p:nvPr/>
            </p:nvSpPr>
            <p:spPr>
              <a:xfrm>
                <a:off x="-1" y="-1"/>
                <a:ext cx="2015221" cy="71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78"/>
                    </a:moveTo>
                    <a:lnTo>
                      <a:pt x="6674" y="0"/>
                    </a:lnTo>
                    <a:lnTo>
                      <a:pt x="21600" y="0"/>
                    </a:lnTo>
                    <a:lnTo>
                      <a:pt x="21600" y="2722"/>
                    </a:lnTo>
                    <a:lnTo>
                      <a:pt x="1492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883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" name="Shape"/>
              <p:cNvSpPr/>
              <p:nvPr/>
            </p:nvSpPr>
            <p:spPr>
              <a:xfrm>
                <a:off x="1392558" y="-1"/>
                <a:ext cx="622662" cy="71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78"/>
                    </a:moveTo>
                    <a:lnTo>
                      <a:pt x="21600" y="0"/>
                    </a:lnTo>
                    <a:lnTo>
                      <a:pt x="21600" y="272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" name="Shape"/>
              <p:cNvSpPr/>
              <p:nvPr/>
            </p:nvSpPr>
            <p:spPr>
              <a:xfrm>
                <a:off x="-1" y="-1"/>
                <a:ext cx="2015221" cy="622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74" y="0"/>
                    </a:lnTo>
                    <a:lnTo>
                      <a:pt x="21600" y="0"/>
                    </a:lnTo>
                    <a:lnTo>
                      <a:pt x="1492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11" name="Cube 8"/>
            <p:cNvGrpSpPr/>
            <p:nvPr/>
          </p:nvGrpSpPr>
          <p:grpSpPr>
            <a:xfrm>
              <a:off x="40634" y="1005047"/>
              <a:ext cx="2019521" cy="712428"/>
              <a:chOff x="0" y="0"/>
              <a:chExt cx="2019520" cy="712427"/>
            </a:xfrm>
          </p:grpSpPr>
          <p:sp>
            <p:nvSpPr>
              <p:cNvPr id="208" name="Shape"/>
              <p:cNvSpPr/>
              <p:nvPr/>
            </p:nvSpPr>
            <p:spPr>
              <a:xfrm>
                <a:off x="0" y="-1"/>
                <a:ext cx="2019520" cy="71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78"/>
                    </a:moveTo>
                    <a:lnTo>
                      <a:pt x="6660" y="0"/>
                    </a:lnTo>
                    <a:lnTo>
                      <a:pt x="21600" y="0"/>
                    </a:lnTo>
                    <a:lnTo>
                      <a:pt x="21600" y="2722"/>
                    </a:lnTo>
                    <a:lnTo>
                      <a:pt x="1494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883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" name="Shape"/>
              <p:cNvSpPr/>
              <p:nvPr/>
            </p:nvSpPr>
            <p:spPr>
              <a:xfrm>
                <a:off x="1396859" y="-1"/>
                <a:ext cx="622662" cy="71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78"/>
                    </a:moveTo>
                    <a:lnTo>
                      <a:pt x="21600" y="0"/>
                    </a:lnTo>
                    <a:lnTo>
                      <a:pt x="21600" y="272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0" name="Shape"/>
              <p:cNvSpPr/>
              <p:nvPr/>
            </p:nvSpPr>
            <p:spPr>
              <a:xfrm>
                <a:off x="0" y="-1"/>
                <a:ext cx="2019520" cy="622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60" y="0"/>
                    </a:lnTo>
                    <a:lnTo>
                      <a:pt x="21600" y="0"/>
                    </a:lnTo>
                    <a:lnTo>
                      <a:pt x="1494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15" name="Cube 9"/>
            <p:cNvGrpSpPr/>
            <p:nvPr/>
          </p:nvGrpSpPr>
          <p:grpSpPr>
            <a:xfrm>
              <a:off x="-1" y="624330"/>
              <a:ext cx="1464154" cy="1133948"/>
              <a:chOff x="0" y="0"/>
              <a:chExt cx="1464152" cy="1133947"/>
            </a:xfrm>
          </p:grpSpPr>
          <p:sp>
            <p:nvSpPr>
              <p:cNvPr id="212" name="Shape"/>
              <p:cNvSpPr/>
              <p:nvPr/>
            </p:nvSpPr>
            <p:spPr>
              <a:xfrm>
                <a:off x="-1" y="-1"/>
                <a:ext cx="1464154" cy="1133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"/>
                    </a:moveTo>
                    <a:lnTo>
                      <a:pt x="1022" y="0"/>
                    </a:lnTo>
                    <a:lnTo>
                      <a:pt x="21600" y="0"/>
                    </a:lnTo>
                    <a:lnTo>
                      <a:pt x="21600" y="20280"/>
                    </a:lnTo>
                    <a:lnTo>
                      <a:pt x="2057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883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" name="Shape"/>
              <p:cNvSpPr/>
              <p:nvPr/>
            </p:nvSpPr>
            <p:spPr>
              <a:xfrm>
                <a:off x="1394868" y="-1"/>
                <a:ext cx="69285" cy="1133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"/>
                    </a:moveTo>
                    <a:lnTo>
                      <a:pt x="21600" y="0"/>
                    </a:lnTo>
                    <a:lnTo>
                      <a:pt x="21600" y="2028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" name="Shape"/>
              <p:cNvSpPr/>
              <p:nvPr/>
            </p:nvSpPr>
            <p:spPr>
              <a:xfrm>
                <a:off x="-1" y="-1"/>
                <a:ext cx="1464154" cy="69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22" y="0"/>
                    </a:lnTo>
                    <a:lnTo>
                      <a:pt x="21600" y="0"/>
                    </a:lnTo>
                    <a:lnTo>
                      <a:pt x="2057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20" name="Cube 10"/>
          <p:cNvGrpSpPr/>
          <p:nvPr/>
        </p:nvGrpSpPr>
        <p:grpSpPr>
          <a:xfrm>
            <a:off x="1023256" y="1761563"/>
            <a:ext cx="1796145" cy="1210237"/>
            <a:chOff x="0" y="0"/>
            <a:chExt cx="1796143" cy="1210235"/>
          </a:xfrm>
        </p:grpSpPr>
        <p:sp>
          <p:nvSpPr>
            <p:cNvPr id="217" name="Shape"/>
            <p:cNvSpPr/>
            <p:nvPr/>
          </p:nvSpPr>
          <p:spPr>
            <a:xfrm>
              <a:off x="-1" y="-1"/>
              <a:ext cx="1796145" cy="1210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118"/>
                  </a:moveTo>
                  <a:lnTo>
                    <a:pt x="6143" y="0"/>
                  </a:lnTo>
                  <a:lnTo>
                    <a:pt x="21600" y="0"/>
                  </a:lnTo>
                  <a:lnTo>
                    <a:pt x="21600" y="12482"/>
                  </a:lnTo>
                  <a:lnTo>
                    <a:pt x="1545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Shape"/>
            <p:cNvSpPr/>
            <p:nvPr/>
          </p:nvSpPr>
          <p:spPr>
            <a:xfrm>
              <a:off x="1285291" y="-1"/>
              <a:ext cx="510853" cy="1210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118"/>
                  </a:moveTo>
                  <a:lnTo>
                    <a:pt x="21600" y="0"/>
                  </a:lnTo>
                  <a:lnTo>
                    <a:pt x="21600" y="1248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Shape"/>
            <p:cNvSpPr/>
            <p:nvPr/>
          </p:nvSpPr>
          <p:spPr>
            <a:xfrm>
              <a:off x="-1" y="-1"/>
              <a:ext cx="1796145" cy="51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43" y="0"/>
                  </a:lnTo>
                  <a:lnTo>
                    <a:pt x="21600" y="0"/>
                  </a:lnTo>
                  <a:lnTo>
                    <a:pt x="15457" y="2160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21" name="Right Arrow 11"/>
          <p:cNvSpPr/>
          <p:nvPr/>
        </p:nvSpPr>
        <p:spPr>
          <a:xfrm>
            <a:off x="3235026" y="1788458"/>
            <a:ext cx="598715" cy="2689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Rectangle 3"/>
          <p:cNvSpPr txBox="1"/>
          <p:nvPr/>
        </p:nvSpPr>
        <p:spPr>
          <a:xfrm rot="18898449">
            <a:off x="6001980" y="1816383"/>
            <a:ext cx="1329986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Area of flow 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intercepted</a:t>
            </a:r>
          </a:p>
        </p:txBody>
      </p:sp>
      <p:sp>
        <p:nvSpPr>
          <p:cNvPr id="223" name="Rectangle 3"/>
          <p:cNvSpPr txBox="1"/>
          <p:nvPr/>
        </p:nvSpPr>
        <p:spPr>
          <a:xfrm>
            <a:off x="2980644" y="2133600"/>
            <a:ext cx="136275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Velocity v</a:t>
            </a:r>
          </a:p>
        </p:txBody>
      </p:sp>
      <p:sp>
        <p:nvSpPr>
          <p:cNvPr id="224" name="Rectangle 3"/>
          <p:cNvSpPr txBox="1"/>
          <p:nvPr/>
        </p:nvSpPr>
        <p:spPr>
          <a:xfrm>
            <a:off x="990600" y="2277034"/>
            <a:ext cx="1676400" cy="629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Energy Density</a:t>
            </a:r>
          </a:p>
          <a:p>
            <a:pPr algn="ctr">
              <a:spcBef>
                <a:spcPts val="300"/>
              </a:spcBef>
              <a:defRPr sz="1600" b="0" baseline="-2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  <a:r>
              <a:rPr baseline="0"/>
              <a:t>½ ρ v</a:t>
            </a:r>
            <a:r>
              <a:rPr baseline="30000"/>
              <a:t>2</a:t>
            </a:r>
          </a:p>
        </p:txBody>
      </p:sp>
      <p:sp>
        <p:nvSpPr>
          <p:cNvPr id="225" name="Rectangle 3"/>
          <p:cNvSpPr txBox="1"/>
          <p:nvPr/>
        </p:nvSpPr>
        <p:spPr>
          <a:xfrm>
            <a:off x="3352800" y="914400"/>
            <a:ext cx="5334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Turbine generator (with whirly things)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2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But first, what exactly IS a wind turbine's Area</a:t>
            </a:r>
            <a:r>
              <a:rPr baseline="-25000"/>
              <a:t>intercepted </a:t>
            </a:r>
            <a:r>
              <a:t>?</a:t>
            </a:r>
          </a:p>
        </p:txBody>
      </p:sp>
      <p:sp>
        <p:nvSpPr>
          <p:cNvPr id="229" name="Rectangle 3"/>
          <p:cNvSpPr txBox="1">
            <a:spLocks noGrp="1"/>
          </p:cNvSpPr>
          <p:nvPr>
            <p:ph type="body" idx="1"/>
          </p:nvPr>
        </p:nvSpPr>
        <p:spPr>
          <a:xfrm>
            <a:off x="95250" y="810687"/>
            <a:ext cx="9196918" cy="558726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wind is being intercepted BY the turbine's blades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Suggesting that interception area = Net blade area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More precisely: The net area presented to the wind = The turbine's silhouette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sz="1400"/>
              <a:t>Conventional "Danish" Horizontal Axis Turbine	"Darrieus" Vertical Axis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many (if not most) modern turbines have very, very slender blades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Suggesting that their "intercepted wind areas" might be disturbingly small,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would radically decrease the wind power harvested by such turbines!</a:t>
            </a:r>
          </a:p>
        </p:txBody>
      </p:sp>
      <p:grpSp>
        <p:nvGrpSpPr>
          <p:cNvPr id="234" name="Group 14"/>
          <p:cNvGrpSpPr/>
          <p:nvPr/>
        </p:nvGrpSpPr>
        <p:grpSpPr>
          <a:xfrm>
            <a:off x="2214879" y="2784954"/>
            <a:ext cx="1428645" cy="1451767"/>
            <a:chOff x="0" y="0"/>
            <a:chExt cx="1428643" cy="1451766"/>
          </a:xfrm>
        </p:grpSpPr>
        <p:sp>
          <p:nvSpPr>
            <p:cNvPr id="230" name="Oval 9"/>
            <p:cNvSpPr/>
            <p:nvPr/>
          </p:nvSpPr>
          <p:spPr>
            <a:xfrm>
              <a:off x="0" y="-1"/>
              <a:ext cx="1428644" cy="145176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Rectangle 4"/>
            <p:cNvSpPr/>
            <p:nvPr/>
          </p:nvSpPr>
          <p:spPr>
            <a:xfrm>
              <a:off x="682466" y="7933"/>
              <a:ext cx="61995" cy="7371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Rectangle 6"/>
            <p:cNvSpPr/>
            <p:nvPr/>
          </p:nvSpPr>
          <p:spPr>
            <a:xfrm rot="18242948">
              <a:off x="969008" y="556086"/>
              <a:ext cx="72554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Rectangle 8"/>
            <p:cNvSpPr/>
            <p:nvPr/>
          </p:nvSpPr>
          <p:spPr>
            <a:xfrm rot="3252689">
              <a:off x="408355" y="561118"/>
              <a:ext cx="70192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9" name="Group 15"/>
          <p:cNvGrpSpPr/>
          <p:nvPr/>
        </p:nvGrpSpPr>
        <p:grpSpPr>
          <a:xfrm>
            <a:off x="6664959" y="2946400"/>
            <a:ext cx="518161" cy="1158239"/>
            <a:chOff x="0" y="0"/>
            <a:chExt cx="518159" cy="1158238"/>
          </a:xfrm>
        </p:grpSpPr>
        <p:sp>
          <p:nvSpPr>
            <p:cNvPr id="235" name="Rectangle 10"/>
            <p:cNvSpPr/>
            <p:nvPr/>
          </p:nvSpPr>
          <p:spPr>
            <a:xfrm>
              <a:off x="204486" y="0"/>
              <a:ext cx="1064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Rectangle 11"/>
            <p:cNvSpPr/>
            <p:nvPr/>
          </p:nvSpPr>
          <p:spPr>
            <a:xfrm>
              <a:off x="477447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Rectangle 12"/>
            <p:cNvSpPr/>
            <p:nvPr/>
          </p:nvSpPr>
          <p:spPr>
            <a:xfrm>
              <a:off x="3701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8" name="Rectangle 13"/>
            <p:cNvSpPr/>
            <p:nvPr/>
          </p:nvSpPr>
          <p:spPr>
            <a:xfrm>
              <a:off x="0" y="7933"/>
              <a:ext cx="518160" cy="1150306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5"/>
          <p:cNvSpPr txBox="1"/>
          <p:nvPr/>
        </p:nvSpPr>
        <p:spPr>
          <a:xfrm>
            <a:off x="6453716" y="1415316"/>
            <a:ext cx="2425701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https://www.popsci.com/navy-agrees-to-limit-activities-in-california-and-hawaii-to-save-whales</a:t>
            </a:r>
          </a:p>
        </p:txBody>
      </p:sp>
      <p:sp>
        <p:nvSpPr>
          <p:cNvPr id="242" name="Rectangle 2"/>
          <p:cNvSpPr txBox="1">
            <a:spLocks noGrp="1"/>
          </p:cNvSpPr>
          <p:nvPr>
            <p:ph type="title"/>
          </p:nvPr>
        </p:nvSpPr>
        <p:spPr>
          <a:xfrm>
            <a:off x="190500" y="76199"/>
            <a:ext cx="8805334" cy="6752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But as ships have "bow waves," so do the blades of wind turbines</a:t>
            </a:r>
          </a:p>
        </p:txBody>
      </p:sp>
      <p:sp>
        <p:nvSpPr>
          <p:cNvPr id="243" name="Rectangle 3"/>
          <p:cNvSpPr txBox="1">
            <a:spLocks noGrp="1"/>
          </p:cNvSpPr>
          <p:nvPr>
            <p:ph type="body" idx="1"/>
          </p:nvPr>
        </p:nvSpPr>
        <p:spPr>
          <a:xfrm>
            <a:off x="228599" y="3191939"/>
            <a:ext cx="8576735" cy="343095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And, as demonstrated by these happily surfing dolphins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these pressure waves spread surprisingly far forward and to the sides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air flow affected by a turbine blade</a:t>
            </a:r>
          </a:p>
          <a:p>
            <a:pPr defTabSz="868680">
              <a:spcBef>
                <a:spcPts val="1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475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</a:p>
          <a:p>
            <a:pPr algn="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is thus significantly wider than that blade's physical width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THEN: </a:t>
            </a:r>
            <a:r>
              <a:rPr b="0"/>
              <a:t>If the blades turn fast enough, wind caught up in one blade's "bow wave"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cannot pass completely through that bow wave 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before it's caught in the bow wave of the </a:t>
            </a:r>
            <a:r>
              <a:rPr b="1"/>
              <a:t>next</a:t>
            </a:r>
            <a:r>
              <a:t> blade sweeping by</a:t>
            </a:r>
          </a:p>
        </p:txBody>
      </p:sp>
      <p:pic>
        <p:nvPicPr>
          <p:cNvPr id="244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523" y="772582"/>
            <a:ext cx="3391817" cy="2256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169333" y="-25401"/>
            <a:ext cx="8669867" cy="67521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To the wind, turbines thus appear almost as big as their swept area</a:t>
            </a:r>
          </a:p>
        </p:txBody>
      </p:sp>
      <p:sp>
        <p:nvSpPr>
          <p:cNvPr id="247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742955"/>
            <a:ext cx="8915400" cy="655381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is: Map out the 3D volume swept out by the rotating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Then take its full 2D cross section as viewed by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result: Instead of these these blade silhouette cross sections: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400"/>
              <a:t>Conventional "Danish" Horizontal Axis Turbine		"Darrieus" Vertical Axis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wind flow Area</a:t>
            </a:r>
            <a:r>
              <a:rPr baseline="-25000"/>
              <a:t>intercepted</a:t>
            </a:r>
            <a:r>
              <a:t> for these turbines is more like this: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And these much larger areas determine their ability to harvest wind power</a:t>
            </a:r>
          </a:p>
        </p:txBody>
      </p:sp>
      <p:grpSp>
        <p:nvGrpSpPr>
          <p:cNvPr id="252" name="Group 14"/>
          <p:cNvGrpSpPr/>
          <p:nvPr/>
        </p:nvGrpSpPr>
        <p:grpSpPr>
          <a:xfrm>
            <a:off x="2214879" y="2700290"/>
            <a:ext cx="1428645" cy="1451767"/>
            <a:chOff x="0" y="0"/>
            <a:chExt cx="1428643" cy="1451766"/>
          </a:xfrm>
        </p:grpSpPr>
        <p:sp>
          <p:nvSpPr>
            <p:cNvPr id="248" name="Oval 9"/>
            <p:cNvSpPr/>
            <p:nvPr/>
          </p:nvSpPr>
          <p:spPr>
            <a:xfrm>
              <a:off x="0" y="-1"/>
              <a:ext cx="1428644" cy="145176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Rectangle 4"/>
            <p:cNvSpPr/>
            <p:nvPr/>
          </p:nvSpPr>
          <p:spPr>
            <a:xfrm>
              <a:off x="682466" y="7933"/>
              <a:ext cx="61995" cy="7371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Rectangle 6"/>
            <p:cNvSpPr/>
            <p:nvPr/>
          </p:nvSpPr>
          <p:spPr>
            <a:xfrm rot="18242948">
              <a:off x="969008" y="556086"/>
              <a:ext cx="72554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Rectangle 8"/>
            <p:cNvSpPr/>
            <p:nvPr/>
          </p:nvSpPr>
          <p:spPr>
            <a:xfrm rot="3252689">
              <a:off x="408355" y="561118"/>
              <a:ext cx="70192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7" name="Group 15"/>
          <p:cNvGrpSpPr/>
          <p:nvPr/>
        </p:nvGrpSpPr>
        <p:grpSpPr>
          <a:xfrm>
            <a:off x="6664959" y="2851152"/>
            <a:ext cx="518161" cy="1158240"/>
            <a:chOff x="0" y="0"/>
            <a:chExt cx="518159" cy="1158238"/>
          </a:xfrm>
        </p:grpSpPr>
        <p:sp>
          <p:nvSpPr>
            <p:cNvPr id="253" name="Rectangle 10"/>
            <p:cNvSpPr/>
            <p:nvPr/>
          </p:nvSpPr>
          <p:spPr>
            <a:xfrm>
              <a:off x="204486" y="0"/>
              <a:ext cx="1064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Rectangle 11"/>
            <p:cNvSpPr/>
            <p:nvPr/>
          </p:nvSpPr>
          <p:spPr>
            <a:xfrm>
              <a:off x="477447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Rectangle 12"/>
            <p:cNvSpPr/>
            <p:nvPr/>
          </p:nvSpPr>
          <p:spPr>
            <a:xfrm>
              <a:off x="3701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Rectangle 13"/>
            <p:cNvSpPr/>
            <p:nvPr/>
          </p:nvSpPr>
          <p:spPr>
            <a:xfrm>
              <a:off x="0" y="7933"/>
              <a:ext cx="518160" cy="1150306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62" name="Group 31"/>
          <p:cNvGrpSpPr/>
          <p:nvPr/>
        </p:nvGrpSpPr>
        <p:grpSpPr>
          <a:xfrm>
            <a:off x="6664959" y="5017778"/>
            <a:ext cx="518161" cy="1158240"/>
            <a:chOff x="0" y="0"/>
            <a:chExt cx="518159" cy="1158238"/>
          </a:xfrm>
        </p:grpSpPr>
        <p:sp>
          <p:nvSpPr>
            <p:cNvPr id="258" name="Rectangle 32"/>
            <p:cNvSpPr/>
            <p:nvPr/>
          </p:nvSpPr>
          <p:spPr>
            <a:xfrm>
              <a:off x="204486" y="0"/>
              <a:ext cx="1064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Rectangle 33"/>
            <p:cNvSpPr/>
            <p:nvPr/>
          </p:nvSpPr>
          <p:spPr>
            <a:xfrm>
              <a:off x="477447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Rectangle 34"/>
            <p:cNvSpPr/>
            <p:nvPr/>
          </p:nvSpPr>
          <p:spPr>
            <a:xfrm>
              <a:off x="3701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Rectangle 35"/>
            <p:cNvSpPr/>
            <p:nvPr/>
          </p:nvSpPr>
          <p:spPr>
            <a:xfrm>
              <a:off x="0" y="7933"/>
              <a:ext cx="518160" cy="1150306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67" name="Group 39"/>
          <p:cNvGrpSpPr/>
          <p:nvPr/>
        </p:nvGrpSpPr>
        <p:grpSpPr>
          <a:xfrm>
            <a:off x="2214879" y="4856333"/>
            <a:ext cx="1428645" cy="1451766"/>
            <a:chOff x="0" y="0"/>
            <a:chExt cx="1428643" cy="1451765"/>
          </a:xfrm>
        </p:grpSpPr>
        <p:sp>
          <p:nvSpPr>
            <p:cNvPr id="263" name="Oval 27"/>
            <p:cNvSpPr/>
            <p:nvPr/>
          </p:nvSpPr>
          <p:spPr>
            <a:xfrm>
              <a:off x="0" y="0"/>
              <a:ext cx="1428644" cy="1451766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Rectangle 28"/>
            <p:cNvSpPr/>
            <p:nvPr/>
          </p:nvSpPr>
          <p:spPr>
            <a:xfrm>
              <a:off x="678234" y="7932"/>
              <a:ext cx="61996" cy="7371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Rectangle 36"/>
            <p:cNvSpPr/>
            <p:nvPr/>
          </p:nvSpPr>
          <p:spPr>
            <a:xfrm rot="18242948">
              <a:off x="958848" y="556085"/>
              <a:ext cx="72555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Rectangle 37"/>
            <p:cNvSpPr/>
            <p:nvPr/>
          </p:nvSpPr>
          <p:spPr>
            <a:xfrm rot="3252689">
              <a:off x="398195" y="561118"/>
              <a:ext cx="70193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 2"/>
          <p:cNvSpPr txBox="1">
            <a:spLocks noGrp="1"/>
          </p:cNvSpPr>
          <p:nvPr>
            <p:ph type="title"/>
          </p:nvPr>
        </p:nvSpPr>
        <p:spPr>
          <a:xfrm>
            <a:off x="158749" y="1780116"/>
            <a:ext cx="8669867" cy="2174436"/>
          </a:xfrm>
          <a:prstGeom prst="rect">
            <a:avLst/>
          </a:prstGeom>
        </p:spPr>
        <p:txBody>
          <a:bodyPr/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t>"Far reaching consequences" </a:t>
            </a:r>
            <a:br/>
            <a:br/>
            <a:r>
              <a:t>of wind's velocity cubed power dependence</a:t>
            </a:r>
            <a:br/>
            <a:br/>
            <a:r>
              <a:rPr sz="2000">
                <a:solidFill>
                  <a:srgbClr val="FFCC00"/>
                </a:solidFill>
              </a:rPr>
              <a:t>Power of Wind Flow / Area </a:t>
            </a:r>
            <a:r>
              <a:rPr sz="2000" baseline="-25000">
                <a:solidFill>
                  <a:srgbClr val="FFCC00"/>
                </a:solidFill>
              </a:rPr>
              <a:t>intercepted</a:t>
            </a:r>
            <a:r>
              <a:rPr sz="2000">
                <a:solidFill>
                  <a:srgbClr val="FFCC00"/>
                </a:solidFill>
              </a:rPr>
              <a:t> = ½ ρ v</a:t>
            </a:r>
            <a:r>
              <a:rPr sz="2000" baseline="30000">
                <a:solidFill>
                  <a:srgbClr val="FFCC00"/>
                </a:solidFill>
              </a:rPr>
              <a:t>3</a:t>
            </a:r>
            <a:br>
              <a:rPr sz="2000" baseline="30000">
                <a:solidFill>
                  <a:srgbClr val="FFCC00"/>
                </a:solidFill>
              </a:rPr>
            </a:br>
            <a:endParaRPr sz="2000" baseline="30000">
              <a:solidFill>
                <a:srgbClr val="FFCC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905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That wind power is due to the air's movement</a:t>
            </a:r>
          </a:p>
        </p:txBody>
      </p:sp>
      <p:sp>
        <p:nvSpPr>
          <p:cNvPr id="272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755654"/>
            <a:ext cx="9010647" cy="610234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To remove all of that power FROM the wind,</a:t>
            </a:r>
          </a:p>
          <a:p>
            <a:pPr>
              <a:tabLst>
                <a:tab pos="444500" algn="l"/>
              </a:tabLst>
              <a:defRPr sz="2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and transfer it to our turbine,</a:t>
            </a:r>
          </a:p>
          <a:p>
            <a:pPr>
              <a:tabLst>
                <a:tab pos="444500" algn="l"/>
              </a:tabLst>
              <a:defRPr sz="3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	we would have to STOP that wind</a:t>
            </a:r>
          </a:p>
          <a:p>
            <a:pPr>
              <a:tabLst>
                <a:tab pos="444500" algn="l"/>
              </a:tabLst>
              <a:defRPr sz="12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if our turbine completely stopped the air flow, no more wind could then reach it!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as a compromise, what if our turbine just slowed the wind by ½?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 sounds like it would allow us to extract only ½ of the wind's power, right?</a:t>
            </a:r>
          </a:p>
          <a:p>
            <a:pPr>
              <a:tabLst>
                <a:tab pos="4445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NO!  </a:t>
            </a:r>
            <a:r>
              <a:rPr b="0"/>
              <a:t>Thanks to that v</a:t>
            </a:r>
            <a:r>
              <a:rPr b="0" baseline="30000"/>
              <a:t>3</a:t>
            </a:r>
            <a:r>
              <a:rPr b="0"/>
              <a:t>, we might extract close to 7/8's of the wind's power:</a:t>
            </a:r>
          </a:p>
          <a:p>
            <a:pPr>
              <a:tabLst>
                <a:tab pos="4445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Entering wind: P</a:t>
            </a:r>
            <a:r>
              <a:rPr baseline="-25000"/>
              <a:t>in</a:t>
            </a:r>
            <a:r>
              <a:t> = ½ ρ v</a:t>
            </a:r>
            <a:r>
              <a:rPr baseline="-25000"/>
              <a:t>in</a:t>
            </a:r>
            <a:r>
              <a:rPr baseline="30000"/>
              <a:t>3</a:t>
            </a:r>
            <a:r>
              <a:t> A 		Exiting wind:   P</a:t>
            </a:r>
            <a:r>
              <a:rPr baseline="-25000"/>
              <a:t>out</a:t>
            </a:r>
            <a:r>
              <a:t> = ½ ρ (v</a:t>
            </a:r>
            <a:r>
              <a:rPr baseline="-25000"/>
              <a:t>in</a:t>
            </a:r>
            <a:r>
              <a:t>/2)</a:t>
            </a:r>
            <a:r>
              <a:rPr baseline="30000"/>
              <a:t>3</a:t>
            </a:r>
            <a:r>
              <a:t> A </a:t>
            </a:r>
          </a:p>
          <a:p>
            <a:pPr>
              <a:tabLst>
                <a:tab pos="4445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</a:t>
            </a:r>
            <a:r>
              <a:rPr baseline="-25000"/>
              <a:t>extracted</a:t>
            </a:r>
            <a:r>
              <a:t> </a:t>
            </a:r>
            <a:r>
              <a:rPr b="0">
                <a:solidFill>
                  <a:srgbClr val="FFFFFF"/>
                </a:solidFill>
              </a:rPr>
              <a:t>= P</a:t>
            </a:r>
            <a:r>
              <a:rPr b="0" baseline="-25000">
                <a:solidFill>
                  <a:srgbClr val="FFFFFF"/>
                </a:solidFill>
              </a:rPr>
              <a:t>in</a:t>
            </a:r>
            <a:r>
              <a:rPr b="0">
                <a:solidFill>
                  <a:srgbClr val="FFFFFF"/>
                </a:solidFill>
              </a:rPr>
              <a:t> – P</a:t>
            </a:r>
            <a:r>
              <a:rPr b="0" baseline="-25000">
                <a:solidFill>
                  <a:srgbClr val="FFFFFF"/>
                </a:solidFill>
              </a:rPr>
              <a:t>out</a:t>
            </a:r>
            <a:r>
              <a:rPr b="0">
                <a:solidFill>
                  <a:srgbClr val="FFFFFF"/>
                </a:solidFill>
              </a:rPr>
              <a:t> = ½ ρ v</a:t>
            </a:r>
            <a:r>
              <a:rPr b="0" baseline="-25000">
                <a:solidFill>
                  <a:srgbClr val="FFFFFF"/>
                </a:solidFill>
              </a:rPr>
              <a:t>in</a:t>
            </a:r>
            <a:r>
              <a:rPr b="0" baseline="30000">
                <a:solidFill>
                  <a:srgbClr val="FFFFFF"/>
                </a:solidFill>
              </a:rPr>
              <a:t>3</a:t>
            </a:r>
            <a:r>
              <a:rPr b="0">
                <a:solidFill>
                  <a:srgbClr val="FFFFFF"/>
                </a:solidFill>
              </a:rPr>
              <a:t> (1-1/8) A = </a:t>
            </a:r>
            <a:r>
              <a:t>7/8 P</a:t>
            </a:r>
            <a:r>
              <a:rPr baseline="-25000"/>
              <a:t>in</a:t>
            </a:r>
          </a:p>
          <a:p>
            <a:pPr algn="ctr">
              <a:tabLst>
                <a:tab pos="444500" algn="l"/>
              </a:tabLst>
              <a:defRPr sz="13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That's good news.  The bad news is that we'd still slow flow down by 50%</a:t>
            </a:r>
            <a:endParaRPr sz="1200"/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Suggesting that we might be forced to use just ONE ROW of turbines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Because a 2</a:t>
            </a:r>
            <a:r>
              <a:rPr baseline="30000"/>
              <a:t>nd</a:t>
            </a:r>
            <a:r>
              <a:t> row (behind the 1</a:t>
            </a:r>
            <a:r>
              <a:rPr baseline="30000"/>
              <a:t>st</a:t>
            </a:r>
            <a:r>
              <a:t> row) would get so much slower wind!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2"/>
          <p:cNvSpPr txBox="1">
            <a:spLocks noGrp="1"/>
          </p:cNvSpPr>
          <p:nvPr>
            <p:ph type="title"/>
          </p:nvPr>
        </p:nvSpPr>
        <p:spPr>
          <a:xfrm>
            <a:off x="0" y="118532"/>
            <a:ext cx="9144000" cy="5130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But we are now saved by those higher speed winds ABOVE the turbine</a:t>
            </a:r>
          </a:p>
        </p:txBody>
      </p:sp>
      <p:sp>
        <p:nvSpPr>
          <p:cNvPr id="27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719246"/>
            <a:ext cx="8915400" cy="2498087"/>
          </a:xfrm>
          <a:prstGeom prst="rect">
            <a:avLst/>
          </a:prstGeom>
        </p:spPr>
        <p:txBody>
          <a:bodyPr/>
          <a:lstStyle/>
          <a:p>
            <a:pPr algn="ctr"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And there is a </a:t>
            </a:r>
            <a:r>
              <a:rPr b="1"/>
              <a:t>whole lot</a:t>
            </a:r>
            <a:r>
              <a:t> of higher speed wind above it!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552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The turbine affects airflow across its ~ </a:t>
            </a:r>
            <a:r>
              <a:rPr b="1"/>
              <a:t>full</a:t>
            </a:r>
            <a:r>
              <a:t> rotational area 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Air flowing </a:t>
            </a:r>
            <a:r>
              <a:rPr b="1"/>
              <a:t>through</a:t>
            </a:r>
            <a:r>
              <a:t> the turbine area is radically slowed 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Which lowers air pressure behind the turbine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 b="1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	Which sucks faster-flowing air down from above:</a:t>
            </a:r>
          </a:p>
        </p:txBody>
      </p:sp>
      <p:grpSp>
        <p:nvGrpSpPr>
          <p:cNvPr id="288" name="Group"/>
          <p:cNvGrpSpPr/>
          <p:nvPr/>
        </p:nvGrpSpPr>
        <p:grpSpPr>
          <a:xfrm>
            <a:off x="2179746" y="3386666"/>
            <a:ext cx="4244342" cy="2476922"/>
            <a:chOff x="0" y="0"/>
            <a:chExt cx="4244339" cy="2476920"/>
          </a:xfrm>
        </p:grpSpPr>
        <p:pic>
          <p:nvPicPr>
            <p:cNvPr id="276" name="Picture 11" descr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53918" cy="2212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Picture 23" descr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243" y="391990"/>
              <a:ext cx="1426198" cy="197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Isosceles Triangle 12"/>
            <p:cNvSpPr/>
            <p:nvPr/>
          </p:nvSpPr>
          <p:spPr>
            <a:xfrm rot="5400000">
              <a:off x="4068903" y="2120925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9" name="Isosceles Triangle 13"/>
            <p:cNvSpPr/>
            <p:nvPr/>
          </p:nvSpPr>
          <p:spPr>
            <a:xfrm rot="5400000">
              <a:off x="1696019" y="1444885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0" name="Isosceles Triangle 14"/>
            <p:cNvSpPr/>
            <p:nvPr/>
          </p:nvSpPr>
          <p:spPr>
            <a:xfrm rot="5400000">
              <a:off x="4096303" y="1473290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Isosceles Triangle 15"/>
            <p:cNvSpPr/>
            <p:nvPr/>
          </p:nvSpPr>
          <p:spPr>
            <a:xfrm rot="5400000">
              <a:off x="4101784" y="1132429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Isosceles Triangle 16"/>
            <p:cNvSpPr/>
            <p:nvPr/>
          </p:nvSpPr>
          <p:spPr>
            <a:xfrm rot="5400000">
              <a:off x="4112744" y="814292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" name="Isosceles Triangle 17"/>
            <p:cNvSpPr/>
            <p:nvPr/>
          </p:nvSpPr>
          <p:spPr>
            <a:xfrm rot="5400000">
              <a:off x="4079863" y="598414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Isosceles Triangle 18"/>
            <p:cNvSpPr/>
            <p:nvPr/>
          </p:nvSpPr>
          <p:spPr>
            <a:xfrm rot="5400000">
              <a:off x="4074383" y="410941"/>
              <a:ext cx="159070" cy="104123"/>
            </a:xfrm>
            <a:prstGeom prst="triangle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Rectangle 19"/>
            <p:cNvSpPr/>
            <p:nvPr/>
          </p:nvSpPr>
          <p:spPr>
            <a:xfrm>
              <a:off x="21921" y="2363300"/>
              <a:ext cx="4159398" cy="11362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6" name="TextBox 20"/>
            <p:cNvSpPr txBox="1"/>
            <p:nvPr/>
          </p:nvSpPr>
          <p:spPr>
            <a:xfrm>
              <a:off x="2192041" y="1542064"/>
              <a:ext cx="1364546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Reduced Pressure</a:t>
              </a:r>
            </a:p>
          </p:txBody>
        </p:sp>
        <p:sp>
          <p:nvSpPr>
            <p:cNvPr id="287" name="TextBox 21"/>
            <p:cNvSpPr txBox="1"/>
            <p:nvPr/>
          </p:nvSpPr>
          <p:spPr>
            <a:xfrm>
              <a:off x="840486" y="1157946"/>
              <a:ext cx="1145342" cy="619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Elevated </a:t>
              </a:r>
            </a:p>
            <a:p>
              <a:pPr algn="ctr">
                <a:defRPr sz="9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</a:t>
              </a:r>
            </a:p>
          </p:txBody>
        </p:sp>
      </p:grpSp>
      <p:sp>
        <p:nvSpPr>
          <p:cNvPr id="289" name="Rectangle 3"/>
          <p:cNvSpPr txBox="1"/>
          <p:nvPr/>
        </p:nvSpPr>
        <p:spPr>
          <a:xfrm>
            <a:off x="218440" y="6177705"/>
            <a:ext cx="877316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To the turbine's SIDES there is a similar backfill by faster-higher-altitude airflow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59346"/>
            <a:ext cx="8915400" cy="5539308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Wind is now the #3 low-greenhouse-gas source of U.S. power (at </a:t>
            </a:r>
            <a:r>
              <a:rPr lang="en-US" dirty="0"/>
              <a:t>9.1</a:t>
            </a:r>
            <a:r>
              <a:rPr dirty="0"/>
              <a:t>%) </a:t>
            </a:r>
            <a:r>
              <a:rPr baseline="29894" dirty="0"/>
              <a:t>1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47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It's behind nuclear (1</a:t>
            </a:r>
            <a:r>
              <a:rPr lang="en-US" dirty="0"/>
              <a:t>8.6</a:t>
            </a:r>
            <a:r>
              <a:rPr dirty="0"/>
              <a:t>%) &amp; hydro (6.</a:t>
            </a:r>
            <a:r>
              <a:rPr lang="en-US" dirty="0"/>
              <a:t>3</a:t>
            </a:r>
            <a:r>
              <a:rPr dirty="0"/>
              <a:t>%), but still well ahead of solar (</a:t>
            </a:r>
            <a:r>
              <a:rPr lang="en-US" dirty="0"/>
              <a:t>3.9</a:t>
            </a:r>
            <a:r>
              <a:rPr dirty="0"/>
              <a:t>%) </a:t>
            </a:r>
            <a:endParaRPr baseline="29894"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	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 baseline="29894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 baseline="29894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 baseline="29894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The government now identifies it as one of the </a:t>
            </a:r>
            <a:r>
              <a:rPr b="1" dirty="0"/>
              <a:t>three</a:t>
            </a:r>
            <a:r>
              <a:rPr dirty="0"/>
              <a:t> cheapest forms of U.S. power </a:t>
            </a:r>
            <a:r>
              <a:rPr baseline="29894" dirty="0"/>
              <a:t>2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47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aseline="29894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</a:t>
            </a:r>
            <a:r>
              <a:rPr baseline="0" dirty="0"/>
              <a:t>With certain natural gas plants &amp; geothermal plants sharing that distinction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Industry sources instead identify it as the </a:t>
            </a:r>
            <a:r>
              <a:rPr b="1" dirty="0"/>
              <a:t>single</a:t>
            </a:r>
            <a:r>
              <a:rPr dirty="0"/>
              <a:t> cheapest form of U.S. power </a:t>
            </a:r>
            <a:r>
              <a:rPr baseline="29894" dirty="0"/>
              <a:t>2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 baseline="29894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The result: Over half of </a:t>
            </a:r>
            <a:r>
              <a:rPr b="1" dirty="0"/>
              <a:t>newly built</a:t>
            </a:r>
            <a:r>
              <a:rPr dirty="0"/>
              <a:t> U.S. power generation capacity is due to wind </a:t>
            </a:r>
            <a:r>
              <a:rPr baseline="29894" dirty="0"/>
              <a:t>3</a:t>
            </a:r>
          </a:p>
        </p:txBody>
      </p:sp>
      <p:sp>
        <p:nvSpPr>
          <p:cNvPr id="11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1133"/>
          </a:xfrm>
          <a:prstGeom prst="rect">
            <a:avLst/>
          </a:prstGeom>
        </p:spPr>
        <p:txBody>
          <a:bodyPr/>
          <a:lstStyle/>
          <a:p>
            <a:r>
              <a:t>Wind Power</a:t>
            </a:r>
          </a:p>
        </p:txBody>
      </p:sp>
      <p:sp>
        <p:nvSpPr>
          <p:cNvPr id="119" name="Rectangle 3"/>
          <p:cNvSpPr txBox="1"/>
          <p:nvPr/>
        </p:nvSpPr>
        <p:spPr>
          <a:xfrm>
            <a:off x="179914" y="6148901"/>
            <a:ext cx="8788401" cy="65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1) From my web note set: </a:t>
            </a:r>
            <a:r>
              <a:rPr b="1"/>
              <a:t>U.S. Energy Production and Consumption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  <a:p>
            <a:pPr algn="ctr"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2)  From my web note set: </a:t>
            </a:r>
            <a:r>
              <a:rPr b="1"/>
              <a:t>Power Plant Economics: Analysis Techniques &amp; Data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</a:t>
            </a:r>
          </a:p>
          <a:p>
            <a:pPr algn="ctr"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3) U.S. Federal Energy Regulatory Commission: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8"/>
              </a:rPr>
              <a:t>Office of Energy Projects – Energy Infrastructure Update – May 2018</a:t>
            </a:r>
          </a:p>
        </p:txBody>
      </p:sp>
      <p:sp>
        <p:nvSpPr>
          <p:cNvPr id="120" name="Left Arrow 9"/>
          <p:cNvSpPr/>
          <p:nvPr/>
        </p:nvSpPr>
        <p:spPr>
          <a:xfrm>
            <a:off x="6812923" y="3352800"/>
            <a:ext cx="433952" cy="2645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22F50C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44CC8-B46A-8D42-BFD6-335EE249A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4113" y="1524000"/>
            <a:ext cx="4055774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92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Drawn-in higher-altitude wind can thus </a:t>
            </a:r>
            <a:r>
              <a:rPr>
                <a:solidFill>
                  <a:srgbClr val="FFCC00"/>
                </a:solidFill>
              </a:rPr>
              <a:t>regenerate</a:t>
            </a:r>
            <a:r>
              <a:t> lower-altitude wind</a:t>
            </a:r>
          </a:p>
        </p:txBody>
      </p:sp>
      <p:sp>
        <p:nvSpPr>
          <p:cNvPr id="29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856826"/>
            <a:ext cx="8915400" cy="1633948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At least if it is given enough time (=&gt; space behind &amp; beside the turbine) to do so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To allow for that regeneration time/space: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Wind farms generally separate their turbines by ~ five blade diameters</a:t>
            </a:r>
          </a:p>
        </p:txBody>
      </p:sp>
      <p:grpSp>
        <p:nvGrpSpPr>
          <p:cNvPr id="309" name="Group"/>
          <p:cNvGrpSpPr/>
          <p:nvPr/>
        </p:nvGrpSpPr>
        <p:grpSpPr>
          <a:xfrm>
            <a:off x="2169586" y="2607745"/>
            <a:ext cx="4836583" cy="3661198"/>
            <a:chOff x="0" y="0"/>
            <a:chExt cx="4836582" cy="3661196"/>
          </a:xfrm>
        </p:grpSpPr>
        <p:pic>
          <p:nvPicPr>
            <p:cNvPr id="294" name="Picture 14" descr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948032" y="3250496"/>
              <a:ext cx="549142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icture 16" descr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842777" y="3250496"/>
              <a:ext cx="549141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icture 24" descr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640563" y="1700717"/>
              <a:ext cx="549142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Hexagon 4"/>
            <p:cNvSpPr/>
            <p:nvPr/>
          </p:nvSpPr>
          <p:spPr>
            <a:xfrm>
              <a:off x="623270" y="287461"/>
              <a:ext cx="3440457" cy="3112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4885" y="0"/>
                  </a:lnTo>
                  <a:lnTo>
                    <a:pt x="16715" y="0"/>
                  </a:lnTo>
                  <a:lnTo>
                    <a:pt x="21600" y="10800"/>
                  </a:lnTo>
                  <a:lnTo>
                    <a:pt x="16715" y="21600"/>
                  </a:lnTo>
                  <a:lnTo>
                    <a:pt x="4885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8" name="Straight Connector 6"/>
            <p:cNvSpPr/>
            <p:nvPr/>
          </p:nvSpPr>
          <p:spPr>
            <a:xfrm>
              <a:off x="1399243" y="287461"/>
              <a:ext cx="1888512" cy="311205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" name="Straight Connector 8"/>
            <p:cNvSpPr/>
            <p:nvPr/>
          </p:nvSpPr>
          <p:spPr>
            <a:xfrm flipV="1">
              <a:off x="1399243" y="287461"/>
              <a:ext cx="1888512" cy="311205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" name="Straight Connector 10"/>
            <p:cNvSpPr/>
            <p:nvPr/>
          </p:nvSpPr>
          <p:spPr>
            <a:xfrm flipV="1">
              <a:off x="623270" y="1843488"/>
              <a:ext cx="3440457" cy="1954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1" name="Picture 11" descr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917569" y="163436"/>
              <a:ext cx="549141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Picture 12" descr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945266" y="1675721"/>
              <a:ext cx="549142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icture 13" descr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222272" y="138440"/>
              <a:ext cx="549141" cy="272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Picture 15" descr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4900" y="1713215"/>
              <a:ext cx="549141" cy="272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" name="Straight Arrow Connector 18"/>
            <p:cNvSpPr/>
            <p:nvPr/>
          </p:nvSpPr>
          <p:spPr>
            <a:xfrm flipH="1">
              <a:off x="4336992" y="1600750"/>
              <a:ext cx="1949" cy="512427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TextBox 19"/>
            <p:cNvSpPr txBox="1"/>
            <p:nvPr/>
          </p:nvSpPr>
          <p:spPr>
            <a:xfrm>
              <a:off x="4400293" y="1637267"/>
              <a:ext cx="436290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CC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</a:t>
              </a:r>
            </a:p>
          </p:txBody>
        </p:sp>
        <p:sp>
          <p:nvSpPr>
            <p:cNvPr id="307" name="Straight Arrow Connector 20"/>
            <p:cNvSpPr/>
            <p:nvPr/>
          </p:nvSpPr>
          <p:spPr>
            <a:xfrm flipH="1">
              <a:off x="251291" y="199972"/>
              <a:ext cx="820737" cy="1586882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TextBox 21"/>
            <p:cNvSpPr txBox="1"/>
            <p:nvPr/>
          </p:nvSpPr>
          <p:spPr>
            <a:xfrm>
              <a:off x="0" y="599915"/>
              <a:ext cx="735460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CC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5D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16468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But how big should </a:t>
            </a:r>
            <a:r>
              <a:rPr b="1">
                <a:solidFill>
                  <a:srgbClr val="FFCC00"/>
                </a:solidFill>
              </a:rPr>
              <a:t>D</a:t>
            </a:r>
            <a:r>
              <a:t> (turbine diameter) &amp; </a:t>
            </a:r>
            <a:r>
              <a:rPr b="1">
                <a:solidFill>
                  <a:srgbClr val="FFCC00"/>
                </a:solidFill>
              </a:rPr>
              <a:t>5D</a:t>
            </a:r>
            <a:r>
              <a:t> (turbine spacing) be?</a:t>
            </a:r>
          </a:p>
        </p:txBody>
      </p:sp>
      <p:sp>
        <p:nvSpPr>
          <p:cNvPr id="312" name="Rectangle 3"/>
          <p:cNvSpPr txBox="1">
            <a:spLocks noGrp="1"/>
          </p:cNvSpPr>
          <p:nvPr>
            <p:ph type="body" idx="1"/>
          </p:nvPr>
        </p:nvSpPr>
        <p:spPr>
          <a:xfrm>
            <a:off x="110066" y="725599"/>
            <a:ext cx="9059335" cy="440732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Based on the v</a:t>
            </a:r>
            <a:r>
              <a:rPr baseline="30000"/>
              <a:t>3</a:t>
            </a:r>
            <a:r>
              <a:t> dependence, mild increases in speed yield major increases in power</a:t>
            </a:r>
            <a:endParaRPr baseline="30000"/>
          </a:p>
          <a:p>
            <a:pPr algn="ctr">
              <a:defRPr sz="1100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the easiest way to access speedier winds, is to just build a taller tower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taller tower </a:t>
            </a:r>
            <a:r>
              <a:rPr b="1"/>
              <a:t>ALSO</a:t>
            </a:r>
            <a:r>
              <a:t> accommodates a larger turbine =&gt; larger Area</a:t>
            </a:r>
            <a:r>
              <a:rPr baseline="-25000"/>
              <a:t>intercepted </a:t>
            </a:r>
          </a:p>
          <a:p>
            <a:pPr>
              <a:defRPr b="1" baseline="300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MAKE THINGS AS LARGE AS POSSIBLE! =&gt; Huge, widely spaced turbines:</a:t>
            </a:r>
          </a:p>
        </p:txBody>
      </p:sp>
      <p:grpSp>
        <p:nvGrpSpPr>
          <p:cNvPr id="315" name="Group 11"/>
          <p:cNvGrpSpPr/>
          <p:nvPr/>
        </p:nvGrpSpPr>
        <p:grpSpPr>
          <a:xfrm>
            <a:off x="2324492" y="1725099"/>
            <a:ext cx="4353590" cy="1767423"/>
            <a:chOff x="0" y="0"/>
            <a:chExt cx="4353588" cy="1767421"/>
          </a:xfrm>
        </p:grpSpPr>
        <p:pic>
          <p:nvPicPr>
            <p:cNvPr id="313" name="Picture 25" descr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53589" cy="1767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Rectangle 3"/>
            <p:cNvSpPr txBox="1"/>
            <p:nvPr/>
          </p:nvSpPr>
          <p:spPr>
            <a:xfrm>
              <a:off x="1534655" y="157479"/>
              <a:ext cx="2666574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1000">
                  <a:solidFill>
                    <a:srgbClr val="FF1C2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GET ABOVE THE GROUND CLUTTER!</a:t>
              </a:r>
            </a:p>
          </p:txBody>
        </p:sp>
      </p:grpSp>
      <p:grpSp>
        <p:nvGrpSpPr>
          <p:cNvPr id="329" name="Group 5"/>
          <p:cNvGrpSpPr/>
          <p:nvPr/>
        </p:nvGrpSpPr>
        <p:grpSpPr>
          <a:xfrm>
            <a:off x="944025" y="4751918"/>
            <a:ext cx="7088725" cy="1910289"/>
            <a:chOff x="0" y="0"/>
            <a:chExt cx="7088723" cy="1910287"/>
          </a:xfrm>
        </p:grpSpPr>
        <p:sp>
          <p:nvSpPr>
            <p:cNvPr id="316" name="Rectangle 10"/>
            <p:cNvSpPr/>
            <p:nvPr/>
          </p:nvSpPr>
          <p:spPr>
            <a:xfrm>
              <a:off x="-1" y="1639405"/>
              <a:ext cx="7088725" cy="270883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7" name="Straight Arrow Connector 13"/>
            <p:cNvSpPr/>
            <p:nvPr/>
          </p:nvSpPr>
          <p:spPr>
            <a:xfrm>
              <a:off x="1002445" y="419022"/>
              <a:ext cx="859240" cy="1411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Straight Arrow Connector 14"/>
            <p:cNvSpPr/>
            <p:nvPr/>
          </p:nvSpPr>
          <p:spPr>
            <a:xfrm>
              <a:off x="1002445" y="689905"/>
              <a:ext cx="787636" cy="1411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9" name="Straight Arrow Connector 15"/>
            <p:cNvSpPr/>
            <p:nvPr/>
          </p:nvSpPr>
          <p:spPr>
            <a:xfrm>
              <a:off x="1002445" y="960787"/>
              <a:ext cx="644430" cy="1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0" name="Straight Arrow Connector 16"/>
            <p:cNvSpPr/>
            <p:nvPr/>
          </p:nvSpPr>
          <p:spPr>
            <a:xfrm>
              <a:off x="1002445" y="1300801"/>
              <a:ext cx="501223" cy="141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1" name="Straight Arrow Connector 24"/>
            <p:cNvSpPr/>
            <p:nvPr/>
          </p:nvSpPr>
          <p:spPr>
            <a:xfrm>
              <a:off x="1002445" y="149549"/>
              <a:ext cx="859240" cy="1412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2" name="Picture 48" descr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8" y="817162"/>
              <a:ext cx="356076" cy="80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Straight Arrow Connector 35"/>
            <p:cNvSpPr/>
            <p:nvPr/>
          </p:nvSpPr>
          <p:spPr>
            <a:xfrm>
              <a:off x="4725815" y="419022"/>
              <a:ext cx="859240" cy="1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Straight Arrow Connector 36"/>
            <p:cNvSpPr/>
            <p:nvPr/>
          </p:nvSpPr>
          <p:spPr>
            <a:xfrm>
              <a:off x="4725815" y="689905"/>
              <a:ext cx="787636" cy="1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Straight Arrow Connector 37"/>
            <p:cNvSpPr/>
            <p:nvPr/>
          </p:nvSpPr>
          <p:spPr>
            <a:xfrm>
              <a:off x="4725815" y="960787"/>
              <a:ext cx="644430" cy="1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" name="Straight Arrow Connector 38"/>
            <p:cNvSpPr/>
            <p:nvPr/>
          </p:nvSpPr>
          <p:spPr>
            <a:xfrm>
              <a:off x="4725815" y="1300801"/>
              <a:ext cx="501223" cy="1412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" name="Straight Arrow Connector 39"/>
            <p:cNvSpPr/>
            <p:nvPr/>
          </p:nvSpPr>
          <p:spPr>
            <a:xfrm>
              <a:off x="4725815" y="149549"/>
              <a:ext cx="859240" cy="141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8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657" y="-1"/>
              <a:ext cx="716034" cy="1622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" name="TextBox 41"/>
          <p:cNvSpPr txBox="1"/>
          <p:nvPr/>
        </p:nvSpPr>
        <p:spPr>
          <a:xfrm>
            <a:off x="994826" y="5699159"/>
            <a:ext cx="99536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4856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No!</a:t>
            </a:r>
          </a:p>
        </p:txBody>
      </p:sp>
      <p:sp>
        <p:nvSpPr>
          <p:cNvPr id="331" name="TextBox 42"/>
          <p:cNvSpPr txBox="1"/>
          <p:nvPr/>
        </p:nvSpPr>
        <p:spPr>
          <a:xfrm>
            <a:off x="4660891" y="5100163"/>
            <a:ext cx="99536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22F50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Yes!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 2"/>
          <p:cNvSpPr txBox="1">
            <a:spLocks noGrp="1"/>
          </p:cNvSpPr>
          <p:nvPr>
            <p:ph type="title"/>
          </p:nvPr>
        </p:nvSpPr>
        <p:spPr>
          <a:xfrm>
            <a:off x="0" y="86784"/>
            <a:ext cx="9144000" cy="452967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And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where</a:t>
            </a:r>
            <a:r>
              <a:t> should these tall/huge widely spaced turbines be built?</a:t>
            </a:r>
          </a:p>
        </p:txBody>
      </p:sp>
      <p:sp>
        <p:nvSpPr>
          <p:cNvPr id="334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683267"/>
            <a:ext cx="8915400" cy="616512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Based again upon wind power's v</a:t>
            </a:r>
            <a:r>
              <a:rPr baseline="30000"/>
              <a:t>3</a:t>
            </a:r>
            <a:r>
              <a:t> dependence:</a:t>
            </a:r>
            <a:endParaRPr baseline="300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aseline="30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 baseline="0">
                <a:solidFill>
                  <a:srgbClr val="FFCC00"/>
                </a:solidFill>
              </a:rPr>
              <a:t>Slightly higher wind speed  =&gt; Hugely higher wind power</a:t>
            </a:r>
            <a:endParaRPr b="1">
              <a:solidFill>
                <a:srgbClr val="FFCC00"/>
              </a:solidFill>
            </a:endParaRP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Which, combined with Wind Resource maps such as this: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Suggests this ranking of possible wind farm locations: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BEST: 	Off northern coasts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GOOD:  	On high plains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POOR:  	In mountains &amp; low plains</a:t>
            </a:r>
          </a:p>
        </p:txBody>
      </p:sp>
      <p:pic>
        <p:nvPicPr>
          <p:cNvPr id="335" name="Picture 22" descr="Picture 22"/>
          <p:cNvPicPr>
            <a:picLocks noChangeAspect="1"/>
          </p:cNvPicPr>
          <p:nvPr/>
        </p:nvPicPr>
        <p:blipFill>
          <a:blip r:embed="rId2"/>
          <a:srcRect l="4800" t="6212" r="4799" b="6212"/>
          <a:stretch>
            <a:fillRect/>
          </a:stretch>
        </p:blipFill>
        <p:spPr>
          <a:xfrm>
            <a:off x="2135542" y="2204025"/>
            <a:ext cx="3332933" cy="249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566" y="2199301"/>
            <a:ext cx="947152" cy="249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830" y="5317849"/>
            <a:ext cx="322920" cy="336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368" y="5848603"/>
            <a:ext cx="304801" cy="32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369" y="6350591"/>
            <a:ext cx="304801" cy="308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5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And, of course, we should look for locations with steady winds</a:t>
            </a:r>
          </a:p>
        </p:txBody>
      </p:sp>
      <p:sp>
        <p:nvSpPr>
          <p:cNvPr id="342" name="Rectangle 3"/>
          <p:cNvSpPr txBox="1">
            <a:spLocks noGrp="1"/>
          </p:cNvSpPr>
          <p:nvPr>
            <p:ph type="body" idx="1"/>
          </p:nvPr>
        </p:nvSpPr>
        <p:spPr>
          <a:xfrm>
            <a:off x="48687" y="726023"/>
            <a:ext cx="9095313" cy="6115603"/>
          </a:xfrm>
          <a:prstGeom prst="rect">
            <a:avLst/>
          </a:prstGeom>
        </p:spPr>
        <p:txBody>
          <a:bodyPr/>
          <a:lstStyle/>
          <a:p>
            <a:pPr algn="ctr">
              <a:defRPr b="1">
                <a:solidFill>
                  <a:srgbClr val="FF60A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NOT NECESSARILY!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From:  </a:t>
            </a:r>
            <a:r>
              <a:rPr>
                <a:solidFill>
                  <a:srgbClr val="FFCC00"/>
                </a:solidFill>
              </a:rPr>
              <a:t>Power / Area</a:t>
            </a:r>
            <a:r>
              <a:rPr baseline="-25000">
                <a:solidFill>
                  <a:srgbClr val="FFCC00"/>
                </a:solidFill>
              </a:rPr>
              <a:t>intercepted</a:t>
            </a:r>
            <a:r>
              <a:rPr>
                <a:solidFill>
                  <a:srgbClr val="FFCC00"/>
                </a:solidFill>
              </a:rPr>
              <a:t> = ½ ρ v</a:t>
            </a:r>
            <a:r>
              <a:rPr baseline="30000">
                <a:solidFill>
                  <a:srgbClr val="FFCC00"/>
                </a:solidFill>
              </a:rPr>
              <a:t>3  </a:t>
            </a:r>
            <a:r>
              <a:rPr>
                <a:solidFill>
                  <a:srgbClr val="FFCC00"/>
                </a:solidFill>
              </a:rPr>
              <a:t>     </a:t>
            </a:r>
            <a:r>
              <a:t>Using a density for air:  </a:t>
            </a:r>
            <a:r>
              <a:rPr>
                <a:solidFill>
                  <a:srgbClr val="FFCC00"/>
                </a:solidFill>
              </a:rPr>
              <a:t>ρ</a:t>
            </a:r>
            <a:r>
              <a:rPr baseline="-25000">
                <a:solidFill>
                  <a:srgbClr val="FFCC00"/>
                </a:solidFill>
              </a:rPr>
              <a:t>air</a:t>
            </a:r>
            <a:r>
              <a:rPr>
                <a:solidFill>
                  <a:srgbClr val="FFCC00"/>
                </a:solidFill>
              </a:rPr>
              <a:t> = 1.2 g / liter</a:t>
            </a:r>
          </a:p>
          <a:p>
            <a:pPr>
              <a:tabLst>
                <a:tab pos="444500" algn="l"/>
              </a:tabLst>
              <a:defRPr sz="5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We'd calculate these wind powers: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Wind Speed					Wind Power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2 m/s	(4.4 mph)			4.8 watts / m</a:t>
            </a:r>
            <a:r>
              <a:rPr baseline="30000"/>
              <a:t>2 </a:t>
            </a:r>
            <a:r>
              <a:t>  x  A</a:t>
            </a:r>
            <a:r>
              <a:rPr baseline="-25000"/>
              <a:t>intercepted</a:t>
            </a:r>
            <a:r>
              <a:t> 	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4 m/s	(8.8 mph)			38.4 watts / m</a:t>
            </a:r>
            <a:r>
              <a:rPr baseline="30000"/>
              <a:t>2 </a:t>
            </a:r>
            <a:r>
              <a:t>  x  A</a:t>
            </a:r>
            <a:r>
              <a:rPr baseline="-25000"/>
              <a:t>intercepted</a:t>
            </a:r>
            <a:r>
              <a:t> 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8 m/s	(17.6 mph)			307 watts / m</a:t>
            </a:r>
            <a:r>
              <a:rPr baseline="30000"/>
              <a:t>2 </a:t>
            </a:r>
            <a:r>
              <a:t>  x  A</a:t>
            </a:r>
            <a:r>
              <a:rPr baseline="-25000"/>
              <a:t>intercepted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 baseline="-25000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baseline="0"/>
              <a:t>16 m/s	(35.2 mph)			2457 watts / m</a:t>
            </a:r>
            <a:r>
              <a:rPr baseline="30000"/>
              <a:t>2 </a:t>
            </a:r>
            <a:r>
              <a:rPr baseline="0"/>
              <a:t>  x  A</a:t>
            </a:r>
            <a:r>
              <a:t>intercepted</a:t>
            </a:r>
          </a:p>
          <a:p>
            <a:pPr algn="ctr"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Note the HUGE differences in power!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100" baseline="-47454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 consider two hypothetical locales, both with </a:t>
            </a:r>
            <a:r>
              <a:rPr b="1"/>
              <a:t>average wind speed of 8 m/s: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At the 1</a:t>
            </a:r>
            <a:r>
              <a:rPr baseline="30000"/>
              <a:t>st</a:t>
            </a:r>
            <a:r>
              <a:t> locale wind speed is constant throughout the day at 8 m/s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  <a:tab pos="4114800" algn="l"/>
                <a:tab pos="4572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at the 2</a:t>
            </a:r>
            <a:r>
              <a:rPr baseline="30000"/>
              <a:t>nd</a:t>
            </a:r>
            <a:r>
              <a:t> locale: 0 wind for 8 hrs, 8 m/s for next 8 hrs, 16 m/s for final 8 hrs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5334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Compare the accumulated wind power (= Energy) for both locales</a:t>
            </a:r>
          </a:p>
        </p:txBody>
      </p:sp>
      <p:sp>
        <p:nvSpPr>
          <p:cNvPr id="345" name="Rectangle 3"/>
          <p:cNvSpPr txBox="1">
            <a:spLocks noGrp="1"/>
          </p:cNvSpPr>
          <p:nvPr>
            <p:ph type="body" idx="1"/>
          </p:nvPr>
        </p:nvSpPr>
        <p:spPr>
          <a:xfrm>
            <a:off x="772332" y="852870"/>
            <a:ext cx="8839201" cy="57912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(Using formula from above for two cases with SAME average wind speed of 8 m/s)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LOCALE 1:  Constant daily wind speed of 8 m/s: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Wind </a:t>
            </a:r>
            <a:r>
              <a:rPr sz="1600" b="1"/>
              <a:t>speed</a:t>
            </a:r>
            <a:r>
              <a:rPr sz="1600"/>
              <a:t> over day:			Wind </a:t>
            </a:r>
            <a:r>
              <a:rPr sz="1600" b="1"/>
              <a:t>power</a:t>
            </a:r>
            <a:r>
              <a:rPr sz="1600"/>
              <a:t> over day: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LOCALE 2:  Variable wind speed averaging (over day) 8 m/s: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Wind </a:t>
            </a:r>
            <a:r>
              <a:rPr sz="1600" b="1"/>
              <a:t>speed</a:t>
            </a:r>
            <a:r>
              <a:rPr sz="1600"/>
              <a:t> over day:			Wind </a:t>
            </a:r>
            <a:r>
              <a:rPr sz="1600" b="1"/>
              <a:t>power</a:t>
            </a:r>
            <a:r>
              <a:rPr sz="1600"/>
              <a:t> over day: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304799" y="1979080"/>
            <a:ext cx="3886201" cy="1601790"/>
            <a:chOff x="0" y="0"/>
            <a:chExt cx="3886199" cy="1601788"/>
          </a:xfrm>
        </p:grpSpPr>
        <p:grpSp>
          <p:nvGrpSpPr>
            <p:cNvPr id="348" name="Group 11"/>
            <p:cNvGrpSpPr/>
            <p:nvPr/>
          </p:nvGrpSpPr>
          <p:grpSpPr>
            <a:xfrm>
              <a:off x="684212" y="0"/>
              <a:ext cx="3201988" cy="1601789"/>
              <a:chOff x="0" y="0"/>
              <a:chExt cx="3201986" cy="1601788"/>
            </a:xfrm>
          </p:grpSpPr>
          <p:sp>
            <p:nvSpPr>
              <p:cNvPr id="346" name="Straight Arrow Connector 5"/>
              <p:cNvSpPr/>
              <p:nvPr/>
            </p:nvSpPr>
            <p:spPr>
              <a:xfrm flipV="1">
                <a:off x="-1" y="0"/>
                <a:ext cx="1589" cy="160020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7" name="Straight Arrow Connector 7"/>
              <p:cNvSpPr/>
              <p:nvPr/>
            </p:nvSpPr>
            <p:spPr>
              <a:xfrm>
                <a:off x="1588" y="1600199"/>
                <a:ext cx="3200399" cy="159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49" name="Rectangle 3"/>
            <p:cNvSpPr txBox="1"/>
            <p:nvPr/>
          </p:nvSpPr>
          <p:spPr>
            <a:xfrm>
              <a:off x="0" y="711200"/>
              <a:ext cx="76200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8 m/s</a:t>
              </a:r>
            </a:p>
          </p:txBody>
        </p:sp>
        <p:sp>
          <p:nvSpPr>
            <p:cNvPr id="350" name="Rectangle 27"/>
            <p:cNvSpPr/>
            <p:nvPr/>
          </p:nvSpPr>
          <p:spPr>
            <a:xfrm>
              <a:off x="685800" y="914400"/>
              <a:ext cx="2895600" cy="68580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9" name="Group"/>
          <p:cNvGrpSpPr/>
          <p:nvPr/>
        </p:nvGrpSpPr>
        <p:grpSpPr>
          <a:xfrm>
            <a:off x="228599" y="4568294"/>
            <a:ext cx="3962401" cy="1601787"/>
            <a:chOff x="0" y="0"/>
            <a:chExt cx="3962399" cy="1601786"/>
          </a:xfrm>
        </p:grpSpPr>
        <p:grpSp>
          <p:nvGrpSpPr>
            <p:cNvPr id="354" name="Group 17"/>
            <p:cNvGrpSpPr/>
            <p:nvPr/>
          </p:nvGrpSpPr>
          <p:grpSpPr>
            <a:xfrm>
              <a:off x="760411" y="-1"/>
              <a:ext cx="3201989" cy="1601788"/>
              <a:chOff x="0" y="0"/>
              <a:chExt cx="3201988" cy="1601785"/>
            </a:xfrm>
          </p:grpSpPr>
          <p:sp>
            <p:nvSpPr>
              <p:cNvPr id="352" name="Straight Arrow Connector 18"/>
              <p:cNvSpPr/>
              <p:nvPr/>
            </p:nvSpPr>
            <p:spPr>
              <a:xfrm flipV="1">
                <a:off x="-1" y="0"/>
                <a:ext cx="1590" cy="160020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3" name="Straight Arrow Connector 19"/>
              <p:cNvSpPr/>
              <p:nvPr/>
            </p:nvSpPr>
            <p:spPr>
              <a:xfrm>
                <a:off x="1588" y="1600198"/>
                <a:ext cx="3200401" cy="1588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55" name="Rectangle 3"/>
            <p:cNvSpPr txBox="1"/>
            <p:nvPr/>
          </p:nvSpPr>
          <p:spPr>
            <a:xfrm>
              <a:off x="0" y="711199"/>
              <a:ext cx="76200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8 m/s</a:t>
              </a:r>
            </a:p>
          </p:txBody>
        </p:sp>
        <p:sp>
          <p:nvSpPr>
            <p:cNvPr id="356" name="Rectangle 3"/>
            <p:cNvSpPr txBox="1"/>
            <p:nvPr/>
          </p:nvSpPr>
          <p:spPr>
            <a:xfrm>
              <a:off x="0" y="52387"/>
              <a:ext cx="76200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16 m/s</a:t>
              </a:r>
            </a:p>
          </p:txBody>
        </p:sp>
        <p:sp>
          <p:nvSpPr>
            <p:cNvPr id="357" name="Rectangle 29"/>
            <p:cNvSpPr/>
            <p:nvPr/>
          </p:nvSpPr>
          <p:spPr>
            <a:xfrm>
              <a:off x="1676400" y="915987"/>
              <a:ext cx="990600" cy="68580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8" name="Rectangle 30"/>
            <p:cNvSpPr/>
            <p:nvPr/>
          </p:nvSpPr>
          <p:spPr>
            <a:xfrm>
              <a:off x="2667000" y="230187"/>
              <a:ext cx="990600" cy="137160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4419600" y="1979080"/>
            <a:ext cx="4114801" cy="1689889"/>
            <a:chOff x="0" y="0"/>
            <a:chExt cx="4114800" cy="1689887"/>
          </a:xfrm>
        </p:grpSpPr>
        <p:grpSp>
          <p:nvGrpSpPr>
            <p:cNvPr id="362" name="Group 13"/>
            <p:cNvGrpSpPr/>
            <p:nvPr/>
          </p:nvGrpSpPr>
          <p:grpSpPr>
            <a:xfrm>
              <a:off x="912812" y="0"/>
              <a:ext cx="3201989" cy="1601789"/>
              <a:chOff x="0" y="0"/>
              <a:chExt cx="3201988" cy="1601788"/>
            </a:xfrm>
          </p:grpSpPr>
          <p:sp>
            <p:nvSpPr>
              <p:cNvPr id="360" name="Straight Arrow Connector 14"/>
              <p:cNvSpPr/>
              <p:nvPr/>
            </p:nvSpPr>
            <p:spPr>
              <a:xfrm flipV="1">
                <a:off x="-1" y="0"/>
                <a:ext cx="1590" cy="160020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1" name="Straight Arrow Connector 15"/>
              <p:cNvSpPr/>
              <p:nvPr/>
            </p:nvSpPr>
            <p:spPr>
              <a:xfrm>
                <a:off x="1588" y="1600199"/>
                <a:ext cx="3200401" cy="159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63" name="Rectangle 3"/>
            <p:cNvSpPr txBox="1"/>
            <p:nvPr/>
          </p:nvSpPr>
          <p:spPr>
            <a:xfrm>
              <a:off x="0" y="1295399"/>
              <a:ext cx="914400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½ ρ 8</a:t>
              </a:r>
              <a:r>
                <a:rPr b="1" baseline="30000"/>
                <a:t>3</a:t>
              </a:r>
              <a:r>
                <a:t> A</a:t>
              </a:r>
            </a:p>
          </p:txBody>
        </p:sp>
        <p:sp>
          <p:nvSpPr>
            <p:cNvPr id="364" name="Rectangle 28"/>
            <p:cNvSpPr/>
            <p:nvPr/>
          </p:nvSpPr>
          <p:spPr>
            <a:xfrm>
              <a:off x="914400" y="1447799"/>
              <a:ext cx="2895600" cy="15240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5" name="Straight Connector 36"/>
            <p:cNvSpPr/>
            <p:nvPr/>
          </p:nvSpPr>
          <p:spPr>
            <a:xfrm flipH="1" flipV="1">
              <a:off x="1066801" y="1447800"/>
              <a:ext cx="2743201" cy="159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6" name="Rectangle 3"/>
            <p:cNvSpPr txBox="1"/>
            <p:nvPr/>
          </p:nvSpPr>
          <p:spPr>
            <a:xfrm>
              <a:off x="1143000" y="1143000"/>
              <a:ext cx="2667000" cy="546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Average Power = ½ ρ </a:t>
              </a:r>
              <a:r>
                <a:rPr b="1">
                  <a:solidFill>
                    <a:srgbClr val="FFCC00"/>
                  </a:solidFill>
                </a:rPr>
                <a:t>512</a:t>
              </a:r>
              <a:r>
                <a:t> A</a:t>
              </a:r>
            </a:p>
          </p:txBody>
        </p:sp>
      </p:grpSp>
      <p:grpSp>
        <p:nvGrpSpPr>
          <p:cNvPr id="378" name="Group"/>
          <p:cNvGrpSpPr/>
          <p:nvPr/>
        </p:nvGrpSpPr>
        <p:grpSpPr>
          <a:xfrm>
            <a:off x="4267200" y="4568294"/>
            <a:ext cx="4267201" cy="1738211"/>
            <a:chOff x="0" y="0"/>
            <a:chExt cx="4267200" cy="1738210"/>
          </a:xfrm>
        </p:grpSpPr>
        <p:grpSp>
          <p:nvGrpSpPr>
            <p:cNvPr id="370" name="Group 21"/>
            <p:cNvGrpSpPr/>
            <p:nvPr/>
          </p:nvGrpSpPr>
          <p:grpSpPr>
            <a:xfrm>
              <a:off x="1065212" y="-1"/>
              <a:ext cx="3201989" cy="1601788"/>
              <a:chOff x="0" y="0"/>
              <a:chExt cx="3201988" cy="1601785"/>
            </a:xfrm>
          </p:grpSpPr>
          <p:sp>
            <p:nvSpPr>
              <p:cNvPr id="368" name="Straight Arrow Connector 22"/>
              <p:cNvSpPr/>
              <p:nvPr/>
            </p:nvSpPr>
            <p:spPr>
              <a:xfrm flipV="1">
                <a:off x="-1" y="0"/>
                <a:ext cx="1590" cy="160020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9" name="Straight Arrow Connector 23"/>
              <p:cNvSpPr/>
              <p:nvPr/>
            </p:nvSpPr>
            <p:spPr>
              <a:xfrm>
                <a:off x="1588" y="1600198"/>
                <a:ext cx="3200401" cy="1588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71" name="Rectangle 3"/>
            <p:cNvSpPr txBox="1"/>
            <p:nvPr/>
          </p:nvSpPr>
          <p:spPr>
            <a:xfrm>
              <a:off x="152400" y="1220787"/>
              <a:ext cx="91440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½ ρ 8</a:t>
              </a:r>
              <a:r>
                <a:rPr b="1" baseline="30000"/>
                <a:t>3</a:t>
              </a:r>
              <a:r>
                <a:t> A</a:t>
              </a:r>
            </a:p>
          </p:txBody>
        </p:sp>
        <p:sp>
          <p:nvSpPr>
            <p:cNvPr id="372" name="Rectangle 3"/>
            <p:cNvSpPr txBox="1"/>
            <p:nvPr/>
          </p:nvSpPr>
          <p:spPr>
            <a:xfrm>
              <a:off x="0" y="230186"/>
              <a:ext cx="1066800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½ ρ 16</a:t>
              </a:r>
              <a:r>
                <a:rPr b="1" baseline="30000"/>
                <a:t>3</a:t>
              </a:r>
              <a:r>
                <a:t> A</a:t>
              </a:r>
            </a:p>
          </p:txBody>
        </p:sp>
        <p:sp>
          <p:nvSpPr>
            <p:cNvPr id="373" name="Rectangle 31"/>
            <p:cNvSpPr/>
            <p:nvPr/>
          </p:nvSpPr>
          <p:spPr>
            <a:xfrm>
              <a:off x="1981200" y="1449387"/>
              <a:ext cx="990600" cy="15240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4" name="Rectangle 32"/>
            <p:cNvSpPr/>
            <p:nvPr/>
          </p:nvSpPr>
          <p:spPr>
            <a:xfrm>
              <a:off x="2971800" y="306387"/>
              <a:ext cx="990600" cy="129540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5" name="Straight Connector 34"/>
            <p:cNvSpPr/>
            <p:nvPr/>
          </p:nvSpPr>
          <p:spPr>
            <a:xfrm flipH="1" flipV="1">
              <a:off x="1219199" y="1142999"/>
              <a:ext cx="2743201" cy="158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6" name="Rectangle 3"/>
            <p:cNvSpPr txBox="1"/>
            <p:nvPr/>
          </p:nvSpPr>
          <p:spPr>
            <a:xfrm>
              <a:off x="1447800" y="839787"/>
              <a:ext cx="2743200" cy="546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Average Power = ½ ρ </a:t>
              </a:r>
              <a:r>
                <a:rPr b="1">
                  <a:solidFill>
                    <a:srgbClr val="FFCC00"/>
                  </a:solidFill>
                </a:rPr>
                <a:t>1536</a:t>
              </a:r>
              <a:r>
                <a:t> A</a:t>
              </a:r>
            </a:p>
          </p:txBody>
        </p:sp>
        <p:sp>
          <p:nvSpPr>
            <p:cNvPr id="377" name="Rectangle 3"/>
            <p:cNvSpPr txBox="1"/>
            <p:nvPr/>
          </p:nvSpPr>
          <p:spPr>
            <a:xfrm>
              <a:off x="152400" y="1449387"/>
              <a:ext cx="914400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½ ρ 0</a:t>
              </a:r>
              <a:r>
                <a:rPr b="1" baseline="30000"/>
                <a:t>3</a:t>
              </a:r>
              <a:r>
                <a:t> 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 5"/>
          <p:cNvSpPr txBox="1"/>
          <p:nvPr/>
        </p:nvSpPr>
        <p:spPr>
          <a:xfrm>
            <a:off x="304800" y="6364084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https://wecanfigurethisout.org/ENERGY/Web_notes/Wind/Wind%20-%20Supporting%20-%20Files/Wind%20Resourses%20US%20-%20NREL%20-%202009.jpg</a:t>
            </a:r>
          </a:p>
        </p:txBody>
      </p:sp>
      <p:sp>
        <p:nvSpPr>
          <p:cNvPr id="38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953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is my simplified variable wind scenario realistic?</a:t>
            </a:r>
          </a:p>
        </p:txBody>
      </p:sp>
      <p:sp>
        <p:nvSpPr>
          <p:cNvPr id="382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675216"/>
            <a:ext cx="8991600" cy="577003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My model suggests that intermittent wind might </a:t>
            </a:r>
            <a:r>
              <a:rPr b="1">
                <a:solidFill>
                  <a:srgbClr val="FFCC66"/>
                </a:solidFill>
              </a:rPr>
              <a:t>TRIPLE</a:t>
            </a:r>
            <a:r>
              <a:t> daily wind power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307 watts / m</a:t>
            </a:r>
            <a:r>
              <a:rPr baseline="30000"/>
              <a:t>2</a:t>
            </a:r>
            <a:r>
              <a:t> </a:t>
            </a:r>
            <a:r>
              <a:rPr>
                <a:solidFill>
                  <a:srgbClr val="FFFFFF"/>
                </a:solidFill>
              </a:rPr>
              <a:t>(for steady 8 m/s) =&gt; </a:t>
            </a:r>
            <a:r>
              <a:t>921 watts </a:t>
            </a:r>
            <a:r>
              <a:rPr>
                <a:solidFill>
                  <a:srgbClr val="FFFFFF"/>
                </a:solidFill>
              </a:rPr>
              <a:t>/ m</a:t>
            </a:r>
            <a:r>
              <a:rPr baseline="30000">
                <a:solidFill>
                  <a:srgbClr val="FFFFFF"/>
                </a:solidFill>
              </a:rPr>
              <a:t>2</a:t>
            </a:r>
            <a:r>
              <a:rPr>
                <a:solidFill>
                  <a:srgbClr val="FFFFFF"/>
                </a:solidFill>
              </a:rPr>
              <a:t> = (0 + 307 + 2457) / 3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What does REAL DATA for REALISTICALLY VARIABLE WIND LOCATIONS give?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Based on real data + modeling, an earlier edition of NREL's U.S. map</a:t>
            </a:r>
            <a:r>
              <a:rPr baseline="30000"/>
              <a:t> 1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translated wind speed into wind power as follows: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8 m/s average wind speed locations, NREL cited powers of 600 watts / m</a:t>
            </a:r>
            <a:r>
              <a:rPr baseline="30000"/>
              <a:t>2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Thus, according to NREL, real variable winds ~ </a:t>
            </a:r>
            <a:r>
              <a:rPr b="1">
                <a:solidFill>
                  <a:srgbClr val="FBC901"/>
                </a:solidFill>
              </a:rPr>
              <a:t>DOUBLE</a:t>
            </a:r>
            <a:r>
              <a:t> daily wind power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Suggesting real winds are high for ~ ¼ of day (vs. my assumed 1/3 of day)</a:t>
            </a:r>
          </a:p>
        </p:txBody>
      </p:sp>
      <p:grpSp>
        <p:nvGrpSpPr>
          <p:cNvPr id="389" name="Group 9"/>
          <p:cNvGrpSpPr/>
          <p:nvPr/>
        </p:nvGrpSpPr>
        <p:grpSpPr>
          <a:xfrm>
            <a:off x="1570558" y="3111500"/>
            <a:ext cx="5901276" cy="1700746"/>
            <a:chOff x="0" y="0"/>
            <a:chExt cx="5901275" cy="1700744"/>
          </a:xfrm>
        </p:grpSpPr>
        <p:grpSp>
          <p:nvGrpSpPr>
            <p:cNvPr id="387" name="Group 11"/>
            <p:cNvGrpSpPr/>
            <p:nvPr/>
          </p:nvGrpSpPr>
          <p:grpSpPr>
            <a:xfrm>
              <a:off x="0" y="-1"/>
              <a:ext cx="5901276" cy="1700746"/>
              <a:chOff x="0" y="0"/>
              <a:chExt cx="5901275" cy="1700744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554119" cy="1700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5" descr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4187" y="-1"/>
                <a:ext cx="2617089" cy="1661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5" name="Straight Connector 7"/>
              <p:cNvSpPr/>
              <p:nvPr/>
            </p:nvSpPr>
            <p:spPr>
              <a:xfrm flipV="1">
                <a:off x="1395780" y="72244"/>
                <a:ext cx="1806304" cy="1228148"/>
              </a:xfrm>
              <a:prstGeom prst="line">
                <a:avLst/>
              </a:prstGeom>
              <a:noFill/>
              <a:ln w="38100" cap="flat">
                <a:solidFill>
                  <a:srgbClr val="FF33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6" name="Straight Connector 8"/>
              <p:cNvSpPr/>
              <p:nvPr/>
            </p:nvSpPr>
            <p:spPr>
              <a:xfrm>
                <a:off x="1395780" y="1661611"/>
                <a:ext cx="1724199" cy="1507"/>
              </a:xfrm>
              <a:prstGeom prst="line">
                <a:avLst/>
              </a:prstGeom>
              <a:noFill/>
              <a:ln w="38100" cap="flat">
                <a:solidFill>
                  <a:srgbClr val="FF33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88" name="Rectangle 8"/>
            <p:cNvSpPr/>
            <p:nvPr/>
          </p:nvSpPr>
          <p:spPr>
            <a:xfrm>
              <a:off x="3323706" y="1242734"/>
              <a:ext cx="2334366" cy="200444"/>
            </a:xfrm>
            <a:prstGeom prst="rect">
              <a:avLst/>
            </a:prstGeom>
            <a:solidFill>
              <a:srgbClr val="FFCC00">
                <a:alpha val="42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2"/>
          <p:cNvSpPr txBox="1">
            <a:spLocks noGrp="1"/>
          </p:cNvSpPr>
          <p:nvPr>
            <p:ph type="title"/>
          </p:nvPr>
        </p:nvSpPr>
        <p:spPr>
          <a:xfrm>
            <a:off x="304800" y="143919"/>
            <a:ext cx="8534400" cy="516469"/>
          </a:xfrm>
          <a:prstGeom prst="rect">
            <a:avLst/>
          </a:prstGeom>
        </p:spPr>
        <p:txBody>
          <a:bodyPr/>
          <a:lstStyle/>
          <a:p>
            <a:r>
              <a:t> </a:t>
            </a:r>
            <a:r>
              <a:rPr sz="2000" b="1"/>
              <a:t>Looking back upon what we just learned about wind: </a:t>
            </a:r>
          </a:p>
        </p:txBody>
      </p:sp>
      <p:sp>
        <p:nvSpPr>
          <p:cNvPr id="392" name="Rectangle 3"/>
          <p:cNvSpPr txBox="1">
            <a:spLocks noGrp="1"/>
          </p:cNvSpPr>
          <p:nvPr>
            <p:ph type="body" idx="1"/>
          </p:nvPr>
        </p:nvSpPr>
        <p:spPr>
          <a:xfrm>
            <a:off x="186267" y="1015993"/>
            <a:ext cx="8957734" cy="5645148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 (or certainly I) might have thought that an ideal wind farm should consist of: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Lot's of compact closely-spaced turbines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located atop nearby ridgelines or packed into nearby plains,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at least if those ridgelines &amp; plains offered strong steady winds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then a little science taught us that wind power increases as its speed </a:t>
            </a:r>
            <a:r>
              <a:rPr b="1" baseline="30000"/>
              <a:t>cubed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1" baseline="30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That, plus mapping of real-life winds by locale, time and height,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taught us that ideal wind farms should instead consist of: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CC00"/>
                </a:solidFill>
              </a:rPr>
              <a:t>Huge well separated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located off our northern coasts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	or across our high western/midwestern plains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		which offer high peak (but not necessarily steady) winds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95" name="Rectangle 2"/>
          <p:cNvSpPr txBox="1">
            <a:spLocks noGrp="1"/>
          </p:cNvSpPr>
          <p:nvPr>
            <p:ph type="title"/>
          </p:nvPr>
        </p:nvSpPr>
        <p:spPr>
          <a:xfrm>
            <a:off x="273050" y="1959978"/>
            <a:ext cx="8534400" cy="67521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r>
              <a:t>AERODYNAMICS 101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5"/>
          <p:cNvSpPr txBox="1"/>
          <p:nvPr/>
        </p:nvSpPr>
        <p:spPr>
          <a:xfrm>
            <a:off x="304800" y="6598619"/>
            <a:ext cx="8534400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Photo credits,,See earlier version of this slide, above</a:t>
            </a:r>
          </a:p>
        </p:txBody>
      </p:sp>
      <p:sp>
        <p:nvSpPr>
          <p:cNvPr id="39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413932" y="3235325"/>
            <a:ext cx="1912417" cy="415908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"Danish"</a:t>
            </a:r>
          </a:p>
        </p:txBody>
      </p:sp>
      <p:pic>
        <p:nvPicPr>
          <p:cNvPr id="399" name="Picture 4" descr="Picture 4"/>
          <p:cNvPicPr>
            <a:picLocks noChangeAspect="1"/>
          </p:cNvPicPr>
          <p:nvPr/>
        </p:nvPicPr>
        <p:blipFill>
          <a:blip r:embed="rId2"/>
          <a:srcRect l="27500"/>
          <a:stretch>
            <a:fillRect/>
          </a:stretch>
        </p:blipFill>
        <p:spPr>
          <a:xfrm>
            <a:off x="1310249" y="1445264"/>
            <a:ext cx="2116276" cy="177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6" descr="Picture 6"/>
          <p:cNvPicPr>
            <a:picLocks noChangeAspect="1"/>
          </p:cNvPicPr>
          <p:nvPr/>
        </p:nvPicPr>
        <p:blipFill>
          <a:blip r:embed="rId3"/>
          <a:srcRect l="24080" r="24080"/>
          <a:stretch>
            <a:fillRect/>
          </a:stretch>
        </p:blipFill>
        <p:spPr>
          <a:xfrm>
            <a:off x="4111445" y="1429663"/>
            <a:ext cx="1651143" cy="178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8" descr="Picture 8"/>
          <p:cNvPicPr>
            <a:picLocks noChangeAspect="1"/>
          </p:cNvPicPr>
          <p:nvPr/>
        </p:nvPicPr>
        <p:blipFill>
          <a:blip r:embed="rId4"/>
          <a:srcRect l="12800" t="3200" r="12800"/>
          <a:stretch>
            <a:fillRect/>
          </a:stretch>
        </p:blipFill>
        <p:spPr>
          <a:xfrm>
            <a:off x="1537845" y="4045200"/>
            <a:ext cx="1425453" cy="185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Picture 9" descr="Picture 9"/>
          <p:cNvPicPr>
            <a:picLocks noChangeAspect="1"/>
          </p:cNvPicPr>
          <p:nvPr/>
        </p:nvPicPr>
        <p:blipFill>
          <a:blip r:embed="rId5"/>
          <a:srcRect t="5560" b="5559"/>
          <a:stretch>
            <a:fillRect/>
          </a:stretch>
        </p:blipFill>
        <p:spPr>
          <a:xfrm>
            <a:off x="6345799" y="1424025"/>
            <a:ext cx="1502363" cy="1782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icture 10" descr="Picture 10"/>
          <p:cNvPicPr>
            <a:picLocks noChangeAspect="1"/>
          </p:cNvPicPr>
          <p:nvPr/>
        </p:nvPicPr>
        <p:blipFill>
          <a:blip r:embed="rId6"/>
          <a:srcRect l="11120" r="5560"/>
          <a:stretch>
            <a:fillRect/>
          </a:stretch>
        </p:blipFill>
        <p:spPr>
          <a:xfrm>
            <a:off x="3797003" y="4027094"/>
            <a:ext cx="2087186" cy="18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11" descr="Picture 11"/>
          <p:cNvPicPr>
            <a:picLocks noChangeAspect="1"/>
          </p:cNvPicPr>
          <p:nvPr/>
        </p:nvPicPr>
        <p:blipFill>
          <a:blip r:embed="rId7"/>
          <a:srcRect l="24000" t="2400" r="20400" b="8400"/>
          <a:stretch>
            <a:fillRect/>
          </a:stretch>
        </p:blipFill>
        <p:spPr>
          <a:xfrm>
            <a:off x="6514213" y="4015897"/>
            <a:ext cx="1177811" cy="188958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tangle 3"/>
          <p:cNvSpPr txBox="1"/>
          <p:nvPr/>
        </p:nvSpPr>
        <p:spPr>
          <a:xfrm>
            <a:off x="3958211" y="3250144"/>
            <a:ext cx="19124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Simple Darrieus</a:t>
            </a:r>
          </a:p>
        </p:txBody>
      </p:sp>
      <p:sp>
        <p:nvSpPr>
          <p:cNvPr id="406" name="Rectangle 3"/>
          <p:cNvSpPr txBox="1"/>
          <p:nvPr/>
        </p:nvSpPr>
        <p:spPr>
          <a:xfrm>
            <a:off x="1284789" y="5921375"/>
            <a:ext cx="19124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Spiral Darrieus</a:t>
            </a:r>
          </a:p>
        </p:txBody>
      </p:sp>
      <p:sp>
        <p:nvSpPr>
          <p:cNvPr id="407" name="Rectangle 3"/>
          <p:cNvSpPr txBox="1"/>
          <p:nvPr/>
        </p:nvSpPr>
        <p:spPr>
          <a:xfrm>
            <a:off x="6093857" y="5925606"/>
            <a:ext cx="191241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Spiral Savonius</a:t>
            </a:r>
          </a:p>
        </p:txBody>
      </p:sp>
      <p:sp>
        <p:nvSpPr>
          <p:cNvPr id="408" name="Rectangle 3"/>
          <p:cNvSpPr txBox="1"/>
          <p:nvPr/>
        </p:nvSpPr>
        <p:spPr>
          <a:xfrm>
            <a:off x="3854420" y="5929838"/>
            <a:ext cx="191241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Simple Savonius</a:t>
            </a:r>
          </a:p>
        </p:txBody>
      </p:sp>
      <p:sp>
        <p:nvSpPr>
          <p:cNvPr id="40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223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How can we best capture the wind's energy?</a:t>
            </a:r>
          </a:p>
        </p:txBody>
      </p:sp>
      <p:sp>
        <p:nvSpPr>
          <p:cNvPr id="410" name="Rectangle 3"/>
          <p:cNvSpPr txBox="1"/>
          <p:nvPr/>
        </p:nvSpPr>
        <p:spPr>
          <a:xfrm>
            <a:off x="228600" y="821271"/>
            <a:ext cx="87884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Which types of turbine will do the best job?</a:t>
            </a:r>
          </a:p>
        </p:txBody>
      </p:sp>
      <p:sp>
        <p:nvSpPr>
          <p:cNvPr id="411" name="Rectangle 3"/>
          <p:cNvSpPr txBox="1"/>
          <p:nvPr/>
        </p:nvSpPr>
        <p:spPr>
          <a:xfrm>
            <a:off x="5909785" y="3264961"/>
            <a:ext cx="234522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Eggbeater Darrieus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Left figure adapted from: https://c03.apogee.net/contentplayer/?coursetype=kids&amp;utilityid=pseg&amp;id=16244</a:t>
            </a:r>
          </a:p>
        </p:txBody>
      </p:sp>
      <p:sp>
        <p:nvSpPr>
          <p:cNvPr id="414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Answers are to be found in the field of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Aerodynamics</a:t>
            </a:r>
          </a:p>
        </p:txBody>
      </p:sp>
      <p:sp>
        <p:nvSpPr>
          <p:cNvPr id="415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821271"/>
            <a:ext cx="9010647" cy="354328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Wikipedia defines as: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study of the motion of air, particularly its interaction with a solid object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Aerodynamics is built around two concepts,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rPr b="1">
                <a:solidFill>
                  <a:srgbClr val="FFCC00"/>
                </a:solidFill>
              </a:rPr>
              <a:t> </a:t>
            </a:r>
            <a:r>
              <a:t>and </a:t>
            </a:r>
            <a:r>
              <a:rPr b="1">
                <a:solidFill>
                  <a:srgbClr val="22F50C"/>
                </a:solidFill>
              </a:rPr>
              <a:t>lift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Different wind turbine designs exploit both, but to differing degrees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Drag, and drag-based wind turbines are the easiest to understand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Consider a really simple </a:t>
            </a:r>
            <a:r>
              <a:rPr b="1">
                <a:solidFill>
                  <a:srgbClr val="FF6299"/>
                </a:solidFill>
              </a:rPr>
              <a:t>drag-based wind turbine</a:t>
            </a:r>
            <a:r>
              <a:t>:</a:t>
            </a:r>
            <a:r>
              <a:rPr>
                <a:solidFill>
                  <a:srgbClr val="FFFFFF"/>
                </a:solidFill>
              </a:rP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DIY styrofoam cup anemometer		Its simplified top view 		</a:t>
            </a:r>
          </a:p>
        </p:txBody>
      </p:sp>
      <p:pic>
        <p:nvPicPr>
          <p:cNvPr id="41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86" y="4302223"/>
            <a:ext cx="2086100" cy="21192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Group 21"/>
          <p:cNvGrpSpPr/>
          <p:nvPr/>
        </p:nvGrpSpPr>
        <p:grpSpPr>
          <a:xfrm>
            <a:off x="6015569" y="4434410"/>
            <a:ext cx="1477431" cy="1486951"/>
            <a:chOff x="0" y="0"/>
            <a:chExt cx="1477430" cy="1486950"/>
          </a:xfrm>
        </p:grpSpPr>
        <p:sp>
          <p:nvSpPr>
            <p:cNvPr id="417" name="Trapezoid 6"/>
            <p:cNvSpPr/>
            <p:nvPr/>
          </p:nvSpPr>
          <p:spPr>
            <a:xfrm>
              <a:off x="1184962" y="625594"/>
              <a:ext cx="292469" cy="28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950" y="0"/>
                  </a:lnTo>
                  <a:lnTo>
                    <a:pt x="1365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8" name="Trapezoid 8"/>
            <p:cNvSpPr/>
            <p:nvPr/>
          </p:nvSpPr>
          <p:spPr>
            <a:xfrm rot="5400000">
              <a:off x="597071" y="1196259"/>
              <a:ext cx="298350" cy="2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639" y="0"/>
                  </a:lnTo>
                  <a:lnTo>
                    <a:pt x="13961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9" name="Trapezoid 10"/>
            <p:cNvSpPr/>
            <p:nvPr/>
          </p:nvSpPr>
          <p:spPr>
            <a:xfrm rot="10800000">
              <a:off x="0" y="629424"/>
              <a:ext cx="292469" cy="28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950" y="0"/>
                  </a:lnTo>
                  <a:lnTo>
                    <a:pt x="1365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0" name="Straight Connector 15"/>
            <p:cNvSpPr/>
            <p:nvPr/>
          </p:nvSpPr>
          <p:spPr>
            <a:xfrm flipV="1">
              <a:off x="239709" y="769957"/>
              <a:ext cx="998013" cy="383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1" name="Straight Connector 16"/>
            <p:cNvSpPr/>
            <p:nvPr/>
          </p:nvSpPr>
          <p:spPr>
            <a:xfrm flipV="1">
              <a:off x="736810" y="231004"/>
              <a:ext cx="4733" cy="101141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2" name="Trapezoid 11"/>
            <p:cNvSpPr/>
            <p:nvPr/>
          </p:nvSpPr>
          <p:spPr>
            <a:xfrm rot="16200000">
              <a:off x="572543" y="7658"/>
              <a:ext cx="298350" cy="2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639" y="0"/>
                  </a:lnTo>
                  <a:lnTo>
                    <a:pt x="13961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5"/>
          <p:cNvSpPr txBox="1"/>
          <p:nvPr/>
        </p:nvSpPr>
        <p:spPr>
          <a:xfrm>
            <a:off x="304800" y="5708788"/>
            <a:ext cx="8534400" cy="11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Photo credits,,clockwise from top left: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http://www.christopherteh.com/blog/2010/11/wind-energy/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https://www.researchgate.net/figure/Quiet-Revolution-twisted-Darrieus-wind-turbine_fig1_252509085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https://en.wind-turbine-models.com/turbines/93-dornier-darrieus-55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http://www.power.news/2017-08-15-vertical-axis-wind-turbines-harvest-turbulent-wind-more-efficiently.html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https://mechaniclove.com/wind-turbine-types/main-qimg-94635f1f0ea3aa06995be51f04c4e43a-c/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https://www.pinterest.com/mcdegen/cm_urban-scene/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9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https://www.decoupagedesignsusa.com/dutch-windmill-decoupage-napkin/</a:t>
            </a:r>
          </a:p>
        </p:txBody>
      </p:sp>
      <p:sp>
        <p:nvSpPr>
          <p:cNvPr id="12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413932" y="2610928"/>
            <a:ext cx="1912417" cy="415909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"Danish"</a:t>
            </a:r>
          </a:p>
        </p:txBody>
      </p:sp>
      <p:pic>
        <p:nvPicPr>
          <p:cNvPr id="124" name="Picture 4" descr="Picture 4"/>
          <p:cNvPicPr>
            <a:picLocks noChangeAspect="1"/>
          </p:cNvPicPr>
          <p:nvPr/>
        </p:nvPicPr>
        <p:blipFill>
          <a:blip r:embed="rId2"/>
          <a:srcRect l="27500"/>
          <a:stretch>
            <a:fillRect/>
          </a:stretch>
        </p:blipFill>
        <p:spPr>
          <a:xfrm>
            <a:off x="1310249" y="820868"/>
            <a:ext cx="2116276" cy="177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6" descr="Picture 6"/>
          <p:cNvPicPr>
            <a:picLocks noChangeAspect="1"/>
          </p:cNvPicPr>
          <p:nvPr/>
        </p:nvPicPr>
        <p:blipFill>
          <a:blip r:embed="rId3"/>
          <a:srcRect l="24080" r="24080"/>
          <a:stretch>
            <a:fillRect/>
          </a:stretch>
        </p:blipFill>
        <p:spPr>
          <a:xfrm>
            <a:off x="4111445" y="805266"/>
            <a:ext cx="1651143" cy="178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8" descr="Picture 8"/>
          <p:cNvPicPr>
            <a:picLocks noChangeAspect="1"/>
          </p:cNvPicPr>
          <p:nvPr/>
        </p:nvPicPr>
        <p:blipFill>
          <a:blip r:embed="rId4"/>
          <a:srcRect l="12800" t="3200" r="12800"/>
          <a:stretch>
            <a:fillRect/>
          </a:stretch>
        </p:blipFill>
        <p:spPr>
          <a:xfrm>
            <a:off x="479545" y="3219725"/>
            <a:ext cx="1425454" cy="185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9" descr="Picture 9"/>
          <p:cNvPicPr>
            <a:picLocks noChangeAspect="1"/>
          </p:cNvPicPr>
          <p:nvPr/>
        </p:nvPicPr>
        <p:blipFill>
          <a:blip r:embed="rId5"/>
          <a:srcRect t="5560" b="5559"/>
          <a:stretch>
            <a:fillRect/>
          </a:stretch>
        </p:blipFill>
        <p:spPr>
          <a:xfrm>
            <a:off x="6345799" y="799629"/>
            <a:ext cx="1502363" cy="1782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10" descr="Picture 10"/>
          <p:cNvPicPr>
            <a:picLocks noChangeAspect="1"/>
          </p:cNvPicPr>
          <p:nvPr/>
        </p:nvPicPr>
        <p:blipFill>
          <a:blip r:embed="rId6"/>
          <a:srcRect l="11120" r="5560"/>
          <a:stretch>
            <a:fillRect/>
          </a:stretch>
        </p:blipFill>
        <p:spPr>
          <a:xfrm>
            <a:off x="2569375" y="3201621"/>
            <a:ext cx="2087186" cy="18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11" descr="Picture 11"/>
          <p:cNvPicPr>
            <a:picLocks noChangeAspect="1"/>
          </p:cNvPicPr>
          <p:nvPr/>
        </p:nvPicPr>
        <p:blipFill>
          <a:blip r:embed="rId7"/>
          <a:srcRect l="24000" t="2400" r="20400" b="8400"/>
          <a:stretch>
            <a:fillRect/>
          </a:stretch>
        </p:blipFill>
        <p:spPr>
          <a:xfrm>
            <a:off x="5286584" y="3190424"/>
            <a:ext cx="1177811" cy="1889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13" descr="Picture 13"/>
          <p:cNvPicPr>
            <a:picLocks noChangeAspect="1"/>
          </p:cNvPicPr>
          <p:nvPr/>
        </p:nvPicPr>
        <p:blipFill>
          <a:blip r:embed="rId8"/>
          <a:srcRect l="9746" r="8528"/>
          <a:stretch>
            <a:fillRect/>
          </a:stretch>
        </p:blipFill>
        <p:spPr>
          <a:xfrm>
            <a:off x="7130419" y="3213322"/>
            <a:ext cx="1572510" cy="192410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ctangle 3"/>
          <p:cNvSpPr txBox="1"/>
          <p:nvPr/>
        </p:nvSpPr>
        <p:spPr>
          <a:xfrm>
            <a:off x="3979378" y="2625747"/>
            <a:ext cx="19124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Simple Darrieus</a:t>
            </a:r>
          </a:p>
        </p:txBody>
      </p:sp>
      <p:sp>
        <p:nvSpPr>
          <p:cNvPr id="132" name="Rectangle 3"/>
          <p:cNvSpPr txBox="1"/>
          <p:nvPr/>
        </p:nvSpPr>
        <p:spPr>
          <a:xfrm>
            <a:off x="226488" y="5095900"/>
            <a:ext cx="1912417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Spiral Darrieus</a:t>
            </a:r>
          </a:p>
        </p:txBody>
      </p:sp>
      <p:sp>
        <p:nvSpPr>
          <p:cNvPr id="133" name="Rectangle 3"/>
          <p:cNvSpPr txBox="1"/>
          <p:nvPr/>
        </p:nvSpPr>
        <p:spPr>
          <a:xfrm>
            <a:off x="4866228" y="5100132"/>
            <a:ext cx="191241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Spiral Savonius</a:t>
            </a:r>
          </a:p>
        </p:txBody>
      </p:sp>
      <p:sp>
        <p:nvSpPr>
          <p:cNvPr id="134" name="Rectangle 3"/>
          <p:cNvSpPr txBox="1"/>
          <p:nvPr/>
        </p:nvSpPr>
        <p:spPr>
          <a:xfrm>
            <a:off x="2626791" y="5104365"/>
            <a:ext cx="191241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Simple Savonius</a:t>
            </a:r>
          </a:p>
        </p:txBody>
      </p:sp>
      <p:sp>
        <p:nvSpPr>
          <p:cNvPr id="135" name="Rectangle 3"/>
          <p:cNvSpPr txBox="1"/>
          <p:nvPr/>
        </p:nvSpPr>
        <p:spPr>
          <a:xfrm>
            <a:off x="6963833" y="5133997"/>
            <a:ext cx="191241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(Classic)</a:t>
            </a:r>
          </a:p>
        </p:txBody>
      </p:sp>
      <p:sp>
        <p:nvSpPr>
          <p:cNvPr id="13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And there seem to be so very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many</a:t>
            </a:r>
            <a:r>
              <a:t> choices of wind turbine:</a:t>
            </a:r>
          </a:p>
        </p:txBody>
      </p:sp>
      <p:sp>
        <p:nvSpPr>
          <p:cNvPr id="137" name="Rectangle 3"/>
          <p:cNvSpPr txBox="1"/>
          <p:nvPr/>
        </p:nvSpPr>
        <p:spPr>
          <a:xfrm>
            <a:off x="5909785" y="2640564"/>
            <a:ext cx="234522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Eggbeater Darrieus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5"/>
          <p:cNvSpPr txBox="1"/>
          <p:nvPr/>
        </p:nvSpPr>
        <p:spPr>
          <a:xfrm>
            <a:off x="304800" y="6457220"/>
            <a:ext cx="614045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Picture: https://www.seacloud.com/en/yachts/sea-cloud-ii/sailing/</a:t>
            </a:r>
          </a:p>
        </p:txBody>
      </p:sp>
      <p:sp>
        <p:nvSpPr>
          <p:cNvPr id="42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Wind turns this anemometer based on unbalanced </a:t>
            </a:r>
            <a:r>
              <a:rPr b="1" i="0">
                <a:solidFill>
                  <a:srgbClr val="FF60A4"/>
                </a:solidFill>
                <a:latin typeface="Tahoma"/>
                <a:ea typeface="Tahoma"/>
                <a:cs typeface="Tahoma"/>
                <a:sym typeface="Tahoma"/>
              </a:rPr>
              <a:t>drag</a:t>
            </a:r>
            <a:r>
              <a:t>:</a:t>
            </a:r>
          </a:p>
        </p:txBody>
      </p:sp>
      <p:sp>
        <p:nvSpPr>
          <p:cNvPr id="42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84768"/>
            <a:ext cx="8788400" cy="536998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Drag (resistance to air flow) pushes ALL of the cups 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Drag on the upper and lower cups generates no torque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Drag on the left cup generates strong CCW torque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Drag on the right cup generates weak CW torque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combined effect?  This anemometer spins CCW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How </a:t>
            </a:r>
            <a:r>
              <a:rPr b="1"/>
              <a:t>fast</a:t>
            </a:r>
            <a:r>
              <a:t> do the individual cups end up moving?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With really good bearings and really well designed cups,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their speed might approach (but not exceed) that of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Drag similarly propels classic "windjammers" downwind,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friction limits them to far </a:t>
            </a:r>
            <a:r>
              <a:rPr b="1"/>
              <a:t>less</a:t>
            </a:r>
            <a:r>
              <a:t> than wind speed</a:t>
            </a:r>
          </a:p>
        </p:txBody>
      </p:sp>
      <p:pic>
        <p:nvPicPr>
          <p:cNvPr id="428" name="Picture 38" descr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6" y="5200189"/>
            <a:ext cx="2624655" cy="14884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roup 32"/>
          <p:cNvGrpSpPr/>
          <p:nvPr/>
        </p:nvGrpSpPr>
        <p:grpSpPr>
          <a:xfrm>
            <a:off x="6777357" y="1026573"/>
            <a:ext cx="2098391" cy="3342301"/>
            <a:chOff x="0" y="0"/>
            <a:chExt cx="2098389" cy="3342299"/>
          </a:xfrm>
        </p:grpSpPr>
        <p:grpSp>
          <p:nvGrpSpPr>
            <p:cNvPr id="445" name="Group 36"/>
            <p:cNvGrpSpPr/>
            <p:nvPr/>
          </p:nvGrpSpPr>
          <p:grpSpPr>
            <a:xfrm>
              <a:off x="273359" y="-1"/>
              <a:ext cx="1569025" cy="3342301"/>
              <a:chOff x="0" y="0"/>
              <a:chExt cx="1569023" cy="3342299"/>
            </a:xfrm>
          </p:grpSpPr>
          <p:grpSp>
            <p:nvGrpSpPr>
              <p:cNvPr id="435" name="Group 21"/>
              <p:cNvGrpSpPr/>
              <p:nvPr/>
            </p:nvGrpSpPr>
            <p:grpSpPr>
              <a:xfrm>
                <a:off x="14796" y="1429994"/>
                <a:ext cx="1554228" cy="1498111"/>
                <a:chOff x="0" y="0"/>
                <a:chExt cx="1554226" cy="1498109"/>
              </a:xfrm>
            </p:grpSpPr>
            <p:sp>
              <p:nvSpPr>
                <p:cNvPr id="429" name="Trapezoid 6"/>
                <p:cNvSpPr/>
                <p:nvPr/>
              </p:nvSpPr>
              <p:spPr>
                <a:xfrm rot="5400000">
                  <a:off x="621320" y="1199011"/>
                  <a:ext cx="296563" cy="3016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053" y="0"/>
                      </a:lnTo>
                      <a:lnTo>
                        <a:pt x="13547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0" name="Trapezoid 8"/>
                <p:cNvSpPr/>
                <p:nvPr/>
              </p:nvSpPr>
              <p:spPr>
                <a:xfrm rot="10800000">
                  <a:off x="-1" y="613192"/>
                  <a:ext cx="311692" cy="286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415" y="0"/>
                      </a:lnTo>
                      <a:lnTo>
                        <a:pt x="1418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1" name="Trapezoid 10"/>
                <p:cNvSpPr/>
                <p:nvPr/>
              </p:nvSpPr>
              <p:spPr>
                <a:xfrm rot="16200000">
                  <a:off x="617319" y="-2537"/>
                  <a:ext cx="296563" cy="3016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053" y="0"/>
                      </a:lnTo>
                      <a:lnTo>
                        <a:pt x="13547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2" name="Straight Connector 15"/>
                <p:cNvSpPr/>
                <p:nvPr/>
              </p:nvSpPr>
              <p:spPr>
                <a:xfrm>
                  <a:off x="765600" y="243064"/>
                  <a:ext cx="4001" cy="1011982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993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3" name="Straight Connector 16"/>
                <p:cNvSpPr/>
                <p:nvPr/>
              </p:nvSpPr>
              <p:spPr>
                <a:xfrm>
                  <a:off x="276009" y="747123"/>
                  <a:ext cx="1056647" cy="479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993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34" name="Trapezoid 11"/>
                <p:cNvSpPr/>
                <p:nvPr/>
              </p:nvSpPr>
              <p:spPr>
                <a:xfrm>
                  <a:off x="1242536" y="588321"/>
                  <a:ext cx="311691" cy="286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415" y="0"/>
                      </a:lnTo>
                      <a:lnTo>
                        <a:pt x="1418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36" name="Straight Arrow Connector 14"/>
              <p:cNvSpPr/>
              <p:nvPr/>
            </p:nvSpPr>
            <p:spPr>
              <a:xfrm flipH="1">
                <a:off x="1458671" y="403879"/>
                <a:ext cx="8974" cy="417484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7" name="Straight Arrow Connector 18"/>
              <p:cNvSpPr/>
              <p:nvPr/>
            </p:nvSpPr>
            <p:spPr>
              <a:xfrm flipH="1">
                <a:off x="990405" y="403878"/>
                <a:ext cx="9225" cy="420006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8" name="Straight Arrow Connector 20"/>
              <p:cNvSpPr/>
              <p:nvPr/>
            </p:nvSpPr>
            <p:spPr>
              <a:xfrm flipH="1">
                <a:off x="525006" y="389505"/>
                <a:ext cx="14541" cy="434379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9" name="Straight Arrow Connector 22"/>
              <p:cNvSpPr/>
              <p:nvPr/>
            </p:nvSpPr>
            <p:spPr>
              <a:xfrm flipH="1">
                <a:off x="56741" y="375129"/>
                <a:ext cx="14791" cy="451275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0" name="Right Arrow 24"/>
              <p:cNvSpPr/>
              <p:nvPr/>
            </p:nvSpPr>
            <p:spPr>
              <a:xfrm rot="5400000">
                <a:off x="9916" y="1602627"/>
                <a:ext cx="352498" cy="37233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60A4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1" name="Right Arrow 25"/>
              <p:cNvSpPr/>
              <p:nvPr/>
            </p:nvSpPr>
            <p:spPr>
              <a:xfrm rot="5400000">
                <a:off x="1277618" y="1673221"/>
                <a:ext cx="312213" cy="183302"/>
              </a:xfrm>
              <a:prstGeom prst="rightArrow">
                <a:avLst>
                  <a:gd name="adj1" fmla="val 42187"/>
                  <a:gd name="adj2" fmla="val 50000"/>
                </a:avLst>
              </a:prstGeom>
              <a:solidFill>
                <a:srgbClr val="FF60A4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2" name="Right Arrow 26"/>
              <p:cNvSpPr/>
              <p:nvPr/>
            </p:nvSpPr>
            <p:spPr>
              <a:xfrm rot="5400000">
                <a:off x="603337" y="1051560"/>
                <a:ext cx="336130" cy="32507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60A4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3" name="Right Arrow 27"/>
              <p:cNvSpPr/>
              <p:nvPr/>
            </p:nvSpPr>
            <p:spPr>
              <a:xfrm rot="5400000">
                <a:off x="610385" y="3007289"/>
                <a:ext cx="344948" cy="32507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60A4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4" name="TextBox 29"/>
              <p:cNvSpPr txBox="1"/>
              <p:nvPr/>
            </p:nvSpPr>
            <p:spPr>
              <a:xfrm>
                <a:off x="117555" y="0"/>
                <a:ext cx="1288838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0">
                    <a:solidFill>
                      <a:srgbClr val="FFFFFF"/>
                    </a:solidFill>
                  </a:defRPr>
                </a:lvl1pPr>
              </a:lstStyle>
              <a:p>
                <a:r>
                  <a:t>Air Flow</a:t>
                </a:r>
              </a:p>
            </p:txBody>
          </p:sp>
        </p:grpSp>
        <p:sp>
          <p:nvSpPr>
            <p:cNvPr id="446" name="Freeform 30"/>
            <p:cNvSpPr/>
            <p:nvPr/>
          </p:nvSpPr>
          <p:spPr>
            <a:xfrm rot="16200000" flipH="1">
              <a:off x="-275815" y="2125256"/>
              <a:ext cx="719668" cy="1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17934"/>
                  </a:moveTo>
                  <a:cubicBezTo>
                    <a:pt x="3759" y="8715"/>
                    <a:pt x="7518" y="-505"/>
                    <a:pt x="11118" y="22"/>
                  </a:cubicBezTo>
                  <a:cubicBezTo>
                    <a:pt x="14718" y="549"/>
                    <a:pt x="21600" y="21095"/>
                    <a:pt x="21600" y="21095"/>
                  </a:cubicBezTo>
                </a:path>
              </a:pathLst>
            </a:custGeom>
            <a:noFill/>
            <a:ln w="76200" cap="flat">
              <a:solidFill>
                <a:srgbClr val="FFCC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7" name="Freeform 31"/>
            <p:cNvSpPr/>
            <p:nvPr/>
          </p:nvSpPr>
          <p:spPr>
            <a:xfrm rot="5400000">
              <a:off x="1661805" y="2121406"/>
              <a:ext cx="719668" cy="1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17934"/>
                  </a:moveTo>
                  <a:cubicBezTo>
                    <a:pt x="3759" y="8715"/>
                    <a:pt x="7518" y="-505"/>
                    <a:pt x="11118" y="22"/>
                  </a:cubicBezTo>
                  <a:cubicBezTo>
                    <a:pt x="14718" y="549"/>
                    <a:pt x="21600" y="21095"/>
                    <a:pt x="21600" y="21095"/>
                  </a:cubicBezTo>
                </a:path>
              </a:pathLst>
            </a:custGeom>
            <a:noFill/>
            <a:ln w="44450" cap="flat">
              <a:solidFill>
                <a:srgbClr val="FFCC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5"/>
          <p:cNvSpPr txBox="1"/>
          <p:nvPr/>
        </p:nvSpPr>
        <p:spPr>
          <a:xfrm>
            <a:off x="304800" y="6133370"/>
            <a:ext cx="8534400" cy="61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https://www.youtube.com/watch?v=HFerHBNS9BE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Center: http://verticalaxiswindturbines.blogspot.com/2010/10/how-efficient-are-vertical-axis-wind.html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https://www.turbosquid.com/3d-models/3ds-max-helical-savonius-wind-turbine/804711</a:t>
            </a:r>
          </a:p>
        </p:txBody>
      </p:sp>
      <p:sp>
        <p:nvSpPr>
          <p:cNvPr id="451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The classic "Savonius" wind turbine is just a rearranged drag anemometer:</a:t>
            </a:r>
          </a:p>
        </p:txBody>
      </p:sp>
      <p:sp>
        <p:nvSpPr>
          <p:cNvPr id="45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65102" y="3524250"/>
            <a:ext cx="8978898" cy="2402403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Movie showing operation of Savonius turbine made from split metal drum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Center: Top view revealing the close resemblance to a 2 cup anemometer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 Commercial spiral version of a Savonius turbine: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Spiral ensures that some part of one cup is ALWAYS directly facing the wind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smoothes out the torque produced as this turbine rotates </a:t>
            </a:r>
          </a:p>
        </p:txBody>
      </p:sp>
      <p:pic>
        <p:nvPicPr>
          <p:cNvPr id="45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92" y="895362"/>
            <a:ext cx="3404929" cy="248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6" descr="Picture 6"/>
          <p:cNvPicPr>
            <a:picLocks noChangeAspect="1"/>
          </p:cNvPicPr>
          <p:nvPr/>
        </p:nvPicPr>
        <p:blipFill>
          <a:blip r:embed="rId4"/>
          <a:srcRect l="31200" r="23999"/>
          <a:stretch>
            <a:fillRect/>
          </a:stretch>
        </p:blipFill>
        <p:spPr>
          <a:xfrm>
            <a:off x="335520" y="859379"/>
            <a:ext cx="2013986" cy="251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838" y="889013"/>
            <a:ext cx="2487084" cy="2487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5"/>
          <p:cNvSpPr txBox="1"/>
          <p:nvPr/>
        </p:nvSpPr>
        <p:spPr>
          <a:xfrm>
            <a:off x="0" y="6593745"/>
            <a:ext cx="9144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Left: https://www.seacloud.com/en/yachts/sea-cloud-ii/sailing/     Right: https://www.hobie.com/sail/hobie-16/</a:t>
            </a:r>
          </a:p>
        </p:txBody>
      </p:sp>
      <p:sp>
        <p:nvSpPr>
          <p:cNvPr id="458" name="Rectangle 2"/>
          <p:cNvSpPr txBox="1">
            <a:spLocks noGrp="1"/>
          </p:cNvSpPr>
          <p:nvPr>
            <p:ph type="title"/>
          </p:nvPr>
        </p:nvSpPr>
        <p:spPr>
          <a:xfrm>
            <a:off x="209553" y="76199"/>
            <a:ext cx="8839201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based on drag, Savonius turbine speed is fundamentally limited:</a:t>
            </a:r>
          </a:p>
        </p:txBody>
      </p:sp>
      <p:sp>
        <p:nvSpPr>
          <p:cNvPr id="45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1853"/>
            <a:ext cx="8915400" cy="462914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Like our styrofoam cup anemometer, its fastest point (the outer edge of its rotor)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can </a:t>
            </a:r>
            <a:r>
              <a:rPr b="1"/>
              <a:t>at best </a:t>
            </a:r>
            <a:r>
              <a:t>be dragged along at the wind's full speed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introduces a key "figure of merit" for wind turbines, their: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TIP SPEED RATIO (TSR) = Speed of rotor tip / Speed of Wind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29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For ANY turbine based solely upon DRAG, Tip Speed Ratio is ≤ 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Our windjammer is a sort of wind turbine (just being dragged along by the wind):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Encumbered by a lot of water resistance, that windjammer's TSR is &lt;&lt; 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But for a streamlined modern sailboat, TSR should be significantly larger </a:t>
            </a:r>
          </a:p>
        </p:txBody>
      </p:sp>
      <p:pic>
        <p:nvPicPr>
          <p:cNvPr id="460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79" y="5062594"/>
            <a:ext cx="2624654" cy="148847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ectangle 3"/>
          <p:cNvSpPr txBox="1"/>
          <p:nvPr/>
        </p:nvSpPr>
        <p:spPr>
          <a:xfrm>
            <a:off x="3647016" y="5545671"/>
            <a:ext cx="124248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TSR &lt;&lt; 1</a:t>
            </a:r>
          </a:p>
        </p:txBody>
      </p:sp>
      <p:sp>
        <p:nvSpPr>
          <p:cNvPr id="462" name="Rectangle 3"/>
          <p:cNvSpPr txBox="1"/>
          <p:nvPr/>
        </p:nvSpPr>
        <p:spPr>
          <a:xfrm>
            <a:off x="7118374" y="5539320"/>
            <a:ext cx="124248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TSR ~ ?</a:t>
            </a:r>
          </a:p>
        </p:txBody>
      </p:sp>
      <p:pic>
        <p:nvPicPr>
          <p:cNvPr id="463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90189" y="4949357"/>
            <a:ext cx="1301751" cy="1528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Rectangle 5"/>
          <p:cNvSpPr txBox="1"/>
          <p:nvPr/>
        </p:nvSpPr>
        <p:spPr>
          <a:xfrm>
            <a:off x="283633" y="6510135"/>
            <a:ext cx="853440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 = My enhanced version of: https://hobiecat16.wordpress.com/2010/09/23/points-of-sail-vs-boat-speed/</a:t>
            </a:r>
          </a:p>
        </p:txBody>
      </p:sp>
      <p:sp>
        <p:nvSpPr>
          <p:cNvPr id="466" name="Rectangle 2"/>
          <p:cNvSpPr txBox="1">
            <a:spLocks noGrp="1"/>
          </p:cNvSpPr>
          <p:nvPr>
            <p:ph type="title"/>
          </p:nvPr>
        </p:nvSpPr>
        <p:spPr>
          <a:xfrm>
            <a:off x="0" y="86782"/>
            <a:ext cx="9144000" cy="57996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This is a plot of a modern Hobie Cat sailboat's speed vs. sailing direction:</a:t>
            </a:r>
          </a:p>
        </p:txBody>
      </p:sp>
      <p:sp>
        <p:nvSpPr>
          <p:cNvPr id="46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75685" y="810688"/>
            <a:ext cx="8915401" cy="159806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Moving down a 10 mph wind it achieves 4.5 mph:  TSR = 4.5 mph / 10 mph = 0.45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look what happens when it (&amp; other modern sailboats) turn </a:t>
            </a:r>
            <a:r>
              <a:rPr b="1"/>
              <a:t>away</a:t>
            </a:r>
            <a:r>
              <a:t> from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THEY GO FASTER THAN THE WIND:  TSR = 1.4 at right angles!!</a:t>
            </a:r>
          </a:p>
        </p:txBody>
      </p:sp>
      <p:grpSp>
        <p:nvGrpSpPr>
          <p:cNvPr id="480" name="Group 36"/>
          <p:cNvGrpSpPr/>
          <p:nvPr/>
        </p:nvGrpSpPr>
        <p:grpSpPr>
          <a:xfrm>
            <a:off x="1756811" y="2413001"/>
            <a:ext cx="5429267" cy="3951815"/>
            <a:chOff x="0" y="0"/>
            <a:chExt cx="5429265" cy="3951813"/>
          </a:xfrm>
        </p:grpSpPr>
        <p:pic>
          <p:nvPicPr>
            <p:cNvPr id="468" name="Picture 6" descr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29266" cy="3951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" name="Rectangle 12"/>
            <p:cNvSpPr/>
            <p:nvPr/>
          </p:nvSpPr>
          <p:spPr>
            <a:xfrm>
              <a:off x="2395851" y="298051"/>
              <a:ext cx="430888" cy="43262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0" name="TextBox 7"/>
            <p:cNvSpPr txBox="1"/>
            <p:nvPr/>
          </p:nvSpPr>
          <p:spPr>
            <a:xfrm>
              <a:off x="2411846" y="2582601"/>
              <a:ext cx="577098" cy="288825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4.5</a:t>
              </a:r>
            </a:p>
          </p:txBody>
        </p:sp>
        <p:sp>
          <p:nvSpPr>
            <p:cNvPr id="471" name="TextBox 8"/>
            <p:cNvSpPr txBox="1"/>
            <p:nvPr/>
          </p:nvSpPr>
          <p:spPr>
            <a:xfrm>
              <a:off x="3284914" y="2758567"/>
              <a:ext cx="413222" cy="288824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472" name="TextBox 9"/>
            <p:cNvSpPr txBox="1"/>
            <p:nvPr/>
          </p:nvSpPr>
          <p:spPr>
            <a:xfrm>
              <a:off x="3973128" y="2114848"/>
              <a:ext cx="413222" cy="288824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14</a:t>
              </a:r>
            </a:p>
          </p:txBody>
        </p:sp>
        <p:sp>
          <p:nvSpPr>
            <p:cNvPr id="473" name="TextBox 10"/>
            <p:cNvSpPr txBox="1"/>
            <p:nvPr/>
          </p:nvSpPr>
          <p:spPr>
            <a:xfrm>
              <a:off x="3542477" y="1557892"/>
              <a:ext cx="413222" cy="288824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12</a:t>
              </a:r>
            </a:p>
          </p:txBody>
        </p:sp>
        <p:sp>
          <p:nvSpPr>
            <p:cNvPr id="474" name="TextBox 13"/>
            <p:cNvSpPr txBox="1"/>
            <p:nvPr/>
          </p:nvSpPr>
          <p:spPr>
            <a:xfrm>
              <a:off x="2869374" y="24507"/>
              <a:ext cx="1140313" cy="288825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>
                  <a:solidFill>
                    <a:srgbClr val="FBC901"/>
                  </a:solidFill>
                </a:rPr>
                <a:t>= 10 mph</a:t>
              </a:r>
            </a:p>
          </p:txBody>
        </p:sp>
        <p:sp>
          <p:nvSpPr>
            <p:cNvPr id="475" name="Straight Arrow Connector 16"/>
            <p:cNvSpPr/>
            <p:nvPr/>
          </p:nvSpPr>
          <p:spPr>
            <a:xfrm>
              <a:off x="2706623" y="2241056"/>
              <a:ext cx="8009" cy="42503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6" name="Straight Arrow Connector 19"/>
            <p:cNvSpPr/>
            <p:nvPr/>
          </p:nvSpPr>
          <p:spPr>
            <a:xfrm>
              <a:off x="2706624" y="2263826"/>
              <a:ext cx="707955" cy="56812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7" name="Straight Arrow Connector 22"/>
            <p:cNvSpPr/>
            <p:nvPr/>
          </p:nvSpPr>
          <p:spPr>
            <a:xfrm>
              <a:off x="2701823" y="2259276"/>
              <a:ext cx="1366122" cy="4551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8" name="Straight Arrow Connector 24"/>
            <p:cNvSpPr/>
            <p:nvPr/>
          </p:nvSpPr>
          <p:spPr>
            <a:xfrm flipV="1">
              <a:off x="2721045" y="1762895"/>
              <a:ext cx="922488" cy="499422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9" name="Down Arrow 35"/>
            <p:cNvSpPr/>
            <p:nvPr/>
          </p:nvSpPr>
          <p:spPr>
            <a:xfrm>
              <a:off x="2251064" y="328411"/>
              <a:ext cx="855940" cy="189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48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What the heck is going on?  We've added aerodynamic </a:t>
            </a:r>
            <a:r>
              <a:rPr b="1">
                <a:solidFill>
                  <a:srgbClr val="22F50C"/>
                </a:solidFill>
              </a:rPr>
              <a:t>lift</a:t>
            </a:r>
          </a:p>
        </p:txBody>
      </p:sp>
      <p:sp>
        <p:nvSpPr>
          <p:cNvPr id="48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90"/>
            <a:ext cx="8788400" cy="592031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Air flowing into an "airfoil" (e.g., an aircraft wing, a sailboat sail, or a turbine blade)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must change its direction of movement =&gt; a change in its momentum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but to alter an airflow's momentum, it must experience a force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Newton's "action = reaction" demands a balancing force on the airfoil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force on the airfoil is conventionally broken down into two components: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A component </a:t>
            </a:r>
            <a:r>
              <a:rPr b="1">
                <a:solidFill>
                  <a:srgbClr val="FBC901"/>
                </a:solidFill>
              </a:rPr>
              <a:t>parallel</a:t>
            </a:r>
            <a:r>
              <a:t> to the direction of the air flow = </a:t>
            </a:r>
            <a:r>
              <a:rPr b="1">
                <a:solidFill>
                  <a:srgbClr val="FF60A4"/>
                </a:solidFill>
              </a:rPr>
              <a:t>Drag</a:t>
            </a: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A component </a:t>
            </a:r>
            <a:r>
              <a:rPr b="1">
                <a:solidFill>
                  <a:srgbClr val="FBC901"/>
                </a:solidFill>
              </a:rPr>
              <a:t>perpendicular</a:t>
            </a:r>
            <a:r>
              <a:rPr>
                <a:solidFill>
                  <a:srgbClr val="FBC901"/>
                </a:solidFill>
              </a:rPr>
              <a:t> </a:t>
            </a:r>
            <a:r>
              <a:t>to the direction of the airflow =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</a:t>
            </a:r>
            <a:r>
              <a:rPr b="1"/>
              <a:t> tilt </a:t>
            </a:r>
            <a:r>
              <a:t>of the airfoil relative to the air flow can be changed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misalignment between the two is called </a:t>
            </a:r>
            <a:r>
              <a:rPr b="1">
                <a:solidFill>
                  <a:srgbClr val="FBC901"/>
                </a:solidFill>
              </a:rPr>
              <a:t>Angle-of-attack </a:t>
            </a:r>
          </a:p>
        </p:txBody>
      </p:sp>
      <p:grpSp>
        <p:nvGrpSpPr>
          <p:cNvPr id="496" name="Group"/>
          <p:cNvGrpSpPr/>
          <p:nvPr/>
        </p:nvGrpSpPr>
        <p:grpSpPr>
          <a:xfrm>
            <a:off x="2241930" y="4095767"/>
            <a:ext cx="4541950" cy="1674861"/>
            <a:chOff x="0" y="0"/>
            <a:chExt cx="4541948" cy="1674860"/>
          </a:xfrm>
        </p:grpSpPr>
        <p:sp>
          <p:nvSpPr>
            <p:cNvPr id="484" name="Straight Connector 10"/>
            <p:cNvSpPr/>
            <p:nvPr/>
          </p:nvSpPr>
          <p:spPr>
            <a:xfrm flipV="1">
              <a:off x="1366927" y="539317"/>
              <a:ext cx="563533" cy="524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5" name="Straight Connector 11"/>
            <p:cNvSpPr/>
            <p:nvPr/>
          </p:nvSpPr>
          <p:spPr>
            <a:xfrm flipV="1">
              <a:off x="1376322" y="662031"/>
              <a:ext cx="563533" cy="524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6" name="Straight Connector 12"/>
            <p:cNvSpPr/>
            <p:nvPr/>
          </p:nvSpPr>
          <p:spPr>
            <a:xfrm flipV="1">
              <a:off x="1369614" y="798378"/>
              <a:ext cx="563533" cy="524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7" name="Straight Connector 13"/>
            <p:cNvSpPr/>
            <p:nvPr/>
          </p:nvSpPr>
          <p:spPr>
            <a:xfrm flipV="1">
              <a:off x="1379009" y="921092"/>
              <a:ext cx="563533" cy="524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8" name="Straight Connector 14"/>
            <p:cNvSpPr/>
            <p:nvPr/>
          </p:nvSpPr>
          <p:spPr>
            <a:xfrm flipV="1">
              <a:off x="1379009" y="1057440"/>
              <a:ext cx="563533" cy="524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9" name="Right Arrow 15"/>
            <p:cNvSpPr/>
            <p:nvPr/>
          </p:nvSpPr>
          <p:spPr>
            <a:xfrm>
              <a:off x="3383936" y="763170"/>
              <a:ext cx="440770" cy="3047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48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Right Arrow 16"/>
            <p:cNvSpPr/>
            <p:nvPr/>
          </p:nvSpPr>
          <p:spPr>
            <a:xfrm rot="16200000">
              <a:off x="2702479" y="371081"/>
              <a:ext cx="289721" cy="32080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1" name="TextBox 17"/>
            <p:cNvSpPr txBox="1"/>
            <p:nvPr/>
          </p:nvSpPr>
          <p:spPr>
            <a:xfrm>
              <a:off x="3837534" y="738506"/>
              <a:ext cx="704415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solidFill>
                    <a:srgbClr val="FF6299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492" name="TextBox 18"/>
            <p:cNvSpPr txBox="1"/>
            <p:nvPr/>
          </p:nvSpPr>
          <p:spPr>
            <a:xfrm>
              <a:off x="2467401" y="0"/>
              <a:ext cx="704416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493" name="TextBox 48"/>
            <p:cNvSpPr txBox="1"/>
            <p:nvPr/>
          </p:nvSpPr>
          <p:spPr>
            <a:xfrm>
              <a:off x="0" y="647487"/>
              <a:ext cx="1515099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Air flow</a:t>
              </a:r>
            </a:p>
          </p:txBody>
        </p:sp>
        <p:sp>
          <p:nvSpPr>
            <p:cNvPr id="494" name="TextBox 49"/>
            <p:cNvSpPr txBox="1"/>
            <p:nvPr/>
          </p:nvSpPr>
          <p:spPr>
            <a:xfrm rot="1195574">
              <a:off x="1828827" y="963218"/>
              <a:ext cx="1515100" cy="467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Airfoil</a:t>
              </a:r>
            </a:p>
            <a:p>
              <a:pPr algn="ctr">
                <a:defRPr sz="1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(edge view)</a:t>
              </a:r>
            </a:p>
          </p:txBody>
        </p:sp>
        <p:pic>
          <p:nvPicPr>
            <p:cNvPr id="495" name="Picture 37" descr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14064">
              <a:off x="2321652" y="727769"/>
              <a:ext cx="1100147" cy="371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2"/>
          <p:cNvSpPr txBox="1">
            <a:spLocks noGrp="1"/>
          </p:cNvSpPr>
          <p:nvPr>
            <p:ph type="title"/>
          </p:nvPr>
        </p:nvSpPr>
        <p:spPr>
          <a:xfrm>
            <a:off x="304800" y="-14832"/>
            <a:ext cx="8534400" cy="1069712"/>
          </a:xfrm>
          <a:prstGeom prst="rect">
            <a:avLst/>
          </a:prstGeom>
        </p:spPr>
        <p:txBody>
          <a:bodyPr/>
          <a:lstStyle/>
          <a:p>
            <a:r>
              <a:t>As the angle-of-attack changes, so do lift and drag</a:t>
            </a:r>
            <a:br/>
            <a:br>
              <a:rPr sz="600"/>
            </a:br>
            <a:r>
              <a:t>But they change in different ways:</a:t>
            </a:r>
          </a:p>
        </p:txBody>
      </p:sp>
      <p:sp>
        <p:nvSpPr>
          <p:cNvPr id="49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257281"/>
            <a:ext cx="8915400" cy="560281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 the angle-of-attack increases from 0 to 90 degrees: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Lift initially increases, but then falls dramatically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Drag just increases (as the airfoil presents an increasing obstacle to air flow)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79600" algn="l"/>
                <a:tab pos="2286000" algn="l"/>
                <a:tab pos="3657600" algn="l"/>
                <a:tab pos="5257800" algn="l"/>
                <a:tab pos="71374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Angle of attack:	0°		~ 20°	~ 45°	90°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explains the sailboat's strange behavior - </a:t>
            </a:r>
            <a:r>
              <a:rPr b="1"/>
              <a:t>IF</a:t>
            </a:r>
            <a:r>
              <a:t> we remember that boat hulls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allow easy motion forward (and backward), but sharply limit motion sideways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just have to figure out components of the sail's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&amp; 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 along the hull axis:</a:t>
            </a:r>
          </a:p>
        </p:txBody>
      </p:sp>
      <p:grpSp>
        <p:nvGrpSpPr>
          <p:cNvPr id="517" name="Group 39"/>
          <p:cNvGrpSpPr/>
          <p:nvPr/>
        </p:nvGrpSpPr>
        <p:grpSpPr>
          <a:xfrm>
            <a:off x="438152" y="3403453"/>
            <a:ext cx="8286718" cy="1385887"/>
            <a:chOff x="0" y="0"/>
            <a:chExt cx="8286716" cy="1385886"/>
          </a:xfrm>
        </p:grpSpPr>
        <p:grpSp>
          <p:nvGrpSpPr>
            <p:cNvPr id="505" name="Group 42"/>
            <p:cNvGrpSpPr/>
            <p:nvPr/>
          </p:nvGrpSpPr>
          <p:grpSpPr>
            <a:xfrm>
              <a:off x="0" y="222177"/>
              <a:ext cx="789519" cy="683453"/>
              <a:chOff x="0" y="0"/>
              <a:chExt cx="789518" cy="683452"/>
            </a:xfrm>
          </p:grpSpPr>
          <p:sp>
            <p:nvSpPr>
              <p:cNvPr id="500" name="Straight Connector 20"/>
              <p:cNvSpPr/>
              <p:nvPr/>
            </p:nvSpPr>
            <p:spPr>
              <a:xfrm flipV="1">
                <a:off x="-1" y="0"/>
                <a:ext cx="772950" cy="684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1" name="Straight Connector 21"/>
              <p:cNvSpPr/>
              <p:nvPr/>
            </p:nvSpPr>
            <p:spPr>
              <a:xfrm flipV="1">
                <a:off x="12886" y="160250"/>
                <a:ext cx="772949" cy="684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2" name="Straight Connector 22"/>
              <p:cNvSpPr/>
              <p:nvPr/>
            </p:nvSpPr>
            <p:spPr>
              <a:xfrm flipV="1">
                <a:off x="3684" y="338303"/>
                <a:ext cx="772949" cy="684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3" name="Straight Connector 23"/>
              <p:cNvSpPr/>
              <p:nvPr/>
            </p:nvSpPr>
            <p:spPr>
              <a:xfrm flipV="1">
                <a:off x="16570" y="498553"/>
                <a:ext cx="772949" cy="684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4" name="Straight Connector 24"/>
              <p:cNvSpPr/>
              <p:nvPr/>
            </p:nvSpPr>
            <p:spPr>
              <a:xfrm flipV="1">
                <a:off x="16570" y="676604"/>
                <a:ext cx="772949" cy="684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06" name="Right Arrow 26"/>
            <p:cNvSpPr/>
            <p:nvPr/>
          </p:nvSpPr>
          <p:spPr>
            <a:xfrm>
              <a:off x="2537404" y="451680"/>
              <a:ext cx="157111" cy="28760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Right Arrow 27"/>
            <p:cNvSpPr/>
            <p:nvPr/>
          </p:nvSpPr>
          <p:spPr>
            <a:xfrm rot="16200000">
              <a:off x="1727970" y="117049"/>
              <a:ext cx="201005" cy="3990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8" name="Right Arrow 29"/>
            <p:cNvSpPr/>
            <p:nvPr/>
          </p:nvSpPr>
          <p:spPr>
            <a:xfrm>
              <a:off x="4312598" y="496191"/>
              <a:ext cx="329250" cy="26496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9" name="Right Arrow 30"/>
            <p:cNvSpPr/>
            <p:nvPr/>
          </p:nvSpPr>
          <p:spPr>
            <a:xfrm rot="16200000">
              <a:off x="3599196" y="94144"/>
              <a:ext cx="404518" cy="32611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Right Arrow 32"/>
            <p:cNvSpPr/>
            <p:nvPr/>
          </p:nvSpPr>
          <p:spPr>
            <a:xfrm>
              <a:off x="6010650" y="504021"/>
              <a:ext cx="652629" cy="2518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1" name="Right Arrow 33"/>
            <p:cNvSpPr/>
            <p:nvPr/>
          </p:nvSpPr>
          <p:spPr>
            <a:xfrm rot="16200000">
              <a:off x="5589536" y="20744"/>
              <a:ext cx="69640" cy="42637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2" name="Right Arrow 46"/>
            <p:cNvSpPr/>
            <p:nvPr/>
          </p:nvSpPr>
          <p:spPr>
            <a:xfrm>
              <a:off x="7412823" y="479995"/>
              <a:ext cx="873894" cy="26746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13" name="Picture 34" descr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629" y="371851"/>
              <a:ext cx="1385886" cy="46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Picture 36" descr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14419">
              <a:off x="3133194" y="481918"/>
              <a:ext cx="1385887" cy="46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Picture 37" descr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71659">
              <a:off x="4936595" y="464984"/>
              <a:ext cx="1385887" cy="468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Picture 38" descr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454245" y="458637"/>
              <a:ext cx="1385887" cy="46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tangle 3"/>
          <p:cNvSpPr txBox="1">
            <a:spLocks noGrp="1"/>
          </p:cNvSpPr>
          <p:nvPr>
            <p:ph type="body" idx="1"/>
          </p:nvPr>
        </p:nvSpPr>
        <p:spPr>
          <a:xfrm>
            <a:off x="133359" y="673093"/>
            <a:ext cx="9010647" cy="5145626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Even as the sailboat turns away from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Where necessary, divide lift or drag into vector components: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One parallel to the boat's width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One parallel to it's length (=&gt; </a:t>
            </a:r>
            <a:r>
              <a:rPr>
                <a:solidFill>
                  <a:srgbClr val="FBC901"/>
                </a:solidFill>
              </a:rPr>
              <a:t>dashed force </a:t>
            </a:r>
            <a:r>
              <a:t>driving the sail boat forward)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wind flowing down the page =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4114800" algn="l"/>
                <a:tab pos="70231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Downwind: </a:t>
            </a:r>
            <a:r>
              <a:t>		</a:t>
            </a:r>
            <a:r>
              <a:rPr b="1"/>
              <a:t>Crosswind:</a:t>
            </a:r>
            <a:r>
              <a:t>	</a:t>
            </a:r>
            <a:r>
              <a:rPr b="1"/>
              <a:t>Upwind: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657600" algn="l"/>
                <a:tab pos="60452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   Moderate 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 induced speed	Fast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induced speed	 Moderate</a:t>
            </a:r>
            <a:r>
              <a:rPr>
                <a:solidFill>
                  <a:srgbClr val="22F50C"/>
                </a:solidFill>
              </a:rPr>
              <a:t> lift </a:t>
            </a:r>
            <a:r>
              <a:t>induced speed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			</a:t>
            </a:r>
          </a:p>
        </p:txBody>
      </p:sp>
      <p:grpSp>
        <p:nvGrpSpPr>
          <p:cNvPr id="527" name="Group 123"/>
          <p:cNvGrpSpPr/>
          <p:nvPr/>
        </p:nvGrpSpPr>
        <p:grpSpPr>
          <a:xfrm>
            <a:off x="5714982" y="1064716"/>
            <a:ext cx="3407848" cy="1093573"/>
            <a:chOff x="0" y="0"/>
            <a:chExt cx="3407846" cy="1093572"/>
          </a:xfrm>
        </p:grpSpPr>
        <p:grpSp>
          <p:nvGrpSpPr>
            <p:cNvPr id="523" name="Group 164"/>
            <p:cNvGrpSpPr/>
            <p:nvPr/>
          </p:nvGrpSpPr>
          <p:grpSpPr>
            <a:xfrm>
              <a:off x="668133" y="114597"/>
              <a:ext cx="1410463" cy="690277"/>
              <a:chOff x="0" y="0"/>
              <a:chExt cx="1410461" cy="690275"/>
            </a:xfrm>
          </p:grpSpPr>
          <p:sp>
            <p:nvSpPr>
              <p:cNvPr id="520" name="Straight Connector 158"/>
              <p:cNvSpPr/>
              <p:nvPr/>
            </p:nvSpPr>
            <p:spPr>
              <a:xfrm flipV="1">
                <a:off x="-1" y="-1"/>
                <a:ext cx="1402896" cy="690277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1" name="Straight Connector 159"/>
              <p:cNvSpPr/>
              <p:nvPr/>
            </p:nvSpPr>
            <p:spPr>
              <a:xfrm flipV="1">
                <a:off x="1800" y="677938"/>
                <a:ext cx="1408662" cy="901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2" name="Straight Connector 160"/>
              <p:cNvSpPr/>
              <p:nvPr/>
            </p:nvSpPr>
            <p:spPr>
              <a:xfrm flipV="1">
                <a:off x="1395610" y="4429"/>
                <a:ext cx="10752" cy="666927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24" name="TextBox 170"/>
            <p:cNvSpPr txBox="1"/>
            <p:nvPr/>
          </p:nvSpPr>
          <p:spPr>
            <a:xfrm rot="20019324">
              <a:off x="619841" y="236438"/>
              <a:ext cx="1128604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FFFFFF"/>
                  </a:solidFill>
                </a:defRPr>
              </a:lvl1pPr>
            </a:lstStyle>
            <a:p>
              <a:r>
                <a:t>FORCE</a:t>
              </a:r>
            </a:p>
          </p:txBody>
        </p:sp>
        <p:sp>
          <p:nvSpPr>
            <p:cNvPr id="525" name="TextBox 171"/>
            <p:cNvSpPr txBox="1"/>
            <p:nvPr/>
          </p:nvSpPr>
          <p:spPr>
            <a:xfrm>
              <a:off x="0" y="824332"/>
              <a:ext cx="276776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FFFFFF"/>
                  </a:solidFill>
                </a:defRPr>
              </a:lvl1pPr>
            </a:lstStyle>
            <a:p>
              <a:r>
                <a:t>Other component of FORCE</a:t>
              </a:r>
            </a:p>
          </p:txBody>
        </p:sp>
        <p:sp>
          <p:nvSpPr>
            <p:cNvPr id="526" name="TextBox 172"/>
            <p:cNvSpPr txBox="1"/>
            <p:nvPr/>
          </p:nvSpPr>
          <p:spPr>
            <a:xfrm>
              <a:off x="1981141" y="320198"/>
              <a:ext cx="1426706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 b="0">
                  <a:solidFill>
                    <a:srgbClr val="FFFFFF"/>
                  </a:solidFill>
                </a:defRPr>
              </a:pPr>
              <a:r>
                <a:t>One component</a:t>
              </a:r>
            </a:p>
            <a:p>
              <a:pPr algn="ctr">
                <a:defRPr sz="1200" b="0">
                  <a:solidFill>
                    <a:srgbClr val="FFFFFF"/>
                  </a:solidFill>
                </a:defRPr>
              </a:pPr>
              <a:r>
                <a:t> of FORCE</a:t>
              </a:r>
            </a:p>
          </p:txBody>
        </p:sp>
      </p:grpSp>
      <p:sp>
        <p:nvSpPr>
          <p:cNvPr id="528" name="Rectangle 2"/>
          <p:cNvSpPr txBox="1">
            <a:spLocks noGrp="1"/>
          </p:cNvSpPr>
          <p:nvPr>
            <p:ph type="title"/>
          </p:nvPr>
        </p:nvSpPr>
        <p:spPr>
          <a:xfrm>
            <a:off x="304800" y="97365"/>
            <a:ext cx="8534400" cy="548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How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can propel sailboats (and wind turbines) faster than 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:</a:t>
            </a:r>
          </a:p>
        </p:txBody>
      </p:sp>
      <p:grpSp>
        <p:nvGrpSpPr>
          <p:cNvPr id="536" name="Group 135"/>
          <p:cNvGrpSpPr/>
          <p:nvPr/>
        </p:nvGrpSpPr>
        <p:grpSpPr>
          <a:xfrm>
            <a:off x="4032251" y="3100912"/>
            <a:ext cx="3860690" cy="289988"/>
            <a:chOff x="0" y="0"/>
            <a:chExt cx="3860689" cy="289986"/>
          </a:xfrm>
        </p:grpSpPr>
        <p:sp>
          <p:nvSpPr>
            <p:cNvPr id="529" name="Straight Connector 136"/>
            <p:cNvSpPr/>
            <p:nvPr/>
          </p:nvSpPr>
          <p:spPr>
            <a:xfrm flipH="1">
              <a:off x="0" y="7010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0" name="Straight Connector 138"/>
            <p:cNvSpPr/>
            <p:nvPr/>
          </p:nvSpPr>
          <p:spPr>
            <a:xfrm flipH="1">
              <a:off x="660400" y="9349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1" name="Straight Connector 139"/>
            <p:cNvSpPr/>
            <p:nvPr/>
          </p:nvSpPr>
          <p:spPr>
            <a:xfrm flipH="1">
              <a:off x="1284781" y="3504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2" name="Straight Connector 140"/>
            <p:cNvSpPr/>
            <p:nvPr/>
          </p:nvSpPr>
          <p:spPr>
            <a:xfrm flipH="1">
              <a:off x="1945181" y="5843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3" name="Straight Connector 141"/>
            <p:cNvSpPr/>
            <p:nvPr/>
          </p:nvSpPr>
          <p:spPr>
            <a:xfrm flipH="1">
              <a:off x="2575907" y="3504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4" name="Straight Connector 142"/>
            <p:cNvSpPr/>
            <p:nvPr/>
          </p:nvSpPr>
          <p:spPr>
            <a:xfrm flipH="1">
              <a:off x="3236307" y="5843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5" name="Straight Connector 143"/>
            <p:cNvSpPr/>
            <p:nvPr/>
          </p:nvSpPr>
          <p:spPr>
            <a:xfrm flipH="1">
              <a:off x="3860688" y="-1"/>
              <a:ext cx="2" cy="28063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7" name="Group 150"/>
          <p:cNvGrpSpPr/>
          <p:nvPr/>
        </p:nvGrpSpPr>
        <p:grpSpPr>
          <a:xfrm>
            <a:off x="282318" y="4610099"/>
            <a:ext cx="8254211" cy="1856265"/>
            <a:chOff x="0" y="0"/>
            <a:chExt cx="8254209" cy="1856263"/>
          </a:xfrm>
        </p:grpSpPr>
        <p:grpSp>
          <p:nvGrpSpPr>
            <p:cNvPr id="549" name="Group 86"/>
            <p:cNvGrpSpPr/>
            <p:nvPr/>
          </p:nvGrpSpPr>
          <p:grpSpPr>
            <a:xfrm>
              <a:off x="0" y="103944"/>
              <a:ext cx="1194557" cy="1752320"/>
              <a:chOff x="0" y="0"/>
              <a:chExt cx="1194556" cy="1752319"/>
            </a:xfrm>
          </p:grpSpPr>
          <p:grpSp>
            <p:nvGrpSpPr>
              <p:cNvPr id="539" name="Group 12"/>
              <p:cNvGrpSpPr/>
              <p:nvPr/>
            </p:nvGrpSpPr>
            <p:grpSpPr>
              <a:xfrm>
                <a:off x="819035" y="0"/>
                <a:ext cx="375522" cy="1148415"/>
                <a:chOff x="0" y="0"/>
                <a:chExt cx="375521" cy="1148414"/>
              </a:xfrm>
            </p:grpSpPr>
            <p:sp>
              <p:nvSpPr>
                <p:cNvPr id="537" name="Heart 60"/>
                <p:cNvSpPr/>
                <p:nvPr/>
              </p:nvSpPr>
              <p:spPr>
                <a:xfrm flipH="1">
                  <a:off x="-1" y="165123"/>
                  <a:ext cx="374650" cy="9832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0657" h="15999" extrusionOk="0">
                      <a:moveTo>
                        <a:pt x="5328" y="3849"/>
                      </a:moveTo>
                      <a:cubicBezTo>
                        <a:pt x="7532" y="-5601"/>
                        <a:pt x="16128" y="3849"/>
                        <a:pt x="5328" y="15999"/>
                      </a:cubicBezTo>
                      <a:cubicBezTo>
                        <a:pt x="-5472" y="3849"/>
                        <a:pt x="3124" y="-5601"/>
                        <a:pt x="5328" y="3849"/>
                      </a:cubicBezTo>
                      <a:close/>
                    </a:path>
                  </a:pathLst>
                </a:cu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8" name="Oval 61"/>
                <p:cNvSpPr/>
                <p:nvPr/>
              </p:nvSpPr>
              <p:spPr>
                <a:xfrm flipH="1">
                  <a:off x="3681" y="0"/>
                  <a:ext cx="371841" cy="623027"/>
                </a:xfrm>
                <a:prstGeom prst="ellipse">
                  <a:avLst/>
                </a:pr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46" name="Group 58"/>
              <p:cNvGrpSpPr/>
              <p:nvPr/>
            </p:nvGrpSpPr>
            <p:grpSpPr>
              <a:xfrm>
                <a:off x="0" y="874975"/>
                <a:ext cx="1064328" cy="144235"/>
                <a:chOff x="0" y="0"/>
                <a:chExt cx="1064327" cy="144233"/>
              </a:xfrm>
            </p:grpSpPr>
            <p:grpSp>
              <p:nvGrpSpPr>
                <p:cNvPr id="544" name="Group 11"/>
                <p:cNvGrpSpPr/>
                <p:nvPr/>
              </p:nvGrpSpPr>
              <p:grpSpPr>
                <a:xfrm>
                  <a:off x="13037" y="-1"/>
                  <a:ext cx="1051291" cy="144235"/>
                  <a:chOff x="0" y="0"/>
                  <a:chExt cx="1051289" cy="144233"/>
                </a:xfrm>
              </p:grpSpPr>
              <p:grpSp>
                <p:nvGrpSpPr>
                  <p:cNvPr id="542" name="Arc 58"/>
                  <p:cNvGrpSpPr/>
                  <p:nvPr/>
                </p:nvGrpSpPr>
                <p:grpSpPr>
                  <a:xfrm>
                    <a:off x="-1" y="30995"/>
                    <a:ext cx="1012114" cy="113239"/>
                    <a:chOff x="0" y="0"/>
                    <a:chExt cx="1012112" cy="113238"/>
                  </a:xfrm>
                </p:grpSpPr>
                <p:sp>
                  <p:nvSpPr>
                    <p:cNvPr id="540" name="Shape"/>
                    <p:cNvSpPr/>
                    <p:nvPr/>
                  </p:nvSpPr>
                  <p:spPr>
                    <a:xfrm rot="5400000">
                      <a:off x="449437" y="-449438"/>
                      <a:ext cx="113239" cy="10121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4835"/>
                            <a:pt x="21600" y="10800"/>
                          </a:cubicBezTo>
                          <a:cubicBezTo>
                            <a:pt x="21600" y="16765"/>
                            <a:pt x="11929" y="21600"/>
                            <a:pt x="0" y="21600"/>
                          </a:cubicBezTo>
                          <a:lnTo>
                            <a:pt x="0" y="108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79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541" name="Line"/>
                    <p:cNvSpPr/>
                    <p:nvPr/>
                  </p:nvSpPr>
                  <p:spPr>
                    <a:xfrm rot="5400000">
                      <a:off x="449437" y="-449438"/>
                      <a:ext cx="113239" cy="10121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4835"/>
                            <a:pt x="21600" y="10800"/>
                          </a:cubicBezTo>
                          <a:cubicBezTo>
                            <a:pt x="21600" y="16765"/>
                            <a:pt x="11929" y="21600"/>
                            <a:pt x="0" y="21600"/>
                          </a:cubicBezTo>
                        </a:path>
                      </a:pathLst>
                    </a:custGeom>
                    <a:noFill/>
                    <a:ln w="508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543" name="Oval 59"/>
                  <p:cNvSpPr/>
                  <p:nvPr/>
                </p:nvSpPr>
                <p:spPr>
                  <a:xfrm rot="5400000">
                    <a:off x="961138" y="-7796"/>
                    <a:ext cx="82357" cy="97948"/>
                  </a:xfrm>
                  <a:prstGeom prst="ellipse">
                    <a:avLst/>
                  </a:prstGeom>
                  <a:solidFill>
                    <a:srgbClr val="A4A4A4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545" name="Straight Connector 57"/>
                <p:cNvSpPr/>
                <p:nvPr/>
              </p:nvSpPr>
              <p:spPr>
                <a:xfrm flipH="1">
                  <a:off x="-1" y="37223"/>
                  <a:ext cx="974196" cy="131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C4C4C4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47" name="Straight Connector 87"/>
              <p:cNvSpPr/>
              <p:nvPr/>
            </p:nvSpPr>
            <p:spPr>
              <a:xfrm flipH="1">
                <a:off x="452973" y="1183447"/>
                <a:ext cx="3600" cy="568873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F60A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8" name="Straight Connector 97"/>
              <p:cNvSpPr/>
              <p:nvPr/>
            </p:nvSpPr>
            <p:spPr>
              <a:xfrm flipH="1">
                <a:off x="993032" y="1186501"/>
                <a:ext cx="7187" cy="550568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BC901"/>
                </a:solidFill>
                <a:prstDash val="sys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5" name="Group 146"/>
            <p:cNvGrpSpPr/>
            <p:nvPr/>
          </p:nvGrpSpPr>
          <p:grpSpPr>
            <a:xfrm>
              <a:off x="1764215" y="105586"/>
              <a:ext cx="1425733" cy="1631718"/>
              <a:chOff x="0" y="0"/>
              <a:chExt cx="1425732" cy="1631716"/>
            </a:xfrm>
          </p:grpSpPr>
          <p:sp>
            <p:nvSpPr>
              <p:cNvPr id="550" name="Straight Connector 102"/>
              <p:cNvSpPr/>
              <p:nvPr/>
            </p:nvSpPr>
            <p:spPr>
              <a:xfrm flipH="1">
                <a:off x="456551" y="1062845"/>
                <a:ext cx="3599" cy="568872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F60A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53" name="Group 80"/>
              <p:cNvGrpSpPr/>
              <p:nvPr/>
            </p:nvGrpSpPr>
            <p:grpSpPr>
              <a:xfrm>
                <a:off x="331826" y="-1"/>
                <a:ext cx="928091" cy="1171040"/>
                <a:chOff x="0" y="0"/>
                <a:chExt cx="928089" cy="1171038"/>
              </a:xfrm>
            </p:grpSpPr>
            <p:sp>
              <p:nvSpPr>
                <p:cNvPr id="551" name="Heart 69"/>
                <p:cNvSpPr/>
                <p:nvPr/>
              </p:nvSpPr>
              <p:spPr>
                <a:xfrm rot="19658143" flipH="1">
                  <a:off x="319361" y="163843"/>
                  <a:ext cx="374649" cy="983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0657" h="15999" extrusionOk="0">
                      <a:moveTo>
                        <a:pt x="5328" y="3849"/>
                      </a:moveTo>
                      <a:cubicBezTo>
                        <a:pt x="7532" y="-5601"/>
                        <a:pt x="16128" y="3849"/>
                        <a:pt x="5328" y="15999"/>
                      </a:cubicBezTo>
                      <a:cubicBezTo>
                        <a:pt x="-5472" y="3849"/>
                        <a:pt x="3124" y="-5601"/>
                        <a:pt x="5328" y="3849"/>
                      </a:cubicBezTo>
                      <a:close/>
                    </a:path>
                  </a:pathLst>
                </a:cu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2" name="Oval 70"/>
                <p:cNvSpPr/>
                <p:nvPr/>
              </p:nvSpPr>
              <p:spPr>
                <a:xfrm rot="19658143" flipH="1">
                  <a:off x="137872" y="51133"/>
                  <a:ext cx="371841" cy="623027"/>
                </a:xfrm>
                <a:prstGeom prst="ellipse">
                  <a:avLst/>
                </a:pr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60" name="Group 83"/>
              <p:cNvGrpSpPr/>
              <p:nvPr/>
            </p:nvGrpSpPr>
            <p:grpSpPr>
              <a:xfrm>
                <a:off x="0" y="839490"/>
                <a:ext cx="1064328" cy="144235"/>
                <a:chOff x="0" y="0"/>
                <a:chExt cx="1064327" cy="144233"/>
              </a:xfrm>
            </p:grpSpPr>
            <p:grpSp>
              <p:nvGrpSpPr>
                <p:cNvPr id="558" name="Group 11"/>
                <p:cNvGrpSpPr/>
                <p:nvPr/>
              </p:nvGrpSpPr>
              <p:grpSpPr>
                <a:xfrm>
                  <a:off x="13037" y="-1"/>
                  <a:ext cx="1051291" cy="144235"/>
                  <a:chOff x="0" y="0"/>
                  <a:chExt cx="1051289" cy="144233"/>
                </a:xfrm>
              </p:grpSpPr>
              <p:grpSp>
                <p:nvGrpSpPr>
                  <p:cNvPr id="556" name="Arc 67"/>
                  <p:cNvGrpSpPr/>
                  <p:nvPr/>
                </p:nvGrpSpPr>
                <p:grpSpPr>
                  <a:xfrm>
                    <a:off x="-1" y="30995"/>
                    <a:ext cx="1012114" cy="113239"/>
                    <a:chOff x="0" y="0"/>
                    <a:chExt cx="1012112" cy="113238"/>
                  </a:xfrm>
                </p:grpSpPr>
                <p:sp>
                  <p:nvSpPr>
                    <p:cNvPr id="554" name="Shape"/>
                    <p:cNvSpPr/>
                    <p:nvPr/>
                  </p:nvSpPr>
                  <p:spPr>
                    <a:xfrm rot="5400000">
                      <a:off x="449437" y="-449438"/>
                      <a:ext cx="113238" cy="10121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4835"/>
                            <a:pt x="21600" y="10800"/>
                          </a:cubicBezTo>
                          <a:cubicBezTo>
                            <a:pt x="21600" y="16765"/>
                            <a:pt x="11929" y="21600"/>
                            <a:pt x="0" y="21600"/>
                          </a:cubicBezTo>
                          <a:lnTo>
                            <a:pt x="0" y="108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79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555" name="Line"/>
                    <p:cNvSpPr/>
                    <p:nvPr/>
                  </p:nvSpPr>
                  <p:spPr>
                    <a:xfrm rot="5400000">
                      <a:off x="449437" y="-449438"/>
                      <a:ext cx="113238" cy="10121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4835"/>
                            <a:pt x="21600" y="10800"/>
                          </a:cubicBezTo>
                          <a:cubicBezTo>
                            <a:pt x="21600" y="16765"/>
                            <a:pt x="11929" y="21600"/>
                            <a:pt x="0" y="21600"/>
                          </a:cubicBezTo>
                        </a:path>
                      </a:pathLst>
                    </a:custGeom>
                    <a:noFill/>
                    <a:ln w="508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557" name="Oval 68"/>
                  <p:cNvSpPr/>
                  <p:nvPr/>
                </p:nvSpPr>
                <p:spPr>
                  <a:xfrm rot="5400000">
                    <a:off x="961138" y="-7796"/>
                    <a:ext cx="82357" cy="97948"/>
                  </a:xfrm>
                  <a:prstGeom prst="ellipse">
                    <a:avLst/>
                  </a:prstGeom>
                  <a:solidFill>
                    <a:srgbClr val="A4A4A4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559" name="Straight Connector 66"/>
                <p:cNvSpPr/>
                <p:nvPr/>
              </p:nvSpPr>
              <p:spPr>
                <a:xfrm flipH="1">
                  <a:off x="-1" y="37223"/>
                  <a:ext cx="974196" cy="131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C4C4C4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61" name="Straight Connector 103"/>
              <p:cNvSpPr/>
              <p:nvPr/>
            </p:nvSpPr>
            <p:spPr>
              <a:xfrm>
                <a:off x="1162889" y="1088775"/>
                <a:ext cx="255646" cy="459061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BC901"/>
                </a:solidFill>
                <a:prstDash val="sys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2" name="Straight Connector 107"/>
              <p:cNvSpPr/>
              <p:nvPr/>
            </p:nvSpPr>
            <p:spPr>
              <a:xfrm>
                <a:off x="458349" y="1059795"/>
                <a:ext cx="262829" cy="466685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3" name="Straight Connector 108"/>
              <p:cNvSpPr/>
              <p:nvPr/>
            </p:nvSpPr>
            <p:spPr>
              <a:xfrm flipH="1">
                <a:off x="458355" y="1526481"/>
                <a:ext cx="252024" cy="94560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4" name="Straight Connector 112"/>
              <p:cNvSpPr/>
              <p:nvPr/>
            </p:nvSpPr>
            <p:spPr>
              <a:xfrm>
                <a:off x="1162904" y="1087248"/>
                <a:ext cx="262829" cy="466686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0" name="Group 121"/>
            <p:cNvGrpSpPr/>
            <p:nvPr/>
          </p:nvGrpSpPr>
          <p:grpSpPr>
            <a:xfrm>
              <a:off x="3817689" y="383955"/>
              <a:ext cx="2207660" cy="1272242"/>
              <a:chOff x="0" y="0"/>
              <a:chExt cx="2207659" cy="1272240"/>
            </a:xfrm>
          </p:grpSpPr>
          <p:grpSp>
            <p:nvGrpSpPr>
              <p:cNvPr id="576" name="Group 145"/>
              <p:cNvGrpSpPr/>
              <p:nvPr/>
            </p:nvGrpSpPr>
            <p:grpSpPr>
              <a:xfrm>
                <a:off x="-1" y="-1"/>
                <a:ext cx="1376613" cy="1054243"/>
                <a:chOff x="0" y="0"/>
                <a:chExt cx="1376611" cy="1054241"/>
              </a:xfrm>
            </p:grpSpPr>
            <p:grpSp>
              <p:nvGrpSpPr>
                <p:cNvPr id="568" name="Group 96"/>
                <p:cNvGrpSpPr/>
                <p:nvPr/>
              </p:nvGrpSpPr>
              <p:grpSpPr>
                <a:xfrm>
                  <a:off x="-1" y="-1"/>
                  <a:ext cx="1376613" cy="353057"/>
                  <a:chOff x="0" y="0"/>
                  <a:chExt cx="1376611" cy="353055"/>
                </a:xfrm>
              </p:grpSpPr>
              <p:sp>
                <p:nvSpPr>
                  <p:cNvPr id="566" name="Heart 93"/>
                  <p:cNvSpPr/>
                  <p:nvPr/>
                </p:nvSpPr>
                <p:spPr>
                  <a:xfrm rot="16200000" flipH="1">
                    <a:off x="610744" y="-412812"/>
                    <a:ext cx="353057" cy="11786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0657" h="15999" extrusionOk="0">
                        <a:moveTo>
                          <a:pt x="5328" y="3849"/>
                        </a:moveTo>
                        <a:cubicBezTo>
                          <a:pt x="7532" y="-5601"/>
                          <a:pt x="16128" y="3849"/>
                          <a:pt x="5328" y="15999"/>
                        </a:cubicBezTo>
                        <a:cubicBezTo>
                          <a:pt x="-5472" y="3849"/>
                          <a:pt x="3124" y="-5601"/>
                          <a:pt x="5328" y="3849"/>
                        </a:cubicBezTo>
                        <a:close/>
                      </a:path>
                    </a:pathLst>
                  </a:custGeom>
                  <a:solidFill>
                    <a:srgbClr val="FFCC6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7" name="Oval 94"/>
                  <p:cNvSpPr/>
                  <p:nvPr/>
                </p:nvSpPr>
                <p:spPr>
                  <a:xfrm rot="16200000" flipH="1">
                    <a:off x="205927" y="-199964"/>
                    <a:ext cx="334969" cy="746825"/>
                  </a:xfrm>
                  <a:prstGeom prst="ellipse">
                    <a:avLst/>
                  </a:prstGeom>
                  <a:solidFill>
                    <a:srgbClr val="FFCC6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575" name="Group 99"/>
                <p:cNvGrpSpPr/>
                <p:nvPr/>
              </p:nvGrpSpPr>
              <p:grpSpPr>
                <a:xfrm>
                  <a:off x="707363" y="119811"/>
                  <a:ext cx="544534" cy="934431"/>
                  <a:chOff x="0" y="0"/>
                  <a:chExt cx="544532" cy="934430"/>
                </a:xfrm>
              </p:grpSpPr>
              <p:grpSp>
                <p:nvGrpSpPr>
                  <p:cNvPr id="573" name="Group 11"/>
                  <p:cNvGrpSpPr/>
                  <p:nvPr/>
                </p:nvGrpSpPr>
                <p:grpSpPr>
                  <a:xfrm>
                    <a:off x="-1" y="0"/>
                    <a:ext cx="544534" cy="934431"/>
                    <a:chOff x="0" y="0"/>
                    <a:chExt cx="544532" cy="934430"/>
                  </a:xfrm>
                </p:grpSpPr>
                <p:grpSp>
                  <p:nvGrpSpPr>
                    <p:cNvPr id="571" name="Arc 90"/>
                    <p:cNvGrpSpPr/>
                    <p:nvPr/>
                  </p:nvGrpSpPr>
                  <p:grpSpPr>
                    <a:xfrm>
                      <a:off x="-1" y="47711"/>
                      <a:ext cx="544534" cy="886720"/>
                      <a:chOff x="0" y="0"/>
                      <a:chExt cx="544532" cy="886719"/>
                    </a:xfrm>
                  </p:grpSpPr>
                  <p:sp>
                    <p:nvSpPr>
                      <p:cNvPr id="569" name="Shape"/>
                      <p:cNvSpPr/>
                      <p:nvPr/>
                    </p:nvSpPr>
                    <p:spPr>
                      <a:xfrm rot="1621077">
                        <a:off x="202201" y="-18587"/>
                        <a:ext cx="140131" cy="92389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cubicBezTo>
                              <a:pt x="11929" y="0"/>
                              <a:pt x="21600" y="4835"/>
                              <a:pt x="21600" y="10800"/>
                            </a:cubicBezTo>
                            <a:cubicBezTo>
                              <a:pt x="21600" y="16765"/>
                              <a:pt x="11929" y="21600"/>
                              <a:pt x="0" y="21600"/>
                            </a:cubicBezTo>
                            <a:lnTo>
                              <a:pt x="0" y="10800"/>
                            </a:lnTo>
                            <a:close/>
                          </a:path>
                        </a:pathLst>
                      </a:custGeom>
                      <a:solidFill>
                        <a:srgbClr val="FFFFFF">
                          <a:alpha val="79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70" name="Line"/>
                      <p:cNvSpPr/>
                      <p:nvPr/>
                    </p:nvSpPr>
                    <p:spPr>
                      <a:xfrm rot="1621077">
                        <a:off x="202201" y="-18587"/>
                        <a:ext cx="140131" cy="92389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cubicBezTo>
                              <a:pt x="11929" y="0"/>
                              <a:pt x="21600" y="4835"/>
                              <a:pt x="21600" y="10800"/>
                            </a:cubicBezTo>
                            <a:cubicBezTo>
                              <a:pt x="21600" y="16765"/>
                              <a:pt x="11929" y="21600"/>
                              <a:pt x="0" y="21600"/>
                            </a:cubicBezTo>
                          </a:path>
                        </a:pathLst>
                      </a:custGeom>
                      <a:noFill/>
                      <a:ln w="508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572" name="Oval 92"/>
                    <p:cNvSpPr/>
                    <p:nvPr/>
                  </p:nvSpPr>
                  <p:spPr>
                    <a:xfrm rot="1621077">
                      <a:off x="390374" y="14792"/>
                      <a:ext cx="87901" cy="94791"/>
                    </a:xfrm>
                    <a:prstGeom prst="ellipse">
                      <a:avLst/>
                    </a:prstGeom>
                    <a:solidFill>
                      <a:srgbClr val="A4A4A4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574" name="Straight Connector 89"/>
                  <p:cNvSpPr/>
                  <p:nvPr/>
                </p:nvSpPr>
                <p:spPr>
                  <a:xfrm flipH="1">
                    <a:off x="2902" y="92649"/>
                    <a:ext cx="402531" cy="7929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57150" cap="flat">
                    <a:solidFill>
                      <a:srgbClr val="C4C4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577" name="Straight Connector 116"/>
              <p:cNvSpPr/>
              <p:nvPr/>
            </p:nvSpPr>
            <p:spPr>
              <a:xfrm>
                <a:off x="1381093" y="188645"/>
                <a:ext cx="826567" cy="9088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BC901"/>
                </a:solidFill>
                <a:prstDash val="sys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8" name="Straight Connector 120"/>
              <p:cNvSpPr/>
              <p:nvPr/>
            </p:nvSpPr>
            <p:spPr>
              <a:xfrm flipH="1">
                <a:off x="918596" y="1036434"/>
                <a:ext cx="1827" cy="235807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F60A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9" name="Straight Connector 110"/>
              <p:cNvSpPr/>
              <p:nvPr/>
            </p:nvSpPr>
            <p:spPr>
              <a:xfrm>
                <a:off x="1184254" y="647952"/>
                <a:ext cx="826567" cy="9088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96" name="Group 149"/>
            <p:cNvGrpSpPr/>
            <p:nvPr/>
          </p:nvGrpSpPr>
          <p:grpSpPr>
            <a:xfrm>
              <a:off x="6416164" y="0"/>
              <a:ext cx="1838047" cy="1622331"/>
              <a:chOff x="0" y="0"/>
              <a:chExt cx="1838045" cy="1622330"/>
            </a:xfrm>
          </p:grpSpPr>
          <p:sp>
            <p:nvSpPr>
              <p:cNvPr id="581" name="Straight Connector 125"/>
              <p:cNvSpPr/>
              <p:nvPr/>
            </p:nvSpPr>
            <p:spPr>
              <a:xfrm>
                <a:off x="1011479" y="1048841"/>
                <a:ext cx="826567" cy="9087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84" name="Group 88"/>
              <p:cNvGrpSpPr/>
              <p:nvPr/>
            </p:nvGrpSpPr>
            <p:grpSpPr>
              <a:xfrm>
                <a:off x="-1" y="207946"/>
                <a:ext cx="1304875" cy="1183135"/>
                <a:chOff x="0" y="0"/>
                <a:chExt cx="1304873" cy="1183133"/>
              </a:xfrm>
            </p:grpSpPr>
            <p:sp>
              <p:nvSpPr>
                <p:cNvPr id="582" name="Heart 80"/>
                <p:cNvSpPr/>
                <p:nvPr/>
              </p:nvSpPr>
              <p:spPr>
                <a:xfrm rot="13763566" flipH="1">
                  <a:off x="563362" y="-86776"/>
                  <a:ext cx="334865" cy="1225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0657" h="15999" extrusionOk="0">
                      <a:moveTo>
                        <a:pt x="5328" y="3849"/>
                      </a:moveTo>
                      <a:cubicBezTo>
                        <a:pt x="7532" y="-5601"/>
                        <a:pt x="16128" y="3849"/>
                        <a:pt x="5328" y="15999"/>
                      </a:cubicBezTo>
                      <a:cubicBezTo>
                        <a:pt x="-5472" y="3849"/>
                        <a:pt x="3124" y="-5601"/>
                        <a:pt x="5328" y="3849"/>
                      </a:cubicBezTo>
                      <a:close/>
                    </a:path>
                  </a:pathLst>
                </a:cu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3" name="Oval 81"/>
                <p:cNvSpPr/>
                <p:nvPr/>
              </p:nvSpPr>
              <p:spPr>
                <a:xfrm rot="13763566" flipH="1">
                  <a:off x="236677" y="416155"/>
                  <a:ext cx="332355" cy="776341"/>
                </a:xfrm>
                <a:prstGeom prst="ellipse">
                  <a:avLst/>
                </a:prstGeom>
                <a:solidFill>
                  <a:srgbClr val="FFCC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85" name="Straight Connector 130"/>
              <p:cNvSpPr/>
              <p:nvPr/>
            </p:nvSpPr>
            <p:spPr>
              <a:xfrm>
                <a:off x="1514186" y="681569"/>
                <a:ext cx="292100" cy="37252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88" name="Group 133"/>
              <p:cNvGrpSpPr/>
              <p:nvPr/>
            </p:nvGrpSpPr>
            <p:grpSpPr>
              <a:xfrm>
                <a:off x="1207850" y="0"/>
                <a:ext cx="479901" cy="333964"/>
                <a:chOff x="0" y="0"/>
                <a:chExt cx="479900" cy="333962"/>
              </a:xfrm>
            </p:grpSpPr>
            <p:sp>
              <p:nvSpPr>
                <p:cNvPr id="586" name="Straight Connector 129"/>
                <p:cNvSpPr/>
                <p:nvPr/>
              </p:nvSpPr>
              <p:spPr>
                <a:xfrm flipV="1">
                  <a:off x="-1" y="0"/>
                  <a:ext cx="479901" cy="33396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>
                  <a:solidFill>
                    <a:srgbClr val="FBC901"/>
                  </a:solidFill>
                  <a:prstDash val="sysDash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7" name="Straight Connector 154"/>
                <p:cNvSpPr/>
                <p:nvPr/>
              </p:nvSpPr>
              <p:spPr>
                <a:xfrm flipV="1">
                  <a:off x="8946" y="19407"/>
                  <a:ext cx="442730" cy="31042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89" name="Straight Connector 126"/>
              <p:cNvSpPr/>
              <p:nvPr/>
            </p:nvSpPr>
            <p:spPr>
              <a:xfrm flipV="1">
                <a:off x="1034764" y="690034"/>
                <a:ext cx="479420" cy="346768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94" name="Group 145"/>
              <p:cNvGrpSpPr/>
              <p:nvPr/>
            </p:nvGrpSpPr>
            <p:grpSpPr>
              <a:xfrm>
                <a:off x="581019" y="427565"/>
                <a:ext cx="544534" cy="956736"/>
                <a:chOff x="0" y="0"/>
                <a:chExt cx="544532" cy="956735"/>
              </a:xfrm>
            </p:grpSpPr>
            <p:grpSp>
              <p:nvGrpSpPr>
                <p:cNvPr id="592" name="Arc 134"/>
                <p:cNvGrpSpPr/>
                <p:nvPr/>
              </p:nvGrpSpPr>
              <p:grpSpPr>
                <a:xfrm>
                  <a:off x="0" y="70016"/>
                  <a:ext cx="544533" cy="886720"/>
                  <a:chOff x="0" y="0"/>
                  <a:chExt cx="544532" cy="886719"/>
                </a:xfrm>
              </p:grpSpPr>
              <p:sp>
                <p:nvSpPr>
                  <p:cNvPr id="590" name="Shape"/>
                  <p:cNvSpPr/>
                  <p:nvPr/>
                </p:nvSpPr>
                <p:spPr>
                  <a:xfrm rot="1621077">
                    <a:off x="202201" y="-18587"/>
                    <a:ext cx="140131" cy="9238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1929" y="21600"/>
                          <a:pt x="0" y="21600"/>
                        </a:cubicBezTo>
                        <a:lnTo>
                          <a:pt x="0" y="108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79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1" name="Line"/>
                  <p:cNvSpPr/>
                  <p:nvPr/>
                </p:nvSpPr>
                <p:spPr>
                  <a:xfrm rot="1621077">
                    <a:off x="202201" y="-18587"/>
                    <a:ext cx="140131" cy="9238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1929" y="21600"/>
                          <a:pt x="0" y="21600"/>
                        </a:cubicBezTo>
                      </a:path>
                    </a:pathLst>
                  </a:custGeom>
                  <a:noFill/>
                  <a:ln w="508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593" name="Oval 144"/>
                <p:cNvSpPr/>
                <p:nvPr/>
              </p:nvSpPr>
              <p:spPr>
                <a:xfrm rot="1621077">
                  <a:off x="390372" y="14792"/>
                  <a:ext cx="87901" cy="94791"/>
                </a:xfrm>
                <a:prstGeom prst="ellipse">
                  <a:avLst/>
                </a:prstGeom>
                <a:solidFill>
                  <a:srgbClr val="A4A4A4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95" name="Straight Connector 148"/>
              <p:cNvSpPr/>
              <p:nvPr/>
            </p:nvSpPr>
            <p:spPr>
              <a:xfrm flipH="1">
                <a:off x="762754" y="1386524"/>
                <a:ext cx="1828" cy="235807"/>
              </a:xfrm>
              <a:prstGeom prst="line">
                <a:avLst/>
              </a:prstGeom>
              <a:solidFill>
                <a:schemeClr val="accent1"/>
              </a:solidFill>
              <a:ln w="76200" cap="flat">
                <a:solidFill>
                  <a:srgbClr val="FF60A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00" name="Rectangle 2"/>
          <p:cNvSpPr txBox="1">
            <a:spLocks noGrp="1"/>
          </p:cNvSpPr>
          <p:nvPr>
            <p:ph type="title"/>
          </p:nvPr>
        </p:nvSpPr>
        <p:spPr>
          <a:xfrm>
            <a:off x="0" y="118532"/>
            <a:ext cx="9144000" cy="537633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Aerodynamic </a:t>
            </a:r>
            <a:r>
              <a:rPr b="1" i="0">
                <a:solidFill>
                  <a:srgbClr val="22F50C"/>
                </a:solidFill>
                <a:latin typeface="Tahoma"/>
                <a:ea typeface="Tahoma"/>
                <a:cs typeface="Tahoma"/>
                <a:sym typeface="Tahoma"/>
              </a:rPr>
              <a:t>lift</a:t>
            </a:r>
            <a:r>
              <a:t> can similarly explain a wind turbine's rotation:</a:t>
            </a:r>
          </a:p>
        </p:txBody>
      </p:sp>
      <p:sp>
        <p:nvSpPr>
          <p:cNvPr id="601" name="Rectangle 3"/>
          <p:cNvSpPr txBox="1">
            <a:spLocks noGrp="1"/>
          </p:cNvSpPr>
          <p:nvPr>
            <p:ph type="body" idx="1"/>
          </p:nvPr>
        </p:nvSpPr>
        <p:spPr>
          <a:xfrm>
            <a:off x="306917" y="948267"/>
            <a:ext cx="8773585" cy="521685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</a:defRPr>
            </a:pPr>
            <a:r>
              <a:t>You just have to think of the blades as sailboats sailing crosswind: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22F50C"/>
                </a:solidFill>
              </a:defRPr>
            </a:pPr>
            <a:r>
              <a:t>Lift</a:t>
            </a:r>
            <a:r>
              <a:rPr b="0">
                <a:solidFill>
                  <a:srgbClr val="FFFFFF"/>
                </a:solidFill>
              </a:rPr>
              <a:t> drives each blade </a:t>
            </a:r>
            <a:r>
              <a:rPr>
                <a:solidFill>
                  <a:srgbClr val="FFFFFF"/>
                </a:solidFill>
              </a:rPr>
              <a:t>sideways</a:t>
            </a:r>
            <a:r>
              <a:rPr b="0">
                <a:solidFill>
                  <a:srgbClr val="FFFFFF"/>
                </a:solidFill>
              </a:rPr>
              <a:t>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The upper blade to the left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The lower blade to the right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	Which, together, rotate this turbine CCW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0A4"/>
                </a:solidFill>
              </a:defRPr>
            </a:pPr>
            <a:r>
              <a:t>Drag</a:t>
            </a:r>
            <a:r>
              <a:rPr b="0">
                <a:solidFill>
                  <a:srgbClr val="FFFFFF"/>
                </a:solidFill>
              </a:rPr>
              <a:t> pushes </a:t>
            </a:r>
            <a:r>
              <a:rPr>
                <a:solidFill>
                  <a:srgbClr val="FFFFFF"/>
                </a:solidFill>
              </a:rPr>
              <a:t>back </a:t>
            </a:r>
            <a:r>
              <a:rPr b="0">
                <a:solidFill>
                  <a:srgbClr val="FFFFFF"/>
                </a:solidFill>
              </a:rPr>
              <a:t>on both blades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but it does not strongly affect the turbine's rotation,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because that rotation is in a perpendicular plane)</a:t>
            </a:r>
          </a:p>
        </p:txBody>
      </p:sp>
      <p:pic>
        <p:nvPicPr>
          <p:cNvPr id="602" name="Wind Power - 3D Figure 2.gif" descr="Wind Power - 3D Figure 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618" y="1624424"/>
            <a:ext cx="2558239" cy="4477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 2"/>
          <p:cNvSpPr txBox="1">
            <a:spLocks noGrp="1"/>
          </p:cNvSpPr>
          <p:nvPr>
            <p:ph type="title"/>
          </p:nvPr>
        </p:nvSpPr>
        <p:spPr>
          <a:xfrm>
            <a:off x="0" y="2129365"/>
            <a:ext cx="9144000" cy="1098552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That explains </a:t>
            </a:r>
            <a:r>
              <a:rPr b="1"/>
              <a:t>slowly</a:t>
            </a:r>
            <a:r>
              <a:t> moving sailboats </a:t>
            </a:r>
            <a:br/>
            <a:br/>
            <a:r>
              <a:t>and </a:t>
            </a:r>
            <a:r>
              <a:rPr b="1"/>
              <a:t>slowly</a:t>
            </a:r>
            <a:r>
              <a:t> rotating Danish turbines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ectangle 2"/>
          <p:cNvSpPr txBox="1">
            <a:spLocks noGrp="1"/>
          </p:cNvSpPr>
          <p:nvPr>
            <p:ph type="title"/>
          </p:nvPr>
        </p:nvSpPr>
        <p:spPr>
          <a:xfrm>
            <a:off x="0" y="107949"/>
            <a:ext cx="9144000" cy="537633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/>
            </a:lvl1pPr>
          </a:lstStyle>
          <a:p>
            <a:r>
              <a:t>But when boats or blades speed up it gets more complicated:</a:t>
            </a:r>
          </a:p>
        </p:txBody>
      </p:sp>
      <p:sp>
        <p:nvSpPr>
          <p:cNvPr id="607" name="Rectangle 3"/>
          <p:cNvSpPr txBox="1">
            <a:spLocks noGrp="1"/>
          </p:cNvSpPr>
          <p:nvPr>
            <p:ph type="body" idx="1"/>
          </p:nvPr>
        </p:nvSpPr>
        <p:spPr>
          <a:xfrm>
            <a:off x="127006" y="821271"/>
            <a:ext cx="9016994" cy="396673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Remember: </a:t>
            </a:r>
            <a:r>
              <a:rPr>
                <a:solidFill>
                  <a:srgbClr val="FBC901"/>
                </a:solidFill>
              </a:rPr>
              <a:t>Tip Speed Ratio (TSR) = Tip (or boat) Speed / Wind Speed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As shown above, TSR for modern crosswind sailing sailboats can be ~ 1.5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For modern "Danish" turbines TSR is even larger, typically ~ 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Sailboat and turbine tip speeds thus often </a:t>
            </a:r>
            <a:r>
              <a:rPr b="1"/>
              <a:t>exceed</a:t>
            </a:r>
            <a:r>
              <a:t> wind speed!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then need to deal with </a:t>
            </a:r>
            <a:r>
              <a:rPr b="1">
                <a:solidFill>
                  <a:srgbClr val="FBC901"/>
                </a:solidFill>
              </a:rPr>
              <a:t>"Apparent wind"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>
                <a:solidFill>
                  <a:srgbClr val="FFFFFF"/>
                </a:solidFill>
              </a:rPr>
              <a:t>Apparent wind = Wind as perceived by the sailboat or turbine blade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When boats or blades speed up, </a:t>
            </a:r>
            <a:r>
              <a:rPr b="1"/>
              <a:t>Apparent wind shifts away from True wind: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657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600"/>
              <a:t>Wind speed = 0: 	For sailboat or blade speed equal to Wind speed:</a:t>
            </a:r>
          </a:p>
        </p:txBody>
      </p:sp>
      <p:grpSp>
        <p:nvGrpSpPr>
          <p:cNvPr id="612" name="Group"/>
          <p:cNvGrpSpPr/>
          <p:nvPr/>
        </p:nvGrpSpPr>
        <p:grpSpPr>
          <a:xfrm>
            <a:off x="687909" y="4829735"/>
            <a:ext cx="2409021" cy="835288"/>
            <a:chOff x="0" y="0"/>
            <a:chExt cx="2409020" cy="835286"/>
          </a:xfrm>
        </p:grpSpPr>
        <p:sp>
          <p:nvSpPr>
            <p:cNvPr id="608" name="Straight Arrow Connector 65"/>
            <p:cNvSpPr/>
            <p:nvPr/>
          </p:nvSpPr>
          <p:spPr>
            <a:xfrm>
              <a:off x="165644" y="833301"/>
              <a:ext cx="942091" cy="1986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9" name="Straight Arrow Connector 66"/>
            <p:cNvSpPr/>
            <p:nvPr/>
          </p:nvSpPr>
          <p:spPr>
            <a:xfrm>
              <a:off x="1428210" y="825365"/>
              <a:ext cx="942091" cy="1987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0" name="TextBox 67"/>
            <p:cNvSpPr txBox="1"/>
            <p:nvPr/>
          </p:nvSpPr>
          <p:spPr>
            <a:xfrm>
              <a:off x="0" y="21156"/>
              <a:ext cx="1161480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True </a:t>
              </a:r>
            </a:p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Wind</a:t>
              </a:r>
            </a:p>
          </p:txBody>
        </p:sp>
        <p:sp>
          <p:nvSpPr>
            <p:cNvPr id="611" name="TextBox 68"/>
            <p:cNvSpPr txBox="1"/>
            <p:nvPr/>
          </p:nvSpPr>
          <p:spPr>
            <a:xfrm>
              <a:off x="1284045" y="0"/>
              <a:ext cx="112497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Apparent Wind</a:t>
              </a:r>
            </a:p>
          </p:txBody>
        </p:sp>
      </p:grpSp>
      <p:grpSp>
        <p:nvGrpSpPr>
          <p:cNvPr id="621" name="Group"/>
          <p:cNvGrpSpPr/>
          <p:nvPr/>
        </p:nvGrpSpPr>
        <p:grpSpPr>
          <a:xfrm>
            <a:off x="4358161" y="4815419"/>
            <a:ext cx="4140256" cy="1814741"/>
            <a:chOff x="0" y="0"/>
            <a:chExt cx="4140254" cy="1814740"/>
          </a:xfrm>
        </p:grpSpPr>
        <p:sp>
          <p:nvSpPr>
            <p:cNvPr id="613" name="Straight Arrow Connector 70"/>
            <p:cNvSpPr/>
            <p:nvPr/>
          </p:nvSpPr>
          <p:spPr>
            <a:xfrm>
              <a:off x="834775" y="851165"/>
              <a:ext cx="805353" cy="948975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4" name="Straight Arrow Connector 71"/>
            <p:cNvSpPr/>
            <p:nvPr/>
          </p:nvSpPr>
          <p:spPr>
            <a:xfrm flipH="1">
              <a:off x="1656904" y="812235"/>
              <a:ext cx="8389" cy="1002506"/>
            </a:xfrm>
            <a:prstGeom prst="line">
              <a:avLst/>
            </a:prstGeom>
            <a:noFill/>
            <a:ln w="76200" cap="flat">
              <a:solidFill>
                <a:srgbClr val="00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5" name="Straight Arrow Connector 72"/>
            <p:cNvSpPr/>
            <p:nvPr/>
          </p:nvSpPr>
          <p:spPr>
            <a:xfrm>
              <a:off x="788635" y="856882"/>
              <a:ext cx="918607" cy="1826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6" name="Straight Arrow Connector 73"/>
            <p:cNvSpPr/>
            <p:nvPr/>
          </p:nvSpPr>
          <p:spPr>
            <a:xfrm flipH="1" flipV="1">
              <a:off x="1663755" y="-1"/>
              <a:ext cx="5737" cy="836581"/>
            </a:xfrm>
            <a:prstGeom prst="line">
              <a:avLst/>
            </a:prstGeom>
            <a:noFill/>
            <a:ln w="762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7" name="TextBox 74"/>
            <p:cNvSpPr txBox="1"/>
            <p:nvPr/>
          </p:nvSpPr>
          <p:spPr>
            <a:xfrm>
              <a:off x="524461" y="208813"/>
              <a:ext cx="1132530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True </a:t>
              </a:r>
            </a:p>
            <a:p>
              <a: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Wind</a:t>
              </a:r>
            </a:p>
          </p:txBody>
        </p:sp>
        <p:sp>
          <p:nvSpPr>
            <p:cNvPr id="618" name="TextBox 75"/>
            <p:cNvSpPr txBox="1"/>
            <p:nvPr/>
          </p:nvSpPr>
          <p:spPr>
            <a:xfrm>
              <a:off x="0" y="1172372"/>
              <a:ext cx="1096932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Apparent Wind</a:t>
              </a:r>
            </a:p>
          </p:txBody>
        </p:sp>
        <p:sp>
          <p:nvSpPr>
            <p:cNvPr id="619" name="TextBox 76"/>
            <p:cNvSpPr txBox="1"/>
            <p:nvPr/>
          </p:nvSpPr>
          <p:spPr>
            <a:xfrm>
              <a:off x="1533890" y="262338"/>
              <a:ext cx="260636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00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Blade (or boat) velocity</a:t>
              </a:r>
            </a:p>
          </p:txBody>
        </p:sp>
        <p:sp>
          <p:nvSpPr>
            <p:cNvPr id="620" name="TextBox 16"/>
            <p:cNvSpPr txBox="1"/>
            <p:nvPr/>
          </p:nvSpPr>
          <p:spPr>
            <a:xfrm>
              <a:off x="1610257" y="1044967"/>
              <a:ext cx="2478398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00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- Blade (or boat) velocity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40" name="Rectangle 2"/>
          <p:cNvSpPr txBox="1">
            <a:spLocks noGrp="1"/>
          </p:cNvSpPr>
          <p:nvPr>
            <p:ph type="title"/>
          </p:nvPr>
        </p:nvSpPr>
        <p:spPr>
          <a:xfrm>
            <a:off x="304800" y="118531"/>
            <a:ext cx="8534400" cy="579969"/>
          </a:xfrm>
          <a:prstGeom prst="rect">
            <a:avLst/>
          </a:prstGeom>
        </p:spPr>
        <p:txBody>
          <a:bodyPr/>
          <a:lstStyle/>
          <a:p>
            <a:r>
              <a:t>But wind power is not without controversy, including:</a:t>
            </a:r>
          </a:p>
        </p:txBody>
      </p:sp>
      <p:sp>
        <p:nvSpPr>
          <p:cNvPr id="14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21270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Heated arguments about Wind Power's impact upon flying creatures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about its impact on human neighbors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Including noise, radio/TV interference, disruption of natural vistas, yielding: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NIMBY = Not in MY backyard (!!#@$!)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Further, there is huge disagreement about the best way to implement Wind Power: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public and press are fascinated by unique &amp; compact turbine designs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Such as the non-Danish turbines pictured on the preceding page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Danish turbines now provide </a:t>
            </a:r>
            <a:r>
              <a:rPr b="1"/>
              <a:t>virtually all worldwide Wind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Further, the industry is obsessed with ever bigger (more intrusive) versions!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Finally, answers seem buried in aerodynamic theory so opaque and obscure that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aerodynamicists seldom even </a:t>
            </a:r>
            <a:r>
              <a:rPr b="1"/>
              <a:t>TRY</a:t>
            </a:r>
            <a:r>
              <a:t> to explain it to anyone but aerodynamicists!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2"/>
          <p:cNvSpPr txBox="1">
            <a:spLocks noGrp="1"/>
          </p:cNvSpPr>
          <p:nvPr>
            <p:ph type="title"/>
          </p:nvPr>
        </p:nvSpPr>
        <p:spPr>
          <a:xfrm>
            <a:off x="0" y="129115"/>
            <a:ext cx="9144000" cy="537633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It is the </a:t>
            </a:r>
            <a:r>
              <a:rPr b="1">
                <a:solidFill>
                  <a:srgbClr val="FBC901"/>
                </a:solidFill>
              </a:rPr>
              <a:t>apparent wind </a:t>
            </a:r>
            <a:r>
              <a:t>that determines the lift and drag on an object</a:t>
            </a:r>
          </a:p>
        </p:txBody>
      </p:sp>
      <p:sp>
        <p:nvSpPr>
          <p:cNvPr id="624" name="Rectangle 3"/>
          <p:cNvSpPr txBox="1">
            <a:spLocks noGrp="1"/>
          </p:cNvSpPr>
          <p:nvPr>
            <p:ph type="body" idx="1"/>
          </p:nvPr>
        </p:nvSpPr>
        <p:spPr>
          <a:xfrm>
            <a:off x="127006" y="800108"/>
            <a:ext cx="8889994" cy="588925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means that we really need to take a closer look at lift and drag, including: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How they change with the </a:t>
            </a:r>
            <a:r>
              <a:rPr b="1"/>
              <a:t>direction</a:t>
            </a:r>
            <a:r>
              <a:t> of the apparent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How they change with </a:t>
            </a:r>
            <a:r>
              <a:rPr b="1"/>
              <a:t>magnitude</a:t>
            </a:r>
            <a:r>
              <a:t> of the apparent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we need to re-examine my earlier diagram of airfoil lift and drag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alleged that: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 just increased with airfoil tilt, all the way to 90°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But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first increased, but then declined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 re-examining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I encountered something that may surprise you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(it certainly surprised me!)</a:t>
            </a:r>
          </a:p>
        </p:txBody>
      </p:sp>
      <p:grpSp>
        <p:nvGrpSpPr>
          <p:cNvPr id="642" name="Group 16"/>
          <p:cNvGrpSpPr/>
          <p:nvPr/>
        </p:nvGrpSpPr>
        <p:grpSpPr>
          <a:xfrm>
            <a:off x="893222" y="3005721"/>
            <a:ext cx="7679265" cy="1254469"/>
            <a:chOff x="0" y="0"/>
            <a:chExt cx="7679264" cy="1254467"/>
          </a:xfrm>
        </p:grpSpPr>
        <p:grpSp>
          <p:nvGrpSpPr>
            <p:cNvPr id="630" name="Group 42"/>
            <p:cNvGrpSpPr/>
            <p:nvPr/>
          </p:nvGrpSpPr>
          <p:grpSpPr>
            <a:xfrm>
              <a:off x="-1" y="201109"/>
              <a:ext cx="731644" cy="618643"/>
              <a:chOff x="0" y="0"/>
              <a:chExt cx="731643" cy="618642"/>
            </a:xfrm>
          </p:grpSpPr>
          <p:sp>
            <p:nvSpPr>
              <p:cNvPr id="625" name="Straight Connector 29"/>
              <p:cNvSpPr/>
              <p:nvPr/>
            </p:nvSpPr>
            <p:spPr>
              <a:xfrm flipV="1">
                <a:off x="-1" y="0"/>
                <a:ext cx="716289" cy="619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6" name="Straight Connector 30"/>
              <p:cNvSpPr/>
              <p:nvPr/>
            </p:nvSpPr>
            <p:spPr>
              <a:xfrm flipV="1">
                <a:off x="11942" y="145054"/>
                <a:ext cx="716288" cy="619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7" name="Straight Connector 31"/>
              <p:cNvSpPr/>
              <p:nvPr/>
            </p:nvSpPr>
            <p:spPr>
              <a:xfrm flipV="1">
                <a:off x="3414" y="306223"/>
                <a:ext cx="716288" cy="619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8" name="Straight Connector 32"/>
              <p:cNvSpPr/>
              <p:nvPr/>
            </p:nvSpPr>
            <p:spPr>
              <a:xfrm flipV="1">
                <a:off x="15356" y="451277"/>
                <a:ext cx="716288" cy="619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9" name="Straight Connector 33"/>
              <p:cNvSpPr/>
              <p:nvPr/>
            </p:nvSpPr>
            <p:spPr>
              <a:xfrm flipV="1">
                <a:off x="15356" y="612444"/>
                <a:ext cx="716288" cy="619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31" name="Right Arrow 18"/>
            <p:cNvSpPr/>
            <p:nvPr/>
          </p:nvSpPr>
          <p:spPr>
            <a:xfrm>
              <a:off x="2351401" y="408849"/>
              <a:ext cx="145594" cy="2603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2" name="Right Arrow 19"/>
            <p:cNvSpPr/>
            <p:nvPr/>
          </p:nvSpPr>
          <p:spPr>
            <a:xfrm rot="16200000">
              <a:off x="1603465" y="101656"/>
              <a:ext cx="181944" cy="36975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3" name="Right Arrow 20"/>
            <p:cNvSpPr/>
            <p:nvPr/>
          </p:nvSpPr>
          <p:spPr>
            <a:xfrm>
              <a:off x="3996466" y="449139"/>
              <a:ext cx="305115" cy="23983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4" name="Right Arrow 21"/>
            <p:cNvSpPr/>
            <p:nvPr/>
          </p:nvSpPr>
          <p:spPr>
            <a:xfrm rot="16200000">
              <a:off x="3339712" y="81707"/>
              <a:ext cx="366160" cy="3022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5" name="Right Arrow 22"/>
            <p:cNvSpPr/>
            <p:nvPr/>
          </p:nvSpPr>
          <p:spPr>
            <a:xfrm>
              <a:off x="5570043" y="456226"/>
              <a:ext cx="604789" cy="22795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6" name="Right Arrow 23"/>
            <p:cNvSpPr/>
            <p:nvPr/>
          </p:nvSpPr>
          <p:spPr>
            <a:xfrm rot="16200000">
              <a:off x="5180548" y="14188"/>
              <a:ext cx="63036" cy="39511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7" name="Right Arrow 24"/>
            <p:cNvSpPr/>
            <p:nvPr/>
          </p:nvSpPr>
          <p:spPr>
            <a:xfrm>
              <a:off x="6869431" y="434479"/>
              <a:ext cx="809833" cy="2421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29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38" name="Picture 25" descr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010" y="336589"/>
              <a:ext cx="1284295" cy="424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Picture 26" descr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14419">
              <a:off x="2903517" y="436219"/>
              <a:ext cx="1284296" cy="424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Picture 27" descr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71659">
              <a:off x="4574721" y="420892"/>
              <a:ext cx="1284296" cy="424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Picture 28" descr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996034" y="410103"/>
              <a:ext cx="1254469" cy="434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Rectangle 5"/>
          <p:cNvSpPr txBox="1"/>
          <p:nvPr/>
        </p:nvSpPr>
        <p:spPr>
          <a:xfrm>
            <a:off x="6265354" y="1749728"/>
            <a:ext cx="269873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http://large.stanford.edu/courses/2007/ph210/glownia2/</a:t>
            </a:r>
          </a:p>
        </p:txBody>
      </p:sp>
      <p:sp>
        <p:nvSpPr>
          <p:cNvPr id="64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The common textbook &amp; encyclopedia explanation of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 is </a:t>
            </a:r>
            <a:r>
              <a:rPr b="1">
                <a:solidFill>
                  <a:srgbClr val="FBC901"/>
                </a:solidFill>
              </a:rPr>
              <a:t>WRONG!</a:t>
            </a:r>
          </a:p>
        </p:txBody>
      </p:sp>
      <p:sp>
        <p:nvSpPr>
          <p:cNvPr id="646" name="Rectangle 3"/>
          <p:cNvSpPr txBox="1">
            <a:spLocks noGrp="1"/>
          </p:cNvSpPr>
          <p:nvPr>
            <p:ph type="body" idx="1"/>
          </p:nvPr>
        </p:nvSpPr>
        <p:spPr>
          <a:xfrm>
            <a:off x="91019" y="783165"/>
            <a:ext cx="9052981" cy="5810253"/>
          </a:xfrm>
          <a:prstGeom prst="rect">
            <a:avLst/>
          </a:prstGeom>
        </p:spPr>
        <p:txBody>
          <a:bodyPr/>
          <a:lstStyle/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explanation (below) focuses on the airflow over asymmetric ("humped") airfoils: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- The airfoil divides the airflow into two parts, one above and one below the airfoil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- For smooth / non-turbulent (</a:t>
            </a:r>
            <a:r>
              <a:rPr b="1">
                <a:solidFill>
                  <a:srgbClr val="FBC901"/>
                </a:solidFill>
              </a:rPr>
              <a:t>laminar</a:t>
            </a:r>
            <a:r>
              <a:t>) airflow, the path above is longer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- Molecules that started side-by-side, must meet back up again after the airfoil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- Thus, molecules following the longer upper path must move faster than those below 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- Then, invoke the </a:t>
            </a:r>
            <a:r>
              <a:rPr b="1"/>
              <a:t>obscure</a:t>
            </a:r>
            <a:r>
              <a:t> &amp; </a:t>
            </a:r>
            <a:r>
              <a:rPr b="1"/>
              <a:t>wildly non-intuitive</a:t>
            </a:r>
            <a:r>
              <a:t> </a:t>
            </a:r>
            <a:r>
              <a:rPr b="1">
                <a:solidFill>
                  <a:srgbClr val="FBC901"/>
                </a:solidFill>
              </a:rPr>
              <a:t>Bernoulli's Equation</a:t>
            </a:r>
            <a:r>
              <a:t>: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 b="1">
                <a:solidFill>
                  <a:srgbClr val="FBC901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Air_Pressure + ½ </a:t>
            </a:r>
            <a:r>
              <a:rPr b="0"/>
              <a:t>ρ</a:t>
            </a:r>
            <a:r>
              <a:t> v</a:t>
            </a:r>
            <a:r>
              <a:rPr baseline="29938"/>
              <a:t>2</a:t>
            </a:r>
            <a:r>
              <a:t> + </a:t>
            </a:r>
            <a:r>
              <a:rPr b="0"/>
              <a:t>ρ</a:t>
            </a:r>
            <a:r>
              <a:t> g h = Constant</a:t>
            </a:r>
          </a:p>
          <a:p>
            <a:pPr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86968">
              <a:spcBef>
                <a:spcPts val="300"/>
              </a:spcBef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358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(ρ = air density,  v = air speed,  g earth's surface gravity, h = height)</a:t>
            </a:r>
          </a:p>
          <a:p>
            <a:pPr algn="ctr"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86968">
              <a:tabLst>
                <a:tab pos="431800" algn="l"/>
                <a:tab pos="876300" algn="l"/>
                <a:tab pos="1320800" algn="l"/>
                <a:tab pos="1765300" algn="l"/>
                <a:tab pos="2209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RESULT: Because v is faster </a:t>
            </a:r>
            <a:r>
              <a:rPr b="1"/>
              <a:t>above</a:t>
            </a:r>
            <a:r>
              <a:t> the airfoil, pressure must be lower =&gt;</a:t>
            </a:r>
            <a:r>
              <a:rPr b="1">
                <a:solidFill>
                  <a:srgbClr val="22F50C"/>
                </a:solidFill>
              </a:rPr>
              <a:t> Lift</a:t>
            </a:r>
          </a:p>
        </p:txBody>
      </p:sp>
      <p:pic>
        <p:nvPicPr>
          <p:cNvPr id="6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18" y="1304048"/>
            <a:ext cx="2899847" cy="1458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Rectangle 5"/>
          <p:cNvSpPr txBox="1"/>
          <p:nvPr/>
        </p:nvSpPr>
        <p:spPr>
          <a:xfrm>
            <a:off x="0" y="6264189"/>
            <a:ext cx="9144000" cy="54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"Bernoulli and Newton in Fluid Mechanics" - Norman F. Smith, The Physics Teacher </a:t>
            </a:r>
            <a:r>
              <a:rPr b="1"/>
              <a:t>10</a:t>
            </a:r>
            <a:r>
              <a:t>, pp. 451-455 (1972)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"An Aerodynamicist’s View of Lift, Bernoulli, and Newton" – Charles N. Eastlake, The Physics Teacher </a:t>
            </a:r>
            <a:r>
              <a:rPr b="1"/>
              <a:t>40</a:t>
            </a:r>
            <a:r>
              <a:t>, p. 166-173,(2002)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The Feynman Lectures on Physics, Volume III, Chapter 40 (1964)</a:t>
            </a:r>
          </a:p>
        </p:txBody>
      </p:sp>
      <p:sp>
        <p:nvSpPr>
          <p:cNvPr id="65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7996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Failings of that explanation:</a:t>
            </a:r>
          </a:p>
        </p:txBody>
      </p:sp>
      <p:sp>
        <p:nvSpPr>
          <p:cNvPr id="651" name="Rectangle 3"/>
          <p:cNvSpPr txBox="1">
            <a:spLocks noGrp="1"/>
          </p:cNvSpPr>
          <p:nvPr>
            <p:ph type="body" idx="1"/>
          </p:nvPr>
        </p:nvSpPr>
        <p:spPr>
          <a:xfrm>
            <a:off x="133350" y="719668"/>
            <a:ext cx="9000067" cy="551391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 noted (long ago!) in papers written by aerodynamicists in "The Physics Teacher,"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one by a retired career NASA engineer / project leader </a:t>
            </a:r>
            <a:r>
              <a:rPr b="1"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one by a retired aero professor from the best known U.S. aero university: </a:t>
            </a:r>
            <a:r>
              <a:rPr b="1" baseline="30000"/>
              <a:t>2</a:t>
            </a:r>
            <a:endParaRPr sz="1200" b="1">
              <a:solidFill>
                <a:srgbClr val="FFCC0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1) </a:t>
            </a:r>
            <a:r>
              <a:rPr b="1"/>
              <a:t>Separated molecules do NOT have to meet up at the tail of the airfoil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And, in fact, flow above the airfoil is often faster than predicted by Bernoulli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2) </a:t>
            </a:r>
            <a:r>
              <a:rPr b="1">
                <a:solidFill>
                  <a:srgbClr val="FBC901"/>
                </a:solidFill>
              </a:rPr>
              <a:t>Bernoulli's Equation </a:t>
            </a:r>
            <a:r>
              <a:rPr b="1"/>
              <a:t>is not a physical law = </a:t>
            </a:r>
            <a:r>
              <a:rPr b="1">
                <a:solidFill>
                  <a:srgbClr val="FBC901"/>
                </a:solidFill>
              </a:rPr>
              <a:t>it's</a:t>
            </a:r>
            <a:r>
              <a:rPr b="1"/>
              <a:t> </a:t>
            </a:r>
            <a:r>
              <a:rPr b="1">
                <a:solidFill>
                  <a:srgbClr val="FBC901"/>
                </a:solidFill>
              </a:rPr>
              <a:t>not the CAUSE </a:t>
            </a:r>
            <a:r>
              <a:rPr b="1"/>
              <a:t>of things  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just reports what happens in certain special situations (i.e., </a:t>
            </a:r>
            <a:r>
              <a:rPr>
                <a:solidFill>
                  <a:srgbClr val="FBC901"/>
                </a:solidFill>
              </a:rPr>
              <a:t>it's an EFFECT</a:t>
            </a:r>
            <a:r>
              <a:t>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3) </a:t>
            </a:r>
            <a:r>
              <a:rPr b="1"/>
              <a:t>It describes </a:t>
            </a:r>
            <a:r>
              <a:rPr b="1">
                <a:solidFill>
                  <a:srgbClr val="FBC901"/>
                </a:solidFill>
              </a:rPr>
              <a:t>"dry water" </a:t>
            </a:r>
            <a:r>
              <a:rPr b="1"/>
              <a:t>= Idealized incompressible zero viscosity fluids</a:t>
            </a:r>
            <a:r>
              <a:rPr baseline="30000"/>
              <a:t> </a:t>
            </a:r>
            <a:r>
              <a:rPr b="1" baseline="30000"/>
              <a:t>3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4) </a:t>
            </a:r>
            <a:r>
              <a:rPr b="1"/>
              <a:t>As applied (above) to airfoils it actually violates Newton's 3</a:t>
            </a:r>
            <a:r>
              <a:rPr b="1" baseline="30000"/>
              <a:t>rd</a:t>
            </a:r>
            <a:r>
              <a:rPr b="1"/>
              <a:t> Law: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"Reaction" (airfoil lift) invokes no "Action" (downward force upon the airflow)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5) </a:t>
            </a:r>
            <a:r>
              <a:rPr b="1"/>
              <a:t>AND THE WHOPPER:  Airplane's can fly with flat and/or symmetric wings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Intuition (and Newton) instead provide a simpler explanation:</a:t>
            </a:r>
          </a:p>
        </p:txBody>
      </p:sp>
      <p:sp>
        <p:nvSpPr>
          <p:cNvPr id="654" name="Rectangle 3"/>
          <p:cNvSpPr txBox="1">
            <a:spLocks noGrp="1"/>
          </p:cNvSpPr>
          <p:nvPr>
            <p:ph type="body" idx="1"/>
          </p:nvPr>
        </p:nvSpPr>
        <p:spPr>
          <a:xfrm>
            <a:off x="154516" y="1132403"/>
            <a:ext cx="8587314" cy="515409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Step 1: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Consider the behavior of a bouncing ping pong ball: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ping pong ball is shot at an inclined object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is deflected downward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ball's momentum has been changed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the ball experienced a force (= an </a:t>
            </a:r>
            <a:r>
              <a:rPr b="1"/>
              <a:t>action</a:t>
            </a:r>
            <a:r>
              <a:t>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Newton insists that </a:t>
            </a:r>
            <a:r>
              <a:rPr b="1"/>
              <a:t>object </a:t>
            </a:r>
            <a:r>
              <a:t>had to experience a balancing force (a </a:t>
            </a:r>
            <a:r>
              <a:rPr b="1"/>
              <a:t>reaction</a:t>
            </a:r>
            <a:r>
              <a:t>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part of that reaction </a:t>
            </a:r>
            <a:r>
              <a:rPr b="1"/>
              <a:t>parallel</a:t>
            </a:r>
            <a:r>
              <a:t> to the ball's incoming motion = </a:t>
            </a:r>
            <a:r>
              <a:rPr b="1">
                <a:solidFill>
                  <a:srgbClr val="FF6299"/>
                </a:solidFill>
              </a:rPr>
              <a:t>Drag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part </a:t>
            </a:r>
            <a:r>
              <a:rPr b="1"/>
              <a:t>perpendicular</a:t>
            </a:r>
            <a:r>
              <a:t> to the ball's incoming motion = </a:t>
            </a:r>
            <a:r>
              <a:rPr b="1">
                <a:solidFill>
                  <a:srgbClr val="22F50C"/>
                </a:solidFill>
              </a:rPr>
              <a:t>Lift</a:t>
            </a:r>
          </a:p>
        </p:txBody>
      </p:sp>
      <p:grpSp>
        <p:nvGrpSpPr>
          <p:cNvPr id="671" name="Group 100"/>
          <p:cNvGrpSpPr/>
          <p:nvPr/>
        </p:nvGrpSpPr>
        <p:grpSpPr>
          <a:xfrm>
            <a:off x="5442735" y="1623464"/>
            <a:ext cx="3468432" cy="2166023"/>
            <a:chOff x="0" y="0"/>
            <a:chExt cx="3468430" cy="2166021"/>
          </a:xfrm>
        </p:grpSpPr>
        <p:sp>
          <p:nvSpPr>
            <p:cNvPr id="655" name="TextBox 101"/>
            <p:cNvSpPr txBox="1"/>
            <p:nvPr/>
          </p:nvSpPr>
          <p:spPr>
            <a:xfrm>
              <a:off x="0" y="1851232"/>
              <a:ext cx="1504684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Ball's "Action" </a:t>
              </a:r>
            </a:p>
          </p:txBody>
        </p:sp>
        <p:sp>
          <p:nvSpPr>
            <p:cNvPr id="656" name="TextBox 102"/>
            <p:cNvSpPr txBox="1"/>
            <p:nvPr/>
          </p:nvSpPr>
          <p:spPr>
            <a:xfrm>
              <a:off x="1540948" y="0"/>
              <a:ext cx="192748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Object's "Reaction"</a:t>
              </a:r>
            </a:p>
          </p:txBody>
        </p:sp>
        <p:sp>
          <p:nvSpPr>
            <p:cNvPr id="657" name="TextBox 103"/>
            <p:cNvSpPr txBox="1"/>
            <p:nvPr/>
          </p:nvSpPr>
          <p:spPr>
            <a:xfrm>
              <a:off x="2101136" y="880316"/>
              <a:ext cx="62506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6299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658" name="TextBox 104"/>
            <p:cNvSpPr txBox="1"/>
            <p:nvPr/>
          </p:nvSpPr>
          <p:spPr>
            <a:xfrm>
              <a:off x="1163283" y="346746"/>
              <a:ext cx="7856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400" b="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grpSp>
          <p:nvGrpSpPr>
            <p:cNvPr id="670" name="Group 165"/>
            <p:cNvGrpSpPr/>
            <p:nvPr/>
          </p:nvGrpSpPr>
          <p:grpSpPr>
            <a:xfrm>
              <a:off x="543886" y="641553"/>
              <a:ext cx="1567446" cy="1524469"/>
              <a:chOff x="0" y="0"/>
              <a:chExt cx="1567445" cy="1524467"/>
            </a:xfrm>
          </p:grpSpPr>
          <p:grpSp>
            <p:nvGrpSpPr>
              <p:cNvPr id="661" name="Group 22"/>
              <p:cNvGrpSpPr/>
              <p:nvPr/>
            </p:nvGrpSpPr>
            <p:grpSpPr>
              <a:xfrm>
                <a:off x="-1" y="475537"/>
                <a:ext cx="901024" cy="154301"/>
                <a:chOff x="0" y="0"/>
                <a:chExt cx="901022" cy="154300"/>
              </a:xfrm>
            </p:grpSpPr>
            <p:sp>
              <p:nvSpPr>
                <p:cNvPr id="659" name="Straight Connector 115"/>
                <p:cNvSpPr/>
                <p:nvPr/>
              </p:nvSpPr>
              <p:spPr>
                <a:xfrm flipV="1">
                  <a:off x="214984" y="78415"/>
                  <a:ext cx="686039" cy="1282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0" name="Oval 116"/>
                <p:cNvSpPr/>
                <p:nvPr/>
              </p:nvSpPr>
              <p:spPr>
                <a:xfrm>
                  <a:off x="0" y="-1"/>
                  <a:ext cx="143173" cy="154302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62" name="Rectangle 107"/>
              <p:cNvSpPr/>
              <p:nvPr/>
            </p:nvSpPr>
            <p:spPr>
              <a:xfrm rot="2317963">
                <a:off x="513054" y="438777"/>
                <a:ext cx="1134888" cy="139930"/>
              </a:xfrm>
              <a:prstGeom prst="rect">
                <a:avLst/>
              </a:prstGeom>
              <a:solidFill>
                <a:srgbClr val="EEF0F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3" name="Right Arrow 108"/>
              <p:cNvSpPr/>
              <p:nvPr/>
            </p:nvSpPr>
            <p:spPr>
              <a:xfrm rot="7772831">
                <a:off x="601582" y="744856"/>
                <a:ext cx="497624" cy="14961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66" name="Group 22"/>
              <p:cNvGrpSpPr/>
              <p:nvPr/>
            </p:nvGrpSpPr>
            <p:grpSpPr>
              <a:xfrm>
                <a:off x="1102466" y="705802"/>
                <a:ext cx="205507" cy="818666"/>
                <a:chOff x="0" y="0"/>
                <a:chExt cx="205506" cy="818665"/>
              </a:xfrm>
            </p:grpSpPr>
            <p:sp>
              <p:nvSpPr>
                <p:cNvPr id="664" name="Straight Connector 113"/>
                <p:cNvSpPr/>
                <p:nvPr/>
              </p:nvSpPr>
              <p:spPr>
                <a:xfrm flipH="1" flipV="1">
                  <a:off x="-1" y="0"/>
                  <a:ext cx="95111" cy="61837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5" name="Oval 114"/>
                <p:cNvSpPr/>
                <p:nvPr/>
              </p:nvSpPr>
              <p:spPr>
                <a:xfrm rot="15196096">
                  <a:off x="39472" y="650750"/>
                  <a:ext cx="143019" cy="154415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67" name="Straight Connector 110"/>
              <p:cNvSpPr/>
              <p:nvPr/>
            </p:nvSpPr>
            <p:spPr>
              <a:xfrm flipV="1">
                <a:off x="1212465" y="437956"/>
                <a:ext cx="323539" cy="3246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8" name="Straight Connector 111"/>
              <p:cNvSpPr/>
              <p:nvPr/>
            </p:nvSpPr>
            <p:spPr>
              <a:xfrm flipV="1">
                <a:off x="1190714" y="1924"/>
                <a:ext cx="6623" cy="415983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9" name="Right Arrow 112"/>
              <p:cNvSpPr/>
              <p:nvPr/>
            </p:nvSpPr>
            <p:spPr>
              <a:xfrm rot="18517963">
                <a:off x="1091268" y="164856"/>
                <a:ext cx="494032" cy="1496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Rectangle 2"/>
          <p:cNvSpPr txBox="1">
            <a:spLocks noGrp="1"/>
          </p:cNvSpPr>
          <p:nvPr>
            <p:ph type="title"/>
          </p:nvPr>
        </p:nvSpPr>
        <p:spPr>
          <a:xfrm>
            <a:off x="0" y="86782"/>
            <a:ext cx="9144000" cy="51646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Step 2: Vary the angles-of-attack (by varying the object's tilt):</a:t>
            </a:r>
          </a:p>
        </p:txBody>
      </p:sp>
      <p:sp>
        <p:nvSpPr>
          <p:cNvPr id="67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3498" y="3249079"/>
            <a:ext cx="9063564" cy="61384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 generate plots of how the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 and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t> components of the </a:t>
            </a:r>
            <a:r>
              <a:rPr b="1"/>
              <a:t>reaction</a:t>
            </a:r>
            <a:r>
              <a:t> changed:</a:t>
            </a:r>
          </a:p>
        </p:txBody>
      </p:sp>
      <p:grpSp>
        <p:nvGrpSpPr>
          <p:cNvPr id="712" name="Group 20"/>
          <p:cNvGrpSpPr/>
          <p:nvPr/>
        </p:nvGrpSpPr>
        <p:grpSpPr>
          <a:xfrm>
            <a:off x="1125976" y="1361216"/>
            <a:ext cx="7189900" cy="1597196"/>
            <a:chOff x="0" y="0"/>
            <a:chExt cx="7189898" cy="1597194"/>
          </a:xfrm>
        </p:grpSpPr>
        <p:grpSp>
          <p:nvGrpSpPr>
            <p:cNvPr id="686" name="Group 165"/>
            <p:cNvGrpSpPr/>
            <p:nvPr/>
          </p:nvGrpSpPr>
          <p:grpSpPr>
            <a:xfrm>
              <a:off x="2676251" y="0"/>
              <a:ext cx="1567446" cy="1524468"/>
              <a:chOff x="0" y="0"/>
              <a:chExt cx="1567445" cy="1524467"/>
            </a:xfrm>
          </p:grpSpPr>
          <p:grpSp>
            <p:nvGrpSpPr>
              <p:cNvPr id="677" name="Group 22"/>
              <p:cNvGrpSpPr/>
              <p:nvPr/>
            </p:nvGrpSpPr>
            <p:grpSpPr>
              <a:xfrm>
                <a:off x="0" y="475537"/>
                <a:ext cx="901023" cy="154301"/>
                <a:chOff x="0" y="0"/>
                <a:chExt cx="901022" cy="154300"/>
              </a:xfrm>
            </p:grpSpPr>
            <p:sp>
              <p:nvSpPr>
                <p:cNvPr id="675" name="Straight Connector 56"/>
                <p:cNvSpPr/>
                <p:nvPr/>
              </p:nvSpPr>
              <p:spPr>
                <a:xfrm flipV="1">
                  <a:off x="214984" y="78415"/>
                  <a:ext cx="686039" cy="1282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6" name="Oval 57"/>
                <p:cNvSpPr/>
                <p:nvPr/>
              </p:nvSpPr>
              <p:spPr>
                <a:xfrm>
                  <a:off x="0" y="-1"/>
                  <a:ext cx="143173" cy="154302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78" name="Rectangle 48"/>
              <p:cNvSpPr/>
              <p:nvPr/>
            </p:nvSpPr>
            <p:spPr>
              <a:xfrm rot="2317963">
                <a:off x="513055" y="438777"/>
                <a:ext cx="1134888" cy="139930"/>
              </a:xfrm>
              <a:prstGeom prst="rect">
                <a:avLst/>
              </a:prstGeom>
              <a:solidFill>
                <a:srgbClr val="EEF0F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9" name="Right Arrow 49"/>
              <p:cNvSpPr/>
              <p:nvPr/>
            </p:nvSpPr>
            <p:spPr>
              <a:xfrm rot="7772831">
                <a:off x="601582" y="744855"/>
                <a:ext cx="497624" cy="1496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82" name="Group 22"/>
              <p:cNvGrpSpPr/>
              <p:nvPr/>
            </p:nvGrpSpPr>
            <p:grpSpPr>
              <a:xfrm>
                <a:off x="1102466" y="705801"/>
                <a:ext cx="205508" cy="818667"/>
                <a:chOff x="0" y="0"/>
                <a:chExt cx="205506" cy="818665"/>
              </a:xfrm>
            </p:grpSpPr>
            <p:sp>
              <p:nvSpPr>
                <p:cNvPr id="680" name="Straight Connector 54"/>
                <p:cNvSpPr/>
                <p:nvPr/>
              </p:nvSpPr>
              <p:spPr>
                <a:xfrm flipH="1" flipV="1">
                  <a:off x="-1" y="0"/>
                  <a:ext cx="95111" cy="61837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1" name="Oval 55"/>
                <p:cNvSpPr/>
                <p:nvPr/>
              </p:nvSpPr>
              <p:spPr>
                <a:xfrm rot="15196096">
                  <a:off x="39472" y="650750"/>
                  <a:ext cx="143019" cy="154415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83" name="Straight Connector 51"/>
              <p:cNvSpPr/>
              <p:nvPr/>
            </p:nvSpPr>
            <p:spPr>
              <a:xfrm flipV="1">
                <a:off x="1212465" y="437956"/>
                <a:ext cx="323539" cy="3246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4" name="Straight Connector 52"/>
              <p:cNvSpPr/>
              <p:nvPr/>
            </p:nvSpPr>
            <p:spPr>
              <a:xfrm flipV="1">
                <a:off x="1190715" y="1924"/>
                <a:ext cx="6623" cy="415983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5" name="Right Arrow 53"/>
              <p:cNvSpPr/>
              <p:nvPr/>
            </p:nvSpPr>
            <p:spPr>
              <a:xfrm rot="18517963">
                <a:off x="1091269" y="164856"/>
                <a:ext cx="494032" cy="1496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98" name="Group 171"/>
            <p:cNvGrpSpPr/>
            <p:nvPr/>
          </p:nvGrpSpPr>
          <p:grpSpPr>
            <a:xfrm>
              <a:off x="5336695" y="41167"/>
              <a:ext cx="1853204" cy="1556028"/>
              <a:chOff x="0" y="0"/>
              <a:chExt cx="1853203" cy="1556027"/>
            </a:xfrm>
          </p:grpSpPr>
          <p:grpSp>
            <p:nvGrpSpPr>
              <p:cNvPr id="689" name="Group 22"/>
              <p:cNvGrpSpPr/>
              <p:nvPr/>
            </p:nvGrpSpPr>
            <p:grpSpPr>
              <a:xfrm>
                <a:off x="0" y="431533"/>
                <a:ext cx="901826" cy="154265"/>
                <a:chOff x="0" y="0"/>
                <a:chExt cx="901825" cy="154263"/>
              </a:xfrm>
            </p:grpSpPr>
            <p:sp>
              <p:nvSpPr>
                <p:cNvPr id="687" name="Straight Connector 45"/>
                <p:cNvSpPr/>
                <p:nvPr/>
              </p:nvSpPr>
              <p:spPr>
                <a:xfrm flipV="1">
                  <a:off x="208077" y="74965"/>
                  <a:ext cx="693749" cy="1857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8" name="Oval 46"/>
                <p:cNvSpPr/>
                <p:nvPr/>
              </p:nvSpPr>
              <p:spPr>
                <a:xfrm>
                  <a:off x="-1" y="0"/>
                  <a:ext cx="143173" cy="154264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90" name="Rectangle 37"/>
              <p:cNvSpPr/>
              <p:nvPr/>
            </p:nvSpPr>
            <p:spPr>
              <a:xfrm rot="3507014">
                <a:off x="511915" y="449653"/>
                <a:ext cx="1133664" cy="140081"/>
              </a:xfrm>
              <a:prstGeom prst="rect">
                <a:avLst/>
              </a:prstGeom>
              <a:solidFill>
                <a:srgbClr val="EEF0F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1" name="Right Arrow 38"/>
              <p:cNvSpPr/>
              <p:nvPr/>
            </p:nvSpPr>
            <p:spPr>
              <a:xfrm rot="8907014">
                <a:off x="313687" y="714329"/>
                <a:ext cx="707693" cy="14945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94" name="Group 22"/>
              <p:cNvGrpSpPr/>
              <p:nvPr/>
            </p:nvGrpSpPr>
            <p:grpSpPr>
              <a:xfrm>
                <a:off x="543424" y="740594"/>
                <a:ext cx="498583" cy="815434"/>
                <a:chOff x="0" y="0"/>
                <a:chExt cx="498582" cy="815432"/>
              </a:xfrm>
            </p:grpSpPr>
            <p:sp>
              <p:nvSpPr>
                <p:cNvPr id="692" name="Straight Connector 43"/>
                <p:cNvSpPr/>
                <p:nvPr/>
              </p:nvSpPr>
              <p:spPr>
                <a:xfrm flipV="1">
                  <a:off x="171606" y="-1"/>
                  <a:ext cx="326977" cy="59035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3" name="Oval 44"/>
                <p:cNvSpPr/>
                <p:nvPr/>
              </p:nvSpPr>
              <p:spPr>
                <a:xfrm rot="17932086">
                  <a:off x="30627" y="638327"/>
                  <a:ext cx="143019" cy="154415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95" name="Straight Connector 40"/>
              <p:cNvSpPr/>
              <p:nvPr/>
            </p:nvSpPr>
            <p:spPr>
              <a:xfrm flipV="1">
                <a:off x="1275308" y="502462"/>
                <a:ext cx="562711" cy="3905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6" name="Straight Connector 41"/>
              <p:cNvSpPr/>
              <p:nvPr/>
            </p:nvSpPr>
            <p:spPr>
              <a:xfrm flipH="1" flipV="1">
                <a:off x="1237513" y="77731"/>
                <a:ext cx="697" cy="40513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7" name="Right Arrow 42"/>
              <p:cNvSpPr/>
              <p:nvPr/>
            </p:nvSpPr>
            <p:spPr>
              <a:xfrm rot="19707014">
                <a:off x="1158715" y="232934"/>
                <a:ext cx="707693" cy="14945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10" name="Group 172"/>
            <p:cNvGrpSpPr/>
            <p:nvPr/>
          </p:nvGrpSpPr>
          <p:grpSpPr>
            <a:xfrm>
              <a:off x="0" y="64689"/>
              <a:ext cx="1859904" cy="1112688"/>
              <a:chOff x="0" y="0"/>
              <a:chExt cx="1859903" cy="1112686"/>
            </a:xfrm>
          </p:grpSpPr>
          <p:grpSp>
            <p:nvGrpSpPr>
              <p:cNvPr id="701" name="Group 22"/>
              <p:cNvGrpSpPr/>
              <p:nvPr/>
            </p:nvGrpSpPr>
            <p:grpSpPr>
              <a:xfrm>
                <a:off x="0" y="423760"/>
                <a:ext cx="901402" cy="159106"/>
                <a:chOff x="0" y="0"/>
                <a:chExt cx="901401" cy="159104"/>
              </a:xfrm>
            </p:grpSpPr>
            <p:sp>
              <p:nvSpPr>
                <p:cNvPr id="699" name="Straight Connector 34"/>
                <p:cNvSpPr/>
                <p:nvPr/>
              </p:nvSpPr>
              <p:spPr>
                <a:xfrm flipV="1">
                  <a:off x="199909" y="65402"/>
                  <a:ext cx="701493" cy="64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0" name="Oval 35"/>
                <p:cNvSpPr/>
                <p:nvPr/>
              </p:nvSpPr>
              <p:spPr>
                <a:xfrm rot="118956">
                  <a:off x="2625" y="2430"/>
                  <a:ext cx="143173" cy="154245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702" name="Rectangle 26"/>
              <p:cNvSpPr/>
              <p:nvPr/>
            </p:nvSpPr>
            <p:spPr>
              <a:xfrm rot="981324">
                <a:off x="519689" y="328303"/>
                <a:ext cx="1002859" cy="139930"/>
              </a:xfrm>
              <a:prstGeom prst="rect">
                <a:avLst/>
              </a:prstGeom>
              <a:solidFill>
                <a:srgbClr val="EEF0F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3" name="Right Arrow 27"/>
              <p:cNvSpPr/>
              <p:nvPr/>
            </p:nvSpPr>
            <p:spPr>
              <a:xfrm rot="6634340">
                <a:off x="806110" y="591822"/>
                <a:ext cx="295985" cy="1496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706" name="Group 22"/>
              <p:cNvGrpSpPr/>
              <p:nvPr/>
            </p:nvGrpSpPr>
            <p:grpSpPr>
              <a:xfrm>
                <a:off x="1104821" y="570528"/>
                <a:ext cx="755083" cy="542159"/>
                <a:chOff x="0" y="0"/>
                <a:chExt cx="755082" cy="542157"/>
              </a:xfrm>
            </p:grpSpPr>
            <p:sp>
              <p:nvSpPr>
                <p:cNvPr id="704" name="Straight Connector 32"/>
                <p:cNvSpPr/>
                <p:nvPr/>
              </p:nvSpPr>
              <p:spPr>
                <a:xfrm flipH="1" flipV="1">
                  <a:off x="0" y="-1"/>
                  <a:ext cx="560913" cy="368482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5" name="Oval 33"/>
                <p:cNvSpPr/>
                <p:nvPr/>
              </p:nvSpPr>
              <p:spPr>
                <a:xfrm rot="12774153">
                  <a:off x="581498" y="361394"/>
                  <a:ext cx="143173" cy="154249"/>
                </a:xfrm>
                <a:prstGeom prst="ellipse">
                  <a:avLst/>
                </a:prstGeom>
                <a:solidFill>
                  <a:srgbClr val="FBC90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707" name="Straight Connector 29"/>
              <p:cNvSpPr/>
              <p:nvPr/>
            </p:nvSpPr>
            <p:spPr>
              <a:xfrm>
                <a:off x="1118710" y="298598"/>
                <a:ext cx="176777" cy="1116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8" name="Straight Connector 30"/>
              <p:cNvSpPr/>
              <p:nvPr/>
            </p:nvSpPr>
            <p:spPr>
              <a:xfrm flipV="1">
                <a:off x="1057069" y="13433"/>
                <a:ext cx="14058" cy="29878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9" name="Right Arrow 31"/>
              <p:cNvSpPr/>
              <p:nvPr/>
            </p:nvSpPr>
            <p:spPr>
              <a:xfrm rot="17181324">
                <a:off x="997633" y="89779"/>
                <a:ext cx="299147" cy="1496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BC90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11" name="Straight Connector 24"/>
            <p:cNvSpPr/>
            <p:nvPr/>
          </p:nvSpPr>
          <p:spPr>
            <a:xfrm flipV="1">
              <a:off x="2665" y="538044"/>
              <a:ext cx="7062019" cy="23857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13" name="Rectangle 3"/>
          <p:cNvSpPr txBox="1"/>
          <p:nvPr/>
        </p:nvSpPr>
        <p:spPr>
          <a:xfrm>
            <a:off x="101602" y="903802"/>
            <a:ext cx="89048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Angle-of-attack:	~ 20°			~ 40°			~ 60°</a:t>
            </a:r>
          </a:p>
        </p:txBody>
      </p:sp>
      <p:grpSp>
        <p:nvGrpSpPr>
          <p:cNvPr id="743" name="Group 108"/>
          <p:cNvGrpSpPr/>
          <p:nvPr/>
        </p:nvGrpSpPr>
        <p:grpSpPr>
          <a:xfrm>
            <a:off x="910154" y="3852333"/>
            <a:ext cx="7592501" cy="2775091"/>
            <a:chOff x="0" y="0"/>
            <a:chExt cx="7592500" cy="2775089"/>
          </a:xfrm>
        </p:grpSpPr>
        <p:sp>
          <p:nvSpPr>
            <p:cNvPr id="714" name="Straight Arrow Connector 60"/>
            <p:cNvSpPr/>
            <p:nvPr/>
          </p:nvSpPr>
          <p:spPr>
            <a:xfrm flipV="1">
              <a:off x="666757" y="1506963"/>
              <a:ext cx="21170" cy="85358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5" name="Straight Arrow Connector 61"/>
            <p:cNvSpPr/>
            <p:nvPr/>
          </p:nvSpPr>
          <p:spPr>
            <a:xfrm flipV="1">
              <a:off x="671126" y="2338917"/>
              <a:ext cx="5107400" cy="1328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6" name="TextBox 62"/>
            <p:cNvSpPr txBox="1"/>
            <p:nvPr/>
          </p:nvSpPr>
          <p:spPr>
            <a:xfrm>
              <a:off x="0" y="1173389"/>
              <a:ext cx="1356798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6299"/>
                  </a:solidFill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717" name="Straight Arrow Connector 63"/>
            <p:cNvSpPr/>
            <p:nvPr/>
          </p:nvSpPr>
          <p:spPr>
            <a:xfrm flipV="1">
              <a:off x="681578" y="333574"/>
              <a:ext cx="21170" cy="85358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8" name="Straight Arrow Connector 64"/>
            <p:cNvSpPr/>
            <p:nvPr/>
          </p:nvSpPr>
          <p:spPr>
            <a:xfrm>
              <a:off x="685948" y="1178808"/>
              <a:ext cx="5166662" cy="652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9" name="Freeform 65"/>
            <p:cNvSpPr/>
            <p:nvPr/>
          </p:nvSpPr>
          <p:spPr>
            <a:xfrm>
              <a:off x="731938" y="441507"/>
              <a:ext cx="4337491" cy="699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2" y="10800"/>
                    <a:pt x="7604" y="0"/>
                    <a:pt x="11204" y="0"/>
                  </a:cubicBezTo>
                  <a:cubicBezTo>
                    <a:pt x="14804" y="0"/>
                    <a:pt x="19918" y="1807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0" name="TextBox 66"/>
            <p:cNvSpPr txBox="1"/>
            <p:nvPr/>
          </p:nvSpPr>
          <p:spPr>
            <a:xfrm>
              <a:off x="14821" y="0"/>
              <a:ext cx="1356798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22F50C"/>
                  </a:solidFill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721" name="TextBox 71"/>
            <p:cNvSpPr txBox="1"/>
            <p:nvPr/>
          </p:nvSpPr>
          <p:spPr>
            <a:xfrm>
              <a:off x="5680655" y="2152170"/>
              <a:ext cx="1907609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722" name="Straight Arrow Connector 74"/>
            <p:cNvSpPr/>
            <p:nvPr/>
          </p:nvSpPr>
          <p:spPr>
            <a:xfrm flipH="1" flipV="1">
              <a:off x="5147750" y="2164355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3" name="Straight Connector 75"/>
            <p:cNvSpPr/>
            <p:nvPr/>
          </p:nvSpPr>
          <p:spPr>
            <a:xfrm flipV="1">
              <a:off x="719677" y="1536400"/>
              <a:ext cx="4392085" cy="77509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4" name="Straight Arrow Connector 76"/>
            <p:cNvSpPr/>
            <p:nvPr/>
          </p:nvSpPr>
          <p:spPr>
            <a:xfrm flipH="1" flipV="1">
              <a:off x="5162571" y="1022714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5" name="TextBox 77"/>
            <p:cNvSpPr txBox="1"/>
            <p:nvPr/>
          </p:nvSpPr>
          <p:spPr>
            <a:xfrm>
              <a:off x="145567" y="2442349"/>
              <a:ext cx="1096958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0°</a:t>
              </a:r>
            </a:p>
          </p:txBody>
        </p:sp>
        <p:sp>
          <p:nvSpPr>
            <p:cNvPr id="726" name="TextBox 78"/>
            <p:cNvSpPr txBox="1"/>
            <p:nvPr/>
          </p:nvSpPr>
          <p:spPr>
            <a:xfrm>
              <a:off x="4827623" y="2371425"/>
              <a:ext cx="64396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90°</a:t>
              </a:r>
            </a:p>
          </p:txBody>
        </p:sp>
        <p:sp>
          <p:nvSpPr>
            <p:cNvPr id="727" name="Straight Arrow Connector 85"/>
            <p:cNvSpPr/>
            <p:nvPr/>
          </p:nvSpPr>
          <p:spPr>
            <a:xfrm flipH="1" flipV="1">
              <a:off x="2717898" y="2158010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8" name="Straight Arrow Connector 86"/>
            <p:cNvSpPr/>
            <p:nvPr/>
          </p:nvSpPr>
          <p:spPr>
            <a:xfrm flipH="1" flipV="1">
              <a:off x="2732719" y="1016370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9" name="Straight Arrow Connector 87"/>
            <p:cNvSpPr/>
            <p:nvPr/>
          </p:nvSpPr>
          <p:spPr>
            <a:xfrm flipH="1" flipV="1">
              <a:off x="1674419" y="2162248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0" name="Straight Arrow Connector 88"/>
            <p:cNvSpPr/>
            <p:nvPr/>
          </p:nvSpPr>
          <p:spPr>
            <a:xfrm flipH="1" flipV="1">
              <a:off x="1689240" y="1020608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1" name="Straight Arrow Connector 89"/>
            <p:cNvSpPr/>
            <p:nvPr/>
          </p:nvSpPr>
          <p:spPr>
            <a:xfrm flipH="1" flipV="1">
              <a:off x="3625985" y="2145314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2" name="Straight Arrow Connector 90"/>
            <p:cNvSpPr/>
            <p:nvPr/>
          </p:nvSpPr>
          <p:spPr>
            <a:xfrm flipH="1" flipV="1">
              <a:off x="3640807" y="1003675"/>
              <a:ext cx="6350" cy="18252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3" name="TextBox 91"/>
            <p:cNvSpPr txBox="1"/>
            <p:nvPr/>
          </p:nvSpPr>
          <p:spPr>
            <a:xfrm>
              <a:off x="3307857" y="2365074"/>
              <a:ext cx="64396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60°</a:t>
              </a:r>
            </a:p>
          </p:txBody>
        </p:sp>
        <p:sp>
          <p:nvSpPr>
            <p:cNvPr id="734" name="TextBox 94"/>
            <p:cNvSpPr txBox="1"/>
            <p:nvPr/>
          </p:nvSpPr>
          <p:spPr>
            <a:xfrm>
              <a:off x="2391340" y="2379890"/>
              <a:ext cx="64396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40°</a:t>
              </a:r>
            </a:p>
          </p:txBody>
        </p:sp>
        <p:sp>
          <p:nvSpPr>
            <p:cNvPr id="735" name="TextBox 100"/>
            <p:cNvSpPr txBox="1"/>
            <p:nvPr/>
          </p:nvSpPr>
          <p:spPr>
            <a:xfrm>
              <a:off x="1379573" y="2373540"/>
              <a:ext cx="64396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20°</a:t>
              </a:r>
            </a:p>
          </p:txBody>
        </p:sp>
        <p:sp>
          <p:nvSpPr>
            <p:cNvPr id="736" name="Oval 101"/>
            <p:cNvSpPr/>
            <p:nvPr/>
          </p:nvSpPr>
          <p:spPr>
            <a:xfrm>
              <a:off x="1629790" y="645582"/>
              <a:ext cx="148169" cy="137585"/>
            </a:xfrm>
            <a:prstGeom prst="ellipse">
              <a:avLst/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7" name="Oval 102"/>
            <p:cNvSpPr/>
            <p:nvPr/>
          </p:nvSpPr>
          <p:spPr>
            <a:xfrm>
              <a:off x="2681745" y="395827"/>
              <a:ext cx="148169" cy="137586"/>
            </a:xfrm>
            <a:prstGeom prst="ellipse">
              <a:avLst/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8" name="Oval 103"/>
            <p:cNvSpPr/>
            <p:nvPr/>
          </p:nvSpPr>
          <p:spPr>
            <a:xfrm>
              <a:off x="3570716" y="512241"/>
              <a:ext cx="148169" cy="137585"/>
            </a:xfrm>
            <a:prstGeom prst="ellipse">
              <a:avLst/>
            </a:prstGeom>
            <a:solidFill>
              <a:srgbClr val="22F50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9" name="Oval 104"/>
            <p:cNvSpPr/>
            <p:nvPr/>
          </p:nvSpPr>
          <p:spPr>
            <a:xfrm>
              <a:off x="3574955" y="1722940"/>
              <a:ext cx="148169" cy="137585"/>
            </a:xfrm>
            <a:prstGeom prst="ellipse">
              <a:avLst/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0" name="Oval 105"/>
            <p:cNvSpPr/>
            <p:nvPr/>
          </p:nvSpPr>
          <p:spPr>
            <a:xfrm>
              <a:off x="2647889" y="1896507"/>
              <a:ext cx="148169" cy="137585"/>
            </a:xfrm>
            <a:prstGeom prst="ellipse">
              <a:avLst/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1" name="Oval 106"/>
            <p:cNvSpPr/>
            <p:nvPr/>
          </p:nvSpPr>
          <p:spPr>
            <a:xfrm>
              <a:off x="1604410" y="2070073"/>
              <a:ext cx="148169" cy="137585"/>
            </a:xfrm>
            <a:prstGeom prst="ellipse">
              <a:avLst/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2" name="TextBox 107"/>
            <p:cNvSpPr txBox="1"/>
            <p:nvPr/>
          </p:nvSpPr>
          <p:spPr>
            <a:xfrm>
              <a:off x="5684892" y="1002822"/>
              <a:ext cx="190760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Rectangle 5"/>
          <p:cNvSpPr txBox="1"/>
          <p:nvPr/>
        </p:nvSpPr>
        <p:spPr>
          <a:xfrm>
            <a:off x="-1" y="6598618"/>
            <a:ext cx="9144001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Left:  BGoogle Images link             Right: http://www.spacesafetymagazine.com/aerospace-engineering/spacecraft-design/what-is-a-stall/</a:t>
            </a:r>
          </a:p>
        </p:txBody>
      </p:sp>
      <p:sp>
        <p:nvSpPr>
          <p:cNvPr id="746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Step 3: Correct for the differences between ping pong balls and air:</a:t>
            </a:r>
          </a:p>
        </p:txBody>
      </p:sp>
      <p:sp>
        <p:nvSpPr>
          <p:cNvPr id="747" name="Rectangle 3"/>
          <p:cNvSpPr txBox="1">
            <a:spLocks noGrp="1"/>
          </p:cNvSpPr>
          <p:nvPr>
            <p:ph type="body" idx="1"/>
          </p:nvPr>
        </p:nvSpPr>
        <p:spPr>
          <a:xfrm>
            <a:off x="196851" y="715499"/>
            <a:ext cx="8915401" cy="594818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Like ping pong balls, air molecules DO bounce off things, transferring momentum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they also do a lot of bouncing off of one another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Momentum is thus rapidly shared and redistributed among them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Yielding the sort of merged / cooperative behavior typical of a gas (or liquid)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When mildly deflected, these "fluids" flow in smooth stable "streamlines"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when strongly deflected, flow becomes unstable and confused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	Turbulent airflow transfers far less momentum to the object</a:t>
            </a:r>
          </a:p>
        </p:txBody>
      </p:sp>
      <p:pic>
        <p:nvPicPr>
          <p:cNvPr id="748" name="Picture 7" descr="Picture 7"/>
          <p:cNvPicPr>
            <a:picLocks noChangeAspect="1"/>
          </p:cNvPicPr>
          <p:nvPr/>
        </p:nvPicPr>
        <p:blipFill>
          <a:blip r:embed="rId2"/>
          <a:srcRect b="54059"/>
          <a:stretch>
            <a:fillRect/>
          </a:stretch>
        </p:blipFill>
        <p:spPr>
          <a:xfrm>
            <a:off x="6203462" y="3153836"/>
            <a:ext cx="1543519" cy="1033125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TextBox 12"/>
          <p:cNvSpPr txBox="1"/>
          <p:nvPr/>
        </p:nvSpPr>
        <p:spPr>
          <a:xfrm>
            <a:off x="4127503" y="5131918"/>
            <a:ext cx="2264833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Turbulent airflow</a:t>
            </a:r>
          </a:p>
          <a:p>
            <a:pPr algn="ctr"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in greater detail:</a:t>
            </a:r>
          </a:p>
        </p:txBody>
      </p:sp>
      <p:grpSp>
        <p:nvGrpSpPr>
          <p:cNvPr id="753" name="Group 25"/>
          <p:cNvGrpSpPr/>
          <p:nvPr/>
        </p:nvGrpSpPr>
        <p:grpSpPr>
          <a:xfrm>
            <a:off x="1186059" y="3167013"/>
            <a:ext cx="2829043" cy="1045159"/>
            <a:chOff x="0" y="0"/>
            <a:chExt cx="2829042" cy="1045158"/>
          </a:xfrm>
        </p:grpSpPr>
        <p:sp>
          <p:nvSpPr>
            <p:cNvPr id="750" name="Rectangle 21"/>
            <p:cNvSpPr/>
            <p:nvPr/>
          </p:nvSpPr>
          <p:spPr>
            <a:xfrm>
              <a:off x="-1" y="7407"/>
              <a:ext cx="2822874" cy="103775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51" name="Picture 22" descr="Picture 22"/>
            <p:cNvPicPr>
              <a:picLocks noChangeAspect="1"/>
            </p:cNvPicPr>
            <p:nvPr/>
          </p:nvPicPr>
          <p:blipFill>
            <a:blip r:embed="rId3"/>
            <a:srcRect b="38837"/>
            <a:stretch>
              <a:fillRect/>
            </a:stretch>
          </p:blipFill>
          <p:spPr>
            <a:xfrm>
              <a:off x="27365" y="-1"/>
              <a:ext cx="2801678" cy="1023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2" name="Rectangle 24"/>
            <p:cNvSpPr/>
            <p:nvPr/>
          </p:nvSpPr>
          <p:spPr>
            <a:xfrm>
              <a:off x="31023" y="886407"/>
              <a:ext cx="1460504" cy="1418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754" name="Picture 26" descr="Picture 26"/>
          <p:cNvPicPr>
            <a:picLocks noChangeAspect="1"/>
          </p:cNvPicPr>
          <p:nvPr/>
        </p:nvPicPr>
        <p:blipFill>
          <a:blip r:embed="rId2"/>
          <a:srcRect t="48575"/>
          <a:stretch>
            <a:fillRect/>
          </a:stretch>
        </p:blipFill>
        <p:spPr>
          <a:xfrm>
            <a:off x="6228865" y="4811232"/>
            <a:ext cx="1543519" cy="1156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8" name="Group 39"/>
          <p:cNvGrpSpPr/>
          <p:nvPr/>
        </p:nvGrpSpPr>
        <p:grpSpPr>
          <a:xfrm>
            <a:off x="1147959" y="4984758"/>
            <a:ext cx="2839625" cy="882655"/>
            <a:chOff x="0" y="0"/>
            <a:chExt cx="2839623" cy="882653"/>
          </a:xfrm>
        </p:grpSpPr>
        <p:sp>
          <p:nvSpPr>
            <p:cNvPr id="755" name="Rectangle 28"/>
            <p:cNvSpPr/>
            <p:nvPr/>
          </p:nvSpPr>
          <p:spPr>
            <a:xfrm>
              <a:off x="-1" y="0"/>
              <a:ext cx="2822873" cy="88265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56" name="Picture 35" descr="Picture 35"/>
            <p:cNvPicPr>
              <a:picLocks noChangeAspect="1"/>
            </p:cNvPicPr>
            <p:nvPr/>
          </p:nvPicPr>
          <p:blipFill>
            <a:blip r:embed="rId3"/>
            <a:srcRect t="51784"/>
            <a:stretch>
              <a:fillRect/>
            </a:stretch>
          </p:blipFill>
          <p:spPr>
            <a:xfrm>
              <a:off x="37946" y="58754"/>
              <a:ext cx="2801678" cy="807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7" name="Right Triangle 38"/>
            <p:cNvSpPr/>
            <p:nvPr/>
          </p:nvSpPr>
          <p:spPr>
            <a:xfrm rot="10800000">
              <a:off x="1360288" y="31748"/>
              <a:ext cx="1460501" cy="35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Rectangle 5"/>
          <p:cNvSpPr txBox="1"/>
          <p:nvPr/>
        </p:nvSpPr>
        <p:spPr>
          <a:xfrm>
            <a:off x="-1" y="6446218"/>
            <a:ext cx="9144001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https://en.wikipedia.org/wiki/Angle_of_attack	2) https://en.m.wikipedia.org/wiki/Stall_(fluid_mechanics)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http://www.spacesafetymagazine.com/aerospace-engineering/spacecraft-design/what-is-a-stall/</a:t>
            </a:r>
          </a:p>
        </p:txBody>
      </p:sp>
      <p:sp>
        <p:nvSpPr>
          <p:cNvPr id="761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47413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Turbulent flow:</a:t>
            </a:r>
          </a:p>
        </p:txBody>
      </p:sp>
      <p:sp>
        <p:nvSpPr>
          <p:cNvPr id="762" name="Rectangle 3"/>
          <p:cNvSpPr txBox="1">
            <a:spLocks noGrp="1"/>
          </p:cNvSpPr>
          <p:nvPr>
            <p:ph type="body" idx="1"/>
          </p:nvPr>
        </p:nvSpPr>
        <p:spPr>
          <a:xfrm>
            <a:off x="143936" y="645586"/>
            <a:ext cx="9000064" cy="5778963"/>
          </a:xfrm>
          <a:prstGeom prst="rect">
            <a:avLst/>
          </a:prstGeom>
        </p:spPr>
        <p:txBody>
          <a:bodyPr/>
          <a:lstStyle/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what sort of deflections (angles-of-attack) does turbulent flow set in? 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686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Slowly moving wings induce turbulence for angles-of-attack greater than ~ 10°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686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Rapidly moving wings induce turbulence for angles-of-attack greater than ~ 20°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372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 b="1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 does turbulent air flow change Lift and Drag?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, the effect is a catastrophic collapse (called </a:t>
            </a:r>
            <a:r>
              <a:rPr b="1">
                <a:solidFill>
                  <a:srgbClr val="FF0000"/>
                </a:solidFill>
              </a:rPr>
              <a:t>stall</a:t>
            </a:r>
            <a:r>
              <a:t>):  </a:t>
            </a:r>
            <a:r>
              <a:rPr b="1" baseline="29959"/>
              <a:t>1-3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568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568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t>, the effect is much harder to pin down: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686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Because airplanes fall out of the sky once stall sets in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686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aerodynamicists don't spend much time studying those angles-of-attack!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686"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But the "wings" of ALL vertical axis wind turbines (VAWTs)</a:t>
            </a:r>
            <a:endParaRPr sz="588"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588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circle through ALL possible angles-of-attack</a:t>
            </a:r>
          </a:p>
        </p:txBody>
      </p:sp>
      <p:grpSp>
        <p:nvGrpSpPr>
          <p:cNvPr id="773" name="Group 41"/>
          <p:cNvGrpSpPr/>
          <p:nvPr/>
        </p:nvGrpSpPr>
        <p:grpSpPr>
          <a:xfrm>
            <a:off x="967286" y="2971831"/>
            <a:ext cx="7054695" cy="895333"/>
            <a:chOff x="0" y="0"/>
            <a:chExt cx="7054694" cy="895331"/>
          </a:xfrm>
        </p:grpSpPr>
        <p:sp>
          <p:nvSpPr>
            <p:cNvPr id="763" name="TextBox 23"/>
            <p:cNvSpPr/>
            <p:nvPr/>
          </p:nvSpPr>
          <p:spPr>
            <a:xfrm>
              <a:off x="0" y="0"/>
              <a:ext cx="124988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764" name="Straight Arrow Connector 18"/>
            <p:cNvSpPr/>
            <p:nvPr/>
          </p:nvSpPr>
          <p:spPr>
            <a:xfrm flipV="1">
              <a:off x="614219" y="329967"/>
              <a:ext cx="19501" cy="54646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5" name="Straight Arrow Connector 19"/>
            <p:cNvSpPr/>
            <p:nvPr/>
          </p:nvSpPr>
          <p:spPr>
            <a:xfrm>
              <a:off x="618245" y="871082"/>
              <a:ext cx="4759556" cy="417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6" name="Freeform 20"/>
            <p:cNvSpPr/>
            <p:nvPr/>
          </p:nvSpPr>
          <p:spPr>
            <a:xfrm>
              <a:off x="660612" y="373879"/>
              <a:ext cx="3995719" cy="4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2" y="10800"/>
                    <a:pt x="7604" y="0"/>
                    <a:pt x="11204" y="0"/>
                  </a:cubicBezTo>
                  <a:cubicBezTo>
                    <a:pt x="14804" y="0"/>
                    <a:pt x="19918" y="1807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7" name="TextBox 25"/>
            <p:cNvSpPr/>
            <p:nvPr/>
          </p:nvSpPr>
          <p:spPr>
            <a:xfrm>
              <a:off x="5297381" y="688401"/>
              <a:ext cx="17573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768" name="Straight Arrow Connector 27"/>
            <p:cNvSpPr/>
            <p:nvPr/>
          </p:nvSpPr>
          <p:spPr>
            <a:xfrm flipH="1" flipV="1">
              <a:off x="4742135" y="771153"/>
              <a:ext cx="5849" cy="11685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9" name="Freeform 29"/>
            <p:cNvSpPr/>
            <p:nvPr/>
          </p:nvSpPr>
          <p:spPr>
            <a:xfrm>
              <a:off x="610309" y="459349"/>
              <a:ext cx="1589173" cy="39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1" extrusionOk="0">
                  <a:moveTo>
                    <a:pt x="0" y="21371"/>
                  </a:moveTo>
                  <a:lnTo>
                    <a:pt x="5506" y="15115"/>
                  </a:lnTo>
                  <a:lnTo>
                    <a:pt x="9976" y="10006"/>
                  </a:lnTo>
                  <a:cubicBezTo>
                    <a:pt x="11451" y="8355"/>
                    <a:pt x="12941" y="6791"/>
                    <a:pt x="14353" y="5210"/>
                  </a:cubicBezTo>
                  <a:cubicBezTo>
                    <a:pt x="15765" y="3629"/>
                    <a:pt x="17435" y="1265"/>
                    <a:pt x="18447" y="518"/>
                  </a:cubicBezTo>
                  <a:cubicBezTo>
                    <a:pt x="19459" y="-229"/>
                    <a:pt x="19976" y="-177"/>
                    <a:pt x="20424" y="727"/>
                  </a:cubicBezTo>
                  <a:cubicBezTo>
                    <a:pt x="20871" y="1630"/>
                    <a:pt x="20933" y="2534"/>
                    <a:pt x="21129" y="5940"/>
                  </a:cubicBezTo>
                  <a:cubicBezTo>
                    <a:pt x="21325" y="9346"/>
                    <a:pt x="21600" y="21162"/>
                    <a:pt x="21600" y="21162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0" name="TextBox 17"/>
            <p:cNvSpPr/>
            <p:nvPr/>
          </p:nvSpPr>
          <p:spPr>
            <a:xfrm>
              <a:off x="1651007" y="895331"/>
              <a:ext cx="11070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771" name="Straight Arrow Connector 34"/>
            <p:cNvSpPr/>
            <p:nvPr/>
          </p:nvSpPr>
          <p:spPr>
            <a:xfrm>
              <a:off x="2205952" y="245662"/>
              <a:ext cx="2467678" cy="832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2" name="TextBox 39"/>
            <p:cNvSpPr/>
            <p:nvPr/>
          </p:nvSpPr>
          <p:spPr>
            <a:xfrm>
              <a:off x="4518456" y="78799"/>
              <a:ext cx="8960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Stall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Rectangle 5"/>
          <p:cNvSpPr txBox="1"/>
          <p:nvPr/>
        </p:nvSpPr>
        <p:spPr>
          <a:xfrm>
            <a:off x="-1" y="6598618"/>
            <a:ext cx="9144001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Left: https://www.grc.nasa.gov/www/k-12/airplane/inclind.html RIGHT: https://www.grc.nasa.gov/WWW/K-12/airplane/kiteincl.html</a:t>
            </a:r>
          </a:p>
        </p:txBody>
      </p:sp>
      <p:sp>
        <p:nvSpPr>
          <p:cNvPr id="776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474134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I thus dug more deeply into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under turbulent flow / stall:</a:t>
            </a:r>
          </a:p>
        </p:txBody>
      </p:sp>
      <p:sp>
        <p:nvSpPr>
          <p:cNvPr id="77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98501"/>
            <a:ext cx="8915400" cy="474991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lot of sources effectively ignored stall's effect upon drag,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just plotting its smooth increase all the way up to 90° angle-of-attack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 ultimately discovered two NASA websites with plots suggesting that, 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at least immediately above stall, drag saturates:  </a:t>
            </a:r>
            <a:r>
              <a:rPr b="1" baseline="30000"/>
              <a:t>1,2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Extrapolating NASA's result, I'll thus modify my earlier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plot as follows:</a:t>
            </a:r>
          </a:p>
        </p:txBody>
      </p:sp>
      <p:pic>
        <p:nvPicPr>
          <p:cNvPr id="778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34" y="2693115"/>
            <a:ext cx="1646423" cy="174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183" y="2675466"/>
            <a:ext cx="1704045" cy="17250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1" name="Group 77"/>
          <p:cNvGrpSpPr/>
          <p:nvPr/>
        </p:nvGrpSpPr>
        <p:grpSpPr>
          <a:xfrm>
            <a:off x="910154" y="4995338"/>
            <a:ext cx="7429511" cy="1084261"/>
            <a:chOff x="0" y="0"/>
            <a:chExt cx="7429510" cy="1084259"/>
          </a:xfrm>
        </p:grpSpPr>
        <p:sp>
          <p:nvSpPr>
            <p:cNvPr id="780" name="Straight Arrow Connector 78"/>
            <p:cNvSpPr/>
            <p:nvPr/>
          </p:nvSpPr>
          <p:spPr>
            <a:xfrm flipV="1">
              <a:off x="666757" y="309005"/>
              <a:ext cx="21170" cy="76363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1" name="Straight Arrow Connector 79"/>
            <p:cNvSpPr/>
            <p:nvPr/>
          </p:nvSpPr>
          <p:spPr>
            <a:xfrm flipV="1">
              <a:off x="671127" y="1058334"/>
              <a:ext cx="4832220" cy="683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2" name="TextBox 80"/>
            <p:cNvSpPr/>
            <p:nvPr/>
          </p:nvSpPr>
          <p:spPr>
            <a:xfrm>
              <a:off x="0" y="0"/>
              <a:ext cx="135679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6299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783" name="TextBox 81"/>
            <p:cNvSpPr/>
            <p:nvPr/>
          </p:nvSpPr>
          <p:spPr>
            <a:xfrm>
              <a:off x="5521902" y="886217"/>
              <a:ext cx="19076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784" name="Straight Connector 82"/>
            <p:cNvSpPr/>
            <p:nvPr/>
          </p:nvSpPr>
          <p:spPr>
            <a:xfrm flipV="1">
              <a:off x="2190762" y="486834"/>
              <a:ext cx="2032001" cy="30134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5" name="TextBox 83"/>
            <p:cNvSpPr/>
            <p:nvPr/>
          </p:nvSpPr>
          <p:spPr>
            <a:xfrm>
              <a:off x="1675897" y="1084259"/>
              <a:ext cx="10334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786" name="Straight Connector 84"/>
            <p:cNvSpPr/>
            <p:nvPr/>
          </p:nvSpPr>
          <p:spPr>
            <a:xfrm flipV="1">
              <a:off x="670998" y="788180"/>
              <a:ext cx="1477432" cy="25382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7" name="Straight Connector 85"/>
            <p:cNvSpPr/>
            <p:nvPr/>
          </p:nvSpPr>
          <p:spPr>
            <a:xfrm flipV="1">
              <a:off x="2125135" y="751423"/>
              <a:ext cx="2743213" cy="3984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8" name="Straight Arrow Connector 86"/>
            <p:cNvSpPr/>
            <p:nvPr/>
          </p:nvSpPr>
          <p:spPr>
            <a:xfrm>
              <a:off x="2362569" y="355691"/>
              <a:ext cx="2467679" cy="832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9" name="TextBox 87"/>
            <p:cNvSpPr/>
            <p:nvPr/>
          </p:nvSpPr>
          <p:spPr>
            <a:xfrm>
              <a:off x="4675073" y="188829"/>
              <a:ext cx="8960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Stall</a:t>
              </a:r>
            </a:p>
          </p:txBody>
        </p:sp>
        <p:sp>
          <p:nvSpPr>
            <p:cNvPr id="790" name="Straight Arrow Connector 88"/>
            <p:cNvSpPr/>
            <p:nvPr/>
          </p:nvSpPr>
          <p:spPr>
            <a:xfrm flipH="1" flipV="1">
              <a:off x="4867002" y="944680"/>
              <a:ext cx="5850" cy="11685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Rectangle 5"/>
          <p:cNvSpPr txBox="1"/>
          <p:nvPr/>
        </p:nvSpPr>
        <p:spPr>
          <a:xfrm>
            <a:off x="304800" y="6478386"/>
            <a:ext cx="8534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794" name="Rectangle 2"/>
          <p:cNvSpPr txBox="1">
            <a:spLocks noGrp="1"/>
          </p:cNvSpPr>
          <p:nvPr>
            <p:ph type="title"/>
          </p:nvPr>
        </p:nvSpPr>
        <p:spPr>
          <a:xfrm>
            <a:off x="0" y="213783"/>
            <a:ext cx="9144000" cy="4741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Which brings us to these revised estimates of Lift and Drag:</a:t>
            </a:r>
          </a:p>
        </p:txBody>
      </p:sp>
      <p:sp>
        <p:nvSpPr>
          <p:cNvPr id="79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412750" y="4349748"/>
            <a:ext cx="8307917" cy="189441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With which we can now more fully explain the operation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and optimization of various types of wind turbine</a:t>
            </a:r>
          </a:p>
        </p:txBody>
      </p:sp>
      <p:grpSp>
        <p:nvGrpSpPr>
          <p:cNvPr id="807" name="Group 77"/>
          <p:cNvGrpSpPr/>
          <p:nvPr/>
        </p:nvGrpSpPr>
        <p:grpSpPr>
          <a:xfrm>
            <a:off x="867822" y="2603580"/>
            <a:ext cx="7429511" cy="1084261"/>
            <a:chOff x="0" y="0"/>
            <a:chExt cx="7429510" cy="1084259"/>
          </a:xfrm>
        </p:grpSpPr>
        <p:sp>
          <p:nvSpPr>
            <p:cNvPr id="796" name="Straight Arrow Connector 78"/>
            <p:cNvSpPr/>
            <p:nvPr/>
          </p:nvSpPr>
          <p:spPr>
            <a:xfrm flipV="1">
              <a:off x="666757" y="309005"/>
              <a:ext cx="21170" cy="76363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7" name="Straight Arrow Connector 79"/>
            <p:cNvSpPr/>
            <p:nvPr/>
          </p:nvSpPr>
          <p:spPr>
            <a:xfrm flipV="1">
              <a:off x="671127" y="1058334"/>
              <a:ext cx="4832220" cy="683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8" name="TextBox 80"/>
            <p:cNvSpPr/>
            <p:nvPr/>
          </p:nvSpPr>
          <p:spPr>
            <a:xfrm>
              <a:off x="0" y="0"/>
              <a:ext cx="135679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6299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799" name="TextBox 81"/>
            <p:cNvSpPr/>
            <p:nvPr/>
          </p:nvSpPr>
          <p:spPr>
            <a:xfrm>
              <a:off x="5521902" y="886217"/>
              <a:ext cx="19076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800" name="Straight Connector 82"/>
            <p:cNvSpPr/>
            <p:nvPr/>
          </p:nvSpPr>
          <p:spPr>
            <a:xfrm flipV="1">
              <a:off x="2190762" y="486834"/>
              <a:ext cx="2032001" cy="30134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1" name="TextBox 83"/>
            <p:cNvSpPr/>
            <p:nvPr/>
          </p:nvSpPr>
          <p:spPr>
            <a:xfrm>
              <a:off x="1675897" y="1084259"/>
              <a:ext cx="10334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802" name="Straight Connector 84"/>
            <p:cNvSpPr/>
            <p:nvPr/>
          </p:nvSpPr>
          <p:spPr>
            <a:xfrm flipV="1">
              <a:off x="670998" y="788180"/>
              <a:ext cx="1477432" cy="25382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3" name="Straight Connector 85"/>
            <p:cNvSpPr/>
            <p:nvPr/>
          </p:nvSpPr>
          <p:spPr>
            <a:xfrm flipV="1">
              <a:off x="2125135" y="751423"/>
              <a:ext cx="2743213" cy="3984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4" name="Straight Arrow Connector 86"/>
            <p:cNvSpPr/>
            <p:nvPr/>
          </p:nvSpPr>
          <p:spPr>
            <a:xfrm>
              <a:off x="2277905" y="355691"/>
              <a:ext cx="2467679" cy="832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5" name="TextBox 87"/>
            <p:cNvSpPr/>
            <p:nvPr/>
          </p:nvSpPr>
          <p:spPr>
            <a:xfrm>
              <a:off x="4590410" y="188829"/>
              <a:ext cx="8960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Stall</a:t>
              </a:r>
            </a:p>
          </p:txBody>
        </p:sp>
        <p:sp>
          <p:nvSpPr>
            <p:cNvPr id="806" name="Straight Arrow Connector 88"/>
            <p:cNvSpPr/>
            <p:nvPr/>
          </p:nvSpPr>
          <p:spPr>
            <a:xfrm flipH="1" flipV="1">
              <a:off x="4867002" y="944680"/>
              <a:ext cx="5850" cy="11685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18" name="Group 18"/>
          <p:cNvGrpSpPr/>
          <p:nvPr/>
        </p:nvGrpSpPr>
        <p:grpSpPr>
          <a:xfrm>
            <a:off x="967286" y="1016091"/>
            <a:ext cx="7054695" cy="895333"/>
            <a:chOff x="0" y="0"/>
            <a:chExt cx="7054694" cy="895331"/>
          </a:xfrm>
        </p:grpSpPr>
        <p:sp>
          <p:nvSpPr>
            <p:cNvPr id="808" name="TextBox 19"/>
            <p:cNvSpPr/>
            <p:nvPr/>
          </p:nvSpPr>
          <p:spPr>
            <a:xfrm>
              <a:off x="0" y="0"/>
              <a:ext cx="124988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809" name="Straight Arrow Connector 20"/>
            <p:cNvSpPr/>
            <p:nvPr/>
          </p:nvSpPr>
          <p:spPr>
            <a:xfrm flipV="1">
              <a:off x="614219" y="329967"/>
              <a:ext cx="19501" cy="54646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0" name="Straight Arrow Connector 21"/>
            <p:cNvSpPr/>
            <p:nvPr/>
          </p:nvSpPr>
          <p:spPr>
            <a:xfrm>
              <a:off x="618245" y="871082"/>
              <a:ext cx="4759556" cy="417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1" name="Freeform 22"/>
            <p:cNvSpPr/>
            <p:nvPr/>
          </p:nvSpPr>
          <p:spPr>
            <a:xfrm>
              <a:off x="660612" y="373879"/>
              <a:ext cx="3995719" cy="4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2" y="10800"/>
                    <a:pt x="7604" y="0"/>
                    <a:pt x="11204" y="0"/>
                  </a:cubicBezTo>
                  <a:cubicBezTo>
                    <a:pt x="14804" y="0"/>
                    <a:pt x="19918" y="1807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2" name="TextBox 23"/>
            <p:cNvSpPr/>
            <p:nvPr/>
          </p:nvSpPr>
          <p:spPr>
            <a:xfrm>
              <a:off x="5297381" y="688401"/>
              <a:ext cx="17573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813" name="Straight Arrow Connector 24"/>
            <p:cNvSpPr/>
            <p:nvPr/>
          </p:nvSpPr>
          <p:spPr>
            <a:xfrm flipH="1" flipV="1">
              <a:off x="4742135" y="771153"/>
              <a:ext cx="5849" cy="11685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4" name="Freeform 25"/>
            <p:cNvSpPr/>
            <p:nvPr/>
          </p:nvSpPr>
          <p:spPr>
            <a:xfrm>
              <a:off x="610309" y="459349"/>
              <a:ext cx="1589173" cy="39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1" extrusionOk="0">
                  <a:moveTo>
                    <a:pt x="0" y="21371"/>
                  </a:moveTo>
                  <a:lnTo>
                    <a:pt x="5506" y="15115"/>
                  </a:lnTo>
                  <a:lnTo>
                    <a:pt x="9976" y="10006"/>
                  </a:lnTo>
                  <a:cubicBezTo>
                    <a:pt x="11451" y="8355"/>
                    <a:pt x="12941" y="6791"/>
                    <a:pt x="14353" y="5210"/>
                  </a:cubicBezTo>
                  <a:cubicBezTo>
                    <a:pt x="15765" y="3629"/>
                    <a:pt x="17435" y="1265"/>
                    <a:pt x="18447" y="518"/>
                  </a:cubicBezTo>
                  <a:cubicBezTo>
                    <a:pt x="19459" y="-229"/>
                    <a:pt x="19976" y="-177"/>
                    <a:pt x="20424" y="727"/>
                  </a:cubicBezTo>
                  <a:cubicBezTo>
                    <a:pt x="20871" y="1630"/>
                    <a:pt x="20933" y="2534"/>
                    <a:pt x="21129" y="5940"/>
                  </a:cubicBezTo>
                  <a:cubicBezTo>
                    <a:pt x="21325" y="9346"/>
                    <a:pt x="21600" y="21162"/>
                    <a:pt x="21600" y="21162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5" name="TextBox 26"/>
            <p:cNvSpPr/>
            <p:nvPr/>
          </p:nvSpPr>
          <p:spPr>
            <a:xfrm>
              <a:off x="1651007" y="895331"/>
              <a:ext cx="11070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816" name="Straight Arrow Connector 27"/>
            <p:cNvSpPr/>
            <p:nvPr/>
          </p:nvSpPr>
          <p:spPr>
            <a:xfrm>
              <a:off x="2205952" y="245662"/>
              <a:ext cx="2467678" cy="832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7" name="TextBox 28"/>
            <p:cNvSpPr/>
            <p:nvPr/>
          </p:nvSpPr>
          <p:spPr>
            <a:xfrm>
              <a:off x="4518456" y="78799"/>
              <a:ext cx="8960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Stall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Applying these to an already-rotating Danish wind turbine:</a:t>
            </a:r>
          </a:p>
        </p:txBody>
      </p:sp>
      <p:sp>
        <p:nvSpPr>
          <p:cNvPr id="82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6917" y="683694"/>
            <a:ext cx="8773585" cy="427560"/>
          </a:xfrm>
          <a:prstGeom prst="rect">
            <a:avLst/>
          </a:prstGeom>
        </p:spPr>
        <p:txBody>
          <a:bodyPr/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Here, depicting it operating at a Tip Speed Ratio of ~ 2</a:t>
            </a:r>
          </a:p>
        </p:txBody>
      </p:sp>
      <p:grpSp>
        <p:nvGrpSpPr>
          <p:cNvPr id="840" name="Group 121"/>
          <p:cNvGrpSpPr/>
          <p:nvPr/>
        </p:nvGrpSpPr>
        <p:grpSpPr>
          <a:xfrm>
            <a:off x="3640649" y="2412857"/>
            <a:ext cx="2213241" cy="3647086"/>
            <a:chOff x="0" y="0"/>
            <a:chExt cx="2213240" cy="3647085"/>
          </a:xfrm>
        </p:grpSpPr>
        <p:sp>
          <p:nvSpPr>
            <p:cNvPr id="822" name="Straight Arrow Connector 95"/>
            <p:cNvSpPr/>
            <p:nvPr/>
          </p:nvSpPr>
          <p:spPr>
            <a:xfrm flipV="1">
              <a:off x="663006" y="2077371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3" name="Straight Arrow Connector 96"/>
            <p:cNvSpPr/>
            <p:nvPr/>
          </p:nvSpPr>
          <p:spPr>
            <a:xfrm flipV="1">
              <a:off x="420754" y="2645303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4" name="Straight Arrow Connector 92"/>
            <p:cNvSpPr/>
            <p:nvPr/>
          </p:nvSpPr>
          <p:spPr>
            <a:xfrm flipV="1">
              <a:off x="1888895" y="15388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5" name="Straight Arrow Connector 93"/>
            <p:cNvSpPr/>
            <p:nvPr/>
          </p:nvSpPr>
          <p:spPr>
            <a:xfrm flipV="1">
              <a:off x="1537343" y="642689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6" name="Straight Arrow Connector 94"/>
            <p:cNvSpPr/>
            <p:nvPr/>
          </p:nvSpPr>
          <p:spPr>
            <a:xfrm flipV="1">
              <a:off x="1258653" y="1210624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7" name="Straight Arrow Connector 82"/>
            <p:cNvSpPr/>
            <p:nvPr/>
          </p:nvSpPr>
          <p:spPr>
            <a:xfrm flipV="1">
              <a:off x="954477" y="1003309"/>
              <a:ext cx="591347" cy="626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8" name="Straight Arrow Connector 89"/>
            <p:cNvSpPr/>
            <p:nvPr/>
          </p:nvSpPr>
          <p:spPr>
            <a:xfrm flipV="1">
              <a:off x="1006408" y="389844"/>
              <a:ext cx="873300" cy="10244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9" name="Straight Arrow Connector 97"/>
            <p:cNvSpPr/>
            <p:nvPr/>
          </p:nvSpPr>
          <p:spPr>
            <a:xfrm>
              <a:off x="974512" y="1585115"/>
              <a:ext cx="293076" cy="1979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0" name="Straight Arrow Connector 98"/>
            <p:cNvSpPr/>
            <p:nvPr/>
          </p:nvSpPr>
          <p:spPr>
            <a:xfrm flipH="1">
              <a:off x="369491" y="3031647"/>
              <a:ext cx="557964" cy="4310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1" name="Straight Arrow Connector 99"/>
            <p:cNvSpPr/>
            <p:nvPr/>
          </p:nvSpPr>
          <p:spPr>
            <a:xfrm flipH="1">
              <a:off x="0" y="3639178"/>
              <a:ext cx="908906" cy="5934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2" name="Straight Arrow Connector 100"/>
            <p:cNvSpPr/>
            <p:nvPr/>
          </p:nvSpPr>
          <p:spPr>
            <a:xfrm flipH="1" flipV="1">
              <a:off x="647727" y="2452172"/>
              <a:ext cx="293076" cy="1979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3" name="Straight Arrow Connector 102"/>
            <p:cNvSpPr/>
            <p:nvPr/>
          </p:nvSpPr>
          <p:spPr>
            <a:xfrm flipV="1">
              <a:off x="23645" y="3272620"/>
              <a:ext cx="315114" cy="37446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4" name="Straight Arrow Connector 104"/>
            <p:cNvSpPr/>
            <p:nvPr/>
          </p:nvSpPr>
          <p:spPr>
            <a:xfrm flipV="1">
              <a:off x="1038364" y="0"/>
              <a:ext cx="1174877" cy="395788"/>
            </a:xfrm>
            <a:prstGeom prst="line">
              <a:avLst/>
            </a:prstGeom>
            <a:noFill/>
            <a:ln w="38100" cap="flat">
              <a:solidFill>
                <a:srgbClr val="FFCC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5" name="Straight Arrow Connector 107"/>
            <p:cNvSpPr/>
            <p:nvPr/>
          </p:nvSpPr>
          <p:spPr>
            <a:xfrm flipV="1">
              <a:off x="969152" y="682727"/>
              <a:ext cx="870674" cy="320575"/>
            </a:xfrm>
            <a:prstGeom prst="line">
              <a:avLst/>
            </a:prstGeom>
            <a:noFill/>
            <a:ln w="38100" cap="flat">
              <a:solidFill>
                <a:srgbClr val="FFCC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6" name="Straight Arrow Connector 109"/>
            <p:cNvSpPr/>
            <p:nvPr/>
          </p:nvSpPr>
          <p:spPr>
            <a:xfrm flipV="1">
              <a:off x="981907" y="1246718"/>
              <a:ext cx="557367" cy="344309"/>
            </a:xfrm>
            <a:prstGeom prst="line">
              <a:avLst/>
            </a:prstGeom>
            <a:noFill/>
            <a:ln w="38100" cap="flat">
              <a:solidFill>
                <a:srgbClr val="FFCC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7" name="Straight Arrow Connector 112"/>
            <p:cNvSpPr/>
            <p:nvPr/>
          </p:nvSpPr>
          <p:spPr>
            <a:xfrm flipV="1">
              <a:off x="929064" y="2107549"/>
              <a:ext cx="54646" cy="326523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8" name="Straight Arrow Connector 115"/>
            <p:cNvSpPr/>
            <p:nvPr/>
          </p:nvSpPr>
          <p:spPr>
            <a:xfrm flipH="1" flipV="1">
              <a:off x="737801" y="2661646"/>
              <a:ext cx="222234" cy="360152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9" name="Straight Arrow Connector 117"/>
            <p:cNvSpPr/>
            <p:nvPr/>
          </p:nvSpPr>
          <p:spPr>
            <a:xfrm flipH="1" flipV="1">
              <a:off x="364386" y="3285006"/>
              <a:ext cx="555570" cy="316628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41" name="Rectangle 3"/>
          <p:cNvSpPr txBox="1"/>
          <p:nvPr/>
        </p:nvSpPr>
        <p:spPr>
          <a:xfrm>
            <a:off x="3111500" y="1301759"/>
            <a:ext cx="3344334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Apparent Wind	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(viewed in perspective):</a:t>
            </a:r>
          </a:p>
        </p:txBody>
      </p:sp>
      <p:sp>
        <p:nvSpPr>
          <p:cNvPr id="842" name="Rectangle 3"/>
          <p:cNvSpPr txBox="1"/>
          <p:nvPr/>
        </p:nvSpPr>
        <p:spPr>
          <a:xfrm>
            <a:off x="349250" y="1386414"/>
            <a:ext cx="289983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True Wind &amp; </a:t>
            </a:r>
            <a:r>
              <a:rPr>
                <a:solidFill>
                  <a:srgbClr val="EEF0F3"/>
                </a:solidFill>
              </a:rPr>
              <a:t>Blade Velocity</a:t>
            </a:r>
            <a:r>
              <a:t>:</a:t>
            </a:r>
          </a:p>
        </p:txBody>
      </p:sp>
      <p:sp>
        <p:nvSpPr>
          <p:cNvPr id="843" name="Rectangle 3"/>
          <p:cNvSpPr txBox="1"/>
          <p:nvPr/>
        </p:nvSpPr>
        <p:spPr>
          <a:xfrm>
            <a:off x="6667472" y="1316577"/>
            <a:ext cx="2444775" cy="59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Apparent Wind	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(viewed from above):</a:t>
            </a:r>
          </a:p>
        </p:txBody>
      </p:sp>
      <p:grpSp>
        <p:nvGrpSpPr>
          <p:cNvPr id="862" name="Group 175"/>
          <p:cNvGrpSpPr/>
          <p:nvPr/>
        </p:nvGrpSpPr>
        <p:grpSpPr>
          <a:xfrm>
            <a:off x="6819787" y="2296582"/>
            <a:ext cx="1879708" cy="3789627"/>
            <a:chOff x="0" y="1"/>
            <a:chExt cx="1879707" cy="3789625"/>
          </a:xfrm>
        </p:grpSpPr>
        <p:sp>
          <p:nvSpPr>
            <p:cNvPr id="844" name="Straight Arrow Connector 145"/>
            <p:cNvSpPr/>
            <p:nvPr/>
          </p:nvSpPr>
          <p:spPr>
            <a:xfrm flipV="1">
              <a:off x="954477" y="1145044"/>
              <a:ext cx="591347" cy="626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5" name="Straight Arrow Connector 146"/>
            <p:cNvSpPr/>
            <p:nvPr/>
          </p:nvSpPr>
          <p:spPr>
            <a:xfrm flipV="1">
              <a:off x="1006408" y="511790"/>
              <a:ext cx="873300" cy="10244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6" name="Straight Arrow Connector 147"/>
            <p:cNvSpPr/>
            <p:nvPr/>
          </p:nvSpPr>
          <p:spPr>
            <a:xfrm>
              <a:off x="974512" y="1796110"/>
              <a:ext cx="293076" cy="1979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7" name="Straight Arrow Connector 148"/>
            <p:cNvSpPr/>
            <p:nvPr/>
          </p:nvSpPr>
          <p:spPr>
            <a:xfrm flipH="1">
              <a:off x="369491" y="3252536"/>
              <a:ext cx="557964" cy="4310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8" name="Straight Arrow Connector 149"/>
            <p:cNvSpPr/>
            <p:nvPr/>
          </p:nvSpPr>
          <p:spPr>
            <a:xfrm flipH="1">
              <a:off x="0" y="3761124"/>
              <a:ext cx="908906" cy="5934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9" name="Straight Arrow Connector 150"/>
            <p:cNvSpPr/>
            <p:nvPr/>
          </p:nvSpPr>
          <p:spPr>
            <a:xfrm flipH="1" flipV="1">
              <a:off x="647727" y="2574118"/>
              <a:ext cx="293076" cy="1979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0" name="Straight Arrow Connector 151"/>
            <p:cNvSpPr/>
            <p:nvPr/>
          </p:nvSpPr>
          <p:spPr>
            <a:xfrm flipV="1">
              <a:off x="4868" y="3265216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1" name="Straight Arrow Connector 155"/>
            <p:cNvSpPr/>
            <p:nvPr/>
          </p:nvSpPr>
          <p:spPr>
            <a:xfrm flipV="1">
              <a:off x="400158" y="2734863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2" name="Straight Arrow Connector 156"/>
            <p:cNvSpPr/>
            <p:nvPr/>
          </p:nvSpPr>
          <p:spPr>
            <a:xfrm flipV="1">
              <a:off x="649690" y="2056096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3" name="Straight Arrow Connector 157"/>
            <p:cNvSpPr/>
            <p:nvPr/>
          </p:nvSpPr>
          <p:spPr>
            <a:xfrm flipV="1">
              <a:off x="1263547" y="1308063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4" name="Straight Arrow Connector 158"/>
            <p:cNvSpPr/>
            <p:nvPr/>
          </p:nvSpPr>
          <p:spPr>
            <a:xfrm flipV="1">
              <a:off x="1558635" y="658979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5" name="Straight Arrow Connector 159"/>
            <p:cNvSpPr/>
            <p:nvPr/>
          </p:nvSpPr>
          <p:spPr>
            <a:xfrm flipV="1">
              <a:off x="1853724" y="1"/>
              <a:ext cx="1367" cy="52441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6" name="Straight Arrow Connector 160"/>
            <p:cNvSpPr/>
            <p:nvPr/>
          </p:nvSpPr>
          <p:spPr>
            <a:xfrm flipH="1" flipV="1">
              <a:off x="5562" y="3304050"/>
              <a:ext cx="878050" cy="459105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7" name="Straight Arrow Connector 162"/>
            <p:cNvSpPr/>
            <p:nvPr/>
          </p:nvSpPr>
          <p:spPr>
            <a:xfrm flipH="1" flipV="1">
              <a:off x="382620" y="2744017"/>
              <a:ext cx="561032" cy="510561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8" name="Straight Arrow Connector 165"/>
            <p:cNvSpPr/>
            <p:nvPr/>
          </p:nvSpPr>
          <p:spPr>
            <a:xfrm flipH="1" flipV="1">
              <a:off x="632173" y="2104833"/>
              <a:ext cx="311479" cy="486806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9" name="Straight Arrow Connector 168"/>
            <p:cNvSpPr/>
            <p:nvPr/>
          </p:nvSpPr>
          <p:spPr>
            <a:xfrm flipV="1">
              <a:off x="1001940" y="1344920"/>
              <a:ext cx="269587" cy="478900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0" name="Straight Arrow Connector 169"/>
            <p:cNvSpPr/>
            <p:nvPr/>
          </p:nvSpPr>
          <p:spPr>
            <a:xfrm flipV="1">
              <a:off x="969152" y="711665"/>
              <a:ext cx="566499" cy="443280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1" name="Straight Arrow Connector 170"/>
            <p:cNvSpPr/>
            <p:nvPr/>
          </p:nvSpPr>
          <p:spPr>
            <a:xfrm flipV="1">
              <a:off x="1032907" y="58622"/>
              <a:ext cx="812403" cy="472965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863" name="Wind Power - 3D Figure 3.gif" descr="Wind Power - 3D Figure 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4" y="1984311"/>
            <a:ext cx="2899836" cy="4784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5"/>
          <p:cNvSpPr txBox="1"/>
          <p:nvPr/>
        </p:nvSpPr>
        <p:spPr>
          <a:xfrm>
            <a:off x="304800" y="6279420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http://living.thebump.com/craft-paper-pinwheel-young-children-15846.html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http://www.pbs.org/parents/education/science/activities/first-second-grade/everyday-science/</a:t>
            </a:r>
          </a:p>
        </p:txBody>
      </p:sp>
      <p:sp>
        <p:nvSpPr>
          <p:cNvPr id="14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Making this note set one of my most difficult to research &amp; write</a:t>
            </a:r>
          </a:p>
        </p:txBody>
      </p:sp>
      <p:sp>
        <p:nvSpPr>
          <p:cNvPr id="14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rather surprised me, given that it started out looking so easy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Especially given all of our relevant personal experience with things such as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Childhood pinwheels:			And paper airplanes: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in the spirit of WeCanFigureThisOut.Org, I believe I </a:t>
            </a:r>
            <a:r>
              <a:rPr b="1"/>
              <a:t>have</a:t>
            </a:r>
            <a:r>
              <a:t> now figured it out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in this note set I'm eager to share with you what I have learned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Starting at the </a:t>
            </a:r>
            <a:r>
              <a:rPr b="1"/>
              <a:t>very</a:t>
            </a:r>
            <a:r>
              <a:t> beginning with what I have learned about:</a:t>
            </a:r>
          </a:p>
        </p:txBody>
      </p:sp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7916" y="2372786"/>
            <a:ext cx="3566584" cy="183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57748" y="2347385"/>
            <a:ext cx="3556001" cy="1887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Moving out toward the tips of the turbine blade:</a:t>
            </a:r>
          </a:p>
        </p:txBody>
      </p:sp>
      <p:sp>
        <p:nvSpPr>
          <p:cNvPr id="86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06917" y="694275"/>
            <a:ext cx="8773585" cy="171589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1) The </a:t>
            </a:r>
            <a:r>
              <a:rPr b="1"/>
              <a:t>magnitude</a:t>
            </a:r>
            <a:r>
              <a:t> of the </a:t>
            </a:r>
            <a:r>
              <a:rPr>
                <a:solidFill>
                  <a:srgbClr val="FBC901"/>
                </a:solidFill>
              </a:rPr>
              <a:t>apparent wind </a:t>
            </a:r>
            <a:r>
              <a:t>increases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2) The </a:t>
            </a:r>
            <a:r>
              <a:rPr b="1"/>
              <a:t>direction</a:t>
            </a:r>
            <a:r>
              <a:t> of the </a:t>
            </a:r>
            <a:r>
              <a:rPr>
                <a:solidFill>
                  <a:srgbClr val="FBC901"/>
                </a:solidFill>
              </a:rPr>
              <a:t>apparent wind </a:t>
            </a:r>
            <a:r>
              <a:t>swings into the plane of blade rotation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 capitalize upon this, </a:t>
            </a:r>
            <a:r>
              <a:rPr b="1"/>
              <a:t>while avoiding stall</a:t>
            </a:r>
            <a:r>
              <a:t>, the blades should be twisted:</a:t>
            </a:r>
          </a:p>
        </p:txBody>
      </p:sp>
      <p:sp>
        <p:nvSpPr>
          <p:cNvPr id="867" name="Rectangle 3"/>
          <p:cNvSpPr txBox="1"/>
          <p:nvPr/>
        </p:nvSpPr>
        <p:spPr>
          <a:xfrm>
            <a:off x="952544" y="2286006"/>
            <a:ext cx="5884336" cy="628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Apparent wind </a:t>
            </a:r>
            <a:r>
              <a:rPr>
                <a:solidFill>
                  <a:srgbClr val="FFFFFF"/>
                </a:solidFill>
              </a:rPr>
              <a:t>+ blade cross-sections from above</a:t>
            </a: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(if both blades were in fact twisted smoothly):</a:t>
            </a:r>
          </a:p>
        </p:txBody>
      </p:sp>
      <p:grpSp>
        <p:nvGrpSpPr>
          <p:cNvPr id="882" name="Group 103"/>
          <p:cNvGrpSpPr/>
          <p:nvPr/>
        </p:nvGrpSpPr>
        <p:grpSpPr>
          <a:xfrm>
            <a:off x="3035771" y="3058576"/>
            <a:ext cx="1970201" cy="3434742"/>
            <a:chOff x="0" y="0"/>
            <a:chExt cx="1970200" cy="3434741"/>
          </a:xfrm>
        </p:grpSpPr>
        <p:grpSp>
          <p:nvGrpSpPr>
            <p:cNvPr id="874" name="Group 83"/>
            <p:cNvGrpSpPr/>
            <p:nvPr/>
          </p:nvGrpSpPr>
          <p:grpSpPr>
            <a:xfrm>
              <a:off x="-1" y="0"/>
              <a:ext cx="1391195" cy="1675621"/>
              <a:chOff x="0" y="0"/>
              <a:chExt cx="1391193" cy="1675620"/>
            </a:xfrm>
          </p:grpSpPr>
          <p:sp>
            <p:nvSpPr>
              <p:cNvPr id="868" name="Straight Arrow Connector 168"/>
              <p:cNvSpPr/>
              <p:nvPr/>
            </p:nvSpPr>
            <p:spPr>
              <a:xfrm flipV="1">
                <a:off x="511208" y="1160489"/>
                <a:ext cx="265603" cy="407080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9" name="Straight Arrow Connector 169"/>
              <p:cNvSpPr/>
              <p:nvPr/>
            </p:nvSpPr>
            <p:spPr>
              <a:xfrm flipV="1">
                <a:off x="127794" y="603028"/>
                <a:ext cx="558129" cy="376801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0" name="Straight Arrow Connector 170"/>
              <p:cNvSpPr/>
              <p:nvPr/>
            </p:nvSpPr>
            <p:spPr>
              <a:xfrm flipV="1">
                <a:off x="-1" y="-1"/>
                <a:ext cx="800400" cy="402034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871" name="Picture 73" descr="Picture 7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61274">
                <a:off x="662222" y="613816"/>
                <a:ext cx="695588" cy="205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2" name="Picture 74" descr="Picture 7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215208">
                <a:off x="686306" y="82885"/>
                <a:ext cx="695588" cy="2054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3" name="Picture 78" descr="Picture 7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9044448">
                <a:off x="616079" y="1261851"/>
                <a:ext cx="695588" cy="205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1" name="Group 101"/>
            <p:cNvGrpSpPr/>
            <p:nvPr/>
          </p:nvGrpSpPr>
          <p:grpSpPr>
            <a:xfrm>
              <a:off x="484702" y="1713042"/>
              <a:ext cx="1485499" cy="1721700"/>
              <a:chOff x="0" y="0"/>
              <a:chExt cx="1485497" cy="1721699"/>
            </a:xfrm>
          </p:grpSpPr>
          <p:sp>
            <p:nvSpPr>
              <p:cNvPr id="875" name="Straight Arrow Connector 85"/>
              <p:cNvSpPr/>
              <p:nvPr/>
            </p:nvSpPr>
            <p:spPr>
              <a:xfrm flipH="1" flipV="1">
                <a:off x="669498" y="103060"/>
                <a:ext cx="281959" cy="407080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6" name="Straight Arrow Connector 86"/>
              <p:cNvSpPr/>
              <p:nvPr/>
            </p:nvSpPr>
            <p:spPr>
              <a:xfrm flipH="1" flipV="1">
                <a:off x="727238" y="743729"/>
                <a:ext cx="592500" cy="376801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7" name="Straight Arrow Connector 87"/>
              <p:cNvSpPr/>
              <p:nvPr/>
            </p:nvSpPr>
            <p:spPr>
              <a:xfrm flipH="1" flipV="1">
                <a:off x="635809" y="1319666"/>
                <a:ext cx="849689" cy="402034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878" name="Picture 88" descr="Picture 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75632" flipH="1">
                <a:off x="13976" y="775683"/>
                <a:ext cx="738424" cy="2054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9" name="Picture 90" descr="Picture 9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384792" flipH="1">
                <a:off x="18504" y="1402552"/>
                <a:ext cx="738424" cy="2054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0" name="Picture 91" descr="Picture 9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400991" flipH="1">
                <a:off x="134537" y="198095"/>
                <a:ext cx="695588" cy="2181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83" name="Rectangle 3"/>
          <p:cNvSpPr txBox="1"/>
          <p:nvPr/>
        </p:nvSpPr>
        <p:spPr>
          <a:xfrm>
            <a:off x="5111750" y="3560236"/>
            <a:ext cx="3979336" cy="2251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Note how this blade twist ensures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the airfoil is always tilted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slightly upward from </a:t>
            </a:r>
            <a:r>
              <a:rPr>
                <a:solidFill>
                  <a:srgbClr val="FBC901"/>
                </a:solidFill>
              </a:rPr>
              <a:t>apparent wind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yielding good </a:t>
            </a:r>
            <a:r>
              <a:rPr>
                <a:solidFill>
                  <a:srgbClr val="22F50C"/>
                </a:solidFill>
              </a:rPr>
              <a:t>lift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22F50C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(by avoiding </a:t>
            </a:r>
            <a:r>
              <a:rPr>
                <a:solidFill>
                  <a:srgbClr val="FF0000"/>
                </a:solidFill>
              </a:rPr>
              <a:t>stall</a:t>
            </a:r>
            <a:r>
              <a:t> angles-of-attack)</a:t>
            </a:r>
          </a:p>
        </p:txBody>
      </p:sp>
      <p:pic>
        <p:nvPicPr>
          <p:cNvPr id="884" name="Wind Power - 3D Figure 4.gif" descr="Wind Power - 3D Figure 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5" y="2738278"/>
            <a:ext cx="2105148" cy="4016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Rectangle 5"/>
          <p:cNvSpPr txBox="1"/>
          <p:nvPr/>
        </p:nvSpPr>
        <p:spPr>
          <a:xfrm>
            <a:off x="253999" y="6060345"/>
            <a:ext cx="8625415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Top:  https://crunch.craft-tech.com/applications/design-optimization/wind-turbine-blade/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Middle: https://www.windflow.co.nz/turbines/why-two-blades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Bottom left: https://whirlwindpropellers.com/windtunnel/ground-adjustable-aircraft-propellers/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Bottom right:  https://www.boatownersworld.com/quicksilver-silverado-vengeance-stainless-steel-boat-propeller.html</a:t>
            </a:r>
          </a:p>
        </p:txBody>
      </p:sp>
      <p:sp>
        <p:nvSpPr>
          <p:cNvPr id="887" name="Rectangle 2"/>
          <p:cNvSpPr txBox="1">
            <a:spLocks noGrp="1"/>
          </p:cNvSpPr>
          <p:nvPr>
            <p:ph type="title"/>
          </p:nvPr>
        </p:nvSpPr>
        <p:spPr>
          <a:xfrm>
            <a:off x="0" y="107948"/>
            <a:ext cx="9144000" cy="37888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Cross-sections of a computer-optimized twisted turbine blade:</a:t>
            </a:r>
          </a:p>
        </p:txBody>
      </p:sp>
      <p:sp>
        <p:nvSpPr>
          <p:cNvPr id="888" name="Rectangle 3"/>
          <p:cNvSpPr txBox="1"/>
          <p:nvPr/>
        </p:nvSpPr>
        <p:spPr>
          <a:xfrm>
            <a:off x="228600" y="2190766"/>
            <a:ext cx="8915400" cy="2834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Photo of a turbine with two such blades: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Aircraft and boat propellers </a:t>
            </a:r>
            <a:r>
              <a:rPr b="1"/>
              <a:t>twisted for same reasons: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894" name="Group 71"/>
          <p:cNvGrpSpPr/>
          <p:nvPr/>
        </p:nvGrpSpPr>
        <p:grpSpPr>
          <a:xfrm>
            <a:off x="1558637" y="666751"/>
            <a:ext cx="5892023" cy="1344083"/>
            <a:chOff x="0" y="0"/>
            <a:chExt cx="5892022" cy="1344082"/>
          </a:xfrm>
        </p:grpSpPr>
        <p:grpSp>
          <p:nvGrpSpPr>
            <p:cNvPr id="891" name="Group 68"/>
            <p:cNvGrpSpPr/>
            <p:nvPr/>
          </p:nvGrpSpPr>
          <p:grpSpPr>
            <a:xfrm>
              <a:off x="1003447" y="0"/>
              <a:ext cx="3921824" cy="1344083"/>
              <a:chOff x="25372" y="0"/>
              <a:chExt cx="3921822" cy="1344081"/>
            </a:xfrm>
          </p:grpSpPr>
          <p:pic>
            <p:nvPicPr>
              <p:cNvPr id="889" name="Picture 63" descr="Picture 63"/>
              <p:cNvPicPr>
                <a:picLocks noChangeAspect="1"/>
              </p:cNvPicPr>
              <p:nvPr/>
            </p:nvPicPr>
            <p:blipFill>
              <a:blip r:embed="rId2"/>
              <a:srcRect b="77000"/>
              <a:stretch>
                <a:fillRect/>
              </a:stretch>
            </p:blipFill>
            <p:spPr>
              <a:xfrm>
                <a:off x="25372" y="0"/>
                <a:ext cx="3917812" cy="637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0" name="Picture 64" descr="Picture 64"/>
              <p:cNvPicPr>
                <a:picLocks noChangeAspect="1"/>
              </p:cNvPicPr>
              <p:nvPr/>
            </p:nvPicPr>
            <p:blipFill>
              <a:blip r:embed="rId2"/>
              <a:srcRect t="45000" b="29000"/>
              <a:stretch>
                <a:fillRect/>
              </a:stretch>
            </p:blipFill>
            <p:spPr>
              <a:xfrm>
                <a:off x="29383" y="623164"/>
                <a:ext cx="3917812" cy="7209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92" name="TextBox 69"/>
            <p:cNvSpPr txBox="1"/>
            <p:nvPr/>
          </p:nvSpPr>
          <p:spPr>
            <a:xfrm>
              <a:off x="0" y="406217"/>
              <a:ext cx="1184627" cy="54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Blade</a:t>
              </a:r>
            </a:p>
            <a:p>
              <a: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"Root"</a:t>
              </a:r>
            </a:p>
          </p:txBody>
        </p:sp>
        <p:sp>
          <p:nvSpPr>
            <p:cNvPr id="893" name="TextBox 70"/>
            <p:cNvSpPr txBox="1"/>
            <p:nvPr/>
          </p:nvSpPr>
          <p:spPr>
            <a:xfrm>
              <a:off x="4707395" y="372147"/>
              <a:ext cx="1184628" cy="541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Blade</a:t>
              </a:r>
            </a:p>
            <a:p>
              <a: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Tip</a:t>
              </a:r>
            </a:p>
          </p:txBody>
        </p:sp>
      </p:grpSp>
      <p:pic>
        <p:nvPicPr>
          <p:cNvPr id="895" name="Picture 24" descr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56" y="2727732"/>
            <a:ext cx="4423832" cy="1101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47" y="4624130"/>
            <a:ext cx="2879113" cy="122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Picture 26" descr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014" y="4594550"/>
            <a:ext cx="1109150" cy="1243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463553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Important factoid: </a:t>
            </a:r>
            <a:r>
              <a:rPr b="1">
                <a:solidFill>
                  <a:srgbClr val="FF0000"/>
                </a:solidFill>
              </a:rPr>
              <a:t>Stall</a:t>
            </a:r>
            <a:r>
              <a:t> can save wind turbines:</a:t>
            </a:r>
          </a:p>
        </p:txBody>
      </p:sp>
      <p:grpSp>
        <p:nvGrpSpPr>
          <p:cNvPr id="904" name="Group 67"/>
          <p:cNvGrpSpPr/>
          <p:nvPr/>
        </p:nvGrpSpPr>
        <p:grpSpPr>
          <a:xfrm>
            <a:off x="6974422" y="2794003"/>
            <a:ext cx="1428744" cy="628653"/>
            <a:chOff x="0" y="0"/>
            <a:chExt cx="1428743" cy="628652"/>
          </a:xfrm>
        </p:grpSpPr>
        <p:sp>
          <p:nvSpPr>
            <p:cNvPr id="900" name="Straight Arrow Connector 59"/>
            <p:cNvSpPr/>
            <p:nvPr/>
          </p:nvSpPr>
          <p:spPr>
            <a:xfrm>
              <a:off x="710742" y="13193"/>
              <a:ext cx="718002" cy="7071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1" name="Straight Arrow Connector 60"/>
            <p:cNvSpPr/>
            <p:nvPr/>
          </p:nvSpPr>
          <p:spPr>
            <a:xfrm flipH="1" flipV="1">
              <a:off x="697151" y="0"/>
              <a:ext cx="1081" cy="62482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2" name="Straight Arrow Connector 61"/>
            <p:cNvSpPr/>
            <p:nvPr/>
          </p:nvSpPr>
          <p:spPr>
            <a:xfrm flipV="1">
              <a:off x="723528" y="41602"/>
              <a:ext cx="684418" cy="587051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3" name="Straight Arrow Connector 62"/>
            <p:cNvSpPr/>
            <p:nvPr/>
          </p:nvSpPr>
          <p:spPr>
            <a:xfrm flipH="1" flipV="1">
              <a:off x="0" y="21169"/>
              <a:ext cx="656162" cy="3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05" name="Rectangle 3"/>
          <p:cNvSpPr txBox="1"/>
          <p:nvPr/>
        </p:nvSpPr>
        <p:spPr>
          <a:xfrm>
            <a:off x="101603" y="696391"/>
            <a:ext cx="9042398" cy="434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Storms have torn wind turbines to pieces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problem is not so much that blade bending =&gt; breaking (induced by 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 is instead excess winds rotating the turbine so fast that centripetal force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on individual blades rips them right out of the turbine's hub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the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 turning the turbine is driven by </a:t>
            </a:r>
            <a:r>
              <a:rPr b="1">
                <a:solidFill>
                  <a:srgbClr val="FBC901"/>
                </a:solidFill>
              </a:rPr>
              <a:t>Apparent Wind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is vector difference of: </a:t>
            </a:r>
            <a:r>
              <a:rPr b="1"/>
              <a:t>True wind </a:t>
            </a:r>
            <a:r>
              <a:t>– </a:t>
            </a:r>
            <a:r>
              <a:rPr b="1">
                <a:solidFill>
                  <a:srgbClr val="00FFFF"/>
                </a:solidFill>
              </a:rPr>
              <a:t>Blade velocity</a:t>
            </a:r>
            <a:r>
              <a:t>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a storm drives True wind higher, it can increasingly dominate the Apparent wind,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shifting Apparent wind direction, </a:t>
            </a:r>
            <a:r>
              <a:rPr b="1"/>
              <a:t>increasing</a:t>
            </a:r>
            <a:r>
              <a:t> Angle-of-attack on turbine blades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can then push those blades past their peak </a:t>
            </a:r>
            <a:r>
              <a:rPr b="1">
                <a:solidFill>
                  <a:srgbClr val="22F50C"/>
                </a:solidFill>
              </a:rPr>
              <a:t>Lift</a:t>
            </a:r>
            <a:r>
              <a:t> and into </a:t>
            </a:r>
            <a:r>
              <a:rPr b="1">
                <a:solidFill>
                  <a:srgbClr val="FF0000"/>
                </a:solidFill>
              </a:rPr>
              <a:t>stall</a:t>
            </a:r>
            <a:r>
              <a:t>:</a:t>
            </a:r>
          </a:p>
        </p:txBody>
      </p:sp>
      <p:grpSp>
        <p:nvGrpSpPr>
          <p:cNvPr id="913" name="Group"/>
          <p:cNvGrpSpPr/>
          <p:nvPr/>
        </p:nvGrpSpPr>
        <p:grpSpPr>
          <a:xfrm>
            <a:off x="1390984" y="5082090"/>
            <a:ext cx="6271340" cy="1572353"/>
            <a:chOff x="0" y="0"/>
            <a:chExt cx="6271338" cy="1572352"/>
          </a:xfrm>
        </p:grpSpPr>
        <p:sp>
          <p:nvSpPr>
            <p:cNvPr id="906" name="Straight Arrow Connector 16"/>
            <p:cNvSpPr/>
            <p:nvPr/>
          </p:nvSpPr>
          <p:spPr>
            <a:xfrm flipV="1">
              <a:off x="377102" y="281059"/>
              <a:ext cx="18721" cy="97963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7" name="Straight Arrow Connector 17"/>
            <p:cNvSpPr/>
            <p:nvPr/>
          </p:nvSpPr>
          <p:spPr>
            <a:xfrm flipV="1">
              <a:off x="380705" y="1233938"/>
              <a:ext cx="4233676" cy="2333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8" name="TextBox 18"/>
            <p:cNvSpPr txBox="1"/>
            <p:nvPr/>
          </p:nvSpPr>
          <p:spPr>
            <a:xfrm>
              <a:off x="0" y="0"/>
              <a:ext cx="835782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909" name="TextBox 19"/>
            <p:cNvSpPr txBox="1"/>
            <p:nvPr/>
          </p:nvSpPr>
          <p:spPr>
            <a:xfrm>
              <a:off x="4538205" y="1086187"/>
              <a:ext cx="1733134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910" name="Freeform 22"/>
            <p:cNvSpPr/>
            <p:nvPr/>
          </p:nvSpPr>
          <p:spPr>
            <a:xfrm>
              <a:off x="395820" y="495932"/>
              <a:ext cx="3049779" cy="757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1" extrusionOk="0">
                  <a:moveTo>
                    <a:pt x="0" y="21371"/>
                  </a:moveTo>
                  <a:lnTo>
                    <a:pt x="5506" y="15115"/>
                  </a:lnTo>
                  <a:lnTo>
                    <a:pt x="9976" y="10006"/>
                  </a:lnTo>
                  <a:cubicBezTo>
                    <a:pt x="11451" y="8355"/>
                    <a:pt x="12941" y="6791"/>
                    <a:pt x="14353" y="5210"/>
                  </a:cubicBezTo>
                  <a:cubicBezTo>
                    <a:pt x="15765" y="3629"/>
                    <a:pt x="17435" y="1265"/>
                    <a:pt x="18447" y="518"/>
                  </a:cubicBezTo>
                  <a:cubicBezTo>
                    <a:pt x="19459" y="-229"/>
                    <a:pt x="19976" y="-177"/>
                    <a:pt x="20424" y="727"/>
                  </a:cubicBezTo>
                  <a:cubicBezTo>
                    <a:pt x="20871" y="1630"/>
                    <a:pt x="20933" y="2534"/>
                    <a:pt x="21129" y="5940"/>
                  </a:cubicBezTo>
                  <a:cubicBezTo>
                    <a:pt x="21325" y="9346"/>
                    <a:pt x="21600" y="21162"/>
                    <a:pt x="21600" y="21162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1" name="Bent Arrow 68"/>
            <p:cNvSpPr/>
            <p:nvPr/>
          </p:nvSpPr>
          <p:spPr>
            <a:xfrm rot="5400000">
              <a:off x="3136034" y="113791"/>
              <a:ext cx="560918" cy="68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9481"/>
                  </a:lnTo>
                  <a:cubicBezTo>
                    <a:pt x="0" y="5193"/>
                    <a:pt x="4231" y="1716"/>
                    <a:pt x="9450" y="1716"/>
                  </a:cubicBezTo>
                  <a:lnTo>
                    <a:pt x="16200" y="1716"/>
                  </a:lnTo>
                  <a:lnTo>
                    <a:pt x="16200" y="0"/>
                  </a:lnTo>
                  <a:lnTo>
                    <a:pt x="21600" y="2930"/>
                  </a:lnTo>
                  <a:lnTo>
                    <a:pt x="16200" y="5860"/>
                  </a:lnTo>
                  <a:lnTo>
                    <a:pt x="16200" y="4144"/>
                  </a:lnTo>
                  <a:lnTo>
                    <a:pt x="9450" y="4144"/>
                  </a:lnTo>
                  <a:cubicBezTo>
                    <a:pt x="5863" y="4144"/>
                    <a:pt x="2955" y="6534"/>
                    <a:pt x="2955" y="9481"/>
                  </a:cubicBezTo>
                  <a:lnTo>
                    <a:pt x="2955" y="21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2" name="TextBox 20"/>
            <p:cNvSpPr txBox="1"/>
            <p:nvPr/>
          </p:nvSpPr>
          <p:spPr>
            <a:xfrm>
              <a:off x="2878309" y="1258959"/>
              <a:ext cx="1107029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Rectangle 5"/>
          <p:cNvSpPr txBox="1"/>
          <p:nvPr/>
        </p:nvSpPr>
        <p:spPr>
          <a:xfrm>
            <a:off x="137583" y="6573633"/>
            <a:ext cx="8879417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Photo:  http://eng-electric.blogspot.com/2016/11/power-control-of-wind-turbines.html</a:t>
            </a:r>
          </a:p>
        </p:txBody>
      </p:sp>
      <p:sp>
        <p:nvSpPr>
          <p:cNvPr id="916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46355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That stall provides a degree of "passive" over-speed protection</a:t>
            </a:r>
          </a:p>
        </p:txBody>
      </p:sp>
      <p:sp>
        <p:nvSpPr>
          <p:cNvPr id="917" name="Rectangle 3"/>
          <p:cNvSpPr txBox="1"/>
          <p:nvPr/>
        </p:nvSpPr>
        <p:spPr>
          <a:xfrm>
            <a:off x="69855" y="719676"/>
            <a:ext cx="9021230" cy="564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"Passive" in the sense that it doesn't require sensors and alarms to set it off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to keep turbines pointing into the wind, commercial turbines already have sensors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 extreme winds, they can set off stronger </a:t>
            </a:r>
            <a:r>
              <a:rPr b="1"/>
              <a:t>active over-speed protection</a:t>
            </a:r>
            <a:r>
              <a:t>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FIRST</a:t>
            </a:r>
            <a:r>
              <a:t>: Blades can be rotated about their axes (i.e., changing their</a:t>
            </a:r>
            <a:r>
              <a:rPr b="1">
                <a:solidFill>
                  <a:srgbClr val="FBC901"/>
                </a:solidFill>
              </a:rPr>
              <a:t> pitch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to </a:t>
            </a:r>
            <a:r>
              <a:rPr b="1"/>
              <a:t>zero out</a:t>
            </a:r>
            <a:r>
              <a:t> wind's Angle-of-attack, slashing blade lift (called </a:t>
            </a:r>
            <a:r>
              <a:rPr b="1">
                <a:solidFill>
                  <a:srgbClr val="FBC901"/>
                </a:solidFill>
              </a:rPr>
              <a:t>feathering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SECOND</a:t>
            </a:r>
            <a:r>
              <a:t>: The whole head of the turbine (its </a:t>
            </a:r>
            <a:r>
              <a:rPr b="1">
                <a:solidFill>
                  <a:srgbClr val="FBC901"/>
                </a:solidFill>
              </a:rPr>
              <a:t>nacelle</a:t>
            </a:r>
            <a:r>
              <a:t>) can be rotated 90°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so that wind strikes it from the side, radically slowing or stopping rotation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(While also minimizing total wind drag upon the complete structure)</a:t>
            </a:r>
          </a:p>
        </p:txBody>
      </p:sp>
      <p:pic>
        <p:nvPicPr>
          <p:cNvPr id="918" name="Picture 40" descr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231" y="3196165"/>
            <a:ext cx="2646459" cy="1754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ectangle 5"/>
          <p:cNvSpPr txBox="1"/>
          <p:nvPr/>
        </p:nvSpPr>
        <p:spPr>
          <a:xfrm>
            <a:off x="304800" y="6478386"/>
            <a:ext cx="8534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921" name="Rectangle 2"/>
          <p:cNvSpPr txBox="1">
            <a:spLocks noGrp="1"/>
          </p:cNvSpPr>
          <p:nvPr>
            <p:ph type="title"/>
          </p:nvPr>
        </p:nvSpPr>
        <p:spPr>
          <a:xfrm>
            <a:off x="273050" y="160878"/>
            <a:ext cx="8534400" cy="87628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Simple</a:t>
            </a:r>
            <a:r>
              <a:rPr b="1"/>
              <a:t>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rPr>
                <a:solidFill>
                  <a:srgbClr val="FFFFFF"/>
                </a:solidFill>
              </a:rPr>
              <a:t> thus explains </a:t>
            </a:r>
            <a:r>
              <a:rPr b="1"/>
              <a:t>Savonius</a:t>
            </a:r>
            <a:r>
              <a:t> turbines</a:t>
            </a:r>
            <a:br/>
            <a:br>
              <a:rPr sz="1500"/>
            </a:br>
            <a:r>
              <a:t>While a combination of </a:t>
            </a:r>
            <a:r>
              <a:rPr b="1">
                <a:solidFill>
                  <a:srgbClr val="FF6299"/>
                </a:solidFill>
              </a:rPr>
              <a:t>drag</a:t>
            </a:r>
            <a:r>
              <a:rPr b="1"/>
              <a:t> </a:t>
            </a:r>
            <a:r>
              <a:t>+ </a:t>
            </a:r>
            <a:r>
              <a:rPr b="1">
                <a:solidFill>
                  <a:srgbClr val="22F50C"/>
                </a:solidFill>
              </a:rPr>
              <a:t>lift </a:t>
            </a:r>
            <a:r>
              <a:rPr>
                <a:solidFill>
                  <a:srgbClr val="FFFFFF"/>
                </a:solidFill>
              </a:rPr>
              <a:t>explains</a:t>
            </a:r>
            <a:r>
              <a:rPr>
                <a:solidFill>
                  <a:srgbClr val="22F50C"/>
                </a:solidFill>
              </a:rPr>
              <a:t> </a:t>
            </a:r>
            <a:r>
              <a:rPr b="1"/>
              <a:t>Danish </a:t>
            </a:r>
            <a:r>
              <a:t>turbines</a:t>
            </a:r>
          </a:p>
        </p:txBody>
      </p:sp>
      <p:pic>
        <p:nvPicPr>
          <p:cNvPr id="922" name="Picture 6" descr="Picture 6"/>
          <p:cNvPicPr>
            <a:picLocks noChangeAspect="1"/>
          </p:cNvPicPr>
          <p:nvPr/>
        </p:nvPicPr>
        <p:blipFill>
          <a:blip r:embed="rId2"/>
          <a:srcRect l="11120" r="5560"/>
          <a:stretch>
            <a:fillRect/>
          </a:stretch>
        </p:blipFill>
        <p:spPr>
          <a:xfrm>
            <a:off x="547919" y="1338924"/>
            <a:ext cx="2087186" cy="18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Picture 7" descr="Picture 7"/>
          <p:cNvPicPr>
            <a:picLocks noChangeAspect="1"/>
          </p:cNvPicPr>
          <p:nvPr/>
        </p:nvPicPr>
        <p:blipFill>
          <a:blip r:embed="rId3"/>
          <a:srcRect l="24000" t="2400" r="20400" b="8400"/>
          <a:stretch>
            <a:fillRect/>
          </a:stretch>
        </p:blipFill>
        <p:spPr>
          <a:xfrm>
            <a:off x="3265129" y="1327727"/>
            <a:ext cx="1177811" cy="188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Picture 8" descr="Picture 8"/>
          <p:cNvPicPr>
            <a:picLocks noChangeAspect="1"/>
          </p:cNvPicPr>
          <p:nvPr/>
        </p:nvPicPr>
        <p:blipFill>
          <a:blip r:embed="rId4"/>
          <a:srcRect l="27500"/>
          <a:stretch>
            <a:fillRect/>
          </a:stretch>
        </p:blipFill>
        <p:spPr>
          <a:xfrm>
            <a:off x="5871659" y="1328844"/>
            <a:ext cx="2288084" cy="191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Picture 9" descr="Picture 9"/>
          <p:cNvPicPr>
            <a:picLocks noChangeAspect="1"/>
          </p:cNvPicPr>
          <p:nvPr/>
        </p:nvPicPr>
        <p:blipFill>
          <a:blip r:embed="rId5"/>
          <a:srcRect l="24080" r="24080"/>
          <a:stretch>
            <a:fillRect/>
          </a:stretch>
        </p:blipFill>
        <p:spPr>
          <a:xfrm>
            <a:off x="661277" y="4012003"/>
            <a:ext cx="1651144" cy="178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Picture 10" descr="Picture 10"/>
          <p:cNvPicPr>
            <a:picLocks noChangeAspect="1"/>
          </p:cNvPicPr>
          <p:nvPr/>
        </p:nvPicPr>
        <p:blipFill>
          <a:blip r:embed="rId6"/>
          <a:srcRect l="12800" t="3200" r="12800"/>
          <a:stretch>
            <a:fillRect/>
          </a:stretch>
        </p:blipFill>
        <p:spPr>
          <a:xfrm>
            <a:off x="6787180" y="4074589"/>
            <a:ext cx="1370326" cy="178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Picture 11" descr="Picture 11"/>
          <p:cNvPicPr>
            <a:picLocks noChangeAspect="1"/>
          </p:cNvPicPr>
          <p:nvPr/>
        </p:nvPicPr>
        <p:blipFill>
          <a:blip r:embed="rId7"/>
          <a:srcRect t="5560" b="5559"/>
          <a:stretch>
            <a:fillRect/>
          </a:stretch>
        </p:blipFill>
        <p:spPr>
          <a:xfrm>
            <a:off x="3721132" y="4048698"/>
            <a:ext cx="1502363" cy="1782709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63496" y="3382443"/>
            <a:ext cx="9080505" cy="150706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But what about the </a:t>
            </a:r>
            <a:r>
              <a:rPr b="1">
                <a:solidFill>
                  <a:srgbClr val="FBC901"/>
                </a:solidFill>
              </a:rPr>
              <a:t>Darrieus</a:t>
            </a:r>
            <a:r>
              <a:t> turbines that so intrigue inventors &amp; the press?</a:t>
            </a:r>
          </a:p>
        </p:txBody>
      </p:sp>
      <p:sp>
        <p:nvSpPr>
          <p:cNvPr id="929" name="Plus 13"/>
          <p:cNvSpPr/>
          <p:nvPr/>
        </p:nvSpPr>
        <p:spPr>
          <a:xfrm>
            <a:off x="5063432" y="2119860"/>
            <a:ext cx="318886" cy="311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428" y="7344"/>
                </a:lnTo>
                <a:lnTo>
                  <a:pt x="7428" y="0"/>
                </a:lnTo>
                <a:lnTo>
                  <a:pt x="14172" y="0"/>
                </a:lnTo>
                <a:lnTo>
                  <a:pt x="14172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172" y="14256"/>
                </a:lnTo>
                <a:lnTo>
                  <a:pt x="14172" y="21600"/>
                </a:lnTo>
                <a:lnTo>
                  <a:pt x="7428" y="21600"/>
                </a:lnTo>
                <a:lnTo>
                  <a:pt x="7428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30" name="Rectangle 3"/>
          <p:cNvSpPr txBox="1"/>
          <p:nvPr/>
        </p:nvSpPr>
        <p:spPr>
          <a:xfrm>
            <a:off x="497461" y="5853669"/>
            <a:ext cx="19124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Simple Darrieus</a:t>
            </a:r>
          </a:p>
        </p:txBody>
      </p:sp>
      <p:sp>
        <p:nvSpPr>
          <p:cNvPr id="931" name="Rectangle 3"/>
          <p:cNvSpPr txBox="1"/>
          <p:nvPr/>
        </p:nvSpPr>
        <p:spPr>
          <a:xfrm>
            <a:off x="6491823" y="5889656"/>
            <a:ext cx="19124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Spiral Darrieus</a:t>
            </a:r>
          </a:p>
        </p:txBody>
      </p:sp>
      <p:sp>
        <p:nvSpPr>
          <p:cNvPr id="932" name="Rectangle 3"/>
          <p:cNvSpPr txBox="1"/>
          <p:nvPr/>
        </p:nvSpPr>
        <p:spPr>
          <a:xfrm>
            <a:off x="3285118" y="5868485"/>
            <a:ext cx="234522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Eggbeater Darrieus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Picture 6" descr="Picture 6"/>
          <p:cNvPicPr>
            <a:picLocks noChangeAspect="1"/>
          </p:cNvPicPr>
          <p:nvPr/>
        </p:nvPicPr>
        <p:blipFill>
          <a:blip r:embed="rId2"/>
          <a:srcRect l="24080" r="24080"/>
          <a:stretch>
            <a:fillRect/>
          </a:stretch>
        </p:blipFill>
        <p:spPr>
          <a:xfrm>
            <a:off x="1677179" y="2074337"/>
            <a:ext cx="1534800" cy="1663588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223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Take a closer look at the Simple Darrieus turbine design</a:t>
            </a:r>
          </a:p>
        </p:txBody>
      </p:sp>
      <p:sp>
        <p:nvSpPr>
          <p:cNvPr id="936" name="Rectangle 3"/>
          <p:cNvSpPr txBox="1"/>
          <p:nvPr/>
        </p:nvSpPr>
        <p:spPr>
          <a:xfrm>
            <a:off x="95256" y="726023"/>
            <a:ext cx="9048745" cy="658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From this picture, you might suspect that it twists its blades as it turns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could produce the blade cross-sections shown below right,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</a:t>
            </a:r>
            <a:r>
              <a:rPr b="1"/>
              <a:t>DOES</a:t>
            </a:r>
            <a:r>
              <a:t> create strong drag on one side, light on the other =&gt; Rotation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how would you get the blades to twist?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You could add motors on each blade (likely impractical / certainly expensive)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Or you might devise some clever way of linking the blades together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such that they cause each other to pivot as the whole assembly rotates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HAS been tried, but based solely on drag, it is then not a true Darrieus turbine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It's more like a distant cousin of the drag-based Savonius turbine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956" name="Group 23"/>
          <p:cNvGrpSpPr/>
          <p:nvPr/>
        </p:nvGrpSpPr>
        <p:grpSpPr>
          <a:xfrm>
            <a:off x="4375120" y="2311431"/>
            <a:ext cx="3058534" cy="1385774"/>
            <a:chOff x="0" y="0"/>
            <a:chExt cx="3058532" cy="1385773"/>
          </a:xfrm>
        </p:grpSpPr>
        <p:grpSp>
          <p:nvGrpSpPr>
            <p:cNvPr id="954" name="Group 60"/>
            <p:cNvGrpSpPr/>
            <p:nvPr/>
          </p:nvGrpSpPr>
          <p:grpSpPr>
            <a:xfrm>
              <a:off x="0" y="0"/>
              <a:ext cx="3058533" cy="1385774"/>
              <a:chOff x="0" y="0"/>
              <a:chExt cx="3058532" cy="1385773"/>
            </a:xfrm>
          </p:grpSpPr>
          <p:grpSp>
            <p:nvGrpSpPr>
              <p:cNvPr id="942" name="Group 36"/>
              <p:cNvGrpSpPr/>
              <p:nvPr/>
            </p:nvGrpSpPr>
            <p:grpSpPr>
              <a:xfrm>
                <a:off x="-1" y="0"/>
                <a:ext cx="551997" cy="1385774"/>
                <a:chOff x="0" y="0"/>
                <a:chExt cx="551995" cy="1385773"/>
              </a:xfrm>
            </p:grpSpPr>
            <p:sp>
              <p:nvSpPr>
                <p:cNvPr id="937" name="Straight Connector 55"/>
                <p:cNvSpPr/>
                <p:nvPr/>
              </p:nvSpPr>
              <p:spPr>
                <a:xfrm flipV="1">
                  <a:off x="0" y="0"/>
                  <a:ext cx="537933" cy="86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38" name="Straight Connector 56"/>
                <p:cNvSpPr/>
                <p:nvPr/>
              </p:nvSpPr>
              <p:spPr>
                <a:xfrm flipV="1">
                  <a:off x="9068" y="323838"/>
                  <a:ext cx="542928" cy="1977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39" name="Straight Connector 57"/>
                <p:cNvSpPr/>
                <p:nvPr/>
              </p:nvSpPr>
              <p:spPr>
                <a:xfrm flipV="1">
                  <a:off x="2592" y="677711"/>
                  <a:ext cx="542371" cy="190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0" name="Straight Connector 58"/>
                <p:cNvSpPr/>
                <p:nvPr/>
              </p:nvSpPr>
              <p:spPr>
                <a:xfrm>
                  <a:off x="11659" y="1012722"/>
                  <a:ext cx="533305" cy="58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1" name="Straight Connector 59"/>
                <p:cNvSpPr/>
                <p:nvPr/>
              </p:nvSpPr>
              <p:spPr>
                <a:xfrm>
                  <a:off x="11659" y="1382835"/>
                  <a:ext cx="526273" cy="294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943" name="Right Arrow 43"/>
              <p:cNvSpPr/>
              <p:nvPr/>
            </p:nvSpPr>
            <p:spPr>
              <a:xfrm>
                <a:off x="2068383" y="38052"/>
                <a:ext cx="567689" cy="31980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629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4" name="Right Arrow 44"/>
              <p:cNvSpPr/>
              <p:nvPr/>
            </p:nvSpPr>
            <p:spPr>
              <a:xfrm>
                <a:off x="2101257" y="950268"/>
                <a:ext cx="168720" cy="31980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629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5" name="Freeform 45"/>
              <p:cNvSpPr/>
              <p:nvPr/>
            </p:nvSpPr>
            <p:spPr>
              <a:xfrm rot="16008675" flipH="1">
                <a:off x="2434027" y="588582"/>
                <a:ext cx="978022" cy="216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3" extrusionOk="0">
                    <a:moveTo>
                      <a:pt x="21600" y="0"/>
                    </a:moveTo>
                    <a:cubicBezTo>
                      <a:pt x="20025" y="5322"/>
                      <a:pt x="18450" y="10644"/>
                      <a:pt x="16835" y="14087"/>
                    </a:cubicBezTo>
                    <a:cubicBezTo>
                      <a:pt x="15221" y="17531"/>
                      <a:pt x="13447" y="19722"/>
                      <a:pt x="11912" y="20661"/>
                    </a:cubicBezTo>
                    <a:cubicBezTo>
                      <a:pt x="10376" y="21600"/>
                      <a:pt x="9053" y="20504"/>
                      <a:pt x="7624" y="19722"/>
                    </a:cubicBezTo>
                    <a:cubicBezTo>
                      <a:pt x="6194" y="18939"/>
                      <a:pt x="4606" y="17687"/>
                      <a:pt x="3335" y="15965"/>
                    </a:cubicBezTo>
                    <a:cubicBezTo>
                      <a:pt x="2065" y="14244"/>
                      <a:pt x="0" y="9391"/>
                      <a:pt x="0" y="9391"/>
                    </a:cubicBezTo>
                  </a:path>
                </a:pathLst>
              </a:custGeom>
              <a:noFill/>
              <a:ln w="57150" cap="flat">
                <a:solidFill>
                  <a:srgbClr val="FBC90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6" name="Oval 47"/>
              <p:cNvSpPr/>
              <p:nvPr/>
            </p:nvSpPr>
            <p:spPr>
              <a:xfrm rot="16200000">
                <a:off x="1219231" y="133256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7" name="Oval 48"/>
              <p:cNvSpPr/>
              <p:nvPr/>
            </p:nvSpPr>
            <p:spPr>
              <a:xfrm>
                <a:off x="1202297" y="1214874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8" name="Oval 49"/>
              <p:cNvSpPr/>
              <p:nvPr/>
            </p:nvSpPr>
            <p:spPr>
              <a:xfrm rot="5400000">
                <a:off x="1614216" y="314649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9" name="Oval 50"/>
              <p:cNvSpPr/>
              <p:nvPr/>
            </p:nvSpPr>
            <p:spPr>
              <a:xfrm rot="5400000">
                <a:off x="817962" y="312367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50" name="Oval 51"/>
              <p:cNvSpPr/>
              <p:nvPr/>
            </p:nvSpPr>
            <p:spPr>
              <a:xfrm>
                <a:off x="1733593" y="692070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51" name="Oval 52"/>
              <p:cNvSpPr/>
              <p:nvPr/>
            </p:nvSpPr>
            <p:spPr>
              <a:xfrm>
                <a:off x="1589657" y="1039207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52" name="Oval 53"/>
              <p:cNvSpPr/>
              <p:nvPr/>
            </p:nvSpPr>
            <p:spPr>
              <a:xfrm>
                <a:off x="806493" y="1013806"/>
                <a:ext cx="251885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53" name="Oval 54"/>
              <p:cNvSpPr/>
              <p:nvPr/>
            </p:nvSpPr>
            <p:spPr>
              <a:xfrm>
                <a:off x="666792" y="670904"/>
                <a:ext cx="251884" cy="5503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955" name="Oval 22"/>
            <p:cNvSpPr/>
            <p:nvPr/>
          </p:nvSpPr>
          <p:spPr>
            <a:xfrm>
              <a:off x="821295" y="175637"/>
              <a:ext cx="1047767" cy="105834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Picture 6" descr="Picture 6"/>
          <p:cNvPicPr>
            <a:picLocks noChangeAspect="1"/>
          </p:cNvPicPr>
          <p:nvPr/>
        </p:nvPicPr>
        <p:blipFill>
          <a:blip r:embed="rId2"/>
          <a:srcRect l="24080" r="24080"/>
          <a:stretch>
            <a:fillRect/>
          </a:stretch>
        </p:blipFill>
        <p:spPr>
          <a:xfrm>
            <a:off x="1761844" y="1280613"/>
            <a:ext cx="1620798" cy="1756804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2230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 true Darrieus turbine exploits </a:t>
            </a:r>
            <a:r>
              <a:rPr>
                <a:solidFill>
                  <a:srgbClr val="22F50C"/>
                </a:solidFill>
              </a:rPr>
              <a:t>Lift</a:t>
            </a:r>
          </a:p>
        </p:txBody>
      </p:sp>
      <p:sp>
        <p:nvSpPr>
          <p:cNvPr id="960" name="Rectangle 3"/>
          <p:cNvSpPr txBox="1"/>
          <p:nvPr/>
        </p:nvSpPr>
        <p:spPr>
          <a:xfrm>
            <a:off x="148162" y="778932"/>
            <a:ext cx="8974667" cy="790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a Simple Darrieus turbine is </a:t>
            </a:r>
            <a:r>
              <a:rPr b="1"/>
              <a:t>quite</a:t>
            </a:r>
            <a:r>
              <a:t> simple, with just one rigid rotating assembly: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Is its rotation then induced by some subtlety in its blade cross-sections?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No, simple flat plates will work (e.g., a rolled up set of wood-slat venetian blinds)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how then does wind cause a Darrieus turbine to rotate?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In fact:  WIND WON'T START A DARRIEUS TURBINE ROTATING</a:t>
            </a:r>
            <a:endParaRPr>
              <a:solidFill>
                <a:srgbClr val="FBC901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But if it's ALREADY rotating, wind WILL SPEED UP THAT ROTATION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latter is something aerodynamicists </a:t>
            </a:r>
            <a:r>
              <a:rPr b="1"/>
              <a:t>only</a:t>
            </a:r>
            <a:r>
              <a:t> </a:t>
            </a:r>
            <a:r>
              <a:rPr b="1"/>
              <a:t>ever</a:t>
            </a:r>
            <a:r>
              <a:t> explain to fellow aerodynamicists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But after a lot of study, I believe I can now explain it to </a:t>
            </a:r>
            <a:r>
              <a:rPr b="1"/>
              <a:t>you</a:t>
            </a:r>
            <a:r>
              <a:t> using diagrams: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976" name="Group 37"/>
          <p:cNvGrpSpPr/>
          <p:nvPr/>
        </p:nvGrpSpPr>
        <p:grpSpPr>
          <a:xfrm>
            <a:off x="4751888" y="1481665"/>
            <a:ext cx="2899869" cy="1385634"/>
            <a:chOff x="0" y="0"/>
            <a:chExt cx="2899867" cy="1385633"/>
          </a:xfrm>
        </p:grpSpPr>
        <p:sp>
          <p:nvSpPr>
            <p:cNvPr id="961" name="Straight Connector 38"/>
            <p:cNvSpPr/>
            <p:nvPr/>
          </p:nvSpPr>
          <p:spPr>
            <a:xfrm flipV="1">
              <a:off x="-1" y="-1"/>
              <a:ext cx="537934" cy="86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2" name="Straight Connector 39"/>
            <p:cNvSpPr/>
            <p:nvPr/>
          </p:nvSpPr>
          <p:spPr>
            <a:xfrm flipV="1">
              <a:off x="9067" y="323803"/>
              <a:ext cx="542929" cy="197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3" name="Straight Connector 41"/>
            <p:cNvSpPr/>
            <p:nvPr/>
          </p:nvSpPr>
          <p:spPr>
            <a:xfrm flipV="1">
              <a:off x="2592" y="677640"/>
              <a:ext cx="542371" cy="1903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4" name="Straight Connector 42"/>
            <p:cNvSpPr/>
            <p:nvPr/>
          </p:nvSpPr>
          <p:spPr>
            <a:xfrm>
              <a:off x="11658" y="1012618"/>
              <a:ext cx="533306" cy="58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5" name="Straight Connector 43"/>
            <p:cNvSpPr/>
            <p:nvPr/>
          </p:nvSpPr>
          <p:spPr>
            <a:xfrm>
              <a:off x="11658" y="1382693"/>
              <a:ext cx="526274" cy="294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6" name="Freeform 44"/>
            <p:cNvSpPr/>
            <p:nvPr/>
          </p:nvSpPr>
          <p:spPr>
            <a:xfrm rot="16008675" flipH="1">
              <a:off x="1724945" y="584371"/>
              <a:ext cx="978022" cy="21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3" extrusionOk="0">
                  <a:moveTo>
                    <a:pt x="21600" y="0"/>
                  </a:moveTo>
                  <a:cubicBezTo>
                    <a:pt x="20025" y="5322"/>
                    <a:pt x="18450" y="10644"/>
                    <a:pt x="16835" y="14087"/>
                  </a:cubicBezTo>
                  <a:cubicBezTo>
                    <a:pt x="15221" y="17531"/>
                    <a:pt x="13447" y="19722"/>
                    <a:pt x="11912" y="20661"/>
                  </a:cubicBezTo>
                  <a:cubicBezTo>
                    <a:pt x="10376" y="21600"/>
                    <a:pt x="9053" y="20504"/>
                    <a:pt x="7624" y="19722"/>
                  </a:cubicBezTo>
                  <a:cubicBezTo>
                    <a:pt x="6194" y="18939"/>
                    <a:pt x="4606" y="17687"/>
                    <a:pt x="3335" y="15965"/>
                  </a:cubicBezTo>
                  <a:cubicBezTo>
                    <a:pt x="2065" y="14244"/>
                    <a:pt x="0" y="9391"/>
                    <a:pt x="0" y="9391"/>
                  </a:cubicBezTo>
                </a:path>
              </a:pathLst>
            </a:custGeom>
            <a:noFill/>
            <a:ln w="57150" cap="flat">
              <a:solidFill>
                <a:srgbClr val="FBC90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7" name="TextBox 45"/>
            <p:cNvSpPr txBox="1"/>
            <p:nvPr/>
          </p:nvSpPr>
          <p:spPr>
            <a:xfrm>
              <a:off x="2275450" y="402160"/>
              <a:ext cx="624418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BC901"/>
                  </a:solidFill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968" name="Oval 46"/>
            <p:cNvSpPr/>
            <p:nvPr/>
          </p:nvSpPr>
          <p:spPr>
            <a:xfrm>
              <a:off x="1219231" y="101599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9" name="Oval 47"/>
            <p:cNvSpPr/>
            <p:nvPr/>
          </p:nvSpPr>
          <p:spPr>
            <a:xfrm>
              <a:off x="1193831" y="1214967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0" name="Oval 48"/>
            <p:cNvSpPr/>
            <p:nvPr/>
          </p:nvSpPr>
          <p:spPr>
            <a:xfrm rot="5400000">
              <a:off x="1771679" y="692152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1" name="Oval 49"/>
            <p:cNvSpPr/>
            <p:nvPr/>
          </p:nvSpPr>
          <p:spPr>
            <a:xfrm rot="5400000">
              <a:off x="658312" y="666751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2" name="Oval 50"/>
            <p:cNvSpPr/>
            <p:nvPr/>
          </p:nvSpPr>
          <p:spPr>
            <a:xfrm rot="2722771">
              <a:off x="1614216" y="261826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3" name="Oval 51"/>
            <p:cNvSpPr/>
            <p:nvPr/>
          </p:nvSpPr>
          <p:spPr>
            <a:xfrm rot="2722771">
              <a:off x="803907" y="1025783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4" name="Oval 52"/>
            <p:cNvSpPr/>
            <p:nvPr/>
          </p:nvSpPr>
          <p:spPr>
            <a:xfrm rot="8122772">
              <a:off x="1581919" y="1069853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5" name="Oval 53"/>
            <p:cNvSpPr/>
            <p:nvPr/>
          </p:nvSpPr>
          <p:spPr>
            <a:xfrm rot="8122772">
              <a:off x="817962" y="259544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979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88392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We need to estimate lift &amp; drag all around the full Darrieus circle:</a:t>
            </a:r>
          </a:p>
        </p:txBody>
      </p:sp>
      <p:sp>
        <p:nvSpPr>
          <p:cNvPr id="980" name="Rectangle 3"/>
          <p:cNvSpPr txBox="1">
            <a:spLocks noGrp="1"/>
          </p:cNvSpPr>
          <p:nvPr>
            <p:ph type="body" idx="1"/>
          </p:nvPr>
        </p:nvSpPr>
        <p:spPr>
          <a:xfrm>
            <a:off x="253414" y="919417"/>
            <a:ext cx="8978899" cy="560281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Producing Apparent wind diagrams as input to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&amp;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Angle-of-attack Diagrams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Fortunately, for a Simple Darrieus turbine we need only consider one horizontal plane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Because its winds flow only </a:t>
            </a:r>
            <a:r>
              <a:rPr b="1"/>
              <a:t>within</a:t>
            </a:r>
            <a:r>
              <a:t> horizontal planes,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producing forces entirely within those same horizontal planes,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(making all horizontal planes effectively equivalent)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Further, analysis of wind striking a non-rotating Simple Darrieus turbine is "trivial"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because </a:t>
            </a:r>
            <a:r>
              <a:rPr b="1"/>
              <a:t>symmetry</a:t>
            </a:r>
            <a:r>
              <a:t> tells us that everything happening on one side of the turbine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is balanced (and thus canceled) by what's happening on the other side:</a:t>
            </a:r>
          </a:p>
        </p:txBody>
      </p:sp>
      <p:grpSp>
        <p:nvGrpSpPr>
          <p:cNvPr id="985" name="Group 4"/>
          <p:cNvGrpSpPr/>
          <p:nvPr/>
        </p:nvGrpSpPr>
        <p:grpSpPr>
          <a:xfrm>
            <a:off x="539754" y="1534586"/>
            <a:ext cx="1142997" cy="660490"/>
            <a:chOff x="0" y="0"/>
            <a:chExt cx="1142996" cy="660488"/>
          </a:xfrm>
        </p:grpSpPr>
        <p:sp>
          <p:nvSpPr>
            <p:cNvPr id="981" name="Straight Arrow Connector 19"/>
            <p:cNvSpPr/>
            <p:nvPr/>
          </p:nvSpPr>
          <p:spPr>
            <a:xfrm>
              <a:off x="568594" y="13862"/>
              <a:ext cx="574403" cy="7427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2" name="Straight Arrow Connector 20"/>
            <p:cNvSpPr/>
            <p:nvPr/>
          </p:nvSpPr>
          <p:spPr>
            <a:xfrm flipH="1" flipV="1">
              <a:off x="557722" y="0"/>
              <a:ext cx="865" cy="65646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3" name="Straight Arrow Connector 21"/>
            <p:cNvSpPr/>
            <p:nvPr/>
          </p:nvSpPr>
          <p:spPr>
            <a:xfrm flipV="1">
              <a:off x="578824" y="43709"/>
              <a:ext cx="547535" cy="616781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4" name="Straight Arrow Connector 22"/>
            <p:cNvSpPr/>
            <p:nvPr/>
          </p:nvSpPr>
          <p:spPr>
            <a:xfrm flipH="1" flipV="1">
              <a:off x="-1" y="22241"/>
              <a:ext cx="524932" cy="4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97" name="Group"/>
          <p:cNvGrpSpPr/>
          <p:nvPr/>
        </p:nvGrpSpPr>
        <p:grpSpPr>
          <a:xfrm>
            <a:off x="5767906" y="1325930"/>
            <a:ext cx="3175012" cy="1191702"/>
            <a:chOff x="0" y="0"/>
            <a:chExt cx="3175011" cy="1191700"/>
          </a:xfrm>
        </p:grpSpPr>
        <p:sp>
          <p:nvSpPr>
            <p:cNvPr id="986" name="Straight Arrow Connector 24"/>
            <p:cNvSpPr/>
            <p:nvPr/>
          </p:nvSpPr>
          <p:spPr>
            <a:xfrm flipV="1">
              <a:off x="359023" y="234815"/>
              <a:ext cx="11399" cy="58029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7" name="Straight Arrow Connector 25"/>
            <p:cNvSpPr/>
            <p:nvPr/>
          </p:nvSpPr>
          <p:spPr>
            <a:xfrm flipV="1">
              <a:off x="361376" y="804239"/>
              <a:ext cx="2601969" cy="519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8" name="TextBox 26"/>
            <p:cNvSpPr txBox="1"/>
            <p:nvPr/>
          </p:nvSpPr>
          <p:spPr>
            <a:xfrm>
              <a:off x="0" y="0"/>
              <a:ext cx="730584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FF6299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Drag</a:t>
              </a:r>
            </a:p>
          </p:txBody>
        </p:sp>
        <p:sp>
          <p:nvSpPr>
            <p:cNvPr id="989" name="TextBox 27"/>
            <p:cNvSpPr txBox="1"/>
            <p:nvPr/>
          </p:nvSpPr>
          <p:spPr>
            <a:xfrm>
              <a:off x="1819753" y="927445"/>
              <a:ext cx="1355259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990" name="Straight Connector 28"/>
            <p:cNvSpPr/>
            <p:nvPr/>
          </p:nvSpPr>
          <p:spPr>
            <a:xfrm flipV="1">
              <a:off x="1179643" y="369949"/>
              <a:ext cx="1094156" cy="22899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1" name="TextBox 29"/>
            <p:cNvSpPr txBox="1"/>
            <p:nvPr/>
          </p:nvSpPr>
          <p:spPr>
            <a:xfrm>
              <a:off x="666761" y="823942"/>
              <a:ext cx="792115" cy="226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992" name="Straight Connector 30"/>
            <p:cNvSpPr/>
            <p:nvPr/>
          </p:nvSpPr>
          <p:spPr>
            <a:xfrm flipV="1">
              <a:off x="361307" y="598946"/>
              <a:ext cx="795542" cy="19288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3" name="Straight Connector 31"/>
            <p:cNvSpPr/>
            <p:nvPr/>
          </p:nvSpPr>
          <p:spPr>
            <a:xfrm flipV="1">
              <a:off x="1144305" y="571014"/>
              <a:ext cx="1477117" cy="3027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4" name="Straight Arrow Connector 32"/>
            <p:cNvSpPr/>
            <p:nvPr/>
          </p:nvSpPr>
          <p:spPr>
            <a:xfrm>
              <a:off x="1226566" y="270292"/>
              <a:ext cx="1328752" cy="632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5" name="TextBox 33"/>
            <p:cNvSpPr txBox="1"/>
            <p:nvPr/>
          </p:nvSpPr>
          <p:spPr>
            <a:xfrm>
              <a:off x="2503511" y="79995"/>
              <a:ext cx="48247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Stal</a:t>
              </a:r>
              <a:r>
                <a:rPr sz="1600"/>
                <a:t>l</a:t>
              </a:r>
            </a:p>
          </p:txBody>
        </p:sp>
        <p:sp>
          <p:nvSpPr>
            <p:cNvPr id="996" name="Straight Arrow Connector 34"/>
            <p:cNvSpPr/>
            <p:nvPr/>
          </p:nvSpPr>
          <p:spPr>
            <a:xfrm flipH="1" flipV="1">
              <a:off x="2620698" y="717872"/>
              <a:ext cx="3150" cy="8879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08" name="Group"/>
          <p:cNvGrpSpPr/>
          <p:nvPr/>
        </p:nvGrpSpPr>
        <p:grpSpPr>
          <a:xfrm>
            <a:off x="2205527" y="1481670"/>
            <a:ext cx="3244878" cy="1020213"/>
            <a:chOff x="0" y="0"/>
            <a:chExt cx="3244877" cy="1020212"/>
          </a:xfrm>
        </p:grpSpPr>
        <p:sp>
          <p:nvSpPr>
            <p:cNvPr id="998" name="TextBox 36"/>
            <p:cNvSpPr txBox="1"/>
            <p:nvPr/>
          </p:nvSpPr>
          <p:spPr>
            <a:xfrm>
              <a:off x="0" y="0"/>
              <a:ext cx="673019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22F50C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Lift</a:t>
              </a:r>
            </a:p>
          </p:txBody>
        </p:sp>
        <p:sp>
          <p:nvSpPr>
            <p:cNvPr id="999" name="Straight Arrow Connector 37"/>
            <p:cNvSpPr/>
            <p:nvPr/>
          </p:nvSpPr>
          <p:spPr>
            <a:xfrm flipV="1">
              <a:off x="330734" y="250746"/>
              <a:ext cx="10501" cy="41526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0" name="Straight Arrow Connector 38"/>
            <p:cNvSpPr/>
            <p:nvPr/>
          </p:nvSpPr>
          <p:spPr>
            <a:xfrm>
              <a:off x="332902" y="661946"/>
              <a:ext cx="2562842" cy="317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1" name="Freeform 39"/>
            <p:cNvSpPr/>
            <p:nvPr/>
          </p:nvSpPr>
          <p:spPr>
            <a:xfrm>
              <a:off x="355714" y="284115"/>
              <a:ext cx="2151545" cy="35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2" y="10800"/>
                    <a:pt x="7604" y="0"/>
                    <a:pt x="11204" y="0"/>
                  </a:cubicBezTo>
                  <a:cubicBezTo>
                    <a:pt x="14804" y="0"/>
                    <a:pt x="19918" y="1807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2" name="TextBox 40"/>
            <p:cNvSpPr txBox="1"/>
            <p:nvPr/>
          </p:nvSpPr>
          <p:spPr>
            <a:xfrm>
              <a:off x="1899939" y="755958"/>
              <a:ext cx="1344939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Angle-of-attack</a:t>
              </a:r>
            </a:p>
          </p:txBody>
        </p:sp>
        <p:sp>
          <p:nvSpPr>
            <p:cNvPr id="1003" name="Straight Arrow Connector 41"/>
            <p:cNvSpPr/>
            <p:nvPr/>
          </p:nvSpPr>
          <p:spPr>
            <a:xfrm flipH="1" flipV="1">
              <a:off x="2553461" y="586009"/>
              <a:ext cx="3150" cy="8879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4" name="Freeform 42"/>
            <p:cNvSpPr/>
            <p:nvPr/>
          </p:nvSpPr>
          <p:spPr>
            <a:xfrm>
              <a:off x="328628" y="349065"/>
              <a:ext cx="855711" cy="30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1" extrusionOk="0">
                  <a:moveTo>
                    <a:pt x="0" y="21371"/>
                  </a:moveTo>
                  <a:lnTo>
                    <a:pt x="5506" y="15115"/>
                  </a:lnTo>
                  <a:lnTo>
                    <a:pt x="9976" y="10006"/>
                  </a:lnTo>
                  <a:cubicBezTo>
                    <a:pt x="11451" y="8355"/>
                    <a:pt x="12941" y="6791"/>
                    <a:pt x="14353" y="5210"/>
                  </a:cubicBezTo>
                  <a:cubicBezTo>
                    <a:pt x="15765" y="3629"/>
                    <a:pt x="17435" y="1265"/>
                    <a:pt x="18447" y="518"/>
                  </a:cubicBezTo>
                  <a:cubicBezTo>
                    <a:pt x="19459" y="-229"/>
                    <a:pt x="19976" y="-177"/>
                    <a:pt x="20424" y="727"/>
                  </a:cubicBezTo>
                  <a:cubicBezTo>
                    <a:pt x="20871" y="1630"/>
                    <a:pt x="20933" y="2534"/>
                    <a:pt x="21129" y="5940"/>
                  </a:cubicBezTo>
                  <a:cubicBezTo>
                    <a:pt x="21325" y="9346"/>
                    <a:pt x="21600" y="21162"/>
                    <a:pt x="21600" y="21162"/>
                  </a:cubicBezTo>
                </a:path>
              </a:pathLst>
            </a:custGeom>
            <a:noFill/>
            <a:ln w="38100" cap="flat">
              <a:solidFill>
                <a:srgbClr val="22F50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5" name="TextBox 43"/>
            <p:cNvSpPr txBox="1"/>
            <p:nvPr/>
          </p:nvSpPr>
          <p:spPr>
            <a:xfrm>
              <a:off x="662547" y="680375"/>
              <a:ext cx="822552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10 - 20°</a:t>
              </a:r>
            </a:p>
          </p:txBody>
        </p:sp>
        <p:sp>
          <p:nvSpPr>
            <p:cNvPr id="1006" name="Straight Arrow Connector 44"/>
            <p:cNvSpPr/>
            <p:nvPr/>
          </p:nvSpPr>
          <p:spPr>
            <a:xfrm>
              <a:off x="1187822" y="186681"/>
              <a:ext cx="1328752" cy="632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7" name="TextBox 45"/>
            <p:cNvSpPr txBox="1"/>
            <p:nvPr/>
          </p:nvSpPr>
          <p:spPr>
            <a:xfrm>
              <a:off x="2454184" y="59881"/>
              <a:ext cx="48247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Stall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NON-ROTATING Darrieus turbine: Winds and where blades stall</a:t>
            </a:r>
          </a:p>
        </p:txBody>
      </p:sp>
      <p:sp>
        <p:nvSpPr>
          <p:cNvPr id="101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43936" y="810687"/>
            <a:ext cx="8978898" cy="2364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With no rotation: </a:t>
            </a:r>
            <a:r>
              <a:rPr b="1">
                <a:solidFill>
                  <a:srgbClr val="FBC901"/>
                </a:solidFill>
              </a:rPr>
              <a:t>Apparent Wind </a:t>
            </a:r>
            <a:r>
              <a:t>= </a:t>
            </a:r>
            <a:r>
              <a:rPr b="1"/>
              <a:t>Real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then, for most of the blades, </a:t>
            </a:r>
            <a:r>
              <a:rPr b="1">
                <a:solidFill>
                  <a:srgbClr val="FBC901"/>
                </a:solidFill>
              </a:rPr>
              <a:t>Angles-of-attack </a:t>
            </a:r>
            <a:r>
              <a:t>are &gt;&gt; 20°,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inducing massive turbulence, putting those blades in full aerodynamic </a:t>
            </a:r>
            <a:r>
              <a:rPr b="1">
                <a:solidFill>
                  <a:srgbClr val="FF0000"/>
                </a:solidFill>
              </a:rPr>
              <a:t>stall</a:t>
            </a:r>
            <a:r>
              <a:rPr b="1"/>
              <a:t>:</a:t>
            </a:r>
          </a:p>
        </p:txBody>
      </p:sp>
      <p:grpSp>
        <p:nvGrpSpPr>
          <p:cNvPr id="1035" name="Group 33"/>
          <p:cNvGrpSpPr/>
          <p:nvPr/>
        </p:nvGrpSpPr>
        <p:grpSpPr>
          <a:xfrm>
            <a:off x="1841488" y="2512487"/>
            <a:ext cx="4890325" cy="3816345"/>
            <a:chOff x="0" y="0"/>
            <a:chExt cx="4890323" cy="3816343"/>
          </a:xfrm>
        </p:grpSpPr>
        <p:sp>
          <p:nvSpPr>
            <p:cNvPr id="1012" name="Straight Connector 6"/>
            <p:cNvSpPr/>
            <p:nvPr/>
          </p:nvSpPr>
          <p:spPr>
            <a:xfrm flipV="1">
              <a:off x="0" y="321193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3" name="Straight Connector 7"/>
            <p:cNvSpPr/>
            <p:nvPr/>
          </p:nvSpPr>
          <p:spPr>
            <a:xfrm flipV="1">
              <a:off x="6055" y="1084452"/>
              <a:ext cx="362582" cy="465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4" name="Straight Connector 8"/>
            <p:cNvSpPr/>
            <p:nvPr/>
          </p:nvSpPr>
          <p:spPr>
            <a:xfrm flipV="1">
              <a:off x="1731" y="1918504"/>
              <a:ext cx="362210" cy="448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5" name="Straight Connector 9"/>
            <p:cNvSpPr/>
            <p:nvPr/>
          </p:nvSpPr>
          <p:spPr>
            <a:xfrm>
              <a:off x="7785" y="2708103"/>
              <a:ext cx="356155" cy="1367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6" name="Straight Connector 10"/>
            <p:cNvSpPr/>
            <p:nvPr/>
          </p:nvSpPr>
          <p:spPr>
            <a:xfrm>
              <a:off x="7785" y="3580432"/>
              <a:ext cx="351458" cy="692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7" name="Oval 13"/>
            <p:cNvSpPr/>
            <p:nvPr/>
          </p:nvSpPr>
          <p:spPr>
            <a:xfrm rot="1331653">
              <a:off x="3005682" y="636504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8" name="Oval 16"/>
            <p:cNvSpPr/>
            <p:nvPr/>
          </p:nvSpPr>
          <p:spPr>
            <a:xfrm rot="6697750">
              <a:off x="1206318" y="1347223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9" name="Oval 17"/>
            <p:cNvSpPr/>
            <p:nvPr/>
          </p:nvSpPr>
          <p:spPr>
            <a:xfrm rot="4005249">
              <a:off x="3736765" y="1318269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0" name="Oval 20"/>
            <p:cNvSpPr/>
            <p:nvPr/>
          </p:nvSpPr>
          <p:spPr>
            <a:xfrm rot="9596669">
              <a:off x="1934287" y="625315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1" name="Straight Connector 36"/>
            <p:cNvSpPr/>
            <p:nvPr/>
          </p:nvSpPr>
          <p:spPr>
            <a:xfrm flipV="1">
              <a:off x="1035632" y="2429075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2" name="Straight Connector 38"/>
            <p:cNvSpPr/>
            <p:nvPr/>
          </p:nvSpPr>
          <p:spPr>
            <a:xfrm flipV="1">
              <a:off x="3586747" y="2370824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3" name="Straight Connector 51"/>
            <p:cNvSpPr/>
            <p:nvPr/>
          </p:nvSpPr>
          <p:spPr>
            <a:xfrm flipV="1">
              <a:off x="1820911" y="627275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4" name="Straight Connector 28"/>
            <p:cNvSpPr/>
            <p:nvPr/>
          </p:nvSpPr>
          <p:spPr>
            <a:xfrm flipV="1">
              <a:off x="1055069" y="1378065"/>
              <a:ext cx="359245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5" name="Straight Connector 83"/>
            <p:cNvSpPr/>
            <p:nvPr/>
          </p:nvSpPr>
          <p:spPr>
            <a:xfrm flipV="1">
              <a:off x="2858086" y="3047068"/>
              <a:ext cx="359245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6" name="Straight Connector 87"/>
            <p:cNvSpPr/>
            <p:nvPr/>
          </p:nvSpPr>
          <p:spPr>
            <a:xfrm>
              <a:off x="1808611" y="3173949"/>
              <a:ext cx="359245" cy="192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7" name="Straight Connector 91"/>
            <p:cNvSpPr/>
            <p:nvPr/>
          </p:nvSpPr>
          <p:spPr>
            <a:xfrm>
              <a:off x="2925667" y="778440"/>
              <a:ext cx="359245" cy="192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8" name="Straight Connector 98"/>
            <p:cNvSpPr/>
            <p:nvPr/>
          </p:nvSpPr>
          <p:spPr>
            <a:xfrm flipV="1">
              <a:off x="3588279" y="1413878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9" name="Oval 65"/>
            <p:cNvSpPr/>
            <p:nvPr/>
          </p:nvSpPr>
          <p:spPr>
            <a:xfrm rot="6697750">
              <a:off x="3750551" y="2312424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0" name="Oval 66"/>
            <p:cNvSpPr/>
            <p:nvPr/>
          </p:nvSpPr>
          <p:spPr>
            <a:xfrm rot="4005249">
              <a:off x="1209465" y="2355436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1" name="Oval 67"/>
            <p:cNvSpPr/>
            <p:nvPr/>
          </p:nvSpPr>
          <p:spPr>
            <a:xfrm rot="1331653">
              <a:off x="1913482" y="3041036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2" name="Oval 68"/>
            <p:cNvSpPr/>
            <p:nvPr/>
          </p:nvSpPr>
          <p:spPr>
            <a:xfrm rot="9596669">
              <a:off x="2992620" y="3042549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3" name="Freeform 70"/>
            <p:cNvSpPr/>
            <p:nvPr/>
          </p:nvSpPr>
          <p:spPr>
            <a:xfrm>
              <a:off x="645433" y="27510"/>
              <a:ext cx="1301929" cy="378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21545" y="21600"/>
                  </a:moveTo>
                  <a:cubicBezTo>
                    <a:pt x="18641" y="21147"/>
                    <a:pt x="15736" y="20695"/>
                    <a:pt x="13139" y="19971"/>
                  </a:cubicBezTo>
                  <a:cubicBezTo>
                    <a:pt x="10541" y="19247"/>
                    <a:pt x="7855" y="18191"/>
                    <a:pt x="5958" y="17256"/>
                  </a:cubicBezTo>
                  <a:cubicBezTo>
                    <a:pt x="4061" y="16321"/>
                    <a:pt x="2747" y="15546"/>
                    <a:pt x="1755" y="14360"/>
                  </a:cubicBezTo>
                  <a:cubicBezTo>
                    <a:pt x="762" y="13173"/>
                    <a:pt x="-55" y="11434"/>
                    <a:pt x="3" y="10136"/>
                  </a:cubicBezTo>
                  <a:cubicBezTo>
                    <a:pt x="62" y="8839"/>
                    <a:pt x="1025" y="7642"/>
                    <a:pt x="2105" y="6577"/>
                  </a:cubicBezTo>
                  <a:cubicBezTo>
                    <a:pt x="3185" y="5511"/>
                    <a:pt x="4440" y="4656"/>
                    <a:pt x="6483" y="3741"/>
                  </a:cubicBezTo>
                  <a:cubicBezTo>
                    <a:pt x="8527" y="2826"/>
                    <a:pt x="12029" y="1709"/>
                    <a:pt x="14364" y="1086"/>
                  </a:cubicBezTo>
                  <a:cubicBezTo>
                    <a:pt x="16700" y="463"/>
                    <a:pt x="20494" y="0"/>
                    <a:pt x="20494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4" name="Freeform 71"/>
            <p:cNvSpPr/>
            <p:nvPr/>
          </p:nvSpPr>
          <p:spPr>
            <a:xfrm rot="10800000">
              <a:off x="3588394" y="-1"/>
              <a:ext cx="1301929" cy="378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21545" y="21600"/>
                  </a:moveTo>
                  <a:cubicBezTo>
                    <a:pt x="18641" y="21147"/>
                    <a:pt x="15736" y="20695"/>
                    <a:pt x="13139" y="19971"/>
                  </a:cubicBezTo>
                  <a:cubicBezTo>
                    <a:pt x="10541" y="19247"/>
                    <a:pt x="7855" y="18191"/>
                    <a:pt x="5958" y="17256"/>
                  </a:cubicBezTo>
                  <a:cubicBezTo>
                    <a:pt x="4061" y="16321"/>
                    <a:pt x="2747" y="15546"/>
                    <a:pt x="1755" y="14360"/>
                  </a:cubicBezTo>
                  <a:cubicBezTo>
                    <a:pt x="762" y="13173"/>
                    <a:pt x="-55" y="11434"/>
                    <a:pt x="3" y="10136"/>
                  </a:cubicBezTo>
                  <a:cubicBezTo>
                    <a:pt x="62" y="8839"/>
                    <a:pt x="1025" y="7642"/>
                    <a:pt x="2105" y="6577"/>
                  </a:cubicBezTo>
                  <a:cubicBezTo>
                    <a:pt x="3185" y="5511"/>
                    <a:pt x="4440" y="4656"/>
                    <a:pt x="6483" y="3741"/>
                  </a:cubicBezTo>
                  <a:cubicBezTo>
                    <a:pt x="8527" y="2826"/>
                    <a:pt x="12029" y="1709"/>
                    <a:pt x="14364" y="1086"/>
                  </a:cubicBezTo>
                  <a:cubicBezTo>
                    <a:pt x="16700" y="463"/>
                    <a:pt x="20494" y="0"/>
                    <a:pt x="20494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36" name="TextBox 32"/>
          <p:cNvSpPr txBox="1"/>
          <p:nvPr/>
        </p:nvSpPr>
        <p:spPr>
          <a:xfrm>
            <a:off x="6794516" y="4021654"/>
            <a:ext cx="1682751" cy="7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Passing thru these sectors, blades </a:t>
            </a:r>
            <a:r>
              <a:rPr>
                <a:solidFill>
                  <a:srgbClr val="FF0000"/>
                </a:solidFill>
              </a:rPr>
              <a:t>stall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2"/>
          <p:cNvSpPr txBox="1">
            <a:spLocks noGrp="1"/>
          </p:cNvSpPr>
          <p:nvPr>
            <p:ph type="title"/>
          </p:nvPr>
        </p:nvSpPr>
        <p:spPr>
          <a:xfrm>
            <a:off x="0" y="118533"/>
            <a:ext cx="9144000" cy="55880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NON-ROTATING Darrieus turbine: Blade </a:t>
            </a:r>
            <a:r>
              <a:rPr>
                <a:solidFill>
                  <a:srgbClr val="22F50C"/>
                </a:solidFill>
              </a:rPr>
              <a:t>lift </a:t>
            </a:r>
            <a:r>
              <a:t>&amp; </a:t>
            </a:r>
            <a:r>
              <a:rPr>
                <a:solidFill>
                  <a:srgbClr val="FF6299"/>
                </a:solidFill>
              </a:rPr>
              <a:t>stall</a:t>
            </a:r>
            <a:r>
              <a:t> forces</a:t>
            </a:r>
          </a:p>
        </p:txBody>
      </p:sp>
      <p:sp>
        <p:nvSpPr>
          <p:cNvPr id="1039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75685" y="800104"/>
            <a:ext cx="8788401" cy="2364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Using those apparent wind angles-of-attack as input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to the lift and drag diagrams two slides above (which accounted for stall),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>
                <a:solidFill>
                  <a:srgbClr val="FFFFFF"/>
                </a:solidFill>
              </a:rPr>
              <a:t>	the lift and drag vectors for individual blade can be estimated as:</a:t>
            </a:r>
          </a:p>
        </p:txBody>
      </p:sp>
      <p:grpSp>
        <p:nvGrpSpPr>
          <p:cNvPr id="1075" name="Group 110"/>
          <p:cNvGrpSpPr/>
          <p:nvPr/>
        </p:nvGrpSpPr>
        <p:grpSpPr>
          <a:xfrm>
            <a:off x="1841485" y="2512491"/>
            <a:ext cx="4890324" cy="3816345"/>
            <a:chOff x="0" y="0"/>
            <a:chExt cx="4890323" cy="3816343"/>
          </a:xfrm>
        </p:grpSpPr>
        <p:sp>
          <p:nvSpPr>
            <p:cNvPr id="1040" name="Straight Connector 6"/>
            <p:cNvSpPr/>
            <p:nvPr/>
          </p:nvSpPr>
          <p:spPr>
            <a:xfrm flipV="1">
              <a:off x="0" y="321193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1" name="Straight Connector 7"/>
            <p:cNvSpPr/>
            <p:nvPr/>
          </p:nvSpPr>
          <p:spPr>
            <a:xfrm flipV="1">
              <a:off x="6055" y="1084452"/>
              <a:ext cx="362582" cy="465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2" name="Straight Connector 8"/>
            <p:cNvSpPr/>
            <p:nvPr/>
          </p:nvSpPr>
          <p:spPr>
            <a:xfrm flipV="1">
              <a:off x="1731" y="1918504"/>
              <a:ext cx="362210" cy="448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3" name="Straight Connector 9"/>
            <p:cNvSpPr/>
            <p:nvPr/>
          </p:nvSpPr>
          <p:spPr>
            <a:xfrm>
              <a:off x="7785" y="2708103"/>
              <a:ext cx="356155" cy="1367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4" name="Straight Connector 10"/>
            <p:cNvSpPr/>
            <p:nvPr/>
          </p:nvSpPr>
          <p:spPr>
            <a:xfrm>
              <a:off x="7785" y="3580432"/>
              <a:ext cx="351458" cy="692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5" name="Oval 13"/>
            <p:cNvSpPr/>
            <p:nvPr/>
          </p:nvSpPr>
          <p:spPr>
            <a:xfrm rot="1331653">
              <a:off x="3005682" y="636504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6" name="Oval 16"/>
            <p:cNvSpPr/>
            <p:nvPr/>
          </p:nvSpPr>
          <p:spPr>
            <a:xfrm rot="6697750">
              <a:off x="1206318" y="1347223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7" name="Oval 17"/>
            <p:cNvSpPr/>
            <p:nvPr/>
          </p:nvSpPr>
          <p:spPr>
            <a:xfrm rot="4005249">
              <a:off x="3736765" y="1318269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8" name="Oval 20"/>
            <p:cNvSpPr/>
            <p:nvPr/>
          </p:nvSpPr>
          <p:spPr>
            <a:xfrm rot="9596669">
              <a:off x="1934287" y="625315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9" name="Straight Connector 36"/>
            <p:cNvSpPr/>
            <p:nvPr/>
          </p:nvSpPr>
          <p:spPr>
            <a:xfrm flipV="1">
              <a:off x="1035632" y="2429075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0" name="Straight Connector 38"/>
            <p:cNvSpPr/>
            <p:nvPr/>
          </p:nvSpPr>
          <p:spPr>
            <a:xfrm flipV="1">
              <a:off x="3586747" y="2370824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1" name="Straight Connector 51"/>
            <p:cNvSpPr/>
            <p:nvPr/>
          </p:nvSpPr>
          <p:spPr>
            <a:xfrm flipV="1">
              <a:off x="1820911" y="627275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2" name="Straight Connector 28"/>
            <p:cNvSpPr/>
            <p:nvPr/>
          </p:nvSpPr>
          <p:spPr>
            <a:xfrm flipV="1">
              <a:off x="1055069" y="1378065"/>
              <a:ext cx="359245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3" name="Straight Connector 83"/>
            <p:cNvSpPr/>
            <p:nvPr/>
          </p:nvSpPr>
          <p:spPr>
            <a:xfrm flipV="1">
              <a:off x="2858086" y="3047068"/>
              <a:ext cx="359245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4" name="Straight Connector 87"/>
            <p:cNvSpPr/>
            <p:nvPr/>
          </p:nvSpPr>
          <p:spPr>
            <a:xfrm>
              <a:off x="1808611" y="3173949"/>
              <a:ext cx="359245" cy="192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5" name="Straight Connector 91"/>
            <p:cNvSpPr/>
            <p:nvPr/>
          </p:nvSpPr>
          <p:spPr>
            <a:xfrm>
              <a:off x="2925667" y="778440"/>
              <a:ext cx="359245" cy="192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6" name="Straight Connector 98"/>
            <p:cNvSpPr/>
            <p:nvPr/>
          </p:nvSpPr>
          <p:spPr>
            <a:xfrm flipV="1">
              <a:off x="3588279" y="1413878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7" name="Oval 65"/>
            <p:cNvSpPr/>
            <p:nvPr/>
          </p:nvSpPr>
          <p:spPr>
            <a:xfrm rot="6697750">
              <a:off x="3750551" y="2312424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8" name="Oval 66"/>
            <p:cNvSpPr/>
            <p:nvPr/>
          </p:nvSpPr>
          <p:spPr>
            <a:xfrm rot="4005249">
              <a:off x="1209465" y="2355436"/>
              <a:ext cx="593731" cy="13606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Oval 67"/>
            <p:cNvSpPr/>
            <p:nvPr/>
          </p:nvSpPr>
          <p:spPr>
            <a:xfrm rot="1331653">
              <a:off x="1913482" y="3041036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0" name="Oval 68"/>
            <p:cNvSpPr/>
            <p:nvPr/>
          </p:nvSpPr>
          <p:spPr>
            <a:xfrm rot="9596669">
              <a:off x="2992620" y="3042549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1" name="Freeform 70"/>
            <p:cNvSpPr/>
            <p:nvPr/>
          </p:nvSpPr>
          <p:spPr>
            <a:xfrm>
              <a:off x="645433" y="27510"/>
              <a:ext cx="1301929" cy="378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21545" y="21600"/>
                  </a:moveTo>
                  <a:cubicBezTo>
                    <a:pt x="18641" y="21147"/>
                    <a:pt x="15736" y="20695"/>
                    <a:pt x="13139" y="19971"/>
                  </a:cubicBezTo>
                  <a:cubicBezTo>
                    <a:pt x="10541" y="19247"/>
                    <a:pt x="7855" y="18191"/>
                    <a:pt x="5958" y="17256"/>
                  </a:cubicBezTo>
                  <a:cubicBezTo>
                    <a:pt x="4061" y="16321"/>
                    <a:pt x="2747" y="15546"/>
                    <a:pt x="1755" y="14360"/>
                  </a:cubicBezTo>
                  <a:cubicBezTo>
                    <a:pt x="762" y="13173"/>
                    <a:pt x="-55" y="11434"/>
                    <a:pt x="3" y="10136"/>
                  </a:cubicBezTo>
                  <a:cubicBezTo>
                    <a:pt x="62" y="8839"/>
                    <a:pt x="1025" y="7642"/>
                    <a:pt x="2105" y="6577"/>
                  </a:cubicBezTo>
                  <a:cubicBezTo>
                    <a:pt x="3185" y="5511"/>
                    <a:pt x="4440" y="4656"/>
                    <a:pt x="6483" y="3741"/>
                  </a:cubicBezTo>
                  <a:cubicBezTo>
                    <a:pt x="8527" y="2826"/>
                    <a:pt x="12029" y="1709"/>
                    <a:pt x="14364" y="1086"/>
                  </a:cubicBezTo>
                  <a:cubicBezTo>
                    <a:pt x="16700" y="463"/>
                    <a:pt x="20494" y="0"/>
                    <a:pt x="20494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2" name="Freeform 71"/>
            <p:cNvSpPr/>
            <p:nvPr/>
          </p:nvSpPr>
          <p:spPr>
            <a:xfrm rot="10800000">
              <a:off x="3588394" y="-1"/>
              <a:ext cx="1301929" cy="378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21545" y="21600"/>
                  </a:moveTo>
                  <a:cubicBezTo>
                    <a:pt x="18641" y="21147"/>
                    <a:pt x="15736" y="20695"/>
                    <a:pt x="13139" y="19971"/>
                  </a:cubicBezTo>
                  <a:cubicBezTo>
                    <a:pt x="10541" y="19247"/>
                    <a:pt x="7855" y="18191"/>
                    <a:pt x="5958" y="17256"/>
                  </a:cubicBezTo>
                  <a:cubicBezTo>
                    <a:pt x="4061" y="16321"/>
                    <a:pt x="2747" y="15546"/>
                    <a:pt x="1755" y="14360"/>
                  </a:cubicBezTo>
                  <a:cubicBezTo>
                    <a:pt x="762" y="13173"/>
                    <a:pt x="-55" y="11434"/>
                    <a:pt x="3" y="10136"/>
                  </a:cubicBezTo>
                  <a:cubicBezTo>
                    <a:pt x="62" y="8839"/>
                    <a:pt x="1025" y="7642"/>
                    <a:pt x="2105" y="6577"/>
                  </a:cubicBezTo>
                  <a:cubicBezTo>
                    <a:pt x="3185" y="5511"/>
                    <a:pt x="4440" y="4656"/>
                    <a:pt x="6483" y="3741"/>
                  </a:cubicBezTo>
                  <a:cubicBezTo>
                    <a:pt x="8527" y="2826"/>
                    <a:pt x="12029" y="1709"/>
                    <a:pt x="14364" y="1086"/>
                  </a:cubicBezTo>
                  <a:cubicBezTo>
                    <a:pt x="16700" y="463"/>
                    <a:pt x="20494" y="0"/>
                    <a:pt x="20494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3" name="Straight Connector 73"/>
            <p:cNvSpPr/>
            <p:nvPr/>
          </p:nvSpPr>
          <p:spPr>
            <a:xfrm flipV="1">
              <a:off x="2396453" y="789418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4" name="Straight Connector 74"/>
            <p:cNvSpPr/>
            <p:nvPr/>
          </p:nvSpPr>
          <p:spPr>
            <a:xfrm>
              <a:off x="2305774" y="774494"/>
              <a:ext cx="2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5" name="Straight Connector 77"/>
            <p:cNvSpPr/>
            <p:nvPr/>
          </p:nvSpPr>
          <p:spPr>
            <a:xfrm>
              <a:off x="3347174" y="3191727"/>
              <a:ext cx="2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6" name="Straight Connector 78"/>
            <p:cNvSpPr/>
            <p:nvPr/>
          </p:nvSpPr>
          <p:spPr>
            <a:xfrm flipV="1">
              <a:off x="3395493" y="592579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7" name="Straight Connector 79"/>
            <p:cNvSpPr/>
            <p:nvPr/>
          </p:nvSpPr>
          <p:spPr>
            <a:xfrm flipV="1">
              <a:off x="4193455" y="1401125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8" name="Straight Connector 80"/>
            <p:cNvSpPr/>
            <p:nvPr/>
          </p:nvSpPr>
          <p:spPr>
            <a:xfrm flipV="1">
              <a:off x="4187110" y="2400165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9" name="Straight Connector 96"/>
            <p:cNvSpPr/>
            <p:nvPr/>
          </p:nvSpPr>
          <p:spPr>
            <a:xfrm flipV="1">
              <a:off x="3471705" y="3176962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0" name="Straight Connector 105"/>
            <p:cNvSpPr/>
            <p:nvPr/>
          </p:nvSpPr>
          <p:spPr>
            <a:xfrm flipV="1">
              <a:off x="1657774" y="1405363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1" name="Straight Connector 106"/>
            <p:cNvSpPr/>
            <p:nvPr/>
          </p:nvSpPr>
          <p:spPr>
            <a:xfrm flipV="1">
              <a:off x="1672595" y="2414987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2" name="Straight Connector 107"/>
            <p:cNvSpPr/>
            <p:nvPr/>
          </p:nvSpPr>
          <p:spPr>
            <a:xfrm flipV="1">
              <a:off x="2332979" y="3022456"/>
              <a:ext cx="133726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3" name="Straight Connector 108"/>
            <p:cNvSpPr/>
            <p:nvPr/>
          </p:nvSpPr>
          <p:spPr>
            <a:xfrm>
              <a:off x="3315398" y="397744"/>
              <a:ext cx="2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4" name="Straight Connector 109"/>
            <p:cNvSpPr/>
            <p:nvPr/>
          </p:nvSpPr>
          <p:spPr>
            <a:xfrm>
              <a:off x="2250752" y="2793740"/>
              <a:ext cx="2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0" name="Rectangle 2"/>
          <p:cNvSpPr txBox="1">
            <a:spLocks noGrp="1"/>
          </p:cNvSpPr>
          <p:nvPr>
            <p:ph type="title"/>
          </p:nvPr>
        </p:nvSpPr>
        <p:spPr>
          <a:xfrm>
            <a:off x="273050" y="1959978"/>
            <a:ext cx="8534400" cy="67521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r>
              <a:t>WIND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3288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NON-ROTATING Darrieus turbine: Cumulative effect of those forces</a:t>
            </a:r>
          </a:p>
        </p:txBody>
      </p:sp>
      <p:sp>
        <p:nvSpPr>
          <p:cNvPr id="1078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00104"/>
            <a:ext cx="8788400" cy="2364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There is COMPLETE top to bottom symmetry: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EVERY force in the top half is precisely mirrored in the bottom half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Torques thus precisely cancel =&gt; </a:t>
            </a:r>
            <a:r>
              <a:rPr>
                <a:solidFill>
                  <a:srgbClr val="FBC901"/>
                </a:solidFill>
              </a:rPr>
              <a:t>The turbine will NOT start rotating</a:t>
            </a:r>
          </a:p>
        </p:txBody>
      </p:sp>
      <p:grpSp>
        <p:nvGrpSpPr>
          <p:cNvPr id="1112" name="Group 44"/>
          <p:cNvGrpSpPr/>
          <p:nvPr/>
        </p:nvGrpSpPr>
        <p:grpSpPr>
          <a:xfrm>
            <a:off x="1841479" y="2833686"/>
            <a:ext cx="4327180" cy="3266165"/>
            <a:chOff x="0" y="0"/>
            <a:chExt cx="4327179" cy="3266165"/>
          </a:xfrm>
        </p:grpSpPr>
        <p:sp>
          <p:nvSpPr>
            <p:cNvPr id="1079" name="Straight Connector 6"/>
            <p:cNvSpPr/>
            <p:nvPr/>
          </p:nvSpPr>
          <p:spPr>
            <a:xfrm flipV="1">
              <a:off x="0" y="-1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0" name="Straight Connector 7"/>
            <p:cNvSpPr/>
            <p:nvPr/>
          </p:nvSpPr>
          <p:spPr>
            <a:xfrm flipV="1">
              <a:off x="6056" y="763258"/>
              <a:ext cx="362580" cy="465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1" name="Straight Connector 8"/>
            <p:cNvSpPr/>
            <p:nvPr/>
          </p:nvSpPr>
          <p:spPr>
            <a:xfrm flipV="1">
              <a:off x="1732" y="1597310"/>
              <a:ext cx="362208" cy="448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2" name="Straight Connector 9"/>
            <p:cNvSpPr/>
            <p:nvPr/>
          </p:nvSpPr>
          <p:spPr>
            <a:xfrm>
              <a:off x="7786" y="2386908"/>
              <a:ext cx="356154" cy="1367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3" name="Straight Connector 10"/>
            <p:cNvSpPr/>
            <p:nvPr/>
          </p:nvSpPr>
          <p:spPr>
            <a:xfrm>
              <a:off x="7786" y="3259238"/>
              <a:ext cx="351457" cy="692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4" name="Oval 13"/>
            <p:cNvSpPr/>
            <p:nvPr/>
          </p:nvSpPr>
          <p:spPr>
            <a:xfrm rot="1331653">
              <a:off x="3005682" y="315310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5" name="Oval 16"/>
            <p:cNvSpPr/>
            <p:nvPr/>
          </p:nvSpPr>
          <p:spPr>
            <a:xfrm rot="6697750">
              <a:off x="1206319" y="1026030"/>
              <a:ext cx="593731" cy="136059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6" name="Oval 17"/>
            <p:cNvSpPr/>
            <p:nvPr/>
          </p:nvSpPr>
          <p:spPr>
            <a:xfrm rot="4005249">
              <a:off x="3736766" y="997076"/>
              <a:ext cx="593731" cy="136059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7" name="Oval 20"/>
            <p:cNvSpPr/>
            <p:nvPr/>
          </p:nvSpPr>
          <p:spPr>
            <a:xfrm rot="9596669">
              <a:off x="1934287" y="304121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8" name="Straight Connector 36"/>
            <p:cNvSpPr/>
            <p:nvPr/>
          </p:nvSpPr>
          <p:spPr>
            <a:xfrm flipV="1">
              <a:off x="1035632" y="2107880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9" name="Straight Connector 38"/>
            <p:cNvSpPr/>
            <p:nvPr/>
          </p:nvSpPr>
          <p:spPr>
            <a:xfrm flipV="1">
              <a:off x="3586746" y="2049630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0" name="Straight Connector 51"/>
            <p:cNvSpPr/>
            <p:nvPr/>
          </p:nvSpPr>
          <p:spPr>
            <a:xfrm flipV="1">
              <a:off x="1820910" y="306081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1" name="Straight Connector 28"/>
            <p:cNvSpPr/>
            <p:nvPr/>
          </p:nvSpPr>
          <p:spPr>
            <a:xfrm flipV="1">
              <a:off x="1055069" y="1056871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2" name="Straight Connector 83"/>
            <p:cNvSpPr/>
            <p:nvPr/>
          </p:nvSpPr>
          <p:spPr>
            <a:xfrm flipV="1">
              <a:off x="2858086" y="2725874"/>
              <a:ext cx="359244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3" name="Straight Connector 87"/>
            <p:cNvSpPr/>
            <p:nvPr/>
          </p:nvSpPr>
          <p:spPr>
            <a:xfrm>
              <a:off x="1808611" y="2852755"/>
              <a:ext cx="359244" cy="192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4" name="Straight Connector 91"/>
            <p:cNvSpPr/>
            <p:nvPr/>
          </p:nvSpPr>
          <p:spPr>
            <a:xfrm>
              <a:off x="2925666" y="457245"/>
              <a:ext cx="359244" cy="192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5" name="Straight Connector 98"/>
            <p:cNvSpPr/>
            <p:nvPr/>
          </p:nvSpPr>
          <p:spPr>
            <a:xfrm flipV="1">
              <a:off x="3588278" y="1092685"/>
              <a:ext cx="359243" cy="203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6" name="Oval 65"/>
            <p:cNvSpPr/>
            <p:nvPr/>
          </p:nvSpPr>
          <p:spPr>
            <a:xfrm rot="6697750">
              <a:off x="3750552" y="1991231"/>
              <a:ext cx="593731" cy="136059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7" name="Oval 66"/>
            <p:cNvSpPr/>
            <p:nvPr/>
          </p:nvSpPr>
          <p:spPr>
            <a:xfrm rot="4005249">
              <a:off x="1209466" y="2034243"/>
              <a:ext cx="593731" cy="136059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8" name="Oval 67"/>
            <p:cNvSpPr/>
            <p:nvPr/>
          </p:nvSpPr>
          <p:spPr>
            <a:xfrm rot="1331653">
              <a:off x="1913482" y="2719842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9" name="Oval 68"/>
            <p:cNvSpPr/>
            <p:nvPr/>
          </p:nvSpPr>
          <p:spPr>
            <a:xfrm rot="9596669">
              <a:off x="2992620" y="2721355"/>
              <a:ext cx="622727" cy="129727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0" name="Straight Connector 73"/>
            <p:cNvSpPr/>
            <p:nvPr/>
          </p:nvSpPr>
          <p:spPr>
            <a:xfrm flipV="1">
              <a:off x="2396452" y="468224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1" name="Straight Connector 74"/>
            <p:cNvSpPr/>
            <p:nvPr/>
          </p:nvSpPr>
          <p:spPr>
            <a:xfrm>
              <a:off x="2305139" y="453935"/>
              <a:ext cx="1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2" name="Straight Connector 77"/>
            <p:cNvSpPr/>
            <p:nvPr/>
          </p:nvSpPr>
          <p:spPr>
            <a:xfrm>
              <a:off x="3346539" y="2871168"/>
              <a:ext cx="1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3" name="Straight Connector 78"/>
            <p:cNvSpPr/>
            <p:nvPr/>
          </p:nvSpPr>
          <p:spPr>
            <a:xfrm flipV="1">
              <a:off x="3395492" y="271385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4" name="Straight Connector 79"/>
            <p:cNvSpPr/>
            <p:nvPr/>
          </p:nvSpPr>
          <p:spPr>
            <a:xfrm flipV="1">
              <a:off x="4193455" y="1079931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5" name="Straight Connector 80"/>
            <p:cNvSpPr/>
            <p:nvPr/>
          </p:nvSpPr>
          <p:spPr>
            <a:xfrm flipV="1">
              <a:off x="4187110" y="2078971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6" name="Straight Connector 96"/>
            <p:cNvSpPr/>
            <p:nvPr/>
          </p:nvSpPr>
          <p:spPr>
            <a:xfrm flipV="1">
              <a:off x="3471704" y="2855768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7" name="Straight Connector 105"/>
            <p:cNvSpPr/>
            <p:nvPr/>
          </p:nvSpPr>
          <p:spPr>
            <a:xfrm flipV="1">
              <a:off x="1657773" y="1084170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8" name="Straight Connector 106"/>
            <p:cNvSpPr/>
            <p:nvPr/>
          </p:nvSpPr>
          <p:spPr>
            <a:xfrm flipV="1">
              <a:off x="1672594" y="2093793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9" name="Straight Connector 107"/>
            <p:cNvSpPr/>
            <p:nvPr/>
          </p:nvSpPr>
          <p:spPr>
            <a:xfrm flipV="1">
              <a:off x="2332978" y="2701262"/>
              <a:ext cx="133725" cy="1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6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0" name="Straight Connector 108"/>
            <p:cNvSpPr/>
            <p:nvPr/>
          </p:nvSpPr>
          <p:spPr>
            <a:xfrm>
              <a:off x="3314762" y="77185"/>
              <a:ext cx="1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1" name="Straight Connector 109"/>
            <p:cNvSpPr/>
            <p:nvPr/>
          </p:nvSpPr>
          <p:spPr>
            <a:xfrm>
              <a:off x="2250117" y="2473182"/>
              <a:ext cx="1" cy="24000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Rectangle 2"/>
          <p:cNvSpPr txBox="1">
            <a:spLocks noGrp="1"/>
          </p:cNvSpPr>
          <p:nvPr>
            <p:ph type="title"/>
          </p:nvPr>
        </p:nvSpPr>
        <p:spPr>
          <a:xfrm>
            <a:off x="0" y="86782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Repeating that analysis for an ALREADY-ROTATING Darrieus turbine:</a:t>
            </a:r>
          </a:p>
        </p:txBody>
      </p:sp>
      <p:sp>
        <p:nvSpPr>
          <p:cNvPr id="111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74185"/>
            <a:ext cx="8788400" cy="607632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is much harder because now not only does </a:t>
            </a:r>
            <a:r>
              <a:rPr b="1">
                <a:solidFill>
                  <a:srgbClr val="FBC901"/>
                </a:solidFill>
              </a:rPr>
              <a:t>Apparent Wind </a:t>
            </a:r>
            <a:r>
              <a:t>≠ </a:t>
            </a:r>
            <a:r>
              <a:rPr b="1"/>
              <a:t>Real Wind,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but Apparent Wind changes both direction AND magnitude around the circle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Let's say the turbine is now rotating with Blade Speed = True Wind Speed (TSR =1)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Meaning they have the same magnitude, but not necessarily the same direction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True Wind = 			Blade velocity =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Then, moving around the circle, </a:t>
            </a:r>
            <a:r>
              <a:rPr b="1"/>
              <a:t>True Wind </a:t>
            </a:r>
            <a:r>
              <a:t>– </a:t>
            </a:r>
            <a:r>
              <a:rPr b="1">
                <a:solidFill>
                  <a:srgbClr val="00FFFF"/>
                </a:solidFill>
              </a:rPr>
              <a:t>Blade velocity </a:t>
            </a:r>
            <a:r>
              <a:t>=&gt; </a:t>
            </a:r>
            <a:r>
              <a:rPr b="1">
                <a:solidFill>
                  <a:srgbClr val="FBC901"/>
                </a:solidFill>
              </a:rPr>
              <a:t>Apparent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At one point on that circle things will look like this: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Diving right in:</a:t>
            </a:r>
          </a:p>
        </p:txBody>
      </p:sp>
      <p:sp>
        <p:nvSpPr>
          <p:cNvPr id="1116" name="Straight Connector 53"/>
          <p:cNvSpPr/>
          <p:nvPr/>
        </p:nvSpPr>
        <p:spPr>
          <a:xfrm flipV="1">
            <a:off x="2287773" y="3251102"/>
            <a:ext cx="375378" cy="4554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25" name="Group 74"/>
          <p:cNvGrpSpPr/>
          <p:nvPr/>
        </p:nvGrpSpPr>
        <p:grpSpPr>
          <a:xfrm>
            <a:off x="4927282" y="3035266"/>
            <a:ext cx="2899480" cy="349181"/>
            <a:chOff x="0" y="0"/>
            <a:chExt cx="2899479" cy="349180"/>
          </a:xfrm>
        </p:grpSpPr>
        <p:sp>
          <p:nvSpPr>
            <p:cNvPr id="1117" name="Straight Connector 55"/>
            <p:cNvSpPr/>
            <p:nvPr/>
          </p:nvSpPr>
          <p:spPr>
            <a:xfrm flipV="1">
              <a:off x="-1" y="220070"/>
              <a:ext cx="375378" cy="455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8" name="Straight Connector 56"/>
            <p:cNvSpPr/>
            <p:nvPr/>
          </p:nvSpPr>
          <p:spPr>
            <a:xfrm>
              <a:off x="506236" y="88918"/>
              <a:ext cx="214168" cy="26025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9" name="Straight Connector 57"/>
            <p:cNvSpPr/>
            <p:nvPr/>
          </p:nvSpPr>
          <p:spPr>
            <a:xfrm flipH="1">
              <a:off x="999795" y="29665"/>
              <a:ext cx="1741" cy="31951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0" name="Straight Connector 58"/>
            <p:cNvSpPr/>
            <p:nvPr/>
          </p:nvSpPr>
          <p:spPr>
            <a:xfrm flipH="1">
              <a:off x="1277079" y="80458"/>
              <a:ext cx="202844" cy="26237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1" name="Straight Connector 69"/>
            <p:cNvSpPr/>
            <p:nvPr/>
          </p:nvSpPr>
          <p:spPr>
            <a:xfrm flipH="1">
              <a:off x="1536345" y="238858"/>
              <a:ext cx="375378" cy="455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2" name="Straight Connector 70"/>
            <p:cNvSpPr/>
            <p:nvPr/>
          </p:nvSpPr>
          <p:spPr>
            <a:xfrm flipH="1" flipV="1">
              <a:off x="2016822" y="50805"/>
              <a:ext cx="214168" cy="26025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3" name="Straight Connector 71"/>
            <p:cNvSpPr/>
            <p:nvPr/>
          </p:nvSpPr>
          <p:spPr>
            <a:xfrm flipV="1">
              <a:off x="2476526" y="0"/>
              <a:ext cx="1741" cy="31951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4" name="Straight Connector 73"/>
            <p:cNvSpPr/>
            <p:nvPr/>
          </p:nvSpPr>
          <p:spPr>
            <a:xfrm flipV="1">
              <a:off x="2696637" y="31754"/>
              <a:ext cx="202843" cy="26237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30" name="Group 77"/>
          <p:cNvGrpSpPr/>
          <p:nvPr/>
        </p:nvGrpSpPr>
        <p:grpSpPr>
          <a:xfrm>
            <a:off x="6418679" y="4571999"/>
            <a:ext cx="672153" cy="1344084"/>
            <a:chOff x="0" y="0"/>
            <a:chExt cx="672151" cy="1344082"/>
          </a:xfrm>
        </p:grpSpPr>
        <p:sp>
          <p:nvSpPr>
            <p:cNvPr id="1126" name="Straight Arrow Connector 78"/>
            <p:cNvSpPr/>
            <p:nvPr/>
          </p:nvSpPr>
          <p:spPr>
            <a:xfrm flipH="1">
              <a:off x="650487" y="668626"/>
              <a:ext cx="7559" cy="675457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7" name="Straight Arrow Connector 79"/>
            <p:cNvSpPr/>
            <p:nvPr/>
          </p:nvSpPr>
          <p:spPr>
            <a:xfrm flipV="1">
              <a:off x="4091" y="655841"/>
              <a:ext cx="668061" cy="101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8" name="Straight Arrow Connector 80"/>
            <p:cNvSpPr/>
            <p:nvPr/>
          </p:nvSpPr>
          <p:spPr>
            <a:xfrm>
              <a:off x="-1" y="680655"/>
              <a:ext cx="627673" cy="643863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9" name="Straight Arrow Connector 81"/>
            <p:cNvSpPr/>
            <p:nvPr/>
          </p:nvSpPr>
          <p:spPr>
            <a:xfrm flipV="1">
              <a:off x="649515" y="0"/>
              <a:ext cx="4" cy="617281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ALREADY-ROTATING Darrieus turbine: Winds</a:t>
            </a:r>
          </a:p>
        </p:txBody>
      </p:sp>
      <p:sp>
        <p:nvSpPr>
          <p:cNvPr id="113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3" y="916514"/>
            <a:ext cx="8788401" cy="54398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Key:    True Wind    </a:t>
            </a:r>
            <a:r>
              <a:rPr>
                <a:solidFill>
                  <a:srgbClr val="00FFFF"/>
                </a:solidFill>
              </a:rPr>
              <a:t>Rotation (solid)</a:t>
            </a:r>
            <a:r>
              <a:t>    </a:t>
            </a:r>
            <a:r>
              <a:rPr>
                <a:solidFill>
                  <a:srgbClr val="00FFFF"/>
                </a:solidFill>
              </a:rPr>
              <a:t>Rotational Wind (dashed)    </a:t>
            </a:r>
            <a:r>
              <a:rPr>
                <a:solidFill>
                  <a:srgbClr val="FBC901"/>
                </a:solidFill>
              </a:rPr>
              <a:t>Apparent Wind </a:t>
            </a:r>
          </a:p>
        </p:txBody>
      </p:sp>
      <p:grpSp>
        <p:nvGrpSpPr>
          <p:cNvPr id="1139" name="Group 23"/>
          <p:cNvGrpSpPr/>
          <p:nvPr/>
        </p:nvGrpSpPr>
        <p:grpSpPr>
          <a:xfrm>
            <a:off x="1555709" y="2048757"/>
            <a:ext cx="453254" cy="3957699"/>
            <a:chOff x="0" y="0"/>
            <a:chExt cx="453252" cy="3957698"/>
          </a:xfrm>
        </p:grpSpPr>
        <p:sp>
          <p:nvSpPr>
            <p:cNvPr id="1134" name="Straight Connector 6"/>
            <p:cNvSpPr/>
            <p:nvPr/>
          </p:nvSpPr>
          <p:spPr>
            <a:xfrm flipV="1">
              <a:off x="0" y="0"/>
              <a:ext cx="441705" cy="252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5" name="Straight Connector 7"/>
            <p:cNvSpPr/>
            <p:nvPr/>
          </p:nvSpPr>
          <p:spPr>
            <a:xfrm flipV="1">
              <a:off x="7445" y="947119"/>
              <a:ext cx="445808" cy="578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6" name="Straight Connector 8"/>
            <p:cNvSpPr/>
            <p:nvPr/>
          </p:nvSpPr>
          <p:spPr>
            <a:xfrm flipV="1">
              <a:off x="2129" y="2024418"/>
              <a:ext cx="445350" cy="556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7" name="Straight Connector 9"/>
            <p:cNvSpPr/>
            <p:nvPr/>
          </p:nvSpPr>
          <p:spPr>
            <a:xfrm>
              <a:off x="9572" y="3014802"/>
              <a:ext cx="437907" cy="1696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8" name="Straight Connector 10"/>
            <p:cNvSpPr/>
            <p:nvPr/>
          </p:nvSpPr>
          <p:spPr>
            <a:xfrm>
              <a:off x="9572" y="3949102"/>
              <a:ext cx="432131" cy="859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90" name="Group 85"/>
          <p:cNvGrpSpPr/>
          <p:nvPr/>
        </p:nvGrpSpPr>
        <p:grpSpPr>
          <a:xfrm>
            <a:off x="2454143" y="1894419"/>
            <a:ext cx="4964754" cy="4332330"/>
            <a:chOff x="0" y="0"/>
            <a:chExt cx="4964752" cy="4332329"/>
          </a:xfrm>
        </p:grpSpPr>
        <p:sp>
          <p:nvSpPr>
            <p:cNvPr id="1140" name="Oval 13"/>
            <p:cNvSpPr/>
            <p:nvPr/>
          </p:nvSpPr>
          <p:spPr>
            <a:xfrm>
              <a:off x="2142999" y="460327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1" name="Oval 14"/>
            <p:cNvSpPr/>
            <p:nvPr/>
          </p:nvSpPr>
          <p:spPr>
            <a:xfrm>
              <a:off x="2065785" y="3716899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2" name="Oval 15"/>
            <p:cNvSpPr/>
            <p:nvPr/>
          </p:nvSpPr>
          <p:spPr>
            <a:xfrm rot="5400000">
              <a:off x="3836773" y="2184518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3" name="Oval 16"/>
            <p:cNvSpPr/>
            <p:nvPr/>
          </p:nvSpPr>
          <p:spPr>
            <a:xfrm rot="5400000">
              <a:off x="452388" y="2110221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4" name="Oval 17"/>
            <p:cNvSpPr/>
            <p:nvPr/>
          </p:nvSpPr>
          <p:spPr>
            <a:xfrm rot="2722771">
              <a:off x="3358122" y="925825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5" name="Oval 18"/>
            <p:cNvSpPr/>
            <p:nvPr/>
          </p:nvSpPr>
          <p:spPr>
            <a:xfrm rot="2722771">
              <a:off x="894964" y="3160381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6" name="Oval 19"/>
            <p:cNvSpPr/>
            <p:nvPr/>
          </p:nvSpPr>
          <p:spPr>
            <a:xfrm rot="8122772">
              <a:off x="3245488" y="3292445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7" name="Oval 20"/>
            <p:cNvSpPr/>
            <p:nvPr/>
          </p:nvSpPr>
          <p:spPr>
            <a:xfrm rot="8122772">
              <a:off x="923231" y="922310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51" name="Group 53"/>
            <p:cNvGrpSpPr/>
            <p:nvPr/>
          </p:nvGrpSpPr>
          <p:grpSpPr>
            <a:xfrm>
              <a:off x="4366683" y="2287732"/>
              <a:ext cx="598070" cy="601535"/>
              <a:chOff x="0" y="0"/>
              <a:chExt cx="598068" cy="601533"/>
            </a:xfrm>
          </p:grpSpPr>
          <p:sp>
            <p:nvSpPr>
              <p:cNvPr id="1148" name="Straight Arrow Connector 55"/>
              <p:cNvSpPr/>
              <p:nvPr/>
            </p:nvSpPr>
            <p:spPr>
              <a:xfrm flipH="1">
                <a:off x="578792" y="11174"/>
                <a:ext cx="6726" cy="590360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9" name="Straight Arrow Connector 56"/>
              <p:cNvSpPr/>
              <p:nvPr/>
            </p:nvSpPr>
            <p:spPr>
              <a:xfrm flipV="1">
                <a:off x="3640" y="-1"/>
                <a:ext cx="594429" cy="890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0" name="Straight Arrow Connector 57"/>
              <p:cNvSpPr/>
              <p:nvPr/>
            </p:nvSpPr>
            <p:spPr>
              <a:xfrm>
                <a:off x="0" y="21687"/>
                <a:ext cx="558490" cy="562747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55" name="Group 59"/>
            <p:cNvGrpSpPr/>
            <p:nvPr/>
          </p:nvGrpSpPr>
          <p:grpSpPr>
            <a:xfrm>
              <a:off x="0" y="1570587"/>
              <a:ext cx="598069" cy="615622"/>
              <a:chOff x="0" y="0"/>
              <a:chExt cx="598068" cy="615620"/>
            </a:xfrm>
          </p:grpSpPr>
          <p:sp>
            <p:nvSpPr>
              <p:cNvPr id="1152" name="Straight Arrow Connector 60"/>
              <p:cNvSpPr/>
              <p:nvPr/>
            </p:nvSpPr>
            <p:spPr>
              <a:xfrm flipH="1" flipV="1">
                <a:off x="578792" y="0"/>
                <a:ext cx="6726" cy="604186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3" name="Straight Arrow Connector 61"/>
              <p:cNvSpPr/>
              <p:nvPr/>
            </p:nvSpPr>
            <p:spPr>
              <a:xfrm>
                <a:off x="3640" y="614712"/>
                <a:ext cx="594429" cy="909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4" name="Straight Arrow Connector 62"/>
              <p:cNvSpPr/>
              <p:nvPr/>
            </p:nvSpPr>
            <p:spPr>
              <a:xfrm flipV="1">
                <a:off x="-1" y="17501"/>
                <a:ext cx="558491" cy="575925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59" name="Group 80"/>
            <p:cNvGrpSpPr/>
            <p:nvPr/>
          </p:nvGrpSpPr>
          <p:grpSpPr>
            <a:xfrm>
              <a:off x="2026796" y="-1"/>
              <a:ext cx="1146678" cy="171672"/>
              <a:chOff x="0" y="0"/>
              <a:chExt cx="1146676" cy="171671"/>
            </a:xfrm>
          </p:grpSpPr>
          <p:sp>
            <p:nvSpPr>
              <p:cNvPr id="1156" name="Straight Arrow Connector 67"/>
              <p:cNvSpPr/>
              <p:nvPr/>
            </p:nvSpPr>
            <p:spPr>
              <a:xfrm flipV="1">
                <a:off x="19843" y="0"/>
                <a:ext cx="1118945" cy="14240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7" name="Straight Arrow Connector 74"/>
              <p:cNvSpPr/>
              <p:nvPr/>
            </p:nvSpPr>
            <p:spPr>
              <a:xfrm flipV="1">
                <a:off x="542490" y="163358"/>
                <a:ext cx="604187" cy="6726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8" name="Straight Connector 77"/>
              <p:cNvSpPr/>
              <p:nvPr/>
            </p:nvSpPr>
            <p:spPr>
              <a:xfrm flipV="1">
                <a:off x="-1" y="169334"/>
                <a:ext cx="535539" cy="2338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63" name="Group 81"/>
            <p:cNvGrpSpPr/>
            <p:nvPr/>
          </p:nvGrpSpPr>
          <p:grpSpPr>
            <a:xfrm>
              <a:off x="1812456" y="4160658"/>
              <a:ext cx="1146677" cy="171672"/>
              <a:chOff x="0" y="0"/>
              <a:chExt cx="1146676" cy="171671"/>
            </a:xfrm>
          </p:grpSpPr>
          <p:sp>
            <p:nvSpPr>
              <p:cNvPr id="1160" name="Straight Arrow Connector 82"/>
              <p:cNvSpPr/>
              <p:nvPr/>
            </p:nvSpPr>
            <p:spPr>
              <a:xfrm flipH="1">
                <a:off x="505290" y="167935"/>
                <a:ext cx="128159" cy="3737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1" name="Straight Arrow Connector 90"/>
              <p:cNvSpPr/>
              <p:nvPr/>
            </p:nvSpPr>
            <p:spPr>
              <a:xfrm flipH="1">
                <a:off x="-1" y="1587"/>
                <a:ext cx="604188" cy="6725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2" name="Straight Connector 95"/>
              <p:cNvSpPr/>
              <p:nvPr/>
            </p:nvSpPr>
            <p:spPr>
              <a:xfrm flipH="1">
                <a:off x="611139" y="-1"/>
                <a:ext cx="535538" cy="2339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67" name="Group 110"/>
            <p:cNvGrpSpPr/>
            <p:nvPr/>
          </p:nvGrpSpPr>
          <p:grpSpPr>
            <a:xfrm>
              <a:off x="3905419" y="882501"/>
              <a:ext cx="936566" cy="418349"/>
              <a:chOff x="0" y="0"/>
              <a:chExt cx="936564" cy="418348"/>
            </a:xfrm>
          </p:grpSpPr>
          <p:sp>
            <p:nvSpPr>
              <p:cNvPr id="1164" name="Straight Arrow Connector 103"/>
              <p:cNvSpPr/>
              <p:nvPr/>
            </p:nvSpPr>
            <p:spPr>
              <a:xfrm>
                <a:off x="-1" y="0"/>
                <a:ext cx="416600" cy="418349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5" name="Straight Arrow Connector 105"/>
              <p:cNvSpPr/>
              <p:nvPr/>
            </p:nvSpPr>
            <p:spPr>
              <a:xfrm>
                <a:off x="31264" y="33635"/>
                <a:ext cx="879903" cy="353874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6" name="Straight Connector 108"/>
              <p:cNvSpPr/>
              <p:nvPr/>
            </p:nvSpPr>
            <p:spPr>
              <a:xfrm flipV="1">
                <a:off x="401027" y="391732"/>
                <a:ext cx="535538" cy="2338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71" name="Group 80"/>
            <p:cNvGrpSpPr/>
            <p:nvPr/>
          </p:nvGrpSpPr>
          <p:grpSpPr>
            <a:xfrm>
              <a:off x="659747" y="3349340"/>
              <a:ext cx="491810" cy="461590"/>
              <a:chOff x="0" y="0"/>
              <a:chExt cx="491808" cy="461589"/>
            </a:xfrm>
          </p:grpSpPr>
          <p:sp>
            <p:nvSpPr>
              <p:cNvPr id="1168" name="Straight Arrow Connector 112"/>
              <p:cNvSpPr/>
              <p:nvPr/>
            </p:nvSpPr>
            <p:spPr>
              <a:xfrm flipH="1" flipV="1">
                <a:off x="0" y="43240"/>
                <a:ext cx="416599" cy="418350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9" name="Straight Connector 115"/>
              <p:cNvSpPr/>
              <p:nvPr/>
            </p:nvSpPr>
            <p:spPr>
              <a:xfrm flipH="1" flipV="1">
                <a:off x="39921" y="37292"/>
                <a:ext cx="451888" cy="906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0" name="Straight Arrow Connector 113"/>
              <p:cNvSpPr/>
              <p:nvPr/>
            </p:nvSpPr>
            <p:spPr>
              <a:xfrm flipV="1">
                <a:off x="420919" y="-1"/>
                <a:ext cx="5250" cy="450044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75" name="Group 125"/>
            <p:cNvGrpSpPr/>
            <p:nvPr/>
          </p:nvGrpSpPr>
          <p:grpSpPr>
            <a:xfrm>
              <a:off x="843207" y="446125"/>
              <a:ext cx="964703" cy="431914"/>
              <a:chOff x="0" y="0"/>
              <a:chExt cx="964701" cy="431913"/>
            </a:xfrm>
          </p:grpSpPr>
          <p:sp>
            <p:nvSpPr>
              <p:cNvPr id="1172" name="Straight Arrow Connector 119"/>
              <p:cNvSpPr/>
              <p:nvPr/>
            </p:nvSpPr>
            <p:spPr>
              <a:xfrm flipV="1">
                <a:off x="0" y="30129"/>
                <a:ext cx="904207" cy="401785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3" name="Straight Arrow Connector 120"/>
              <p:cNvSpPr/>
              <p:nvPr/>
            </p:nvSpPr>
            <p:spPr>
              <a:xfrm flipV="1">
                <a:off x="59530" y="0"/>
                <a:ext cx="395023" cy="387749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4" name="Straight Connector 121"/>
              <p:cNvSpPr/>
              <p:nvPr/>
            </p:nvSpPr>
            <p:spPr>
              <a:xfrm flipH="1" flipV="1">
                <a:off x="415254" y="17420"/>
                <a:ext cx="549448" cy="233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79" name="Group 132"/>
            <p:cNvGrpSpPr/>
            <p:nvPr/>
          </p:nvGrpSpPr>
          <p:grpSpPr>
            <a:xfrm>
              <a:off x="3402559" y="3504184"/>
              <a:ext cx="579032" cy="443415"/>
              <a:chOff x="0" y="0"/>
              <a:chExt cx="579030" cy="443413"/>
            </a:xfrm>
          </p:grpSpPr>
          <p:sp>
            <p:nvSpPr>
              <p:cNvPr id="1176" name="Straight Arrow Connector 128"/>
              <p:cNvSpPr/>
              <p:nvPr/>
            </p:nvSpPr>
            <p:spPr>
              <a:xfrm>
                <a:off x="454550" y="0"/>
                <a:ext cx="91677" cy="443415"/>
              </a:xfrm>
              <a:prstGeom prst="line">
                <a:avLst/>
              </a:prstGeom>
              <a:noFill/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7" name="Straight Arrow Connector 129"/>
              <p:cNvSpPr/>
              <p:nvPr/>
            </p:nvSpPr>
            <p:spPr>
              <a:xfrm flipH="1">
                <a:off x="-1" y="44165"/>
                <a:ext cx="395023" cy="387750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8" name="Straight Connector 130"/>
              <p:cNvSpPr/>
              <p:nvPr/>
            </p:nvSpPr>
            <p:spPr>
              <a:xfrm>
                <a:off x="29583" y="412157"/>
                <a:ext cx="549448" cy="2338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89" name="Group 65"/>
            <p:cNvGrpSpPr/>
            <p:nvPr/>
          </p:nvGrpSpPr>
          <p:grpSpPr>
            <a:xfrm>
              <a:off x="1133595" y="867807"/>
              <a:ext cx="2709342" cy="2635245"/>
              <a:chOff x="0" y="0"/>
              <a:chExt cx="2709340" cy="2635243"/>
            </a:xfrm>
          </p:grpSpPr>
          <p:sp>
            <p:nvSpPr>
              <p:cNvPr id="1180" name="Straight Arrow Connector 66"/>
              <p:cNvSpPr/>
              <p:nvPr/>
            </p:nvSpPr>
            <p:spPr>
              <a:xfrm flipV="1">
                <a:off x="2689183" y="1068958"/>
                <a:ext cx="4" cy="539514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1" name="Straight Arrow Connector 69"/>
              <p:cNvSpPr/>
              <p:nvPr/>
            </p:nvSpPr>
            <p:spPr>
              <a:xfrm>
                <a:off x="26418" y="1014227"/>
                <a:ext cx="4" cy="552149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2" name="Straight Arrow Connector 70"/>
              <p:cNvSpPr/>
              <p:nvPr/>
            </p:nvSpPr>
            <p:spPr>
              <a:xfrm flipH="1">
                <a:off x="1087377" y="10109"/>
                <a:ext cx="552148" cy="3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3" name="Straight Arrow Connector 71"/>
              <p:cNvSpPr/>
              <p:nvPr/>
            </p:nvSpPr>
            <p:spPr>
              <a:xfrm flipH="1" flipV="1">
                <a:off x="2106045" y="203405"/>
                <a:ext cx="385021" cy="377935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4" name="Straight Arrow Connector 72"/>
              <p:cNvSpPr/>
              <p:nvPr/>
            </p:nvSpPr>
            <p:spPr>
              <a:xfrm>
                <a:off x="212927" y="2048404"/>
                <a:ext cx="385021" cy="377934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5" name="Straight Arrow Connector 73"/>
              <p:cNvSpPr/>
              <p:nvPr/>
            </p:nvSpPr>
            <p:spPr>
              <a:xfrm flipH="1">
                <a:off x="182013" y="204049"/>
                <a:ext cx="427542" cy="429091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6" name="Straight Arrow Connector 75"/>
              <p:cNvSpPr/>
              <p:nvPr/>
            </p:nvSpPr>
            <p:spPr>
              <a:xfrm flipV="1">
                <a:off x="2148421" y="2074336"/>
                <a:ext cx="338669" cy="338666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7" name="Oval 76"/>
              <p:cNvSpPr/>
              <p:nvPr/>
            </p:nvSpPr>
            <p:spPr>
              <a:xfrm>
                <a:off x="-1" y="0"/>
                <a:ext cx="2709342" cy="2635244"/>
              </a:xfrm>
              <a:prstGeom prst="ellipse">
                <a:avLst/>
              </a:prstGeom>
              <a:noFill/>
              <a:ln w="12700" cap="flat">
                <a:solidFill>
                  <a:srgbClr val="00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8" name="Straight Arrow Connector 78"/>
              <p:cNvSpPr/>
              <p:nvPr/>
            </p:nvSpPr>
            <p:spPr>
              <a:xfrm flipH="1">
                <a:off x="1081024" y="2617842"/>
                <a:ext cx="552148" cy="3"/>
              </a:xfrm>
              <a:prstGeom prst="line">
                <a:avLst/>
              </a:prstGeom>
              <a:noFill/>
              <a:ln w="38100" cap="flat">
                <a:solidFill>
                  <a:srgbClr val="00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ALREADY-ROTATING Darrieus turbine: Where the blades stall</a:t>
            </a:r>
          </a:p>
        </p:txBody>
      </p:sp>
      <p:sp>
        <p:nvSpPr>
          <p:cNvPr id="119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8750" y="905939"/>
            <a:ext cx="8788400" cy="543980"/>
          </a:xfrm>
          <a:prstGeom prst="rect">
            <a:avLst/>
          </a:prstGeom>
        </p:spPr>
        <p:txBody>
          <a:bodyPr/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Note that symmetry has been been lost:  Top half no longer mirrors bottom half!</a:t>
            </a:r>
          </a:p>
        </p:txBody>
      </p:sp>
      <p:grpSp>
        <p:nvGrpSpPr>
          <p:cNvPr id="1218" name="Group 27"/>
          <p:cNvGrpSpPr/>
          <p:nvPr/>
        </p:nvGrpSpPr>
        <p:grpSpPr>
          <a:xfrm>
            <a:off x="1555716" y="2048778"/>
            <a:ext cx="5762789" cy="4167168"/>
            <a:chOff x="0" y="0"/>
            <a:chExt cx="5762787" cy="4167166"/>
          </a:xfrm>
        </p:grpSpPr>
        <p:grpSp>
          <p:nvGrpSpPr>
            <p:cNvPr id="1199" name="Group 23"/>
            <p:cNvGrpSpPr/>
            <p:nvPr/>
          </p:nvGrpSpPr>
          <p:grpSpPr>
            <a:xfrm>
              <a:off x="-1" y="-1"/>
              <a:ext cx="453254" cy="3957700"/>
              <a:chOff x="0" y="0"/>
              <a:chExt cx="453252" cy="3957698"/>
            </a:xfrm>
          </p:grpSpPr>
          <p:sp>
            <p:nvSpPr>
              <p:cNvPr id="1194" name="Straight Connector 6"/>
              <p:cNvSpPr/>
              <p:nvPr/>
            </p:nvSpPr>
            <p:spPr>
              <a:xfrm flipV="1">
                <a:off x="0" y="0"/>
                <a:ext cx="441705" cy="2525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5" name="Straight Connector 7"/>
              <p:cNvSpPr/>
              <p:nvPr/>
            </p:nvSpPr>
            <p:spPr>
              <a:xfrm flipV="1">
                <a:off x="7445" y="947119"/>
                <a:ext cx="445808" cy="578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6" name="Straight Connector 8"/>
              <p:cNvSpPr/>
              <p:nvPr/>
            </p:nvSpPr>
            <p:spPr>
              <a:xfrm flipV="1">
                <a:off x="2129" y="2024418"/>
                <a:ext cx="445350" cy="5564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7" name="Straight Connector 9"/>
              <p:cNvSpPr/>
              <p:nvPr/>
            </p:nvSpPr>
            <p:spPr>
              <a:xfrm>
                <a:off x="9572" y="3014802"/>
                <a:ext cx="437907" cy="1696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8" name="Straight Connector 10"/>
              <p:cNvSpPr/>
              <p:nvPr/>
            </p:nvSpPr>
            <p:spPr>
              <a:xfrm>
                <a:off x="9572" y="3949102"/>
                <a:ext cx="432131" cy="859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200" name="Oval 13"/>
            <p:cNvSpPr/>
            <p:nvPr/>
          </p:nvSpPr>
          <p:spPr>
            <a:xfrm>
              <a:off x="3041432" y="305989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1" name="Oval 14"/>
            <p:cNvSpPr/>
            <p:nvPr/>
          </p:nvSpPr>
          <p:spPr>
            <a:xfrm>
              <a:off x="2964219" y="3562561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2" name="Oval 15"/>
            <p:cNvSpPr/>
            <p:nvPr/>
          </p:nvSpPr>
          <p:spPr>
            <a:xfrm rot="5400000">
              <a:off x="4735207" y="2030179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3" name="Oval 16"/>
            <p:cNvSpPr/>
            <p:nvPr/>
          </p:nvSpPr>
          <p:spPr>
            <a:xfrm rot="5400000">
              <a:off x="1350822" y="1955882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4" name="Oval 17"/>
            <p:cNvSpPr/>
            <p:nvPr/>
          </p:nvSpPr>
          <p:spPr>
            <a:xfrm rot="2722771">
              <a:off x="4256556" y="771487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5" name="Oval 18"/>
            <p:cNvSpPr/>
            <p:nvPr/>
          </p:nvSpPr>
          <p:spPr>
            <a:xfrm rot="2722771">
              <a:off x="1793398" y="3006043"/>
              <a:ext cx="736753" cy="167293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6" name="Oval 19"/>
            <p:cNvSpPr/>
            <p:nvPr/>
          </p:nvSpPr>
          <p:spPr>
            <a:xfrm rot="8122772">
              <a:off x="4143922" y="3138106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7" name="Oval 20"/>
            <p:cNvSpPr/>
            <p:nvPr/>
          </p:nvSpPr>
          <p:spPr>
            <a:xfrm rot="8122772">
              <a:off x="1821665" y="767971"/>
              <a:ext cx="765669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8" name="Straight Arrow Connector 57"/>
            <p:cNvSpPr/>
            <p:nvPr/>
          </p:nvSpPr>
          <p:spPr>
            <a:xfrm>
              <a:off x="4397284" y="1572997"/>
              <a:ext cx="558492" cy="562747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9" name="Straight Arrow Connector 62"/>
            <p:cNvSpPr/>
            <p:nvPr/>
          </p:nvSpPr>
          <p:spPr>
            <a:xfrm flipV="1">
              <a:off x="1025433" y="2047582"/>
              <a:ext cx="558493" cy="575926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0" name="Straight Arrow Connector 67"/>
            <p:cNvSpPr/>
            <p:nvPr/>
          </p:nvSpPr>
          <p:spPr>
            <a:xfrm flipV="1">
              <a:off x="2362990" y="205494"/>
              <a:ext cx="1118945" cy="14240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1" name="Straight Arrow Connector 82"/>
            <p:cNvSpPr/>
            <p:nvPr/>
          </p:nvSpPr>
          <p:spPr>
            <a:xfrm flipH="1">
              <a:off x="3332593" y="3835598"/>
              <a:ext cx="128159" cy="3737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2" name="Straight Arrow Connector 105"/>
            <p:cNvSpPr/>
            <p:nvPr/>
          </p:nvSpPr>
          <p:spPr>
            <a:xfrm>
              <a:off x="3618034" y="592463"/>
              <a:ext cx="879903" cy="353874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3" name="Straight Arrow Connector 119"/>
            <p:cNvSpPr/>
            <p:nvPr/>
          </p:nvSpPr>
          <p:spPr>
            <a:xfrm flipV="1">
              <a:off x="1191325" y="734652"/>
              <a:ext cx="904207" cy="401786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4" name="Straight Arrow Connector 128"/>
            <p:cNvSpPr/>
            <p:nvPr/>
          </p:nvSpPr>
          <p:spPr>
            <a:xfrm>
              <a:off x="4395713" y="2683097"/>
              <a:ext cx="91676" cy="443415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5" name="Straight Arrow Connector 85"/>
            <p:cNvSpPr/>
            <p:nvPr/>
          </p:nvSpPr>
          <p:spPr>
            <a:xfrm flipV="1">
              <a:off x="2032034" y="3163264"/>
              <a:ext cx="5250" cy="450043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6" name="Freeform 109"/>
            <p:cNvSpPr/>
            <p:nvPr/>
          </p:nvSpPr>
          <p:spPr>
            <a:xfrm>
              <a:off x="4314504" y="350110"/>
              <a:ext cx="1448284" cy="38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11028" y="0"/>
                  </a:moveTo>
                  <a:cubicBezTo>
                    <a:pt x="11754" y="266"/>
                    <a:pt x="12480" y="532"/>
                    <a:pt x="13443" y="998"/>
                  </a:cubicBezTo>
                  <a:cubicBezTo>
                    <a:pt x="14406" y="1464"/>
                    <a:pt x="15911" y="2229"/>
                    <a:pt x="16804" y="2795"/>
                  </a:cubicBezTo>
                  <a:cubicBezTo>
                    <a:pt x="17697" y="3360"/>
                    <a:pt x="18222" y="3873"/>
                    <a:pt x="18799" y="4392"/>
                  </a:cubicBezTo>
                  <a:cubicBezTo>
                    <a:pt x="19377" y="4911"/>
                    <a:pt x="19902" y="5403"/>
                    <a:pt x="20270" y="5909"/>
                  </a:cubicBezTo>
                  <a:cubicBezTo>
                    <a:pt x="20637" y="6415"/>
                    <a:pt x="20795" y="6934"/>
                    <a:pt x="21005" y="7426"/>
                  </a:cubicBezTo>
                  <a:cubicBezTo>
                    <a:pt x="21215" y="7919"/>
                    <a:pt x="21460" y="8404"/>
                    <a:pt x="21530" y="8864"/>
                  </a:cubicBezTo>
                  <a:cubicBezTo>
                    <a:pt x="21600" y="9323"/>
                    <a:pt x="21530" y="9709"/>
                    <a:pt x="21425" y="10181"/>
                  </a:cubicBezTo>
                  <a:cubicBezTo>
                    <a:pt x="21320" y="10654"/>
                    <a:pt x="21145" y="11199"/>
                    <a:pt x="20900" y="11698"/>
                  </a:cubicBezTo>
                  <a:cubicBezTo>
                    <a:pt x="20655" y="12197"/>
                    <a:pt x="20305" y="12703"/>
                    <a:pt x="19955" y="13176"/>
                  </a:cubicBezTo>
                  <a:cubicBezTo>
                    <a:pt x="19605" y="13648"/>
                    <a:pt x="19342" y="14061"/>
                    <a:pt x="18799" y="14533"/>
                  </a:cubicBezTo>
                  <a:cubicBezTo>
                    <a:pt x="18257" y="15006"/>
                    <a:pt x="17364" y="15571"/>
                    <a:pt x="16699" y="16010"/>
                  </a:cubicBezTo>
                  <a:cubicBezTo>
                    <a:pt x="16034" y="16450"/>
                    <a:pt x="15544" y="16776"/>
                    <a:pt x="14808" y="17168"/>
                  </a:cubicBezTo>
                  <a:cubicBezTo>
                    <a:pt x="14073" y="17561"/>
                    <a:pt x="13146" y="18013"/>
                    <a:pt x="12288" y="18366"/>
                  </a:cubicBezTo>
                  <a:cubicBezTo>
                    <a:pt x="11430" y="18719"/>
                    <a:pt x="10555" y="18985"/>
                    <a:pt x="9662" y="19284"/>
                  </a:cubicBezTo>
                  <a:cubicBezTo>
                    <a:pt x="8770" y="19584"/>
                    <a:pt x="7877" y="19910"/>
                    <a:pt x="6932" y="20163"/>
                  </a:cubicBezTo>
                  <a:cubicBezTo>
                    <a:pt x="5986" y="20416"/>
                    <a:pt x="5146" y="20562"/>
                    <a:pt x="3991" y="20801"/>
                  </a:cubicBezTo>
                  <a:cubicBezTo>
                    <a:pt x="2836" y="21041"/>
                    <a:pt x="0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7" name="Freeform 110"/>
            <p:cNvSpPr/>
            <p:nvPr/>
          </p:nvSpPr>
          <p:spPr>
            <a:xfrm flipH="1">
              <a:off x="796550" y="333180"/>
              <a:ext cx="1405563" cy="38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11028" y="0"/>
                  </a:moveTo>
                  <a:cubicBezTo>
                    <a:pt x="11754" y="266"/>
                    <a:pt x="12480" y="532"/>
                    <a:pt x="13443" y="998"/>
                  </a:cubicBezTo>
                  <a:cubicBezTo>
                    <a:pt x="14406" y="1464"/>
                    <a:pt x="15911" y="2229"/>
                    <a:pt x="16804" y="2795"/>
                  </a:cubicBezTo>
                  <a:cubicBezTo>
                    <a:pt x="17697" y="3360"/>
                    <a:pt x="18222" y="3873"/>
                    <a:pt x="18799" y="4392"/>
                  </a:cubicBezTo>
                  <a:cubicBezTo>
                    <a:pt x="19377" y="4911"/>
                    <a:pt x="19902" y="5403"/>
                    <a:pt x="20270" y="5909"/>
                  </a:cubicBezTo>
                  <a:cubicBezTo>
                    <a:pt x="20637" y="6415"/>
                    <a:pt x="20795" y="6934"/>
                    <a:pt x="21005" y="7426"/>
                  </a:cubicBezTo>
                  <a:cubicBezTo>
                    <a:pt x="21215" y="7919"/>
                    <a:pt x="21460" y="8404"/>
                    <a:pt x="21530" y="8864"/>
                  </a:cubicBezTo>
                  <a:cubicBezTo>
                    <a:pt x="21600" y="9323"/>
                    <a:pt x="21530" y="9709"/>
                    <a:pt x="21425" y="10181"/>
                  </a:cubicBezTo>
                  <a:cubicBezTo>
                    <a:pt x="21320" y="10654"/>
                    <a:pt x="21145" y="11199"/>
                    <a:pt x="20900" y="11698"/>
                  </a:cubicBezTo>
                  <a:cubicBezTo>
                    <a:pt x="20655" y="12197"/>
                    <a:pt x="20305" y="12703"/>
                    <a:pt x="19955" y="13176"/>
                  </a:cubicBezTo>
                  <a:cubicBezTo>
                    <a:pt x="19605" y="13648"/>
                    <a:pt x="19342" y="14061"/>
                    <a:pt x="18799" y="14533"/>
                  </a:cubicBezTo>
                  <a:cubicBezTo>
                    <a:pt x="18257" y="15006"/>
                    <a:pt x="17364" y="15571"/>
                    <a:pt x="16699" y="16010"/>
                  </a:cubicBezTo>
                  <a:cubicBezTo>
                    <a:pt x="16034" y="16450"/>
                    <a:pt x="15544" y="16776"/>
                    <a:pt x="14808" y="17168"/>
                  </a:cubicBezTo>
                  <a:cubicBezTo>
                    <a:pt x="14073" y="17561"/>
                    <a:pt x="13146" y="18013"/>
                    <a:pt x="12288" y="18366"/>
                  </a:cubicBezTo>
                  <a:cubicBezTo>
                    <a:pt x="11430" y="18719"/>
                    <a:pt x="10555" y="18985"/>
                    <a:pt x="9662" y="19284"/>
                  </a:cubicBezTo>
                  <a:cubicBezTo>
                    <a:pt x="8770" y="19584"/>
                    <a:pt x="7877" y="19910"/>
                    <a:pt x="6932" y="20163"/>
                  </a:cubicBezTo>
                  <a:cubicBezTo>
                    <a:pt x="5986" y="20416"/>
                    <a:pt x="5146" y="20562"/>
                    <a:pt x="3991" y="20801"/>
                  </a:cubicBezTo>
                  <a:cubicBezTo>
                    <a:pt x="2836" y="21041"/>
                    <a:pt x="0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19" name="TextBox 28"/>
          <p:cNvSpPr txBox="1"/>
          <p:nvPr/>
        </p:nvSpPr>
        <p:spPr>
          <a:xfrm>
            <a:off x="7429500" y="3873487"/>
            <a:ext cx="1682751" cy="7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Passing thru these sectors, blades </a:t>
            </a:r>
            <a:r>
              <a:rPr>
                <a:solidFill>
                  <a:srgbClr val="FF0000"/>
                </a:solidFill>
              </a:rPr>
              <a:t>stall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ALREADY-ROTATING Darrieus turbine:  Blade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&amp;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forces</a:t>
            </a:r>
          </a:p>
        </p:txBody>
      </p:sp>
      <p:sp>
        <p:nvSpPr>
          <p:cNvPr id="122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55600" y="905935"/>
            <a:ext cx="8788400" cy="543980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Based on the turbulence / stall-corrected lift and drag diagrams:</a:t>
            </a:r>
          </a:p>
        </p:txBody>
      </p:sp>
      <p:grpSp>
        <p:nvGrpSpPr>
          <p:cNvPr id="1228" name="Group 23"/>
          <p:cNvGrpSpPr/>
          <p:nvPr/>
        </p:nvGrpSpPr>
        <p:grpSpPr>
          <a:xfrm>
            <a:off x="1555709" y="2048757"/>
            <a:ext cx="453254" cy="3957699"/>
            <a:chOff x="0" y="0"/>
            <a:chExt cx="453252" cy="3957698"/>
          </a:xfrm>
        </p:grpSpPr>
        <p:sp>
          <p:nvSpPr>
            <p:cNvPr id="1223" name="Straight Connector 6"/>
            <p:cNvSpPr/>
            <p:nvPr/>
          </p:nvSpPr>
          <p:spPr>
            <a:xfrm flipV="1">
              <a:off x="0" y="0"/>
              <a:ext cx="441705" cy="252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4" name="Straight Connector 7"/>
            <p:cNvSpPr/>
            <p:nvPr/>
          </p:nvSpPr>
          <p:spPr>
            <a:xfrm flipV="1">
              <a:off x="7445" y="947119"/>
              <a:ext cx="445808" cy="578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5" name="Straight Connector 8"/>
            <p:cNvSpPr/>
            <p:nvPr/>
          </p:nvSpPr>
          <p:spPr>
            <a:xfrm flipV="1">
              <a:off x="2129" y="2024418"/>
              <a:ext cx="445350" cy="556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6" name="Straight Connector 9"/>
            <p:cNvSpPr/>
            <p:nvPr/>
          </p:nvSpPr>
          <p:spPr>
            <a:xfrm>
              <a:off x="9572" y="3014802"/>
              <a:ext cx="437907" cy="1696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7" name="Straight Connector 10"/>
            <p:cNvSpPr/>
            <p:nvPr/>
          </p:nvSpPr>
          <p:spPr>
            <a:xfrm>
              <a:off x="9572" y="3949102"/>
              <a:ext cx="432131" cy="859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57" name="Group 173"/>
          <p:cNvGrpSpPr/>
          <p:nvPr/>
        </p:nvGrpSpPr>
        <p:grpSpPr>
          <a:xfrm>
            <a:off x="2352260" y="2074335"/>
            <a:ext cx="4966238" cy="4141589"/>
            <a:chOff x="0" y="0"/>
            <a:chExt cx="4966236" cy="4141588"/>
          </a:xfrm>
        </p:grpSpPr>
        <p:sp>
          <p:nvSpPr>
            <p:cNvPr id="1229" name="Oval 13"/>
            <p:cNvSpPr/>
            <p:nvPr/>
          </p:nvSpPr>
          <p:spPr>
            <a:xfrm>
              <a:off x="2244882" y="280411"/>
              <a:ext cx="765667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0" name="Oval 14"/>
            <p:cNvSpPr/>
            <p:nvPr/>
          </p:nvSpPr>
          <p:spPr>
            <a:xfrm>
              <a:off x="2167668" y="3536983"/>
              <a:ext cx="765667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1" name="Oval 15"/>
            <p:cNvSpPr/>
            <p:nvPr/>
          </p:nvSpPr>
          <p:spPr>
            <a:xfrm rot="5400000">
              <a:off x="3938657" y="2004603"/>
              <a:ext cx="736753" cy="16729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2" name="Oval 16"/>
            <p:cNvSpPr/>
            <p:nvPr/>
          </p:nvSpPr>
          <p:spPr>
            <a:xfrm rot="5400000">
              <a:off x="554272" y="1930306"/>
              <a:ext cx="736753" cy="16729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3" name="Oval 17"/>
            <p:cNvSpPr/>
            <p:nvPr/>
          </p:nvSpPr>
          <p:spPr>
            <a:xfrm rot="2722771">
              <a:off x="3460006" y="745910"/>
              <a:ext cx="736753" cy="16729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4" name="Oval 18"/>
            <p:cNvSpPr/>
            <p:nvPr/>
          </p:nvSpPr>
          <p:spPr>
            <a:xfrm rot="2722771">
              <a:off x="996848" y="2980465"/>
              <a:ext cx="736753" cy="167291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5" name="Oval 19"/>
            <p:cNvSpPr/>
            <p:nvPr/>
          </p:nvSpPr>
          <p:spPr>
            <a:xfrm rot="8122772">
              <a:off x="3347372" y="3112528"/>
              <a:ext cx="765667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6" name="Oval 20"/>
            <p:cNvSpPr/>
            <p:nvPr/>
          </p:nvSpPr>
          <p:spPr>
            <a:xfrm rot="8122772">
              <a:off x="1025116" y="742393"/>
              <a:ext cx="765667" cy="16097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7" name="Straight Arrow Connector 57"/>
            <p:cNvSpPr/>
            <p:nvPr/>
          </p:nvSpPr>
          <p:spPr>
            <a:xfrm>
              <a:off x="3600733" y="1547419"/>
              <a:ext cx="558491" cy="562747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8" name="Straight Arrow Connector 62"/>
            <p:cNvSpPr/>
            <p:nvPr/>
          </p:nvSpPr>
          <p:spPr>
            <a:xfrm flipV="1">
              <a:off x="228883" y="2022004"/>
              <a:ext cx="558491" cy="575926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9" name="Straight Arrow Connector 67"/>
            <p:cNvSpPr/>
            <p:nvPr/>
          </p:nvSpPr>
          <p:spPr>
            <a:xfrm flipV="1">
              <a:off x="1566440" y="179917"/>
              <a:ext cx="1118944" cy="14239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0" name="Straight Arrow Connector 82"/>
            <p:cNvSpPr/>
            <p:nvPr/>
          </p:nvSpPr>
          <p:spPr>
            <a:xfrm flipH="1">
              <a:off x="2536043" y="3810020"/>
              <a:ext cx="128158" cy="3736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1" name="Straight Arrow Connector 105"/>
            <p:cNvSpPr/>
            <p:nvPr/>
          </p:nvSpPr>
          <p:spPr>
            <a:xfrm>
              <a:off x="2821483" y="566885"/>
              <a:ext cx="879902" cy="353873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2" name="Straight Arrow Connector 119"/>
            <p:cNvSpPr/>
            <p:nvPr/>
          </p:nvSpPr>
          <p:spPr>
            <a:xfrm flipV="1">
              <a:off x="394775" y="709075"/>
              <a:ext cx="904206" cy="401785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3" name="Straight Arrow Connector 128"/>
            <p:cNvSpPr/>
            <p:nvPr/>
          </p:nvSpPr>
          <p:spPr>
            <a:xfrm>
              <a:off x="3599162" y="2657520"/>
              <a:ext cx="91675" cy="443414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4" name="Straight Arrow Connector 85"/>
            <p:cNvSpPr/>
            <p:nvPr/>
          </p:nvSpPr>
          <p:spPr>
            <a:xfrm flipV="1">
              <a:off x="1235483" y="3137687"/>
              <a:ext cx="5249" cy="450042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5" name="Freeform 109"/>
            <p:cNvSpPr/>
            <p:nvPr/>
          </p:nvSpPr>
          <p:spPr>
            <a:xfrm>
              <a:off x="3517954" y="324532"/>
              <a:ext cx="1448283" cy="38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11028" y="0"/>
                  </a:moveTo>
                  <a:cubicBezTo>
                    <a:pt x="11754" y="266"/>
                    <a:pt x="12480" y="532"/>
                    <a:pt x="13443" y="998"/>
                  </a:cubicBezTo>
                  <a:cubicBezTo>
                    <a:pt x="14406" y="1464"/>
                    <a:pt x="15911" y="2229"/>
                    <a:pt x="16804" y="2795"/>
                  </a:cubicBezTo>
                  <a:cubicBezTo>
                    <a:pt x="17697" y="3360"/>
                    <a:pt x="18222" y="3873"/>
                    <a:pt x="18799" y="4392"/>
                  </a:cubicBezTo>
                  <a:cubicBezTo>
                    <a:pt x="19377" y="4911"/>
                    <a:pt x="19902" y="5403"/>
                    <a:pt x="20270" y="5909"/>
                  </a:cubicBezTo>
                  <a:cubicBezTo>
                    <a:pt x="20637" y="6415"/>
                    <a:pt x="20795" y="6934"/>
                    <a:pt x="21005" y="7426"/>
                  </a:cubicBezTo>
                  <a:cubicBezTo>
                    <a:pt x="21215" y="7919"/>
                    <a:pt x="21460" y="8404"/>
                    <a:pt x="21530" y="8864"/>
                  </a:cubicBezTo>
                  <a:cubicBezTo>
                    <a:pt x="21600" y="9323"/>
                    <a:pt x="21530" y="9709"/>
                    <a:pt x="21425" y="10181"/>
                  </a:cubicBezTo>
                  <a:cubicBezTo>
                    <a:pt x="21320" y="10654"/>
                    <a:pt x="21145" y="11199"/>
                    <a:pt x="20900" y="11698"/>
                  </a:cubicBezTo>
                  <a:cubicBezTo>
                    <a:pt x="20655" y="12197"/>
                    <a:pt x="20305" y="12703"/>
                    <a:pt x="19955" y="13176"/>
                  </a:cubicBezTo>
                  <a:cubicBezTo>
                    <a:pt x="19605" y="13648"/>
                    <a:pt x="19342" y="14061"/>
                    <a:pt x="18799" y="14533"/>
                  </a:cubicBezTo>
                  <a:cubicBezTo>
                    <a:pt x="18257" y="15006"/>
                    <a:pt x="17364" y="15571"/>
                    <a:pt x="16699" y="16010"/>
                  </a:cubicBezTo>
                  <a:cubicBezTo>
                    <a:pt x="16034" y="16450"/>
                    <a:pt x="15544" y="16776"/>
                    <a:pt x="14808" y="17168"/>
                  </a:cubicBezTo>
                  <a:cubicBezTo>
                    <a:pt x="14073" y="17561"/>
                    <a:pt x="13146" y="18013"/>
                    <a:pt x="12288" y="18366"/>
                  </a:cubicBezTo>
                  <a:cubicBezTo>
                    <a:pt x="11430" y="18719"/>
                    <a:pt x="10555" y="18985"/>
                    <a:pt x="9662" y="19284"/>
                  </a:cubicBezTo>
                  <a:cubicBezTo>
                    <a:pt x="8770" y="19584"/>
                    <a:pt x="7877" y="19910"/>
                    <a:pt x="6932" y="20163"/>
                  </a:cubicBezTo>
                  <a:cubicBezTo>
                    <a:pt x="5986" y="20416"/>
                    <a:pt x="5146" y="20562"/>
                    <a:pt x="3991" y="20801"/>
                  </a:cubicBezTo>
                  <a:cubicBezTo>
                    <a:pt x="2836" y="21041"/>
                    <a:pt x="0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6" name="Freeform 110"/>
            <p:cNvSpPr/>
            <p:nvPr/>
          </p:nvSpPr>
          <p:spPr>
            <a:xfrm flipH="1">
              <a:off x="0" y="307602"/>
              <a:ext cx="1405562" cy="38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11028" y="0"/>
                  </a:moveTo>
                  <a:cubicBezTo>
                    <a:pt x="11754" y="266"/>
                    <a:pt x="12480" y="532"/>
                    <a:pt x="13443" y="998"/>
                  </a:cubicBezTo>
                  <a:cubicBezTo>
                    <a:pt x="14406" y="1464"/>
                    <a:pt x="15911" y="2229"/>
                    <a:pt x="16804" y="2795"/>
                  </a:cubicBezTo>
                  <a:cubicBezTo>
                    <a:pt x="17697" y="3360"/>
                    <a:pt x="18222" y="3873"/>
                    <a:pt x="18799" y="4392"/>
                  </a:cubicBezTo>
                  <a:cubicBezTo>
                    <a:pt x="19377" y="4911"/>
                    <a:pt x="19902" y="5403"/>
                    <a:pt x="20270" y="5909"/>
                  </a:cubicBezTo>
                  <a:cubicBezTo>
                    <a:pt x="20637" y="6415"/>
                    <a:pt x="20795" y="6934"/>
                    <a:pt x="21005" y="7426"/>
                  </a:cubicBezTo>
                  <a:cubicBezTo>
                    <a:pt x="21215" y="7919"/>
                    <a:pt x="21460" y="8404"/>
                    <a:pt x="21530" y="8864"/>
                  </a:cubicBezTo>
                  <a:cubicBezTo>
                    <a:pt x="21600" y="9323"/>
                    <a:pt x="21530" y="9709"/>
                    <a:pt x="21425" y="10181"/>
                  </a:cubicBezTo>
                  <a:cubicBezTo>
                    <a:pt x="21320" y="10654"/>
                    <a:pt x="21145" y="11199"/>
                    <a:pt x="20900" y="11698"/>
                  </a:cubicBezTo>
                  <a:cubicBezTo>
                    <a:pt x="20655" y="12197"/>
                    <a:pt x="20305" y="12703"/>
                    <a:pt x="19955" y="13176"/>
                  </a:cubicBezTo>
                  <a:cubicBezTo>
                    <a:pt x="19605" y="13648"/>
                    <a:pt x="19342" y="14061"/>
                    <a:pt x="18799" y="14533"/>
                  </a:cubicBezTo>
                  <a:cubicBezTo>
                    <a:pt x="18257" y="15006"/>
                    <a:pt x="17364" y="15571"/>
                    <a:pt x="16699" y="16010"/>
                  </a:cubicBezTo>
                  <a:cubicBezTo>
                    <a:pt x="16034" y="16450"/>
                    <a:pt x="15544" y="16776"/>
                    <a:pt x="14808" y="17168"/>
                  </a:cubicBezTo>
                  <a:cubicBezTo>
                    <a:pt x="14073" y="17561"/>
                    <a:pt x="13146" y="18013"/>
                    <a:pt x="12288" y="18366"/>
                  </a:cubicBezTo>
                  <a:cubicBezTo>
                    <a:pt x="11430" y="18719"/>
                    <a:pt x="10555" y="18985"/>
                    <a:pt x="9662" y="19284"/>
                  </a:cubicBezTo>
                  <a:cubicBezTo>
                    <a:pt x="8770" y="19584"/>
                    <a:pt x="7877" y="19910"/>
                    <a:pt x="6932" y="20163"/>
                  </a:cubicBezTo>
                  <a:cubicBezTo>
                    <a:pt x="5986" y="20416"/>
                    <a:pt x="5146" y="20562"/>
                    <a:pt x="3991" y="20801"/>
                  </a:cubicBezTo>
                  <a:cubicBezTo>
                    <a:pt x="2836" y="21041"/>
                    <a:pt x="0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7" name="Straight Arrow Connector 111"/>
            <p:cNvSpPr/>
            <p:nvPr/>
          </p:nvSpPr>
          <p:spPr>
            <a:xfrm flipH="1">
              <a:off x="2773110" y="169330"/>
              <a:ext cx="250957" cy="18697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8" name="Straight Connector 118"/>
            <p:cNvSpPr/>
            <p:nvPr/>
          </p:nvSpPr>
          <p:spPr>
            <a:xfrm flipH="1" flipV="1">
              <a:off x="2727733" y="0"/>
              <a:ext cx="10582" cy="11641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9" name="Straight Arrow Connector 126"/>
            <p:cNvSpPr/>
            <p:nvPr/>
          </p:nvSpPr>
          <p:spPr>
            <a:xfrm>
              <a:off x="3993749" y="813133"/>
              <a:ext cx="236816" cy="86447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0" name="Straight Arrow Connector 132"/>
            <p:cNvSpPr/>
            <p:nvPr/>
          </p:nvSpPr>
          <p:spPr>
            <a:xfrm flipV="1">
              <a:off x="3994121" y="391581"/>
              <a:ext cx="162364" cy="384862"/>
            </a:xfrm>
            <a:prstGeom prst="line">
              <a:avLst/>
            </a:prstGeom>
            <a:noFill/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1" name="Straight Arrow Connector 135"/>
            <p:cNvSpPr/>
            <p:nvPr/>
          </p:nvSpPr>
          <p:spPr>
            <a:xfrm flipV="1">
              <a:off x="1570515" y="783165"/>
              <a:ext cx="204717" cy="109667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2" name="Straight Arrow Connector 136"/>
            <p:cNvSpPr/>
            <p:nvPr/>
          </p:nvSpPr>
          <p:spPr>
            <a:xfrm>
              <a:off x="1532420" y="886487"/>
              <a:ext cx="211062" cy="404677"/>
            </a:xfrm>
            <a:prstGeom prst="line">
              <a:avLst/>
            </a:prstGeom>
            <a:noFill/>
            <a:ln w="38100" cap="flat">
              <a:solidFill>
                <a:srgbClr val="22F50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3" name="Straight Arrow Connector 143"/>
            <p:cNvSpPr/>
            <p:nvPr/>
          </p:nvSpPr>
          <p:spPr>
            <a:xfrm flipV="1">
              <a:off x="1440798" y="2772830"/>
              <a:ext cx="16934" cy="226489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4" name="Straight Arrow Connector 145"/>
            <p:cNvSpPr/>
            <p:nvPr/>
          </p:nvSpPr>
          <p:spPr>
            <a:xfrm flipV="1">
              <a:off x="1074615" y="1756832"/>
              <a:ext cx="139703" cy="188389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5" name="Straight Arrow Connector 147"/>
            <p:cNvSpPr/>
            <p:nvPr/>
          </p:nvSpPr>
          <p:spPr>
            <a:xfrm>
              <a:off x="4451633" y="2144304"/>
              <a:ext cx="149349" cy="109943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6" name="Straight Arrow Connector 149"/>
            <p:cNvSpPr/>
            <p:nvPr/>
          </p:nvSpPr>
          <p:spPr>
            <a:xfrm>
              <a:off x="3815064" y="3286169"/>
              <a:ext cx="34505" cy="206331"/>
            </a:xfrm>
            <a:prstGeom prst="line">
              <a:avLst/>
            </a:prstGeom>
            <a:noFill/>
            <a:ln w="38100" cap="flat">
              <a:solidFill>
                <a:srgbClr val="FF62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ALREADY-ROTATING Darrieus turbine: Cumulative effect of those forces</a:t>
            </a:r>
          </a:p>
        </p:txBody>
      </p:sp>
      <p:sp>
        <p:nvSpPr>
          <p:cNvPr id="1260" name="Rectangle 3"/>
          <p:cNvSpPr txBox="1">
            <a:spLocks noGrp="1"/>
          </p:cNvSpPr>
          <p:nvPr>
            <p:ph type="body" idx="1"/>
          </p:nvPr>
        </p:nvSpPr>
        <p:spPr>
          <a:xfrm>
            <a:off x="82553" y="863377"/>
            <a:ext cx="8978894" cy="599410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Strongest forces occur when blades pass thru non-stalled top of diagram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Net torque (rotational force) = CCW = Direction of turbine's initial rotation!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Wind thus causes an ALREADY-ROTATING Darrieus turbine to SPEED UP</a:t>
            </a:r>
          </a:p>
        </p:txBody>
      </p:sp>
      <p:grpSp>
        <p:nvGrpSpPr>
          <p:cNvPr id="1289" name="Group 44"/>
          <p:cNvGrpSpPr/>
          <p:nvPr/>
        </p:nvGrpSpPr>
        <p:grpSpPr>
          <a:xfrm>
            <a:off x="1555709" y="2048757"/>
            <a:ext cx="5397534" cy="3957699"/>
            <a:chOff x="0" y="0"/>
            <a:chExt cx="5397532" cy="3957698"/>
          </a:xfrm>
        </p:grpSpPr>
        <p:grpSp>
          <p:nvGrpSpPr>
            <p:cNvPr id="1266" name="Group 23"/>
            <p:cNvGrpSpPr/>
            <p:nvPr/>
          </p:nvGrpSpPr>
          <p:grpSpPr>
            <a:xfrm>
              <a:off x="-1" y="0"/>
              <a:ext cx="453254" cy="3957699"/>
              <a:chOff x="0" y="0"/>
              <a:chExt cx="453252" cy="3957698"/>
            </a:xfrm>
          </p:grpSpPr>
          <p:sp>
            <p:nvSpPr>
              <p:cNvPr id="1261" name="Straight Connector 6"/>
              <p:cNvSpPr/>
              <p:nvPr/>
            </p:nvSpPr>
            <p:spPr>
              <a:xfrm flipV="1">
                <a:off x="0" y="0"/>
                <a:ext cx="441705" cy="2525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2" name="Straight Connector 7"/>
              <p:cNvSpPr/>
              <p:nvPr/>
            </p:nvSpPr>
            <p:spPr>
              <a:xfrm flipV="1">
                <a:off x="7445" y="947119"/>
                <a:ext cx="445808" cy="578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3" name="Straight Connector 8"/>
              <p:cNvSpPr/>
              <p:nvPr/>
            </p:nvSpPr>
            <p:spPr>
              <a:xfrm flipV="1">
                <a:off x="2129" y="2024418"/>
                <a:ext cx="445350" cy="5564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4" name="Straight Connector 9"/>
              <p:cNvSpPr/>
              <p:nvPr/>
            </p:nvSpPr>
            <p:spPr>
              <a:xfrm>
                <a:off x="9572" y="3014802"/>
                <a:ext cx="437907" cy="1696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5" name="Straight Connector 10"/>
              <p:cNvSpPr/>
              <p:nvPr/>
            </p:nvSpPr>
            <p:spPr>
              <a:xfrm>
                <a:off x="9572" y="3949102"/>
                <a:ext cx="432131" cy="859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285" name="Group 37"/>
            <p:cNvGrpSpPr/>
            <p:nvPr/>
          </p:nvGrpSpPr>
          <p:grpSpPr>
            <a:xfrm>
              <a:off x="1635552" y="25577"/>
              <a:ext cx="3761981" cy="3697960"/>
              <a:chOff x="0" y="0"/>
              <a:chExt cx="3761980" cy="3697959"/>
            </a:xfrm>
          </p:grpSpPr>
          <p:sp>
            <p:nvSpPr>
              <p:cNvPr id="1267" name="Oval 13"/>
              <p:cNvSpPr/>
              <p:nvPr/>
            </p:nvSpPr>
            <p:spPr>
              <a:xfrm>
                <a:off x="1405879" y="280413"/>
                <a:ext cx="765669" cy="16097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8" name="Oval 14"/>
              <p:cNvSpPr/>
              <p:nvPr/>
            </p:nvSpPr>
            <p:spPr>
              <a:xfrm>
                <a:off x="1328665" y="3536985"/>
                <a:ext cx="765669" cy="16097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9" name="Oval 15"/>
              <p:cNvSpPr/>
              <p:nvPr/>
            </p:nvSpPr>
            <p:spPr>
              <a:xfrm rot="5400000">
                <a:off x="3099654" y="2004603"/>
                <a:ext cx="736753" cy="167293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0" name="Oval 16"/>
              <p:cNvSpPr/>
              <p:nvPr/>
            </p:nvSpPr>
            <p:spPr>
              <a:xfrm rot="5400000">
                <a:off x="-284731" y="1930306"/>
                <a:ext cx="736753" cy="167293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1" name="Oval 17"/>
              <p:cNvSpPr/>
              <p:nvPr/>
            </p:nvSpPr>
            <p:spPr>
              <a:xfrm rot="2722771">
                <a:off x="2621003" y="745910"/>
                <a:ext cx="736753" cy="167293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2" name="Oval 18"/>
              <p:cNvSpPr/>
              <p:nvPr/>
            </p:nvSpPr>
            <p:spPr>
              <a:xfrm rot="2722771">
                <a:off x="157845" y="2980466"/>
                <a:ext cx="736753" cy="167293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3" name="Oval 19"/>
              <p:cNvSpPr/>
              <p:nvPr/>
            </p:nvSpPr>
            <p:spPr>
              <a:xfrm rot="8122772">
                <a:off x="2508369" y="3112530"/>
                <a:ext cx="765669" cy="16097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4" name="Oval 20"/>
              <p:cNvSpPr/>
              <p:nvPr/>
            </p:nvSpPr>
            <p:spPr>
              <a:xfrm rot="8122772">
                <a:off x="186112" y="742395"/>
                <a:ext cx="765669" cy="160975"/>
              </a:xfrm>
              <a:prstGeom prst="ellipse">
                <a:avLst/>
              </a:prstGeom>
              <a:solidFill>
                <a:srgbClr val="C4C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5" name="Straight Arrow Connector 111"/>
              <p:cNvSpPr/>
              <p:nvPr/>
            </p:nvSpPr>
            <p:spPr>
              <a:xfrm flipH="1">
                <a:off x="1934107" y="169332"/>
                <a:ext cx="250958" cy="18697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6" name="Straight Connector 118"/>
              <p:cNvSpPr/>
              <p:nvPr/>
            </p:nvSpPr>
            <p:spPr>
              <a:xfrm flipH="1" flipV="1">
                <a:off x="1888730" y="0"/>
                <a:ext cx="10583" cy="11641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7" name="Straight Arrow Connector 126"/>
              <p:cNvSpPr/>
              <p:nvPr/>
            </p:nvSpPr>
            <p:spPr>
              <a:xfrm>
                <a:off x="3154747" y="813135"/>
                <a:ext cx="236817" cy="86448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8" name="Straight Arrow Connector 132"/>
              <p:cNvSpPr/>
              <p:nvPr/>
            </p:nvSpPr>
            <p:spPr>
              <a:xfrm flipV="1">
                <a:off x="3155119" y="391582"/>
                <a:ext cx="162365" cy="384863"/>
              </a:xfrm>
              <a:prstGeom prst="line">
                <a:avLst/>
              </a:prstGeom>
              <a:noFill/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9" name="Straight Arrow Connector 135"/>
              <p:cNvSpPr/>
              <p:nvPr/>
            </p:nvSpPr>
            <p:spPr>
              <a:xfrm flipV="1">
                <a:off x="731513" y="783166"/>
                <a:ext cx="204718" cy="109668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0" name="Straight Arrow Connector 136"/>
              <p:cNvSpPr/>
              <p:nvPr/>
            </p:nvSpPr>
            <p:spPr>
              <a:xfrm>
                <a:off x="693418" y="886488"/>
                <a:ext cx="211063" cy="404678"/>
              </a:xfrm>
              <a:prstGeom prst="line">
                <a:avLst/>
              </a:prstGeom>
              <a:noFill/>
              <a:ln w="38100" cap="flat">
                <a:solidFill>
                  <a:srgbClr val="22F50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1" name="Straight Arrow Connector 143"/>
              <p:cNvSpPr/>
              <p:nvPr/>
            </p:nvSpPr>
            <p:spPr>
              <a:xfrm flipV="1">
                <a:off x="601795" y="2772832"/>
                <a:ext cx="16935" cy="226489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2" name="Straight Arrow Connector 145"/>
              <p:cNvSpPr/>
              <p:nvPr/>
            </p:nvSpPr>
            <p:spPr>
              <a:xfrm flipV="1">
                <a:off x="235613" y="1756833"/>
                <a:ext cx="139704" cy="188390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3" name="Straight Arrow Connector 147"/>
              <p:cNvSpPr/>
              <p:nvPr/>
            </p:nvSpPr>
            <p:spPr>
              <a:xfrm>
                <a:off x="3612631" y="2144306"/>
                <a:ext cx="149350" cy="109944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4" name="Straight Arrow Connector 149"/>
              <p:cNvSpPr/>
              <p:nvPr/>
            </p:nvSpPr>
            <p:spPr>
              <a:xfrm>
                <a:off x="2976062" y="3286170"/>
                <a:ext cx="34505" cy="206332"/>
              </a:xfrm>
              <a:prstGeom prst="line">
                <a:avLst/>
              </a:prstGeom>
              <a:noFill/>
              <a:ln w="38100" cap="flat">
                <a:solidFill>
                  <a:srgbClr val="FF629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288" name="Group 43"/>
            <p:cNvGrpSpPr/>
            <p:nvPr/>
          </p:nvGrpSpPr>
          <p:grpSpPr>
            <a:xfrm>
              <a:off x="2868114" y="1359074"/>
              <a:ext cx="1143011" cy="1185338"/>
              <a:chOff x="0" y="20874"/>
              <a:chExt cx="1143009" cy="1185336"/>
            </a:xfrm>
          </p:grpSpPr>
          <p:sp>
            <p:nvSpPr>
              <p:cNvPr id="1286" name="Oval 41"/>
              <p:cNvSpPr/>
              <p:nvPr/>
            </p:nvSpPr>
            <p:spPr>
              <a:xfrm>
                <a:off x="0" y="147875"/>
                <a:ext cx="1143010" cy="1058337"/>
              </a:xfrm>
              <a:prstGeom prst="ellipse">
                <a:avLst/>
              </a:prstGeom>
              <a:noFill/>
              <a:ln w="28575" cap="flat">
                <a:solidFill>
                  <a:srgbClr val="00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7" name="Isosceles Triangle 42"/>
              <p:cNvSpPr/>
              <p:nvPr/>
            </p:nvSpPr>
            <p:spPr>
              <a:xfrm rot="16200000">
                <a:off x="349259" y="52626"/>
                <a:ext cx="269877" cy="206373"/>
              </a:xfrm>
              <a:prstGeom prst="triangle">
                <a:avLst/>
              </a:prstGeom>
              <a:solidFill>
                <a:srgbClr val="00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Are you still skeptical? (I probably would be)</a:t>
            </a:r>
          </a:p>
        </p:txBody>
      </p:sp>
      <p:sp>
        <p:nvSpPr>
          <p:cNvPr id="129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10688"/>
            <a:ext cx="8788400" cy="187748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Those plots were awfully complex and subtle (and very easy to get wrong)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 thus dug up aerodynamically-rigorous computer simulations of Darrieus turbines,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calculated </a:t>
            </a:r>
            <a:r>
              <a:rPr b="1"/>
              <a:t>precise</a:t>
            </a:r>
            <a:r>
              <a:t> lift &amp; drag for their rotating blades,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were then used to plot torque as a blade rotates around the circle:</a:t>
            </a:r>
          </a:p>
        </p:txBody>
      </p:sp>
      <p:sp>
        <p:nvSpPr>
          <p:cNvPr id="1293" name="Rectangle 3"/>
          <p:cNvSpPr txBox="1"/>
          <p:nvPr/>
        </p:nvSpPr>
        <p:spPr>
          <a:xfrm>
            <a:off x="4720166" y="2973922"/>
            <a:ext cx="4011084" cy="32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slow rotation (TSR = 2):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Plot is almost left/right symmetric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=&gt; Weak net torque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fast rotation (TSR = 6):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Plot is very left/right non-symmetric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=&gt; Strong net torque</a:t>
            </a:r>
          </a:p>
        </p:txBody>
      </p:sp>
      <p:sp>
        <p:nvSpPr>
          <p:cNvPr id="1294" name="Rectangle 3"/>
          <p:cNvSpPr txBox="1"/>
          <p:nvPr/>
        </p:nvSpPr>
        <p:spPr>
          <a:xfrm>
            <a:off x="592669" y="6079068"/>
            <a:ext cx="779991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0">
                <a:solidFill>
                  <a:schemeClr val="accent1"/>
                </a:solidFill>
              </a:defRPr>
            </a:pPr>
            <a:r>
              <a:t>Figure: Development and Analysis of Vertical-axis Wind Turbines, Chapter 8, Paul Cooper, School of Mechanical, Materials and Mechatronic Engineering, University of Wollongong, NSW, Australia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 </a:t>
            </a:r>
            <a:endParaRPr>
              <a:solidFill>
                <a:srgbClr val="FFFFFF"/>
              </a:solidFill>
            </a:endParaRPr>
          </a:p>
          <a:p>
            <a:pPr algn="ctr">
              <a:defRPr sz="500" b="0">
                <a:solidFill>
                  <a:schemeClr val="accent1"/>
                </a:solidFill>
              </a:defRPr>
            </a:pPr>
            <a:endParaRPr/>
          </a:p>
          <a:p>
            <a:pPr algn="ctr">
              <a:defRPr sz="1100" b="0">
                <a:solidFill>
                  <a:schemeClr val="accent1"/>
                </a:solidFill>
              </a:defRPr>
            </a:pPr>
            <a:r>
              <a:t>SEE ALSO:  Other VAWT aerodynamic theory papers given on this note set's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Resources Webpage </a:t>
            </a:r>
          </a:p>
        </p:txBody>
      </p:sp>
      <p:grpSp>
        <p:nvGrpSpPr>
          <p:cNvPr id="1298" name="Group 14"/>
          <p:cNvGrpSpPr/>
          <p:nvPr/>
        </p:nvGrpSpPr>
        <p:grpSpPr>
          <a:xfrm>
            <a:off x="586316" y="2878665"/>
            <a:ext cx="4260851" cy="2933701"/>
            <a:chOff x="0" y="0"/>
            <a:chExt cx="4260849" cy="2933700"/>
          </a:xfrm>
        </p:grpSpPr>
        <p:pic>
          <p:nvPicPr>
            <p:cNvPr id="1295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3936548" cy="293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6" name="Straight Connector 9"/>
            <p:cNvSpPr/>
            <p:nvPr/>
          </p:nvSpPr>
          <p:spPr>
            <a:xfrm flipH="1">
              <a:off x="2578099" y="698499"/>
              <a:ext cx="1682751" cy="112183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7" name="Straight Connector 10"/>
            <p:cNvSpPr/>
            <p:nvPr/>
          </p:nvSpPr>
          <p:spPr>
            <a:xfrm flipH="1" flipV="1">
              <a:off x="3287185" y="1693334"/>
              <a:ext cx="910168" cy="51858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Rectangle 5"/>
          <p:cNvSpPr txBox="1"/>
          <p:nvPr/>
        </p:nvSpPr>
        <p:spPr>
          <a:xfrm>
            <a:off x="5067300" y="6141837"/>
            <a:ext cx="3716867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Photo: https://en.wikipedia.org/wiki/Wallis_WA-116_Agile</a:t>
            </a:r>
          </a:p>
        </p:txBody>
      </p:sp>
      <p:sp>
        <p:nvSpPr>
          <p:cNvPr id="130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7996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 REALLY wanted to figure out why Darrieus turbines spin</a:t>
            </a:r>
          </a:p>
        </p:txBody>
      </p:sp>
      <p:sp>
        <p:nvSpPr>
          <p:cNvPr id="130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36606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Because it would then explain something that's mystified me for decades: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How the heck / Why the heck Autogyros fly!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An Autogyro is a go-cart with the not-so-secret ambition of becoming a helicopter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They are often homebuilt, consisting of crude three-wheel open chasses,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on which a seat and motorized pusher propeller are mounted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then, above that seat, on a wobbly / tiltable mount,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</a:t>
            </a:r>
            <a:r>
              <a:rPr b="1"/>
              <a:t>ridiculously UNPOWERED</a:t>
            </a:r>
            <a:r>
              <a:t> larger propeller is added:</a:t>
            </a:r>
          </a:p>
        </p:txBody>
      </p:sp>
      <p:pic>
        <p:nvPicPr>
          <p:cNvPr id="130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15" y="4386577"/>
            <a:ext cx="3397251" cy="2219538"/>
          </a:xfrm>
          <a:prstGeom prst="rect">
            <a:avLst/>
          </a:prstGeom>
          <a:ln w="12700">
            <a:miter lim="400000"/>
          </a:ln>
        </p:spPr>
      </p:pic>
      <p:sp>
        <p:nvSpPr>
          <p:cNvPr id="1304" name="Rectangle 3"/>
          <p:cNvSpPr txBox="1"/>
          <p:nvPr/>
        </p:nvSpPr>
        <p:spPr>
          <a:xfrm>
            <a:off x="5312833" y="4963583"/>
            <a:ext cx="3143251" cy="868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"Little Nellie"</a:t>
            </a:r>
            <a:endParaRPr b="0"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 the 1967 James Bond film:</a:t>
            </a: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You only Live Twice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When you power up an Autogyro's (Gyrocopter's) pusher prop:</a:t>
            </a:r>
          </a:p>
        </p:txBody>
      </p:sp>
      <p:sp>
        <p:nvSpPr>
          <p:cNvPr id="130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10688"/>
            <a:ext cx="8788400" cy="194098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 can drive around on the ground like a normal go cart,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the floppy upper prop doing nothing other than endangering passersby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if you FIRST stand up in your seat, and push the upper prop into slow rotation,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4114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	something miraculous occurs:	(although it occurs more slowly here):</a:t>
            </a:r>
          </a:p>
        </p:txBody>
      </p:sp>
      <p:pic>
        <p:nvPicPr>
          <p:cNvPr id="130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27" y="2930982"/>
            <a:ext cx="3373348" cy="253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945" y="2942158"/>
            <a:ext cx="4512913" cy="2518835"/>
          </a:xfrm>
          <a:prstGeom prst="rect">
            <a:avLst/>
          </a:prstGeom>
          <a:ln w="12700">
            <a:miter lim="400000"/>
          </a:ln>
        </p:spPr>
      </p:pic>
      <p:sp>
        <p:nvSpPr>
          <p:cNvPr id="1310" name="Rectangle 3"/>
          <p:cNvSpPr txBox="1"/>
          <p:nvPr/>
        </p:nvSpPr>
        <p:spPr>
          <a:xfrm>
            <a:off x="567260" y="6159474"/>
            <a:ext cx="7793567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(Cached copies of these videos are also linked from this note set's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Resources Webpage</a:t>
            </a:r>
            <a:r>
              <a:t>)</a:t>
            </a:r>
          </a:p>
        </p:txBody>
      </p:sp>
      <p:sp>
        <p:nvSpPr>
          <p:cNvPr id="1311" name="Rectangle 3"/>
          <p:cNvSpPr txBox="1"/>
          <p:nvPr/>
        </p:nvSpPr>
        <p:spPr>
          <a:xfrm>
            <a:off x="1703916" y="5630321"/>
            <a:ext cx="120650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YouTube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link</a:t>
            </a:r>
          </a:p>
        </p:txBody>
      </p:sp>
      <p:sp>
        <p:nvSpPr>
          <p:cNvPr id="1312" name="Rectangle 3"/>
          <p:cNvSpPr txBox="1"/>
          <p:nvPr/>
        </p:nvSpPr>
        <p:spPr>
          <a:xfrm>
            <a:off x="5662083" y="5623972"/>
            <a:ext cx="149225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YouTube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link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1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is the rotor just turning due to airflow from below &amp; ahead?</a:t>
            </a:r>
          </a:p>
        </p:txBody>
      </p:sp>
      <p:sp>
        <p:nvSpPr>
          <p:cNvPr id="131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07433" y="810686"/>
            <a:ext cx="8788401" cy="2258481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would inhibit that airflow (like a Danish wind turbine) acting a bit like a wing,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thereby providing lift if driven forward fast enough by the pusher prop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videos show that both rotors were hand-started CCW (per the </a:t>
            </a:r>
            <a:r>
              <a:rPr>
                <a:solidFill>
                  <a:srgbClr val="00FFFF"/>
                </a:solidFill>
              </a:rPr>
              <a:t>added arrows</a:t>
            </a:r>
            <a:r>
              <a:t>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looking very carefully at these photos from those videos you can see that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each rotor blade is inclined as in the diagram shown at the right:</a:t>
            </a:r>
          </a:p>
        </p:txBody>
      </p:sp>
      <p:grpSp>
        <p:nvGrpSpPr>
          <p:cNvPr id="1319" name="Group 37"/>
          <p:cNvGrpSpPr/>
          <p:nvPr/>
        </p:nvGrpSpPr>
        <p:grpSpPr>
          <a:xfrm>
            <a:off x="218022" y="3304363"/>
            <a:ext cx="2783735" cy="2958832"/>
            <a:chOff x="0" y="0"/>
            <a:chExt cx="2783734" cy="2958831"/>
          </a:xfrm>
        </p:grpSpPr>
        <p:pic>
          <p:nvPicPr>
            <p:cNvPr id="1317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783735" cy="2958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8" name="Straight Connector 16"/>
            <p:cNvSpPr/>
            <p:nvPr/>
          </p:nvSpPr>
          <p:spPr>
            <a:xfrm>
              <a:off x="1175929" y="234976"/>
              <a:ext cx="426204" cy="141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23" name="Group 38"/>
          <p:cNvGrpSpPr/>
          <p:nvPr/>
        </p:nvGrpSpPr>
        <p:grpSpPr>
          <a:xfrm>
            <a:off x="3560238" y="3312560"/>
            <a:ext cx="3086096" cy="2965755"/>
            <a:chOff x="0" y="0"/>
            <a:chExt cx="3086094" cy="2965753"/>
          </a:xfrm>
        </p:grpSpPr>
        <p:pic>
          <p:nvPicPr>
            <p:cNvPr id="132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86095" cy="296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1" name="Straight Connector 19"/>
            <p:cNvSpPr/>
            <p:nvPr/>
          </p:nvSpPr>
          <p:spPr>
            <a:xfrm>
              <a:off x="619930" y="1444712"/>
              <a:ext cx="426204" cy="141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2" name="Straight Connector 20"/>
            <p:cNvSpPr/>
            <p:nvPr/>
          </p:nvSpPr>
          <p:spPr>
            <a:xfrm flipH="1">
              <a:off x="2330555" y="329979"/>
              <a:ext cx="317715" cy="188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24" name="Wind Power - 3D Figure 5.gif" descr="Wind Power - 3D Figure 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503" y="2978330"/>
            <a:ext cx="2610387" cy="3528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Yearly averaged wind speeds for Europe (at 80 meters):</a:t>
            </a:r>
          </a:p>
        </p:txBody>
      </p:sp>
      <p:sp>
        <p:nvSpPr>
          <p:cNvPr id="15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4222760" y="1066799"/>
            <a:ext cx="4921240" cy="4214284"/>
          </a:xfrm>
          <a:prstGeom prst="rect">
            <a:avLst/>
          </a:prstGeom>
        </p:spPr>
        <p:txBody>
          <a:bodyPr/>
          <a:lstStyle/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The implications for wind power?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BAD = High mountains (wind blocked/lifted)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FAIR =  Low hills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POOR = Low altitude plains (e.g. </a:t>
            </a:r>
            <a:r>
              <a:rPr>
                <a:solidFill>
                  <a:srgbClr val="FF60A4"/>
                </a:solidFill>
              </a:rPr>
              <a:t>the Veneto</a:t>
            </a:r>
            <a:r>
              <a:t>)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BEST = Offshore</a:t>
            </a:r>
          </a:p>
          <a:p>
            <a:pPr>
              <a:defRPr sz="3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	   Especially at northern latitudes!</a:t>
            </a:r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(FYI: 1 m/s  ~ 2 ¼ mph)</a:t>
            </a:r>
          </a:p>
        </p:txBody>
      </p:sp>
      <p:sp>
        <p:nvSpPr>
          <p:cNvPr id="154" name="Rectangle 5"/>
          <p:cNvSpPr txBox="1"/>
          <p:nvPr/>
        </p:nvSpPr>
        <p:spPr>
          <a:xfrm>
            <a:off x="253997" y="6535534"/>
            <a:ext cx="863600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Map &amp; its key were extracted from: https://aws-dewi.ul.com/assets/Wind-Resource-Map-EUROPE-11x17.pdf</a:t>
            </a:r>
          </a:p>
        </p:txBody>
      </p:sp>
      <p:grpSp>
        <p:nvGrpSpPr>
          <p:cNvPr id="157" name="Group 10"/>
          <p:cNvGrpSpPr/>
          <p:nvPr/>
        </p:nvGrpSpPr>
        <p:grpSpPr>
          <a:xfrm>
            <a:off x="127001" y="1143005"/>
            <a:ext cx="3989916" cy="3788834"/>
            <a:chOff x="0" y="0"/>
            <a:chExt cx="3989915" cy="3788833"/>
          </a:xfrm>
        </p:grpSpPr>
        <p:sp>
          <p:nvSpPr>
            <p:cNvPr id="155" name="Rectangle 9"/>
            <p:cNvSpPr/>
            <p:nvPr/>
          </p:nvSpPr>
          <p:spPr>
            <a:xfrm>
              <a:off x="-1" y="-1"/>
              <a:ext cx="3909021" cy="378883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6" name="Picture 7" descr="Picture 7"/>
            <p:cNvPicPr>
              <a:picLocks noChangeAspect="1"/>
            </p:cNvPicPr>
            <p:nvPr/>
          </p:nvPicPr>
          <p:blipFill>
            <a:blip r:embed="rId2"/>
            <a:srcRect t="2491" r="4705"/>
            <a:stretch>
              <a:fillRect/>
            </a:stretch>
          </p:blipFill>
          <p:spPr>
            <a:xfrm>
              <a:off x="6" y="9446"/>
              <a:ext cx="3989910" cy="3758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8" name="Picture 8" descr="Picture 8"/>
          <p:cNvPicPr>
            <a:picLocks noChangeAspect="1"/>
          </p:cNvPicPr>
          <p:nvPr/>
        </p:nvPicPr>
        <p:blipFill>
          <a:blip r:embed="rId3"/>
          <a:srcRect t="5737" b="17211"/>
          <a:stretch>
            <a:fillRect/>
          </a:stretch>
        </p:blipFill>
        <p:spPr>
          <a:xfrm>
            <a:off x="823372" y="5162522"/>
            <a:ext cx="7135284" cy="1287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Tilts + rotational direction are NOT consistent with airflow from below:</a:t>
            </a:r>
          </a:p>
        </p:txBody>
      </p:sp>
      <p:sp>
        <p:nvSpPr>
          <p:cNvPr id="1327" name="Rectangle 3"/>
          <p:cNvSpPr txBox="1"/>
          <p:nvPr/>
        </p:nvSpPr>
        <p:spPr>
          <a:xfrm>
            <a:off x="4519083" y="857252"/>
            <a:ext cx="4529665" cy="986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CCW Rotation induced by a Darrieus-like </a:t>
            </a: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airflow mechanism: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yields helicopter-like </a:t>
            </a:r>
            <a:r>
              <a:rPr b="1"/>
              <a:t>downward thrust</a:t>
            </a:r>
          </a:p>
        </p:txBody>
      </p:sp>
      <p:sp>
        <p:nvSpPr>
          <p:cNvPr id="1328" name="Rectangle 3"/>
          <p:cNvSpPr txBox="1"/>
          <p:nvPr/>
        </p:nvSpPr>
        <p:spPr>
          <a:xfrm>
            <a:off x="42339" y="850896"/>
            <a:ext cx="4349751" cy="9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CW Rotation responding to air flow </a:t>
            </a: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entering from below: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only </a:t>
            </a:r>
            <a:r>
              <a:rPr b="1"/>
              <a:t>retards</a:t>
            </a:r>
            <a:r>
              <a:t> that upward airflow</a:t>
            </a:r>
          </a:p>
        </p:txBody>
      </p:sp>
      <p:sp>
        <p:nvSpPr>
          <p:cNvPr id="1329" name="Rectangle 3"/>
          <p:cNvSpPr txBox="1"/>
          <p:nvPr/>
        </p:nvSpPr>
        <p:spPr>
          <a:xfrm>
            <a:off x="127006" y="5310723"/>
            <a:ext cx="9055095" cy="120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 suspect the rotor spun up so slowly in 2</a:t>
            </a:r>
            <a:r>
              <a:rPr baseline="30000"/>
              <a:t>nd</a:t>
            </a:r>
            <a:r>
              <a:t> video BECUASE the pilot mistakenly tilted it such that: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 (left) retardation-producing effect (=&gt; CW rotation) was strengthened to the point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that it </a:t>
            </a:r>
            <a:r>
              <a:rPr b="1"/>
              <a:t>almost </a:t>
            </a:r>
            <a:r>
              <a:t>overwhelmed the (right) thrust-producing effect (=&gt; CCW rotation)</a:t>
            </a:r>
          </a:p>
        </p:txBody>
      </p:sp>
      <p:pic>
        <p:nvPicPr>
          <p:cNvPr id="1330" name="Wind Power - 3D Figure 6.gif" descr="Wind Power - 3D Figure 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05" y="1531896"/>
            <a:ext cx="8015385" cy="3794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Rectangle 3"/>
          <p:cNvSpPr txBox="1"/>
          <p:nvPr/>
        </p:nvSpPr>
        <p:spPr>
          <a:xfrm>
            <a:off x="228600" y="778938"/>
            <a:ext cx="8788400" cy="1759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battle seems to shape up as: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Monster Danish turbines (the overwhelming wind industry favorite)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 b="1"/>
              <a:t>Versus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 assortment of vertical axis wind turbine (the inventor, press &amp; public favorite)</a:t>
            </a:r>
          </a:p>
        </p:txBody>
      </p:sp>
      <p:pic>
        <p:nvPicPr>
          <p:cNvPr id="1333" name="Picture 4" descr="Picture 4"/>
          <p:cNvPicPr>
            <a:picLocks noChangeAspect="1"/>
          </p:cNvPicPr>
          <p:nvPr/>
        </p:nvPicPr>
        <p:blipFill>
          <a:blip r:embed="rId2"/>
          <a:srcRect l="32499" r="19999"/>
          <a:stretch>
            <a:fillRect/>
          </a:stretch>
        </p:blipFill>
        <p:spPr>
          <a:xfrm>
            <a:off x="222711" y="2723667"/>
            <a:ext cx="3058129" cy="391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Picture 6" descr="Picture 6"/>
          <p:cNvPicPr>
            <a:picLocks noChangeAspect="1"/>
          </p:cNvPicPr>
          <p:nvPr/>
        </p:nvPicPr>
        <p:blipFill>
          <a:blip r:embed="rId3"/>
          <a:srcRect l="24080" r="24080"/>
          <a:stretch>
            <a:fillRect/>
          </a:stretch>
        </p:blipFill>
        <p:spPr>
          <a:xfrm>
            <a:off x="4333688" y="3914592"/>
            <a:ext cx="1028181" cy="1114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Picture 8" descr="Picture 8"/>
          <p:cNvPicPr>
            <a:picLocks noChangeAspect="1"/>
          </p:cNvPicPr>
          <p:nvPr/>
        </p:nvPicPr>
        <p:blipFill>
          <a:blip r:embed="rId4"/>
          <a:srcRect l="12800" t="3200" r="12799"/>
          <a:stretch>
            <a:fillRect/>
          </a:stretch>
        </p:blipFill>
        <p:spPr>
          <a:xfrm>
            <a:off x="7506838" y="3898207"/>
            <a:ext cx="887642" cy="115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Picture 9" descr="Picture 9"/>
          <p:cNvPicPr>
            <a:picLocks noChangeAspect="1"/>
          </p:cNvPicPr>
          <p:nvPr/>
        </p:nvPicPr>
        <p:blipFill>
          <a:blip r:embed="rId5"/>
          <a:srcRect t="5560" b="5559"/>
          <a:stretch>
            <a:fillRect/>
          </a:stretch>
        </p:blipFill>
        <p:spPr>
          <a:xfrm>
            <a:off x="5985959" y="3916903"/>
            <a:ext cx="935534" cy="111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Picture 10" descr="Picture 10"/>
          <p:cNvPicPr>
            <a:picLocks noChangeAspect="1"/>
          </p:cNvPicPr>
          <p:nvPr/>
        </p:nvPicPr>
        <p:blipFill>
          <a:blip r:embed="rId6"/>
          <a:srcRect l="11120" r="5560"/>
          <a:stretch>
            <a:fillRect/>
          </a:stretch>
        </p:blipFill>
        <p:spPr>
          <a:xfrm>
            <a:off x="5024663" y="5369966"/>
            <a:ext cx="1299708" cy="116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Picture 11" descr="Picture 11"/>
          <p:cNvPicPr>
            <a:picLocks noChangeAspect="1"/>
          </p:cNvPicPr>
          <p:nvPr/>
        </p:nvPicPr>
        <p:blipFill>
          <a:blip r:embed="rId7"/>
          <a:srcRect l="24000" t="2400" r="20400" b="8399"/>
          <a:stretch>
            <a:fillRect/>
          </a:stretch>
        </p:blipFill>
        <p:spPr>
          <a:xfrm>
            <a:off x="6916373" y="5353186"/>
            <a:ext cx="733433" cy="117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339" name="Rectangle 2"/>
          <p:cNvSpPr txBox="1">
            <a:spLocks noGrp="1"/>
          </p:cNvSpPr>
          <p:nvPr>
            <p:ph type="title"/>
          </p:nvPr>
        </p:nvSpPr>
        <p:spPr>
          <a:xfrm>
            <a:off x="0" y="160863"/>
            <a:ext cx="9144000" cy="452971"/>
          </a:xfrm>
          <a:prstGeom prst="rect">
            <a:avLst/>
          </a:prstGeom>
        </p:spPr>
        <p:txBody>
          <a:bodyPr/>
          <a:lstStyle/>
          <a:p>
            <a:r>
              <a:t>What then (finally) is the </a:t>
            </a:r>
            <a:r>
              <a:rPr b="1"/>
              <a:t>best</a:t>
            </a:r>
            <a:r>
              <a:t> type of wind turbine?</a:t>
            </a:r>
          </a:p>
        </p:txBody>
      </p:sp>
      <p:sp>
        <p:nvSpPr>
          <p:cNvPr id="1340" name="Rectangle 3"/>
          <p:cNvSpPr txBox="1"/>
          <p:nvPr/>
        </p:nvSpPr>
        <p:spPr>
          <a:xfrm>
            <a:off x="3460758" y="2815174"/>
            <a:ext cx="5651494" cy="81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that inventor/press/public preference based on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VAWTs' </a:t>
            </a:r>
            <a:r>
              <a:rPr b="0">
                <a:solidFill>
                  <a:srgbClr val="FFFFFF"/>
                </a:solidFill>
              </a:rPr>
              <a:t>diminutive size + eye-pleasing appearance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4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VAWTs </a:t>
            </a:r>
            <a:r>
              <a:rPr b="1"/>
              <a:t>might</a:t>
            </a:r>
            <a:r>
              <a:t> work if more blades and/or wider blades made up for size</a:t>
            </a:r>
          </a:p>
        </p:txBody>
      </p:sp>
      <p:sp>
        <p:nvSpPr>
          <p:cNvPr id="1344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810687"/>
            <a:ext cx="9010647" cy="314190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After all, the Danish turbine's three narrow blades seem to </a:t>
            </a:r>
            <a:r>
              <a:rPr b="1"/>
              <a:t>miss most of the wind!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as I discussed far above: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Turbine blades have a "bow wave" making them act much larger than they are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Turbine rotation then makes it ~ impossible for air to pass </a:t>
            </a:r>
            <a:r>
              <a:rPr b="1"/>
              <a:t>without</a:t>
            </a:r>
            <a:r>
              <a:t> interaction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turbine's effective area is thus closer to a wind's eye view of the turbine's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total swept area </a:t>
            </a:r>
            <a:r>
              <a:t>than to the </a:t>
            </a:r>
            <a:r>
              <a:rPr b="1"/>
              <a:t>sum of individual blade areas</a:t>
            </a:r>
            <a:r>
              <a:t>:</a:t>
            </a:r>
          </a:p>
        </p:txBody>
      </p:sp>
      <p:grpSp>
        <p:nvGrpSpPr>
          <p:cNvPr id="1349" name="Group 14"/>
          <p:cNvGrpSpPr/>
          <p:nvPr/>
        </p:nvGrpSpPr>
        <p:grpSpPr>
          <a:xfrm>
            <a:off x="574464" y="4107893"/>
            <a:ext cx="1428645" cy="1451767"/>
            <a:chOff x="0" y="0"/>
            <a:chExt cx="1428643" cy="1451766"/>
          </a:xfrm>
        </p:grpSpPr>
        <p:sp>
          <p:nvSpPr>
            <p:cNvPr id="1345" name="Oval 6"/>
            <p:cNvSpPr/>
            <p:nvPr/>
          </p:nvSpPr>
          <p:spPr>
            <a:xfrm>
              <a:off x="0" y="-1"/>
              <a:ext cx="1428644" cy="145176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6" name="Rectangle 7"/>
            <p:cNvSpPr/>
            <p:nvPr/>
          </p:nvSpPr>
          <p:spPr>
            <a:xfrm>
              <a:off x="682466" y="7933"/>
              <a:ext cx="61995" cy="7371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7" name="Rectangle 8"/>
            <p:cNvSpPr/>
            <p:nvPr/>
          </p:nvSpPr>
          <p:spPr>
            <a:xfrm rot="18242948">
              <a:off x="969008" y="556086"/>
              <a:ext cx="72554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8" name="Rectangle 9"/>
            <p:cNvSpPr/>
            <p:nvPr/>
          </p:nvSpPr>
          <p:spPr>
            <a:xfrm rot="3252689">
              <a:off x="408355" y="561118"/>
              <a:ext cx="70192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54" name="Group 15"/>
          <p:cNvGrpSpPr/>
          <p:nvPr/>
        </p:nvGrpSpPr>
        <p:grpSpPr>
          <a:xfrm>
            <a:off x="6125207" y="4311674"/>
            <a:ext cx="518161" cy="1158239"/>
            <a:chOff x="0" y="0"/>
            <a:chExt cx="518159" cy="1158238"/>
          </a:xfrm>
        </p:grpSpPr>
        <p:sp>
          <p:nvSpPr>
            <p:cNvPr id="1350" name="Rectangle 11"/>
            <p:cNvSpPr/>
            <p:nvPr/>
          </p:nvSpPr>
          <p:spPr>
            <a:xfrm>
              <a:off x="204486" y="0"/>
              <a:ext cx="1064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1" name="Rectangle 12"/>
            <p:cNvSpPr/>
            <p:nvPr/>
          </p:nvSpPr>
          <p:spPr>
            <a:xfrm>
              <a:off x="477447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2" name="Rectangle 13"/>
            <p:cNvSpPr/>
            <p:nvPr/>
          </p:nvSpPr>
          <p:spPr>
            <a:xfrm>
              <a:off x="3701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3" name="Rectangle 14"/>
            <p:cNvSpPr/>
            <p:nvPr/>
          </p:nvSpPr>
          <p:spPr>
            <a:xfrm>
              <a:off x="0" y="7933"/>
              <a:ext cx="518160" cy="1150306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59" name="Group 31"/>
          <p:cNvGrpSpPr/>
          <p:nvPr/>
        </p:nvGrpSpPr>
        <p:grpSpPr>
          <a:xfrm>
            <a:off x="7977293" y="4298133"/>
            <a:ext cx="518161" cy="1158239"/>
            <a:chOff x="0" y="0"/>
            <a:chExt cx="518159" cy="1158238"/>
          </a:xfrm>
        </p:grpSpPr>
        <p:sp>
          <p:nvSpPr>
            <p:cNvPr id="1355" name="Rectangle 16"/>
            <p:cNvSpPr/>
            <p:nvPr/>
          </p:nvSpPr>
          <p:spPr>
            <a:xfrm>
              <a:off x="204486" y="0"/>
              <a:ext cx="1064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6" name="Rectangle 17"/>
            <p:cNvSpPr/>
            <p:nvPr/>
          </p:nvSpPr>
          <p:spPr>
            <a:xfrm>
              <a:off x="477447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7" name="Rectangle 18"/>
            <p:cNvSpPr/>
            <p:nvPr/>
          </p:nvSpPr>
          <p:spPr>
            <a:xfrm>
              <a:off x="3701" y="0"/>
              <a:ext cx="33310" cy="11575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8" name="Rectangle 19"/>
            <p:cNvSpPr/>
            <p:nvPr/>
          </p:nvSpPr>
          <p:spPr>
            <a:xfrm>
              <a:off x="0" y="7933"/>
              <a:ext cx="518160" cy="1150306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64" name="Group 39"/>
          <p:cNvGrpSpPr/>
          <p:nvPr/>
        </p:nvGrpSpPr>
        <p:grpSpPr>
          <a:xfrm>
            <a:off x="3199127" y="4179022"/>
            <a:ext cx="1428645" cy="1451766"/>
            <a:chOff x="0" y="0"/>
            <a:chExt cx="1428643" cy="1451765"/>
          </a:xfrm>
        </p:grpSpPr>
        <p:sp>
          <p:nvSpPr>
            <p:cNvPr id="1360" name="Oval 21"/>
            <p:cNvSpPr/>
            <p:nvPr/>
          </p:nvSpPr>
          <p:spPr>
            <a:xfrm>
              <a:off x="0" y="0"/>
              <a:ext cx="1428644" cy="1451766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61" name="Rectangle 22"/>
            <p:cNvSpPr/>
            <p:nvPr/>
          </p:nvSpPr>
          <p:spPr>
            <a:xfrm>
              <a:off x="678234" y="7932"/>
              <a:ext cx="61996" cy="7371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62" name="Rectangle 23"/>
            <p:cNvSpPr/>
            <p:nvPr/>
          </p:nvSpPr>
          <p:spPr>
            <a:xfrm rot="18242948">
              <a:off x="958848" y="556085"/>
              <a:ext cx="72555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63" name="Rectangle 24"/>
            <p:cNvSpPr/>
            <p:nvPr/>
          </p:nvSpPr>
          <p:spPr>
            <a:xfrm rot="3252689">
              <a:off x="398195" y="561118"/>
              <a:ext cx="70193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65" name="Right Arrow 25"/>
          <p:cNvSpPr/>
          <p:nvPr/>
        </p:nvSpPr>
        <p:spPr>
          <a:xfrm>
            <a:off x="2254250" y="4699022"/>
            <a:ext cx="613834" cy="3915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6" name="Right Arrow 26"/>
          <p:cNvSpPr/>
          <p:nvPr/>
        </p:nvSpPr>
        <p:spPr>
          <a:xfrm>
            <a:off x="7031566" y="4671505"/>
            <a:ext cx="613834" cy="3915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Which puts today's VAWTs at a huge disadvantage</a:t>
            </a:r>
          </a:p>
        </p:txBody>
      </p:sp>
      <p:sp>
        <p:nvSpPr>
          <p:cNvPr id="136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33352" y="810688"/>
            <a:ext cx="9010647" cy="543980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lvl1pPr>
          </a:lstStyle>
          <a:p>
            <a:r>
              <a:t>Because today, Danish turbines are SO MUCH BIGGER than almost all VAWTs</a:t>
            </a:r>
          </a:p>
        </p:txBody>
      </p:sp>
      <p:grpSp>
        <p:nvGrpSpPr>
          <p:cNvPr id="1374" name="Group 31"/>
          <p:cNvGrpSpPr/>
          <p:nvPr/>
        </p:nvGrpSpPr>
        <p:grpSpPr>
          <a:xfrm>
            <a:off x="3881544" y="3873501"/>
            <a:ext cx="288290" cy="545710"/>
            <a:chOff x="0" y="0"/>
            <a:chExt cx="288288" cy="545709"/>
          </a:xfrm>
        </p:grpSpPr>
        <p:sp>
          <p:nvSpPr>
            <p:cNvPr id="1370" name="Rectangle 16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1" name="Rectangle 17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2" name="Rectangle 18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3" name="Rectangle 19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79" name="Group 39"/>
          <p:cNvGrpSpPr/>
          <p:nvPr/>
        </p:nvGrpSpPr>
        <p:grpSpPr>
          <a:xfrm>
            <a:off x="331046" y="1564943"/>
            <a:ext cx="2780458" cy="2753057"/>
            <a:chOff x="0" y="0"/>
            <a:chExt cx="2780456" cy="2753055"/>
          </a:xfrm>
        </p:grpSpPr>
        <p:sp>
          <p:nvSpPr>
            <p:cNvPr id="1375" name="Oval 21"/>
            <p:cNvSpPr/>
            <p:nvPr/>
          </p:nvSpPr>
          <p:spPr>
            <a:xfrm>
              <a:off x="-1" y="0"/>
              <a:ext cx="2780458" cy="2753057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6" name="Rectangle 22"/>
            <p:cNvSpPr/>
            <p:nvPr/>
          </p:nvSpPr>
          <p:spPr>
            <a:xfrm>
              <a:off x="1319993" y="15043"/>
              <a:ext cx="120656" cy="139783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7" name="Rectangle 23"/>
            <p:cNvSpPr/>
            <p:nvPr/>
          </p:nvSpPr>
          <p:spPr>
            <a:xfrm rot="18242948">
              <a:off x="1867939" y="1036269"/>
              <a:ext cx="137588" cy="142564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8" name="Rectangle 24"/>
            <p:cNvSpPr/>
            <p:nvPr/>
          </p:nvSpPr>
          <p:spPr>
            <a:xfrm rot="3252689">
              <a:off x="776726" y="1045813"/>
              <a:ext cx="133109" cy="142564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84" name="Group 31"/>
          <p:cNvGrpSpPr/>
          <p:nvPr/>
        </p:nvGrpSpPr>
        <p:grpSpPr>
          <a:xfrm>
            <a:off x="4616008" y="3888321"/>
            <a:ext cx="288290" cy="545711"/>
            <a:chOff x="0" y="0"/>
            <a:chExt cx="288288" cy="545709"/>
          </a:xfrm>
        </p:grpSpPr>
        <p:sp>
          <p:nvSpPr>
            <p:cNvPr id="1380" name="Rectangle 28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1" name="Rectangle 29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2" name="Rectangle 30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3" name="Rectangle 31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89" name="Group 31"/>
          <p:cNvGrpSpPr/>
          <p:nvPr/>
        </p:nvGrpSpPr>
        <p:grpSpPr>
          <a:xfrm>
            <a:off x="5314524" y="3888318"/>
            <a:ext cx="288290" cy="545710"/>
            <a:chOff x="0" y="0"/>
            <a:chExt cx="288288" cy="545709"/>
          </a:xfrm>
        </p:grpSpPr>
        <p:sp>
          <p:nvSpPr>
            <p:cNvPr id="1385" name="Rectangle 33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6" name="Rectangle 34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7" name="Rectangle 35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8" name="Rectangle 36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94" name="Group 31"/>
          <p:cNvGrpSpPr/>
          <p:nvPr/>
        </p:nvGrpSpPr>
        <p:grpSpPr>
          <a:xfrm>
            <a:off x="6048990" y="3903138"/>
            <a:ext cx="288290" cy="545711"/>
            <a:chOff x="0" y="0"/>
            <a:chExt cx="288288" cy="545709"/>
          </a:xfrm>
        </p:grpSpPr>
        <p:sp>
          <p:nvSpPr>
            <p:cNvPr id="1390" name="Rectangle 38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1" name="Rectangle 39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2" name="Rectangle 40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3" name="Rectangle 41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99" name="Group 31"/>
          <p:cNvGrpSpPr/>
          <p:nvPr/>
        </p:nvGrpSpPr>
        <p:grpSpPr>
          <a:xfrm>
            <a:off x="6758051" y="3913721"/>
            <a:ext cx="288290" cy="545711"/>
            <a:chOff x="0" y="0"/>
            <a:chExt cx="288288" cy="545709"/>
          </a:xfrm>
        </p:grpSpPr>
        <p:sp>
          <p:nvSpPr>
            <p:cNvPr id="1395" name="Rectangle 43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6" name="Rectangle 44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7" name="Rectangle 45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8" name="Rectangle 46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04" name="Group 31"/>
          <p:cNvGrpSpPr/>
          <p:nvPr/>
        </p:nvGrpSpPr>
        <p:grpSpPr>
          <a:xfrm>
            <a:off x="7534847" y="3928543"/>
            <a:ext cx="288290" cy="545710"/>
            <a:chOff x="0" y="0"/>
            <a:chExt cx="288288" cy="545709"/>
          </a:xfrm>
        </p:grpSpPr>
        <p:sp>
          <p:nvSpPr>
            <p:cNvPr id="1400" name="Rectangle 48"/>
            <p:cNvSpPr/>
            <p:nvPr/>
          </p:nvSpPr>
          <p:spPr>
            <a:xfrm>
              <a:off x="113770" y="-1"/>
              <a:ext cx="59204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1" name="Rectangle 49"/>
            <p:cNvSpPr/>
            <p:nvPr/>
          </p:nvSpPr>
          <p:spPr>
            <a:xfrm>
              <a:off x="265637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2" name="Rectangle 50"/>
            <p:cNvSpPr/>
            <p:nvPr/>
          </p:nvSpPr>
          <p:spPr>
            <a:xfrm>
              <a:off x="2059" y="-1"/>
              <a:ext cx="18533" cy="5453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3" name="Rectangle 51"/>
            <p:cNvSpPr/>
            <p:nvPr/>
          </p:nvSpPr>
          <p:spPr>
            <a:xfrm>
              <a:off x="0" y="3737"/>
              <a:ext cx="288289" cy="541973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05" name="Rectangle 3"/>
          <p:cNvSpPr txBox="1"/>
          <p:nvPr/>
        </p:nvSpPr>
        <p:spPr>
          <a:xfrm>
            <a:off x="3418418" y="1407594"/>
            <a:ext cx="5471582" cy="281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means that even if whole fields or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whole building rooftops were covered by VAWTs, 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at their current diminutive but eye-pleasing sizes,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they would together intercept </a:t>
            </a:r>
            <a:r>
              <a:rPr b="1">
                <a:solidFill>
                  <a:srgbClr val="FBC901"/>
                </a:solidFill>
              </a:rPr>
              <a:t>so much less wind</a:t>
            </a:r>
            <a:r>
              <a:rPr>
                <a:solidFill>
                  <a:srgbClr val="FBC901"/>
                </a:solidFill>
              </a:rPr>
              <a:t>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and, nearer to the ground, </a:t>
            </a:r>
            <a:r>
              <a:rPr b="1">
                <a:solidFill>
                  <a:srgbClr val="FBC901"/>
                </a:solidFill>
              </a:rPr>
              <a:t>so much slower wind</a:t>
            </a:r>
            <a:r>
              <a:rPr>
                <a:solidFill>
                  <a:srgbClr val="FBC901"/>
                </a:solidFill>
              </a:rPr>
              <a:t>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</p:txBody>
      </p:sp>
      <p:sp>
        <p:nvSpPr>
          <p:cNvPr id="1406" name="Rectangle 3"/>
          <p:cNvSpPr txBox="1"/>
          <p:nvPr/>
        </p:nvSpPr>
        <p:spPr>
          <a:xfrm>
            <a:off x="158752" y="4751921"/>
            <a:ext cx="8667747" cy="181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means that fields or rooftops packed with small / eye-pleasing VAWTs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would have to be 	</a:t>
            </a:r>
            <a:r>
              <a:rPr b="1"/>
              <a:t>VASTLY MORE EFFICIENT </a:t>
            </a:r>
            <a:r>
              <a:t>at harvesting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the much smaller amount of wind that they DO intercept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IS INDEED suggested in many (if not most) press articles about VAWTs!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ARE today's VAWTs vastly more efficient than Danish turbines?</a:t>
            </a:r>
          </a:p>
        </p:txBody>
      </p:sp>
      <p:sp>
        <p:nvSpPr>
          <p:cNvPr id="1409" name="Rectangle 3"/>
          <p:cNvSpPr txBox="1">
            <a:spLocks noGrp="1"/>
          </p:cNvSpPr>
          <p:nvPr>
            <p:ph type="body" idx="1"/>
          </p:nvPr>
        </p:nvSpPr>
        <p:spPr>
          <a:xfrm>
            <a:off x="101603" y="810688"/>
            <a:ext cx="9042397" cy="587816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NO!	 But might future improved VAWT designs change the answer to YES?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Our best clues from more advanced aerodynamic theory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I will cover in this note set's </a:t>
            </a:r>
            <a:r>
              <a:rPr b="1"/>
              <a:t>next</a:t>
            </a:r>
            <a:r>
              <a:t> section: </a:t>
            </a:r>
            <a:r>
              <a:rPr b="1"/>
              <a:t>Aerodynamics 201</a:t>
            </a:r>
            <a:endParaRPr sz="600"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even if VAWTs fail to achieve vastly higher efficiencies than Danish turbines,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there would still be the possibility of making VAWTs </a:t>
            </a:r>
            <a:r>
              <a:rPr b="1"/>
              <a:t>as large as </a:t>
            </a:r>
            <a:r>
              <a:t>Danish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Danish turbines can be ~ 150 meters in diameter, 100 meters above the ground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Imagining such a huge and tall VAWT, the incredible challenges seem obvious!</a:t>
            </a:r>
          </a:p>
        </p:txBody>
      </p:sp>
      <p:pic>
        <p:nvPicPr>
          <p:cNvPr id="1410" name="Picture 42" descr="Picture 42"/>
          <p:cNvPicPr>
            <a:picLocks noChangeAspect="1"/>
          </p:cNvPicPr>
          <p:nvPr/>
        </p:nvPicPr>
        <p:blipFill>
          <a:blip r:embed="rId2"/>
          <a:srcRect l="32499" r="20000" b="20571"/>
          <a:stretch>
            <a:fillRect/>
          </a:stretch>
        </p:blipFill>
        <p:spPr>
          <a:xfrm>
            <a:off x="1863127" y="3285488"/>
            <a:ext cx="2267809" cy="230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Picture 47" descr="Picture 47"/>
          <p:cNvPicPr>
            <a:picLocks noChangeAspect="1"/>
          </p:cNvPicPr>
          <p:nvPr/>
        </p:nvPicPr>
        <p:blipFill>
          <a:blip r:embed="rId3"/>
          <a:srcRect l="24080" r="24080"/>
          <a:stretch>
            <a:fillRect/>
          </a:stretch>
        </p:blipFill>
        <p:spPr>
          <a:xfrm>
            <a:off x="5010302" y="3270258"/>
            <a:ext cx="2128524" cy="2307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5" name="Group 9"/>
          <p:cNvGrpSpPr/>
          <p:nvPr/>
        </p:nvGrpSpPr>
        <p:grpSpPr>
          <a:xfrm>
            <a:off x="4439277" y="3465777"/>
            <a:ext cx="307341" cy="1964266"/>
            <a:chOff x="0" y="0"/>
            <a:chExt cx="307340" cy="1964265"/>
          </a:xfrm>
        </p:grpSpPr>
        <p:sp>
          <p:nvSpPr>
            <p:cNvPr id="1412" name="TextBox 5"/>
            <p:cNvSpPr txBox="1"/>
            <p:nvPr/>
          </p:nvSpPr>
          <p:spPr>
            <a:xfrm rot="16200000">
              <a:off x="-597747" y="841857"/>
              <a:ext cx="1502834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BC901"/>
                  </a:solidFill>
                </a:defRPr>
              </a:lvl1pPr>
            </a:lstStyle>
            <a:p>
              <a:r>
                <a:t>100-150 meters</a:t>
              </a:r>
            </a:p>
          </p:txBody>
        </p:sp>
        <p:sp>
          <p:nvSpPr>
            <p:cNvPr id="1413" name="Straight Connector 7"/>
            <p:cNvSpPr/>
            <p:nvPr/>
          </p:nvSpPr>
          <p:spPr>
            <a:xfrm flipH="1">
              <a:off x="142512" y="1699683"/>
              <a:ext cx="1589" cy="264583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4" name="Straight Connector 8"/>
            <p:cNvSpPr/>
            <p:nvPr/>
          </p:nvSpPr>
          <p:spPr>
            <a:xfrm flipH="1">
              <a:off x="167920" y="-1"/>
              <a:ext cx="1589" cy="26458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BC901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Rectangle 5"/>
          <p:cNvSpPr txBox="1"/>
          <p:nvPr/>
        </p:nvSpPr>
        <p:spPr>
          <a:xfrm>
            <a:off x="262466" y="5695220"/>
            <a:ext cx="8534401" cy="102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Photo: https://www.videoblocks.com/video/static-shot-of-a-single-blade-wind-turbine-on-a-windy-day-soh1f9wjliujtg2bn</a:t>
            </a:r>
            <a:endParaRPr>
              <a:solidFill>
                <a:srgbClr val="E5FFFF"/>
              </a:solidFill>
            </a:endParaRPr>
          </a:p>
          <a:p>
            <a:pPr algn="ctr">
              <a:defRPr sz="5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http://drømstørre.dk/wp-content/wind/miller/windpower%20web/en/tour/design/concepts.htm </a:t>
            </a:r>
            <a:endParaRPr sz="500"/>
          </a:p>
          <a:p>
            <a:pPr algn="ctr">
              <a:defRPr sz="5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https://www.windpowermonthly.com/article/1083653/three-blades-really-better-two </a:t>
            </a:r>
            <a:endParaRPr>
              <a:solidFill>
                <a:srgbClr val="E5FFFF"/>
              </a:solidFill>
            </a:endParaRPr>
          </a:p>
          <a:p>
            <a:pPr algn="ctr">
              <a:defRPr sz="5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http://explorecuriocite.org/Explorer/ArticleId/193/why-dont-wind-turbines-have-more-than-3-blades-193.aspx </a:t>
            </a:r>
          </a:p>
        </p:txBody>
      </p:sp>
      <p:sp>
        <p:nvSpPr>
          <p:cNvPr id="141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could a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medium </a:t>
            </a:r>
            <a:r>
              <a:t>sized but many-bladed VAWT still win out?</a:t>
            </a:r>
          </a:p>
        </p:txBody>
      </p:sp>
      <p:sp>
        <p:nvSpPr>
          <p:cNvPr id="1419" name="Rectangle 3"/>
          <p:cNvSpPr txBox="1">
            <a:spLocks noGrp="1"/>
          </p:cNvSpPr>
          <p:nvPr>
            <p:ph type="body" idx="1"/>
          </p:nvPr>
        </p:nvSpPr>
        <p:spPr>
          <a:xfrm>
            <a:off x="207437" y="831854"/>
            <a:ext cx="8936564" cy="4840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More blades inevitably require more material and produce more rotating mass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More rotating mass then requires a stronger and heavier supporting structure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All of which increase the cost of building and/or maintaining such a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there is a strong </a:t>
            </a:r>
            <a:r>
              <a:rPr b="1"/>
              <a:t>AERODYNAMIC ARGUMENT </a:t>
            </a:r>
            <a:r>
              <a:t>against too many blades: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More blades boost the overall </a:t>
            </a:r>
            <a:r>
              <a:rPr>
                <a:solidFill>
                  <a:srgbClr val="FF6299"/>
                </a:solidFill>
              </a:rPr>
              <a:t>drag </a:t>
            </a:r>
            <a:r>
              <a:t>trying to slow a turbine's rotation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leads aerodynamicists to actually suggest the use of: </a:t>
            </a:r>
            <a:r>
              <a:rPr b="1" baseline="30000"/>
              <a:t>1-3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One blade (alone!) – in combination with a counterweight</a:t>
            </a:r>
            <a:r>
              <a:t>: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					</a:t>
            </a:r>
            <a:r>
              <a:rPr>
                <a:solidFill>
                  <a:srgbClr val="FBC901"/>
                </a:solidFill>
              </a:rPr>
              <a:t>OR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A large number of very narrow - and thus low drag - blades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(which, unfortunately, would be weak &amp; susceptible to breakage)</a:t>
            </a:r>
          </a:p>
        </p:txBody>
      </p:sp>
      <p:pic>
        <p:nvPicPr>
          <p:cNvPr id="1420" name="Picture 14" descr="Picture 14"/>
          <p:cNvPicPr>
            <a:picLocks noChangeAspect="1"/>
          </p:cNvPicPr>
          <p:nvPr/>
        </p:nvPicPr>
        <p:blipFill>
          <a:blip r:embed="rId2"/>
          <a:srcRect l="24000" t="17143" r="43200"/>
          <a:stretch>
            <a:fillRect/>
          </a:stretch>
        </p:blipFill>
        <p:spPr>
          <a:xfrm>
            <a:off x="7852339" y="3282884"/>
            <a:ext cx="1164140" cy="1646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Rectangle 5"/>
          <p:cNvSpPr txBox="1"/>
          <p:nvPr/>
        </p:nvSpPr>
        <p:spPr>
          <a:xfrm>
            <a:off x="156634" y="6279421"/>
            <a:ext cx="6574367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Danish Wind Industry Association: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http://drømstørre.dk/wp-content/wind/miller/windpower%20web/en/tour/design/concepts.htm </a:t>
            </a:r>
          </a:p>
        </p:txBody>
      </p:sp>
      <p:sp>
        <p:nvSpPr>
          <p:cNvPr id="142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For Danish turbines the optimum is actually thought to be three blades: </a:t>
            </a:r>
            <a:r>
              <a:rPr b="1" baseline="30000"/>
              <a:t>1</a:t>
            </a:r>
          </a:p>
        </p:txBody>
      </p:sp>
      <p:sp>
        <p:nvSpPr>
          <p:cNvPr id="1424" name="Rectangle 3"/>
          <p:cNvSpPr txBox="1">
            <a:spLocks noGrp="1"/>
          </p:cNvSpPr>
          <p:nvPr>
            <p:ph type="body" idx="1"/>
          </p:nvPr>
        </p:nvSpPr>
        <p:spPr>
          <a:xfrm>
            <a:off x="165100" y="821272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Because the wind speed increases rapidly with height,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blade is pushed back most strongly at the top of its rotation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for two blades, as one blade tops its rotation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other is at the bottom, passing in front of the pylon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Not only is wind slower at that lower height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it is particularly slow in front of the pylon's obstruction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Maximum push back at top + Minimum push back at bottom =&gt;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 abrupt imbalance that tries to jerk a blade pair out of vertical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can then generate a pulse of </a:t>
            </a:r>
            <a:r>
              <a:rPr b="1"/>
              <a:t>noise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and requires </a:t>
            </a:r>
            <a:r>
              <a:rPr b="1"/>
              <a:t>stronger/bulkier </a:t>
            </a:r>
            <a:r>
              <a:t>mechanical design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Such top-to-bottom synchronization is avoided with 3 blades: </a:t>
            </a:r>
          </a:p>
        </p:txBody>
      </p:sp>
      <p:grpSp>
        <p:nvGrpSpPr>
          <p:cNvPr id="1431" name="Group 22"/>
          <p:cNvGrpSpPr/>
          <p:nvPr/>
        </p:nvGrpSpPr>
        <p:grpSpPr>
          <a:xfrm>
            <a:off x="7167870" y="4836582"/>
            <a:ext cx="1428645" cy="1852083"/>
            <a:chOff x="0" y="0"/>
            <a:chExt cx="1428643" cy="1852082"/>
          </a:xfrm>
        </p:grpSpPr>
        <p:sp>
          <p:nvSpPr>
            <p:cNvPr id="1425" name="Rectangle 23"/>
            <p:cNvSpPr/>
            <p:nvPr/>
          </p:nvSpPr>
          <p:spPr>
            <a:xfrm>
              <a:off x="632037" y="753259"/>
              <a:ext cx="180162" cy="913462"/>
            </a:xfrm>
            <a:prstGeom prst="rect">
              <a:avLst/>
            </a:prstGeom>
            <a:solidFill>
              <a:srgbClr val="A4A4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6" name="Oval 24"/>
            <p:cNvSpPr/>
            <p:nvPr/>
          </p:nvSpPr>
          <p:spPr>
            <a:xfrm>
              <a:off x="0" y="0"/>
              <a:ext cx="1428644" cy="141259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7" name="Rectangle 25"/>
            <p:cNvSpPr/>
            <p:nvPr/>
          </p:nvSpPr>
          <p:spPr>
            <a:xfrm>
              <a:off x="682467" y="7719"/>
              <a:ext cx="61996" cy="71723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8" name="Rectangle 26"/>
            <p:cNvSpPr/>
            <p:nvPr/>
          </p:nvSpPr>
          <p:spPr>
            <a:xfrm rot="18242948">
              <a:off x="969986" y="531202"/>
              <a:ext cx="70597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9" name="Rectangle 27"/>
            <p:cNvSpPr/>
            <p:nvPr/>
          </p:nvSpPr>
          <p:spPr>
            <a:xfrm rot="3252689">
              <a:off x="409301" y="536099"/>
              <a:ext cx="68299" cy="73252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0" name="Rectangle 28"/>
            <p:cNvSpPr/>
            <p:nvPr/>
          </p:nvSpPr>
          <p:spPr>
            <a:xfrm>
              <a:off x="219285" y="1646126"/>
              <a:ext cx="973668" cy="20595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432" name="Wind Power - 3D Figure 7.gif" descr="Wind Power - 3D Figure 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672" y="1072432"/>
            <a:ext cx="2153041" cy="3443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435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VAWTs seem to have two </a:t>
            </a:r>
            <a:r>
              <a:rPr b="1"/>
              <a:t>BIG</a:t>
            </a:r>
            <a:r>
              <a:t> strengths . . . and one </a:t>
            </a:r>
            <a:r>
              <a:rPr b="1"/>
              <a:t>BIG</a:t>
            </a:r>
            <a:r>
              <a:t> weakness:</a:t>
            </a:r>
          </a:p>
        </p:txBody>
      </p:sp>
      <p:sp>
        <p:nvSpPr>
          <p:cNvPr id="1436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831854"/>
            <a:ext cx="9010647" cy="54758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strengths come from the vertical rotation axis of VAWTs: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Complex and heavy electrical generators can be housed on the ground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Where they can can be accessed and maintained very easily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Vs. climbing up to a Danish turbine's nacelle ~ 100 meters above the ground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Turbines rotate in a full compass circle thus having no front (or back)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they can accept, even minute by minute, wind coming from ANY direction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Vs. the Danish turbine's need for sensor and motor-driven nacelle rotation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</a:t>
            </a:r>
            <a:r>
              <a:rPr b="1"/>
              <a:t>apparent</a:t>
            </a:r>
            <a:r>
              <a:t> weakness is that wind can't get at least a Darrieus VAWT started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a little Grid power sent to its generator, then acting as a motor, does the job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</a:t>
            </a:r>
            <a:r>
              <a:rPr b="1"/>
              <a:t>real</a:t>
            </a:r>
            <a:r>
              <a:t> weakness comes from their 2</a:t>
            </a:r>
            <a:r>
              <a:rPr baseline="30000"/>
              <a:t>nd</a:t>
            </a:r>
            <a:r>
              <a:t> strength: VAWTs can't turn out of the wind</a:t>
            </a:r>
            <a:endParaRPr sz="20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How then do you keep a storm from destroying a VAWT?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Danish turbines have two ways of protecting themselves from excessive wind:</a:t>
            </a:r>
          </a:p>
        </p:txBody>
      </p:sp>
      <p:sp>
        <p:nvSpPr>
          <p:cNvPr id="1439" name="Rectangle 3"/>
          <p:cNvSpPr txBox="1">
            <a:spLocks noGrp="1"/>
          </p:cNvSpPr>
          <p:nvPr>
            <p:ph type="body" idx="1"/>
          </p:nvPr>
        </p:nvSpPr>
        <p:spPr>
          <a:xfrm>
            <a:off x="154522" y="778937"/>
            <a:ext cx="8989477" cy="607906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nacelle (and thus the turbine) can rotate perpendicular to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turbine then has minimal cross section and thus minimal wind interaction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Vs. a </a:t>
            </a:r>
            <a:r>
              <a:rPr b="1"/>
              <a:t>VAWT</a:t>
            </a:r>
            <a:r>
              <a:t> that - via its basic design -</a:t>
            </a:r>
            <a:r>
              <a:rPr b="1"/>
              <a:t> is always full face to the wind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Danish turbine's other (actually its first) defense is to</a:t>
            </a:r>
            <a:r>
              <a:rPr>
                <a:solidFill>
                  <a:srgbClr val="FBC901"/>
                </a:solidFill>
              </a:rPr>
              <a:t> </a:t>
            </a:r>
            <a:r>
              <a:rPr b="1">
                <a:solidFill>
                  <a:srgbClr val="FBC901"/>
                </a:solidFill>
              </a:rPr>
              <a:t>feather</a:t>
            </a:r>
            <a:r>
              <a:rPr>
                <a:solidFill>
                  <a:srgbClr val="FBC901"/>
                </a:solidFill>
              </a:rPr>
              <a:t> </a:t>
            </a:r>
            <a:r>
              <a:t>its blades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Rotating blades to align their airfoils ~ parallel to the wind: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Similar feathering is possible for </a:t>
            </a:r>
            <a:r>
              <a:rPr b="1"/>
              <a:t>Simple Darrieus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can be done by mounting each blade on off-center pivots and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then adding torsion springs sized to allow each blade to pivot in high wind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This is </a:t>
            </a:r>
            <a:r>
              <a:rPr b="1"/>
              <a:t>exactly</a:t>
            </a:r>
            <a:r>
              <a:t> how blades were feathered on some early Danish turbines!</a:t>
            </a:r>
          </a:p>
        </p:txBody>
      </p:sp>
      <p:pic>
        <p:nvPicPr>
          <p:cNvPr id="144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04" y="2709333"/>
            <a:ext cx="1401441" cy="929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Picture 7" descr="Picture 7"/>
          <p:cNvPicPr>
            <a:picLocks noChangeAspect="1"/>
          </p:cNvPicPr>
          <p:nvPr/>
        </p:nvPicPr>
        <p:blipFill>
          <a:blip r:embed="rId3"/>
          <a:srcRect l="24080" r="24080" b="21428"/>
          <a:stretch>
            <a:fillRect/>
          </a:stretch>
        </p:blipFill>
        <p:spPr>
          <a:xfrm>
            <a:off x="2523846" y="4804828"/>
            <a:ext cx="1368816" cy="1165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6" name="Group 29"/>
          <p:cNvGrpSpPr/>
          <p:nvPr/>
        </p:nvGrpSpPr>
        <p:grpSpPr>
          <a:xfrm>
            <a:off x="4406870" y="4830595"/>
            <a:ext cx="2056599" cy="1121413"/>
            <a:chOff x="0" y="0"/>
            <a:chExt cx="2056598" cy="1121412"/>
          </a:xfrm>
        </p:grpSpPr>
        <p:grpSp>
          <p:nvGrpSpPr>
            <p:cNvPr id="1446" name="Group 36"/>
            <p:cNvGrpSpPr/>
            <p:nvPr/>
          </p:nvGrpSpPr>
          <p:grpSpPr>
            <a:xfrm>
              <a:off x="-1" y="41995"/>
              <a:ext cx="551997" cy="1018524"/>
              <a:chOff x="0" y="0"/>
              <a:chExt cx="551995" cy="1018522"/>
            </a:xfrm>
          </p:grpSpPr>
          <p:sp>
            <p:nvSpPr>
              <p:cNvPr id="1442" name="Straight Connector 23"/>
              <p:cNvSpPr/>
              <p:nvPr/>
            </p:nvSpPr>
            <p:spPr>
              <a:xfrm flipV="1">
                <a:off x="0" y="-1"/>
                <a:ext cx="537933" cy="864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3" name="Straight Connector 24"/>
              <p:cNvSpPr/>
              <p:nvPr/>
            </p:nvSpPr>
            <p:spPr>
              <a:xfrm flipV="1">
                <a:off x="9068" y="323838"/>
                <a:ext cx="542928" cy="197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4" name="Straight Connector 25"/>
              <p:cNvSpPr/>
              <p:nvPr/>
            </p:nvSpPr>
            <p:spPr>
              <a:xfrm flipV="1">
                <a:off x="2592" y="677711"/>
                <a:ext cx="542371" cy="1903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5" name="Straight Connector 26"/>
              <p:cNvSpPr/>
              <p:nvPr/>
            </p:nvSpPr>
            <p:spPr>
              <a:xfrm>
                <a:off x="11659" y="1012723"/>
                <a:ext cx="533305" cy="580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47" name="Oval 15"/>
            <p:cNvSpPr/>
            <p:nvPr/>
          </p:nvSpPr>
          <p:spPr>
            <a:xfrm>
              <a:off x="1270031" y="-1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8" name="Oval 16"/>
            <p:cNvSpPr/>
            <p:nvPr/>
          </p:nvSpPr>
          <p:spPr>
            <a:xfrm>
              <a:off x="1303896" y="1066378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9" name="Oval 17"/>
            <p:cNvSpPr/>
            <p:nvPr/>
          </p:nvSpPr>
          <p:spPr>
            <a:xfrm>
              <a:off x="1705656" y="222031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0" name="Oval 18"/>
            <p:cNvSpPr/>
            <p:nvPr/>
          </p:nvSpPr>
          <p:spPr>
            <a:xfrm rot="10800000">
              <a:off x="863681" y="204509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1" name="Oval 19"/>
            <p:cNvSpPr/>
            <p:nvPr/>
          </p:nvSpPr>
          <p:spPr>
            <a:xfrm>
              <a:off x="1804714" y="533414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2" name="Oval 20"/>
            <p:cNvSpPr/>
            <p:nvPr/>
          </p:nvSpPr>
          <p:spPr>
            <a:xfrm>
              <a:off x="1686176" y="865309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3" name="Oval 21"/>
            <p:cNvSpPr/>
            <p:nvPr/>
          </p:nvSpPr>
          <p:spPr>
            <a:xfrm>
              <a:off x="857293" y="865309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4" name="Oval 22"/>
            <p:cNvSpPr/>
            <p:nvPr/>
          </p:nvSpPr>
          <p:spPr>
            <a:xfrm>
              <a:off x="758231" y="507167"/>
              <a:ext cx="251885" cy="55035"/>
            </a:xfrm>
            <a:prstGeom prst="ellipse">
              <a:avLst/>
            </a:prstGeom>
            <a:solidFill>
              <a:srgbClr val="C4C4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5" name="Oval 10"/>
            <p:cNvSpPr/>
            <p:nvPr/>
          </p:nvSpPr>
          <p:spPr>
            <a:xfrm>
              <a:off x="821295" y="27140"/>
              <a:ext cx="1047767" cy="105834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Rectangle 5"/>
          <p:cNvSpPr txBox="1"/>
          <p:nvPr/>
        </p:nvSpPr>
        <p:spPr>
          <a:xfrm>
            <a:off x="622300" y="6551413"/>
            <a:ext cx="578061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Eole Cap Chat photo: http://www.odec.ca/projects/2011/likek2/windturbines.html</a:t>
            </a:r>
          </a:p>
        </p:txBody>
      </p:sp>
      <p:sp>
        <p:nvSpPr>
          <p:cNvPr id="145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wind-driven feathering is not possible in other Darrieus variants</a:t>
            </a:r>
          </a:p>
        </p:txBody>
      </p:sp>
      <p:sp>
        <p:nvSpPr>
          <p:cNvPr id="1460" name="Rectangle 3"/>
          <p:cNvSpPr txBox="1">
            <a:spLocks noGrp="1"/>
          </p:cNvSpPr>
          <p:nvPr>
            <p:ph type="body" idx="1"/>
          </p:nvPr>
        </p:nvSpPr>
        <p:spPr>
          <a:xfrm>
            <a:off x="154518" y="863603"/>
            <a:ext cx="8989481" cy="557562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Further, where steady blade rotation of a Danish turbine tries to </a:t>
            </a:r>
            <a:r>
              <a:rPr b="1"/>
              <a:t>stretch</a:t>
            </a:r>
            <a:r>
              <a:t> its blades,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same rotation of a Darrieus turbine tries to </a:t>
            </a:r>
            <a:r>
              <a:rPr b="1"/>
              <a:t>bow</a:t>
            </a:r>
            <a:r>
              <a:t> its blades outward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that rotation has a cyclic variation of angle-of-attack and thus of lift &amp; drag,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bowing due to aerodynamic forces is also cyclic, with that flexing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setting up resonances that can weaken or even destroy Darrieus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Large Darrieus turbines are thus known for short operational lifetimes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This, the 96 meter tall "Eole Cap Chat" Quebec CA turbine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managed to stay in operation for only six short years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survives to this day only because (now locked in place)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locals continue to maintain it as a </a:t>
            </a:r>
            <a:r>
              <a:rPr b="1"/>
              <a:t>tourist attraction</a:t>
            </a:r>
          </a:p>
        </p:txBody>
      </p:sp>
      <p:pic>
        <p:nvPicPr>
          <p:cNvPr id="146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6" y="3760599"/>
            <a:ext cx="1936755" cy="3012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2"/>
          <p:cNvSpPr txBox="1">
            <a:spLocks noGrp="1"/>
          </p:cNvSpPr>
          <p:nvPr>
            <p:ph type="title"/>
          </p:nvPr>
        </p:nvSpPr>
        <p:spPr>
          <a:xfrm>
            <a:off x="304800" y="122770"/>
            <a:ext cx="8534400" cy="512233"/>
          </a:xfrm>
          <a:prstGeom prst="rect">
            <a:avLst/>
          </a:prstGeom>
        </p:spPr>
        <p:txBody>
          <a:bodyPr/>
          <a:lstStyle/>
          <a:p>
            <a:r>
              <a:t>Yearly averaged wind speeds for U.S. (at 100 meters)</a:t>
            </a:r>
          </a:p>
        </p:txBody>
      </p:sp>
      <p:sp>
        <p:nvSpPr>
          <p:cNvPr id="16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12186" y="842432"/>
            <a:ext cx="9031814" cy="914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tabLst>
                <a:tab pos="2286000" algn="l"/>
              </a:tabLst>
              <a:defRPr sz="16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Similar implications:</a:t>
            </a:r>
            <a:r>
              <a:rPr b="0">
                <a:solidFill>
                  <a:srgbClr val="FFFFFF"/>
                </a:solidFill>
              </a:rPr>
              <a:t>   	</a:t>
            </a:r>
            <a:r>
              <a:rPr b="0"/>
              <a:t>Northern offshore = Best    Low hills = Fair</a:t>
            </a:r>
            <a:r>
              <a:rPr b="0">
                <a:solidFill>
                  <a:srgbClr val="FFFFFF"/>
                </a:solidFill>
              </a:rPr>
              <a:t>    Mtns / Low plains = Poor </a:t>
            </a:r>
          </a:p>
          <a:p>
            <a:pPr>
              <a:tabLst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2286000" algn="l"/>
              </a:tabLst>
              <a:defRPr sz="16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New implications:</a:t>
            </a:r>
            <a:r>
              <a:rPr b="0">
                <a:solidFill>
                  <a:srgbClr val="FFFFFF"/>
                </a:solidFill>
              </a:rPr>
              <a:t>	</a:t>
            </a:r>
            <a:r>
              <a:rPr b="0"/>
              <a:t>Abundant HIGH central plains = Very good </a:t>
            </a:r>
          </a:p>
        </p:txBody>
      </p:sp>
      <p:sp>
        <p:nvSpPr>
          <p:cNvPr id="162" name="Rectangle 5"/>
          <p:cNvSpPr txBox="1"/>
          <p:nvPr/>
        </p:nvSpPr>
        <p:spPr>
          <a:xfrm>
            <a:off x="6705600" y="5895246"/>
            <a:ext cx="2438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www.nrel.gov/gis/wind.html</a:t>
            </a:r>
          </a:p>
        </p:txBody>
      </p:sp>
      <p:pic>
        <p:nvPicPr>
          <p:cNvPr id="163" name="Picture 8" descr="Picture 8"/>
          <p:cNvPicPr>
            <a:picLocks noChangeAspect="1"/>
          </p:cNvPicPr>
          <p:nvPr/>
        </p:nvPicPr>
        <p:blipFill>
          <a:blip r:embed="rId2"/>
          <a:srcRect l="4800" t="6212" r="4800" b="6212"/>
          <a:stretch>
            <a:fillRect/>
          </a:stretch>
        </p:blipFill>
        <p:spPr>
          <a:xfrm>
            <a:off x="389278" y="1856807"/>
            <a:ext cx="6426387" cy="4810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97" y="1860635"/>
            <a:ext cx="1377852" cy="3636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46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How might future VAWTs be improved?</a:t>
            </a:r>
          </a:p>
        </p:txBody>
      </p:sp>
      <p:sp>
        <p:nvSpPr>
          <p:cNvPr id="146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2770" y="810688"/>
            <a:ext cx="8788401" cy="146473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Starting with </a:t>
            </a:r>
            <a:r>
              <a:rPr b="1"/>
              <a:t>Savonius turbines</a:t>
            </a:r>
            <a:r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Recall that they spin based solely on a side-to-side imbalance of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forces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They'd work better if that imbalance were increased by blocking half their wind:</a:t>
            </a:r>
          </a:p>
        </p:txBody>
      </p:sp>
      <p:grpSp>
        <p:nvGrpSpPr>
          <p:cNvPr id="1484" name="Group 65"/>
          <p:cNvGrpSpPr/>
          <p:nvPr/>
        </p:nvGrpSpPr>
        <p:grpSpPr>
          <a:xfrm>
            <a:off x="1612793" y="2440509"/>
            <a:ext cx="2161654" cy="3126334"/>
            <a:chOff x="0" y="0"/>
            <a:chExt cx="2161653" cy="3126333"/>
          </a:xfrm>
        </p:grpSpPr>
        <p:grpSp>
          <p:nvGrpSpPr>
            <p:cNvPr id="1472" name="Group 21"/>
            <p:cNvGrpSpPr/>
            <p:nvPr/>
          </p:nvGrpSpPr>
          <p:grpSpPr>
            <a:xfrm>
              <a:off x="296837" y="1097815"/>
              <a:ext cx="1601089" cy="1589160"/>
              <a:chOff x="0" y="0"/>
              <a:chExt cx="1601087" cy="1589159"/>
            </a:xfrm>
          </p:grpSpPr>
          <p:sp>
            <p:nvSpPr>
              <p:cNvPr id="1466" name="Trapezoid 19"/>
              <p:cNvSpPr/>
              <p:nvPr/>
            </p:nvSpPr>
            <p:spPr>
              <a:xfrm rot="5400000">
                <a:off x="635512" y="1276502"/>
                <a:ext cx="314587" cy="31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954" y="0"/>
                    </a:lnTo>
                    <a:lnTo>
                      <a:pt x="1364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67" name="Trapezoid 20"/>
              <p:cNvSpPr/>
              <p:nvPr/>
            </p:nvSpPr>
            <p:spPr>
              <a:xfrm rot="10800000">
                <a:off x="-1" y="650460"/>
                <a:ext cx="321090" cy="3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635" y="0"/>
                    </a:lnTo>
                    <a:lnTo>
                      <a:pt x="1396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68" name="Trapezoid 21"/>
              <p:cNvSpPr/>
              <p:nvPr/>
            </p:nvSpPr>
            <p:spPr>
              <a:xfrm rot="16200000">
                <a:off x="631390" y="1928"/>
                <a:ext cx="314587" cy="31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954" y="0"/>
                    </a:lnTo>
                    <a:lnTo>
                      <a:pt x="1364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69" name="Straight Connector 22"/>
              <p:cNvSpPr/>
              <p:nvPr/>
            </p:nvSpPr>
            <p:spPr>
              <a:xfrm>
                <a:off x="788684" y="257836"/>
                <a:ext cx="4122" cy="107348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0" name="Straight Connector 23"/>
              <p:cNvSpPr/>
              <p:nvPr/>
            </p:nvSpPr>
            <p:spPr>
              <a:xfrm>
                <a:off x="284331" y="792531"/>
                <a:ext cx="1088504" cy="509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1" name="Trapezoid 24"/>
              <p:cNvSpPr/>
              <p:nvPr/>
            </p:nvSpPr>
            <p:spPr>
              <a:xfrm>
                <a:off x="1279999" y="624077"/>
                <a:ext cx="321089" cy="3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635" y="0"/>
                    </a:lnTo>
                    <a:lnTo>
                      <a:pt x="1396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477" name="Group 61"/>
            <p:cNvGrpSpPr/>
            <p:nvPr/>
          </p:nvGrpSpPr>
          <p:grpSpPr>
            <a:xfrm>
              <a:off x="340055" y="0"/>
              <a:ext cx="1453441" cy="478701"/>
              <a:chOff x="0" y="0"/>
              <a:chExt cx="1453440" cy="478700"/>
            </a:xfrm>
          </p:grpSpPr>
          <p:sp>
            <p:nvSpPr>
              <p:cNvPr id="1473" name="Straight Arrow Connector 10"/>
              <p:cNvSpPr/>
              <p:nvPr/>
            </p:nvSpPr>
            <p:spPr>
              <a:xfrm flipH="1">
                <a:off x="1444196" y="30497"/>
                <a:ext cx="9245" cy="442857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4" name="Straight Arrow Connector 11"/>
              <p:cNvSpPr/>
              <p:nvPr/>
            </p:nvSpPr>
            <p:spPr>
              <a:xfrm flipH="1">
                <a:off x="961815" y="30496"/>
                <a:ext cx="9502" cy="445532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5" name="Straight Arrow Connector 12"/>
              <p:cNvSpPr/>
              <p:nvPr/>
            </p:nvSpPr>
            <p:spPr>
              <a:xfrm flipH="1">
                <a:off x="482384" y="15249"/>
                <a:ext cx="14979" cy="460779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6" name="Straight Arrow Connector 13"/>
              <p:cNvSpPr/>
              <p:nvPr/>
            </p:nvSpPr>
            <p:spPr>
              <a:xfrm flipH="1">
                <a:off x="0" y="0"/>
                <a:ext cx="15238" cy="478701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78" name="Right Arrow 14"/>
            <p:cNvSpPr/>
            <p:nvPr/>
          </p:nvSpPr>
          <p:spPr>
            <a:xfrm rot="5400000">
              <a:off x="286420" y="1286635"/>
              <a:ext cx="373921" cy="38355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9" name="Right Arrow 15"/>
            <p:cNvSpPr/>
            <p:nvPr/>
          </p:nvSpPr>
          <p:spPr>
            <a:xfrm rot="5400000">
              <a:off x="1592959" y="1358624"/>
              <a:ext cx="331188" cy="188829"/>
            </a:xfrm>
            <a:prstGeom prst="rightArrow">
              <a:avLst>
                <a:gd name="adj1" fmla="val 42187"/>
                <a:gd name="adj2" fmla="val 50000"/>
              </a:avLst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0" name="Right Arrow 16"/>
            <p:cNvSpPr/>
            <p:nvPr/>
          </p:nvSpPr>
          <p:spPr>
            <a:xfrm rot="5400000">
              <a:off x="897984" y="701352"/>
              <a:ext cx="356557" cy="3348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0A4">
                <a:alpha val="3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1" name="Right Arrow 17"/>
            <p:cNvSpPr/>
            <p:nvPr/>
          </p:nvSpPr>
          <p:spPr>
            <a:xfrm rot="5400000">
              <a:off x="905109" y="2775941"/>
              <a:ext cx="365912" cy="3348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0A4">
                <a:alpha val="37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2" name="Freeform 7"/>
            <p:cNvSpPr/>
            <p:nvPr/>
          </p:nvSpPr>
          <p:spPr>
            <a:xfrm rot="16200000" flipH="1">
              <a:off x="-295151" y="1837897"/>
              <a:ext cx="763405" cy="17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17934"/>
                  </a:moveTo>
                  <a:cubicBezTo>
                    <a:pt x="3759" y="8715"/>
                    <a:pt x="7518" y="-505"/>
                    <a:pt x="11118" y="22"/>
                  </a:cubicBezTo>
                  <a:cubicBezTo>
                    <a:pt x="14718" y="549"/>
                    <a:pt x="21600" y="21095"/>
                    <a:pt x="21600" y="21095"/>
                  </a:cubicBezTo>
                </a:path>
              </a:pathLst>
            </a:custGeom>
            <a:noFill/>
            <a:ln w="76200" cap="flat">
              <a:solidFill>
                <a:srgbClr val="FFCC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3" name="Freeform 8"/>
            <p:cNvSpPr/>
            <p:nvPr/>
          </p:nvSpPr>
          <p:spPr>
            <a:xfrm rot="5400000">
              <a:off x="1700886" y="1833591"/>
              <a:ext cx="763405" cy="15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17934"/>
                  </a:moveTo>
                  <a:cubicBezTo>
                    <a:pt x="3759" y="8715"/>
                    <a:pt x="7518" y="-505"/>
                    <a:pt x="11118" y="22"/>
                  </a:cubicBezTo>
                  <a:cubicBezTo>
                    <a:pt x="14718" y="549"/>
                    <a:pt x="21600" y="21095"/>
                    <a:pt x="21600" y="21095"/>
                  </a:cubicBezTo>
                </a:path>
              </a:pathLst>
            </a:custGeom>
            <a:noFill/>
            <a:ln w="44450" cap="flat">
              <a:solidFill>
                <a:srgbClr val="FFCC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00" name="Group 66"/>
          <p:cNvGrpSpPr/>
          <p:nvPr/>
        </p:nvGrpSpPr>
        <p:grpSpPr>
          <a:xfrm>
            <a:off x="5194167" y="2476506"/>
            <a:ext cx="2129454" cy="2686973"/>
            <a:chOff x="0" y="0"/>
            <a:chExt cx="2129452" cy="2686971"/>
          </a:xfrm>
        </p:grpSpPr>
        <p:grpSp>
          <p:nvGrpSpPr>
            <p:cNvPr id="1491" name="Group 21"/>
            <p:cNvGrpSpPr/>
            <p:nvPr/>
          </p:nvGrpSpPr>
          <p:grpSpPr>
            <a:xfrm>
              <a:off x="296835" y="1097812"/>
              <a:ext cx="1601089" cy="1589160"/>
              <a:chOff x="0" y="0"/>
              <a:chExt cx="1601087" cy="1589159"/>
            </a:xfrm>
          </p:grpSpPr>
          <p:sp>
            <p:nvSpPr>
              <p:cNvPr id="1485" name="Trapezoid 52"/>
              <p:cNvSpPr/>
              <p:nvPr/>
            </p:nvSpPr>
            <p:spPr>
              <a:xfrm rot="5400000">
                <a:off x="635512" y="1276502"/>
                <a:ext cx="314587" cy="31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954" y="0"/>
                    </a:lnTo>
                    <a:lnTo>
                      <a:pt x="1364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6" name="Trapezoid 53"/>
              <p:cNvSpPr/>
              <p:nvPr/>
            </p:nvSpPr>
            <p:spPr>
              <a:xfrm rot="10800000">
                <a:off x="-1" y="650460"/>
                <a:ext cx="321090" cy="3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635" y="0"/>
                    </a:lnTo>
                    <a:lnTo>
                      <a:pt x="1396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7" name="Trapezoid 54"/>
              <p:cNvSpPr/>
              <p:nvPr/>
            </p:nvSpPr>
            <p:spPr>
              <a:xfrm rot="16200000">
                <a:off x="631390" y="1928"/>
                <a:ext cx="314587" cy="310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954" y="0"/>
                    </a:lnTo>
                    <a:lnTo>
                      <a:pt x="1364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8" name="Straight Connector 55"/>
              <p:cNvSpPr/>
              <p:nvPr/>
            </p:nvSpPr>
            <p:spPr>
              <a:xfrm>
                <a:off x="788684" y="257836"/>
                <a:ext cx="4122" cy="1073487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9" name="Straight Connector 56"/>
              <p:cNvSpPr/>
              <p:nvPr/>
            </p:nvSpPr>
            <p:spPr>
              <a:xfrm>
                <a:off x="284331" y="792531"/>
                <a:ext cx="1088505" cy="509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0" name="Trapezoid 57"/>
              <p:cNvSpPr/>
              <p:nvPr/>
            </p:nvSpPr>
            <p:spPr>
              <a:xfrm>
                <a:off x="1279999" y="624077"/>
                <a:ext cx="321089" cy="3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635" y="0"/>
                    </a:lnTo>
                    <a:lnTo>
                      <a:pt x="1396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496" name="Group 62"/>
            <p:cNvGrpSpPr/>
            <p:nvPr/>
          </p:nvGrpSpPr>
          <p:grpSpPr>
            <a:xfrm>
              <a:off x="340054" y="0"/>
              <a:ext cx="1453442" cy="478702"/>
              <a:chOff x="0" y="0"/>
              <a:chExt cx="1453441" cy="478701"/>
            </a:xfrm>
          </p:grpSpPr>
          <p:sp>
            <p:nvSpPr>
              <p:cNvPr id="1492" name="Straight Arrow Connector 44"/>
              <p:cNvSpPr/>
              <p:nvPr/>
            </p:nvSpPr>
            <p:spPr>
              <a:xfrm flipH="1">
                <a:off x="1444197" y="30497"/>
                <a:ext cx="9245" cy="442857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3" name="Straight Arrow Connector 45"/>
              <p:cNvSpPr/>
              <p:nvPr/>
            </p:nvSpPr>
            <p:spPr>
              <a:xfrm flipH="1">
                <a:off x="961813" y="30496"/>
                <a:ext cx="9505" cy="445532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4" name="Straight Arrow Connector 46"/>
              <p:cNvSpPr/>
              <p:nvPr/>
            </p:nvSpPr>
            <p:spPr>
              <a:xfrm flipH="1">
                <a:off x="482383" y="15248"/>
                <a:ext cx="14980" cy="460779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5" name="Straight Arrow Connector 47"/>
              <p:cNvSpPr/>
              <p:nvPr/>
            </p:nvSpPr>
            <p:spPr>
              <a:xfrm flipH="1">
                <a:off x="0" y="0"/>
                <a:ext cx="15237" cy="478702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97" name="Right Arrow 48"/>
            <p:cNvSpPr/>
            <p:nvPr/>
          </p:nvSpPr>
          <p:spPr>
            <a:xfrm rot="5400000">
              <a:off x="286420" y="1286635"/>
              <a:ext cx="373921" cy="38355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0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8" name="Freeform 58"/>
            <p:cNvSpPr/>
            <p:nvPr/>
          </p:nvSpPr>
          <p:spPr>
            <a:xfrm rot="16200000" flipH="1">
              <a:off x="-295151" y="1837897"/>
              <a:ext cx="763405" cy="17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17934"/>
                  </a:moveTo>
                  <a:cubicBezTo>
                    <a:pt x="3759" y="8715"/>
                    <a:pt x="7518" y="-505"/>
                    <a:pt x="11118" y="22"/>
                  </a:cubicBezTo>
                  <a:cubicBezTo>
                    <a:pt x="14718" y="549"/>
                    <a:pt x="21600" y="21095"/>
                    <a:pt x="21600" y="21095"/>
                  </a:cubicBezTo>
                </a:path>
              </a:pathLst>
            </a:custGeom>
            <a:noFill/>
            <a:ln w="114300" cap="flat">
              <a:solidFill>
                <a:srgbClr val="FFCC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9" name="Rectangle 60"/>
            <p:cNvSpPr/>
            <p:nvPr/>
          </p:nvSpPr>
          <p:spPr>
            <a:xfrm rot="10800000" flipH="1">
              <a:off x="825582" y="665943"/>
              <a:ext cx="1303871" cy="12781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01" name="Rectangle 3"/>
          <p:cNvSpPr txBox="1"/>
          <p:nvPr/>
        </p:nvSpPr>
        <p:spPr>
          <a:xfrm>
            <a:off x="207433" y="5810250"/>
            <a:ext cx="8788401" cy="67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Archaeologists have found evidence that this HAS been tried: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Rectangle 5"/>
          <p:cNvSpPr txBox="1"/>
          <p:nvPr/>
        </p:nvSpPr>
        <p:spPr>
          <a:xfrm>
            <a:off x="2952750" y="1926730"/>
            <a:ext cx="6021917" cy="70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https://en.wikipedia.org/wiki/Panemone_windmill</a:t>
            </a: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Figure: "Wind Technology: Historical Drive Trains, Conversion Devices, Configurations, Design"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http://www.wind-works.org/cms/fileadmin/user_upload/Files/presentations/Wind-101/Wind_101-half-6_Technology_01.pdf</a:t>
            </a:r>
          </a:p>
        </p:txBody>
      </p:sp>
      <p:sp>
        <p:nvSpPr>
          <p:cNvPr id="1504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Artist's depiction of Persian "Panemone" Savonius turbine – Pre 1000 AD: </a:t>
            </a:r>
            <a:r>
              <a:rPr baseline="30000"/>
              <a:t>1</a:t>
            </a:r>
          </a:p>
        </p:txBody>
      </p:sp>
      <p:sp>
        <p:nvSpPr>
          <p:cNvPr id="150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280833" y="948282"/>
            <a:ext cx="5048251" cy="91438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One assumes this ancient turbine was used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only for pumping water or grinding grain</a:t>
            </a:r>
          </a:p>
        </p:txBody>
      </p:sp>
      <p:pic>
        <p:nvPicPr>
          <p:cNvPr id="1506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82" y="796458"/>
            <a:ext cx="1767282" cy="1923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Rectangle 3"/>
          <p:cNvSpPr txBox="1"/>
          <p:nvPr/>
        </p:nvSpPr>
        <p:spPr>
          <a:xfrm>
            <a:off x="133353" y="2825785"/>
            <a:ext cx="9010647" cy="2989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However, using only drag, Savonius turbines can </a:t>
            </a:r>
            <a:r>
              <a:rPr b="1"/>
              <a:t>at best</a:t>
            </a:r>
            <a:r>
              <a:t> reach wind speed (TSR ≤ 1)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Making them the "windjammers" of wind power: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higher blade speed =&gt; Higher turbine kinetic energy =&gt; HIGHER POWER OUT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Purely</a:t>
            </a:r>
            <a:r>
              <a:rPr>
                <a:solidFill>
                  <a:srgbClr val="FBC901"/>
                </a:solidFill>
              </a:rPr>
              <a:t> </a:t>
            </a:r>
            <a:r>
              <a:rPr>
                <a:solidFill>
                  <a:srgbClr val="FF6299"/>
                </a:solidFill>
              </a:rPr>
              <a:t>drag</a:t>
            </a:r>
            <a:r>
              <a:rPr>
                <a:solidFill>
                  <a:srgbClr val="FBC901"/>
                </a:solidFill>
              </a:rPr>
              <a:t> </a:t>
            </a:r>
            <a:r>
              <a:t>turbines are thus doomed to very low conversion efficiencies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Savonius turbines achieve conversion efficiencies of  7, 9, 11% </a:t>
            </a:r>
            <a:r>
              <a:rPr>
                <a:solidFill>
                  <a:srgbClr val="FFFFFF"/>
                </a:solidFill>
              </a:rPr>
              <a:t> </a:t>
            </a:r>
            <a:r>
              <a:rPr b="0" baseline="30000">
                <a:solidFill>
                  <a:srgbClr val="FFFFFF"/>
                </a:solidFill>
              </a:rPr>
              <a:t>2-4</a:t>
            </a:r>
          </a:p>
        </p:txBody>
      </p:sp>
      <p:sp>
        <p:nvSpPr>
          <p:cNvPr id="1508" name="Rectangle 5"/>
          <p:cNvSpPr txBox="1"/>
          <p:nvPr/>
        </p:nvSpPr>
        <p:spPr>
          <a:xfrm>
            <a:off x="205316" y="6132544"/>
            <a:ext cx="8674101" cy="64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https://aip.scitation.org/doi/pdf/10.1063/1.5024100</a:t>
            </a:r>
            <a:endParaRPr>
              <a:solidFill>
                <a:srgbClr val="FF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https://ac.els-cdn.com/S111001681200049X/1-s2.0-S111001681200049X-main.pdf?_tid=e63cb153-20c9-4c08-871d-e58db583d95e&amp;acdnat=1535037457_2f9e50aa620f3e80abedede5fa1f1fb6</a:t>
            </a:r>
            <a:endParaRPr>
              <a:solidFill>
                <a:srgbClr val="FF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4) http://www.engr.mun.ca/~blaines/Docs/Final%20Report-April-09.pdf</a:t>
            </a:r>
          </a:p>
        </p:txBody>
      </p:sp>
      <p:pic>
        <p:nvPicPr>
          <p:cNvPr id="1509" name="Picture 25" descr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64" y="3323171"/>
            <a:ext cx="1586229" cy="899572"/>
          </a:xfrm>
          <a:prstGeom prst="rect">
            <a:avLst/>
          </a:prstGeom>
          <a:ln w="12700">
            <a:miter lim="400000"/>
          </a:ln>
        </p:spPr>
      </p:pic>
      <p:sp>
        <p:nvSpPr>
          <p:cNvPr id="1510" name="Rectangle 8"/>
          <p:cNvSpPr/>
          <p:nvPr/>
        </p:nvSpPr>
        <p:spPr>
          <a:xfrm>
            <a:off x="571500" y="5365748"/>
            <a:ext cx="8085667" cy="582085"/>
          </a:xfrm>
          <a:prstGeom prst="rect">
            <a:avLst/>
          </a:prstGeom>
          <a:ln w="38100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Rectangle 5"/>
          <p:cNvSpPr txBox="1"/>
          <p:nvPr/>
        </p:nvSpPr>
        <p:spPr>
          <a:xfrm>
            <a:off x="71973" y="5978436"/>
            <a:ext cx="8839201" cy="848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tabLst>
                <a:tab pos="4572000" algn="l"/>
              </a:tabLst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As shown above at the end of my explanation of how Darrieus turbines work  (~16 slides back)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165600" algn="l"/>
              </a:tabLst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https://en.wikipedia.org/wiki/Betz%27s_law	3) https://www.researchgate.net/publication/289639250/download</a:t>
            </a:r>
            <a:endParaRPr sz="1200">
              <a:solidFill>
                <a:srgbClr val="E5FFFF"/>
              </a:solidFill>
            </a:endParaRPr>
          </a:p>
          <a:p>
            <a:pPr>
              <a:tabLst>
                <a:tab pos="4165600" algn="l"/>
              </a:tabLst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4) http://css.umich.edu/factsheets/wind-energy-factsheet	5) http://iopscience.iop.org/article/10.1088/1742-6596/923/1/012036/pdf</a:t>
            </a:r>
            <a:endParaRPr sz="1200">
              <a:solidFill>
                <a:srgbClr val="E5FFFF"/>
              </a:solidFill>
            </a:endParaRPr>
          </a:p>
          <a:p>
            <a:pPr algn="ctr">
              <a:tabLst>
                <a:tab pos="4572000" algn="l"/>
              </a:tabLst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6) http://iopscience.iop.org/article/10.1088/1742-6596/753/6/062009/pdf</a:t>
            </a:r>
            <a:endParaRPr sz="1200">
              <a:solidFill>
                <a:srgbClr val="E5FFFF"/>
              </a:solidFill>
            </a:endParaRPr>
          </a:p>
          <a:p>
            <a:pPr algn="ctr">
              <a:tabLst>
                <a:tab pos="4572000" algn="l"/>
              </a:tabLst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7) https://prod.sandia.gov/techlib-noauth/access-control.cgi/1980/800179.pdf</a:t>
            </a:r>
          </a:p>
        </p:txBody>
      </p:sp>
      <p:sp>
        <p:nvSpPr>
          <p:cNvPr id="15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69384"/>
          </a:xfrm>
          <a:prstGeom prst="rect">
            <a:avLst/>
          </a:prstGeom>
        </p:spPr>
        <p:txBody>
          <a:bodyPr/>
          <a:lstStyle/>
          <a:p>
            <a:r>
              <a:t>Danish and Darrieus turbines instead exploit both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and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:</a:t>
            </a:r>
          </a:p>
        </p:txBody>
      </p:sp>
      <p:sp>
        <p:nvSpPr>
          <p:cNvPr id="151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42453"/>
            <a:ext cx="8915400" cy="3793048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Making them more like modern Hobie Cat sailboats: 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116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Danish turbines typically operate at TSR ~ 5, and can reach TSR ~ 10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	While aerodynamicists model Darrieus turbines achieving TSR = 2-8 </a:t>
            </a:r>
            <a:r>
              <a:rPr baseline="29849"/>
              <a:t>1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023" baseline="29849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What power conversion efficiencies (</a:t>
            </a:r>
            <a:r>
              <a:rPr b="1">
                <a:solidFill>
                  <a:srgbClr val="FBC901"/>
                </a:solidFill>
              </a:rPr>
              <a:t>power coefficients, C</a:t>
            </a:r>
            <a:r>
              <a:rPr b="1" baseline="-26430">
                <a:solidFill>
                  <a:srgbClr val="FBC901"/>
                </a:solidFill>
              </a:rPr>
              <a:t>P</a:t>
            </a:r>
            <a:r>
              <a:t>) do they achieve?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	Danish turbines are usually cited as achieving ~ 50% conversion efficiency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		Darrieus turbines are usually cited as "now having lower efficiency"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023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From sources spanning real-life data, wind tunnel tests &amp; computer simulations,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	but avoiding sources with obvious biases or vested interests, I found:		</a:t>
            </a:r>
          </a:p>
        </p:txBody>
      </p:sp>
      <p:pic>
        <p:nvPicPr>
          <p:cNvPr id="151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89105" y="694902"/>
            <a:ext cx="571479" cy="670880"/>
          </a:xfrm>
          <a:prstGeom prst="rect">
            <a:avLst/>
          </a:prstGeom>
          <a:ln w="12700">
            <a:miter lim="400000"/>
          </a:ln>
        </p:spPr>
      </p:pic>
      <p:sp>
        <p:nvSpPr>
          <p:cNvPr id="1516" name="Rectangle 3"/>
          <p:cNvSpPr txBox="1"/>
          <p:nvPr/>
        </p:nvSpPr>
        <p:spPr>
          <a:xfrm>
            <a:off x="1140884" y="4825996"/>
            <a:ext cx="7222067" cy="1137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Danish turbines achieve efficiencies of 45-50, 48, 50%  </a:t>
            </a:r>
            <a:r>
              <a:rPr b="0" baseline="30000">
                <a:solidFill>
                  <a:srgbClr val="FFFFFF"/>
                </a:solidFill>
              </a:rPr>
              <a:t>2-4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 baseline="30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Darrieus turbines achieve efficiencies of 20, 35-40, 40%</a:t>
            </a:r>
            <a:r>
              <a:rPr>
                <a:solidFill>
                  <a:srgbClr val="FFFFFF"/>
                </a:solidFill>
              </a:rPr>
              <a:t>  </a:t>
            </a:r>
            <a:r>
              <a:rPr b="0" baseline="30000">
                <a:solidFill>
                  <a:srgbClr val="FFFFFF"/>
                </a:solidFill>
              </a:rPr>
              <a:t>5-7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</a:p>
        </p:txBody>
      </p:sp>
      <p:sp>
        <p:nvSpPr>
          <p:cNvPr id="1517" name="Rectangle 8"/>
          <p:cNvSpPr/>
          <p:nvPr/>
        </p:nvSpPr>
        <p:spPr>
          <a:xfrm>
            <a:off x="793753" y="4762496"/>
            <a:ext cx="7450653" cy="998876"/>
          </a:xfrm>
          <a:prstGeom prst="rect">
            <a:avLst/>
          </a:prstGeom>
          <a:ln w="28575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Rectangle 3"/>
          <p:cNvSpPr txBox="1">
            <a:spLocks noGrp="1"/>
          </p:cNvSpPr>
          <p:nvPr>
            <p:ph type="body" idx="1"/>
          </p:nvPr>
        </p:nvSpPr>
        <p:spPr>
          <a:xfrm>
            <a:off x="207438" y="905938"/>
            <a:ext cx="9010647" cy="364489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Based on conservation of energy, power conversion efficiency can only rise to 100%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Danish turbines already achieving ~ 50% 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No future VAWT could possibly do better than doubling that 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means that even with almost magically efficient future VAWTs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their effective sizes would have to total at least half that of a Danish turbine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in order to compete with that Danish turbine's output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Thus, instead of this choice:		The choice would be:</a:t>
            </a:r>
          </a:p>
        </p:txBody>
      </p:sp>
      <p:sp>
        <p:nvSpPr>
          <p:cNvPr id="152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Those numbers already torpedo the "fields of tiny VAWTs" scenario:</a:t>
            </a:r>
          </a:p>
        </p:txBody>
      </p:sp>
      <p:grpSp>
        <p:nvGrpSpPr>
          <p:cNvPr id="1556" name="Group 124"/>
          <p:cNvGrpSpPr/>
          <p:nvPr/>
        </p:nvGrpSpPr>
        <p:grpSpPr>
          <a:xfrm>
            <a:off x="331050" y="4677840"/>
            <a:ext cx="3870545" cy="1521472"/>
            <a:chOff x="0" y="0"/>
            <a:chExt cx="3870544" cy="1521471"/>
          </a:xfrm>
        </p:grpSpPr>
        <p:grpSp>
          <p:nvGrpSpPr>
            <p:cNvPr id="1525" name="Group 39"/>
            <p:cNvGrpSpPr/>
            <p:nvPr/>
          </p:nvGrpSpPr>
          <p:grpSpPr>
            <a:xfrm>
              <a:off x="-1" y="-1"/>
              <a:ext cx="1522839" cy="1439760"/>
              <a:chOff x="0" y="0"/>
              <a:chExt cx="1522838" cy="1439758"/>
            </a:xfrm>
          </p:grpSpPr>
          <p:sp>
            <p:nvSpPr>
              <p:cNvPr id="1521" name="Oval 21"/>
              <p:cNvSpPr/>
              <p:nvPr/>
            </p:nvSpPr>
            <p:spPr>
              <a:xfrm>
                <a:off x="-1" y="-1"/>
                <a:ext cx="1522840" cy="1439760"/>
              </a:xfrm>
              <a:prstGeom prst="ellipse">
                <a:avLst/>
              </a:prstGeom>
              <a:solidFill>
                <a:srgbClr val="FFFFFF">
                  <a:alpha val="47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2" name="Rectangle 22"/>
              <p:cNvSpPr/>
              <p:nvPr/>
            </p:nvSpPr>
            <p:spPr>
              <a:xfrm>
                <a:off x="722952" y="7867"/>
                <a:ext cx="66083" cy="7310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3" name="Rectangle 23"/>
              <p:cNvSpPr/>
              <p:nvPr/>
            </p:nvSpPr>
            <p:spPr>
              <a:xfrm rot="18242948">
                <a:off x="1024759" y="524308"/>
                <a:ext cx="71954" cy="7808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4" name="Rectangle 24"/>
              <p:cNvSpPr/>
              <p:nvPr/>
            </p:nvSpPr>
            <p:spPr>
              <a:xfrm rot="3252689">
                <a:off x="427053" y="529299"/>
                <a:ext cx="69612" cy="7808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30" name="Group 31"/>
            <p:cNvGrpSpPr/>
            <p:nvPr/>
          </p:nvGrpSpPr>
          <p:grpSpPr>
            <a:xfrm>
              <a:off x="1711611" y="1207298"/>
              <a:ext cx="158042" cy="285389"/>
              <a:chOff x="0" y="0"/>
              <a:chExt cx="158041" cy="285387"/>
            </a:xfrm>
          </p:grpSpPr>
          <p:sp>
            <p:nvSpPr>
              <p:cNvPr id="1526" name="Rectangle 16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7" name="Rectangle 17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8" name="Rectangle 18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9" name="Rectangle 19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35" name="Group 31"/>
            <p:cNvGrpSpPr/>
            <p:nvPr/>
          </p:nvGrpSpPr>
          <p:grpSpPr>
            <a:xfrm>
              <a:off x="2113872" y="1215049"/>
              <a:ext cx="158042" cy="285389"/>
              <a:chOff x="0" y="0"/>
              <a:chExt cx="158041" cy="285387"/>
            </a:xfrm>
          </p:grpSpPr>
          <p:sp>
            <p:nvSpPr>
              <p:cNvPr id="1531" name="Rectangle 28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2" name="Rectangle 29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3" name="Rectangle 30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4" name="Rectangle 31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40" name="Group 31"/>
            <p:cNvGrpSpPr/>
            <p:nvPr/>
          </p:nvGrpSpPr>
          <p:grpSpPr>
            <a:xfrm>
              <a:off x="2496445" y="1215047"/>
              <a:ext cx="158043" cy="285389"/>
              <a:chOff x="0" y="0"/>
              <a:chExt cx="158041" cy="285387"/>
            </a:xfrm>
          </p:grpSpPr>
          <p:sp>
            <p:nvSpPr>
              <p:cNvPr id="1536" name="Rectangle 33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7" name="Rectangle 34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8" name="Rectangle 35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9" name="Rectangle 36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45" name="Group 31"/>
            <p:cNvGrpSpPr/>
            <p:nvPr/>
          </p:nvGrpSpPr>
          <p:grpSpPr>
            <a:xfrm>
              <a:off x="2898707" y="1222797"/>
              <a:ext cx="158042" cy="285389"/>
              <a:chOff x="0" y="0"/>
              <a:chExt cx="158041" cy="285387"/>
            </a:xfrm>
          </p:grpSpPr>
          <p:sp>
            <p:nvSpPr>
              <p:cNvPr id="1541" name="Rectangle 38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2" name="Rectangle 39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3" name="Rectangle 40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4" name="Rectangle 41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50" name="Group 31"/>
            <p:cNvGrpSpPr/>
            <p:nvPr/>
          </p:nvGrpSpPr>
          <p:grpSpPr>
            <a:xfrm>
              <a:off x="3287055" y="1228332"/>
              <a:ext cx="158043" cy="285389"/>
              <a:chOff x="0" y="0"/>
              <a:chExt cx="158041" cy="285387"/>
            </a:xfrm>
          </p:grpSpPr>
          <p:sp>
            <p:nvSpPr>
              <p:cNvPr id="1546" name="Rectangle 43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7" name="Rectangle 44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8" name="Rectangle 45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9" name="Rectangle 46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55" name="Group 31"/>
            <p:cNvGrpSpPr/>
            <p:nvPr/>
          </p:nvGrpSpPr>
          <p:grpSpPr>
            <a:xfrm>
              <a:off x="3712502" y="1236083"/>
              <a:ext cx="158043" cy="285389"/>
              <a:chOff x="0" y="0"/>
              <a:chExt cx="158041" cy="285387"/>
            </a:xfrm>
          </p:grpSpPr>
          <p:sp>
            <p:nvSpPr>
              <p:cNvPr id="1551" name="Rectangle 48"/>
              <p:cNvSpPr/>
              <p:nvPr/>
            </p:nvSpPr>
            <p:spPr>
              <a:xfrm>
                <a:off x="62458" y="0"/>
                <a:ext cx="32426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52" name="Rectangle 49"/>
              <p:cNvSpPr/>
              <p:nvPr/>
            </p:nvSpPr>
            <p:spPr>
              <a:xfrm>
                <a:off x="144360" y="0"/>
                <a:ext cx="12701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53" name="Rectangle 50"/>
              <p:cNvSpPr/>
              <p:nvPr/>
            </p:nvSpPr>
            <p:spPr>
              <a:xfrm>
                <a:off x="0" y="0"/>
                <a:ext cx="12700" cy="285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54" name="Rectangle 51"/>
              <p:cNvSpPr/>
              <p:nvPr/>
            </p:nvSpPr>
            <p:spPr>
              <a:xfrm>
                <a:off x="147" y="1954"/>
                <a:ext cx="157895" cy="283434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1270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561" name="Group 39"/>
          <p:cNvGrpSpPr/>
          <p:nvPr/>
        </p:nvGrpSpPr>
        <p:grpSpPr>
          <a:xfrm>
            <a:off x="4939024" y="4671490"/>
            <a:ext cx="1522839" cy="1439759"/>
            <a:chOff x="0" y="0"/>
            <a:chExt cx="1522838" cy="1439758"/>
          </a:xfrm>
        </p:grpSpPr>
        <p:sp>
          <p:nvSpPr>
            <p:cNvPr id="1557" name="Oval 120"/>
            <p:cNvSpPr/>
            <p:nvPr/>
          </p:nvSpPr>
          <p:spPr>
            <a:xfrm>
              <a:off x="-1" y="-1"/>
              <a:ext cx="1522840" cy="1439760"/>
            </a:xfrm>
            <a:prstGeom prst="ellipse">
              <a:avLst/>
            </a:prstGeom>
            <a:solidFill>
              <a:srgbClr val="FFFFFF">
                <a:alpha val="47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8" name="Rectangle 121"/>
            <p:cNvSpPr/>
            <p:nvPr/>
          </p:nvSpPr>
          <p:spPr>
            <a:xfrm>
              <a:off x="722952" y="7867"/>
              <a:ext cx="66083" cy="73102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9" name="Rectangle 122"/>
            <p:cNvSpPr/>
            <p:nvPr/>
          </p:nvSpPr>
          <p:spPr>
            <a:xfrm rot="18242948">
              <a:off x="1024759" y="524308"/>
              <a:ext cx="71954" cy="780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0" name="Rectangle 123"/>
            <p:cNvSpPr/>
            <p:nvPr/>
          </p:nvSpPr>
          <p:spPr>
            <a:xfrm rot="3252689">
              <a:off x="427053" y="529299"/>
              <a:ext cx="69612" cy="780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66" name="Group 31"/>
          <p:cNvGrpSpPr/>
          <p:nvPr/>
        </p:nvGrpSpPr>
        <p:grpSpPr>
          <a:xfrm>
            <a:off x="6883610" y="5334001"/>
            <a:ext cx="424671" cy="815772"/>
            <a:chOff x="0" y="0"/>
            <a:chExt cx="424670" cy="815771"/>
          </a:xfrm>
        </p:grpSpPr>
        <p:sp>
          <p:nvSpPr>
            <p:cNvPr id="1562" name="Rectangle 116"/>
            <p:cNvSpPr/>
            <p:nvPr/>
          </p:nvSpPr>
          <p:spPr>
            <a:xfrm>
              <a:off x="167592" y="-1"/>
              <a:ext cx="87211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3" name="Rectangle 117"/>
            <p:cNvSpPr/>
            <p:nvPr/>
          </p:nvSpPr>
          <p:spPr>
            <a:xfrm>
              <a:off x="39130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4" name="Rectangle 118"/>
            <p:cNvSpPr/>
            <p:nvPr/>
          </p:nvSpPr>
          <p:spPr>
            <a:xfrm>
              <a:off x="303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5" name="Rectangle 119"/>
            <p:cNvSpPr/>
            <p:nvPr/>
          </p:nvSpPr>
          <p:spPr>
            <a:xfrm>
              <a:off x="-1" y="5587"/>
              <a:ext cx="424672" cy="810185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71" name="Group 31"/>
          <p:cNvGrpSpPr/>
          <p:nvPr/>
        </p:nvGrpSpPr>
        <p:grpSpPr>
          <a:xfrm>
            <a:off x="7637460" y="5356157"/>
            <a:ext cx="424671" cy="815772"/>
            <a:chOff x="0" y="0"/>
            <a:chExt cx="424670" cy="815771"/>
          </a:xfrm>
        </p:grpSpPr>
        <p:sp>
          <p:nvSpPr>
            <p:cNvPr id="1567" name="Rectangle 112"/>
            <p:cNvSpPr/>
            <p:nvPr/>
          </p:nvSpPr>
          <p:spPr>
            <a:xfrm>
              <a:off x="167592" y="-1"/>
              <a:ext cx="87211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8" name="Rectangle 113"/>
            <p:cNvSpPr/>
            <p:nvPr/>
          </p:nvSpPr>
          <p:spPr>
            <a:xfrm>
              <a:off x="39130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9" name="Rectangle 114"/>
            <p:cNvSpPr/>
            <p:nvPr/>
          </p:nvSpPr>
          <p:spPr>
            <a:xfrm>
              <a:off x="303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0" name="Rectangle 115"/>
            <p:cNvSpPr/>
            <p:nvPr/>
          </p:nvSpPr>
          <p:spPr>
            <a:xfrm>
              <a:off x="-1" y="5587"/>
              <a:ext cx="424672" cy="810185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76" name="Group 31"/>
          <p:cNvGrpSpPr/>
          <p:nvPr/>
        </p:nvGrpSpPr>
        <p:grpSpPr>
          <a:xfrm>
            <a:off x="8433596" y="5356150"/>
            <a:ext cx="424671" cy="815773"/>
            <a:chOff x="0" y="0"/>
            <a:chExt cx="424670" cy="815771"/>
          </a:xfrm>
        </p:grpSpPr>
        <p:sp>
          <p:nvSpPr>
            <p:cNvPr id="1572" name="Rectangle 108"/>
            <p:cNvSpPr/>
            <p:nvPr/>
          </p:nvSpPr>
          <p:spPr>
            <a:xfrm>
              <a:off x="167592" y="-1"/>
              <a:ext cx="87211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3" name="Rectangle 109"/>
            <p:cNvSpPr/>
            <p:nvPr/>
          </p:nvSpPr>
          <p:spPr>
            <a:xfrm>
              <a:off x="39130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4" name="Rectangle 110"/>
            <p:cNvSpPr/>
            <p:nvPr/>
          </p:nvSpPr>
          <p:spPr>
            <a:xfrm>
              <a:off x="3033" y="-1"/>
              <a:ext cx="27300" cy="8153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5" name="Rectangle 111"/>
            <p:cNvSpPr/>
            <p:nvPr/>
          </p:nvSpPr>
          <p:spPr>
            <a:xfrm>
              <a:off x="-1" y="5587"/>
              <a:ext cx="424672" cy="810185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What are the chances of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any</a:t>
            </a:r>
            <a:r>
              <a:t> turbine approaching 100% efficiency?</a:t>
            </a:r>
          </a:p>
        </p:txBody>
      </p:sp>
      <p:sp>
        <p:nvSpPr>
          <p:cNvPr id="1579" name="Rectangle 3"/>
          <p:cNvSpPr txBox="1">
            <a:spLocks noGrp="1"/>
          </p:cNvSpPr>
          <p:nvPr>
            <p:ph type="body" idx="1"/>
          </p:nvPr>
        </p:nvSpPr>
        <p:spPr>
          <a:xfrm>
            <a:off x="122770" y="810688"/>
            <a:ext cx="9021230" cy="5835645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VAWTs already exist in so many different variations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that predicting the cleverness of future inventors is clearly impossible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We must therefore look to nature to define an upper limit</a:t>
            </a:r>
            <a:r>
              <a:rPr b="0"/>
              <a:t>,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here means Newton's laws as manifested in advanced aerodynamics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 explain that natural limit, I will now need to: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Explain how </a:t>
            </a:r>
            <a:r>
              <a:rPr b="1"/>
              <a:t>Bernoulli's Equation </a:t>
            </a:r>
            <a:r>
              <a:t>is derived, and then use</a:t>
            </a:r>
            <a:r>
              <a:rPr b="1"/>
              <a:t> it </a:t>
            </a:r>
            <a:r>
              <a:t>to derive: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Betz's Law </a:t>
            </a:r>
            <a:r>
              <a:t>providing a theoretical limit on </a:t>
            </a:r>
            <a:r>
              <a:rPr>
                <a:solidFill>
                  <a:srgbClr val="22F50C"/>
                </a:solidFill>
              </a:rPr>
              <a:t>lift</a:t>
            </a:r>
            <a:r>
              <a:t> + </a:t>
            </a:r>
            <a:r>
              <a:rPr>
                <a:solidFill>
                  <a:srgbClr val="FF6299"/>
                </a:solidFill>
              </a:rPr>
              <a:t>drag</a:t>
            </a:r>
            <a:r>
              <a:t> turbine efficiency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Then derive the companion theoretical limit on </a:t>
            </a:r>
            <a:r>
              <a:rPr>
                <a:solidFill>
                  <a:srgbClr val="FF6299"/>
                </a:solidFill>
              </a:rPr>
              <a:t>pure drag </a:t>
            </a:r>
            <a:r>
              <a:t>turbine efficiency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Yes, it is about to get quite technical, but even if you fear it will get</a:t>
            </a:r>
            <a:r>
              <a:rPr b="1"/>
              <a:t> too </a:t>
            </a:r>
            <a:r>
              <a:t>technical,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 urge you to scan the next section's text explanations &amp; figures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And at least review its two conclusion slides before reading on to: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MY SUBSEQUENT SECTION ABOUT WHICH TURBINES SURVIVE IN THE REAL WORLD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82" name="Rectangle 2"/>
          <p:cNvSpPr txBox="1">
            <a:spLocks noGrp="1"/>
          </p:cNvSpPr>
          <p:nvPr>
            <p:ph type="title"/>
          </p:nvPr>
        </p:nvSpPr>
        <p:spPr>
          <a:xfrm>
            <a:off x="273050" y="2012893"/>
            <a:ext cx="8534400" cy="2423019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t>AERODYNAMICS 201:</a:t>
            </a:r>
            <a:br/>
            <a:br/>
            <a:r>
              <a:rPr sz="1800" b="0"/>
              <a:t>Bernoulli's Equation describing air flows</a:t>
            </a:r>
            <a:br>
              <a:rPr sz="1800" b="0"/>
            </a:br>
            <a:br>
              <a:rPr sz="1800" b="0"/>
            </a:br>
            <a:r>
              <a:rPr sz="1800" b="0"/>
              <a:t>The Betz theoretical limit on lift/drag turbines</a:t>
            </a:r>
            <a:br>
              <a:rPr sz="1800" b="0"/>
            </a:br>
            <a:br>
              <a:rPr sz="1800" b="0"/>
            </a:br>
            <a:r>
              <a:rPr sz="1800" b="0"/>
              <a:t>The corresponding theoretical limit on pure drag turbines</a:t>
            </a:r>
            <a:br>
              <a:rPr sz="1800" b="0"/>
            </a:br>
            <a:endParaRPr sz="18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85" name="Rectangle 2"/>
          <p:cNvSpPr txBox="1">
            <a:spLocks noGrp="1"/>
          </p:cNvSpPr>
          <p:nvPr>
            <p:ph type="title"/>
          </p:nvPr>
        </p:nvSpPr>
        <p:spPr>
          <a:xfrm>
            <a:off x="304800" y="97365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BC901"/>
                </a:solidFill>
              </a:defRPr>
            </a:lvl1pPr>
          </a:lstStyle>
          <a:p>
            <a:r>
              <a:t>Bernoulli's Equation relating pressure &amp; velocity:</a:t>
            </a:r>
          </a:p>
        </p:txBody>
      </p:sp>
      <p:sp>
        <p:nvSpPr>
          <p:cNvPr id="1586" name="Rectangle 3"/>
          <p:cNvSpPr txBox="1"/>
          <p:nvPr/>
        </p:nvSpPr>
        <p:spPr>
          <a:xfrm>
            <a:off x="209550" y="844524"/>
            <a:ext cx="8839204" cy="525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Bernoulli's equation models the flow of "fluids" including both liquids &amp; gases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Those flows can be exceedingly complex phenomena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led Bernoulli to employ a pair of approximations,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and to restrict his analysis to a special situation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1</a:t>
            </a:r>
            <a:r>
              <a:rPr baseline="30000"/>
              <a:t>st</a:t>
            </a:r>
            <a:r>
              <a:t> approximation is that the </a:t>
            </a:r>
            <a:r>
              <a:rPr>
                <a:solidFill>
                  <a:srgbClr val="FBC901"/>
                </a:solidFill>
              </a:rPr>
              <a:t>fluid's viscosity is ignored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That is a reasonable approximation for low pressure gases,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a so-so approximation for medium pressure gases (such as our air),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			and a lousy approximation for at least rapidly moving liquids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restriction is that the fluid must be is in </a:t>
            </a:r>
            <a:r>
              <a:rPr>
                <a:solidFill>
                  <a:srgbClr val="FBC901"/>
                </a:solidFill>
              </a:rPr>
              <a:t>steady, non-turbulent flow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Its molecules then move along constant smooth paths, called </a:t>
            </a:r>
            <a:r>
              <a:rPr b="1"/>
              <a:t>streamlines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is equivalent to saying that their flow is </a:t>
            </a:r>
            <a:r>
              <a:rPr b="1"/>
              <a:t>laminar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Zero viscosity laminar flow is depicted in this diagram:</a:t>
            </a:r>
          </a:p>
        </p:txBody>
      </p:sp>
      <p:grpSp>
        <p:nvGrpSpPr>
          <p:cNvPr id="1595" name="Group 19"/>
          <p:cNvGrpSpPr/>
          <p:nvPr/>
        </p:nvGrpSpPr>
        <p:grpSpPr>
          <a:xfrm>
            <a:off x="2868083" y="4021676"/>
            <a:ext cx="3280834" cy="1686923"/>
            <a:chOff x="0" y="0"/>
            <a:chExt cx="3280833" cy="1686922"/>
          </a:xfrm>
        </p:grpSpPr>
        <p:sp>
          <p:nvSpPr>
            <p:cNvPr id="1589" name="Oval 38"/>
            <p:cNvSpPr/>
            <p:nvPr/>
          </p:nvSpPr>
          <p:spPr>
            <a:xfrm>
              <a:off x="2761195" y="20260"/>
              <a:ext cx="519639" cy="1648905"/>
            </a:xfrm>
            <a:prstGeom prst="ellipse">
              <a:avLst/>
            </a:prstGeom>
            <a:solidFill>
              <a:srgbClr val="EEF4F4">
                <a:alpha val="36000"/>
              </a:srgbClr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0" name="Curved Connector 29"/>
            <p:cNvSpPr/>
            <p:nvPr/>
          </p:nvSpPr>
          <p:spPr>
            <a:xfrm rot="10800000" flipH="1">
              <a:off x="58998" y="0"/>
              <a:ext cx="3032214" cy="61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1" name="Curved Connector 30"/>
            <p:cNvSpPr/>
            <p:nvPr/>
          </p:nvSpPr>
          <p:spPr>
            <a:xfrm>
              <a:off x="52889" y="1075560"/>
              <a:ext cx="3038323" cy="61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2" name="Curved Connector 34"/>
            <p:cNvSpPr/>
            <p:nvPr/>
          </p:nvSpPr>
          <p:spPr>
            <a:xfrm rot="10800000" flipH="1">
              <a:off x="187370" y="494620"/>
              <a:ext cx="3066861" cy="266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3" name="Curved Connector 35"/>
            <p:cNvSpPr/>
            <p:nvPr/>
          </p:nvSpPr>
          <p:spPr>
            <a:xfrm>
              <a:off x="201638" y="905596"/>
              <a:ext cx="3011836" cy="2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4" name="Oval 37"/>
            <p:cNvSpPr/>
            <p:nvPr/>
          </p:nvSpPr>
          <p:spPr>
            <a:xfrm>
              <a:off x="-1" y="616454"/>
              <a:ext cx="183401" cy="456621"/>
            </a:xfrm>
            <a:prstGeom prst="ellipse">
              <a:avLst/>
            </a:prstGeom>
            <a:solidFill>
              <a:srgbClr val="EEF4F4">
                <a:alpha val="36000"/>
              </a:srgbClr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96" name="Rectangle 3"/>
          <p:cNvSpPr txBox="1"/>
          <p:nvPr/>
        </p:nvSpPr>
        <p:spPr>
          <a:xfrm>
            <a:off x="6466404" y="3418337"/>
            <a:ext cx="2540007" cy="290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Flow Out: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Pressure = Pressure</a:t>
            </a:r>
            <a:r>
              <a:rPr baseline="-25000"/>
              <a:t>out</a:t>
            </a:r>
            <a:r>
              <a:t>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 per volume = ρ</a:t>
            </a:r>
            <a:r>
              <a:rPr baseline="-25000"/>
              <a:t>out</a:t>
            </a:r>
            <a:r>
              <a:t>  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Area = A</a:t>
            </a:r>
            <a:r>
              <a:rPr baseline="-25000"/>
              <a:t>out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Velocity = v</a:t>
            </a:r>
            <a:r>
              <a:rPr baseline="-25000"/>
              <a:t>out</a:t>
            </a:r>
            <a:r>
              <a:t>   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 Flow = MF</a:t>
            </a:r>
            <a:r>
              <a:rPr baseline="-25000"/>
              <a:t>out</a:t>
            </a:r>
            <a:r>
              <a:t>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Power = P</a:t>
            </a:r>
            <a:r>
              <a:rPr baseline="-25000"/>
              <a:t>out  </a:t>
            </a:r>
          </a:p>
        </p:txBody>
      </p:sp>
      <p:sp>
        <p:nvSpPr>
          <p:cNvPr id="1597" name="Rectangle 3"/>
          <p:cNvSpPr txBox="1"/>
          <p:nvPr/>
        </p:nvSpPr>
        <p:spPr>
          <a:xfrm>
            <a:off x="116577" y="3411987"/>
            <a:ext cx="2603492" cy="2904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Flow In: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Pressure = Pressure</a:t>
            </a:r>
            <a:r>
              <a:rPr baseline="-25000"/>
              <a:t>in</a:t>
            </a:r>
            <a:r>
              <a:t>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 per volume = ρ</a:t>
            </a:r>
            <a:r>
              <a:rPr baseline="-25000"/>
              <a:t>in</a:t>
            </a:r>
            <a:r>
              <a:t>  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Area = A</a:t>
            </a:r>
            <a:r>
              <a:rPr baseline="-25000"/>
              <a:t>in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Velocity = v</a:t>
            </a:r>
            <a:r>
              <a:rPr baseline="-25000"/>
              <a:t>in</a:t>
            </a:r>
            <a:r>
              <a:t>   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 Flow = MF</a:t>
            </a:r>
            <a:r>
              <a:rPr baseline="-25000"/>
              <a:t>in</a:t>
            </a:r>
            <a:r>
              <a:t>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Power = P</a:t>
            </a:r>
            <a:r>
              <a:rPr baseline="-25000"/>
              <a:t>in  </a:t>
            </a:r>
          </a:p>
        </p:txBody>
      </p:sp>
      <p:sp>
        <p:nvSpPr>
          <p:cNvPr id="1598" name="Rectangle 3"/>
          <p:cNvSpPr txBox="1"/>
          <p:nvPr/>
        </p:nvSpPr>
        <p:spPr>
          <a:xfrm>
            <a:off x="209550" y="781026"/>
            <a:ext cx="8839204" cy="233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yellow lines are some of the streamlines along which the molecules flow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We will track molecules entering through the left oval area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And exiting through the right oval area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then calculate how things change between those two places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With the "things" tracked including these (given in both words and symbols):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3288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Properties of that flow – here assumed to be air (keeping diagram handy):</a:t>
            </a:r>
          </a:p>
        </p:txBody>
      </p:sp>
      <p:grpSp>
        <p:nvGrpSpPr>
          <p:cNvPr id="1610" name="Group"/>
          <p:cNvGrpSpPr/>
          <p:nvPr/>
        </p:nvGrpSpPr>
        <p:grpSpPr>
          <a:xfrm>
            <a:off x="1104871" y="5132788"/>
            <a:ext cx="7139537" cy="1679040"/>
            <a:chOff x="0" y="0"/>
            <a:chExt cx="7139536" cy="1679038"/>
          </a:xfrm>
        </p:grpSpPr>
        <p:grpSp>
          <p:nvGrpSpPr>
            <p:cNvPr id="1607" name="Group 19"/>
            <p:cNvGrpSpPr/>
            <p:nvPr/>
          </p:nvGrpSpPr>
          <p:grpSpPr>
            <a:xfrm>
              <a:off x="1890275" y="222308"/>
              <a:ext cx="2772756" cy="1126067"/>
              <a:chOff x="0" y="0"/>
              <a:chExt cx="2772755" cy="1126065"/>
            </a:xfrm>
          </p:grpSpPr>
          <p:sp>
            <p:nvSpPr>
              <p:cNvPr id="1601" name="Oval 38"/>
              <p:cNvSpPr/>
              <p:nvPr/>
            </p:nvSpPr>
            <p:spPr>
              <a:xfrm>
                <a:off x="2333589" y="13524"/>
                <a:ext cx="439167" cy="1100689"/>
              </a:xfrm>
              <a:prstGeom prst="ellipse">
                <a:avLst/>
              </a:prstGeom>
              <a:solidFill>
                <a:srgbClr val="EEF4F4">
                  <a:alpha val="36000"/>
                </a:srgbClr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2" name="Curved Connector 29"/>
              <p:cNvSpPr/>
              <p:nvPr/>
            </p:nvSpPr>
            <p:spPr>
              <a:xfrm rot="10800000" flipH="1">
                <a:off x="49861" y="0"/>
                <a:ext cx="2562637" cy="409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03" name="Curved Connector 30"/>
              <p:cNvSpPr/>
              <p:nvPr/>
            </p:nvSpPr>
            <p:spPr>
              <a:xfrm>
                <a:off x="44698" y="717966"/>
                <a:ext cx="2567801" cy="408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04" name="Curved Connector 34"/>
              <p:cNvSpPr/>
              <p:nvPr/>
            </p:nvSpPr>
            <p:spPr>
              <a:xfrm rot="10800000" flipH="1">
                <a:off x="158353" y="330172"/>
                <a:ext cx="2591919" cy="177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05" name="Curved Connector 35"/>
              <p:cNvSpPr/>
              <p:nvPr/>
            </p:nvSpPr>
            <p:spPr>
              <a:xfrm>
                <a:off x="170412" y="604510"/>
                <a:ext cx="2545415" cy="18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06" name="Oval 37"/>
              <p:cNvSpPr/>
              <p:nvPr/>
            </p:nvSpPr>
            <p:spPr>
              <a:xfrm>
                <a:off x="-1" y="411500"/>
                <a:ext cx="154999" cy="304807"/>
              </a:xfrm>
              <a:prstGeom prst="ellipse">
                <a:avLst/>
              </a:prstGeom>
              <a:solidFill>
                <a:srgbClr val="EEF4F4">
                  <a:alpha val="36000"/>
                </a:srgbClr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08" name="Rectangle 3"/>
            <p:cNvSpPr txBox="1"/>
            <p:nvPr/>
          </p:nvSpPr>
          <p:spPr>
            <a:xfrm>
              <a:off x="4874718" y="0"/>
              <a:ext cx="2264819" cy="1653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 = Pres</a:t>
              </a:r>
              <a:r>
                <a:rPr baseline="-25000"/>
                <a:t>out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per volume = ρ</a:t>
              </a:r>
              <a:r>
                <a:rPr baseline="-25000"/>
                <a:t>out</a:t>
              </a:r>
              <a:r>
                <a:t>   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7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Area = A</a:t>
              </a:r>
              <a:r>
                <a:rPr baseline="-25000"/>
                <a:t>out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Velocity = v</a:t>
              </a:r>
              <a:r>
                <a:rPr baseline="-25000"/>
                <a:t>out</a:t>
              </a:r>
              <a:r>
                <a:t>   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Flow = MF</a:t>
              </a:r>
              <a:r>
                <a:rPr baseline="-25000"/>
                <a:t>out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Power = Power</a:t>
              </a:r>
              <a:r>
                <a:rPr baseline="-25000"/>
                <a:t>out  </a:t>
              </a:r>
            </a:p>
          </p:txBody>
        </p:sp>
        <p:sp>
          <p:nvSpPr>
            <p:cNvPr id="1609" name="Rectangle 3"/>
            <p:cNvSpPr txBox="1"/>
            <p:nvPr/>
          </p:nvSpPr>
          <p:spPr>
            <a:xfrm>
              <a:off x="0" y="25403"/>
              <a:ext cx="1943117" cy="165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 = Pres</a:t>
              </a:r>
              <a:r>
                <a:rPr baseline="-25000"/>
                <a:t>n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per volume = ρ</a:t>
              </a:r>
              <a:r>
                <a:rPr baseline="-25000"/>
                <a:t>in</a:t>
              </a:r>
              <a:r>
                <a:t>   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7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Area = A</a:t>
              </a:r>
              <a:r>
                <a:rPr baseline="-25000"/>
                <a:t>in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Velocity = v</a:t>
              </a:r>
              <a:r>
                <a:rPr baseline="-25000"/>
                <a:t>in</a:t>
              </a:r>
              <a:r>
                <a:t>   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Flow = MF</a:t>
              </a:r>
              <a:r>
                <a:rPr baseline="-25000"/>
                <a:t>in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Power = Power</a:t>
              </a:r>
              <a:r>
                <a:rPr baseline="-25000"/>
                <a:t>in  </a:t>
              </a:r>
            </a:p>
          </p:txBody>
        </p:sp>
      </p:grpSp>
      <p:sp>
        <p:nvSpPr>
          <p:cNvPr id="1611" name="Rectangle 3"/>
          <p:cNvSpPr txBox="1"/>
          <p:nvPr/>
        </p:nvSpPr>
        <p:spPr>
          <a:xfrm>
            <a:off x="209550" y="823357"/>
            <a:ext cx="8839204" cy="4152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ENERGY PER AIR MASS = Kinetic Energy + Potential Energy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Kinetic energy per gas mass = ½ v</a:t>
            </a:r>
            <a:r>
              <a:rPr baseline="30000"/>
              <a:t>2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Gravitational potential energy per mass = g x height	thus: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FCC00"/>
                </a:solidFill>
              </a:rPr>
              <a:t>Energy per air mass = ½ v</a:t>
            </a:r>
            <a:r>
              <a:rPr baseline="30000">
                <a:solidFill>
                  <a:srgbClr val="FFCC00"/>
                </a:solidFill>
              </a:rPr>
              <a:t>2</a:t>
            </a:r>
            <a:r>
              <a:rPr>
                <a:solidFill>
                  <a:srgbClr val="FFCC00"/>
                </a:solidFill>
              </a:rPr>
              <a:t> + g h 					 (1)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 FLOW and CONSERVATION OF MASS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In steady flow, air mass neither accumulates or diminishes at any point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MASS FLOW = (mass/volume) (area) (velocity) = ρ A v = Constant      Thus: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Mass Flow</a:t>
            </a:r>
            <a:r>
              <a:rPr baseline="-25000"/>
              <a:t>in</a:t>
            </a:r>
            <a:r>
              <a:t> = Mass Flow</a:t>
            </a:r>
            <a:r>
              <a:rPr b="1" baseline="-25000"/>
              <a:t>out      </a:t>
            </a:r>
            <a:r>
              <a:t>OR:  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= ρ</a:t>
            </a:r>
            <a:r>
              <a:rPr b="1" baseline="-25000"/>
              <a:t>out</a:t>
            </a:r>
            <a:r>
              <a:t> A</a:t>
            </a:r>
            <a:r>
              <a:rPr b="1" baseline="-25000"/>
              <a:t>out</a:t>
            </a:r>
            <a:r>
              <a:rPr b="1"/>
              <a:t> </a:t>
            </a:r>
            <a:r>
              <a:t>v</a:t>
            </a:r>
            <a:r>
              <a:rPr b="1" baseline="-25000"/>
              <a:t>out </a:t>
            </a:r>
            <a:r>
              <a:t>           </a:t>
            </a:r>
            <a:r>
              <a:rPr b="1">
                <a:solidFill>
                  <a:srgbClr val="FBC901"/>
                </a:solidFill>
              </a:rPr>
              <a:t>     </a:t>
            </a:r>
            <a:r>
              <a:rPr>
                <a:solidFill>
                  <a:srgbClr val="FFCC00"/>
                </a:solidFill>
              </a:rPr>
              <a:t>(2)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3288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That air flow can do work (e.g., by powering a wind turbine)</a:t>
            </a:r>
          </a:p>
        </p:txBody>
      </p:sp>
      <p:sp>
        <p:nvSpPr>
          <p:cNvPr id="1614" name="Rectangle 3"/>
          <p:cNvSpPr txBox="1"/>
          <p:nvPr/>
        </p:nvSpPr>
        <p:spPr>
          <a:xfrm>
            <a:off x="209550" y="918605"/>
            <a:ext cx="8839204" cy="497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work can be calculated from the change in the AIR FLOW's POWER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Air Flow Power = Pressure x Area x Air velocity thru that area: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Thus: 	Air Flow Power</a:t>
            </a:r>
            <a:r>
              <a:rPr b="1" baseline="-25000"/>
              <a:t>in</a:t>
            </a:r>
            <a:r>
              <a:t> = Pressure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rPr baseline="-25000"/>
              <a:t> </a:t>
            </a:r>
            <a:r>
              <a:t>  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And:	Air Flow Power</a:t>
            </a:r>
            <a:r>
              <a:rPr b="1" baseline="-25000"/>
              <a:t>out</a:t>
            </a:r>
            <a:r>
              <a:t> = Pressure</a:t>
            </a:r>
            <a:r>
              <a:rPr b="1" baseline="-25000"/>
              <a:t>out</a:t>
            </a:r>
            <a:r>
              <a:t> A</a:t>
            </a:r>
            <a:r>
              <a:rPr b="1" baseline="-25000"/>
              <a:t>out</a:t>
            </a:r>
            <a:r>
              <a:t> v</a:t>
            </a:r>
            <a:r>
              <a:rPr b="1" baseline="-25000"/>
              <a:t>out</a:t>
            </a:r>
            <a:r>
              <a:rPr baseline="-25000"/>
              <a:t>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work done by that air flow is then: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FCC00"/>
                </a:solidFill>
              </a:rPr>
              <a:t>Δ Power = Pressure</a:t>
            </a:r>
            <a:r>
              <a:rPr b="1" baseline="-25000">
                <a:solidFill>
                  <a:srgbClr val="FFCC00"/>
                </a:solidFill>
              </a:rPr>
              <a:t>in</a:t>
            </a:r>
            <a:r>
              <a:rPr>
                <a:solidFill>
                  <a:srgbClr val="FFCC00"/>
                </a:solidFill>
              </a:rPr>
              <a:t> A</a:t>
            </a:r>
            <a:r>
              <a:rPr b="1" baseline="-25000">
                <a:solidFill>
                  <a:srgbClr val="FFCC00"/>
                </a:solidFill>
              </a:rPr>
              <a:t>in</a:t>
            </a:r>
            <a:r>
              <a:rPr>
                <a:solidFill>
                  <a:srgbClr val="FFCC00"/>
                </a:solidFill>
              </a:rPr>
              <a:t> v</a:t>
            </a:r>
            <a:r>
              <a:rPr b="1" baseline="-25000">
                <a:solidFill>
                  <a:srgbClr val="FFCC00"/>
                </a:solidFill>
              </a:rPr>
              <a:t>in</a:t>
            </a:r>
            <a:r>
              <a:rPr baseline="-25000">
                <a:solidFill>
                  <a:srgbClr val="FFCC00"/>
                </a:solidFill>
              </a:rPr>
              <a:t> </a:t>
            </a:r>
            <a:r>
              <a:rPr>
                <a:solidFill>
                  <a:srgbClr val="FFCC00"/>
                </a:solidFill>
              </a:rPr>
              <a:t> - Pressure</a:t>
            </a:r>
            <a:r>
              <a:rPr b="1" baseline="-25000">
                <a:solidFill>
                  <a:srgbClr val="FFCC00"/>
                </a:solidFill>
              </a:rPr>
              <a:t>out</a:t>
            </a:r>
            <a:r>
              <a:rPr>
                <a:solidFill>
                  <a:srgbClr val="FFCC00"/>
                </a:solidFill>
              </a:rPr>
              <a:t> A</a:t>
            </a:r>
            <a:r>
              <a:rPr b="1" baseline="-25000">
                <a:solidFill>
                  <a:srgbClr val="FFCC00"/>
                </a:solidFill>
              </a:rPr>
              <a:t>out</a:t>
            </a:r>
            <a:r>
              <a:rPr>
                <a:solidFill>
                  <a:srgbClr val="FFCC00"/>
                </a:solidFill>
              </a:rPr>
              <a:t> v</a:t>
            </a:r>
            <a:r>
              <a:rPr b="1" baseline="-25000">
                <a:solidFill>
                  <a:srgbClr val="FFCC00"/>
                </a:solidFill>
              </a:rPr>
              <a:t>out</a:t>
            </a:r>
            <a:r>
              <a:rPr baseline="-25000">
                <a:solidFill>
                  <a:srgbClr val="FFCC00"/>
                </a:solidFill>
              </a:rPr>
              <a:t>			</a:t>
            </a:r>
            <a:r>
              <a:rPr>
                <a:solidFill>
                  <a:srgbClr val="FFCC00"/>
                </a:solidFill>
              </a:rPr>
              <a:t>(3)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 baseline="-25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 baseline="-25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 baseline="-25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 baseline="-25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1624" name="Group"/>
          <p:cNvGrpSpPr/>
          <p:nvPr/>
        </p:nvGrpSpPr>
        <p:grpSpPr>
          <a:xfrm>
            <a:off x="1104871" y="5132788"/>
            <a:ext cx="7139537" cy="1679040"/>
            <a:chOff x="0" y="0"/>
            <a:chExt cx="7139536" cy="1679038"/>
          </a:xfrm>
        </p:grpSpPr>
        <p:grpSp>
          <p:nvGrpSpPr>
            <p:cNvPr id="1621" name="Group 19"/>
            <p:cNvGrpSpPr/>
            <p:nvPr/>
          </p:nvGrpSpPr>
          <p:grpSpPr>
            <a:xfrm>
              <a:off x="1890275" y="222308"/>
              <a:ext cx="2772756" cy="1126067"/>
              <a:chOff x="0" y="0"/>
              <a:chExt cx="2772755" cy="1126065"/>
            </a:xfrm>
          </p:grpSpPr>
          <p:sp>
            <p:nvSpPr>
              <p:cNvPr id="1615" name="Oval 38"/>
              <p:cNvSpPr/>
              <p:nvPr/>
            </p:nvSpPr>
            <p:spPr>
              <a:xfrm>
                <a:off x="2333589" y="13524"/>
                <a:ext cx="439167" cy="1100689"/>
              </a:xfrm>
              <a:prstGeom prst="ellipse">
                <a:avLst/>
              </a:prstGeom>
              <a:solidFill>
                <a:srgbClr val="EEF4F4">
                  <a:alpha val="36000"/>
                </a:srgbClr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16" name="Curved Connector 29"/>
              <p:cNvSpPr/>
              <p:nvPr/>
            </p:nvSpPr>
            <p:spPr>
              <a:xfrm rot="10800000" flipH="1">
                <a:off x="49861" y="0"/>
                <a:ext cx="2562637" cy="409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17" name="Curved Connector 30"/>
              <p:cNvSpPr/>
              <p:nvPr/>
            </p:nvSpPr>
            <p:spPr>
              <a:xfrm>
                <a:off x="44698" y="717966"/>
                <a:ext cx="2567801" cy="408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18" name="Curved Connector 34"/>
              <p:cNvSpPr/>
              <p:nvPr/>
            </p:nvSpPr>
            <p:spPr>
              <a:xfrm rot="10800000" flipH="1">
                <a:off x="158353" y="330172"/>
                <a:ext cx="2591919" cy="177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19" name="Curved Connector 35"/>
              <p:cNvSpPr/>
              <p:nvPr/>
            </p:nvSpPr>
            <p:spPr>
              <a:xfrm>
                <a:off x="170412" y="604510"/>
                <a:ext cx="2545415" cy="18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FFCC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20" name="Oval 37"/>
              <p:cNvSpPr/>
              <p:nvPr/>
            </p:nvSpPr>
            <p:spPr>
              <a:xfrm>
                <a:off x="-1" y="411500"/>
                <a:ext cx="154999" cy="304807"/>
              </a:xfrm>
              <a:prstGeom prst="ellipse">
                <a:avLst/>
              </a:prstGeom>
              <a:solidFill>
                <a:srgbClr val="EEF4F4">
                  <a:alpha val="36000"/>
                </a:srgbClr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22" name="Rectangle 3"/>
            <p:cNvSpPr txBox="1"/>
            <p:nvPr/>
          </p:nvSpPr>
          <p:spPr>
            <a:xfrm>
              <a:off x="4874718" y="0"/>
              <a:ext cx="2264819" cy="1653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 = Pres</a:t>
              </a:r>
              <a:r>
                <a:rPr baseline="-25000"/>
                <a:t>out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per volume = ρ</a:t>
              </a:r>
              <a:r>
                <a:rPr baseline="-25000"/>
                <a:t>out</a:t>
              </a:r>
              <a:r>
                <a:t>   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7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Area = A</a:t>
              </a:r>
              <a:r>
                <a:rPr baseline="-25000"/>
                <a:t>out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Velocity = v</a:t>
              </a:r>
              <a:r>
                <a:rPr baseline="-25000"/>
                <a:t>out</a:t>
              </a:r>
              <a:r>
                <a:t>   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Flow = MF</a:t>
              </a:r>
              <a:r>
                <a:rPr baseline="-25000"/>
                <a:t>out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Power = Power</a:t>
              </a:r>
              <a:r>
                <a:rPr baseline="-25000"/>
                <a:t>out  </a:t>
              </a:r>
            </a:p>
          </p:txBody>
        </p:sp>
        <p:sp>
          <p:nvSpPr>
            <p:cNvPr id="1623" name="Rectangle 3"/>
            <p:cNvSpPr txBox="1"/>
            <p:nvPr/>
          </p:nvSpPr>
          <p:spPr>
            <a:xfrm>
              <a:off x="0" y="25403"/>
              <a:ext cx="1943117" cy="165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 = Pres</a:t>
              </a:r>
              <a:r>
                <a:rPr baseline="-25000"/>
                <a:t>n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per volume = ρ</a:t>
              </a:r>
              <a:r>
                <a:rPr baseline="-25000"/>
                <a:t>in</a:t>
              </a:r>
              <a:r>
                <a:t>   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7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Area = A</a:t>
              </a:r>
              <a:r>
                <a:rPr baseline="-25000"/>
                <a:t>in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Velocity = v</a:t>
              </a:r>
              <a:r>
                <a:rPr baseline="-25000"/>
                <a:t>in</a:t>
              </a:r>
              <a:r>
                <a:t>   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Mass Flow = MF</a:t>
              </a:r>
              <a:r>
                <a:rPr baseline="-25000"/>
                <a:t>in</a:t>
              </a:r>
              <a:r>
                <a:t> </a:t>
              </a:r>
            </a:p>
            <a:p>
              <a:pPr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Power = Power</a:t>
              </a:r>
              <a:r>
                <a:rPr baseline="-25000"/>
                <a:t>in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2"/>
          <p:cNvSpPr txBox="1">
            <a:spLocks noGrp="1"/>
          </p:cNvSpPr>
          <p:nvPr>
            <p:ph type="title"/>
          </p:nvPr>
        </p:nvSpPr>
        <p:spPr>
          <a:xfrm>
            <a:off x="304800" y="118531"/>
            <a:ext cx="8534400" cy="45720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But why did those maps carefully note the height above ground?</a:t>
            </a:r>
          </a:p>
        </p:txBody>
      </p:sp>
      <p:sp>
        <p:nvSpPr>
          <p:cNvPr id="16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759880"/>
            <a:ext cx="8915400" cy="143764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Because wind speed increases rapidly with height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Due to things near the ground impeding air flow (plants, trees, buildings . . .)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(Ask any ant: While rain's a big concern, ground level wind is no problem!)</a:t>
            </a:r>
          </a:p>
        </p:txBody>
      </p:sp>
      <p:pic>
        <p:nvPicPr>
          <p:cNvPr id="16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39" y="2277531"/>
            <a:ext cx="6281766" cy="306832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3"/>
          <p:cNvSpPr txBox="1"/>
          <p:nvPr/>
        </p:nvSpPr>
        <p:spPr>
          <a:xfrm>
            <a:off x="3914659" y="2334142"/>
            <a:ext cx="384758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sz="1400">
                <a:solidFill>
                  <a:srgbClr val="FF1C2D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GET ABOVE THE GROUND CLUTTER!</a:t>
            </a:r>
          </a:p>
        </p:txBody>
      </p:sp>
      <p:sp>
        <p:nvSpPr>
          <p:cNvPr id="170" name="Rectangle 3"/>
          <p:cNvSpPr txBox="1"/>
          <p:nvPr/>
        </p:nvSpPr>
        <p:spPr>
          <a:xfrm>
            <a:off x="279400" y="5550320"/>
            <a:ext cx="8534400" cy="1720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This variation, known as </a:t>
            </a:r>
            <a:r>
              <a:rPr b="1">
                <a:solidFill>
                  <a:srgbClr val="FFCC00"/>
                </a:solidFill>
              </a:rPr>
              <a:t>WIND SHEAR,</a:t>
            </a:r>
            <a:r>
              <a:t> can be modeled as: 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Wind speed </a:t>
            </a:r>
            <a:r>
              <a:rPr b="0"/>
              <a:t>α </a:t>
            </a:r>
            <a:r>
              <a:t>(height) </a:t>
            </a:r>
            <a:r>
              <a:rPr baseline="30000"/>
              <a:t>n</a:t>
            </a:r>
            <a:r>
              <a:t>     with n ~ ¼ to ½ </a:t>
            </a:r>
            <a:endParaRPr baseline="30000"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1" name="Rectangle 5"/>
          <p:cNvSpPr txBox="1"/>
          <p:nvPr/>
        </p:nvSpPr>
        <p:spPr>
          <a:xfrm>
            <a:off x="7686040" y="3166225"/>
            <a:ext cx="1288628" cy="97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http://rockets2sprockets.com/issue-cross-winds-wind-tunnels/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3288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that power had to come out of the air molecules' energy</a:t>
            </a:r>
          </a:p>
        </p:txBody>
      </p:sp>
      <p:sp>
        <p:nvSpPr>
          <p:cNvPr id="1627" name="Rectangle 3"/>
          <p:cNvSpPr txBox="1"/>
          <p:nvPr/>
        </p:nvSpPr>
        <p:spPr>
          <a:xfrm>
            <a:off x="209550" y="833940"/>
            <a:ext cx="8839204" cy="590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Net molecular power flow = (Mass Flow) x (Energy per air mass)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Inserting mass flow (2) and energy density (1) from two pages back</a:t>
            </a:r>
            <a:endParaRPr sz="1000"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Power</a:t>
            </a:r>
            <a:r>
              <a:rPr baseline="-25000"/>
              <a:t>in</a:t>
            </a:r>
            <a:r>
              <a:t> =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 (1/2 v</a:t>
            </a:r>
            <a:r>
              <a:rPr b="1" baseline="-25000"/>
              <a:t>in</a:t>
            </a:r>
            <a:r>
              <a:rPr baseline="30000"/>
              <a:t>2</a:t>
            </a:r>
            <a:r>
              <a:t> + g h</a:t>
            </a:r>
            <a:r>
              <a:rPr b="1" baseline="-25000"/>
              <a:t>in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Power</a:t>
            </a:r>
            <a:r>
              <a:rPr b="1" baseline="-25000"/>
              <a:t>out</a:t>
            </a:r>
            <a:r>
              <a:t> =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 (1/2 v</a:t>
            </a:r>
            <a:r>
              <a:rPr b="1" baseline="-25000"/>
              <a:t>out</a:t>
            </a:r>
            <a:r>
              <a:rPr baseline="30000"/>
              <a:t>2</a:t>
            </a:r>
            <a:r>
              <a:t> + g h</a:t>
            </a:r>
            <a:r>
              <a:rPr b="1" baseline="-25000"/>
              <a:t>out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difference between power flow out and power flow in is then:	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Δ Power  =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(1/2 v</a:t>
            </a:r>
            <a:r>
              <a:rPr b="1" baseline="-25000"/>
              <a:t>out</a:t>
            </a:r>
            <a:r>
              <a:rPr baseline="30000"/>
              <a:t>2</a:t>
            </a:r>
            <a:r>
              <a:t> + g h</a:t>
            </a:r>
            <a:r>
              <a:rPr b="1" baseline="-25000"/>
              <a:t>out</a:t>
            </a:r>
            <a:r>
              <a:t>) -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(1/2 v</a:t>
            </a:r>
            <a:r>
              <a:rPr b="1" baseline="-25000"/>
              <a:t>in</a:t>
            </a:r>
            <a:r>
              <a:rPr baseline="30000"/>
              <a:t>2</a:t>
            </a:r>
            <a:r>
              <a:t> + g h</a:t>
            </a:r>
            <a:r>
              <a:rPr b="1" baseline="-25000"/>
              <a:t>in</a:t>
            </a:r>
            <a:r>
              <a:t>) </a:t>
            </a:r>
            <a:r>
              <a:rPr>
                <a:solidFill>
                  <a:srgbClr val="FFCC00"/>
                </a:solidFill>
              </a:rPr>
              <a:t>	(4)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Setting that equal to work done by that air flow (equation 3):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Pres</a:t>
            </a:r>
            <a:r>
              <a:rPr sz="1600" baseline="-25000"/>
              <a:t>in</a:t>
            </a:r>
            <a:r>
              <a:rPr sz="1600"/>
              <a:t> A</a:t>
            </a:r>
            <a:r>
              <a:rPr sz="1600" baseline="-25000"/>
              <a:t>iin</a:t>
            </a:r>
            <a:r>
              <a:rPr sz="1600"/>
              <a:t> v</a:t>
            </a:r>
            <a:r>
              <a:rPr sz="1600" baseline="-25000"/>
              <a:t>in</a:t>
            </a:r>
            <a:r>
              <a:rPr sz="1600"/>
              <a:t>- Pres</a:t>
            </a:r>
            <a:r>
              <a:rPr sz="1600" baseline="-25000"/>
              <a:t>out</a:t>
            </a:r>
            <a:r>
              <a:rPr sz="1600"/>
              <a:t> A</a:t>
            </a:r>
            <a:r>
              <a:rPr sz="1600" baseline="-25000"/>
              <a:t>out</a:t>
            </a:r>
            <a:r>
              <a:rPr sz="1600"/>
              <a:t> v</a:t>
            </a:r>
            <a:r>
              <a:rPr sz="1600" baseline="-25000"/>
              <a:t>out</a:t>
            </a:r>
            <a:r>
              <a:rPr sz="1600"/>
              <a:t> = ρ</a:t>
            </a:r>
            <a:r>
              <a:rPr sz="1600" b="1" baseline="-25000"/>
              <a:t>in</a:t>
            </a:r>
            <a:r>
              <a:rPr sz="1600"/>
              <a:t> A</a:t>
            </a:r>
            <a:r>
              <a:rPr sz="1600" b="1" baseline="-25000"/>
              <a:t>in</a:t>
            </a:r>
            <a:r>
              <a:rPr sz="1600"/>
              <a:t> v</a:t>
            </a:r>
            <a:r>
              <a:rPr sz="1600" b="1" baseline="-25000"/>
              <a:t>in</a:t>
            </a:r>
            <a:r>
              <a:rPr sz="1600"/>
              <a:t> (1/2 v</a:t>
            </a:r>
            <a:r>
              <a:rPr sz="1600" b="1" baseline="-25000"/>
              <a:t>out</a:t>
            </a:r>
            <a:r>
              <a:rPr sz="1600" baseline="30000"/>
              <a:t>2 </a:t>
            </a:r>
            <a:r>
              <a:rPr sz="1600"/>
              <a:t>+ g h</a:t>
            </a:r>
            <a:r>
              <a:rPr sz="1600" b="1" baseline="-25000"/>
              <a:t>out</a:t>
            </a:r>
            <a:r>
              <a:rPr sz="1600"/>
              <a:t>) - ρ</a:t>
            </a:r>
            <a:r>
              <a:rPr sz="1600" b="1" baseline="-25000"/>
              <a:t>in</a:t>
            </a:r>
            <a:r>
              <a:rPr sz="1600"/>
              <a:t> A</a:t>
            </a:r>
            <a:r>
              <a:rPr sz="1600" b="1" baseline="-25000"/>
              <a:t>in</a:t>
            </a:r>
            <a:r>
              <a:rPr sz="1600"/>
              <a:t> v</a:t>
            </a:r>
            <a:r>
              <a:rPr sz="1600" b="1" baseline="-25000"/>
              <a:t>in</a:t>
            </a:r>
            <a:r>
              <a:rPr sz="1600"/>
              <a:t> (1/2 v</a:t>
            </a:r>
            <a:r>
              <a:rPr sz="1600" b="1" baseline="-25000"/>
              <a:t>in</a:t>
            </a:r>
            <a:r>
              <a:rPr sz="1600" baseline="30000"/>
              <a:t>2 </a:t>
            </a:r>
            <a:r>
              <a:rPr sz="1600"/>
              <a:t>+ g h</a:t>
            </a:r>
            <a:r>
              <a:rPr sz="1600" b="1" baseline="-25000"/>
              <a:t>in</a:t>
            </a:r>
            <a:r>
              <a:rPr sz="1600"/>
              <a:t>)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Dividing through by the constant Mass Flow =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= ρ</a:t>
            </a:r>
            <a:r>
              <a:rPr b="1" baseline="-25000"/>
              <a:t>in</a:t>
            </a:r>
            <a:r>
              <a:t> A</a:t>
            </a:r>
            <a:r>
              <a:rPr b="1" baseline="-25000"/>
              <a:t>in</a:t>
            </a:r>
            <a:r>
              <a:t> v</a:t>
            </a:r>
            <a:r>
              <a:rPr b="1" baseline="-25000"/>
              <a:t>in</a:t>
            </a:r>
            <a:r>
              <a:t>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(Pressure</a:t>
            </a:r>
            <a:r>
              <a:rPr baseline="-25000"/>
              <a:t>in</a:t>
            </a:r>
            <a:r>
              <a:t> / ρ</a:t>
            </a:r>
            <a:r>
              <a:rPr b="1" baseline="-25000"/>
              <a:t>in</a:t>
            </a:r>
            <a:r>
              <a:t>)</a:t>
            </a:r>
            <a:r>
              <a:rPr b="1"/>
              <a:t> </a:t>
            </a:r>
            <a:r>
              <a:t>- (Pressure</a:t>
            </a:r>
            <a:r>
              <a:rPr baseline="-25000"/>
              <a:t>out</a:t>
            </a:r>
            <a:r>
              <a:t> / ρ</a:t>
            </a:r>
            <a:r>
              <a:rPr b="1" baseline="-25000"/>
              <a:t>out</a:t>
            </a:r>
            <a:r>
              <a:t>)</a:t>
            </a:r>
            <a:r>
              <a:rPr b="1"/>
              <a:t> </a:t>
            </a:r>
            <a:r>
              <a:t>= </a:t>
            </a:r>
            <a:r>
              <a:rPr>
                <a:solidFill>
                  <a:srgbClr val="FBC901"/>
                </a:solidFill>
              </a:rPr>
              <a:t>(1/2 v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 baseline="30000">
                <a:solidFill>
                  <a:srgbClr val="FBC901"/>
                </a:solidFill>
              </a:rPr>
              <a:t>2 </a:t>
            </a:r>
            <a:r>
              <a:rPr>
                <a:solidFill>
                  <a:srgbClr val="FBC901"/>
                </a:solidFill>
              </a:rPr>
              <a:t>+ g h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>
                <a:solidFill>
                  <a:srgbClr val="FBC901"/>
                </a:solidFill>
              </a:rPr>
              <a:t>) - (1/2 v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 baseline="30000">
                <a:solidFill>
                  <a:srgbClr val="FBC901"/>
                </a:solidFill>
              </a:rPr>
              <a:t>2 </a:t>
            </a:r>
            <a:r>
              <a:rPr>
                <a:solidFill>
                  <a:srgbClr val="FBC901"/>
                </a:solidFill>
              </a:rPr>
              <a:t>+ g h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>
                <a:solidFill>
                  <a:srgbClr val="FBC901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								 (5)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That equation is then further simplified by making a 2</a:t>
            </a:r>
            <a:r>
              <a:rPr baseline="30000"/>
              <a:t>nd</a:t>
            </a:r>
            <a:r>
              <a:t> approximation:</a:t>
            </a:r>
          </a:p>
        </p:txBody>
      </p:sp>
      <p:sp>
        <p:nvSpPr>
          <p:cNvPr id="1630" name="Rectangle 3"/>
          <p:cNvSpPr txBox="1"/>
          <p:nvPr/>
        </p:nvSpPr>
        <p:spPr>
          <a:xfrm>
            <a:off x="103720" y="876272"/>
            <a:ext cx="9040280" cy="566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 is assumed that the density of the "fluid" never changes significantly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That's a very good assumption for liquids such as "incompressible" water: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Even though its pressure increases one atmosphere per 10 meters of depth,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deep, deep water is only slightly denser than near-surface water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high school's "Ideal Gas Law" (PV = nRT) taught us that gases CAN compress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However:  Air flowing slowly by an obstruction may not compress . . . much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Because it then has time to instead detour around that obstruction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how "slow" is slow? 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Sonic booms occur when air </a:t>
            </a:r>
            <a:r>
              <a:rPr b="1"/>
              <a:t>can no longer</a:t>
            </a:r>
            <a:r>
              <a:t> flow out of a jet's way,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air has no choice but to pile up (compress) in front of that jet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 Rule of Thumb:  Air compression is minor at velocities &lt;&lt; Speed of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 b="1" i="0">
                <a:latin typeface="Tahoma"/>
                <a:ea typeface="Tahoma"/>
                <a:cs typeface="Tahoma"/>
                <a:sym typeface="Tahoma"/>
              </a:defRPr>
            </a:pPr>
            <a:r>
              <a:t>Negligible viscosity + Negligible compression = </a:t>
            </a:r>
            <a:r>
              <a:rPr>
                <a:solidFill>
                  <a:srgbClr val="FBC901"/>
                </a:solidFill>
              </a:rPr>
              <a:t>"Dry Water"</a:t>
            </a:r>
          </a:p>
        </p:txBody>
      </p:sp>
      <p:sp>
        <p:nvSpPr>
          <p:cNvPr id="1633" name="Rectangle 3"/>
          <p:cNvSpPr txBox="1"/>
          <p:nvPr/>
        </p:nvSpPr>
        <p:spPr>
          <a:xfrm>
            <a:off x="304797" y="865689"/>
            <a:ext cx="8839204" cy="4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Which, as weird and implausible as it sounds, IS the basis for simple aerodynamics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For such "dry water" the fluid density is ~ constant:    ρ</a:t>
            </a:r>
            <a:r>
              <a:rPr baseline="-25000"/>
              <a:t>in</a:t>
            </a:r>
            <a:r>
              <a:t> = ρ</a:t>
            </a:r>
            <a:r>
              <a:rPr baseline="-25000"/>
              <a:t>out</a:t>
            </a:r>
            <a:r>
              <a:t> = ρ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Then, if the change in flow height is small (h</a:t>
            </a:r>
            <a:r>
              <a:rPr baseline="-25000"/>
              <a:t>in</a:t>
            </a:r>
            <a:r>
              <a:t> ~ h</a:t>
            </a:r>
            <a:r>
              <a:rPr baseline="-25000"/>
              <a:t>out</a:t>
            </a:r>
            <a:r>
              <a:t> = h), equation (5) becomes: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Pressure</a:t>
            </a:r>
            <a:r>
              <a:rPr b="1" baseline="-25000"/>
              <a:t>out </a:t>
            </a:r>
            <a:r>
              <a:rPr b="1"/>
              <a:t>/ </a:t>
            </a:r>
            <a:r>
              <a:t>ρ</a:t>
            </a:r>
            <a:r>
              <a:rPr b="1" baseline="-25000"/>
              <a:t> </a:t>
            </a:r>
            <a:r>
              <a:rPr b="1"/>
              <a:t>+ ½ v</a:t>
            </a:r>
            <a:r>
              <a:rPr b="1" baseline="-25000"/>
              <a:t>out</a:t>
            </a:r>
            <a:r>
              <a:rPr b="1" baseline="30000"/>
              <a:t>2</a:t>
            </a:r>
            <a:r>
              <a:rPr b="1"/>
              <a:t> = </a:t>
            </a:r>
            <a:r>
              <a:t>Pressure</a:t>
            </a:r>
            <a:r>
              <a:rPr b="1" baseline="-25000"/>
              <a:t>in </a:t>
            </a:r>
            <a:r>
              <a:rPr b="1"/>
              <a:t>/ </a:t>
            </a:r>
            <a:r>
              <a:t>ρ</a:t>
            </a:r>
            <a:r>
              <a:rPr b="1" baseline="-25000"/>
              <a:t> </a:t>
            </a:r>
            <a:r>
              <a:rPr b="1"/>
              <a:t>+ ½ v</a:t>
            </a:r>
            <a:r>
              <a:rPr b="1" baseline="-25000"/>
              <a:t>in</a:t>
            </a:r>
            <a:r>
              <a:rPr b="1" baseline="30000"/>
              <a:t>2</a:t>
            </a:r>
            <a:r>
              <a:rPr b="1"/>
              <a:t>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the "in" and "out" areas (the ovals) were arbitrarily positioned,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and could be located anywhere along the air flow streamlines    IMPLYING: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Anywhere</a:t>
            </a:r>
            <a:r>
              <a:rPr b="0"/>
              <a:t> along a streamline, (Pressure</a:t>
            </a:r>
            <a:r>
              <a:rPr baseline="-25000"/>
              <a:t>in </a:t>
            </a:r>
            <a:r>
              <a:t>/ </a:t>
            </a:r>
            <a:r>
              <a:rPr b="0"/>
              <a:t>ρ</a:t>
            </a:r>
            <a:r>
              <a:rPr baseline="-25000"/>
              <a:t> </a:t>
            </a:r>
            <a:r>
              <a:t>+ ½ v</a:t>
            </a:r>
            <a:r>
              <a:rPr baseline="-25000"/>
              <a:t>in</a:t>
            </a:r>
            <a:r>
              <a:rPr baseline="30000"/>
              <a:t>2</a:t>
            </a:r>
            <a:r>
              <a:t> </a:t>
            </a:r>
            <a:r>
              <a:rPr b="0"/>
              <a:t>) must be the same:</a:t>
            </a:r>
            <a:endParaRPr>
              <a:solidFill>
                <a:srgbClr val="FFCC00"/>
              </a:solidFill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1877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endParaRPr b="0">
              <a:solidFill>
                <a:srgbClr val="FFFFFF"/>
              </a:solidFill>
            </a:endParaRPr>
          </a:p>
        </p:txBody>
      </p:sp>
      <p:grpSp>
        <p:nvGrpSpPr>
          <p:cNvPr id="1638" name="Group 8"/>
          <p:cNvGrpSpPr/>
          <p:nvPr/>
        </p:nvGrpSpPr>
        <p:grpSpPr>
          <a:xfrm>
            <a:off x="275168" y="4699005"/>
            <a:ext cx="8477247" cy="1883831"/>
            <a:chOff x="0" y="0"/>
            <a:chExt cx="8477245" cy="1883829"/>
          </a:xfrm>
        </p:grpSpPr>
        <p:sp>
          <p:nvSpPr>
            <p:cNvPr id="1634" name="Rectangle 3"/>
            <p:cNvSpPr txBox="1"/>
            <p:nvPr/>
          </p:nvSpPr>
          <p:spPr>
            <a:xfrm>
              <a:off x="0" y="98581"/>
              <a:ext cx="2550585" cy="1145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For a non-viscous</a:t>
              </a:r>
              <a:endParaRPr sz="300"/>
            </a:p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incompressible fluid</a:t>
              </a:r>
              <a:endParaRPr sz="300"/>
            </a:p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in laminar flow </a:t>
              </a:r>
              <a:endParaRPr sz="400"/>
            </a:p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(along streamlines):</a:t>
              </a:r>
            </a:p>
          </p:txBody>
        </p:sp>
        <p:sp>
          <p:nvSpPr>
            <p:cNvPr id="1635" name="Rectangle 3"/>
            <p:cNvSpPr txBox="1"/>
            <p:nvPr/>
          </p:nvSpPr>
          <p:spPr>
            <a:xfrm>
              <a:off x="2455331" y="145538"/>
              <a:ext cx="5916081" cy="879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 / density + ½ velocity</a:t>
              </a:r>
              <a:r>
                <a:rPr baseline="30000"/>
                <a:t>2</a:t>
              </a:r>
              <a:r>
                <a:t> = A constant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1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 algn="ctr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Bernoulli's Equation</a:t>
              </a:r>
            </a:p>
          </p:txBody>
        </p:sp>
        <p:sp>
          <p:nvSpPr>
            <p:cNvPr id="1636" name="Rectangle 5"/>
            <p:cNvSpPr/>
            <p:nvPr/>
          </p:nvSpPr>
          <p:spPr>
            <a:xfrm>
              <a:off x="52911" y="0"/>
              <a:ext cx="8424335" cy="1883830"/>
            </a:xfrm>
            <a:prstGeom prst="rect">
              <a:avLst/>
            </a:prstGeom>
            <a:noFill/>
            <a:ln w="28575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7" name="Rectangle 3"/>
            <p:cNvSpPr txBox="1"/>
            <p:nvPr/>
          </p:nvSpPr>
          <p:spPr>
            <a:xfrm>
              <a:off x="215898" y="1555746"/>
              <a:ext cx="8092015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For a low-viscosity almost incompressible fluid, this should be approximately correct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Rectangle 5"/>
          <p:cNvSpPr txBox="1"/>
          <p:nvPr/>
        </p:nvSpPr>
        <p:spPr>
          <a:xfrm>
            <a:off x="304800" y="6101620"/>
            <a:ext cx="8534400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https://phys.libretexts.org/TextBooks_and_TextMaps/University_Physics/Book%3A_University_Physics_(OpenStax)/Map%3A_University_Physics_I_-_Mechanics%2C_Sound%2C_Oscillations%2C_and_Waves_(OpenStax)/14%3A_Fluid_Mechanics/14.6%3A_Bernoulli%E2%80%99s_Equation</a:t>
            </a:r>
          </a:p>
        </p:txBody>
      </p:sp>
      <p:sp>
        <p:nvSpPr>
          <p:cNvPr id="164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One of the Bernoulli Equation's strange predictions:</a:t>
            </a:r>
          </a:p>
        </p:txBody>
      </p:sp>
      <p:sp>
        <p:nvSpPr>
          <p:cNvPr id="164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10688"/>
            <a:ext cx="8788400" cy="241510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Driving along freeway, have you ever been surprised by a big truck overtaking you?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Appearing suddenly out of your blind spot, it's lurking size can startle you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But have you then imagined that the truck was sucking you toward it?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Bernoulli's Equation says that it was not your imagination: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Passing your vehicles, the airflow had to speed up, particularly between them</a:t>
            </a:r>
          </a:p>
        </p:txBody>
      </p:sp>
      <p:pic>
        <p:nvPicPr>
          <p:cNvPr id="164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85068"/>
            <a:ext cx="3170795" cy="2633372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Rectangle 3"/>
          <p:cNvSpPr txBox="1"/>
          <p:nvPr/>
        </p:nvSpPr>
        <p:spPr>
          <a:xfrm>
            <a:off x="4021668" y="3439593"/>
            <a:ext cx="5048251" cy="221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the highest speed </a:t>
            </a:r>
            <a:r>
              <a:rPr b="1"/>
              <a:t>between</a:t>
            </a:r>
            <a:r>
              <a:t> the vehicles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Bernoulli's Equation: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Pressure / ρ + ½ velocity</a:t>
            </a:r>
            <a:r>
              <a:rPr baseline="30000"/>
              <a:t>2</a:t>
            </a:r>
            <a:r>
              <a:t> = constant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Says that there the air pressure IS lowest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(A passing truck does indeed suck!)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Rectangle 5"/>
          <p:cNvSpPr txBox="1"/>
          <p:nvPr/>
        </p:nvSpPr>
        <p:spPr>
          <a:xfrm>
            <a:off x="6769100" y="1616404"/>
            <a:ext cx="2216150" cy="79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My rework of WindPower.Org's: http://ele.aut.ac.ir/~wind/en/stat/betzpro.htm</a:t>
            </a:r>
          </a:p>
        </p:txBody>
      </p:sp>
      <p:sp>
        <p:nvSpPr>
          <p:cNvPr id="1647" name="Rectangle 2"/>
          <p:cNvSpPr txBox="1">
            <a:spLocks noGrp="1"/>
          </p:cNvSpPr>
          <p:nvPr>
            <p:ph type="title"/>
          </p:nvPr>
        </p:nvSpPr>
        <p:spPr>
          <a:xfrm>
            <a:off x="273050" y="129116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b="1" i="0">
                <a:solidFill>
                  <a:srgbClr val="FBC901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The Betz Limit on wind turbine efficiency (C</a:t>
            </a:r>
            <a:r>
              <a:rPr baseline="-25000"/>
              <a:t>p</a:t>
            </a:r>
            <a:r>
              <a:t>):</a:t>
            </a:r>
          </a:p>
        </p:txBody>
      </p:sp>
      <p:sp>
        <p:nvSpPr>
          <p:cNvPr id="1648" name="Rectangle 3"/>
          <p:cNvSpPr txBox="1">
            <a:spLocks noGrp="1"/>
          </p:cNvSpPr>
          <p:nvPr>
            <p:ph type="body" idx="1"/>
          </p:nvPr>
        </p:nvSpPr>
        <p:spPr>
          <a:xfrm>
            <a:off x="133352" y="3477702"/>
            <a:ext cx="9010648" cy="308396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diagram illustrates air flow passing by a wind turbine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As we now know, air compresses little when travelling at subsonic speeds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given that mass flow = (density = ρ) (Area of cross-section) (velocity):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ρ ~ constant, as the air's velocity decreases passing the turbine,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flow cross section must increase to maintain mass flow across the diagram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Only then can:   ρ </a:t>
            </a:r>
            <a:r>
              <a:rPr b="1"/>
              <a:t>A</a:t>
            </a:r>
            <a:r>
              <a:rPr b="1" baseline="-25000"/>
              <a:t>in</a:t>
            </a:r>
            <a:r>
              <a:rPr b="1"/>
              <a:t> v</a:t>
            </a:r>
            <a:r>
              <a:rPr b="1" baseline="-25000"/>
              <a:t>in</a:t>
            </a:r>
            <a:r>
              <a:rPr b="1"/>
              <a:t> </a:t>
            </a:r>
            <a:r>
              <a:t>= ρ </a:t>
            </a:r>
            <a:r>
              <a:rPr b="1"/>
              <a:t>A</a:t>
            </a:r>
            <a:r>
              <a:rPr b="1" baseline="-25000"/>
              <a:t>turbine</a:t>
            </a:r>
            <a:r>
              <a:rPr b="1"/>
              <a:t> v</a:t>
            </a:r>
            <a:r>
              <a:rPr b="1" baseline="-25000"/>
              <a:t>at_turbine</a:t>
            </a:r>
            <a:r>
              <a:t>= ρ </a:t>
            </a:r>
            <a:r>
              <a:rPr b="1"/>
              <a:t>A</a:t>
            </a:r>
            <a:r>
              <a:rPr b="1" baseline="-25000"/>
              <a:t>out</a:t>
            </a:r>
            <a:r>
              <a:rPr b="1"/>
              <a:t> v</a:t>
            </a:r>
            <a:r>
              <a:rPr b="1" baseline="-25000"/>
              <a:t>out	</a:t>
            </a:r>
          </a:p>
        </p:txBody>
      </p:sp>
      <p:grpSp>
        <p:nvGrpSpPr>
          <p:cNvPr id="1657" name="Group"/>
          <p:cNvGrpSpPr/>
          <p:nvPr/>
        </p:nvGrpSpPr>
        <p:grpSpPr>
          <a:xfrm>
            <a:off x="2106071" y="911886"/>
            <a:ext cx="4586842" cy="2271168"/>
            <a:chOff x="0" y="0"/>
            <a:chExt cx="4586840" cy="2271166"/>
          </a:xfrm>
        </p:grpSpPr>
        <p:pic>
          <p:nvPicPr>
            <p:cNvPr id="1649" name="Picture 8" descr="Picture 8"/>
            <p:cNvPicPr>
              <a:picLocks noChangeAspect="1"/>
            </p:cNvPicPr>
            <p:nvPr/>
          </p:nvPicPr>
          <p:blipFill>
            <a:blip r:embed="rId2"/>
            <a:srcRect b="3273"/>
            <a:stretch>
              <a:fillRect/>
            </a:stretch>
          </p:blipFill>
          <p:spPr>
            <a:xfrm flipH="1">
              <a:off x="78321" y="30042"/>
              <a:ext cx="4398436" cy="224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0" name="Picture 10" descr="Picture 10"/>
            <p:cNvPicPr>
              <a:picLocks noChangeAspect="1"/>
            </p:cNvPicPr>
            <p:nvPr/>
          </p:nvPicPr>
          <p:blipFill>
            <a:blip r:embed="rId2"/>
            <a:srcRect l="77838" b="75273"/>
            <a:stretch>
              <a:fillRect/>
            </a:stretch>
          </p:blipFill>
          <p:spPr>
            <a:xfrm>
              <a:off x="3828195" y="398647"/>
              <a:ext cx="491334" cy="572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1" name="Picture 11" descr="Picture 11"/>
            <p:cNvPicPr>
              <a:picLocks noChangeAspect="1"/>
            </p:cNvPicPr>
            <p:nvPr/>
          </p:nvPicPr>
          <p:blipFill>
            <a:blip r:embed="rId2"/>
            <a:srcRect l="77838" b="75273"/>
            <a:stretch>
              <a:fillRect/>
            </a:stretch>
          </p:blipFill>
          <p:spPr>
            <a:xfrm>
              <a:off x="156938" y="384611"/>
              <a:ext cx="825445" cy="572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2" name="TextBox 13"/>
            <p:cNvSpPr txBox="1"/>
            <p:nvPr/>
          </p:nvSpPr>
          <p:spPr>
            <a:xfrm>
              <a:off x="211966" y="535558"/>
              <a:ext cx="727177" cy="423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v</a:t>
              </a:r>
              <a:r>
                <a:rPr baseline="-25000"/>
                <a:t>in</a:t>
              </a:r>
            </a:p>
          </p:txBody>
        </p:sp>
        <p:sp>
          <p:nvSpPr>
            <p:cNvPr id="1653" name="TextBox 14"/>
            <p:cNvSpPr txBox="1"/>
            <p:nvPr/>
          </p:nvSpPr>
          <p:spPr>
            <a:xfrm>
              <a:off x="3639367" y="512741"/>
              <a:ext cx="727177" cy="423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v</a:t>
              </a:r>
              <a:r>
                <a:rPr baseline="-25000"/>
                <a:t>out</a:t>
              </a:r>
            </a:p>
          </p:txBody>
        </p:sp>
        <p:sp>
          <p:nvSpPr>
            <p:cNvPr id="1654" name="TextBox 16"/>
            <p:cNvSpPr txBox="1"/>
            <p:nvPr/>
          </p:nvSpPr>
          <p:spPr>
            <a:xfrm>
              <a:off x="1772448" y="0"/>
              <a:ext cx="1444897" cy="42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v</a:t>
              </a:r>
              <a:r>
                <a:rPr baseline="-25000"/>
                <a:t>at_turbine</a:t>
              </a:r>
            </a:p>
          </p:txBody>
        </p:sp>
        <p:sp>
          <p:nvSpPr>
            <p:cNvPr id="1655" name="TextBox 15"/>
            <p:cNvSpPr txBox="1"/>
            <p:nvPr/>
          </p:nvSpPr>
          <p:spPr>
            <a:xfrm>
              <a:off x="0" y="1841543"/>
              <a:ext cx="1354665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</a:t>
              </a:r>
              <a:r>
                <a:rPr sz="1800" baseline="-25000"/>
                <a:t>in</a:t>
              </a:r>
            </a:p>
          </p:txBody>
        </p:sp>
        <p:sp>
          <p:nvSpPr>
            <p:cNvPr id="1656" name="TextBox 17"/>
            <p:cNvSpPr txBox="1"/>
            <p:nvPr/>
          </p:nvSpPr>
          <p:spPr>
            <a:xfrm>
              <a:off x="3232175" y="1824609"/>
              <a:ext cx="1354666" cy="394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BC90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Pressure</a:t>
              </a:r>
              <a:r>
                <a:rPr sz="1800" baseline="-25000"/>
                <a:t>out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66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Calculations would now be easy if we knew values AT the turbine</a:t>
            </a:r>
          </a:p>
        </p:txBody>
      </p:sp>
      <p:sp>
        <p:nvSpPr>
          <p:cNvPr id="1661" name="Rectangle 3"/>
          <p:cNvSpPr txBox="1">
            <a:spLocks noGrp="1"/>
          </p:cNvSpPr>
          <p:nvPr>
            <p:ph type="body" idx="1"/>
          </p:nvPr>
        </p:nvSpPr>
        <p:spPr>
          <a:xfrm>
            <a:off x="112184" y="863628"/>
            <a:ext cx="8957735" cy="566629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Newton pretty much supplies the answers: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force on the turbine equals its area x the air pressure difference front to back: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BC901"/>
                </a:solidFill>
              </a:rPr>
              <a:t>Force = A</a:t>
            </a:r>
            <a:r>
              <a:rPr baseline="-25000">
                <a:solidFill>
                  <a:srgbClr val="FBC901"/>
                </a:solidFill>
              </a:rPr>
              <a:t>turbine</a:t>
            </a:r>
            <a:r>
              <a:rPr>
                <a:solidFill>
                  <a:srgbClr val="FBC901"/>
                </a:solidFill>
              </a:rPr>
              <a:t> ΔPressure ~ A</a:t>
            </a:r>
            <a:r>
              <a:rPr baseline="-25000">
                <a:solidFill>
                  <a:srgbClr val="FBC901"/>
                </a:solidFill>
              </a:rPr>
              <a:t>turbine </a:t>
            </a:r>
            <a:r>
              <a:rPr>
                <a:solidFill>
                  <a:srgbClr val="FBC901"/>
                </a:solidFill>
              </a:rPr>
              <a:t>(Pressure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>
                <a:solidFill>
                  <a:srgbClr val="FBC901"/>
                </a:solidFill>
              </a:rPr>
              <a:t> – Pressure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>
                <a:solidFill>
                  <a:srgbClr val="FBC901"/>
                </a:solidFill>
              </a:rPr>
              <a:t>)</a:t>
            </a:r>
            <a:r>
              <a:t>		(1)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force must also equal the rate at which the air is losing momentum,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equals its mass flow x its change in velocity: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BC901"/>
                </a:solidFill>
              </a:rPr>
              <a:t>Force 	= dMomentum / dt </a:t>
            </a:r>
            <a:r>
              <a:t>= (Mass Flow) (v</a:t>
            </a:r>
            <a:r>
              <a:rPr b="1" baseline="-25000"/>
              <a:t>out</a:t>
            </a:r>
            <a:r>
              <a:t> – v</a:t>
            </a:r>
            <a:r>
              <a:rPr b="1" baseline="-25000"/>
              <a:t>in</a:t>
            </a:r>
            <a:r>
              <a:t>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= ρ (Air Flow) (v</a:t>
            </a:r>
            <a:r>
              <a:rPr b="1" baseline="-25000"/>
              <a:t>in</a:t>
            </a:r>
            <a:r>
              <a:t> – v</a:t>
            </a:r>
            <a:r>
              <a:rPr b="1" baseline="-25000"/>
              <a:t>out</a:t>
            </a:r>
            <a:r>
              <a:t>) = </a:t>
            </a:r>
            <a:r>
              <a:rPr>
                <a:solidFill>
                  <a:srgbClr val="FBC901"/>
                </a:solidFill>
              </a:rPr>
              <a:t>ρ A</a:t>
            </a:r>
            <a:r>
              <a:rPr baseline="-25000">
                <a:solidFill>
                  <a:srgbClr val="FBC901"/>
                </a:solidFill>
              </a:rPr>
              <a:t>turbine</a:t>
            </a:r>
            <a:r>
              <a:rPr>
                <a:solidFill>
                  <a:srgbClr val="FBC901"/>
                </a:solidFill>
              </a:rPr>
              <a:t> v</a:t>
            </a:r>
            <a:r>
              <a:rPr baseline="-25000">
                <a:solidFill>
                  <a:srgbClr val="FBC901"/>
                </a:solidFill>
              </a:rPr>
              <a:t>at_turbine</a:t>
            </a:r>
            <a:r>
              <a:rPr>
                <a:solidFill>
                  <a:srgbClr val="FBC901"/>
                </a:solidFill>
              </a:rPr>
              <a:t> (v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>
                <a:solidFill>
                  <a:srgbClr val="FBC901"/>
                </a:solidFill>
              </a:rPr>
              <a:t> – v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>
                <a:solidFill>
                  <a:srgbClr val="FBC901"/>
                </a:solidFill>
              </a:rPr>
              <a:t>) </a:t>
            </a:r>
            <a:r>
              <a:t>	(2)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power transferred from the air flow into the turbine would then be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 force multiplied by how fast air arrives at the turbine: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BC901"/>
                </a:solidFill>
              </a:rPr>
              <a:t>Power</a:t>
            </a:r>
            <a:r>
              <a:rPr b="1" baseline="-25000">
                <a:solidFill>
                  <a:srgbClr val="FBC901"/>
                </a:solidFill>
              </a:rPr>
              <a:t>turbine</a:t>
            </a:r>
            <a:r>
              <a:rPr>
                <a:solidFill>
                  <a:srgbClr val="FBC901"/>
                </a:solidFill>
              </a:rPr>
              <a:t> = Force  x  v</a:t>
            </a:r>
            <a:r>
              <a:rPr b="1" baseline="-25000">
                <a:solidFill>
                  <a:srgbClr val="FBC901"/>
                </a:solidFill>
              </a:rPr>
              <a:t>at_turbine</a:t>
            </a:r>
            <a:r>
              <a:t>					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We now use Bernoulli's Equation to pin down velocity AT the turbine:</a:t>
            </a:r>
          </a:p>
        </p:txBody>
      </p:sp>
      <p:sp>
        <p:nvSpPr>
          <p:cNvPr id="1664" name="Rectangle 3"/>
          <p:cNvSpPr txBox="1">
            <a:spLocks noGrp="1"/>
          </p:cNvSpPr>
          <p:nvPr>
            <p:ph type="body" idx="1"/>
          </p:nvPr>
        </p:nvSpPr>
        <p:spPr>
          <a:xfrm>
            <a:off x="101602" y="863626"/>
            <a:ext cx="9042398" cy="599437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Bernoulli's Equation says along streamlines (Pressure / ρ  + ½ v</a:t>
            </a:r>
            <a:r>
              <a:rPr baseline="30000"/>
              <a:t>2)</a:t>
            </a:r>
            <a:r>
              <a:t> is constant, thus: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Pressure</a:t>
            </a:r>
            <a:r>
              <a:rPr b="1" baseline="-25000"/>
              <a:t>in</a:t>
            </a:r>
            <a:r>
              <a:t> + ρ v</a:t>
            </a:r>
            <a:r>
              <a:rPr b="1" baseline="-25000"/>
              <a:t>in</a:t>
            </a:r>
            <a:r>
              <a:t> </a:t>
            </a:r>
            <a:r>
              <a:rPr baseline="30000"/>
              <a:t>2</a:t>
            </a:r>
            <a:r>
              <a:t> / 2 = Pressure</a:t>
            </a:r>
            <a:r>
              <a:rPr b="1" baseline="-25000"/>
              <a:t>out</a:t>
            </a:r>
            <a:r>
              <a:t> + ρ v</a:t>
            </a:r>
            <a:r>
              <a:rPr b="1" baseline="-25000"/>
              <a:t>out</a:t>
            </a:r>
            <a:r>
              <a:t> </a:t>
            </a:r>
            <a:r>
              <a:rPr baseline="30000"/>
              <a:t>2</a:t>
            </a:r>
            <a:r>
              <a:t> / 2 	 Reworking: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Pressure</a:t>
            </a:r>
            <a:r>
              <a:rPr b="1" baseline="-25000"/>
              <a:t>in</a:t>
            </a:r>
            <a:r>
              <a:t> - Pressure</a:t>
            </a:r>
            <a:r>
              <a:rPr b="1" baseline="-25000"/>
              <a:t>out</a:t>
            </a:r>
            <a:r>
              <a:t>   =  ρ v</a:t>
            </a:r>
            <a:r>
              <a:rPr b="1" baseline="-25000"/>
              <a:t>out</a:t>
            </a:r>
            <a:r>
              <a:t> </a:t>
            </a:r>
            <a:r>
              <a:rPr baseline="30000"/>
              <a:t>2</a:t>
            </a:r>
            <a:r>
              <a:t> / 2  - ρ v</a:t>
            </a:r>
            <a:r>
              <a:rPr b="1" baseline="-25000"/>
              <a:t>in</a:t>
            </a:r>
            <a:r>
              <a:t> </a:t>
            </a:r>
            <a:r>
              <a:rPr baseline="30000"/>
              <a:t>2</a:t>
            </a:r>
            <a:r>
              <a:t> / 2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Substituting that into the </a:t>
            </a:r>
            <a:r>
              <a:rPr b="1"/>
              <a:t>first force equation (1)</a:t>
            </a:r>
            <a:r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</a:t>
            </a:r>
            <a:r>
              <a:rPr b="1" baseline="-25000"/>
              <a:t>at_turbine</a:t>
            </a:r>
            <a:r>
              <a:t> (ρ v</a:t>
            </a:r>
            <a:r>
              <a:rPr b="1" baseline="-25000"/>
              <a:t>out</a:t>
            </a:r>
            <a:r>
              <a:t> </a:t>
            </a:r>
            <a:r>
              <a:rPr baseline="30000"/>
              <a:t>2</a:t>
            </a:r>
            <a:r>
              <a:t> / 2  - ρ v</a:t>
            </a:r>
            <a:r>
              <a:rPr b="1" baseline="-25000"/>
              <a:t>in</a:t>
            </a:r>
            <a:r>
              <a:t> </a:t>
            </a:r>
            <a:r>
              <a:rPr baseline="30000"/>
              <a:t>2</a:t>
            </a:r>
            <a:r>
              <a:t> / 2 ) = (A</a:t>
            </a:r>
            <a:r>
              <a:rPr b="1" baseline="-25000"/>
              <a:t>turbine</a:t>
            </a:r>
            <a:r>
              <a:t> v</a:t>
            </a:r>
            <a:r>
              <a:rPr b="1" baseline="-25000"/>
              <a:t>at_turbine</a:t>
            </a:r>
            <a:r>
              <a:t> ρ ) (v</a:t>
            </a:r>
            <a:r>
              <a:rPr b="1" baseline="-25000"/>
              <a:t>out</a:t>
            </a:r>
            <a:r>
              <a:t> – v</a:t>
            </a:r>
            <a:r>
              <a:rPr b="1" baseline="-25000"/>
              <a:t>in</a:t>
            </a:r>
            <a:r>
              <a:t>)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 baseline="-48222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After some cancellations and rearrangement, that becomes: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v</a:t>
            </a:r>
            <a:r>
              <a:rPr b="1" baseline="-25000"/>
              <a:t>out</a:t>
            </a:r>
            <a:r>
              <a:t> </a:t>
            </a:r>
            <a:r>
              <a:rPr baseline="30000"/>
              <a:t>2</a:t>
            </a:r>
            <a:r>
              <a:t> - v</a:t>
            </a:r>
            <a:r>
              <a:rPr b="1" baseline="-25000"/>
              <a:t>in</a:t>
            </a:r>
            <a:r>
              <a:t> </a:t>
            </a:r>
            <a:r>
              <a:rPr baseline="30000"/>
              <a:t>2</a:t>
            </a:r>
            <a:r>
              <a:t> = 2 v</a:t>
            </a:r>
            <a:r>
              <a:rPr b="1" baseline="-25000"/>
              <a:t>turbine</a:t>
            </a:r>
            <a:r>
              <a:t> (v</a:t>
            </a:r>
            <a:r>
              <a:rPr b="1" baseline="-25000"/>
              <a:t>out</a:t>
            </a:r>
            <a:r>
              <a:t> – v</a:t>
            </a:r>
            <a:r>
              <a:rPr b="1" baseline="-25000"/>
              <a:t>in</a:t>
            </a:r>
            <a:r>
              <a:t>) 	But  D</a:t>
            </a:r>
            <a:r>
              <a:rPr baseline="30000"/>
              <a:t>2</a:t>
            </a:r>
            <a:r>
              <a:t> - E</a:t>
            </a:r>
            <a:r>
              <a:rPr baseline="30000"/>
              <a:t>2</a:t>
            </a:r>
            <a:r>
              <a:t> = (D-E)(D+E),   Yielding: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	</a:t>
            </a:r>
            <a:r>
              <a:rPr>
                <a:solidFill>
                  <a:srgbClr val="FBC901"/>
                </a:solidFill>
              </a:rPr>
              <a:t>v</a:t>
            </a:r>
            <a:r>
              <a:rPr b="1" baseline="-25000">
                <a:solidFill>
                  <a:srgbClr val="FBC901"/>
                </a:solidFill>
              </a:rPr>
              <a:t>at_turbine</a:t>
            </a:r>
            <a:r>
              <a:rPr>
                <a:solidFill>
                  <a:srgbClr val="FBC901"/>
                </a:solidFill>
              </a:rPr>
              <a:t> = (v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>
                <a:solidFill>
                  <a:srgbClr val="FBC901"/>
                </a:solidFill>
              </a:rPr>
              <a:t> + v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>
                <a:solidFill>
                  <a:srgbClr val="FBC901"/>
                </a:solidFill>
              </a:rPr>
              <a:t>) / 2 </a:t>
            </a:r>
            <a:r>
              <a:t>				(4)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 would have guessed that v</a:t>
            </a:r>
            <a:r>
              <a:rPr baseline="-25000"/>
              <a:t>at_turbine </a:t>
            </a:r>
            <a:r>
              <a:t>must be </a:t>
            </a:r>
            <a:r>
              <a:rPr b="1"/>
              <a:t>between</a:t>
            </a:r>
            <a:r>
              <a:t> v</a:t>
            </a:r>
            <a:r>
              <a:rPr baseline="-25000"/>
              <a:t>out</a:t>
            </a:r>
            <a:r>
              <a:t> and v</a:t>
            </a:r>
            <a:r>
              <a:rPr baseline="-25000"/>
              <a:t>in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without Bernoulli there is no reason to assume it is their </a:t>
            </a:r>
            <a:r>
              <a:rPr b="1"/>
              <a:t>exact</a:t>
            </a:r>
            <a:r>
              <a:t> average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(As </a:t>
            </a:r>
            <a:r>
              <a:rPr b="1"/>
              <a:t>IS</a:t>
            </a:r>
            <a:r>
              <a:t> slyly assumed on many, many wind power information websites!)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Putting it all together to get a turbine power limit:</a:t>
            </a:r>
          </a:p>
        </p:txBody>
      </p:sp>
      <p:sp>
        <p:nvSpPr>
          <p:cNvPr id="166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8"/>
            <a:ext cx="8788400" cy="5899145"/>
          </a:xfrm>
          <a:prstGeom prst="rect">
            <a:avLst/>
          </a:prstGeom>
        </p:spPr>
        <p:txBody>
          <a:bodyPr/>
          <a:lstStyle/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Solving the preceding v</a:t>
            </a:r>
            <a:r>
              <a:rPr baseline="-27111"/>
              <a:t>at_turbine</a:t>
            </a:r>
            <a:r>
              <a:t> equation for v</a:t>
            </a:r>
            <a:r>
              <a:rPr baseline="-27111"/>
              <a:t>out</a:t>
            </a:r>
            <a:r>
              <a:t>:  v</a:t>
            </a:r>
            <a:r>
              <a:rPr baseline="-27111"/>
              <a:t>out</a:t>
            </a:r>
            <a:r>
              <a:t> = 2 v</a:t>
            </a:r>
            <a:r>
              <a:rPr baseline="-27111"/>
              <a:t>at_turbine</a:t>
            </a:r>
            <a:r>
              <a:t> – v</a:t>
            </a:r>
            <a:r>
              <a:rPr baseline="-27111"/>
              <a:t>in</a:t>
            </a:r>
            <a:r>
              <a:t> 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98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Using this to eliminate v</a:t>
            </a:r>
            <a:r>
              <a:rPr baseline="-27111"/>
              <a:t>out</a:t>
            </a:r>
            <a:r>
              <a:t> from </a:t>
            </a:r>
            <a:r>
              <a:rPr b="1"/>
              <a:t>second force equation (2)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720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Force = ρ A</a:t>
            </a:r>
            <a:r>
              <a:rPr baseline="-27111"/>
              <a:t>turbine</a:t>
            </a:r>
            <a:r>
              <a:t> v</a:t>
            </a:r>
            <a:r>
              <a:rPr baseline="-27111"/>
              <a:t>at_turbine</a:t>
            </a:r>
            <a:r>
              <a:t> (v</a:t>
            </a:r>
            <a:r>
              <a:rPr b="1" baseline="-27111"/>
              <a:t>in</a:t>
            </a:r>
            <a:r>
              <a:t> – v</a:t>
            </a:r>
            <a:r>
              <a:rPr b="1" baseline="-27111"/>
              <a:t>out</a:t>
            </a:r>
            <a:r>
              <a:t>) =&gt; 2 ρ A</a:t>
            </a:r>
            <a:r>
              <a:rPr baseline="-27111"/>
              <a:t>turbine</a:t>
            </a:r>
            <a:r>
              <a:t> v</a:t>
            </a:r>
            <a:r>
              <a:rPr baseline="-27111"/>
              <a:t>at_turbine</a:t>
            </a:r>
            <a:r>
              <a:t> (v</a:t>
            </a:r>
            <a:r>
              <a:rPr b="1" baseline="-27111"/>
              <a:t>in</a:t>
            </a:r>
            <a:r>
              <a:t> – v</a:t>
            </a:r>
            <a:r>
              <a:rPr b="1" baseline="-27111"/>
              <a:t>at_turbine</a:t>
            </a:r>
            <a:r>
              <a:t>) 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98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Substituting that force into the power equation (3)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720">
                <a:solidFill>
                  <a:srgbClr val="FBC901"/>
                </a:solidFill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solidFill>
                  <a:srgbClr val="FBC901"/>
                </a:solidFill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Power</a:t>
            </a:r>
            <a:r>
              <a:rPr baseline="-27111">
                <a:solidFill>
                  <a:srgbClr val="FFFFFF"/>
                </a:solidFill>
              </a:rPr>
              <a:t>turbine</a:t>
            </a:r>
            <a:r>
              <a:rPr>
                <a:solidFill>
                  <a:srgbClr val="FFFFFF"/>
                </a:solidFill>
              </a:rPr>
              <a:t> 	= Force x v</a:t>
            </a:r>
            <a:r>
              <a:rPr b="1" baseline="-27111">
                <a:solidFill>
                  <a:srgbClr val="FFFFFF"/>
                </a:solidFill>
              </a:rPr>
              <a:t>at_turbine  </a:t>
            </a:r>
            <a:r>
              <a:rPr baseline="-27111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= 2 ρ A</a:t>
            </a:r>
            <a:r>
              <a:rPr baseline="-27111">
                <a:solidFill>
                  <a:srgbClr val="FFFFFF"/>
                </a:solidFill>
              </a:rPr>
              <a:t>turbine</a:t>
            </a:r>
            <a:r>
              <a:rPr>
                <a:solidFill>
                  <a:srgbClr val="FFFFFF"/>
                </a:solidFill>
              </a:rPr>
              <a:t> v</a:t>
            </a:r>
            <a:r>
              <a:rPr baseline="-27111">
                <a:solidFill>
                  <a:srgbClr val="FFFFFF"/>
                </a:solidFill>
              </a:rPr>
              <a:t>at_turbine</a:t>
            </a:r>
            <a:r>
              <a:rPr baseline="29777">
                <a:solidFill>
                  <a:srgbClr val="FFFFFF"/>
                </a:solidFill>
              </a:rPr>
              <a:t>2</a:t>
            </a:r>
            <a:r>
              <a:rPr>
                <a:solidFill>
                  <a:srgbClr val="FFFFFF"/>
                </a:solidFill>
              </a:rPr>
              <a:t> (v</a:t>
            </a:r>
            <a:r>
              <a:rPr baseline="-27111">
                <a:solidFill>
                  <a:srgbClr val="FFFFFF"/>
                </a:solidFill>
              </a:rPr>
              <a:t>in</a:t>
            </a:r>
            <a:r>
              <a:rPr>
                <a:solidFill>
                  <a:srgbClr val="FFFFFF"/>
                </a:solidFill>
              </a:rPr>
              <a:t> – v</a:t>
            </a:r>
            <a:r>
              <a:rPr baseline="-27111">
                <a:solidFill>
                  <a:srgbClr val="FFFFFF"/>
                </a:solidFill>
              </a:rPr>
              <a:t>at_turbine</a:t>
            </a:r>
            <a:r>
              <a:rPr>
                <a:solidFill>
                  <a:srgbClr val="FFFFFF"/>
                </a:solidFill>
              </a:rPr>
              <a:t>) </a:t>
            </a:r>
            <a:endParaRPr baseline="-27111"/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 baseline="-27111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 baseline="-27111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aseline="0"/>
              <a:t>			= 2 ρ A</a:t>
            </a:r>
            <a:r>
              <a:t>turbine </a:t>
            </a:r>
            <a:r>
              <a:rPr baseline="0"/>
              <a:t>(v</a:t>
            </a:r>
            <a:r>
              <a:t>turbine</a:t>
            </a:r>
            <a:r>
              <a:rPr baseline="29777"/>
              <a:t>2</a:t>
            </a:r>
            <a:r>
              <a:rPr baseline="0"/>
              <a:t>v</a:t>
            </a:r>
            <a:r>
              <a:t>in</a:t>
            </a:r>
            <a:r>
              <a:rPr baseline="0"/>
              <a:t> - v</a:t>
            </a:r>
            <a:r>
              <a:t>turbine</a:t>
            </a:r>
            <a:r>
              <a:rPr baseline="29777"/>
              <a:t>3</a:t>
            </a:r>
            <a:r>
              <a:rPr baseline="0"/>
              <a:t>)				(5)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98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Solving for the power maximum with respect to possible values of v</a:t>
            </a:r>
            <a:r>
              <a:rPr baseline="-27111"/>
              <a:t>at_turbine</a:t>
            </a:r>
            <a:r>
              <a:t>: 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720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d Power</a:t>
            </a:r>
            <a:r>
              <a:rPr baseline="-27111"/>
              <a:t>turbine</a:t>
            </a:r>
            <a:r>
              <a:t> / d v</a:t>
            </a:r>
            <a:r>
              <a:rPr baseline="-27111"/>
              <a:t>at_trubine</a:t>
            </a:r>
            <a:r>
              <a:t> = 0 = 2 ρA</a:t>
            </a:r>
            <a:r>
              <a:rPr baseline="-27111"/>
              <a:t>turbine</a:t>
            </a:r>
            <a:r>
              <a:t> (2 v</a:t>
            </a:r>
            <a:r>
              <a:rPr baseline="-27111"/>
              <a:t>at_turbine </a:t>
            </a:r>
            <a:r>
              <a:t>v</a:t>
            </a:r>
            <a:r>
              <a:rPr baseline="-27111"/>
              <a:t>in</a:t>
            </a:r>
            <a:r>
              <a:t> – 3 v</a:t>
            </a:r>
            <a:r>
              <a:rPr baseline="-27111"/>
              <a:t>at_turbine</a:t>
            </a:r>
            <a:r>
              <a:rPr baseline="29777"/>
              <a:t>2</a:t>
            </a:r>
            <a:r>
              <a:t>)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440" baseline="29777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 baseline="29777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aseline="0"/>
              <a:t>	</a:t>
            </a:r>
            <a:r>
              <a:rPr b="1" baseline="0"/>
              <a:t>The maximum thus occurs when v</a:t>
            </a:r>
            <a:r>
              <a:rPr b="1" baseline="-27111"/>
              <a:t>at_turbine</a:t>
            </a:r>
            <a:r>
              <a:rPr b="1" baseline="0"/>
              <a:t> = (2/3) v</a:t>
            </a:r>
            <a:r>
              <a:rPr b="1" baseline="-27111"/>
              <a:t>in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 baseline="-27111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Substituting that optimum v</a:t>
            </a:r>
            <a:r>
              <a:rPr baseline="-27111"/>
              <a:t>at_turbine</a:t>
            </a:r>
            <a:r>
              <a:t> back into the power equation (5)</a:t>
            </a:r>
          </a:p>
          <a:p>
            <a:pPr defTabSz="822959"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98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Power</a:t>
            </a:r>
            <a:r>
              <a:rPr baseline="-27111">
                <a:solidFill>
                  <a:srgbClr val="FBC901"/>
                </a:solidFill>
              </a:rPr>
              <a:t>turbine_max </a:t>
            </a:r>
            <a:r>
              <a:rPr>
                <a:solidFill>
                  <a:srgbClr val="FBC901"/>
                </a:solidFill>
              </a:rPr>
              <a:t>= 2ρA</a:t>
            </a:r>
            <a:r>
              <a:rPr baseline="-27111">
                <a:solidFill>
                  <a:srgbClr val="FBC901"/>
                </a:solidFill>
              </a:rPr>
              <a:t>turbine</a:t>
            </a:r>
            <a:r>
              <a:rPr>
                <a:solidFill>
                  <a:srgbClr val="FBC901"/>
                </a:solidFill>
              </a:rPr>
              <a:t>((4/9)v</a:t>
            </a:r>
            <a:r>
              <a:rPr baseline="-27111">
                <a:solidFill>
                  <a:srgbClr val="FBC901"/>
                </a:solidFill>
              </a:rPr>
              <a:t>in</a:t>
            </a:r>
            <a:r>
              <a:rPr baseline="29777">
                <a:solidFill>
                  <a:srgbClr val="FBC901"/>
                </a:solidFill>
              </a:rPr>
              <a:t>3</a:t>
            </a:r>
            <a:r>
              <a:rPr>
                <a:solidFill>
                  <a:srgbClr val="FBC901"/>
                </a:solidFill>
              </a:rPr>
              <a:t> – (8/27)v</a:t>
            </a:r>
            <a:r>
              <a:rPr baseline="-27111">
                <a:solidFill>
                  <a:srgbClr val="FBC901"/>
                </a:solidFill>
              </a:rPr>
              <a:t>in</a:t>
            </a:r>
            <a:r>
              <a:rPr baseline="29777">
                <a:solidFill>
                  <a:srgbClr val="FBC901"/>
                </a:solidFill>
              </a:rPr>
              <a:t>3</a:t>
            </a:r>
            <a:r>
              <a:rPr>
                <a:solidFill>
                  <a:srgbClr val="FBC901"/>
                </a:solidFill>
              </a:rPr>
              <a:t>) = (8/27) ρA</a:t>
            </a:r>
            <a:r>
              <a:rPr baseline="-27111">
                <a:solidFill>
                  <a:srgbClr val="FBC901"/>
                </a:solidFill>
              </a:rPr>
              <a:t>turbine</a:t>
            </a:r>
            <a:r>
              <a:rPr>
                <a:solidFill>
                  <a:srgbClr val="FBC901"/>
                </a:solidFill>
              </a:rPr>
              <a:t>v</a:t>
            </a:r>
            <a:r>
              <a:rPr baseline="-27111">
                <a:solidFill>
                  <a:srgbClr val="FBC901"/>
                </a:solidFill>
              </a:rPr>
              <a:t>in</a:t>
            </a:r>
            <a:r>
              <a:rPr baseline="29777">
                <a:solidFill>
                  <a:srgbClr val="FBC901"/>
                </a:solidFill>
              </a:rPr>
              <a:t>3</a:t>
            </a:r>
            <a:r>
              <a:rPr baseline="29777"/>
              <a:t>	                        </a:t>
            </a:r>
            <a:r>
              <a:t>(6)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Rectangle 3"/>
          <p:cNvSpPr txBox="1">
            <a:spLocks noGrp="1"/>
          </p:cNvSpPr>
          <p:nvPr>
            <p:ph type="body" idx="1"/>
          </p:nvPr>
        </p:nvSpPr>
        <p:spPr>
          <a:xfrm>
            <a:off x="147319" y="802217"/>
            <a:ext cx="8996682" cy="5674783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 derived at the opening of this note set: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k</a:t>
            </a:r>
            <a:r>
              <a:rPr b="1"/>
              <a:t>inetic energy </a:t>
            </a:r>
            <a:r>
              <a:t>per volume of wind = ½ (M / volume) v</a:t>
            </a:r>
            <a:r>
              <a:rPr baseline="30000"/>
              <a:t>2</a:t>
            </a:r>
            <a:r>
              <a:t> = ½ ρ v</a:t>
            </a:r>
            <a:r>
              <a:rPr baseline="30000"/>
              <a:t>2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wind volumes arrive at the turbine at a rate proportional to the wind's velocity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the wind's total power  = </a:t>
            </a:r>
            <a:r>
              <a:rPr b="1"/>
              <a:t>½ ρ A</a:t>
            </a:r>
            <a:r>
              <a:rPr b="1" baseline="-25000"/>
              <a:t>turbine </a:t>
            </a:r>
            <a:r>
              <a:rPr b="1"/>
              <a:t>v</a:t>
            </a:r>
            <a:r>
              <a:rPr b="1" baseline="-25000"/>
              <a:t>in</a:t>
            </a:r>
            <a:r>
              <a:rPr b="1" baseline="30000"/>
              <a:t>3</a:t>
            </a:r>
            <a:endParaRPr baseline="-25000"/>
          </a:p>
          <a:p>
            <a:pPr algn="ctr">
              <a:defRPr sz="1700" baseline="-32823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Dividing that into the maximum turbine power that we just calculated:</a:t>
            </a:r>
          </a:p>
        </p:txBody>
      </p:sp>
      <p:sp>
        <p:nvSpPr>
          <p:cNvPr id="1670" name="Rectangle 2"/>
          <p:cNvSpPr txBox="1">
            <a:spLocks noGrp="1"/>
          </p:cNvSpPr>
          <p:nvPr>
            <p:ph type="title"/>
          </p:nvPr>
        </p:nvSpPr>
        <p:spPr>
          <a:xfrm>
            <a:off x="294640" y="98211"/>
            <a:ext cx="8534401" cy="533401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Comparing that to the wind's </a:t>
            </a:r>
            <a:r>
              <a:rPr b="1"/>
              <a:t>total</a:t>
            </a:r>
            <a:r>
              <a:t> power:</a:t>
            </a:r>
          </a:p>
        </p:txBody>
      </p:sp>
      <p:grpSp>
        <p:nvGrpSpPr>
          <p:cNvPr id="1698" name="Group 17"/>
          <p:cNvGrpSpPr/>
          <p:nvPr/>
        </p:nvGrpSpPr>
        <p:grpSpPr>
          <a:xfrm>
            <a:off x="2355806" y="1047771"/>
            <a:ext cx="5528735" cy="1372069"/>
            <a:chOff x="0" y="0"/>
            <a:chExt cx="5528733" cy="1372067"/>
          </a:xfrm>
        </p:grpSpPr>
        <p:sp>
          <p:nvSpPr>
            <p:cNvPr id="1671" name="Rectangle 3"/>
            <p:cNvSpPr txBox="1"/>
            <p:nvPr/>
          </p:nvSpPr>
          <p:spPr>
            <a:xfrm>
              <a:off x="64409" y="270916"/>
              <a:ext cx="1398364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Chunk of "air flow"</a:t>
              </a:r>
            </a:p>
          </p:txBody>
        </p:sp>
        <p:grpSp>
          <p:nvGrpSpPr>
            <p:cNvPr id="1688" name="Group 5"/>
            <p:cNvGrpSpPr/>
            <p:nvPr/>
          </p:nvGrpSpPr>
          <p:grpSpPr>
            <a:xfrm>
              <a:off x="2639571" y="272902"/>
              <a:ext cx="1491560" cy="1062715"/>
              <a:chOff x="0" y="0"/>
              <a:chExt cx="1491559" cy="1062714"/>
            </a:xfrm>
          </p:grpSpPr>
          <p:grpSp>
            <p:nvGrpSpPr>
              <p:cNvPr id="1675" name="Cube 6"/>
              <p:cNvGrpSpPr/>
              <p:nvPr/>
            </p:nvGrpSpPr>
            <p:grpSpPr>
              <a:xfrm>
                <a:off x="402079" y="-1"/>
                <a:ext cx="1089481" cy="685366"/>
                <a:chOff x="0" y="0"/>
                <a:chExt cx="1089480" cy="685365"/>
              </a:xfrm>
            </p:grpSpPr>
            <p:sp>
              <p:nvSpPr>
                <p:cNvPr id="1672" name="Shape"/>
                <p:cNvSpPr/>
                <p:nvPr/>
              </p:nvSpPr>
              <p:spPr>
                <a:xfrm>
                  <a:off x="0" y="0"/>
                  <a:ext cx="1089481" cy="6853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20"/>
                      </a:moveTo>
                      <a:lnTo>
                        <a:pt x="830" y="0"/>
                      </a:lnTo>
                      <a:lnTo>
                        <a:pt x="21600" y="0"/>
                      </a:lnTo>
                      <a:lnTo>
                        <a:pt x="21600" y="20280"/>
                      </a:lnTo>
                      <a:lnTo>
                        <a:pt x="2077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7883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73" name="Shape"/>
                <p:cNvSpPr/>
                <p:nvPr/>
              </p:nvSpPr>
              <p:spPr>
                <a:xfrm>
                  <a:off x="1047604" y="0"/>
                  <a:ext cx="41877" cy="6853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20"/>
                      </a:moveTo>
                      <a:lnTo>
                        <a:pt x="21600" y="0"/>
                      </a:lnTo>
                      <a:lnTo>
                        <a:pt x="21600" y="202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74" name="Shape"/>
                <p:cNvSpPr/>
                <p:nvPr/>
              </p:nvSpPr>
              <p:spPr>
                <a:xfrm>
                  <a:off x="0" y="-1"/>
                  <a:ext cx="1089481" cy="41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30" y="0"/>
                      </a:lnTo>
                      <a:lnTo>
                        <a:pt x="21600" y="0"/>
                      </a:lnTo>
                      <a:lnTo>
                        <a:pt x="2077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79" name="Cube 7"/>
              <p:cNvGrpSpPr/>
              <p:nvPr/>
            </p:nvGrpSpPr>
            <p:grpSpPr>
              <a:xfrm>
                <a:off x="-1" y="39534"/>
                <a:ext cx="1447679" cy="430596"/>
                <a:chOff x="0" y="0"/>
                <a:chExt cx="1447677" cy="430595"/>
              </a:xfrm>
            </p:grpSpPr>
            <p:sp>
              <p:nvSpPr>
                <p:cNvPr id="1676" name="Shape"/>
                <p:cNvSpPr/>
                <p:nvPr/>
              </p:nvSpPr>
              <p:spPr>
                <a:xfrm>
                  <a:off x="-1" y="0"/>
                  <a:ext cx="1447679" cy="4305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878"/>
                      </a:moveTo>
                      <a:lnTo>
                        <a:pt x="5615" y="0"/>
                      </a:lnTo>
                      <a:lnTo>
                        <a:pt x="21600" y="0"/>
                      </a:lnTo>
                      <a:lnTo>
                        <a:pt x="21600" y="2722"/>
                      </a:lnTo>
                      <a:lnTo>
                        <a:pt x="15985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7883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77" name="Shape"/>
                <p:cNvSpPr/>
                <p:nvPr/>
              </p:nvSpPr>
              <p:spPr>
                <a:xfrm>
                  <a:off x="1071337" y="0"/>
                  <a:ext cx="376341" cy="4305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878"/>
                      </a:moveTo>
                      <a:lnTo>
                        <a:pt x="21600" y="0"/>
                      </a:lnTo>
                      <a:lnTo>
                        <a:pt x="21600" y="2722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78" name="Shape"/>
                <p:cNvSpPr/>
                <p:nvPr/>
              </p:nvSpPr>
              <p:spPr>
                <a:xfrm>
                  <a:off x="-1" y="-1"/>
                  <a:ext cx="1447679" cy="376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615" y="0"/>
                      </a:lnTo>
                      <a:lnTo>
                        <a:pt x="21600" y="0"/>
                      </a:lnTo>
                      <a:lnTo>
                        <a:pt x="15985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83" name="Cube 8"/>
              <p:cNvGrpSpPr/>
              <p:nvPr/>
            </p:nvGrpSpPr>
            <p:grpSpPr>
              <a:xfrm>
                <a:off x="12687" y="607457"/>
                <a:ext cx="1450768" cy="430596"/>
                <a:chOff x="0" y="0"/>
                <a:chExt cx="1450767" cy="430595"/>
              </a:xfrm>
            </p:grpSpPr>
            <p:sp>
              <p:nvSpPr>
                <p:cNvPr id="1680" name="Shape"/>
                <p:cNvSpPr/>
                <p:nvPr/>
              </p:nvSpPr>
              <p:spPr>
                <a:xfrm>
                  <a:off x="-1" y="0"/>
                  <a:ext cx="1450769" cy="4305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878"/>
                      </a:moveTo>
                      <a:lnTo>
                        <a:pt x="5603" y="0"/>
                      </a:lnTo>
                      <a:lnTo>
                        <a:pt x="21600" y="0"/>
                      </a:lnTo>
                      <a:lnTo>
                        <a:pt x="21600" y="2722"/>
                      </a:lnTo>
                      <a:lnTo>
                        <a:pt x="159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7883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81" name="Shape"/>
                <p:cNvSpPr/>
                <p:nvPr/>
              </p:nvSpPr>
              <p:spPr>
                <a:xfrm>
                  <a:off x="1074426" y="0"/>
                  <a:ext cx="376341" cy="4305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878"/>
                      </a:moveTo>
                      <a:lnTo>
                        <a:pt x="21600" y="0"/>
                      </a:lnTo>
                      <a:lnTo>
                        <a:pt x="21600" y="2722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82" name="Shape"/>
                <p:cNvSpPr/>
                <p:nvPr/>
              </p:nvSpPr>
              <p:spPr>
                <a:xfrm>
                  <a:off x="-1" y="-1"/>
                  <a:ext cx="1450769" cy="376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603" y="0"/>
                      </a:lnTo>
                      <a:lnTo>
                        <a:pt x="21600" y="0"/>
                      </a:lnTo>
                      <a:lnTo>
                        <a:pt x="159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87" name="Cube 9"/>
              <p:cNvGrpSpPr/>
              <p:nvPr/>
            </p:nvGrpSpPr>
            <p:grpSpPr>
              <a:xfrm>
                <a:off x="10496" y="377349"/>
                <a:ext cx="1098889" cy="685366"/>
                <a:chOff x="0" y="0"/>
                <a:chExt cx="1098888" cy="685365"/>
              </a:xfrm>
            </p:grpSpPr>
            <p:sp>
              <p:nvSpPr>
                <p:cNvPr id="1684" name="Shape"/>
                <p:cNvSpPr/>
                <p:nvPr/>
              </p:nvSpPr>
              <p:spPr>
                <a:xfrm>
                  <a:off x="-1" y="0"/>
                  <a:ext cx="1098890" cy="6853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20"/>
                      </a:moveTo>
                      <a:lnTo>
                        <a:pt x="823" y="0"/>
                      </a:lnTo>
                      <a:lnTo>
                        <a:pt x="21600" y="0"/>
                      </a:lnTo>
                      <a:lnTo>
                        <a:pt x="21600" y="20280"/>
                      </a:lnTo>
                      <a:lnTo>
                        <a:pt x="2077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7883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85" name="Shape"/>
                <p:cNvSpPr/>
                <p:nvPr/>
              </p:nvSpPr>
              <p:spPr>
                <a:xfrm>
                  <a:off x="1057012" y="0"/>
                  <a:ext cx="41877" cy="6853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20"/>
                      </a:moveTo>
                      <a:lnTo>
                        <a:pt x="21600" y="0"/>
                      </a:lnTo>
                      <a:lnTo>
                        <a:pt x="21600" y="202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86" name="Shape"/>
                <p:cNvSpPr/>
                <p:nvPr/>
              </p:nvSpPr>
              <p:spPr>
                <a:xfrm>
                  <a:off x="-1" y="-1"/>
                  <a:ext cx="1098890" cy="41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23" y="0"/>
                      </a:lnTo>
                      <a:lnTo>
                        <a:pt x="21600" y="0"/>
                      </a:lnTo>
                      <a:lnTo>
                        <a:pt x="2077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92" name="Cube 10"/>
            <p:cNvGrpSpPr/>
            <p:nvPr/>
          </p:nvGrpSpPr>
          <p:grpSpPr>
            <a:xfrm>
              <a:off x="23459" y="512031"/>
              <a:ext cx="1290299" cy="731474"/>
              <a:chOff x="0" y="0"/>
              <a:chExt cx="1290298" cy="731473"/>
            </a:xfrm>
          </p:grpSpPr>
          <p:sp>
            <p:nvSpPr>
              <p:cNvPr id="1689" name="Shape"/>
              <p:cNvSpPr/>
              <p:nvPr/>
            </p:nvSpPr>
            <p:spPr>
              <a:xfrm>
                <a:off x="0" y="0"/>
                <a:ext cx="1290298" cy="731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118"/>
                    </a:moveTo>
                    <a:lnTo>
                      <a:pt x="5169" y="0"/>
                    </a:lnTo>
                    <a:lnTo>
                      <a:pt x="21600" y="0"/>
                    </a:lnTo>
                    <a:lnTo>
                      <a:pt x="21600" y="12482"/>
                    </a:lnTo>
                    <a:lnTo>
                      <a:pt x="1643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90" name="Shape"/>
              <p:cNvSpPr/>
              <p:nvPr/>
            </p:nvSpPr>
            <p:spPr>
              <a:xfrm>
                <a:off x="981536" y="0"/>
                <a:ext cx="308763" cy="731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118"/>
                    </a:moveTo>
                    <a:lnTo>
                      <a:pt x="21600" y="0"/>
                    </a:lnTo>
                    <a:lnTo>
                      <a:pt x="21600" y="1248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91" name="Shape"/>
              <p:cNvSpPr/>
              <p:nvPr/>
            </p:nvSpPr>
            <p:spPr>
              <a:xfrm>
                <a:off x="0" y="-1"/>
                <a:ext cx="1290298" cy="30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69" y="0"/>
                    </a:lnTo>
                    <a:lnTo>
                      <a:pt x="21600" y="0"/>
                    </a:lnTo>
                    <a:lnTo>
                      <a:pt x="1643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93" name="Right Arrow 11"/>
            <p:cNvSpPr/>
            <p:nvPr/>
          </p:nvSpPr>
          <p:spPr>
            <a:xfrm>
              <a:off x="1612333" y="528286"/>
              <a:ext cx="430100" cy="1625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6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94" name="Rectangle 3"/>
            <p:cNvSpPr txBox="1"/>
            <p:nvPr/>
          </p:nvSpPr>
          <p:spPr>
            <a:xfrm rot="18898449">
              <a:off x="3487923" y="593442"/>
              <a:ext cx="1046512" cy="47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Area of flow </a:t>
              </a:r>
            </a:p>
            <a:p>
              <a: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intercepted</a:t>
              </a:r>
            </a:p>
          </p:txBody>
        </p:sp>
        <p:sp>
          <p:nvSpPr>
            <p:cNvPr id="1695" name="Rectangle 3"/>
            <p:cNvSpPr txBox="1"/>
            <p:nvPr/>
          </p:nvSpPr>
          <p:spPr>
            <a:xfrm>
              <a:off x="1429591" y="736892"/>
              <a:ext cx="978965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Velocity v</a:t>
              </a:r>
            </a:p>
          </p:txBody>
        </p:sp>
        <p:sp>
          <p:nvSpPr>
            <p:cNvPr id="1696" name="Rectangle 3"/>
            <p:cNvSpPr txBox="1"/>
            <p:nvPr/>
          </p:nvSpPr>
          <p:spPr>
            <a:xfrm>
              <a:off x="0" y="802418"/>
              <a:ext cx="1204277" cy="507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Energy Density</a:t>
              </a:r>
            </a:p>
            <a:p>
              <a:pPr algn="ctr">
                <a:spcBef>
                  <a:spcPts val="200"/>
                </a:spcBef>
                <a:defRPr sz="1200" b="0" baseline="-2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baseline="0"/>
                <a:t>½ ρ v</a:t>
              </a:r>
              <a:r>
                <a:rPr baseline="30000"/>
                <a:t>2</a:t>
              </a:r>
            </a:p>
          </p:txBody>
        </p:sp>
        <p:sp>
          <p:nvSpPr>
            <p:cNvPr id="1697" name="Rectangle 3"/>
            <p:cNvSpPr txBox="1"/>
            <p:nvPr/>
          </p:nvSpPr>
          <p:spPr>
            <a:xfrm>
              <a:off x="1696937" y="0"/>
              <a:ext cx="3831797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Turbine generator (with whirly things)</a:t>
              </a:r>
            </a:p>
          </p:txBody>
        </p:sp>
      </p:grpSp>
      <p:grpSp>
        <p:nvGrpSpPr>
          <p:cNvPr id="1701" name="Group 19"/>
          <p:cNvGrpSpPr/>
          <p:nvPr/>
        </p:nvGrpSpPr>
        <p:grpSpPr>
          <a:xfrm>
            <a:off x="232833" y="4677840"/>
            <a:ext cx="8710084" cy="1883831"/>
            <a:chOff x="0" y="0"/>
            <a:chExt cx="8710083" cy="1883829"/>
          </a:xfrm>
        </p:grpSpPr>
        <p:sp>
          <p:nvSpPr>
            <p:cNvPr id="1699" name="Rectangle 17"/>
            <p:cNvSpPr/>
            <p:nvPr/>
          </p:nvSpPr>
          <p:spPr>
            <a:xfrm>
              <a:off x="0" y="0"/>
              <a:ext cx="8699500" cy="1883830"/>
            </a:xfrm>
            <a:prstGeom prst="rect">
              <a:avLst/>
            </a:prstGeom>
            <a:noFill/>
            <a:ln w="28575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0" name="Rectangle 3"/>
            <p:cNvSpPr/>
            <p:nvPr/>
          </p:nvSpPr>
          <p:spPr>
            <a:xfrm>
              <a:off x="158746" y="190486"/>
              <a:ext cx="85513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tabLst>
                  <a:tab pos="3365500" algn="l"/>
                </a:tabLst>
                <a:defRPr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Max Turbine Efficiency (C</a:t>
              </a:r>
              <a:r>
                <a:rPr baseline="-25000"/>
                <a:t>P_max</a:t>
              </a:r>
              <a:r>
                <a:t>)  </a:t>
              </a:r>
              <a:r>
                <a:rPr b="0">
                  <a:solidFill>
                    <a:srgbClr val="FFFFFF"/>
                  </a:solidFill>
                </a:rPr>
                <a:t>=  [ (8/27) ρ A</a:t>
              </a:r>
              <a:r>
                <a:rPr b="0" baseline="-25000">
                  <a:solidFill>
                    <a:srgbClr val="FFFFFF"/>
                  </a:solidFill>
                </a:rPr>
                <a:t>turbine </a:t>
              </a:r>
              <a:r>
                <a:rPr b="0">
                  <a:solidFill>
                    <a:srgbClr val="FFFFFF"/>
                  </a:solidFill>
                </a:rPr>
                <a:t>v</a:t>
              </a:r>
              <a:r>
                <a:rPr b="0" baseline="-25000">
                  <a:solidFill>
                    <a:srgbClr val="FFFFFF"/>
                  </a:solidFill>
                </a:rPr>
                <a:t>in</a:t>
              </a:r>
              <a:r>
                <a:rPr b="0" baseline="30000">
                  <a:solidFill>
                    <a:srgbClr val="FFFFFF"/>
                  </a:solidFill>
                </a:rPr>
                <a:t>3 </a:t>
              </a:r>
              <a:r>
                <a:rPr b="0">
                  <a:solidFill>
                    <a:srgbClr val="FFFFFF"/>
                  </a:solidFill>
                </a:rPr>
                <a:t>] / [½ ρ A </a:t>
              </a:r>
              <a:r>
                <a:rPr b="0" baseline="-25000">
                  <a:solidFill>
                    <a:srgbClr val="FFFFFF"/>
                  </a:solidFill>
                </a:rPr>
                <a:t>turbine</a:t>
              </a:r>
              <a:r>
                <a:rPr b="0">
                  <a:solidFill>
                    <a:srgbClr val="FFFFFF"/>
                  </a:solidFill>
                </a:rPr>
                <a:t> v</a:t>
              </a:r>
              <a:r>
                <a:rPr b="0" baseline="-25000">
                  <a:solidFill>
                    <a:srgbClr val="FFFFFF"/>
                  </a:solidFill>
                </a:rPr>
                <a:t>in</a:t>
              </a:r>
              <a:r>
                <a:rPr b="0">
                  <a:solidFill>
                    <a:srgbClr val="FFFFFF"/>
                  </a:solidFill>
                </a:rPr>
                <a:t> </a:t>
              </a:r>
              <a:r>
                <a:rPr b="0" baseline="30000">
                  <a:solidFill>
                    <a:srgbClr val="FFFFFF"/>
                  </a:solidFill>
                </a:rPr>
                <a:t>3 </a:t>
              </a:r>
              <a:r>
                <a:rPr b="0">
                  <a:solidFill>
                    <a:srgbClr val="FFFFFF"/>
                  </a:solidFill>
                </a:rPr>
                <a:t>] </a:t>
              </a:r>
              <a:endParaRPr>
                <a:solidFill>
                  <a:srgbClr val="FFFFFF"/>
                </a:solidFill>
              </a:endParaRPr>
            </a:p>
            <a:p>
              <a:pPr>
                <a:spcBef>
                  <a:spcPts val="400"/>
                </a:spcBef>
                <a:tabLst>
                  <a:tab pos="33655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tabLst>
                  <a:tab pos="33655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	</a:t>
              </a:r>
              <a:r>
                <a:rPr b="1">
                  <a:solidFill>
                    <a:srgbClr val="FBC901"/>
                  </a:solidFill>
                </a:rPr>
                <a:t>= 16 / 27 =&gt; 59.3%  = THE BETZ LIMIT </a:t>
              </a:r>
            </a:p>
            <a:p>
              <a:pPr>
                <a:spcBef>
                  <a:spcPts val="400"/>
                </a:spcBef>
                <a:tabLst>
                  <a:tab pos="3594100" algn="l"/>
                </a:tabLst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tabLst>
                  <a:tab pos="3594100" algn="l"/>
                </a:tabLst>
                <a:defRPr b="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Max wind kinetic energy to turbine blade kinetic energy conversion efficiency</a:t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0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b="1" i="0">
                <a:solidFill>
                  <a:srgbClr val="FBC901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Limit on purely </a:t>
            </a:r>
            <a:r>
              <a:rPr>
                <a:solidFill>
                  <a:srgbClr val="FF60A4"/>
                </a:solidFill>
              </a:rPr>
              <a:t>drag</a:t>
            </a:r>
            <a:r>
              <a:t> wind turbine efficiency (C</a:t>
            </a:r>
            <a:r>
              <a:rPr baseline="-25000"/>
              <a:t>p</a:t>
            </a:r>
            <a:r>
              <a:t>):</a:t>
            </a:r>
          </a:p>
        </p:txBody>
      </p:sp>
      <p:sp>
        <p:nvSpPr>
          <p:cNvPr id="170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derivation of this (un-named) limit resembles the Betz derivation: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According to Newton, Force = Rate of momentum transfer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momentum per volume of an air flow = ρ v</a:t>
            </a:r>
            <a:r>
              <a:rPr baseline="-25000"/>
              <a:t>air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 volume of flow passing through a surface per time = A</a:t>
            </a:r>
            <a:r>
              <a:rPr baseline="-25000"/>
              <a:t>surface</a:t>
            </a:r>
            <a:r>
              <a:t> v</a:t>
            </a:r>
            <a:r>
              <a:rPr baseline="-25000"/>
              <a:t>air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If the air's full momentum were transferred to that surface, force on it would be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Force = ρ A</a:t>
            </a:r>
            <a:r>
              <a:rPr baseline="-25000"/>
              <a:t>surface</a:t>
            </a:r>
            <a:r>
              <a:t> v</a:t>
            </a:r>
            <a:r>
              <a:rPr baseline="-25000"/>
              <a:t>air </a:t>
            </a:r>
            <a:r>
              <a:rPr b="1" baseline="30000"/>
              <a:t>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aseline="-4875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real situations only some fraction of that momentum is transferred, thus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Force = (C</a:t>
            </a:r>
            <a:r>
              <a:rPr baseline="-25000"/>
              <a:t>D</a:t>
            </a:r>
            <a:r>
              <a:t> / 2) ρ A</a:t>
            </a:r>
            <a:r>
              <a:rPr baseline="-25000"/>
              <a:t>surface</a:t>
            </a:r>
            <a:r>
              <a:t> v</a:t>
            </a:r>
            <a:r>
              <a:rPr baseline="-25000"/>
              <a:t>air </a:t>
            </a:r>
            <a:r>
              <a:rPr b="1" baseline="30000"/>
              <a:t>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equation defines what is called </a:t>
            </a:r>
            <a:r>
              <a:rPr b="1">
                <a:solidFill>
                  <a:srgbClr val="FF6299"/>
                </a:solidFill>
              </a:rPr>
              <a:t>the Drag Coefficient, C</a:t>
            </a:r>
            <a:r>
              <a:rPr b="1" baseline="-25000">
                <a:solidFill>
                  <a:srgbClr val="FF6299"/>
                </a:solidFill>
              </a:rPr>
              <a:t>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Why stick in an additional 2?  I suspect so that many C</a:t>
            </a:r>
            <a:r>
              <a:rPr baseline="-25000"/>
              <a:t>D</a:t>
            </a:r>
            <a:r>
              <a:t>'s end up being ~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138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66CC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15505</Words>
  <Application>Microsoft Macintosh PowerPoint</Application>
  <PresentationFormat>On-screen Show (4:3)</PresentationFormat>
  <Paragraphs>2188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2" baseType="lpstr">
      <vt:lpstr>Arial</vt:lpstr>
      <vt:lpstr>Tahoma</vt:lpstr>
      <vt:lpstr>Lecture 1 - What is Nanoscience</vt:lpstr>
      <vt:lpstr>Wind Power – Part I</vt:lpstr>
      <vt:lpstr>Wind Power</vt:lpstr>
      <vt:lpstr>And there seem to be so very many choices of wind turbine:</vt:lpstr>
      <vt:lpstr>But wind power is not without controversy, including:</vt:lpstr>
      <vt:lpstr>Making this note set one of my most difficult to research &amp; write</vt:lpstr>
      <vt:lpstr>WIND</vt:lpstr>
      <vt:lpstr>Yearly averaged wind speeds for Europe (at 80 meters):</vt:lpstr>
      <vt:lpstr>Yearly averaged wind speeds for U.S. (at 100 meters)</vt:lpstr>
      <vt:lpstr>But why did those maps carefully note the height above ground?</vt:lpstr>
      <vt:lpstr>WHEN do we get the strongest winds?</vt:lpstr>
      <vt:lpstr>Wind speed also follows an ANNUAL CYCLE</vt:lpstr>
      <vt:lpstr>Wind speed is also subject to strong DAILY CYCLES:</vt:lpstr>
      <vt:lpstr>But what POWER do such winds offer?</vt:lpstr>
      <vt:lpstr>But first, what exactly IS a wind turbine's Areaintercepted ?</vt:lpstr>
      <vt:lpstr>But as ships have "bow waves," so do the blades of wind turbines</vt:lpstr>
      <vt:lpstr>To the wind, turbines thus appear almost as big as their swept area</vt:lpstr>
      <vt:lpstr>"Far reaching consequences"   of wind's velocity cubed power dependence  Power of Wind Flow / Area intercepted = ½ ρ v3 </vt:lpstr>
      <vt:lpstr>That wind power is due to the air's movement</vt:lpstr>
      <vt:lpstr>But we are now saved by those higher speed winds ABOVE the turbine</vt:lpstr>
      <vt:lpstr>Drawn-in higher-altitude wind can thus regenerate lower-altitude wind</vt:lpstr>
      <vt:lpstr>But how big should D (turbine diameter) &amp; 5D (turbine spacing) be?</vt:lpstr>
      <vt:lpstr>And where should these tall/huge widely spaced turbines be built?</vt:lpstr>
      <vt:lpstr>And, of course, we should look for locations with steady winds</vt:lpstr>
      <vt:lpstr>Compare the accumulated wind power (= Energy) for both locales</vt:lpstr>
      <vt:lpstr>But is my simplified variable wind scenario realistic?</vt:lpstr>
      <vt:lpstr> Looking back upon what we just learned about wind: </vt:lpstr>
      <vt:lpstr>AERODYNAMICS 101</vt:lpstr>
      <vt:lpstr>How can we best capture the wind's energy?</vt:lpstr>
      <vt:lpstr>Answers are to be found in the field of Aerodynamics</vt:lpstr>
      <vt:lpstr>Wind turns this anemometer based on unbalanced drag:</vt:lpstr>
      <vt:lpstr>The classic "Savonius" wind turbine is just a rearranged drag anemometer:</vt:lpstr>
      <vt:lpstr>But based on drag, Savonius turbine speed is fundamentally limited:</vt:lpstr>
      <vt:lpstr>This is a plot of a modern Hobie Cat sailboat's speed vs. sailing direction:</vt:lpstr>
      <vt:lpstr>What the heck is going on?  We've added aerodynamic lift</vt:lpstr>
      <vt:lpstr>As the angle-of-attack changes, so do lift and drag  But they change in different ways:</vt:lpstr>
      <vt:lpstr>How lift can propel sailboats (and wind turbines) faster than drag:</vt:lpstr>
      <vt:lpstr>Aerodynamic lift can similarly explain a wind turbine's rotation:</vt:lpstr>
      <vt:lpstr>That explains slowly moving sailboats   and slowly rotating Danish turbines</vt:lpstr>
      <vt:lpstr>But when boats or blades speed up it gets more complicated:</vt:lpstr>
      <vt:lpstr>It is the apparent wind that determines the lift and drag on an object</vt:lpstr>
      <vt:lpstr>The common textbook &amp; encyclopedia explanation of lift is WRONG!</vt:lpstr>
      <vt:lpstr>Failings of that explanation:</vt:lpstr>
      <vt:lpstr>Intuition (and Newton) instead provide a simpler explanation:</vt:lpstr>
      <vt:lpstr>Step 2: Vary the angles-of-attack (by varying the object's tilt):</vt:lpstr>
      <vt:lpstr>Step 3: Correct for the differences between ping pong balls and air:</vt:lpstr>
      <vt:lpstr>Turbulent flow:</vt:lpstr>
      <vt:lpstr>I thus dug more deeply into drag under turbulent flow / stall:</vt:lpstr>
      <vt:lpstr>Which brings us to these revised estimates of Lift and Drag:</vt:lpstr>
      <vt:lpstr>Applying these to an already-rotating Danish wind turbine:</vt:lpstr>
      <vt:lpstr>Moving out toward the tips of the turbine blade:</vt:lpstr>
      <vt:lpstr>Cross-sections of a computer-optimized twisted turbine blade:</vt:lpstr>
      <vt:lpstr>Important factoid: Stall can save wind turbines:</vt:lpstr>
      <vt:lpstr>That stall provides a degree of "passive" over-speed protection</vt:lpstr>
      <vt:lpstr>Simple drag thus explains Savonius turbines  While a combination of drag + lift explains Danish turbines</vt:lpstr>
      <vt:lpstr>Take a closer look at the Simple Darrieus turbine design</vt:lpstr>
      <vt:lpstr>A true Darrieus turbine exploits Lift</vt:lpstr>
      <vt:lpstr>We need to estimate lift &amp; drag all around the full Darrieus circle:</vt:lpstr>
      <vt:lpstr>NON-ROTATING Darrieus turbine: Winds and where blades stall</vt:lpstr>
      <vt:lpstr>NON-ROTATING Darrieus turbine: Blade lift &amp; stall forces</vt:lpstr>
      <vt:lpstr>NON-ROTATING Darrieus turbine: Cumulative effect of those forces</vt:lpstr>
      <vt:lpstr>Repeating that analysis for an ALREADY-ROTATING Darrieus turbine:</vt:lpstr>
      <vt:lpstr>ALREADY-ROTATING Darrieus turbine: Winds</vt:lpstr>
      <vt:lpstr>ALREADY-ROTATING Darrieus turbine: Where the blades stall</vt:lpstr>
      <vt:lpstr>ALREADY-ROTATING Darrieus turbine:  Blade lift &amp; drag forces</vt:lpstr>
      <vt:lpstr>ALREADY-ROTATING Darrieus turbine: Cumulative effect of those forces</vt:lpstr>
      <vt:lpstr>Are you still skeptical? (I probably would be)</vt:lpstr>
      <vt:lpstr>I REALLY wanted to figure out why Darrieus turbines spin</vt:lpstr>
      <vt:lpstr>When you power up an Autogyro's (Gyrocopter's) pusher prop:</vt:lpstr>
      <vt:lpstr>But is the rotor just turning due to airflow from below &amp; ahead?</vt:lpstr>
      <vt:lpstr>Tilts + rotational direction are NOT consistent with airflow from below:</vt:lpstr>
      <vt:lpstr>What then (finally) is the best type of wind turbine?</vt:lpstr>
      <vt:lpstr>VAWTs might work if more blades and/or wider blades made up for size</vt:lpstr>
      <vt:lpstr>Which puts today's VAWTs at a huge disadvantage</vt:lpstr>
      <vt:lpstr>But ARE today's VAWTs vastly more efficient than Danish turbines?</vt:lpstr>
      <vt:lpstr>But could a medium sized but many-bladed VAWT still win out?</vt:lpstr>
      <vt:lpstr>For Danish turbines the optimum is actually thought to be three blades: 1</vt:lpstr>
      <vt:lpstr>But VAWTs seem to have two BIG strengths . . . and one BIG weakness:</vt:lpstr>
      <vt:lpstr>Danish turbines have two ways of protecting themselves from excessive wind:</vt:lpstr>
      <vt:lpstr>But wind-driven feathering is not possible in other Darrieus variants</vt:lpstr>
      <vt:lpstr>How might future VAWTs be improved?</vt:lpstr>
      <vt:lpstr>Artist's depiction of Persian "Panemone" Savonius turbine – Pre 1000 AD: 1</vt:lpstr>
      <vt:lpstr>Danish and Darrieus turbines instead exploit both drag and lift:</vt:lpstr>
      <vt:lpstr>Those numbers already torpedo the "fields of tiny VAWTs" scenario:</vt:lpstr>
      <vt:lpstr>What are the chances of any turbine approaching 100% efficiency?</vt:lpstr>
      <vt:lpstr>AERODYNAMICS 201:  Bernoulli's Equation describing air flows  The Betz theoretical limit on lift/drag turbines  The corresponding theoretical limit on pure drag turbines </vt:lpstr>
      <vt:lpstr>Bernoulli's Equation relating pressure &amp; velocity:</vt:lpstr>
      <vt:lpstr>Zero viscosity laminar flow is depicted in this diagram:</vt:lpstr>
      <vt:lpstr>Properties of that flow – here assumed to be air (keeping diagram handy):</vt:lpstr>
      <vt:lpstr>That air flow can do work (e.g., by powering a wind turbine)</vt:lpstr>
      <vt:lpstr>But that power had to come out of the air molecules' energy</vt:lpstr>
      <vt:lpstr>That equation is then further simplified by making a 2nd approximation:</vt:lpstr>
      <vt:lpstr>Negligible viscosity + Negligible compression = "Dry Water"</vt:lpstr>
      <vt:lpstr>One of the Bernoulli Equation's strange predictions:</vt:lpstr>
      <vt:lpstr>The Betz Limit on wind turbine efficiency (Cp):</vt:lpstr>
      <vt:lpstr>Calculations would now be easy if we knew values AT the turbine</vt:lpstr>
      <vt:lpstr>We now use Bernoulli's Equation to pin down velocity AT the turbine:</vt:lpstr>
      <vt:lpstr>Putting it all together to get a turbine power limit:</vt:lpstr>
      <vt:lpstr>Comparing that to the wind's total power:</vt:lpstr>
      <vt:lpstr>Limit on purely drag wind turbine efficiency (Cp):</vt:lpstr>
      <vt:lpstr>Values of the drag coefficient for common shapes:</vt:lpstr>
      <vt:lpstr>For what object velocity will power transfer be maximized?</vt:lpstr>
      <vt:lpstr>Conclusions from Aerodynamics 201:</vt:lpstr>
      <vt:lpstr>Conclusions from Aerodynamics 201 (cont'd):</vt:lpstr>
      <vt:lpstr>VAWT Data Corruption:</vt:lpstr>
      <vt:lpstr> Anyone can make a working wind turbine    The real problem is KEEPING it working!</vt:lpstr>
      <vt:lpstr>"Anyone can make a working wind turbine  The real problem is KEEPING it working!"</vt:lpstr>
      <vt:lpstr>The very rough road to present day wind power:</vt:lpstr>
      <vt:lpstr>The rationale behind such collaborations was clear:</vt:lpstr>
      <vt:lpstr>Those aerodynamic test-beds produced valuable lessons:</vt:lpstr>
      <vt:lpstr>Why did these turbines have such short operational lifetimes?</vt:lpstr>
      <vt:lpstr>The second misadventure: "The California Wind Rush"  1</vt:lpstr>
      <vt:lpstr>This led to a predictably California-style entrepreneurial stampede:  1</vt:lpstr>
      <vt:lpstr>Many of these "California" turbines shared common characteristics:  1</vt:lpstr>
      <vt:lpstr>Bringing us to the effort that has defined modern Wind Power:</vt:lpstr>
      <vt:lpstr>Danish farmer's insisted on proof!</vt:lpstr>
      <vt:lpstr>But the farmer's skepticism then produced one final ironic twist:</vt:lpstr>
      <vt:lpstr>Trends in Commercial Wind Power</vt:lpstr>
      <vt:lpstr>Wind Power is Changing</vt:lpstr>
      <vt:lpstr>So where have we been, and where are we going with Wind Power?</vt:lpstr>
      <vt:lpstr>Turbines have thus been getting steadily bigger:</vt:lpstr>
      <vt:lpstr>And bigger:</vt:lpstr>
      <vt:lpstr>Assembly of these huge turbines is a "monumental" challenge:</vt:lpstr>
      <vt:lpstr>As is just getting components TO the assembly site: </vt:lpstr>
      <vt:lpstr>The growing dominance of these larger turbines is shown here:</vt:lpstr>
      <vt:lpstr>But physical growth has driven Wind Power prices steadily downward</vt:lpstr>
      <vt:lpstr>Much larger turbines are already in the design stages:</vt:lpstr>
      <vt:lpstr>And even larger turbines are being contemplated:</vt:lpstr>
      <vt:lpstr>Those figures raise obvious questions about:</vt:lpstr>
      <vt:lpstr>Credits /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Power – Part I</dc:title>
  <cp:lastModifiedBy>John Bean</cp:lastModifiedBy>
  <cp:revision>3</cp:revision>
  <dcterms:created xsi:type="dcterms:W3CDTF">2020-08-03T13:56:30Z</dcterms:created>
  <dcterms:modified xsi:type="dcterms:W3CDTF">2022-09-01T13:54:42Z</dcterms:modified>
</cp:coreProperties>
</file>