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19" d="100"/>
          <a:sy n="119" d="100"/>
        </p:scale>
        <p:origin x="1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 vert="eaVert"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 vert="eaVert"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70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i="1">
                <a:latin typeface="+mn-lt"/>
                <a:ea typeface="+mn-ea"/>
                <a:cs typeface="+mn-cs"/>
                <a:sym typeface="Arial"/>
              </a:defRPr>
            </a:lvl1pPr>
            <a:lvl2pPr marL="620485" indent="-163285">
              <a:lnSpc>
                <a:spcPct val="170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i="1">
                <a:latin typeface="+mn-lt"/>
                <a:ea typeface="+mn-ea"/>
                <a:cs typeface="+mn-cs"/>
                <a:sym typeface="Arial"/>
              </a:defRPr>
            </a:lvl2pPr>
            <a:lvl3pPr marL="1066800" indent="-152400">
              <a:lnSpc>
                <a:spcPct val="170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i="1">
                <a:latin typeface="+mn-lt"/>
                <a:ea typeface="+mn-ea"/>
                <a:cs typeface="+mn-cs"/>
                <a:sym typeface="Arial"/>
              </a:defRPr>
            </a:lvl3pPr>
            <a:lvl4pPr marL="1554480" indent="-182880">
              <a:lnSpc>
                <a:spcPct val="170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i="1">
                <a:latin typeface="+mn-lt"/>
                <a:ea typeface="+mn-ea"/>
                <a:cs typeface="+mn-cs"/>
                <a:sym typeface="Arial"/>
              </a:defRPr>
            </a:lvl4pPr>
            <a:lvl5pPr marL="2011679" indent="-182879">
              <a:lnSpc>
                <a:spcPct val="1700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i="1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5988050"/>
            <a:ext cx="2133600" cy="36830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00"/>
              </a:spcBef>
              <a:defRPr sz="1200" i="1">
                <a:solidFill>
                  <a:srgbClr val="05979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2"/>
          <p:cNvSpPr txBox="1">
            <a:spLocks noGrp="1"/>
          </p:cNvSpPr>
          <p:nvPr>
            <p:ph type="title"/>
          </p:nvPr>
        </p:nvSpPr>
        <p:spPr>
          <a:xfrm>
            <a:off x="304800" y="-25400"/>
            <a:ext cx="8534400" cy="65405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Broader Impact and Requirements of Power Plants</a:t>
            </a:r>
          </a:p>
        </p:txBody>
      </p:sp>
      <p:sp>
        <p:nvSpPr>
          <p:cNvPr id="12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552855"/>
            <a:ext cx="8534400" cy="82792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dirty="0"/>
              <a:t>John C. Bean</a:t>
            </a:r>
          </a:p>
          <a:p>
            <a:pPr algn="ctr">
              <a:lnSpc>
                <a:spcPct val="100000"/>
              </a:lnSpc>
              <a:defRPr sz="600"/>
            </a:pPr>
            <a:endParaRPr dirty="0"/>
          </a:p>
          <a:p>
            <a:pPr algn="ctr">
              <a:lnSpc>
                <a:spcPct val="100000"/>
              </a:lnSpc>
              <a:spcBef>
                <a:spcPts val="300"/>
              </a:spcBef>
              <a:defRPr u="sng"/>
            </a:pPr>
            <a:r>
              <a:rPr dirty="0"/>
              <a:t>Outline</a:t>
            </a:r>
          </a:p>
        </p:txBody>
      </p:sp>
      <p:sp>
        <p:nvSpPr>
          <p:cNvPr id="123" name="Rectangle 5"/>
          <p:cNvSpPr txBox="1"/>
          <p:nvPr/>
        </p:nvSpPr>
        <p:spPr>
          <a:xfrm>
            <a:off x="304800" y="65715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(Revised September 2024)</a:t>
            </a:r>
          </a:p>
        </p:txBody>
      </p:sp>
      <p:sp>
        <p:nvSpPr>
          <p:cNvPr id="124" name="Rectangle 3"/>
          <p:cNvSpPr txBox="1"/>
          <p:nvPr/>
        </p:nvSpPr>
        <p:spPr>
          <a:xfrm>
            <a:off x="103432" y="1290354"/>
            <a:ext cx="9039766" cy="528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Some of which are cited in social media (and even respected newsfeeds) 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as reasons to abandon certain established or emerging </a:t>
            </a:r>
            <a:r>
              <a:t>energy technologies </a:t>
            </a:r>
            <a:endParaRPr dirty="0"/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But those criticisms may or may not be supported by actual data and facts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And I've found more damning ones that are overlooked - Calling for a closer examination of: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Raw Materials required by Power Plants	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Their natural abundance, where the are found, how they are extracted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Necessary refining of those Materials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Transportation of those Materials 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       	From Mines &amp; Wells to Refineries, to Power Plants 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The Energy they Produce vs. Energy Invested in their Extraction, Refining and Transportation</a:t>
            </a:r>
            <a:br>
              <a:rPr dirty="0"/>
            </a:br>
            <a:r>
              <a:rPr dirty="0"/>
              <a:t>	Sometimes misleadingly quantified in "Energy Payback Time" (</a:t>
            </a:r>
            <a:r>
              <a:rPr dirty="0" err="1"/>
              <a:t>EPBT</a:t>
            </a:r>
            <a:r>
              <a:rPr dirty="0"/>
              <a:t>)  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But more appropriately described by "Energy Return on Invested Energy" (</a:t>
            </a:r>
            <a:r>
              <a:rPr dirty="0" err="1"/>
              <a:t>EROI</a:t>
            </a:r>
            <a:r>
              <a:rPr dirty="0"/>
              <a:t>)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            	Which ranges over more than a factor of ten for today's energy technologies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Unintended Consequences of some of the above, including (possibly):</a:t>
            </a:r>
          </a:p>
          <a:p>
            <a:pPr>
              <a:lnSpc>
                <a:spcPct val="150000"/>
              </a:lnSpc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	Leaks, fires, ground water &amp; aquifer contamination, desecrated landscapes . . .  earthquakes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6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Setting up mega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convection currents</a:t>
            </a:r>
            <a:r>
              <a:t>:</a:t>
            </a:r>
          </a:p>
        </p:txBody>
      </p:sp>
      <p:sp>
        <p:nvSpPr>
          <p:cNvPr id="16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4800600"/>
            <a:ext cx="8763000" cy="1905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These mega convection currents </a:t>
            </a:r>
            <a:r>
              <a:rPr b="1"/>
              <a:t>drag along some of the heavy elements</a:t>
            </a:r>
          </a:p>
          <a:p>
            <a:pPr>
              <a:defRPr sz="1000"/>
            </a:pPr>
            <a:endParaRPr b="1"/>
          </a:p>
          <a:p>
            <a:pPr>
              <a:defRPr sz="1800"/>
            </a:pPr>
            <a:r>
              <a:t>Disrupting the otherwise uniform layering of my Onion Earth Model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Surface flows then push chunks of crust to their sides =&gt; </a:t>
            </a:r>
            <a:r>
              <a:rPr b="1">
                <a:solidFill>
                  <a:srgbClr val="FFCC00"/>
                </a:solidFill>
              </a:rPr>
              <a:t>Plate Tectonics</a:t>
            </a:r>
          </a:p>
        </p:txBody>
      </p:sp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8200"/>
            <a:ext cx="6324600" cy="3685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Attributed by Google Images to www.geodesy.cwu.edu – but no longer found at that URL</a:t>
            </a:r>
          </a:p>
        </p:txBody>
      </p:sp>
      <p:sp>
        <p:nvSpPr>
          <p:cNvPr id="17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Plate tectonics drives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subduction</a:t>
            </a:r>
            <a:r>
              <a:t>:</a:t>
            </a:r>
          </a:p>
        </p:txBody>
      </p:sp>
      <p:sp>
        <p:nvSpPr>
          <p:cNvPr id="17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77142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If convective upwelling is pushing plates </a:t>
            </a:r>
            <a:r>
              <a:rPr b="1" dirty="0"/>
              <a:t>apart</a:t>
            </a:r>
            <a:r>
              <a:rPr dirty="0"/>
              <a:t> </a:t>
            </a:r>
            <a:r>
              <a:rPr b="1" dirty="0"/>
              <a:t>somewhere</a:t>
            </a:r>
          </a:p>
          <a:p>
            <a:pPr>
              <a:defRPr sz="1100"/>
            </a:pPr>
            <a:endParaRPr b="1" dirty="0"/>
          </a:p>
          <a:p>
            <a:pPr>
              <a:defRPr sz="1800"/>
            </a:pPr>
            <a:r>
              <a:rPr dirty="0"/>
              <a:t>It must be driving them </a:t>
            </a:r>
            <a:r>
              <a:rPr b="1" dirty="0"/>
              <a:t>together</a:t>
            </a:r>
            <a:r>
              <a:rPr dirty="0"/>
              <a:t> </a:t>
            </a:r>
            <a:r>
              <a:rPr b="1" dirty="0"/>
              <a:t>elsewhere</a:t>
            </a:r>
            <a:r>
              <a:rPr dirty="0"/>
              <a:t> (e.g. where convective flows dive)</a:t>
            </a:r>
          </a:p>
          <a:p>
            <a:pPr>
              <a:defRPr sz="1200"/>
            </a:pPr>
            <a:endParaRPr dirty="0"/>
          </a:p>
          <a:p>
            <a:pPr>
              <a:defRPr sz="1800"/>
            </a:pPr>
            <a:r>
              <a:rPr dirty="0"/>
              <a:t>Where plates are driven together, there are only two possibilities:</a:t>
            </a:r>
          </a:p>
          <a:p>
            <a:pPr>
              <a:defRPr sz="800"/>
            </a:pPr>
            <a:endParaRPr dirty="0"/>
          </a:p>
          <a:p>
            <a:pPr>
              <a:defRPr sz="1800"/>
            </a:pPr>
            <a:r>
              <a:rPr dirty="0"/>
              <a:t>	1) Plate edges crumple =&gt; Mountain formation (</a:t>
            </a:r>
            <a:r>
              <a:rPr b="1" dirty="0">
                <a:solidFill>
                  <a:srgbClr val="FFCC00"/>
                </a:solidFill>
              </a:rPr>
              <a:t>"upthrust"</a:t>
            </a:r>
            <a:r>
              <a:rPr dirty="0"/>
              <a:t>)</a:t>
            </a:r>
          </a:p>
          <a:p>
            <a:pPr>
              <a:defRPr sz="800"/>
            </a:pPr>
            <a:endParaRPr dirty="0"/>
          </a:p>
          <a:p>
            <a:pPr>
              <a:defRPr sz="1800"/>
            </a:pPr>
            <a:r>
              <a:rPr dirty="0"/>
              <a:t>	2) One plate edge burrows under the edge of the other (</a:t>
            </a:r>
            <a:r>
              <a:rPr b="1" dirty="0">
                <a:solidFill>
                  <a:srgbClr val="FFCC00"/>
                </a:solidFill>
              </a:rPr>
              <a:t>"subduction"</a:t>
            </a:r>
            <a:r>
              <a:rPr dirty="0"/>
              <a:t>)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sz="1100" dirty="0"/>
          </a:p>
          <a:p>
            <a:pPr>
              <a:defRPr sz="1800"/>
            </a:pPr>
            <a:endParaRPr dirty="0"/>
          </a:p>
          <a:p>
            <a:pPr algn="ctr">
              <a:defRPr sz="1800" b="1">
                <a:solidFill>
                  <a:srgbClr val="FFCC00"/>
                </a:solidFill>
              </a:defRPr>
            </a:pPr>
            <a:r>
              <a:rPr dirty="0"/>
              <a:t>Lighter material is thus driven below heavier material</a:t>
            </a:r>
          </a:p>
        </p:txBody>
      </p:sp>
      <p:pic>
        <p:nvPicPr>
          <p:cNvPr id="17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429000"/>
            <a:ext cx="4419600" cy="2359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5"/>
          <p:cNvSpPr txBox="1"/>
          <p:nvPr/>
        </p:nvSpPr>
        <p:spPr>
          <a:xfrm>
            <a:off x="45719" y="4942330"/>
            <a:ext cx="4785361" cy="1153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Fig. 1: Triggers for the Formation of Porphyry Ore Deposits in Magmatic Arcs, J.J. Wilkinsen, Nature Geosciense 6, pp. 917-25 (2013)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http://www.nature.com/ngeo/journal/v6/n11/full/ngeo1940.html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Figs. 2 &amp; 3: Continental-root Control on the Genesis of Magmatic Ore Deposits, W.L. Griffin et al., Nature Geoscience 6, pp. 905-10 (2013)     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http://www.nature.com/ngeo/journal/v6/n11/fig_tab/ngeo1954_F4.html</a:t>
            </a:r>
          </a:p>
        </p:txBody>
      </p:sp>
      <p:sp>
        <p:nvSpPr>
          <p:cNvPr id="17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As subducting lighter material heats up and melts:</a:t>
            </a:r>
          </a:p>
        </p:txBody>
      </p:sp>
      <p:sp>
        <p:nvSpPr>
          <p:cNvPr id="17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76200" y="609600"/>
            <a:ext cx="9067800" cy="16764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Its now liquid lighter components can bubble upwards =&gt; </a:t>
            </a:r>
            <a:r>
              <a:rPr b="1"/>
              <a:t>Volcanoes</a:t>
            </a:r>
          </a:p>
          <a:p>
            <a:pPr>
              <a:defRPr sz="900"/>
            </a:pPr>
            <a:endParaRPr b="1"/>
          </a:p>
          <a:p>
            <a:pPr>
              <a:defRPr sz="1800"/>
            </a:pPr>
            <a:r>
              <a:t>As water (w/ minerals) can percolate up through cracks =&gt; </a:t>
            </a:r>
            <a:r>
              <a:rPr b="1"/>
              <a:t>Hot springs &amp; Geysers</a:t>
            </a:r>
          </a:p>
          <a:p>
            <a:pPr>
              <a:defRPr sz="900"/>
            </a:pPr>
            <a:endParaRPr b="1"/>
          </a:p>
          <a:p>
            <a:pPr algn="ctr">
              <a:defRPr sz="1800"/>
            </a:pPr>
            <a:r>
              <a:t>Both of which can create localized surface / near-surface  </a:t>
            </a:r>
            <a:r>
              <a:rPr b="1">
                <a:solidFill>
                  <a:srgbClr val="FFCC00"/>
                </a:solidFill>
              </a:rPr>
              <a:t>ORE DEPOSITS</a:t>
            </a:r>
          </a:p>
        </p:txBody>
      </p:sp>
      <p:grpSp>
        <p:nvGrpSpPr>
          <p:cNvPr id="184" name="Group 12"/>
          <p:cNvGrpSpPr/>
          <p:nvPr/>
        </p:nvGrpSpPr>
        <p:grpSpPr>
          <a:xfrm>
            <a:off x="685800" y="2219982"/>
            <a:ext cx="7696201" cy="4561818"/>
            <a:chOff x="0" y="0"/>
            <a:chExt cx="7696200" cy="4561817"/>
          </a:xfrm>
        </p:grpSpPr>
        <p:pic>
          <p:nvPicPr>
            <p:cNvPr id="177" name="Picture 4" descr="Picture 4"/>
            <p:cNvPicPr>
              <a:picLocks noChangeAspect="1"/>
            </p:cNvPicPr>
            <p:nvPr/>
          </p:nvPicPr>
          <p:blipFill>
            <a:blip r:embed="rId2"/>
            <a:srcRect t="4431" r="52516"/>
            <a:stretch>
              <a:fillRect/>
            </a:stretch>
          </p:blipFill>
          <p:spPr>
            <a:xfrm>
              <a:off x="4300270" y="2376540"/>
              <a:ext cx="3391183" cy="2185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5" descr="Picture 5"/>
            <p:cNvPicPr>
              <a:picLocks noChangeAspect="1"/>
            </p:cNvPicPr>
            <p:nvPr/>
          </p:nvPicPr>
          <p:blipFill>
            <a:blip r:embed="rId3"/>
            <a:srcRect l="7611" t="7599" r="760" b="949"/>
            <a:stretch>
              <a:fillRect/>
            </a:stretch>
          </p:blipFill>
          <p:spPr>
            <a:xfrm>
              <a:off x="0" y="-1"/>
              <a:ext cx="3015873" cy="2247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6" descr="Picture 6"/>
            <p:cNvPicPr>
              <a:picLocks noChangeAspect="1"/>
            </p:cNvPicPr>
            <p:nvPr/>
          </p:nvPicPr>
          <p:blipFill>
            <a:blip r:embed="rId2"/>
            <a:srcRect l="50994" r="761" b="2214"/>
            <a:stretch>
              <a:fillRect/>
            </a:stretch>
          </p:blipFill>
          <p:spPr>
            <a:xfrm>
              <a:off x="3729295" y="20"/>
              <a:ext cx="3463637" cy="2247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Straight Connector 8"/>
            <p:cNvSpPr/>
            <p:nvPr/>
          </p:nvSpPr>
          <p:spPr>
            <a:xfrm flipV="1">
              <a:off x="2065297" y="57520"/>
              <a:ext cx="1637995" cy="19911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Straight Connector 9"/>
            <p:cNvSpPr/>
            <p:nvPr/>
          </p:nvSpPr>
          <p:spPr>
            <a:xfrm>
              <a:off x="1994080" y="1318552"/>
              <a:ext cx="1709212" cy="86281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traight Connector 11"/>
            <p:cNvSpPr/>
            <p:nvPr/>
          </p:nvSpPr>
          <p:spPr>
            <a:xfrm flipV="1">
              <a:off x="4301515" y="1185812"/>
              <a:ext cx="2065298" cy="1194662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Straight Connector 14"/>
            <p:cNvSpPr/>
            <p:nvPr/>
          </p:nvSpPr>
          <p:spPr>
            <a:xfrm flipH="1" flipV="1">
              <a:off x="7126463" y="1185812"/>
              <a:ext cx="569738" cy="1194662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http://www.thunderboltkids.co.za/Grade5/04-earth-and-beyond/chapter3.html</a:t>
            </a:r>
          </a:p>
        </p:txBody>
      </p:sp>
      <p:sp>
        <p:nvSpPr>
          <p:cNvPr id="18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ADD TO THIS: Thin sedimentary layers produced by water &amp; plants</a:t>
            </a:r>
          </a:p>
        </p:txBody>
      </p:sp>
      <p:sp>
        <p:nvSpPr>
          <p:cNvPr id="18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Water erodes away high points, washing materials into a sea or lake</a:t>
            </a:r>
          </a:p>
          <a:p>
            <a:pPr>
              <a:defRPr sz="700"/>
            </a:pPr>
            <a:endParaRPr/>
          </a:p>
          <a:p>
            <a:pPr>
              <a:defRPr sz="1800"/>
            </a:pPr>
            <a:r>
              <a:t>	Material then settles out into thin layers at their bottom</a:t>
            </a:r>
          </a:p>
          <a:p>
            <a:pPr>
              <a:defRPr sz="1200"/>
            </a:pPr>
            <a:endParaRPr/>
          </a:p>
          <a:p>
            <a:pPr>
              <a:defRPr sz="1800"/>
            </a:pPr>
            <a:r>
              <a:t>OR: Shallow sea/lake itself </a:t>
            </a:r>
            <a:r>
              <a:rPr b="1"/>
              <a:t>dissolves</a:t>
            </a:r>
            <a:r>
              <a:t> specific materials </a:t>
            </a:r>
            <a:r>
              <a:rPr b="1"/>
              <a:t>from</a:t>
            </a:r>
            <a:r>
              <a:t> the surrounding </a:t>
            </a:r>
            <a:r>
              <a:rPr b="1"/>
              <a:t>crust</a:t>
            </a:r>
          </a:p>
          <a:p>
            <a:pPr>
              <a:defRPr sz="700"/>
            </a:pPr>
            <a:endParaRPr b="1"/>
          </a:p>
          <a:p>
            <a:pPr>
              <a:defRPr sz="1800"/>
            </a:pPr>
            <a:r>
              <a:t>	Sea/lake dries out, dissolved materials =&gt; New thin layers (e.g. salt flats)</a:t>
            </a:r>
          </a:p>
          <a:p>
            <a:pPr>
              <a:defRPr sz="1200"/>
            </a:pPr>
            <a:endParaRPr/>
          </a:p>
          <a:p>
            <a:pPr>
              <a:defRPr sz="1800"/>
            </a:pPr>
            <a:r>
              <a:t>OR: The above sedimentation process buries layers of plants previously on surface</a:t>
            </a:r>
          </a:p>
        </p:txBody>
      </p:sp>
      <p:pic>
        <p:nvPicPr>
          <p:cNvPr id="18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55" y="3429000"/>
            <a:ext cx="4107236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5"/>
          <p:cNvSpPr txBox="1"/>
          <p:nvPr/>
        </p:nvSpPr>
        <p:spPr>
          <a:xfrm>
            <a:off x="4770120" y="5873020"/>
            <a:ext cx="4328160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Fig. 1-23 in: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Critical Analysis of World Uranium Sources – USGS (2012)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http://pubs.usgs.gov/sir/2012/5239/</a:t>
            </a:r>
          </a:p>
        </p:txBody>
      </p:sp>
      <p:sp>
        <p:nvSpPr>
          <p:cNvPr id="19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Ultimately leading to crustal raw material maps such as these:</a:t>
            </a:r>
          </a:p>
        </p:txBody>
      </p:sp>
      <p:sp>
        <p:nvSpPr>
          <p:cNvPr id="19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990600"/>
            <a:ext cx="8534400" cy="1371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500"/>
              </a:spcBef>
              <a:defRPr sz="2200" b="1">
                <a:solidFill>
                  <a:srgbClr val="FFCC00"/>
                </a:solidFill>
              </a:defRPr>
            </a:pPr>
            <a:r>
              <a:t>Uranium: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Overall U.S. abundance:			U.S. mining regions:</a:t>
            </a:r>
          </a:p>
        </p:txBody>
      </p:sp>
      <p:pic>
        <p:nvPicPr>
          <p:cNvPr id="19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5829"/>
            <a:ext cx="4723421" cy="3567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92666"/>
            <a:ext cx="4038600" cy="282667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angle 5"/>
          <p:cNvSpPr txBox="1"/>
          <p:nvPr/>
        </p:nvSpPr>
        <p:spPr>
          <a:xfrm>
            <a:off x="-30481" y="5958745"/>
            <a:ext cx="486156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http://energy.usgs.gov/portals/0/Rooms/uranium/images/uranium_concentrations.gif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http://certmapper.cr.usgs.gov/data/website2011_iframes/statusmapdnn.html?state=</a:t>
            </a:r>
          </a:p>
        </p:txBody>
      </p:sp>
      <p:sp>
        <p:nvSpPr>
          <p:cNvPr id="199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Oil and Natural Gases:</a:t>
            </a:r>
          </a:p>
        </p:txBody>
      </p:sp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1517631"/>
            <a:ext cx="2949288" cy="172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54" y="1517733"/>
            <a:ext cx="2928544" cy="172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854" y="1520357"/>
            <a:ext cx="2897506" cy="170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780" y="3368368"/>
            <a:ext cx="2970300" cy="1740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815" y="3364214"/>
            <a:ext cx="2971801" cy="174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5181600"/>
            <a:ext cx="2346387" cy="12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ctangle 3"/>
          <p:cNvSpPr txBox="1"/>
          <p:nvPr/>
        </p:nvSpPr>
        <p:spPr>
          <a:xfrm>
            <a:off x="274320" y="914400"/>
            <a:ext cx="8823960" cy="7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From a United States Geological Survey (USGS) interactive map: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http://www.earthlyissues.com/coal.htm</a:t>
            </a:r>
          </a:p>
        </p:txBody>
      </p:sp>
      <p:sp>
        <p:nvSpPr>
          <p:cNvPr id="209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Coal:</a:t>
            </a:r>
          </a:p>
        </p:txBody>
      </p:sp>
      <p:pic>
        <p:nvPicPr>
          <p:cNvPr id="21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377950"/>
            <a:ext cx="8140700" cy="410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https://en.wikipedia.org/wiki/Copper_mining_in_the_United_States</a:t>
            </a:r>
          </a:p>
        </p:txBody>
      </p:sp>
      <p:sp>
        <p:nvSpPr>
          <p:cNvPr id="213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Copper:</a:t>
            </a:r>
          </a:p>
        </p:txBody>
      </p:sp>
      <p:sp>
        <p:nvSpPr>
          <p:cNvPr id="214" name="Rectangle 3"/>
          <p:cNvSpPr txBox="1"/>
          <p:nvPr/>
        </p:nvSpPr>
        <p:spPr>
          <a:xfrm>
            <a:off x="274320" y="914400"/>
            <a:ext cx="8823960" cy="7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Location of major U.S. copper mines:</a:t>
            </a:r>
          </a:p>
        </p:txBody>
      </p:sp>
      <p:pic>
        <p:nvPicPr>
          <p:cNvPr id="215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502400" cy="4099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Quotation and figure from: https://en.wikipedia.org/wiki/Bauxite</a:t>
            </a:r>
          </a:p>
        </p:txBody>
      </p:sp>
      <p:sp>
        <p:nvSpPr>
          <p:cNvPr id="218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Aluminum:</a:t>
            </a:r>
          </a:p>
        </p:txBody>
      </p:sp>
      <p:sp>
        <p:nvSpPr>
          <p:cNvPr id="219" name="Rectangle 3"/>
          <p:cNvSpPr txBox="1"/>
          <p:nvPr/>
        </p:nvSpPr>
        <p:spPr>
          <a:xfrm>
            <a:off x="274320" y="914400"/>
            <a:ext cx="8519160" cy="1679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dirty="0"/>
              <a:t>As embedded in </a:t>
            </a:r>
            <a:r>
              <a:rPr b="1" dirty="0">
                <a:solidFill>
                  <a:srgbClr val="FFCC00"/>
                </a:solidFill>
              </a:rPr>
              <a:t>bauxite</a:t>
            </a:r>
            <a:r>
              <a:rPr dirty="0"/>
              <a:t> ore, which consists of: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458788" lvl="1" indent="-1588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rPr dirty="0"/>
              <a:t>"the minerals gibbsite Al(OH)</a:t>
            </a:r>
            <a:r>
              <a:rPr baseline="-25000" dirty="0"/>
              <a:t>3</a:t>
            </a:r>
            <a:r>
              <a:rPr dirty="0"/>
              <a:t>, boehmite y-</a:t>
            </a:r>
            <a:r>
              <a:rPr dirty="0" err="1"/>
              <a:t>AlO</a:t>
            </a:r>
            <a:r>
              <a:rPr dirty="0"/>
              <a:t>(OH) and diaspore 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dirty="0"/>
              <a:t>-</a:t>
            </a:r>
            <a:r>
              <a:rPr dirty="0" err="1"/>
              <a:t>AlO</a:t>
            </a:r>
            <a:r>
              <a:rPr dirty="0"/>
              <a:t>(OH), mixed with two iron oxides goethite and </a:t>
            </a:r>
            <a:r>
              <a:rPr dirty="0" err="1"/>
              <a:t>haematite</a:t>
            </a:r>
            <a:r>
              <a:rPr dirty="0"/>
              <a:t>, the clay kaolinite and small amounts of anatase TiO</a:t>
            </a:r>
            <a:r>
              <a:rPr baseline="-25000" dirty="0"/>
              <a:t>2</a:t>
            </a:r>
            <a:r>
              <a:rPr dirty="0"/>
              <a:t>"  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dirty="0"/>
          </a:p>
        </p:txBody>
      </p:sp>
      <p:pic>
        <p:nvPicPr>
          <p:cNvPr id="22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7" y="2514600"/>
            <a:ext cx="8686804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23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457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Power plants use many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other</a:t>
            </a:r>
            <a:r>
              <a:t> materials</a:t>
            </a:r>
          </a:p>
        </p:txBody>
      </p:sp>
      <p:sp>
        <p:nvSpPr>
          <p:cNvPr id="224" name="Rectangle 3"/>
          <p:cNvSpPr txBox="1"/>
          <p:nvPr/>
        </p:nvSpPr>
        <p:spPr>
          <a:xfrm>
            <a:off x="177694" y="838200"/>
            <a:ext cx="8788612" cy="644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instance, they certainly use a lot of </a:t>
            </a:r>
            <a:r>
              <a:rPr b="1"/>
              <a:t>iron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1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And plants like hydro &amp; nuclear use a lot of </a:t>
            </a:r>
            <a:r>
              <a:rPr b="1"/>
              <a:t>concrete</a:t>
            </a:r>
          </a:p>
          <a:p>
            <a:pPr>
              <a:spcBef>
                <a:spcPts val="400"/>
              </a:spcBef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1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But they account for only a small part of our TOTAL iron &amp; concrete consumption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Even if we converted to 100% hydroelectric (as I'll prove in a later lecture)!</a:t>
            </a:r>
          </a:p>
          <a:p>
            <a:pPr>
              <a:spcBef>
                <a:spcPts val="400"/>
              </a:spcBef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So while energy</a:t>
            </a:r>
            <a:r>
              <a:rPr b="1"/>
              <a:t> contributes </a:t>
            </a:r>
            <a:r>
              <a:t>to iron, concrete, and other raw materials use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Energy choices will not strongly affect their overall consumption</a:t>
            </a:r>
          </a:p>
          <a:p>
            <a:pPr>
              <a:spcBef>
                <a:spcPts val="400"/>
              </a:spcBef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And because my goal here is to assess the impact of </a:t>
            </a:r>
            <a:r>
              <a:rPr b="1"/>
              <a:t>energy choices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1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I believe it's fair to limit ourselves to the raw materials listed earlier</a:t>
            </a:r>
          </a:p>
          <a:p>
            <a:pPr>
              <a:spcBef>
                <a:spcPts val="400"/>
              </a:spcBef>
              <a:defRPr sz="1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Thus having addressed: </a:t>
            </a:r>
            <a:r>
              <a:rPr>
                <a:solidFill>
                  <a:srgbClr val="FFCC00"/>
                </a:solidFill>
              </a:rPr>
              <a:t>Natural abundance? </a:t>
            </a:r>
            <a:r>
              <a:t>&amp; </a:t>
            </a:r>
            <a:r>
              <a:rPr>
                <a:solidFill>
                  <a:srgbClr val="FFCC00"/>
                </a:solidFill>
              </a:rPr>
              <a:t>Location?</a:t>
            </a:r>
          </a:p>
          <a:p>
            <a:pPr>
              <a:spcBef>
                <a:spcPts val="4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CC00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Let's move on to: </a:t>
            </a:r>
            <a:r>
              <a:rPr>
                <a:solidFill>
                  <a:srgbClr val="FFCC00"/>
                </a:solidFill>
              </a:rPr>
              <a:t>How are they extracted from these locations?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CC00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Broader Impact and Requirements of Power Plants </a:t>
            </a:r>
          </a:p>
        </p:txBody>
      </p:sp>
      <p:sp>
        <p:nvSpPr>
          <p:cNvPr id="12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I've compared power plant land &amp; water requirements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And later I'll compare power plant atmospheric / global warming impacts</a:t>
            </a:r>
          </a:p>
          <a:p>
            <a:pPr>
              <a:defRPr sz="1200"/>
            </a:pPr>
            <a:endParaRPr/>
          </a:p>
          <a:p>
            <a:pPr>
              <a:defRPr sz="1800"/>
            </a:pPr>
            <a:r>
              <a:t>But </a:t>
            </a:r>
            <a:r>
              <a:rPr b="1"/>
              <a:t>other</a:t>
            </a:r>
            <a:r>
              <a:t> impacts &amp; requirements are difficult to compare.  A prime example: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</a:t>
            </a:r>
            <a:r>
              <a:rPr b="1">
                <a:solidFill>
                  <a:srgbClr val="FFCC00"/>
                </a:solidFill>
              </a:rPr>
              <a:t>The impact of raw material mining, refining and transportation</a:t>
            </a:r>
          </a:p>
          <a:p>
            <a:pPr>
              <a:defRPr sz="1600"/>
            </a:pPr>
            <a:endParaRPr b="1">
              <a:solidFill>
                <a:srgbClr val="FFCC00"/>
              </a:solidFill>
            </a:endParaRPr>
          </a:p>
          <a:p>
            <a:pPr>
              <a:defRPr sz="1800"/>
            </a:pPr>
            <a:r>
              <a:t>Why?  Because different power technologies depend on very different materials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	The impact of each must be </a:t>
            </a:r>
            <a:r>
              <a:rPr b="1"/>
              <a:t>separately</a:t>
            </a:r>
            <a:r>
              <a:t> studied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		Often resulting in apple to orange to pear comparisons</a:t>
            </a:r>
          </a:p>
          <a:p>
            <a:pPr>
              <a:defRPr sz="1600"/>
            </a:pPr>
            <a:endParaRPr/>
          </a:p>
          <a:p>
            <a:pPr>
              <a:defRPr sz="1800">
                <a:solidFill>
                  <a:srgbClr val="FFCC00"/>
                </a:solidFill>
              </a:defRPr>
            </a:pPr>
            <a:r>
              <a:t>This can produce a large gray information void</a:t>
            </a:r>
          </a:p>
          <a:p>
            <a:pPr>
              <a:defRPr sz="1600"/>
            </a:pPr>
            <a:endParaRPr/>
          </a:p>
          <a:p>
            <a:pPr>
              <a:defRPr sz="1800"/>
            </a:pPr>
            <a:r>
              <a:t>Filled by lavishly funded marketing campaigns for entrenched energy technologies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Or (sadly) by scientists denigrating one technology to promote their own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5"/>
          <p:cNvSpPr txBox="1"/>
          <p:nvPr/>
        </p:nvSpPr>
        <p:spPr>
          <a:xfrm>
            <a:off x="350520" y="6101620"/>
            <a:ext cx="8442960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http://auslaogroup.com/biomass/auslao-biomass/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Center: http://en.wikipedia.org/wiki/Salar_de_Atacama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http://boraboraphotos.com/beautiful-white-sand-beach-in-bora-bora/</a:t>
            </a:r>
          </a:p>
        </p:txBody>
      </p:sp>
      <p:sp>
        <p:nvSpPr>
          <p:cNvPr id="227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If we want to minimize extraction cost AND environmental upheaval:</a:t>
            </a:r>
          </a:p>
        </p:txBody>
      </p:sp>
      <p:sp>
        <p:nvSpPr>
          <p:cNvPr id="22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Our </a:t>
            </a:r>
            <a:r>
              <a:rPr b="1">
                <a:solidFill>
                  <a:srgbClr val="FFCC00"/>
                </a:solidFill>
              </a:rPr>
              <a:t>first choice </a:t>
            </a:r>
            <a:r>
              <a:t>would be for raw materials to occur right on the earth's surface!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	Where we could just cut them down or scoop them up</a:t>
            </a:r>
          </a:p>
          <a:p>
            <a:pPr>
              <a:defRPr sz="1100"/>
            </a:pPr>
            <a:endParaRPr/>
          </a:p>
          <a:p>
            <a:pPr>
              <a:defRPr sz="1800"/>
            </a:pPr>
            <a:r>
              <a:t>		Disturbing nothing else / Liberating nothing else</a:t>
            </a:r>
          </a:p>
          <a:p>
            <a:pPr>
              <a:defRPr sz="1800"/>
            </a:pPr>
            <a:endParaRPr/>
          </a:p>
          <a:p>
            <a:pPr>
              <a:defRPr sz="1800">
                <a:solidFill>
                  <a:srgbClr val="FFCC00"/>
                </a:solidFill>
              </a:defRPr>
            </a:pPr>
            <a:r>
              <a:t>Do some of our energy raw materials occur right on the earth's surface, Yes:</a:t>
            </a:r>
          </a:p>
          <a:p>
            <a:pPr>
              <a:defRPr sz="1800"/>
            </a:pPr>
            <a:endParaRPr/>
          </a:p>
          <a:p>
            <a:pPr>
              <a:defRPr sz="1800" b="1"/>
            </a:pPr>
            <a:r>
              <a:t>Biofuels and Biomass:</a:t>
            </a:r>
            <a:r>
              <a:rPr b="0"/>
              <a:t>	 	  </a:t>
            </a:r>
            <a:r>
              <a:t>Lithium:</a:t>
            </a:r>
            <a:r>
              <a:rPr b="0"/>
              <a:t>		   </a:t>
            </a:r>
            <a:r>
              <a:t>Silicon:	</a:t>
            </a:r>
            <a:r>
              <a:rPr b="0"/>
              <a:t>  </a:t>
            </a:r>
          </a:p>
          <a:p>
            <a:pPr>
              <a:defRPr sz="1800"/>
            </a:pPr>
            <a:endParaRPr b="0"/>
          </a:p>
          <a:p>
            <a:pPr>
              <a:defRPr sz="1800"/>
            </a:pPr>
            <a:endParaRPr b="0"/>
          </a:p>
          <a:p>
            <a:pPr>
              <a:defRPr sz="1800"/>
            </a:pPr>
            <a:endParaRPr b="0"/>
          </a:p>
          <a:p>
            <a:pPr>
              <a:defRPr sz="1800"/>
            </a:pPr>
            <a:endParaRPr b="0"/>
          </a:p>
          <a:p>
            <a:pPr>
              <a:defRPr sz="1800"/>
            </a:pPr>
            <a:endParaRPr b="0"/>
          </a:p>
          <a:p>
            <a:pPr>
              <a:defRPr sz="1800"/>
            </a:pPr>
            <a:endParaRPr b="0"/>
          </a:p>
          <a:p>
            <a:pPr>
              <a:defRPr sz="1800"/>
            </a:pPr>
            <a:r>
              <a:t>Farms and forests		  Altacama Chile salt flats	   White sand (</a:t>
            </a:r>
            <a:r>
              <a:rPr sz="1600"/>
              <a:t>= quartz = SiO</a:t>
            </a:r>
            <a:r>
              <a:rPr sz="1600" baseline="-25000"/>
              <a:t>2</a:t>
            </a:r>
            <a:r>
              <a:t>)</a:t>
            </a:r>
          </a:p>
        </p:txBody>
      </p:sp>
      <p:pic>
        <p:nvPicPr>
          <p:cNvPr id="22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57600"/>
            <a:ext cx="2584450" cy="1719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57600"/>
            <a:ext cx="2587886" cy="1722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657600"/>
            <a:ext cx="2590800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5"/>
          <p:cNvSpPr txBox="1"/>
          <p:nvPr/>
        </p:nvSpPr>
        <p:spPr>
          <a:xfrm>
            <a:off x="45719" y="6279420"/>
            <a:ext cx="874776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https://www.hcn.org/blogs/goat/los-angeles-city-council-votes-for-a-fracking-moratorium-and-hopes-california-follows-suit</a:t>
            </a: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http://www.annarbor.com/news/saline/crude-oil-drilling-in-saline-township-paxton-resources/</a:t>
            </a:r>
          </a:p>
        </p:txBody>
      </p:sp>
      <p:sp>
        <p:nvSpPr>
          <p:cNvPr id="23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Second choice for raw material location (and form)?</a:t>
            </a:r>
          </a:p>
        </p:txBody>
      </p:sp>
      <p:sp>
        <p:nvSpPr>
          <p:cNvPr id="23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 defTabSz="886968">
              <a:defRPr sz="1746" b="1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Highly concentrated liquid or gas pockets</a:t>
            </a:r>
          </a:p>
          <a:p>
            <a:pPr defTabSz="886968">
              <a:defRPr sz="873" b="1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 b="1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</a:t>
            </a:r>
            <a:r>
              <a:rPr b="0"/>
              <a:t>Minimizing both extraction cost and environmental disruption because:</a:t>
            </a:r>
          </a:p>
          <a:p>
            <a:pPr defTabSz="886968">
              <a:defRPr sz="873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 b="0"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Extraction requires only a limited number of small-footprint wells</a:t>
            </a: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232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With which we, and nature, can co-exist pretty well</a:t>
            </a:r>
          </a:p>
          <a:p>
            <a:pPr defTabSz="886968">
              <a:defRPr sz="873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At least in the short term . . . At least if no one screws up</a:t>
            </a:r>
          </a:p>
        </p:txBody>
      </p:sp>
      <p:pic>
        <p:nvPicPr>
          <p:cNvPr id="2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0"/>
            <a:ext cx="4046095" cy="269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36" y="2286000"/>
            <a:ext cx="4013639" cy="266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http://archive.fortune.com/galleries/2007/fortune/0704/gallery.f500_photos.fortune/4.html</a:t>
            </a:r>
          </a:p>
        </p:txBody>
      </p:sp>
      <p:sp>
        <p:nvSpPr>
          <p:cNvPr id="2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That is the classic oil / petroleum scenario</a:t>
            </a:r>
          </a:p>
        </p:txBody>
      </p:sp>
      <p:sp>
        <p:nvSpPr>
          <p:cNvPr id="24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But these fossil fuels </a:t>
            </a:r>
            <a:r>
              <a:rPr b="1"/>
              <a:t>start as thin layers </a:t>
            </a:r>
            <a:r>
              <a:t>of surface organic material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Which are buried by sediments </a:t>
            </a:r>
          </a:p>
          <a:p>
            <a:pPr>
              <a:defRPr sz="500"/>
            </a:pPr>
            <a:endParaRPr/>
          </a:p>
          <a:p>
            <a:pPr>
              <a:defRPr sz="1800"/>
            </a:pPr>
            <a:r>
              <a:t>		Which produces elevated pressure + heat =&gt; transformation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		Sometimes (but not always) producing liquids and gases</a:t>
            </a:r>
          </a:p>
          <a:p>
            <a:pPr>
              <a:defRPr sz="1200"/>
            </a:pPr>
            <a:endParaRPr/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If they REMAIN in thin layers, there's very little of them per land-area</a:t>
            </a:r>
          </a:p>
          <a:p>
            <a:pPr>
              <a:defRPr sz="500"/>
            </a:pPr>
            <a:endParaRPr/>
          </a:p>
          <a:p>
            <a:pPr>
              <a:defRPr sz="1800"/>
            </a:pPr>
            <a:r>
              <a:t>	And we'd need a </a:t>
            </a:r>
            <a:r>
              <a:rPr b="1"/>
              <a:t>huge number of wells </a:t>
            </a:r>
            <a:r>
              <a:t>to gather significant quantities</a:t>
            </a:r>
          </a:p>
        </p:txBody>
      </p:sp>
      <p:pic>
        <p:nvPicPr>
          <p:cNvPr id="2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731967"/>
            <a:ext cx="3467100" cy="2668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5"/>
          <p:cNvSpPr txBox="1"/>
          <p:nvPr/>
        </p:nvSpPr>
        <p:spPr>
          <a:xfrm>
            <a:off x="426719" y="5831745"/>
            <a:ext cx="31089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http://geology.com/stories/13/salt-domes/</a:t>
            </a:r>
          </a:p>
        </p:txBody>
      </p:sp>
      <p:sp>
        <p:nvSpPr>
          <p:cNvPr id="24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So we want </a:t>
            </a:r>
            <a:r>
              <a:rPr b="1" i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liquid/gas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pockets</a:t>
            </a:r>
            <a:r>
              <a:t>, requiring two more things:</a:t>
            </a:r>
          </a:p>
        </p:txBody>
      </p:sp>
      <p:sp>
        <p:nvSpPr>
          <p:cNvPr id="24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7630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1) </a:t>
            </a:r>
            <a:r>
              <a:rPr b="1"/>
              <a:t>Porous layers in the crust </a:t>
            </a:r>
            <a:r>
              <a:t>through which liquids and gases can move</a:t>
            </a:r>
          </a:p>
          <a:p>
            <a:pPr>
              <a:defRPr sz="1200"/>
            </a:pPr>
            <a:endParaRPr/>
          </a:p>
          <a:p>
            <a:pPr>
              <a:defRPr sz="1800"/>
            </a:pPr>
            <a:r>
              <a:t>2) </a:t>
            </a:r>
            <a:r>
              <a:rPr b="1"/>
              <a:t>Geological transformation </a:t>
            </a:r>
            <a:r>
              <a:t>of these originally flat layers into bulges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=&gt; Lower density hydrocarbons then accumulate near tops of bulges</a:t>
            </a:r>
          </a:p>
          <a:p>
            <a:pPr>
              <a:defRPr sz="1100"/>
            </a:pPr>
            <a:endParaRPr/>
          </a:p>
          <a:p>
            <a:pPr>
              <a:defRPr sz="1800"/>
            </a:pPr>
            <a:r>
              <a:t>Classic location/mechanism = </a:t>
            </a:r>
            <a:r>
              <a:rPr b="1">
                <a:solidFill>
                  <a:srgbClr val="FFCC00"/>
                </a:solidFill>
              </a:rPr>
              <a:t>Salt Domes </a:t>
            </a:r>
            <a:r>
              <a:t>associated with oil reservoirs: </a:t>
            </a:r>
          </a:p>
          <a:p>
            <a:pPr>
              <a:defRPr sz="1200"/>
            </a:pPr>
            <a:endParaRPr/>
          </a:p>
          <a:p>
            <a:pPr>
              <a:defRPr sz="1800"/>
            </a:pPr>
            <a:r>
              <a:t>				Salt &amp; Oil start as thin flat sedimentary layers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		Sediments above try to compact both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		But crystal structure of salt resists compaction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		Leaving it less dense than surroundings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		Causing it to eventually float/bulge upward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		With less dense oil also "floating along"</a:t>
            </a:r>
          </a:p>
        </p:txBody>
      </p:sp>
      <p:pic>
        <p:nvPicPr>
          <p:cNvPr id="2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96" y="3336925"/>
            <a:ext cx="2914405" cy="23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5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Third choice:</a:t>
            </a:r>
            <a:r>
              <a:rPr b="0">
                <a:solidFill>
                  <a:srgbClr val="E5FFFF"/>
                </a:solidFill>
              </a:rPr>
              <a:t> Big, rich, concentrated, </a:t>
            </a:r>
            <a:r>
              <a:rPr>
                <a:solidFill>
                  <a:srgbClr val="E5FFFF"/>
                </a:solidFill>
              </a:rPr>
              <a:t>solid pockets</a:t>
            </a:r>
          </a:p>
        </p:txBody>
      </p:sp>
      <p:sp>
        <p:nvSpPr>
          <p:cNvPr id="25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Which could then be dug out creating only a few </a:t>
            </a:r>
            <a:r>
              <a:rPr b="1"/>
              <a:t>really big holes</a:t>
            </a:r>
          </a:p>
          <a:p>
            <a:pPr>
              <a:defRPr sz="400"/>
            </a:pPr>
            <a:endParaRPr b="1"/>
          </a:p>
          <a:p>
            <a:pPr>
              <a:defRPr sz="1800"/>
            </a:pPr>
            <a:r>
              <a:t>	Which, individually, are not very nice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	But we need only a </a:t>
            </a:r>
            <a:r>
              <a:rPr b="1"/>
              <a:t>small number </a:t>
            </a:r>
            <a:r>
              <a:t>of them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		(Sometimes: One or less per nation)</a:t>
            </a:r>
          </a:p>
          <a:p>
            <a:pPr>
              <a:defRPr sz="1400"/>
            </a:pPr>
            <a:endParaRPr/>
          </a:p>
          <a:p>
            <a:pPr>
              <a:defRPr sz="1800"/>
            </a:pPr>
            <a:r>
              <a:t>And while their local environmental disruption can be massive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It is localized, and thus easier to mitigate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	(at least in principle . . . if governments require it)</a:t>
            </a:r>
          </a:p>
          <a:p>
            <a:pPr>
              <a:defRPr sz="1400"/>
            </a:pPr>
            <a:endParaRPr/>
          </a:p>
          <a:p>
            <a:pPr>
              <a:defRPr sz="1800"/>
            </a:pPr>
            <a:r>
              <a:t>Driven by radioactivity, convective plumes, and plate tectonics,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Nature </a:t>
            </a:r>
            <a:r>
              <a:rPr b="1"/>
              <a:t>does</a:t>
            </a:r>
            <a:r>
              <a:t> provide us with variation in crustal minerals</a:t>
            </a:r>
          </a:p>
          <a:p>
            <a:pPr>
              <a:defRPr sz="1400"/>
            </a:pPr>
            <a:endParaRPr/>
          </a:p>
          <a:p>
            <a:pPr>
              <a:defRPr sz="1800"/>
            </a:pPr>
            <a:r>
              <a:t>And, every once in awhile, produces the desired concentrated local solid pockets</a:t>
            </a:r>
          </a:p>
          <a:p>
            <a:pPr>
              <a:defRPr sz="400"/>
            </a:pPr>
            <a:endParaRPr/>
          </a:p>
          <a:p>
            <a:pPr algn="ctr">
              <a:defRPr sz="1800"/>
            </a:pPr>
            <a:r>
              <a:t>Which we seek out, and then dig out, in </a:t>
            </a:r>
            <a:r>
              <a:rPr b="1">
                <a:solidFill>
                  <a:srgbClr val="FFCC00"/>
                </a:solidFill>
              </a:rPr>
              <a:t>Quarries &amp; Open Pit Mines</a:t>
            </a:r>
            <a:r>
              <a:rPr>
                <a:solidFill>
                  <a:srgbClr val="FFCC00"/>
                </a:solidFill>
              </a:rPr>
              <a:t>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From a listing of the worlds biggest open pit mines: </a:t>
            </a:r>
            <a:r>
              <a:rPr baseline="30000"/>
              <a:t>1</a:t>
            </a:r>
          </a:p>
        </p:txBody>
      </p:sp>
      <p:pic>
        <p:nvPicPr>
          <p:cNvPr id="25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14677"/>
            <a:ext cx="2786351" cy="1859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714375"/>
            <a:ext cx="2789983" cy="186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718307"/>
            <a:ext cx="2743200" cy="183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76600"/>
            <a:ext cx="2789982" cy="186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309392"/>
            <a:ext cx="2702797" cy="180396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ctangle 5"/>
          <p:cNvSpPr txBox="1"/>
          <p:nvPr/>
        </p:nvSpPr>
        <p:spPr>
          <a:xfrm>
            <a:off x="45719" y="2707545"/>
            <a:ext cx="28041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Bingham Canyon, Utah (Copper Ore)</a:t>
            </a:r>
          </a:p>
        </p:txBody>
      </p:sp>
      <p:sp>
        <p:nvSpPr>
          <p:cNvPr id="260" name="Rectangle 5"/>
          <p:cNvSpPr txBox="1"/>
          <p:nvPr/>
        </p:nvSpPr>
        <p:spPr>
          <a:xfrm>
            <a:off x="3093720" y="2691670"/>
            <a:ext cx="28041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Chuquicamata, Chile (Copper Ore)</a:t>
            </a:r>
          </a:p>
        </p:txBody>
      </p:sp>
      <p:sp>
        <p:nvSpPr>
          <p:cNvPr id="261" name="Rectangle 5"/>
          <p:cNvSpPr txBox="1"/>
          <p:nvPr/>
        </p:nvSpPr>
        <p:spPr>
          <a:xfrm>
            <a:off x="6217920" y="2691670"/>
            <a:ext cx="28041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Escondida, Chile (Copper Ore)</a:t>
            </a:r>
          </a:p>
        </p:txBody>
      </p:sp>
      <p:sp>
        <p:nvSpPr>
          <p:cNvPr id="262" name="Rectangle 5"/>
          <p:cNvSpPr txBox="1"/>
          <p:nvPr/>
        </p:nvSpPr>
        <p:spPr>
          <a:xfrm>
            <a:off x="45719" y="5214221"/>
            <a:ext cx="280416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Udachny, Russia (Diamonds)</a:t>
            </a:r>
          </a:p>
        </p:txBody>
      </p:sp>
      <p:sp>
        <p:nvSpPr>
          <p:cNvPr id="263" name="Rectangle 5"/>
          <p:cNvSpPr txBox="1"/>
          <p:nvPr/>
        </p:nvSpPr>
        <p:spPr>
          <a:xfrm>
            <a:off x="3017520" y="5230096"/>
            <a:ext cx="30327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Grasburg, Indonesia (Copper &amp; Silver Ore)</a:t>
            </a:r>
          </a:p>
        </p:txBody>
      </p:sp>
      <p:sp>
        <p:nvSpPr>
          <p:cNvPr id="264" name="Rectangle 5"/>
          <p:cNvSpPr txBox="1"/>
          <p:nvPr/>
        </p:nvSpPr>
        <p:spPr>
          <a:xfrm>
            <a:off x="883919" y="6288945"/>
            <a:ext cx="7071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www.mining-technology.com/features/feature-top-ten-deepest-open-pit-mines-world/ </a:t>
            </a:r>
          </a:p>
        </p:txBody>
      </p:sp>
      <p:sp>
        <p:nvSpPr>
          <p:cNvPr id="26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5715000"/>
            <a:ext cx="88392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CC00"/>
                </a:solidFill>
              </a:defRPr>
            </a:lvl1pPr>
          </a:lstStyle>
          <a:p>
            <a:r>
              <a:t>These (NOT Egyptian Pyramids!) are biggest man-made structures seen from space</a:t>
            </a:r>
          </a:p>
        </p:txBody>
      </p:sp>
      <p:pic>
        <p:nvPicPr>
          <p:cNvPr id="266" name="Picture 15" descr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187" y="3429000"/>
            <a:ext cx="2027614" cy="158557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angle 5"/>
          <p:cNvSpPr txBox="1"/>
          <p:nvPr/>
        </p:nvSpPr>
        <p:spPr>
          <a:xfrm>
            <a:off x="6522719" y="5238020"/>
            <a:ext cx="22707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Size of those dump trucks: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John C. Bean vacation photographs</a:t>
            </a:r>
          </a:p>
        </p:txBody>
      </p:sp>
      <p:sp>
        <p:nvSpPr>
          <p:cNvPr id="270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5334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Shocked? Think we need to revert to pre 20/21</a:t>
            </a:r>
            <a:r>
              <a:rPr baseline="30000"/>
              <a:t>st</a:t>
            </a:r>
            <a:r>
              <a:t> century technology?</a:t>
            </a:r>
          </a:p>
        </p:txBody>
      </p:sp>
      <p:sp>
        <p:nvSpPr>
          <p:cNvPr id="27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91600" cy="57912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FCC00"/>
                </a:solidFill>
              </a:defRPr>
            </a:pPr>
            <a:r>
              <a:t>Think again: Huge quarries are not just 20/21</a:t>
            </a:r>
            <a:r>
              <a:rPr baseline="30000"/>
              <a:t>st</a:t>
            </a:r>
            <a:r>
              <a:t> century technology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On a warm June day I saw what appeared to be strangely snow-covered mountains: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	They were actually the Carrera marble quarries started by the Romans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And what about Rome's civilization-supporting roads and aqueducts?</a:t>
            </a:r>
          </a:p>
          <a:p>
            <a:pPr>
              <a:defRPr sz="700"/>
            </a:pPr>
            <a:endParaRPr/>
          </a:p>
          <a:p>
            <a:pPr>
              <a:defRPr sz="1800"/>
            </a:pPr>
            <a:r>
              <a:t>				Where do you think they </a:t>
            </a:r>
            <a:r>
              <a:rPr b="1"/>
              <a:t>got</a:t>
            </a:r>
            <a:r>
              <a:t> all of that stone?    </a:t>
            </a:r>
          </a:p>
        </p:txBody>
      </p:sp>
      <p:pic>
        <p:nvPicPr>
          <p:cNvPr id="27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38400"/>
            <a:ext cx="3962400" cy="2636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38400"/>
            <a:ext cx="3881886" cy="2571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7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Civilizations, ancient and modern,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depend</a:t>
            </a:r>
            <a:r>
              <a:t> upon quarries</a:t>
            </a:r>
          </a:p>
        </p:txBody>
      </p:sp>
      <p:sp>
        <p:nvSpPr>
          <p:cNvPr id="27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990600"/>
            <a:ext cx="8534400" cy="12954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Even if we may not always be aware of them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For instance, see this Apple Maps satellite picture of my town of Charlottesville: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70185" y="2362200"/>
            <a:ext cx="8875695" cy="3623336"/>
            <a:chOff x="0" y="0"/>
            <a:chExt cx="8875693" cy="3623335"/>
          </a:xfrm>
        </p:grpSpPr>
        <p:pic>
          <p:nvPicPr>
            <p:cNvPr id="278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414" y="0"/>
              <a:ext cx="6343592" cy="3623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Rectangle 5"/>
            <p:cNvSpPr txBox="1"/>
            <p:nvPr/>
          </p:nvSpPr>
          <p:spPr>
            <a:xfrm>
              <a:off x="0" y="1025207"/>
              <a:ext cx="1494777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University</a:t>
              </a:r>
            </a:p>
          </p:txBody>
        </p:sp>
        <p:sp>
          <p:nvSpPr>
            <p:cNvPr id="280" name="Rectangle 5"/>
            <p:cNvSpPr txBox="1"/>
            <p:nvPr/>
          </p:nvSpPr>
          <p:spPr>
            <a:xfrm>
              <a:off x="7214533" y="2190020"/>
              <a:ext cx="166116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NEAREST QUARRY </a:t>
              </a:r>
            </a:p>
          </p:txBody>
        </p:sp>
        <p:sp>
          <p:nvSpPr>
            <p:cNvPr id="281" name="Straight Connector 8"/>
            <p:cNvSpPr/>
            <p:nvPr/>
          </p:nvSpPr>
          <p:spPr>
            <a:xfrm>
              <a:off x="891839" y="1355724"/>
              <a:ext cx="1066801" cy="381002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Straight Connector 9"/>
            <p:cNvSpPr/>
            <p:nvPr/>
          </p:nvSpPr>
          <p:spPr>
            <a:xfrm flipV="1">
              <a:off x="6787813" y="2362199"/>
              <a:ext cx="457201" cy="228602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3" name="Rectangle 5"/>
            <p:cNvSpPr txBox="1"/>
            <p:nvPr/>
          </p:nvSpPr>
          <p:spPr>
            <a:xfrm>
              <a:off x="4547534" y="777145"/>
              <a:ext cx="1661161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(tree-hating housing development)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87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/>
          <a:p>
            <a:pPr>
              <a:defRPr sz="2200"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Fourth &amp; worst choice: </a:t>
            </a:r>
            <a:r>
              <a:rPr b="0">
                <a:solidFill>
                  <a:srgbClr val="E5FFFF"/>
                </a:solidFill>
              </a:rPr>
              <a:t>Widely dispersed raw materials</a:t>
            </a:r>
          </a:p>
        </p:txBody>
      </p:sp>
      <p:sp>
        <p:nvSpPr>
          <p:cNvPr id="28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Likely from mostly undisturbed and un-redistributed </a:t>
            </a:r>
            <a:r>
              <a:rPr b="1"/>
              <a:t>sedimentary layers </a:t>
            </a:r>
            <a:r>
              <a:t>(left)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Extending for </a:t>
            </a:r>
            <a:r>
              <a:rPr b="1"/>
              <a:t>1000's of square miles, </a:t>
            </a:r>
            <a:r>
              <a:t>as in U.S. coal deposits (right)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But with layers </a:t>
            </a:r>
            <a:r>
              <a:rPr b="1"/>
              <a:t>only a few meters thick </a:t>
            </a:r>
            <a:r>
              <a:t>(and often 100's of meters down)</a:t>
            </a:r>
          </a:p>
          <a:p>
            <a:pPr>
              <a:defRPr sz="1800" b="1"/>
            </a:pPr>
            <a:endParaRPr/>
          </a:p>
          <a:p>
            <a:pPr algn="ctr">
              <a:defRPr sz="1800" b="1">
                <a:solidFill>
                  <a:srgbClr val="FFCC00"/>
                </a:solidFill>
              </a:defRPr>
            </a:pPr>
            <a:r>
              <a:t>So to get enough, we must (hugely) disturb 1000's of square miles!</a:t>
            </a:r>
          </a:p>
        </p:txBody>
      </p:sp>
      <p:pic>
        <p:nvPicPr>
          <p:cNvPr id="28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97888"/>
            <a:ext cx="3421435" cy="241211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Left Arrow 5"/>
          <p:cNvSpPr/>
          <p:nvPr/>
        </p:nvSpPr>
        <p:spPr>
          <a:xfrm>
            <a:off x="3886200" y="3124200"/>
            <a:ext cx="4572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vert="eaVert"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1" name="Picture 6" descr="Picture 6"/>
          <p:cNvPicPr>
            <a:picLocks noChangeAspect="1"/>
          </p:cNvPicPr>
          <p:nvPr/>
        </p:nvPicPr>
        <p:blipFill>
          <a:blip r:embed="rId3"/>
          <a:srcRect r="26958"/>
          <a:stretch>
            <a:fillRect/>
          </a:stretch>
        </p:blipFill>
        <p:spPr>
          <a:xfrm>
            <a:off x="4845050" y="1377950"/>
            <a:ext cx="3536950" cy="2440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5"/>
          <p:cNvSpPr txBox="1"/>
          <p:nvPr/>
        </p:nvSpPr>
        <p:spPr>
          <a:xfrm>
            <a:off x="121920" y="6390130"/>
            <a:ext cx="2575561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http://www.coalcampusa.com/sowv/logan/stirrat/stirrat.htm</a:t>
            </a:r>
          </a:p>
        </p:txBody>
      </p:sp>
      <p:sp>
        <p:nvSpPr>
          <p:cNvPr id="29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Environmental damage is lessened if layers are deeper and must be mined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	Because, assuming </a:t>
            </a:r>
            <a:r>
              <a:rPr b="1">
                <a:solidFill>
                  <a:srgbClr val="FFCC00"/>
                </a:solidFill>
              </a:rPr>
              <a:t>mines</a:t>
            </a:r>
            <a:r>
              <a:t> (and mine tailings) are not too extensive,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		Ecosystem (largely at surface) will be less affected</a:t>
            </a:r>
          </a:p>
          <a:p>
            <a:pPr>
              <a:defRPr sz="1600"/>
            </a:pPr>
            <a:endParaRPr/>
          </a:p>
          <a:p>
            <a:pPr>
              <a:defRPr sz="1800"/>
            </a:pPr>
            <a:r>
              <a:t>But based on economics alone, you'd probably want layers </a:t>
            </a:r>
            <a:r>
              <a:rPr b="1"/>
              <a:t>near</a:t>
            </a:r>
            <a:r>
              <a:t> the surface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	Making them accessible via </a:t>
            </a:r>
            <a:r>
              <a:rPr b="1">
                <a:solidFill>
                  <a:srgbClr val="FFCC00"/>
                </a:solidFill>
              </a:rPr>
              <a:t>strip-mining </a:t>
            </a:r>
            <a:r>
              <a:t>or </a:t>
            </a:r>
            <a:r>
              <a:rPr b="1">
                <a:solidFill>
                  <a:srgbClr val="FFCC00"/>
                </a:solidFill>
              </a:rPr>
              <a:t>mountaintop-removal</a:t>
            </a:r>
          </a:p>
          <a:p>
            <a:pPr>
              <a:defRPr sz="1800" b="1">
                <a:solidFill>
                  <a:srgbClr val="FFCC00"/>
                </a:solidFill>
              </a:defRPr>
            </a:pPr>
            <a:endParaRPr b="1">
              <a:solidFill>
                <a:srgbClr val="FFCC00"/>
              </a:solidFill>
            </a:endParaRPr>
          </a:p>
          <a:p>
            <a:pPr>
              <a:defRPr sz="1800"/>
            </a:pPr>
            <a:r>
              <a:t>Contemporary West Virginia examples of coal removal via:</a:t>
            </a:r>
          </a:p>
          <a:p>
            <a:pPr>
              <a:defRPr sz="1100"/>
            </a:pPr>
            <a:endParaRPr/>
          </a:p>
          <a:p>
            <a:pPr>
              <a:defRPr sz="1800"/>
            </a:pPr>
            <a:r>
              <a:t>       </a:t>
            </a:r>
            <a:r>
              <a:rPr sz="1600"/>
              <a:t>Classic Mining			Strip-Mining	           Mountaintop-Removal</a:t>
            </a:r>
          </a:p>
        </p:txBody>
      </p:sp>
      <p:sp>
        <p:nvSpPr>
          <p:cNvPr id="295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877823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The best alternatives (for this worst alternative)?</a:t>
            </a:r>
          </a:p>
        </p:txBody>
      </p:sp>
      <p:pic>
        <p:nvPicPr>
          <p:cNvPr id="29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79" y="4554123"/>
            <a:ext cx="2685143" cy="176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079" y="4554084"/>
            <a:ext cx="2685143" cy="177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879" y="4554089"/>
            <a:ext cx="2819401" cy="176943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Rectangle 5"/>
          <p:cNvSpPr txBox="1"/>
          <p:nvPr/>
        </p:nvSpPr>
        <p:spPr>
          <a:xfrm>
            <a:off x="2712720" y="6390130"/>
            <a:ext cx="3413760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http://vault.sierraclub.org/sierra/201209/mountaintop-removal-coal-mining-west-virginia-251.aspx</a:t>
            </a:r>
          </a:p>
        </p:txBody>
      </p:sp>
      <p:sp>
        <p:nvSpPr>
          <p:cNvPr id="300" name="Rectangle 5"/>
          <p:cNvSpPr txBox="1"/>
          <p:nvPr/>
        </p:nvSpPr>
        <p:spPr>
          <a:xfrm>
            <a:off x="6217920" y="6374255"/>
            <a:ext cx="2804161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http://www.sourcewatch.org/index.php/Mountaintop_removal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This note set will venture into this "gray information void"</a:t>
            </a:r>
          </a:p>
        </p:txBody>
      </p:sp>
      <p:sp>
        <p:nvSpPr>
          <p:cNvPr id="13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In a </a:t>
            </a:r>
            <a:r>
              <a:rPr b="1"/>
              <a:t>few</a:t>
            </a:r>
            <a:r>
              <a:t> cases, I've actually found data that support or refute a specific claim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for the much larger number of </a:t>
            </a:r>
            <a:r>
              <a:rPr b="1"/>
              <a:t>ambiguous cases</a:t>
            </a:r>
            <a:r>
              <a:t>, 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	I can at least dig deeper into the issues and facts,</a:t>
            </a:r>
          </a:p>
          <a:p>
            <a:pPr defTabSz="868680"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		getting well beyond blogger and advertising hype</a:t>
            </a:r>
          </a:p>
          <a:p>
            <a:pPr defTabSz="868680"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With luck, this may transform scattered </a:t>
            </a:r>
            <a:r>
              <a:rPr b="1"/>
              <a:t>orange vs. apple vs. pear  </a:t>
            </a:r>
            <a:r>
              <a:t>claims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228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Into more meaningful </a:t>
            </a:r>
            <a:r>
              <a:rPr b="1"/>
              <a:t>orange to lemon to lime to grapefruit </a:t>
            </a:r>
            <a:r>
              <a:t>comparisons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</a:t>
            </a:r>
          </a:p>
        </p:txBody>
      </p:sp>
      <p:pic>
        <p:nvPicPr>
          <p:cNvPr id="13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728356"/>
            <a:ext cx="1524000" cy="84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5405437"/>
            <a:ext cx="2133600" cy="76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 txBox="1"/>
          <p:nvPr/>
        </p:nvSpPr>
        <p:spPr>
          <a:xfrm>
            <a:off x="350520" y="63048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https://confluence.furman.edu:8443/display/GGY230F10/Surface+Mining2</a:t>
            </a:r>
          </a:p>
        </p:txBody>
      </p:sp>
      <p:sp>
        <p:nvSpPr>
          <p:cNvPr id="30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Exact differences between these three alternatives?</a:t>
            </a:r>
          </a:p>
        </p:txBody>
      </p:sp>
      <p:sp>
        <p:nvSpPr>
          <p:cNvPr id="30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4228125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Raw material (in this case coal) is all in one, or a few, thin layers</a:t>
            </a:r>
          </a:p>
          <a:p>
            <a:pPr>
              <a:defRPr sz="500"/>
            </a:pPr>
            <a:endParaRPr/>
          </a:p>
          <a:p>
            <a:pPr>
              <a:defRPr sz="1800"/>
            </a:pPr>
            <a:r>
              <a:t>	Covered by 10's or 100's of meters of other layers = "</a:t>
            </a:r>
            <a:r>
              <a:rPr b="1">
                <a:solidFill>
                  <a:srgbClr val="FFCC00"/>
                </a:solidFill>
              </a:rPr>
              <a:t>overburden</a:t>
            </a:r>
            <a:r>
              <a:t>"</a:t>
            </a:r>
          </a:p>
          <a:p>
            <a:pPr>
              <a:defRPr sz="1200"/>
            </a:pPr>
            <a:endParaRPr/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Classic mining: </a:t>
            </a:r>
            <a:r>
              <a:rPr b="0">
                <a:solidFill>
                  <a:srgbClr val="FFFFFF"/>
                </a:solidFill>
              </a:rPr>
              <a:t>Overburden is left in place (as mines burrow beneath it)</a:t>
            </a:r>
          </a:p>
          <a:p>
            <a:pPr>
              <a:defRPr sz="10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Strip-mining: </a:t>
            </a:r>
            <a:r>
              <a:rPr b="0">
                <a:solidFill>
                  <a:srgbClr val="FFFFFF"/>
                </a:solidFill>
              </a:rPr>
              <a:t>Thinner overburden is instead pushed aside – into piles</a:t>
            </a:r>
          </a:p>
          <a:p>
            <a:pPr>
              <a:defRPr sz="10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Mountaintop-removal:  </a:t>
            </a:r>
            <a:r>
              <a:rPr b="0">
                <a:solidFill>
                  <a:srgbClr val="FFFFFF"/>
                </a:solidFill>
              </a:rPr>
              <a:t>Overburden </a:t>
            </a:r>
            <a:r>
              <a:rPr>
                <a:solidFill>
                  <a:srgbClr val="FFFFFF"/>
                </a:solidFill>
              </a:rPr>
              <a:t>covering whole mountain tops</a:t>
            </a:r>
          </a:p>
          <a:p>
            <a:pPr>
              <a:defRPr sz="900"/>
            </a:pPr>
            <a:endParaRPr>
              <a:solidFill>
                <a:srgbClr val="FFFFFF"/>
              </a:solidFill>
            </a:endParaRPr>
          </a:p>
          <a:p>
            <a:pPr>
              <a:defRPr sz="1800"/>
            </a:pPr>
            <a:r>
              <a:t>			is pushed aside to</a:t>
            </a:r>
            <a:r>
              <a:rPr b="1"/>
              <a:t> fill adjacent valleys</a:t>
            </a:r>
          </a:p>
        </p:txBody>
      </p:sp>
      <p:pic>
        <p:nvPicPr>
          <p:cNvPr id="305" name="Picture 10" descr="Picture 10"/>
          <p:cNvPicPr>
            <a:picLocks noChangeAspect="1"/>
          </p:cNvPicPr>
          <p:nvPr/>
        </p:nvPicPr>
        <p:blipFill>
          <a:blip r:embed="rId2"/>
          <a:srcRect b="68251"/>
          <a:stretch>
            <a:fillRect/>
          </a:stretch>
        </p:blipFill>
        <p:spPr>
          <a:xfrm>
            <a:off x="76200" y="4143261"/>
            <a:ext cx="2861006" cy="181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1" descr="Picture 11"/>
          <p:cNvPicPr>
            <a:picLocks noChangeAspect="1"/>
          </p:cNvPicPr>
          <p:nvPr/>
        </p:nvPicPr>
        <p:blipFill>
          <a:blip r:embed="rId2"/>
          <a:srcRect t="31371" b="35197"/>
          <a:stretch>
            <a:fillRect/>
          </a:stretch>
        </p:blipFill>
        <p:spPr>
          <a:xfrm>
            <a:off x="3124200" y="4025900"/>
            <a:ext cx="2861007" cy="198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12" descr="Picture 12"/>
          <p:cNvPicPr>
            <a:picLocks noChangeAspect="1"/>
          </p:cNvPicPr>
          <p:nvPr/>
        </p:nvPicPr>
        <p:blipFill>
          <a:blip r:embed="rId2"/>
          <a:srcRect t="64272" b="765"/>
          <a:stretch>
            <a:fillRect/>
          </a:stretch>
        </p:blipFill>
        <p:spPr>
          <a:xfrm>
            <a:off x="6206792" y="4010121"/>
            <a:ext cx="2861008" cy="2073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5"/>
          <p:cNvSpPr txBox="1"/>
          <p:nvPr/>
        </p:nvSpPr>
        <p:spPr>
          <a:xfrm>
            <a:off x="350520" y="6279420"/>
            <a:ext cx="844296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https://en.wikipedia.org/wiki/Mountaintop_removal_mining 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references therein cited</a:t>
            </a:r>
          </a:p>
        </p:txBody>
      </p:sp>
      <p:sp>
        <p:nvSpPr>
          <p:cNvPr id="31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Mountaintop removal can devastate entire landscapes because:</a:t>
            </a:r>
          </a:p>
        </p:txBody>
      </p:sp>
      <p:sp>
        <p:nvSpPr>
          <p:cNvPr id="31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5562600"/>
          </a:xfrm>
          <a:prstGeom prst="rect">
            <a:avLst/>
          </a:prstGeom>
        </p:spPr>
        <p:txBody>
          <a:bodyPr/>
          <a:lstStyle/>
          <a:p>
            <a:pPr defTabSz="886968">
              <a:defRPr sz="1746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1) Final, full reclamation step may never occur 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Due to bankruptcies AND long history of federally granted "variances" </a:t>
            </a:r>
            <a:r>
              <a:rPr baseline="29938"/>
              <a:t>1</a:t>
            </a:r>
          </a:p>
          <a:p>
            <a:pPr defTabSz="886968">
              <a:defRPr sz="135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 baseline="29938"/>
          </a:p>
          <a:p>
            <a:pPr defTabSz="886968">
              <a:defRPr sz="1746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2) If reclamation does occur, use of artificial organic-poor soil is allowed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=&gt; Diminished fertility =&gt; Diminished plant and animal diversity</a:t>
            </a:r>
          </a:p>
          <a:p>
            <a:pPr defTabSz="886968"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Persisting on the time scale of centuries </a:t>
            </a:r>
            <a:r>
              <a:rPr baseline="29938"/>
              <a:t>1</a:t>
            </a:r>
          </a:p>
          <a:p>
            <a:pPr defTabSz="886968">
              <a:defRPr sz="135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 baseline="29938"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 </a:t>
            </a:r>
            <a:r>
              <a:rPr>
                <a:solidFill>
                  <a:srgbClr val="FFCC00"/>
                </a:solidFill>
              </a:rPr>
              <a:t>3) Rain flows into now crumbled valley-filling overburden</a:t>
            </a:r>
          </a:p>
          <a:p>
            <a:pPr defTabSz="886968"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CC00"/>
              </a:solidFill>
            </a:endParaRP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Leaching out (previously sealed in) heavy metals</a:t>
            </a:r>
          </a:p>
          <a:p>
            <a:pPr defTabSz="886968"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Which can then massively pollute out-flowing streams </a:t>
            </a:r>
            <a:r>
              <a:rPr baseline="29938"/>
              <a:t>1</a:t>
            </a:r>
          </a:p>
          <a:p>
            <a:pPr defTabSz="886968">
              <a:defRPr sz="135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 baseline="29938"/>
          </a:p>
          <a:p>
            <a:pPr defTabSz="886968">
              <a:defRPr sz="1746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4) Scale and extent of mountaintop removal is huge: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"MTR will mine over 1.4 million acres (5700 square kilometers) by 2010,</a:t>
            </a:r>
          </a:p>
          <a:p>
            <a:pPr algn="ctr"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an amount of land area that exceeds that of the state of Delaware." </a:t>
            </a:r>
            <a:r>
              <a:rPr baseline="29938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5"/>
          <p:cNvSpPr txBox="1"/>
          <p:nvPr/>
        </p:nvSpPr>
        <p:spPr>
          <a:xfrm>
            <a:off x="655319" y="3063145"/>
            <a:ext cx="326136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http://gulahiyi.blogspot.com/2008_12_01_archive.html</a:t>
            </a:r>
          </a:p>
        </p:txBody>
      </p:sp>
      <p:sp>
        <p:nvSpPr>
          <p:cNvPr id="31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Satellite views of West Virginia:</a:t>
            </a:r>
          </a:p>
        </p:txBody>
      </p:sp>
      <p:pic>
        <p:nvPicPr>
          <p:cNvPr id="31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69925"/>
            <a:ext cx="3537528" cy="243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09" y="669925"/>
            <a:ext cx="4027991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Rectangle 5"/>
          <p:cNvSpPr txBox="1"/>
          <p:nvPr/>
        </p:nvSpPr>
        <p:spPr>
          <a:xfrm>
            <a:off x="4922520" y="3063145"/>
            <a:ext cx="326136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2) http://appvoices.org/2014/08/15/its-still-happening/</a:t>
            </a:r>
          </a:p>
        </p:txBody>
      </p:sp>
      <p:sp>
        <p:nvSpPr>
          <p:cNvPr id="31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6324600"/>
            <a:ext cx="8534400" cy="533400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FFCC00"/>
                </a:solidFill>
              </a:defRPr>
            </a:pPr>
            <a:r>
              <a:t>"Five hundred mountains and counting . . . " </a:t>
            </a:r>
            <a:r>
              <a:rPr baseline="30000"/>
              <a:t>2</a:t>
            </a:r>
          </a:p>
        </p:txBody>
      </p:sp>
      <p:pic>
        <p:nvPicPr>
          <p:cNvPr id="319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565525"/>
            <a:ext cx="3505201" cy="216321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5"/>
          <p:cNvSpPr txBox="1"/>
          <p:nvPr/>
        </p:nvSpPr>
        <p:spPr>
          <a:xfrm>
            <a:off x="579119" y="5714270"/>
            <a:ext cx="326136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3) http://wvhighlands.org/wv_voice/?category_name=mining-matters&amp;paged=31</a:t>
            </a:r>
          </a:p>
        </p:txBody>
      </p:sp>
      <p:sp>
        <p:nvSpPr>
          <p:cNvPr id="321" name="Rectangle 5"/>
          <p:cNvSpPr txBox="1"/>
          <p:nvPr/>
        </p:nvSpPr>
        <p:spPr>
          <a:xfrm>
            <a:off x="4998720" y="5730145"/>
            <a:ext cx="326136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4) http://designandviolence.moma.org/mountaintop-removal-various-designers/</a:t>
            </a:r>
          </a:p>
        </p:txBody>
      </p:sp>
      <p:pic>
        <p:nvPicPr>
          <p:cNvPr id="322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565525"/>
            <a:ext cx="3276600" cy="218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 5"/>
          <p:cNvSpPr txBox="1"/>
          <p:nvPr/>
        </p:nvSpPr>
        <p:spPr>
          <a:xfrm>
            <a:off x="350520" y="5882545"/>
            <a:ext cx="8442960" cy="74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http://ostseis.anl.gov/guide/tarsands/		2) https://en.wikipedia.org/wiki/Oil_sands</a:t>
            </a: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The Opposite of Mining – Tar Sand Steam Extraction, Scientific American, January 2013</a:t>
            </a:r>
            <a:endParaRPr>
              <a:solidFill>
                <a:srgbClr val="E5FFFF"/>
              </a:solidFill>
            </a:endParaRPr>
          </a:p>
          <a:p>
            <a:pPr algn="ctr">
              <a:defRPr sz="4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4) The True Cost of Fossil Fuels, Scientific American, April 2013</a:t>
            </a:r>
          </a:p>
        </p:txBody>
      </p:sp>
      <p:sp>
        <p:nvSpPr>
          <p:cNvPr id="32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Similar: Tar sands (a.k.a. oil sands) </a:t>
            </a:r>
          </a:p>
        </p:txBody>
      </p:sp>
      <p:sp>
        <p:nvSpPr>
          <p:cNvPr id="32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029200"/>
          </a:xfrm>
          <a:prstGeom prst="rect">
            <a:avLst/>
          </a:prstGeom>
        </p:spPr>
        <p:txBody>
          <a:bodyPr/>
          <a:lstStyle/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"A combination of clay, sand, water, and </a:t>
            </a:r>
            <a:r>
              <a:rPr b="1"/>
              <a:t>bitumen</a:t>
            </a:r>
            <a:r>
              <a:t>, a heavy black viscous oil" </a:t>
            </a:r>
            <a:r>
              <a:rPr baseline="29872"/>
              <a:t>1</a:t>
            </a:r>
          </a:p>
          <a:p>
            <a:pPr defTabSz="859536">
              <a:defRPr sz="112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They are so viscous that they do not flow well enough to be sucked up by wells</a:t>
            </a:r>
          </a:p>
          <a:p>
            <a:pPr defTabSz="859536">
              <a:defRPr sz="103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So they've been strip mined.  And once on the surface, super-heated: 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By steam, from water (via burning of other oil &amp; gas)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Until viscosity decreases to point that oil and sand can be separated </a:t>
            </a:r>
            <a:r>
              <a:rPr baseline="29872"/>
              <a:t>2</a:t>
            </a:r>
          </a:p>
          <a:p>
            <a:pPr defTabSz="859536">
              <a:defRPr sz="939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But more recently: Steam + solvents have just been </a:t>
            </a:r>
            <a:r>
              <a:rPr b="1"/>
              <a:t>injected into </a:t>
            </a:r>
            <a:r>
              <a:t>the ground </a:t>
            </a:r>
            <a:r>
              <a:rPr baseline="29872">
                <a:solidFill>
                  <a:srgbClr val="FFFFFF"/>
                </a:solidFill>
              </a:rPr>
              <a:t>3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>
              <a:solidFill>
                <a:srgbClr val="FFFFFF"/>
              </a:solidFill>
            </a:endParaRPr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And hot, lower viscosity, oil/tar pumped out =&gt;</a:t>
            </a:r>
          </a:p>
          <a:p>
            <a:pPr defTabSz="859536">
              <a:defRPr sz="846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Less land disruption / But more energy expended (plus, fate of solvents?) </a:t>
            </a:r>
            <a:endParaRPr baseline="29872"/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Steam injection has ALSO long been used for overly viscous classic oil deposits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As for "Heavy California Oil" </a:t>
            </a:r>
            <a:r>
              <a:rPr baseline="29872"/>
              <a:t>4</a:t>
            </a:r>
            <a:r>
              <a:t> (which shows up later in this note set)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2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And this brings us naturally to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hydraulic fracturing</a:t>
            </a:r>
          </a:p>
        </p:txBody>
      </p:sp>
      <p:sp>
        <p:nvSpPr>
          <p:cNvPr id="33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534400" cy="5334000"/>
          </a:xfrm>
          <a:prstGeom prst="rect">
            <a:avLst/>
          </a:prstGeom>
        </p:spPr>
        <p:txBody>
          <a:bodyPr/>
          <a:lstStyle/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Known unpopularly as </a:t>
            </a:r>
            <a:r>
              <a:rPr b="1">
                <a:solidFill>
                  <a:srgbClr val="FFCC00"/>
                </a:solidFill>
              </a:rPr>
              <a:t>FRACKING</a:t>
            </a:r>
          </a:p>
          <a:p>
            <a:pPr defTabSz="868680">
              <a:defRPr sz="1140" b="1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FFCC00"/>
              </a:solidFill>
            </a:endParaRP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Natural gas is also produced by fossilization of organic sediments</a:t>
            </a:r>
          </a:p>
          <a:p>
            <a:pPr defTabSz="868680"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Meaning that it is also formed in broad but thin (and thus dilute) layers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If adjacent rock layers are porous and/or fractured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Gas can migrate and accumulate =&gt; Extraction via wells (see above)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if surrounding layers are solid, gas remains in myriad tiny separated pockets</a:t>
            </a:r>
          </a:p>
          <a:p>
            <a:pPr defTabSz="868680"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But we can fracture that solid surrounding solid material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	By pumping in fluids at </a:t>
            </a:r>
            <a:r>
              <a:rPr b="1"/>
              <a:t>extremely high pressure</a:t>
            </a:r>
          </a:p>
          <a:p>
            <a:pPr defTabSz="86868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 b="1"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		</a:t>
            </a:r>
            <a:r>
              <a:rPr>
                <a:solidFill>
                  <a:srgbClr val="FFCC00"/>
                </a:solidFill>
              </a:rPr>
              <a:t>Which shatters those surrounding rock layers</a:t>
            </a:r>
          </a:p>
          <a:p>
            <a:pPr defTabSz="868680"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CC00"/>
              </a:solidFill>
            </a:endParaRPr>
          </a:p>
          <a:p>
            <a:pPr defTabSz="868680">
              <a:defRPr sz="1710" b="1">
                <a:solidFill>
                  <a:srgbClr val="FFCC0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				</a:t>
            </a:r>
            <a:r>
              <a:rPr>
                <a:solidFill>
                  <a:srgbClr val="FFFFFF"/>
                </a:solidFill>
              </a:rPr>
              <a:t>Complete process: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5"/>
          <p:cNvSpPr txBox="1"/>
          <p:nvPr/>
        </p:nvSpPr>
        <p:spPr>
          <a:xfrm>
            <a:off x="274320" y="4755420"/>
            <a:ext cx="295656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https://socinnovation.wordpress.com/2014/07/05/sia-fracking/</a:t>
            </a:r>
          </a:p>
        </p:txBody>
      </p:sp>
      <p:sp>
        <p:nvSpPr>
          <p:cNvPr id="33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3810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FCC00"/>
                </a:solidFill>
              </a:defRPr>
            </a:pPr>
            <a:r>
              <a:t>WATER</a:t>
            </a:r>
            <a:r>
              <a:rPr b="0">
                <a:solidFill>
                  <a:srgbClr val="FFFFFF"/>
                </a:solidFill>
              </a:rPr>
              <a:t> is injected at extremely high pressure to crack surrounding stone </a:t>
            </a:r>
          </a:p>
          <a:p>
            <a:pPr>
              <a:defRPr sz="9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Sand / grit </a:t>
            </a:r>
            <a:r>
              <a:rPr b="0">
                <a:solidFill>
                  <a:srgbClr val="FFFFFF"/>
                </a:solidFill>
              </a:rPr>
              <a:t>is added to hold cracks open after water pressure is released</a:t>
            </a:r>
          </a:p>
          <a:p>
            <a:pPr>
              <a:defRPr sz="900"/>
            </a:pPr>
            <a:endParaRPr b="0">
              <a:solidFill>
                <a:srgbClr val="FFFFFF"/>
              </a:solidFill>
            </a:endParaRPr>
          </a:p>
          <a:p>
            <a:pPr>
              <a:defRPr sz="1800"/>
            </a:pPr>
            <a:r>
              <a:t>Plus other additives, including possibly:</a:t>
            </a:r>
          </a:p>
          <a:p>
            <a:pPr>
              <a:defRPr sz="900"/>
            </a:pPr>
            <a:endParaRPr/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Acids</a:t>
            </a:r>
            <a:r>
              <a:rPr b="0">
                <a:solidFill>
                  <a:srgbClr val="FFFFFF"/>
                </a:solidFill>
              </a:rPr>
              <a:t> to etch and roughen crack surfaces =&gt; Preventing their tight re-closure</a:t>
            </a:r>
          </a:p>
          <a:p>
            <a:pPr>
              <a:defRPr sz="10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Solvents / detergents </a:t>
            </a:r>
            <a:r>
              <a:rPr b="0">
                <a:solidFill>
                  <a:srgbClr val="FFFFFF"/>
                </a:solidFill>
              </a:rPr>
              <a:t>to dissolve oilier materials</a:t>
            </a:r>
          </a:p>
        </p:txBody>
      </p:sp>
      <p:pic>
        <p:nvPicPr>
          <p:cNvPr id="33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907" y="3033586"/>
            <a:ext cx="5340893" cy="3748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Objections to fracking?</a:t>
            </a:r>
          </a:p>
        </p:txBody>
      </p:sp>
      <p:sp>
        <p:nvSpPr>
          <p:cNvPr id="33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609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1) </a:t>
            </a:r>
            <a:r>
              <a:rPr b="1">
                <a:solidFill>
                  <a:srgbClr val="FFCC00"/>
                </a:solidFill>
              </a:rPr>
              <a:t>Water:  </a:t>
            </a:r>
            <a:r>
              <a:t>Previous figure claims 70-140 billions of gallons per year for the U.S.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But water is still abundant in some places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And it need not be pure: Even brackish (mildly salty) water would suffice</a:t>
            </a:r>
          </a:p>
          <a:p>
            <a:pPr>
              <a:defRPr sz="1400"/>
            </a:pPr>
            <a:endParaRPr/>
          </a:p>
          <a:p>
            <a:pPr>
              <a:defRPr sz="1800"/>
            </a:pPr>
            <a:r>
              <a:t>2) </a:t>
            </a:r>
            <a:r>
              <a:rPr b="1">
                <a:solidFill>
                  <a:srgbClr val="FFCC00"/>
                </a:solidFill>
              </a:rPr>
              <a:t>Earthquakes:  </a:t>
            </a:r>
            <a:r>
              <a:t>Fractured rock layers can shift more easily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</a:t>
            </a:r>
            <a:r>
              <a:rPr b="1"/>
              <a:t>Triggering</a:t>
            </a:r>
            <a:r>
              <a:t> release of tectonic stresses (which are the real </a:t>
            </a:r>
            <a:r>
              <a:rPr b="1"/>
              <a:t>cause</a:t>
            </a:r>
            <a:r>
              <a:t>) </a:t>
            </a:r>
          </a:p>
          <a:p>
            <a:pPr>
              <a:defRPr sz="1400"/>
            </a:pPr>
            <a:endParaRPr/>
          </a:p>
          <a:p>
            <a:pPr>
              <a:defRPr sz="1800"/>
            </a:pPr>
            <a:r>
              <a:t>3) </a:t>
            </a:r>
            <a:r>
              <a:rPr b="1">
                <a:solidFill>
                  <a:srgbClr val="FFCC00"/>
                </a:solidFill>
              </a:rPr>
              <a:t>Cracks:  </a:t>
            </a:r>
            <a:r>
              <a:t>Which allow not only gas to move, but anything else down there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Including, possibly, </a:t>
            </a:r>
            <a:r>
              <a:rPr b="1"/>
              <a:t>toxic heavy metals dissolving in water </a:t>
            </a:r>
          </a:p>
          <a:p>
            <a:pPr>
              <a:defRPr sz="1000"/>
            </a:pPr>
            <a:endParaRPr b="1"/>
          </a:p>
          <a:p>
            <a:pPr>
              <a:defRPr sz="1800"/>
            </a:pPr>
            <a:r>
              <a:t>4) </a:t>
            </a:r>
            <a:r>
              <a:rPr b="1">
                <a:solidFill>
                  <a:srgbClr val="FFCC00"/>
                </a:solidFill>
              </a:rPr>
              <a:t>Chemical Additives:  </a:t>
            </a:r>
            <a:r>
              <a:t>Which can include a </a:t>
            </a:r>
            <a:r>
              <a:rPr b="1"/>
              <a:t>witch's brew </a:t>
            </a:r>
            <a:r>
              <a:t>of possibilities</a:t>
            </a:r>
          </a:p>
          <a:p>
            <a:pPr>
              <a:defRPr sz="400"/>
            </a:pPr>
            <a:endParaRPr/>
          </a:p>
          <a:p>
            <a:pPr>
              <a:defRPr sz="1800"/>
            </a:pPr>
            <a:r>
              <a:t>	</a:t>
            </a:r>
            <a:r>
              <a:rPr b="1"/>
              <a:t>Now chosen SECRETLY in petroleum company back rooms</a:t>
            </a:r>
          </a:p>
          <a:p>
            <a:pPr>
              <a:defRPr sz="1800"/>
            </a:pPr>
            <a:endParaRPr b="1"/>
          </a:p>
          <a:p>
            <a:pPr algn="ctr">
              <a:defRPr sz="1800" b="1">
                <a:solidFill>
                  <a:srgbClr val="FFD745"/>
                </a:solidFill>
              </a:defRPr>
            </a:pPr>
            <a:r>
              <a:t>Even on U.S. lands, government is </a:t>
            </a:r>
            <a:r>
              <a:rPr u="sng"/>
              <a:t>only beginning</a:t>
            </a:r>
            <a:r>
              <a:t> to require disclosure</a:t>
            </a:r>
          </a:p>
          <a:p>
            <a:pPr algn="ctr">
              <a:defRPr sz="1000" b="1">
                <a:solidFill>
                  <a:srgbClr val="FFD745"/>
                </a:solidFill>
              </a:defRPr>
            </a:pPr>
            <a:endParaRPr/>
          </a:p>
          <a:p>
            <a:pPr algn="ctr">
              <a:defRPr sz="1800" b="1">
                <a:solidFill>
                  <a:srgbClr val="FFD745"/>
                </a:solidFill>
              </a:defRPr>
            </a:pPr>
            <a:r>
              <a:t>And is </a:t>
            </a:r>
            <a:r>
              <a:rPr u="sng"/>
              <a:t>still</a:t>
            </a:r>
            <a:r>
              <a:t> giving companies a free hand on what they decide to add!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http://modernsurvivalblog.com/retreat-living/united-states-aquifer-locations/</a:t>
            </a:r>
          </a:p>
        </p:txBody>
      </p:sp>
      <p:sp>
        <p:nvSpPr>
          <p:cNvPr id="3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And now we bring in aquifers:</a:t>
            </a:r>
          </a:p>
        </p:txBody>
      </p:sp>
      <p:sp>
        <p:nvSpPr>
          <p:cNvPr id="34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99896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Which are huge broad swaths of buried, naturally fractured or porous rock layers</a:t>
            </a:r>
          </a:p>
          <a:p>
            <a:pPr>
              <a:defRPr sz="900"/>
            </a:pPr>
            <a:endParaRPr/>
          </a:p>
          <a:p>
            <a:pPr>
              <a:defRPr sz="1800"/>
            </a:pPr>
            <a:r>
              <a:t>Into which, over many thousands of years, water has percolated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   = Vast "underground lakes" </a:t>
            </a:r>
            <a:r>
              <a:rPr b="1"/>
              <a:t>supplying our drinking &amp; farm water wells</a:t>
            </a:r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>
              <a:defRPr sz="1800"/>
            </a:pPr>
            <a:endParaRPr b="1"/>
          </a:p>
          <a:p>
            <a:pPr algn="ctr">
              <a:defRPr sz="1800" b="1">
                <a:solidFill>
                  <a:srgbClr val="FFCC00"/>
                </a:solidFill>
              </a:defRPr>
            </a:pPr>
            <a:r>
              <a:t>If fracked region connects, its chemicals could be dispersed into aquifer</a:t>
            </a:r>
          </a:p>
        </p:txBody>
      </p:sp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63077"/>
            <a:ext cx="5578988" cy="3488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https://fracfocus.org/hydraulic-fracturing-how-it-works/hydraulic-fracturing-process</a:t>
            </a:r>
          </a:p>
        </p:txBody>
      </p:sp>
      <p:sp>
        <p:nvSpPr>
          <p:cNvPr id="34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The potential for large-scale groundwater pollution?</a:t>
            </a:r>
          </a:p>
        </p:txBody>
      </p:sp>
      <p:sp>
        <p:nvSpPr>
          <p:cNvPr id="34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534400" cy="580617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Current U.S. fracking sites: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000"/>
            </a:pPr>
            <a:endParaRPr/>
          </a:p>
          <a:p>
            <a:pPr algn="ctr">
              <a:defRPr sz="1800">
                <a:solidFill>
                  <a:srgbClr val="FFCC00"/>
                </a:solidFill>
              </a:defRPr>
            </a:pPr>
            <a:r>
              <a:t>With groundwater pollution already identified in Montana and Pennsylvania</a:t>
            </a:r>
          </a:p>
          <a:p>
            <a:pPr algn="ctr">
              <a:defRPr sz="500">
                <a:solidFill>
                  <a:srgbClr val="FFCC00"/>
                </a:solidFill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solidFill>
                  <a:srgbClr val="FFCC00"/>
                </a:solidFill>
              </a:defRPr>
            </a:pPr>
            <a:r>
              <a:t>(and strongly suspected elsewhere)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324364"/>
            <a:ext cx="6223000" cy="4016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http://www.eia.gov/analysis/studies/usshalegas/</a:t>
            </a:r>
          </a:p>
        </p:txBody>
      </p:sp>
      <p:sp>
        <p:nvSpPr>
          <p:cNvPr id="350" name="Rectangle 3"/>
          <p:cNvSpPr txBox="1"/>
          <p:nvPr/>
        </p:nvSpPr>
        <p:spPr>
          <a:xfrm>
            <a:off x="274320" y="914400"/>
            <a:ext cx="8823960" cy="7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EIA map of shale gas occurrence:</a:t>
            </a:r>
          </a:p>
        </p:txBody>
      </p:sp>
      <p:pic>
        <p:nvPicPr>
          <p:cNvPr id="351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050"/>
            <a:ext cx="6057900" cy="464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Would-be fracking sites: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36" name="Rectangle 2"/>
          <p:cNvSpPr txBox="1">
            <a:spLocks noGrp="1"/>
          </p:cNvSpPr>
          <p:nvPr>
            <p:ph type="title"/>
          </p:nvPr>
        </p:nvSpPr>
        <p:spPr>
          <a:xfrm>
            <a:off x="0" y="1651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To begin: Energy production nearly always involves</a:t>
            </a:r>
          </a:p>
        </p:txBody>
      </p:sp>
      <p:sp>
        <p:nvSpPr>
          <p:cNvPr id="13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991600" cy="55626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FCC00"/>
                </a:solidFill>
              </a:defRPr>
            </a:pPr>
            <a:r>
              <a:t>Raw materials </a:t>
            </a:r>
            <a:r>
              <a:rPr b="0">
                <a:solidFill>
                  <a:srgbClr val="FFFFFF"/>
                </a:solidFill>
              </a:rPr>
              <a:t>to build power plants and/or fuel those power plants:</a:t>
            </a:r>
          </a:p>
          <a:p>
            <a:pPr>
              <a:defRPr sz="900"/>
            </a:pPr>
            <a:endParaRPr b="0">
              <a:solidFill>
                <a:srgbClr val="FFFFFF"/>
              </a:solidFill>
            </a:endParaRPr>
          </a:p>
          <a:p>
            <a:pPr>
              <a:defRPr sz="1800"/>
            </a:pPr>
            <a:r>
              <a:t>	What are their natural abundances?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Where, and in what form, do they naturally occur?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How are they extracted from these locations?</a:t>
            </a:r>
          </a:p>
          <a:p>
            <a:pPr>
              <a:defRPr sz="1800"/>
            </a:pPr>
            <a:endParaRPr/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Refining</a:t>
            </a:r>
            <a:r>
              <a:rPr b="0">
                <a:solidFill>
                  <a:srgbClr val="FFFFFF"/>
                </a:solidFill>
              </a:rPr>
              <a:t> to convert these raw materials into useful forms</a:t>
            </a:r>
          </a:p>
          <a:p>
            <a:pPr>
              <a:defRPr sz="16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Transportation</a:t>
            </a:r>
            <a:r>
              <a:rPr b="0">
                <a:solidFill>
                  <a:srgbClr val="FFFFFF"/>
                </a:solidFill>
              </a:rPr>
              <a:t> from mines/wells to refineries, and then to the power plant itself</a:t>
            </a:r>
          </a:p>
          <a:p>
            <a:pPr>
              <a:defRPr sz="16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Energy investment</a:t>
            </a:r>
            <a:r>
              <a:rPr b="0">
                <a:solidFill>
                  <a:srgbClr val="FFFFFF"/>
                </a:solidFill>
              </a:rPr>
              <a:t> to accomplish all of the above</a:t>
            </a:r>
          </a:p>
          <a:p>
            <a:pPr>
              <a:defRPr sz="1600"/>
            </a:pPr>
            <a:endParaRPr b="0">
              <a:solidFill>
                <a:srgbClr val="FFFFFF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Unintended consequences / side-effects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Upon aquifers, rivers, the air we breathe . .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Things that strike me about the fracking controversy:</a:t>
            </a:r>
          </a:p>
        </p:txBody>
      </p:sp>
      <p:sp>
        <p:nvSpPr>
          <p:cNvPr id="35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791200"/>
          </a:xfrm>
          <a:prstGeom prst="rect">
            <a:avLst/>
          </a:prstGeom>
        </p:spPr>
        <p:txBody>
          <a:bodyPr/>
          <a:lstStyle/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We (the U.S. public) are at least a bit complicit:</a:t>
            </a:r>
          </a:p>
          <a:p>
            <a:pPr defTabSz="859536">
              <a:defRPr sz="75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Torrent of fracked natural gas is what has driven down our energy prices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And has given us our much beloved sub $3 per gallon gasoline</a:t>
            </a:r>
          </a:p>
          <a:p>
            <a:pPr defTabSz="859536">
              <a:defRPr sz="939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	To get this we effectively "</a:t>
            </a:r>
            <a:r>
              <a:rPr b="1"/>
              <a:t>sold our souls</a:t>
            </a:r>
            <a:r>
              <a:t>" by allowing:</a:t>
            </a:r>
          </a:p>
          <a:p>
            <a:pPr defTabSz="859536">
              <a:defRPr sz="112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The petroleum industry, with their long record of environmental pollution,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To </a:t>
            </a:r>
            <a:r>
              <a:rPr b="1"/>
              <a:t>secretly</a:t>
            </a:r>
            <a:r>
              <a:t> choose which chemicals are injected into our ground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And it's now "</a:t>
            </a:r>
            <a:r>
              <a:rPr b="1"/>
              <a:t>progress</a:t>
            </a:r>
            <a:r>
              <a:t>" if they just tell us what they're injecting?</a:t>
            </a:r>
          </a:p>
          <a:p>
            <a:pPr defTabSz="859536">
              <a:defRPr sz="103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And the full witch's brew of chemicals may not even be necessary: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I've read interviews with reputable energy industry sources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Who say that with </a:t>
            </a:r>
            <a:r>
              <a:rPr b="1"/>
              <a:t>water + sand/grit alone</a:t>
            </a:r>
            <a:r>
              <a:t>, fracking would still work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	Not quite as well, not extracting quite as much gas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t>			But still hugely productive and economically viable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ctangle 5"/>
          <p:cNvSpPr txBox="1"/>
          <p:nvPr/>
        </p:nvSpPr>
        <p:spPr>
          <a:xfrm>
            <a:off x="45719" y="6215089"/>
            <a:ext cx="5775961" cy="50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p. 36: 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Freight Facts and Figures 2013, Federal Highway Administration, US Department of Transportation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http://ops.fhwa.dot.gov/Freight/freight_analysis/nat_freight_stats/docs/13factsfigures/pdfs/fff2013.pdf</a:t>
            </a:r>
          </a:p>
        </p:txBody>
      </p:sp>
      <p:sp>
        <p:nvSpPr>
          <p:cNvPr id="35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On to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raw material transportation</a:t>
            </a:r>
          </a:p>
        </p:txBody>
      </p:sp>
      <p:sp>
        <p:nvSpPr>
          <p:cNvPr id="35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Where one thinks of:</a:t>
            </a:r>
          </a:p>
          <a:p>
            <a:pPr>
              <a:defRPr sz="200"/>
            </a:pPr>
            <a:endParaRPr dirty="0"/>
          </a:p>
          <a:p>
            <a:pPr>
              <a:defRPr sz="1800"/>
            </a:pPr>
            <a:r>
              <a:rPr dirty="0"/>
              <a:t>	Our highways				And our freight railways</a:t>
            </a:r>
          </a:p>
          <a:p>
            <a:pPr>
              <a:defRPr sz="19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pPr>
              <a:defRPr sz="1800"/>
            </a:pPr>
            <a:endParaRPr dirty="0"/>
          </a:p>
          <a:p>
            <a:endParaRPr sz="1200" dirty="0"/>
          </a:p>
          <a:p>
            <a:pPr>
              <a:defRPr sz="1800"/>
            </a:pPr>
            <a:endParaRPr lang="en-US" sz="1200" dirty="0"/>
          </a:p>
          <a:p>
            <a:pPr>
              <a:defRPr sz="1800"/>
            </a:pPr>
            <a:r>
              <a:rPr dirty="0"/>
              <a:t>But highways are increasingly congested (as indicated by thickened lines at left)</a:t>
            </a:r>
          </a:p>
          <a:p>
            <a:pPr>
              <a:defRPr sz="400"/>
            </a:pPr>
            <a:endParaRPr dirty="0"/>
          </a:p>
          <a:p>
            <a:pPr>
              <a:defRPr sz="1800"/>
            </a:pPr>
            <a:r>
              <a:rPr dirty="0"/>
              <a:t>	Besides, who wants to drive next to a fully-loaded gasoline tanker?</a:t>
            </a:r>
          </a:p>
          <a:p>
            <a:pPr>
              <a:defRPr sz="600"/>
            </a:pPr>
            <a:endParaRPr dirty="0"/>
          </a:p>
          <a:p>
            <a:pPr>
              <a:defRPr sz="1800"/>
            </a:pPr>
            <a:r>
              <a:rPr dirty="0"/>
              <a:t>However, lately, our freight railways have gone seriously off track:</a:t>
            </a:r>
          </a:p>
        </p:txBody>
      </p:sp>
      <p:pic>
        <p:nvPicPr>
          <p:cNvPr id="36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8" y="1723832"/>
            <a:ext cx="4539155" cy="2979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42" y="2019056"/>
            <a:ext cx="3921259" cy="238951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 5"/>
          <p:cNvSpPr txBox="1"/>
          <p:nvPr/>
        </p:nvSpPr>
        <p:spPr>
          <a:xfrm>
            <a:off x="5836920" y="6253605"/>
            <a:ext cx="326136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http://archive.freightrailworks.org/network/class-i/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5"/>
          <p:cNvSpPr txBox="1"/>
          <p:nvPr/>
        </p:nvSpPr>
        <p:spPr>
          <a:xfrm>
            <a:off x="350520" y="6250845"/>
            <a:ext cx="8442960" cy="53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http://globalnews.ca/news/2094045/two-years-later-rebuilding-after-the-lac-megantic-train-derailment/</a:t>
            </a:r>
            <a:endParaRPr>
              <a:solidFill>
                <a:srgbClr val="E5FFFF"/>
              </a:solidFill>
            </a:endParaRPr>
          </a:p>
          <a:p>
            <a:pPr>
              <a:defRPr sz="7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>
              <a:solidFill>
                <a:srgbClr val="E5FFFF"/>
              </a:solidFill>
            </a:endParaRPr>
          </a:p>
          <a:p>
            <a:pPr algn="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http://www.theglobeandmail.com/news/national/lac-megantic-derailment-anatomy-of-a-disaster/article20129764/</a:t>
            </a:r>
          </a:p>
        </p:txBody>
      </p:sp>
      <p:sp>
        <p:nvSpPr>
          <p:cNvPr id="36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Lac-Megantic Canada (near the Maine border), 6 July 2013:</a:t>
            </a:r>
          </a:p>
        </p:txBody>
      </p:sp>
      <p:sp>
        <p:nvSpPr>
          <p:cNvPr id="36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915400" cy="3429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Crude oil tank cars derailed in the town center =&gt; 	</a:t>
            </a:r>
            <a:r>
              <a:rPr b="1">
                <a:solidFill>
                  <a:srgbClr val="FFCC00"/>
                </a:solidFill>
              </a:rPr>
              <a:t>1 km diameter fireball</a:t>
            </a:r>
          </a:p>
          <a:p>
            <a:pPr>
              <a:defRPr sz="1800"/>
            </a:pPr>
            <a:endParaRPr b="1">
              <a:solidFill>
                <a:srgbClr val="FFCC00"/>
              </a:solidFill>
            </a:endParaRPr>
          </a:p>
          <a:p>
            <a:pPr>
              <a:defRPr sz="1800"/>
            </a:pPr>
            <a:r>
              <a:t>						</a:t>
            </a:r>
            <a:r>
              <a:rPr b="1">
                <a:solidFill>
                  <a:srgbClr val="FFCC00"/>
                </a:solidFill>
              </a:rPr>
              <a:t>47 people burned to death</a:t>
            </a:r>
          </a:p>
          <a:p>
            <a:pPr>
              <a:defRPr sz="1800" b="1">
                <a:solidFill>
                  <a:srgbClr val="FFCC00"/>
                </a:solidFill>
              </a:defRPr>
            </a:pPr>
            <a:endParaRPr b="1">
              <a:solidFill>
                <a:srgbClr val="FFCC00"/>
              </a:solidFill>
            </a:endParaRPr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t>						30 buildings destroyed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						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	</a:t>
            </a:r>
          </a:p>
        </p:txBody>
      </p:sp>
      <p:pic>
        <p:nvPicPr>
          <p:cNvPr id="36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1461653"/>
            <a:ext cx="4547552" cy="2576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512820"/>
            <a:ext cx="4724400" cy="2659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https://en.wikipedia.org/wiki/DOT-111_tank_car</a:t>
            </a:r>
          </a:p>
        </p:txBody>
      </p:sp>
      <p:sp>
        <p:nvSpPr>
          <p:cNvPr id="37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Railways argue that solution is just newer tougher tank cars:</a:t>
            </a:r>
          </a:p>
        </p:txBody>
      </p:sp>
      <p:sp>
        <p:nvSpPr>
          <p:cNvPr id="37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562600"/>
          </a:xfrm>
          <a:prstGeom prst="rect">
            <a:avLst/>
          </a:prstGeom>
        </p:spPr>
        <p:txBody>
          <a:bodyPr/>
          <a:lstStyle/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The tank cars involved were U.S. DOT-111 / Canadian CTC-111A </a:t>
            </a:r>
          </a:p>
          <a:p>
            <a:pPr defTabSz="859536">
              <a:defRPr sz="75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Which is the older, unpressurized, unreinforced "classic" tank car</a:t>
            </a:r>
          </a:p>
          <a:p>
            <a:pPr defTabSz="859536">
              <a:defRPr sz="846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Accounting for 80% of Canadian cars / 69% of U.S. cars</a:t>
            </a:r>
            <a:r>
              <a:rPr baseline="29872" dirty="0"/>
              <a:t> 1</a:t>
            </a:r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974" baseline="30176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lang="en-US" baseline="29872" dirty="0"/>
          </a:p>
          <a:p>
            <a:pPr defTabSz="859536">
              <a:defRPr sz="1692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lang="en-US"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lang="en-US"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Effective 1 October 2011, U.S. DOT </a:t>
            </a:r>
            <a:r>
              <a:rPr b="1" dirty="0"/>
              <a:t>had</a:t>
            </a:r>
            <a:r>
              <a:rPr dirty="0"/>
              <a:t> revised design standards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Requiring thicker steel as well as increased shielding for filling valve head</a:t>
            </a:r>
          </a:p>
          <a:p>
            <a:pPr defTabSz="859536">
              <a:defRPr sz="939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But new standard applied only to newly constructed cars</a:t>
            </a:r>
          </a:p>
          <a:p>
            <a:pPr defTabSz="859536">
              <a:defRPr sz="75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And there was no requirement to retrofit existing cars</a:t>
            </a:r>
          </a:p>
          <a:p>
            <a:pPr defTabSz="859536">
              <a:defRPr sz="658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 b="1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	And no mandatory schedule for retiring older cars</a:t>
            </a:r>
          </a:p>
        </p:txBody>
      </p:sp>
      <p:pic>
        <p:nvPicPr>
          <p:cNvPr id="37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286000"/>
            <a:ext cx="2819400" cy="156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5"/>
          <p:cNvSpPr txBox="1"/>
          <p:nvPr/>
        </p:nvSpPr>
        <p:spPr>
          <a:xfrm>
            <a:off x="350520" y="65334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http://www.propublica.org/article/govt-data-sharpens-focus-on-crude-oil-train-routes</a:t>
            </a:r>
          </a:p>
        </p:txBody>
      </p:sp>
      <p:sp>
        <p:nvSpPr>
          <p:cNvPr id="376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And rather than decreasing, derailment fires have become epidemic</a:t>
            </a:r>
          </a:p>
        </p:txBody>
      </p:sp>
      <p:sp>
        <p:nvSpPr>
          <p:cNvPr id="37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Interactive map on recent railway accidents (along with enlarged keys to map): </a:t>
            </a:r>
            <a:r>
              <a:rPr baseline="30000"/>
              <a:t>1</a:t>
            </a:r>
          </a:p>
        </p:txBody>
      </p:sp>
      <p:pic>
        <p:nvPicPr>
          <p:cNvPr id="37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301505" cy="419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icture 5" descr="Picture 5"/>
          <p:cNvPicPr>
            <a:picLocks noChangeAspect="1"/>
          </p:cNvPicPr>
          <p:nvPr/>
        </p:nvPicPr>
        <p:blipFill>
          <a:blip r:embed="rId3"/>
          <a:srcRect t="21985" b="5496"/>
          <a:stretch>
            <a:fillRect/>
          </a:stretch>
        </p:blipFill>
        <p:spPr>
          <a:xfrm>
            <a:off x="6223000" y="5580275"/>
            <a:ext cx="1397000" cy="896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6" descr="Picture 6"/>
          <p:cNvPicPr>
            <a:picLocks noChangeAspect="1"/>
          </p:cNvPicPr>
          <p:nvPr/>
        </p:nvPicPr>
        <p:blipFill>
          <a:blip r:embed="rId4"/>
          <a:srcRect t="25412" b="8470"/>
          <a:stretch>
            <a:fillRect/>
          </a:stretch>
        </p:blipFill>
        <p:spPr>
          <a:xfrm>
            <a:off x="1322293" y="5613227"/>
            <a:ext cx="4316507" cy="822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 5"/>
          <p:cNvSpPr txBox="1"/>
          <p:nvPr/>
        </p:nvSpPr>
        <p:spPr>
          <a:xfrm>
            <a:off x="3550920" y="5300689"/>
            <a:ext cx="4632960" cy="134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http://daily.sightline.org/2014/05/01/new-safer-tank-cars-were-involved-in-the-lynchburg-oil-train-fire/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http://www.lohud.com/story/news/transit/2015/02/17/oil-train-accident/23561871/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http://www.chicagotribune.com/news/local/breaking/chi-galena-train-derailment-20150305-story.html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4) http://www.startribune.com/jan-8-oil-train-accidents-prompt-review-of-tank-car-safety/239194271/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5) http://www.ntsb.gov/news/press-releases/Pages/pr20150406b.aspx</a:t>
            </a:r>
          </a:p>
        </p:txBody>
      </p:sp>
      <p:pic>
        <p:nvPicPr>
          <p:cNvPr id="383" name="Picture 4" descr="Picture 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2371" y="1488473"/>
            <a:ext cx="2789429" cy="5293328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 caught a data-laden June 2015 CBS News story about this trend</a:t>
            </a:r>
            <a:r>
              <a:rPr sz="900"/>
              <a:t> </a:t>
            </a:r>
            <a:br>
              <a:rPr sz="900"/>
            </a:br>
            <a:br>
              <a:rPr sz="900"/>
            </a:br>
            <a:r>
              <a:t>Hoping for a neutral source, I Googled "CBS News tank car derailment and fire"</a:t>
            </a:r>
          </a:p>
        </p:txBody>
      </p:sp>
      <p:sp>
        <p:nvSpPr>
          <p:cNvPr id="38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1717074"/>
            <a:ext cx="2590800" cy="304801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 b="1"/>
            </a:lvl1pPr>
          </a:lstStyle>
          <a:p>
            <a:r>
              <a:t>March 6, 2015 - Bellevue IA</a:t>
            </a:r>
          </a:p>
        </p:txBody>
      </p:sp>
      <p:sp>
        <p:nvSpPr>
          <p:cNvPr id="386" name="Rectangle 3"/>
          <p:cNvSpPr txBox="1"/>
          <p:nvPr/>
        </p:nvSpPr>
        <p:spPr>
          <a:xfrm>
            <a:off x="350520" y="2174274"/>
            <a:ext cx="2499361" cy="50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May 6, 2015 - Heimdal ND</a:t>
            </a:r>
          </a:p>
        </p:txBody>
      </p:sp>
      <p:sp>
        <p:nvSpPr>
          <p:cNvPr id="387" name="Rectangle 3"/>
          <p:cNvSpPr txBox="1"/>
          <p:nvPr/>
        </p:nvSpPr>
        <p:spPr>
          <a:xfrm>
            <a:off x="350520" y="3088674"/>
            <a:ext cx="2499361" cy="60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Dec 30, 2013  - Casseldon ND</a:t>
            </a:r>
          </a:p>
        </p:txBody>
      </p:sp>
      <p:sp>
        <p:nvSpPr>
          <p:cNvPr id="388" name="Rectangle 3"/>
          <p:cNvSpPr txBox="1"/>
          <p:nvPr/>
        </p:nvSpPr>
        <p:spPr>
          <a:xfrm>
            <a:off x="350520" y="4079273"/>
            <a:ext cx="2499361" cy="50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April 30, 2014 – Lynchburg VA</a:t>
            </a:r>
          </a:p>
        </p:txBody>
      </p:sp>
      <p:sp>
        <p:nvSpPr>
          <p:cNvPr id="389" name="Rectangle 3"/>
          <p:cNvSpPr txBox="1"/>
          <p:nvPr/>
        </p:nvSpPr>
        <p:spPr>
          <a:xfrm>
            <a:off x="350520" y="5146073"/>
            <a:ext cx="2499361" cy="50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March 6, 2015 – Galena ILL</a:t>
            </a:r>
          </a:p>
        </p:txBody>
      </p:sp>
      <p:sp>
        <p:nvSpPr>
          <p:cNvPr id="390" name="Rectangle 3"/>
          <p:cNvSpPr txBox="1"/>
          <p:nvPr/>
        </p:nvSpPr>
        <p:spPr>
          <a:xfrm>
            <a:off x="350520" y="2631474"/>
            <a:ext cx="2499361" cy="50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Feb 16, 2015 - Charleston WV</a:t>
            </a:r>
          </a:p>
        </p:txBody>
      </p:sp>
      <p:sp>
        <p:nvSpPr>
          <p:cNvPr id="391" name="Rectangle 3"/>
          <p:cNvSpPr txBox="1"/>
          <p:nvPr/>
        </p:nvSpPr>
        <p:spPr>
          <a:xfrm>
            <a:off x="3398520" y="990600"/>
            <a:ext cx="5623560" cy="7164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After further narrowing my search, I found: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"Newer '</a:t>
            </a:r>
            <a:r>
              <a:rPr b="1"/>
              <a:t>safer</a:t>
            </a:r>
            <a:r>
              <a:t>' tank cars were involved in Lynchburg VA oil train fire" </a:t>
            </a:r>
            <a:r>
              <a:rPr baseline="30000"/>
              <a:t>1</a:t>
            </a:r>
          </a:p>
          <a:p>
            <a:pPr>
              <a:spcBef>
                <a:spcPts val="400"/>
              </a:spcBef>
              <a:defRPr sz="1100" b="0" baseline="30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aseline="30000"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"Safer</a:t>
            </a:r>
            <a:r>
              <a:rPr b="0"/>
              <a:t> tank cars on CSX train didn't prevent blast" </a:t>
            </a:r>
            <a:r>
              <a:rPr b="0" baseline="30000"/>
              <a:t>2</a:t>
            </a:r>
          </a:p>
          <a:p>
            <a:pPr>
              <a:spcBef>
                <a:spcPts val="400"/>
              </a:spcBef>
              <a:defRPr sz="1000" b="0" baseline="30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 baseline="30000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"BNSF: Oil train derailment near Galena involved </a:t>
            </a:r>
            <a:r>
              <a:rPr b="1"/>
              <a:t>safer</a:t>
            </a:r>
            <a:r>
              <a:t> tank cars" </a:t>
            </a:r>
            <a:r>
              <a:rPr baseline="30000"/>
              <a:t>3</a:t>
            </a:r>
          </a:p>
          <a:p>
            <a:pPr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aseline="30000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"Oil train accidents prompt review of tank car safety" </a:t>
            </a:r>
            <a:r>
              <a:rPr baseline="30000"/>
              <a:t>4</a:t>
            </a:r>
          </a:p>
          <a:p>
            <a:pPr algn="ctr">
              <a:spcBef>
                <a:spcPts val="400"/>
              </a:spcBef>
              <a:defRPr sz="1000" b="0" baseline="27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aseline="30000"/>
          </a:p>
          <a:p>
            <a:pPr algn="ctr">
              <a:spcBef>
                <a:spcPts val="300"/>
              </a:spcBef>
              <a:defRPr sz="16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Culminating with this April 6, 2015 announcement:</a:t>
            </a:r>
          </a:p>
          <a:p>
            <a:pPr>
              <a:spcBef>
                <a:spcPts val="400"/>
              </a:spcBef>
              <a:defRPr sz="600" b="0" baseline="27333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sz="17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"NTSB Issues Urgent Recommendations Calling for Improved Rail Cars to Carry Flammable Liquids" </a:t>
            </a:r>
            <a:r>
              <a:rPr sz="1800" b="0" baseline="30000">
                <a:solidFill>
                  <a:srgbClr val="FFFFFF"/>
                </a:solidFill>
              </a:rPr>
              <a:t>5</a:t>
            </a:r>
            <a:endParaRPr b="0" baseline="29882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 baseline="29882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 b="0" baseline="29882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br/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392" name="Rectangle 3"/>
          <p:cNvSpPr txBox="1"/>
          <p:nvPr/>
        </p:nvSpPr>
        <p:spPr>
          <a:xfrm>
            <a:off x="45719" y="990600"/>
            <a:ext cx="3108962" cy="1373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Giving me accident overload: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http://www.api.org/oil-and-natural-gas-overview/transporting-oil-and-natural-gas/pipeline/where-are-the-oil-pipelines</a:t>
            </a:r>
          </a:p>
        </p:txBody>
      </p:sp>
      <p:sp>
        <p:nvSpPr>
          <p:cNvPr id="39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But economics (and possibly safety) long ago stimulated an alternative</a:t>
            </a:r>
          </a:p>
        </p:txBody>
      </p:sp>
      <p:sp>
        <p:nvSpPr>
          <p:cNvPr id="39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Of which you are probably not fully aware</a:t>
            </a:r>
          </a:p>
          <a:p>
            <a:pPr>
              <a:defRPr sz="600"/>
            </a:pPr>
            <a:endParaRPr/>
          </a:p>
          <a:p>
            <a:pPr algn="ctr"/>
            <a:r>
              <a:t>Continent-spanning </a:t>
            </a:r>
            <a:r>
              <a:rPr b="1">
                <a:solidFill>
                  <a:srgbClr val="FFCC00"/>
                </a:solidFill>
              </a:rPr>
              <a:t>oil pipelines</a:t>
            </a:r>
          </a:p>
        </p:txBody>
      </p:sp>
      <p:pic>
        <p:nvPicPr>
          <p:cNvPr id="39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6791171" cy="441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https://www.azag.gov/consumer/gasoline</a:t>
            </a:r>
          </a:p>
        </p:txBody>
      </p:sp>
      <p:sp>
        <p:nvSpPr>
          <p:cNvPr id="400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And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gasoline</a:t>
            </a:r>
            <a:r>
              <a:t> pipelines:</a:t>
            </a:r>
          </a:p>
        </p:txBody>
      </p:sp>
      <p:pic>
        <p:nvPicPr>
          <p:cNvPr id="40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63700"/>
            <a:ext cx="6998145" cy="466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http://www.eia.gov/pub/oil_gas/natural_gas/analysis_publications/ngpipeline/images/compressorMap.gif</a:t>
            </a:r>
          </a:p>
        </p:txBody>
      </p:sp>
      <p:sp>
        <p:nvSpPr>
          <p:cNvPr id="40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And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natural gas </a:t>
            </a:r>
            <a:r>
              <a:t>Pipelines:</a:t>
            </a:r>
          </a:p>
        </p:txBody>
      </p:sp>
      <p:pic>
        <p:nvPicPr>
          <p:cNvPr id="40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15657"/>
            <a:ext cx="7239000" cy="470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ctangle 5"/>
          <p:cNvSpPr txBox="1"/>
          <p:nvPr/>
        </p:nvSpPr>
        <p:spPr>
          <a:xfrm>
            <a:off x="274320" y="6228620"/>
            <a:ext cx="3642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http://crazifornia.com/category/the-blog/</a:t>
            </a:r>
          </a:p>
        </p:txBody>
      </p:sp>
      <p:sp>
        <p:nvSpPr>
          <p:cNvPr id="40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They are not absolutely accident free:</a:t>
            </a:r>
          </a:p>
        </p:txBody>
      </p:sp>
      <p:sp>
        <p:nvSpPr>
          <p:cNvPr id="40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Buried steel pipe does eventually corrode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And underground, breaks and leaks may go undetected =&gt; Explosions / Fires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Producing, in recent years, these well known gas leaks &amp; explosions:</a:t>
            </a:r>
          </a:p>
          <a:p>
            <a:pPr>
              <a:defRPr sz="1600"/>
            </a:pPr>
            <a:endParaRPr/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</a:defRPr>
            </a:pPr>
            <a:r>
              <a:t>       2010 - San Bruno California 		          1994 - Edison New Jersey: </a:t>
            </a:r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</a:defRPr>
            </a:pPr>
            <a:r>
              <a:t>	    8 dead				1 dead (1500 evacuated, 100 homeless)</a:t>
            </a:r>
          </a:p>
        </p:txBody>
      </p:sp>
      <p:pic>
        <p:nvPicPr>
          <p:cNvPr id="41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0" y="3365549"/>
            <a:ext cx="3409666" cy="273045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Rectangle 5"/>
          <p:cNvSpPr txBox="1"/>
          <p:nvPr/>
        </p:nvSpPr>
        <p:spPr>
          <a:xfrm>
            <a:off x="4465320" y="6203220"/>
            <a:ext cx="432816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http://spectrabusters.org/2014/02/21/spectras-durham-woods-apartment-fire-edison-nj-1994/</a:t>
            </a:r>
          </a:p>
        </p:txBody>
      </p:sp>
      <p:pic>
        <p:nvPicPr>
          <p:cNvPr id="41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00" y="3429000"/>
            <a:ext cx="4402500" cy="2578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Source: http://www.webelements.com/</a:t>
            </a:r>
          </a:p>
        </p:txBody>
      </p:sp>
      <p:sp>
        <p:nvSpPr>
          <p:cNvPr id="1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Starting with issues relating to </a:t>
            </a:r>
            <a:r>
              <a:rPr b="1" i="0">
                <a:solidFill>
                  <a:srgbClr val="FFCC00"/>
                </a:solidFill>
                <a:latin typeface="Tahoma"/>
                <a:ea typeface="Tahoma"/>
                <a:cs typeface="Tahoma"/>
                <a:sym typeface="Tahoma"/>
              </a:rPr>
              <a:t>raw material</a:t>
            </a:r>
            <a:r>
              <a:t> sources:</a:t>
            </a:r>
          </a:p>
        </p:txBody>
      </p:sp>
      <p:sp>
        <p:nvSpPr>
          <p:cNvPr id="14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334000"/>
          </a:xfrm>
          <a:prstGeom prst="rect">
            <a:avLst/>
          </a:prstGeom>
        </p:spPr>
        <p:txBody>
          <a:bodyPr/>
          <a:lstStyle/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r>
              <a:t>Which atomic elements will we need for energy production?</a:t>
            </a:r>
          </a:p>
          <a:p>
            <a:pPr defTabSz="877823">
              <a:defRPr sz="959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r>
              <a:t>Probably these (that is, almost all of them):</a:t>
            </a:r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77823">
              <a:defRPr sz="1727" b="1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r>
              <a:t>Where</a:t>
            </a:r>
            <a:r>
              <a:rPr b="0"/>
              <a:t> must they be found?  In the </a:t>
            </a:r>
            <a:r>
              <a:t>accessible </a:t>
            </a:r>
            <a:r>
              <a:rPr b="0"/>
              <a:t>top 1-2 miles of the earth's crust</a:t>
            </a:r>
          </a:p>
          <a:p>
            <a:pPr defTabSz="877823">
              <a:defRPr sz="1152"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endParaRPr b="0"/>
          </a:p>
          <a:p>
            <a:pPr algn="ctr" defTabSz="877823">
              <a:defRPr sz="1727">
                <a:solidFill>
                  <a:srgbClr val="FFCC00"/>
                </a:solidFill>
                <a:effectLst>
                  <a:outerShdw blurRad="36576" dist="36576" dir="2700000" rotWithShape="0">
                    <a:srgbClr val="000000"/>
                  </a:outerShdw>
                </a:effectLst>
              </a:defRPr>
            </a:pPr>
            <a:r>
              <a:t>OK, then what's in the crust, particularly the near-surface crust?</a:t>
            </a:r>
          </a:p>
        </p:txBody>
      </p:sp>
      <p:pic>
        <p:nvPicPr>
          <p:cNvPr id="1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96" y="1856820"/>
            <a:ext cx="5264972" cy="3144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5"/>
          <p:cNvSpPr txBox="1"/>
          <p:nvPr/>
        </p:nvSpPr>
        <p:spPr>
          <a:xfrm>
            <a:off x="350520" y="6152420"/>
            <a:ext cx="8442960" cy="61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http://www.rita.dot.gov/bts/sites/rita.dot.gov.bts/files/publications/national_transportation_statistics/index.html</a:t>
            </a:r>
            <a:endParaRPr sz="700"/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http://www.rita.dot.gov/bts/sites/rita.dot.gov.bts/files/publications/national_transportation_statistics/html/table_02_06.html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http://www.rita.dot.gov/bts/sites/rita.dot.gov.bts/files/publications/national_transportation_statistics/index.html#chapter_2</a:t>
            </a:r>
          </a:p>
        </p:txBody>
      </p:sp>
      <p:sp>
        <p:nvSpPr>
          <p:cNvPr id="41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I looked for safety cross-comparisons of these transportation modes</a:t>
            </a:r>
          </a:p>
        </p:txBody>
      </p:sp>
      <p:sp>
        <p:nvSpPr>
          <p:cNvPr id="416" name="Rectangle 3"/>
          <p:cNvSpPr txBox="1">
            <a:spLocks noGrp="1"/>
          </p:cNvSpPr>
          <p:nvPr>
            <p:ph type="body" idx="1"/>
          </p:nvPr>
        </p:nvSpPr>
        <p:spPr>
          <a:xfrm>
            <a:off x="237570" y="762000"/>
            <a:ext cx="8717280" cy="5334000"/>
          </a:xfrm>
          <a:prstGeom prst="rect">
            <a:avLst/>
          </a:prstGeom>
        </p:spPr>
        <p:txBody>
          <a:bodyPr/>
          <a:lstStyle/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U.S. Department of Transportation</a:t>
            </a:r>
            <a:r>
              <a:rPr baseline="29872" dirty="0"/>
              <a:t>1</a:t>
            </a:r>
            <a:r>
              <a:rPr dirty="0"/>
              <a:t> had highway and rail data (only):</a:t>
            </a:r>
          </a:p>
          <a:p>
            <a:pPr defTabSz="859536">
              <a:defRPr sz="56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</a:t>
            </a:r>
            <a:r>
              <a:rPr dirty="0">
                <a:solidFill>
                  <a:srgbClr val="FFCC00"/>
                </a:solidFill>
              </a:rPr>
              <a:t>"Hazardous Materials Fatalities, Injuries, Accidents &amp; Property Damage" </a:t>
            </a:r>
            <a:r>
              <a:rPr baseline="29872" dirty="0"/>
              <a:t>2</a:t>
            </a:r>
          </a:p>
          <a:p>
            <a:pPr defTabSz="859536">
              <a:defRPr sz="939" baseline="2987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baseline="29872" dirty="0"/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Their Table 2.6 was way to big</a:t>
            </a:r>
            <a:r>
              <a:rPr baseline="29872" dirty="0"/>
              <a:t>3 </a:t>
            </a:r>
            <a:r>
              <a:rPr dirty="0"/>
              <a:t>to insert here, so I've excerpted just parts of it:</a:t>
            </a:r>
          </a:p>
          <a:p>
            <a:pPr defTabSz="859536">
              <a:spcBef>
                <a:spcPts val="200"/>
              </a:spcBef>
              <a:defRPr sz="939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</a:t>
            </a:r>
          </a:p>
          <a:p>
            <a:pPr defTabSz="859536">
              <a:defRPr sz="1692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		</a:t>
            </a:r>
            <a:r>
              <a:rPr sz="1316" dirty="0"/>
              <a:t>2000	2002	2004	2006	2008	2010	2012</a:t>
            </a:r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highway fatalities:	16	8	10	6	6	8	12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rail fatalities:	0	1	3	0	0	0	0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highway injuries:	164	118	155	192	150	152	144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rail injuries:		82	14	122	25	63	38	18</a:t>
            </a:r>
          </a:p>
          <a:p>
            <a:pPr defTabSz="859536">
              <a:defRPr sz="658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highway incidents:	15.0k	15.5k	13k	17.2k	14.8k	12.7k	13.2k</a:t>
            </a:r>
          </a:p>
          <a:p>
            <a:pPr defTabSz="859536">
              <a:defRPr sz="56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spcBef>
                <a:spcPts val="300"/>
              </a:spcBef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Hazmat rail incidents:	1.1k	0.9k	0..8k	0.7k	0.7k	0.7k	0.7k</a:t>
            </a:r>
          </a:p>
          <a:p>
            <a:pPr defTabSz="859536">
              <a:defRPr sz="1504"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Table supports my expectation that rail safety is superior to highway safety </a:t>
            </a:r>
          </a:p>
          <a:p>
            <a:pPr defTabSz="859536">
              <a:defRPr sz="658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59536">
              <a:defRPr sz="1692">
                <a:solidFill>
                  <a:srgbClr val="FFCC00"/>
                </a:solidFill>
                <a:effectLst>
                  <a:outerShdw blurRad="35814" dist="35814" dir="2700000" rotWithShape="0">
                    <a:srgbClr val="000000"/>
                  </a:outerShdw>
                </a:effectLst>
              </a:defRPr>
            </a:pPr>
            <a:r>
              <a:rPr dirty="0"/>
              <a:t>	It is also my impression is that pipeline safety is superior to both of those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200">
                <a:solidFill>
                  <a:srgbClr val="FFCC00"/>
                </a:solidFill>
              </a:defRPr>
            </a:pPr>
            <a:r>
              <a:rPr>
                <a:solidFill>
                  <a:srgbClr val="FFFFFF"/>
                </a:solidFill>
              </a:rPr>
              <a:t>Bringing us to a final topic:</a:t>
            </a:r>
            <a:r>
              <a:t>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Energy Investment</a:t>
            </a:r>
          </a:p>
        </p:txBody>
      </p:sp>
      <p:sp>
        <p:nvSpPr>
          <p:cNvPr id="41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562600"/>
          </a:xfrm>
          <a:prstGeom prst="rect">
            <a:avLst/>
          </a:prstGeom>
        </p:spPr>
        <p:txBody>
          <a:bodyPr/>
          <a:lstStyle/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You most frequently hear about this in discussions (arguments) about solar cells</a:t>
            </a:r>
          </a:p>
          <a:p>
            <a:pPr defTabSz="886968">
              <a:defRPr sz="1164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For PV, a key metric is called the cell's </a:t>
            </a:r>
            <a:r>
              <a:rPr b="1">
                <a:solidFill>
                  <a:srgbClr val="FFCC00"/>
                </a:solidFill>
              </a:rPr>
              <a:t>Energy Payback Time (EPBT) </a:t>
            </a:r>
            <a:r>
              <a:t> 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= Time a solar cell would have to be operated 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to </a:t>
            </a:r>
            <a:r>
              <a:rPr b="1"/>
              <a:t>generate</a:t>
            </a:r>
            <a:r>
              <a:t> energy equal to the total </a:t>
            </a:r>
            <a:r>
              <a:rPr b="1"/>
              <a:t>energy invested</a:t>
            </a:r>
            <a:r>
              <a:t> in it</a:t>
            </a:r>
          </a:p>
          <a:p>
            <a:pPr algn="ctr" defTabSz="886968">
              <a:defRPr sz="1940">
                <a:solidFill>
                  <a:srgbClr val="83105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86968">
              <a:defRPr sz="1746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This is NOT just the energy used to operate that solar cell or solar farm!</a:t>
            </a:r>
            <a:endParaRPr>
              <a:solidFill>
                <a:srgbClr val="831050"/>
              </a:solidFill>
            </a:endParaRP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>
              <a:solidFill>
                <a:srgbClr val="831050"/>
              </a:solidFill>
            </a:endParaRP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Instead, for </a:t>
            </a:r>
            <a:r>
              <a:rPr b="1"/>
              <a:t>every</a:t>
            </a:r>
            <a:r>
              <a:t> raw material and component used in that solar cell / solar farm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You must add in ALL of the energy used for: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Mining + refining + transportation + manufacture + operation + 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decomissioning  + disposal + recycling + reclamation</a:t>
            </a:r>
          </a:p>
          <a:p>
            <a:pPr defTabSz="886968">
              <a:defRPr sz="194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86968">
              <a:defRPr sz="1940" b="1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Making this a LIFE CYCLE ASSESSMENT (or LCA)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 5"/>
          <p:cNvSpPr txBox="1"/>
          <p:nvPr/>
        </p:nvSpPr>
        <p:spPr>
          <a:xfrm>
            <a:off x="350520" y="6316689"/>
            <a:ext cx="8442960" cy="40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Source: p. 84, Solar Generation 6 – European Photovoltaic Energy Association</a:t>
            </a:r>
            <a:endParaRPr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http://www.greenpeace.org/international/Global/international/publications/climate/2011/Final%20SolarGeneration%20VI%20full%20report%20lr.pdf</a:t>
            </a:r>
          </a:p>
        </p:txBody>
      </p:sp>
      <p:sp>
        <p:nvSpPr>
          <p:cNvPr id="42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200"/>
            <a:ext cx="8763000" cy="609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From the European Photovoltaic Energy Association:				</a:t>
            </a:r>
          </a:p>
        </p:txBody>
      </p:sp>
      <p:sp>
        <p:nvSpPr>
          <p:cNvPr id="42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Data on Energy Payback Time (EPBT) for Solar Cells:</a:t>
            </a:r>
          </a:p>
        </p:txBody>
      </p:sp>
      <p:pic>
        <p:nvPicPr>
          <p:cNvPr id="42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40" y="1892300"/>
            <a:ext cx="3020061" cy="260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Rectangle 3"/>
          <p:cNvSpPr txBox="1"/>
          <p:nvPr/>
        </p:nvSpPr>
        <p:spPr>
          <a:xfrm>
            <a:off x="5379720" y="1447800"/>
            <a:ext cx="3718560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Contributing factors &amp; steps: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Si PV</a:t>
            </a:r>
            <a:r>
              <a:rPr b="1"/>
              <a:t> does </a:t>
            </a:r>
            <a:r>
              <a:t>have longer EPBT: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1.75 years for mono Si PV </a:t>
            </a: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vs. </a:t>
            </a: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0.8 years for CdTe PV </a:t>
            </a:r>
          </a:p>
        </p:txBody>
      </p:sp>
      <p:grpSp>
        <p:nvGrpSpPr>
          <p:cNvPr id="431" name="Group 11"/>
          <p:cNvGrpSpPr/>
          <p:nvPr/>
        </p:nvGrpSpPr>
        <p:grpSpPr>
          <a:xfrm>
            <a:off x="380999" y="1371600"/>
            <a:ext cx="4297682" cy="4690760"/>
            <a:chOff x="0" y="0"/>
            <a:chExt cx="4297680" cy="4690759"/>
          </a:xfrm>
        </p:grpSpPr>
        <p:pic>
          <p:nvPicPr>
            <p:cNvPr id="426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267200" cy="469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Rectangle 3"/>
            <p:cNvSpPr txBox="1"/>
            <p:nvPr/>
          </p:nvSpPr>
          <p:spPr>
            <a:xfrm>
              <a:off x="731519" y="914400"/>
              <a:ext cx="1889762" cy="307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Conventional Silicon </a:t>
              </a:r>
            </a:p>
          </p:txBody>
        </p:sp>
        <p:sp>
          <p:nvSpPr>
            <p:cNvPr id="428" name="Rectangle 3"/>
            <p:cNvSpPr txBox="1"/>
            <p:nvPr/>
          </p:nvSpPr>
          <p:spPr>
            <a:xfrm>
              <a:off x="2865120" y="1219200"/>
              <a:ext cx="1432561" cy="523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CC0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Non-Silicon &amp; ultrathin Si</a:t>
              </a:r>
            </a:p>
          </p:txBody>
        </p:sp>
        <p:sp>
          <p:nvSpPr>
            <p:cNvPr id="429" name="Right Brace 9"/>
            <p:cNvSpPr/>
            <p:nvPr/>
          </p:nvSpPr>
          <p:spPr>
            <a:xfrm rot="16200000">
              <a:off x="1447800" y="685800"/>
              <a:ext cx="457200" cy="182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01"/>
                    <a:pt x="10800" y="450"/>
                  </a:cubicBezTo>
                  <a:lnTo>
                    <a:pt x="10800" y="10350"/>
                  </a:lnTo>
                  <a:cubicBezTo>
                    <a:pt x="10800" y="10599"/>
                    <a:pt x="15635" y="10800"/>
                    <a:pt x="21600" y="10800"/>
                  </a:cubicBezTo>
                  <a:cubicBezTo>
                    <a:pt x="15635" y="10800"/>
                    <a:pt x="10800" y="11001"/>
                    <a:pt x="10800" y="11250"/>
                  </a:cubicBezTo>
                  <a:lnTo>
                    <a:pt x="10800" y="21150"/>
                  </a:lnTo>
                  <a:cubicBezTo>
                    <a:pt x="10800" y="21399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0" name="Right Brace 10"/>
            <p:cNvSpPr/>
            <p:nvPr/>
          </p:nvSpPr>
          <p:spPr>
            <a:xfrm rot="16200000">
              <a:off x="3314700" y="1409700"/>
              <a:ext cx="457200" cy="129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84"/>
                    <a:pt x="10800" y="635"/>
                  </a:cubicBezTo>
                  <a:lnTo>
                    <a:pt x="10800" y="10165"/>
                  </a:lnTo>
                  <a:cubicBezTo>
                    <a:pt x="10800" y="10516"/>
                    <a:pt x="15635" y="10800"/>
                    <a:pt x="21600" y="10800"/>
                  </a:cubicBezTo>
                  <a:cubicBezTo>
                    <a:pt x="15635" y="10800"/>
                    <a:pt x="10800" y="11084"/>
                    <a:pt x="10800" y="11435"/>
                  </a:cubicBezTo>
                  <a:lnTo>
                    <a:pt x="10800" y="20965"/>
                  </a:lnTo>
                  <a:cubicBezTo>
                    <a:pt x="10800" y="21316"/>
                    <a:pt x="5965" y="21600"/>
                    <a:pt x="0" y="21600"/>
                  </a:cubicBezTo>
                </a:path>
              </a:pathLst>
            </a:custGeom>
            <a:noFill/>
            <a:ln w="57150" cap="flat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ectangle 5"/>
          <p:cNvSpPr txBox="1"/>
          <p:nvPr/>
        </p:nvSpPr>
        <p:spPr>
          <a:xfrm>
            <a:off x="350520" y="5923820"/>
            <a:ext cx="8442960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 Long Does it Take for Photovoltaics To Produce the Energy Used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PE Magazine, Society of Professional Engineers, February 2012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http://www.clca.columbia.edu/236_PE_Magazine_Fthenakis_2_10_12.pdf </a:t>
            </a:r>
            <a:endParaRPr>
              <a:solidFill>
                <a:srgbClr val="E5FFFF"/>
              </a:solidFill>
            </a:endParaRPr>
          </a:p>
        </p:txBody>
      </p:sp>
      <p:sp>
        <p:nvSpPr>
          <p:cNvPr id="43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From a less partisan source:</a:t>
            </a:r>
          </a:p>
        </p:txBody>
      </p:sp>
      <p:sp>
        <p:nvSpPr>
          <p:cNvPr id="43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U.S. National Society of Professional Engineers: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 algn="ctr">
              <a:spcBef>
                <a:spcPts val="300"/>
              </a:spcBef>
              <a:defRPr sz="1600" b="1">
                <a:solidFill>
                  <a:srgbClr val="FFCC00"/>
                </a:solidFill>
              </a:defRPr>
            </a:pPr>
            <a:r>
              <a:t>This neutral source agrees well with preceding trade association data! </a:t>
            </a:r>
          </a:p>
        </p:txBody>
      </p:sp>
      <p:pic>
        <p:nvPicPr>
          <p:cNvPr id="4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3079750" cy="393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295400"/>
            <a:ext cx="3543300" cy="3879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562600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Because, while two types of cell might have the same EPBT (= energy in),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	One might </a:t>
            </a:r>
            <a:r>
              <a:rPr b="1"/>
              <a:t>produce</a:t>
            </a:r>
            <a:r>
              <a:t> energy for 2X as long (e.g., by using Xtal vs. poly Si)</a:t>
            </a:r>
          </a:p>
          <a:p>
            <a:pPr defTabSz="832104">
              <a:defRPr sz="1456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Instead, what we clearly need (for </a:t>
            </a:r>
            <a:r>
              <a:rPr b="1"/>
              <a:t>EVERY</a:t>
            </a:r>
            <a:r>
              <a:t> energy technology!) is the </a:t>
            </a:r>
            <a:r>
              <a:rPr b="1"/>
              <a:t>RATIO</a:t>
            </a:r>
            <a:r>
              <a:t> of: 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32104">
              <a:spcBef>
                <a:spcPts val="300"/>
              </a:spcBef>
              <a:defRPr sz="1638" b="1">
                <a:solidFill>
                  <a:srgbClr val="FFCC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Lifetime Energy Produced / Lifetime Energy Invested</a:t>
            </a:r>
          </a:p>
          <a:p>
            <a:pPr defTabSz="832104"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Where BOTH numerator and denominator must include ALL energies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	For every single material &amp; component used for/in that technology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		from the absolute beginning of the process to the absolute end</a:t>
            </a:r>
          </a:p>
          <a:p>
            <a:pPr defTabSz="832104"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This much more broadly applied figure of merit is called :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32104">
              <a:spcBef>
                <a:spcPts val="300"/>
              </a:spcBef>
              <a:defRPr sz="1638" b="1">
                <a:solidFill>
                  <a:srgbClr val="FFCC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Energy Return on Investment (EROI)</a:t>
            </a:r>
          </a:p>
          <a:p>
            <a:pPr defTabSz="832104"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Or, less ambiguously: </a:t>
            </a:r>
            <a:r>
              <a:rPr b="1">
                <a:solidFill>
                  <a:srgbClr val="FFCC00"/>
                </a:solidFill>
              </a:rPr>
              <a:t>Energy Return on Invested Energy (EROIE)</a:t>
            </a:r>
          </a:p>
          <a:p>
            <a:pPr defTabSz="832104"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FFCC00"/>
              </a:solidFill>
            </a:endParaRPr>
          </a:p>
          <a:p>
            <a:pPr defTabSz="832104">
              <a:spcBef>
                <a:spcPts val="300"/>
              </a:spcBef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t>	</a:t>
            </a:r>
          </a:p>
        </p:txBody>
      </p:sp>
      <p:sp>
        <p:nvSpPr>
          <p:cNvPr id="4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But when you think about it, EPBT is a rather dumb metric: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tangle 5"/>
          <p:cNvSpPr txBox="1"/>
          <p:nvPr/>
        </p:nvSpPr>
        <p:spPr>
          <a:xfrm>
            <a:off x="210819" y="6408651"/>
            <a:ext cx="8722362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D.J. Murphy &amp; C.A.S. Hall, "Year in review EROI or energy return on (energy) invested". Annals of the New York Academy of Sciences </a:t>
            </a:r>
            <a:r>
              <a:rPr b="1"/>
              <a:t>1185, pp.</a:t>
            </a:r>
            <a:r>
              <a:t> 102–118 (2010) </a:t>
            </a:r>
          </a:p>
        </p:txBody>
      </p:sp>
      <p:sp>
        <p:nvSpPr>
          <p:cNvPr id="44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71045" y="685133"/>
            <a:ext cx="8534401" cy="847768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Here from the seminal (i.e., pioneering) publication on EROI's :</a:t>
            </a:r>
            <a:r>
              <a:rPr baseline="30000"/>
              <a:t>1</a:t>
            </a:r>
            <a:endParaRPr sz="1100"/>
          </a:p>
          <a:p>
            <a:pPr>
              <a:defRPr sz="200"/>
            </a:pPr>
            <a:r>
              <a:t>	</a:t>
            </a:r>
          </a:p>
          <a:p>
            <a:pPr>
              <a:defRPr sz="1800"/>
            </a:pPr>
            <a:r>
              <a:t>	</a:t>
            </a:r>
            <a:r>
              <a:rPr>
                <a:solidFill>
                  <a:srgbClr val="FFCC00"/>
                </a:solidFill>
              </a:rPr>
              <a:t>Which, rather surprisingly, did not come out until 2010!</a:t>
            </a:r>
          </a:p>
        </p:txBody>
      </p:sp>
      <p:sp>
        <p:nvSpPr>
          <p:cNvPr id="444" name="Rectangle 2"/>
          <p:cNvSpPr txBox="1">
            <a:spLocks noGrp="1"/>
          </p:cNvSpPr>
          <p:nvPr>
            <p:ph type="title"/>
          </p:nvPr>
        </p:nvSpPr>
        <p:spPr>
          <a:xfrm>
            <a:off x="0" y="63899"/>
            <a:ext cx="9144000" cy="6096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Energy Return on Investment (EROI) for energy technologies:</a:t>
            </a:r>
          </a:p>
        </p:txBody>
      </p:sp>
      <p:pic>
        <p:nvPicPr>
          <p:cNvPr id="445" name="Picture 4" descr="Picture 4"/>
          <p:cNvPicPr>
            <a:picLocks noChangeAspect="1"/>
          </p:cNvPicPr>
          <p:nvPr/>
        </p:nvPicPr>
        <p:blipFill>
          <a:blip r:embed="rId2"/>
          <a:srcRect b="6541"/>
          <a:stretch>
            <a:fillRect/>
          </a:stretch>
        </p:blipFill>
        <p:spPr>
          <a:xfrm>
            <a:off x="1142801" y="1564324"/>
            <a:ext cx="6858293" cy="4812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ectangle 5"/>
          <p:cNvSpPr txBox="1"/>
          <p:nvPr/>
        </p:nvSpPr>
        <p:spPr>
          <a:xfrm>
            <a:off x="5303520" y="5441220"/>
            <a:ext cx="348996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The True Cost of Fossil Fuels, Mason Inman, Scientific American, April 2013</a:t>
            </a:r>
          </a:p>
        </p:txBody>
      </p:sp>
      <p:sp>
        <p:nvSpPr>
          <p:cNvPr id="44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6019800"/>
          </a:xfrm>
          <a:prstGeom prst="rect">
            <a:avLst/>
          </a:prstGeom>
        </p:spPr>
        <p:txBody>
          <a:bodyPr/>
          <a:lstStyle/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58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</a:t>
            </a:r>
            <a:r>
              <a:rPr b="1" dirty="0"/>
              <a:t>Technology		</a:t>
            </a:r>
            <a:r>
              <a:rPr b="1" dirty="0" err="1"/>
              <a:t>EROI</a:t>
            </a:r>
            <a:endParaRPr b="1" dirty="0"/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70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b="1"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 b="1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Liquid Fuels: 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Conventional oil		16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Ethanol from sugarcane	9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Biodiesel from soy		5.5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Tar Sands		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lvl="1" indent="546027" defTabSz="804672">
              <a:spcBef>
                <a:spcPts val="300"/>
              </a:spcBef>
              <a:buSzTx/>
              <a:buNone/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Heavy oil from California	4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Ethanol from corn		1.4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440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 b="1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Electricity from: 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440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Hydroelectric Dams		40+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Wind		20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Coal		18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Natural Gas		7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Solar PV		6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Nuclear		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1408" b="1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algn="ctr"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 b="1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Color coded to reflect claim that economic viability requires </a:t>
            </a:r>
            <a:r>
              <a:rPr dirty="0" err="1"/>
              <a:t>EROI</a:t>
            </a:r>
            <a:r>
              <a:rPr dirty="0"/>
              <a:t> of at least 5</a:t>
            </a:r>
          </a:p>
        </p:txBody>
      </p:sp>
      <p:sp>
        <p:nvSpPr>
          <p:cNvPr id="44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Newer EROI data (from multiple original sources): </a:t>
            </a:r>
            <a:r>
              <a:rPr baseline="30000"/>
              <a:t>1</a:t>
            </a:r>
          </a:p>
        </p:txBody>
      </p:sp>
      <p:grpSp>
        <p:nvGrpSpPr>
          <p:cNvPr id="510" name="Group 54"/>
          <p:cNvGrpSpPr/>
          <p:nvPr/>
        </p:nvGrpSpPr>
        <p:grpSpPr>
          <a:xfrm>
            <a:off x="4089399" y="1308100"/>
            <a:ext cx="4800602" cy="4800601"/>
            <a:chOff x="0" y="0"/>
            <a:chExt cx="4800600" cy="4800600"/>
          </a:xfrm>
        </p:grpSpPr>
        <p:grpSp>
          <p:nvGrpSpPr>
            <p:cNvPr id="454" name="Cube 42"/>
            <p:cNvGrpSpPr/>
            <p:nvPr/>
          </p:nvGrpSpPr>
          <p:grpSpPr>
            <a:xfrm>
              <a:off x="-1" y="4297643"/>
              <a:ext cx="457201" cy="502958"/>
              <a:chOff x="0" y="0"/>
              <a:chExt cx="457200" cy="502957"/>
            </a:xfrm>
          </p:grpSpPr>
          <p:sp>
            <p:nvSpPr>
              <p:cNvPr id="450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1" name="Shape"/>
              <p:cNvSpPr/>
              <p:nvPr/>
            </p:nvSpPr>
            <p:spPr>
              <a:xfrm>
                <a:off x="304796" y="0"/>
                <a:ext cx="152404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21600" y="0"/>
                    </a:lnTo>
                    <a:lnTo>
                      <a:pt x="21600" y="1505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2" name="Shape"/>
              <p:cNvSpPr/>
              <p:nvPr/>
            </p:nvSpPr>
            <p:spPr>
              <a:xfrm>
                <a:off x="0" y="-1"/>
                <a:ext cx="457200" cy="15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3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  <a:moveTo>
                      <a:pt x="0" y="6545"/>
                    </a:moveTo>
                    <a:lnTo>
                      <a:pt x="14400" y="6545"/>
                    </a:lnTo>
                    <a:lnTo>
                      <a:pt x="21600" y="0"/>
                    </a:lnTo>
                    <a:moveTo>
                      <a:pt x="14400" y="6545"/>
                    </a:moveTo>
                    <a:lnTo>
                      <a:pt x="144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59" name="Cube 43"/>
            <p:cNvGrpSpPr/>
            <p:nvPr/>
          </p:nvGrpSpPr>
          <p:grpSpPr>
            <a:xfrm>
              <a:off x="-1" y="3874923"/>
              <a:ext cx="609601" cy="563626"/>
              <a:chOff x="0" y="0"/>
              <a:chExt cx="609600" cy="563624"/>
            </a:xfrm>
          </p:grpSpPr>
          <p:sp>
            <p:nvSpPr>
              <p:cNvPr id="455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6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7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8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64" name="Cube 44"/>
            <p:cNvGrpSpPr/>
            <p:nvPr/>
          </p:nvGrpSpPr>
          <p:grpSpPr>
            <a:xfrm>
              <a:off x="-1" y="3522658"/>
              <a:ext cx="685801" cy="563626"/>
              <a:chOff x="0" y="0"/>
              <a:chExt cx="685800" cy="563624"/>
            </a:xfrm>
          </p:grpSpPr>
          <p:sp>
            <p:nvSpPr>
              <p:cNvPr id="460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1" name="Shape"/>
              <p:cNvSpPr/>
              <p:nvPr/>
            </p:nvSpPr>
            <p:spPr>
              <a:xfrm>
                <a:off x="466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2" name="Shape"/>
              <p:cNvSpPr/>
              <p:nvPr/>
            </p:nvSpPr>
            <p:spPr>
              <a:xfrm>
                <a:off x="0" y="0"/>
                <a:ext cx="685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1469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3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4696" y="8400"/>
                    </a:lnTo>
                    <a:lnTo>
                      <a:pt x="21600" y="0"/>
                    </a:lnTo>
                    <a:moveTo>
                      <a:pt x="14696" y="8400"/>
                    </a:moveTo>
                    <a:lnTo>
                      <a:pt x="1469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69" name="Cube 45"/>
            <p:cNvGrpSpPr/>
            <p:nvPr/>
          </p:nvGrpSpPr>
          <p:grpSpPr>
            <a:xfrm>
              <a:off x="-1" y="3170392"/>
              <a:ext cx="1447801" cy="563626"/>
              <a:chOff x="0" y="0"/>
              <a:chExt cx="1447800" cy="563624"/>
            </a:xfrm>
          </p:grpSpPr>
          <p:sp>
            <p:nvSpPr>
              <p:cNvPr id="465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6" name="Shape"/>
              <p:cNvSpPr/>
              <p:nvPr/>
            </p:nvSpPr>
            <p:spPr>
              <a:xfrm>
                <a:off x="1228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7" name="Shape"/>
              <p:cNvSpPr/>
              <p:nvPr/>
            </p:nvSpPr>
            <p:spPr>
              <a:xfrm>
                <a:off x="0" y="0"/>
                <a:ext cx="1447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1833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8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330" y="8400"/>
                    </a:lnTo>
                    <a:lnTo>
                      <a:pt x="21600" y="0"/>
                    </a:lnTo>
                    <a:moveTo>
                      <a:pt x="18330" y="8400"/>
                    </a:moveTo>
                    <a:lnTo>
                      <a:pt x="1833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74" name="Cube 46"/>
            <p:cNvGrpSpPr/>
            <p:nvPr/>
          </p:nvGrpSpPr>
          <p:grpSpPr>
            <a:xfrm>
              <a:off x="-1" y="2818126"/>
              <a:ext cx="1600201" cy="563626"/>
              <a:chOff x="0" y="0"/>
              <a:chExt cx="1600200" cy="563624"/>
            </a:xfrm>
          </p:grpSpPr>
          <p:sp>
            <p:nvSpPr>
              <p:cNvPr id="470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1" name="Shape"/>
              <p:cNvSpPr/>
              <p:nvPr/>
            </p:nvSpPr>
            <p:spPr>
              <a:xfrm>
                <a:off x="13810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2" name="Shape"/>
              <p:cNvSpPr/>
              <p:nvPr/>
            </p:nvSpPr>
            <p:spPr>
              <a:xfrm>
                <a:off x="0" y="0"/>
                <a:ext cx="16002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1864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3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641" y="8400"/>
                    </a:lnTo>
                    <a:lnTo>
                      <a:pt x="21600" y="0"/>
                    </a:lnTo>
                    <a:moveTo>
                      <a:pt x="18641" y="8400"/>
                    </a:moveTo>
                    <a:lnTo>
                      <a:pt x="1864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79" name="Cube 47"/>
            <p:cNvGrpSpPr/>
            <p:nvPr/>
          </p:nvGrpSpPr>
          <p:grpSpPr>
            <a:xfrm>
              <a:off x="-1" y="2465860"/>
              <a:ext cx="4800602" cy="563626"/>
              <a:chOff x="0" y="0"/>
              <a:chExt cx="4800600" cy="563624"/>
            </a:xfrm>
          </p:grpSpPr>
          <p:sp>
            <p:nvSpPr>
              <p:cNvPr id="475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6" name="Shape"/>
              <p:cNvSpPr/>
              <p:nvPr/>
            </p:nvSpPr>
            <p:spPr>
              <a:xfrm>
                <a:off x="458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7" name="Shape"/>
              <p:cNvSpPr/>
              <p:nvPr/>
            </p:nvSpPr>
            <p:spPr>
              <a:xfrm>
                <a:off x="0" y="0"/>
                <a:ext cx="480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061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8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614" y="8400"/>
                    </a:lnTo>
                    <a:lnTo>
                      <a:pt x="21600" y="0"/>
                    </a:lnTo>
                    <a:moveTo>
                      <a:pt x="20614" y="8400"/>
                    </a:moveTo>
                    <a:lnTo>
                      <a:pt x="2061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84" name="Cube 48"/>
            <p:cNvGrpSpPr/>
            <p:nvPr/>
          </p:nvGrpSpPr>
          <p:grpSpPr>
            <a:xfrm>
              <a:off x="-1" y="1902235"/>
              <a:ext cx="152401" cy="422719"/>
              <a:chOff x="0" y="0"/>
              <a:chExt cx="152400" cy="422718"/>
            </a:xfrm>
          </p:grpSpPr>
          <p:sp>
            <p:nvSpPr>
              <p:cNvPr id="480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1" name="Shape"/>
              <p:cNvSpPr/>
              <p:nvPr/>
            </p:nvSpPr>
            <p:spPr>
              <a:xfrm>
                <a:off x="93132" y="0"/>
                <a:ext cx="59268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21600" y="0"/>
                    </a:lnTo>
                    <a:lnTo>
                      <a:pt x="21600" y="1857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2" name="Shape"/>
              <p:cNvSpPr/>
              <p:nvPr/>
            </p:nvSpPr>
            <p:spPr>
              <a:xfrm>
                <a:off x="0" y="-1"/>
                <a:ext cx="152400" cy="5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3" name="Shape"/>
              <p:cNvSpPr/>
              <p:nvPr/>
            </p:nvSpPr>
            <p:spPr>
              <a:xfrm>
                <a:off x="0" y="0"/>
                <a:ext cx="152400" cy="422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3028"/>
                    </a:moveTo>
                    <a:lnTo>
                      <a:pt x="13200" y="3028"/>
                    </a:lnTo>
                    <a:lnTo>
                      <a:pt x="21600" y="0"/>
                    </a:lnTo>
                    <a:moveTo>
                      <a:pt x="13200" y="3028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89" name="Cube 49"/>
            <p:cNvGrpSpPr/>
            <p:nvPr/>
          </p:nvGrpSpPr>
          <p:grpSpPr>
            <a:xfrm>
              <a:off x="-1" y="1479516"/>
              <a:ext cx="381001" cy="493173"/>
              <a:chOff x="0" y="0"/>
              <a:chExt cx="381000" cy="493172"/>
            </a:xfrm>
          </p:grpSpPr>
          <p:sp>
            <p:nvSpPr>
              <p:cNvPr id="485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6" name="Shape"/>
              <p:cNvSpPr/>
              <p:nvPr/>
            </p:nvSpPr>
            <p:spPr>
              <a:xfrm>
                <a:off x="232833" y="-1"/>
                <a:ext cx="148167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21600" y="0"/>
                    </a:lnTo>
                    <a:lnTo>
                      <a:pt x="21600" y="151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7" name="Shape"/>
              <p:cNvSpPr/>
              <p:nvPr/>
            </p:nvSpPr>
            <p:spPr>
              <a:xfrm>
                <a:off x="0" y="-1"/>
                <a:ext cx="381000" cy="148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88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6489"/>
                    </a:moveTo>
                    <a:lnTo>
                      <a:pt x="13200" y="6489"/>
                    </a:lnTo>
                    <a:lnTo>
                      <a:pt x="21600" y="0"/>
                    </a:lnTo>
                    <a:moveTo>
                      <a:pt x="13200" y="6489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4" name="Cube 50"/>
            <p:cNvGrpSpPr/>
            <p:nvPr/>
          </p:nvGrpSpPr>
          <p:grpSpPr>
            <a:xfrm>
              <a:off x="-1" y="1056797"/>
              <a:ext cx="533401" cy="563626"/>
              <a:chOff x="0" y="0"/>
              <a:chExt cx="533400" cy="563624"/>
            </a:xfrm>
          </p:grpSpPr>
          <p:sp>
            <p:nvSpPr>
              <p:cNvPr id="490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1" name="Shape"/>
              <p:cNvSpPr/>
              <p:nvPr/>
            </p:nvSpPr>
            <p:spPr>
              <a:xfrm>
                <a:off x="325966" y="0"/>
                <a:ext cx="207434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21600" y="0"/>
                    </a:lnTo>
                    <a:lnTo>
                      <a:pt x="21600" y="136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2" name="Shape"/>
              <p:cNvSpPr/>
              <p:nvPr/>
            </p:nvSpPr>
            <p:spPr>
              <a:xfrm>
                <a:off x="0" y="0"/>
                <a:ext cx="533400" cy="20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3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950"/>
                    </a:moveTo>
                    <a:lnTo>
                      <a:pt x="13200" y="7950"/>
                    </a:lnTo>
                    <a:lnTo>
                      <a:pt x="21600" y="0"/>
                    </a:lnTo>
                    <a:moveTo>
                      <a:pt x="13200" y="7950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9" name="Cube 51"/>
            <p:cNvGrpSpPr/>
            <p:nvPr/>
          </p:nvGrpSpPr>
          <p:grpSpPr>
            <a:xfrm>
              <a:off x="-1" y="686918"/>
              <a:ext cx="609601" cy="563626"/>
              <a:chOff x="0" y="0"/>
              <a:chExt cx="609600" cy="563624"/>
            </a:xfrm>
          </p:grpSpPr>
          <p:sp>
            <p:nvSpPr>
              <p:cNvPr id="495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6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7" name="Shape"/>
              <p:cNvSpPr/>
              <p:nvPr/>
            </p:nvSpPr>
            <p:spPr>
              <a:xfrm>
                <a:off x="0" y="0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8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4" name="Cube 52"/>
            <p:cNvGrpSpPr/>
            <p:nvPr/>
          </p:nvGrpSpPr>
          <p:grpSpPr>
            <a:xfrm>
              <a:off x="-1" y="352265"/>
              <a:ext cx="914401" cy="563626"/>
              <a:chOff x="0" y="0"/>
              <a:chExt cx="914400" cy="563624"/>
            </a:xfrm>
          </p:grpSpPr>
          <p:sp>
            <p:nvSpPr>
              <p:cNvPr id="500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1" name="Shape"/>
              <p:cNvSpPr/>
              <p:nvPr/>
            </p:nvSpPr>
            <p:spPr>
              <a:xfrm>
                <a:off x="6952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2" name="Shape"/>
              <p:cNvSpPr/>
              <p:nvPr/>
            </p:nvSpPr>
            <p:spPr>
              <a:xfrm>
                <a:off x="0" y="0"/>
                <a:ext cx="9144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1642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3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422" y="8400"/>
                    </a:lnTo>
                    <a:lnTo>
                      <a:pt x="21600" y="0"/>
                    </a:lnTo>
                    <a:moveTo>
                      <a:pt x="16422" y="8400"/>
                    </a:moveTo>
                    <a:lnTo>
                      <a:pt x="1642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9" name="Cube 53"/>
            <p:cNvGrpSpPr/>
            <p:nvPr/>
          </p:nvGrpSpPr>
          <p:grpSpPr>
            <a:xfrm>
              <a:off x="-1" y="0"/>
              <a:ext cx="1371601" cy="563626"/>
              <a:chOff x="0" y="0"/>
              <a:chExt cx="1371600" cy="563624"/>
            </a:xfrm>
          </p:grpSpPr>
          <p:sp>
            <p:nvSpPr>
              <p:cNvPr id="505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6" name="Shape"/>
              <p:cNvSpPr/>
              <p:nvPr/>
            </p:nvSpPr>
            <p:spPr>
              <a:xfrm>
                <a:off x="1152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7" name="Shape"/>
              <p:cNvSpPr/>
              <p:nvPr/>
            </p:nvSpPr>
            <p:spPr>
              <a:xfrm>
                <a:off x="0" y="0"/>
                <a:ext cx="1371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1814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8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148" y="8400"/>
                    </a:lnTo>
                    <a:lnTo>
                      <a:pt x="21600" y="0"/>
                    </a:lnTo>
                    <a:moveTo>
                      <a:pt x="18148" y="8400"/>
                    </a:moveTo>
                    <a:lnTo>
                      <a:pt x="18148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ctangle 5"/>
          <p:cNvSpPr txBox="1"/>
          <p:nvPr/>
        </p:nvSpPr>
        <p:spPr>
          <a:xfrm>
            <a:off x="5608320" y="5796405"/>
            <a:ext cx="3337560" cy="8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1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Energy payback time (EPBT) and energy return on investment (EROI) of solar photovoltaic systems: A systematic review and meta-analysis, Khagendra P. Bhandari et al., Renewable and Sustainable Energy Reviews 47, pp. 133-141 (2015)</a:t>
            </a:r>
          </a:p>
        </p:txBody>
      </p:sp>
      <p:sp>
        <p:nvSpPr>
          <p:cNvPr id="51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So </a:t>
            </a:r>
            <a:r>
              <a:rPr b="1"/>
              <a:t>many</a:t>
            </a:r>
            <a:r>
              <a:t> researchers have worked to further refine such calculations</a:t>
            </a:r>
          </a:p>
          <a:p>
            <a:pPr>
              <a:defRPr sz="1000"/>
            </a:pPr>
            <a:endParaRPr/>
          </a:p>
          <a:p>
            <a:pPr>
              <a:defRPr sz="1800"/>
            </a:pPr>
            <a:r>
              <a:t>Particular attention has been paid to calculation of photovoltaic number(s)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	Including efficiency change over lifetime of </a:t>
            </a:r>
            <a:r>
              <a:rPr b="1"/>
              <a:t>different</a:t>
            </a:r>
            <a:r>
              <a:t> PV technologies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	And differences between the lifetimes themselves</a:t>
            </a:r>
          </a:p>
          <a:p>
            <a:pPr>
              <a:defRPr sz="1000"/>
            </a:pPr>
            <a:endParaRPr/>
          </a:p>
          <a:p>
            <a:pPr>
              <a:defRPr sz="1800">
                <a:solidFill>
                  <a:srgbClr val="FFCC00"/>
                </a:solidFill>
              </a:defRPr>
            </a:pPr>
            <a:r>
              <a:t>2015 "meta-data" analysis of </a:t>
            </a:r>
            <a:r>
              <a:rPr b="1"/>
              <a:t>232 peer-reviewed studies </a:t>
            </a:r>
            <a:r>
              <a:t>computed EROI's of:</a:t>
            </a:r>
          </a:p>
        </p:txBody>
      </p:sp>
      <p:sp>
        <p:nvSpPr>
          <p:cNvPr id="51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But it's very difficult to evaluate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full lifetime </a:t>
            </a:r>
            <a:r>
              <a:t>energies</a:t>
            </a:r>
          </a:p>
        </p:txBody>
      </p:sp>
      <p:pic>
        <p:nvPicPr>
          <p:cNvPr id="51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92338"/>
            <a:ext cx="4640635" cy="3413262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Rectangle 3"/>
          <p:cNvSpPr txBox="1"/>
          <p:nvPr/>
        </p:nvSpPr>
        <p:spPr>
          <a:xfrm>
            <a:off x="5608320" y="3352800"/>
            <a:ext cx="3261360" cy="260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Mono-crystalline Si PV = 8.7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9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Poly-crystalline Si PV = 11.6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9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Amorphous Si PV = 14.5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9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CdTe PV = 34.2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9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>
              <a:solidFill>
                <a:srgbClr val="FFFFFF"/>
              </a:solidFill>
            </a:endParaRPr>
          </a:p>
          <a:p>
            <a:pPr>
              <a:spcBef>
                <a:spcPts val="3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CIGS PV = 19.9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47700"/>
            <a:ext cx="8915400" cy="6024034"/>
          </a:xfrm>
          <a:prstGeom prst="rect">
            <a:avLst/>
          </a:prstGeom>
        </p:spPr>
        <p:txBody>
          <a:bodyPr/>
          <a:lstStyle/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58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</a:t>
            </a:r>
            <a:r>
              <a:rPr b="1" dirty="0"/>
              <a:t>Technology		</a:t>
            </a:r>
            <a:r>
              <a:rPr b="1" dirty="0" err="1"/>
              <a:t>EROI</a:t>
            </a:r>
            <a:endParaRPr b="1" dirty="0"/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70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b="1"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 b="1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Liquid Fuels: 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Conventional oil		16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Ethanol from sugarcane	9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Biodiesel from soy		5.5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Tar Sands		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Heavy oil from California	4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Ethanol from corn		1.4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440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 b="1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Electricity from: 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440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Hydroelectric Dams		40+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Wind		20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Coal		18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Natural Gas		7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Solar PV using Si		6-15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264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	Nuclear		5</a:t>
            </a:r>
          </a:p>
          <a:p>
            <a:pPr defTabSz="804672">
              <a:tabLst>
                <a:tab pos="596900" algn="l"/>
                <a:tab pos="2400300" algn="l"/>
                <a:tab pos="2794000" algn="l"/>
              </a:tabLst>
              <a:defRPr sz="1408" b="1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algn="ctr" defTabSz="804672">
              <a:spcBef>
                <a:spcPts val="300"/>
              </a:spcBef>
              <a:tabLst>
                <a:tab pos="596900" algn="l"/>
                <a:tab pos="2400300" algn="l"/>
                <a:tab pos="2794000" algn="l"/>
              </a:tabLst>
              <a:defRPr sz="1408">
                <a:solidFill>
                  <a:srgbClr val="FFCC00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rPr dirty="0"/>
              <a:t>Color coded to reflect claim that economic viability requires </a:t>
            </a:r>
            <a:r>
              <a:rPr dirty="0" err="1"/>
              <a:t>EROI</a:t>
            </a:r>
            <a:r>
              <a:rPr dirty="0"/>
              <a:t> of at least 5</a:t>
            </a:r>
          </a:p>
        </p:txBody>
      </p:sp>
      <p:sp>
        <p:nvSpPr>
          <p:cNvPr id="519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4572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Adding in more extensive Si PV data (single crystal vs. poly vs. amorphous):</a:t>
            </a:r>
          </a:p>
        </p:txBody>
      </p:sp>
      <p:grpSp>
        <p:nvGrpSpPr>
          <p:cNvPr id="595" name="Group 22"/>
          <p:cNvGrpSpPr/>
          <p:nvPr/>
        </p:nvGrpSpPr>
        <p:grpSpPr>
          <a:xfrm>
            <a:off x="4102099" y="1299632"/>
            <a:ext cx="4800602" cy="4796368"/>
            <a:chOff x="0" y="0"/>
            <a:chExt cx="4800600" cy="4796367"/>
          </a:xfrm>
        </p:grpSpPr>
        <p:grpSp>
          <p:nvGrpSpPr>
            <p:cNvPr id="524" name="Cube 21"/>
            <p:cNvGrpSpPr/>
            <p:nvPr/>
          </p:nvGrpSpPr>
          <p:grpSpPr>
            <a:xfrm>
              <a:off x="152399" y="3872905"/>
              <a:ext cx="1066801" cy="563626"/>
              <a:chOff x="0" y="0"/>
              <a:chExt cx="1066800" cy="563625"/>
            </a:xfrm>
          </p:grpSpPr>
          <p:sp>
            <p:nvSpPr>
              <p:cNvPr id="520" name="Shape"/>
              <p:cNvSpPr/>
              <p:nvPr/>
            </p:nvSpPr>
            <p:spPr>
              <a:xfrm>
                <a:off x="0" y="0"/>
                <a:ext cx="1066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43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16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1" name="Shape"/>
              <p:cNvSpPr/>
              <p:nvPr/>
            </p:nvSpPr>
            <p:spPr>
              <a:xfrm>
                <a:off x="847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2" name="Shape"/>
              <p:cNvSpPr/>
              <p:nvPr/>
            </p:nvSpPr>
            <p:spPr>
              <a:xfrm>
                <a:off x="0" y="-1"/>
                <a:ext cx="1066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438" y="0"/>
                    </a:lnTo>
                    <a:lnTo>
                      <a:pt x="21600" y="0"/>
                    </a:lnTo>
                    <a:lnTo>
                      <a:pt x="1716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3" name="Shape"/>
              <p:cNvSpPr/>
              <p:nvPr/>
            </p:nvSpPr>
            <p:spPr>
              <a:xfrm>
                <a:off x="0" y="0"/>
                <a:ext cx="1066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43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716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7162" y="8400"/>
                    </a:lnTo>
                    <a:lnTo>
                      <a:pt x="21600" y="0"/>
                    </a:lnTo>
                    <a:moveTo>
                      <a:pt x="17162" y="8400"/>
                    </a:moveTo>
                    <a:lnTo>
                      <a:pt x="1716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29" name="Cube 20"/>
            <p:cNvGrpSpPr/>
            <p:nvPr/>
          </p:nvGrpSpPr>
          <p:grpSpPr>
            <a:xfrm>
              <a:off x="-1" y="3873499"/>
              <a:ext cx="990601" cy="563626"/>
              <a:chOff x="0" y="0"/>
              <a:chExt cx="990600" cy="563625"/>
            </a:xfrm>
          </p:grpSpPr>
          <p:sp>
            <p:nvSpPr>
              <p:cNvPr id="525" name="Shape"/>
              <p:cNvSpPr/>
              <p:nvPr/>
            </p:nvSpPr>
            <p:spPr>
              <a:xfrm>
                <a:off x="0" y="0"/>
                <a:ext cx="99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82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6" name="Shape"/>
              <p:cNvSpPr/>
              <p:nvPr/>
            </p:nvSpPr>
            <p:spPr>
              <a:xfrm>
                <a:off x="77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7" name="Shape"/>
              <p:cNvSpPr/>
              <p:nvPr/>
            </p:nvSpPr>
            <p:spPr>
              <a:xfrm>
                <a:off x="0" y="-1"/>
                <a:ext cx="99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1682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8" name="Shape"/>
              <p:cNvSpPr/>
              <p:nvPr/>
            </p:nvSpPr>
            <p:spPr>
              <a:xfrm>
                <a:off x="0" y="0"/>
                <a:ext cx="99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82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821" y="8400"/>
                    </a:lnTo>
                    <a:lnTo>
                      <a:pt x="21600" y="0"/>
                    </a:lnTo>
                    <a:moveTo>
                      <a:pt x="16821" y="8400"/>
                    </a:moveTo>
                    <a:lnTo>
                      <a:pt x="1682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34" name="Cube 42"/>
            <p:cNvGrpSpPr/>
            <p:nvPr/>
          </p:nvGrpSpPr>
          <p:grpSpPr>
            <a:xfrm>
              <a:off x="-1" y="4293410"/>
              <a:ext cx="457201" cy="502958"/>
              <a:chOff x="0" y="0"/>
              <a:chExt cx="457200" cy="502957"/>
            </a:xfrm>
          </p:grpSpPr>
          <p:sp>
            <p:nvSpPr>
              <p:cNvPr id="530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1" name="Shape"/>
              <p:cNvSpPr/>
              <p:nvPr/>
            </p:nvSpPr>
            <p:spPr>
              <a:xfrm>
                <a:off x="304796" y="0"/>
                <a:ext cx="152404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21600" y="0"/>
                    </a:lnTo>
                    <a:lnTo>
                      <a:pt x="21600" y="1505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2" name="Shape"/>
              <p:cNvSpPr/>
              <p:nvPr/>
            </p:nvSpPr>
            <p:spPr>
              <a:xfrm>
                <a:off x="0" y="-1"/>
                <a:ext cx="457200" cy="15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3" name="Shape"/>
              <p:cNvSpPr/>
              <p:nvPr/>
            </p:nvSpPr>
            <p:spPr>
              <a:xfrm>
                <a:off x="0" y="0"/>
                <a:ext cx="457200" cy="502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545"/>
                    </a:moveTo>
                    <a:lnTo>
                      <a:pt x="7200" y="0"/>
                    </a:lnTo>
                    <a:lnTo>
                      <a:pt x="21600" y="0"/>
                    </a:lnTo>
                    <a:lnTo>
                      <a:pt x="21600" y="15055"/>
                    </a:lnTo>
                    <a:lnTo>
                      <a:pt x="14400" y="21600"/>
                    </a:lnTo>
                    <a:lnTo>
                      <a:pt x="0" y="21600"/>
                    </a:lnTo>
                    <a:close/>
                    <a:moveTo>
                      <a:pt x="0" y="6545"/>
                    </a:moveTo>
                    <a:lnTo>
                      <a:pt x="14400" y="6545"/>
                    </a:lnTo>
                    <a:lnTo>
                      <a:pt x="21600" y="0"/>
                    </a:lnTo>
                    <a:moveTo>
                      <a:pt x="14400" y="6545"/>
                    </a:moveTo>
                    <a:lnTo>
                      <a:pt x="144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39" name="Cube 43"/>
            <p:cNvGrpSpPr/>
            <p:nvPr/>
          </p:nvGrpSpPr>
          <p:grpSpPr>
            <a:xfrm>
              <a:off x="-1" y="3877142"/>
              <a:ext cx="838201" cy="563626"/>
              <a:chOff x="0" y="0"/>
              <a:chExt cx="838200" cy="563625"/>
            </a:xfrm>
          </p:grpSpPr>
          <p:sp>
            <p:nvSpPr>
              <p:cNvPr id="535" name="Shape"/>
              <p:cNvSpPr/>
              <p:nvPr/>
            </p:nvSpPr>
            <p:spPr>
              <a:xfrm>
                <a:off x="0" y="0"/>
                <a:ext cx="838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595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6" name="Shape"/>
              <p:cNvSpPr/>
              <p:nvPr/>
            </p:nvSpPr>
            <p:spPr>
              <a:xfrm>
                <a:off x="6190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7" name="Shape"/>
              <p:cNvSpPr/>
              <p:nvPr/>
            </p:nvSpPr>
            <p:spPr>
              <a:xfrm>
                <a:off x="0" y="-1"/>
                <a:ext cx="8382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1595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8" name="Shape"/>
              <p:cNvSpPr/>
              <p:nvPr/>
            </p:nvSpPr>
            <p:spPr>
              <a:xfrm>
                <a:off x="0" y="0"/>
                <a:ext cx="838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64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595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5952" y="8400"/>
                    </a:lnTo>
                    <a:lnTo>
                      <a:pt x="21600" y="0"/>
                    </a:lnTo>
                    <a:moveTo>
                      <a:pt x="15952" y="8400"/>
                    </a:moveTo>
                    <a:lnTo>
                      <a:pt x="1595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44" name="Cube 18"/>
            <p:cNvGrpSpPr/>
            <p:nvPr/>
          </p:nvGrpSpPr>
          <p:grpSpPr>
            <a:xfrm>
              <a:off x="-1" y="3872905"/>
              <a:ext cx="990601" cy="563626"/>
              <a:chOff x="0" y="0"/>
              <a:chExt cx="990600" cy="563625"/>
            </a:xfrm>
          </p:grpSpPr>
          <p:sp>
            <p:nvSpPr>
              <p:cNvPr id="540" name="Shape"/>
              <p:cNvSpPr/>
              <p:nvPr/>
            </p:nvSpPr>
            <p:spPr>
              <a:xfrm>
                <a:off x="0" y="0"/>
                <a:ext cx="99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82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>
                  <a:alpha val="2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1" name="Shape"/>
              <p:cNvSpPr/>
              <p:nvPr/>
            </p:nvSpPr>
            <p:spPr>
              <a:xfrm>
                <a:off x="77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2" name="Shape"/>
              <p:cNvSpPr/>
              <p:nvPr/>
            </p:nvSpPr>
            <p:spPr>
              <a:xfrm>
                <a:off x="0" y="-1"/>
                <a:ext cx="99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1682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3" name="Shape"/>
              <p:cNvSpPr/>
              <p:nvPr/>
            </p:nvSpPr>
            <p:spPr>
              <a:xfrm>
                <a:off x="0" y="0"/>
                <a:ext cx="99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477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82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821" y="8400"/>
                    </a:lnTo>
                    <a:lnTo>
                      <a:pt x="21600" y="0"/>
                    </a:lnTo>
                    <a:moveTo>
                      <a:pt x="16821" y="8400"/>
                    </a:moveTo>
                    <a:lnTo>
                      <a:pt x="1682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49" name="Cube 44"/>
            <p:cNvGrpSpPr/>
            <p:nvPr/>
          </p:nvGrpSpPr>
          <p:grpSpPr>
            <a:xfrm>
              <a:off x="-1" y="3522657"/>
              <a:ext cx="685801" cy="563626"/>
              <a:chOff x="0" y="0"/>
              <a:chExt cx="685800" cy="563625"/>
            </a:xfrm>
          </p:grpSpPr>
          <p:sp>
            <p:nvSpPr>
              <p:cNvPr id="545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6" name="Shape"/>
              <p:cNvSpPr/>
              <p:nvPr/>
            </p:nvSpPr>
            <p:spPr>
              <a:xfrm>
                <a:off x="466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7" name="Shape"/>
              <p:cNvSpPr/>
              <p:nvPr/>
            </p:nvSpPr>
            <p:spPr>
              <a:xfrm>
                <a:off x="0" y="-1"/>
                <a:ext cx="685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1469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8" name="Shape"/>
              <p:cNvSpPr/>
              <p:nvPr/>
            </p:nvSpPr>
            <p:spPr>
              <a:xfrm>
                <a:off x="0" y="0"/>
                <a:ext cx="685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6904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4696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4696" y="8400"/>
                    </a:lnTo>
                    <a:lnTo>
                      <a:pt x="21600" y="0"/>
                    </a:lnTo>
                    <a:moveTo>
                      <a:pt x="14696" y="8400"/>
                    </a:moveTo>
                    <a:lnTo>
                      <a:pt x="14696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54" name="Cube 45"/>
            <p:cNvGrpSpPr/>
            <p:nvPr/>
          </p:nvGrpSpPr>
          <p:grpSpPr>
            <a:xfrm>
              <a:off x="-1" y="3170391"/>
              <a:ext cx="1447801" cy="563626"/>
              <a:chOff x="0" y="0"/>
              <a:chExt cx="1447800" cy="563625"/>
            </a:xfrm>
          </p:grpSpPr>
          <p:sp>
            <p:nvSpPr>
              <p:cNvPr id="550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1" name="Shape"/>
              <p:cNvSpPr/>
              <p:nvPr/>
            </p:nvSpPr>
            <p:spPr>
              <a:xfrm>
                <a:off x="12286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2" name="Shape"/>
              <p:cNvSpPr/>
              <p:nvPr/>
            </p:nvSpPr>
            <p:spPr>
              <a:xfrm>
                <a:off x="0" y="-1"/>
                <a:ext cx="14478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1833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3" name="Shape"/>
              <p:cNvSpPr/>
              <p:nvPr/>
            </p:nvSpPr>
            <p:spPr>
              <a:xfrm>
                <a:off x="0" y="0"/>
                <a:ext cx="14478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270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330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330" y="8400"/>
                    </a:lnTo>
                    <a:lnTo>
                      <a:pt x="21600" y="0"/>
                    </a:lnTo>
                    <a:moveTo>
                      <a:pt x="18330" y="8400"/>
                    </a:moveTo>
                    <a:lnTo>
                      <a:pt x="1833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59" name="Cube 46"/>
            <p:cNvGrpSpPr/>
            <p:nvPr/>
          </p:nvGrpSpPr>
          <p:grpSpPr>
            <a:xfrm>
              <a:off x="-1" y="2818127"/>
              <a:ext cx="1600201" cy="563626"/>
              <a:chOff x="0" y="0"/>
              <a:chExt cx="1600200" cy="563625"/>
            </a:xfrm>
          </p:grpSpPr>
          <p:sp>
            <p:nvSpPr>
              <p:cNvPr id="555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6" name="Shape"/>
              <p:cNvSpPr/>
              <p:nvPr/>
            </p:nvSpPr>
            <p:spPr>
              <a:xfrm>
                <a:off x="13810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7" name="Shape"/>
              <p:cNvSpPr/>
              <p:nvPr/>
            </p:nvSpPr>
            <p:spPr>
              <a:xfrm>
                <a:off x="0" y="-1"/>
                <a:ext cx="16002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18641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8" name="Shape"/>
              <p:cNvSpPr/>
              <p:nvPr/>
            </p:nvSpPr>
            <p:spPr>
              <a:xfrm>
                <a:off x="0" y="0"/>
                <a:ext cx="16002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959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641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641" y="8400"/>
                    </a:lnTo>
                    <a:lnTo>
                      <a:pt x="21600" y="0"/>
                    </a:lnTo>
                    <a:moveTo>
                      <a:pt x="18641" y="8400"/>
                    </a:moveTo>
                    <a:lnTo>
                      <a:pt x="18641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4" name="Cube 47"/>
            <p:cNvGrpSpPr/>
            <p:nvPr/>
          </p:nvGrpSpPr>
          <p:grpSpPr>
            <a:xfrm>
              <a:off x="-1" y="2465860"/>
              <a:ext cx="4800602" cy="563626"/>
              <a:chOff x="0" y="0"/>
              <a:chExt cx="4800600" cy="563625"/>
            </a:xfrm>
          </p:grpSpPr>
          <p:sp>
            <p:nvSpPr>
              <p:cNvPr id="560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1" name="Shape"/>
              <p:cNvSpPr/>
              <p:nvPr/>
            </p:nvSpPr>
            <p:spPr>
              <a:xfrm>
                <a:off x="4581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2" name="Shape"/>
              <p:cNvSpPr/>
              <p:nvPr/>
            </p:nvSpPr>
            <p:spPr>
              <a:xfrm>
                <a:off x="0" y="-1"/>
                <a:ext cx="4800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061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3" name="Shape"/>
              <p:cNvSpPr/>
              <p:nvPr/>
            </p:nvSpPr>
            <p:spPr>
              <a:xfrm>
                <a:off x="0" y="0"/>
                <a:ext cx="4800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986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20614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20614" y="8400"/>
                    </a:lnTo>
                    <a:lnTo>
                      <a:pt x="21600" y="0"/>
                    </a:lnTo>
                    <a:moveTo>
                      <a:pt x="20614" y="8400"/>
                    </a:moveTo>
                    <a:lnTo>
                      <a:pt x="20614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9" name="Cube 48"/>
            <p:cNvGrpSpPr/>
            <p:nvPr/>
          </p:nvGrpSpPr>
          <p:grpSpPr>
            <a:xfrm>
              <a:off x="-1" y="1902234"/>
              <a:ext cx="152401" cy="422720"/>
              <a:chOff x="0" y="0"/>
              <a:chExt cx="152400" cy="422719"/>
            </a:xfrm>
          </p:grpSpPr>
          <p:sp>
            <p:nvSpPr>
              <p:cNvPr id="565" name="Shape"/>
              <p:cNvSpPr/>
              <p:nvPr/>
            </p:nvSpPr>
            <p:spPr>
              <a:xfrm>
                <a:off x="0" y="-1"/>
                <a:ext cx="152400" cy="42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6" name="Shape"/>
              <p:cNvSpPr/>
              <p:nvPr/>
            </p:nvSpPr>
            <p:spPr>
              <a:xfrm>
                <a:off x="93132" y="-1"/>
                <a:ext cx="59268" cy="42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21600" y="0"/>
                    </a:lnTo>
                    <a:lnTo>
                      <a:pt x="21600" y="1857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7" name="Shape"/>
              <p:cNvSpPr/>
              <p:nvPr/>
            </p:nvSpPr>
            <p:spPr>
              <a:xfrm>
                <a:off x="0" y="-1"/>
                <a:ext cx="152400" cy="5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8" name="Shape"/>
              <p:cNvSpPr/>
              <p:nvPr/>
            </p:nvSpPr>
            <p:spPr>
              <a:xfrm>
                <a:off x="0" y="-1"/>
                <a:ext cx="152400" cy="42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028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8572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3028"/>
                    </a:moveTo>
                    <a:lnTo>
                      <a:pt x="13200" y="3028"/>
                    </a:lnTo>
                    <a:lnTo>
                      <a:pt x="21600" y="0"/>
                    </a:lnTo>
                    <a:moveTo>
                      <a:pt x="13200" y="3028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4" name="Cube 49"/>
            <p:cNvGrpSpPr/>
            <p:nvPr/>
          </p:nvGrpSpPr>
          <p:grpSpPr>
            <a:xfrm>
              <a:off x="-1" y="1479515"/>
              <a:ext cx="381001" cy="493173"/>
              <a:chOff x="0" y="0"/>
              <a:chExt cx="381000" cy="493172"/>
            </a:xfrm>
          </p:grpSpPr>
          <p:sp>
            <p:nvSpPr>
              <p:cNvPr id="570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754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1" name="Shape"/>
              <p:cNvSpPr/>
              <p:nvPr/>
            </p:nvSpPr>
            <p:spPr>
              <a:xfrm>
                <a:off x="232833" y="-1"/>
                <a:ext cx="148167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21600" y="0"/>
                    </a:lnTo>
                    <a:lnTo>
                      <a:pt x="21600" y="151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2" name="Shape"/>
              <p:cNvSpPr/>
              <p:nvPr/>
            </p:nvSpPr>
            <p:spPr>
              <a:xfrm>
                <a:off x="0" y="-1"/>
                <a:ext cx="381000" cy="148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3" name="Shape"/>
              <p:cNvSpPr/>
              <p:nvPr/>
            </p:nvSpPr>
            <p:spPr>
              <a:xfrm>
                <a:off x="0" y="-1"/>
                <a:ext cx="381000" cy="493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489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5111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6489"/>
                    </a:moveTo>
                    <a:lnTo>
                      <a:pt x="13200" y="6489"/>
                    </a:lnTo>
                    <a:lnTo>
                      <a:pt x="21600" y="0"/>
                    </a:lnTo>
                    <a:moveTo>
                      <a:pt x="13200" y="6489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9" name="Cube 50"/>
            <p:cNvGrpSpPr/>
            <p:nvPr/>
          </p:nvGrpSpPr>
          <p:grpSpPr>
            <a:xfrm>
              <a:off x="-1" y="1056796"/>
              <a:ext cx="533401" cy="563626"/>
              <a:chOff x="0" y="0"/>
              <a:chExt cx="533400" cy="563624"/>
            </a:xfrm>
          </p:grpSpPr>
          <p:sp>
            <p:nvSpPr>
              <p:cNvPr id="575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CED61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6" name="Shape"/>
              <p:cNvSpPr/>
              <p:nvPr/>
            </p:nvSpPr>
            <p:spPr>
              <a:xfrm>
                <a:off x="325966" y="0"/>
                <a:ext cx="207434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21600" y="0"/>
                    </a:lnTo>
                    <a:lnTo>
                      <a:pt x="21600" y="136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7" name="Shape"/>
              <p:cNvSpPr/>
              <p:nvPr/>
            </p:nvSpPr>
            <p:spPr>
              <a:xfrm>
                <a:off x="0" y="-1"/>
                <a:ext cx="533400" cy="20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13200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8" name="Shape"/>
              <p:cNvSpPr/>
              <p:nvPr/>
            </p:nvSpPr>
            <p:spPr>
              <a:xfrm>
                <a:off x="0" y="0"/>
                <a:ext cx="533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950"/>
                    </a:moveTo>
                    <a:lnTo>
                      <a:pt x="8400" y="0"/>
                    </a:lnTo>
                    <a:lnTo>
                      <a:pt x="21600" y="0"/>
                    </a:lnTo>
                    <a:lnTo>
                      <a:pt x="21600" y="13650"/>
                    </a:lnTo>
                    <a:lnTo>
                      <a:pt x="13200" y="21600"/>
                    </a:lnTo>
                    <a:lnTo>
                      <a:pt x="0" y="21600"/>
                    </a:lnTo>
                    <a:close/>
                    <a:moveTo>
                      <a:pt x="0" y="7950"/>
                    </a:moveTo>
                    <a:lnTo>
                      <a:pt x="13200" y="7950"/>
                    </a:lnTo>
                    <a:lnTo>
                      <a:pt x="21600" y="0"/>
                    </a:lnTo>
                    <a:moveTo>
                      <a:pt x="13200" y="7950"/>
                    </a:moveTo>
                    <a:lnTo>
                      <a:pt x="132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4" name="Cube 51"/>
            <p:cNvGrpSpPr/>
            <p:nvPr/>
          </p:nvGrpSpPr>
          <p:grpSpPr>
            <a:xfrm>
              <a:off x="-1" y="686917"/>
              <a:ext cx="609601" cy="563626"/>
              <a:chOff x="0" y="0"/>
              <a:chExt cx="609600" cy="563625"/>
            </a:xfrm>
          </p:grpSpPr>
          <p:sp>
            <p:nvSpPr>
              <p:cNvPr id="580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1" name="Shape"/>
              <p:cNvSpPr/>
              <p:nvPr/>
            </p:nvSpPr>
            <p:spPr>
              <a:xfrm>
                <a:off x="390411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2" name="Shape"/>
              <p:cNvSpPr/>
              <p:nvPr/>
            </p:nvSpPr>
            <p:spPr>
              <a:xfrm>
                <a:off x="0" y="-1"/>
                <a:ext cx="609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1383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3" name="Shape"/>
              <p:cNvSpPr/>
              <p:nvPr/>
            </p:nvSpPr>
            <p:spPr>
              <a:xfrm>
                <a:off x="0" y="0"/>
                <a:ext cx="609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7767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3833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3833" y="8400"/>
                    </a:lnTo>
                    <a:lnTo>
                      <a:pt x="21600" y="0"/>
                    </a:lnTo>
                    <a:moveTo>
                      <a:pt x="13833" y="8400"/>
                    </a:moveTo>
                    <a:lnTo>
                      <a:pt x="1383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9" name="Cube 52"/>
            <p:cNvGrpSpPr/>
            <p:nvPr/>
          </p:nvGrpSpPr>
          <p:grpSpPr>
            <a:xfrm>
              <a:off x="-1" y="352265"/>
              <a:ext cx="914401" cy="563626"/>
              <a:chOff x="0" y="0"/>
              <a:chExt cx="914400" cy="563625"/>
            </a:xfrm>
          </p:grpSpPr>
          <p:sp>
            <p:nvSpPr>
              <p:cNvPr id="585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6" name="Shape"/>
              <p:cNvSpPr/>
              <p:nvPr/>
            </p:nvSpPr>
            <p:spPr>
              <a:xfrm>
                <a:off x="6952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7" name="Shape"/>
              <p:cNvSpPr/>
              <p:nvPr/>
            </p:nvSpPr>
            <p:spPr>
              <a:xfrm>
                <a:off x="0" y="-1"/>
                <a:ext cx="9144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16422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8" name="Shape"/>
              <p:cNvSpPr/>
              <p:nvPr/>
            </p:nvSpPr>
            <p:spPr>
              <a:xfrm>
                <a:off x="0" y="0"/>
                <a:ext cx="9144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5178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6422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6422" y="8400"/>
                    </a:lnTo>
                    <a:lnTo>
                      <a:pt x="21600" y="0"/>
                    </a:lnTo>
                    <a:moveTo>
                      <a:pt x="16422" y="8400"/>
                    </a:moveTo>
                    <a:lnTo>
                      <a:pt x="16422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94" name="Cube 53"/>
            <p:cNvGrpSpPr/>
            <p:nvPr/>
          </p:nvGrpSpPr>
          <p:grpSpPr>
            <a:xfrm>
              <a:off x="-1" y="-1"/>
              <a:ext cx="1371601" cy="563626"/>
              <a:chOff x="0" y="0"/>
              <a:chExt cx="1371600" cy="563625"/>
            </a:xfrm>
          </p:grpSpPr>
          <p:sp>
            <p:nvSpPr>
              <p:cNvPr id="590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88DF74"/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1" name="Shape"/>
              <p:cNvSpPr/>
              <p:nvPr/>
            </p:nvSpPr>
            <p:spPr>
              <a:xfrm>
                <a:off x="1152412" y="0"/>
                <a:ext cx="219189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21600" y="0"/>
                    </a:lnTo>
                    <a:lnTo>
                      <a:pt x="21600" y="13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2" name="Shape"/>
              <p:cNvSpPr/>
              <p:nvPr/>
            </p:nvSpPr>
            <p:spPr>
              <a:xfrm>
                <a:off x="0" y="-1"/>
                <a:ext cx="1371600" cy="219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1814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3" name="Shape"/>
              <p:cNvSpPr/>
              <p:nvPr/>
            </p:nvSpPr>
            <p:spPr>
              <a:xfrm>
                <a:off x="0" y="0"/>
                <a:ext cx="1371600" cy="563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00"/>
                    </a:moveTo>
                    <a:lnTo>
                      <a:pt x="3452" y="0"/>
                    </a:lnTo>
                    <a:lnTo>
                      <a:pt x="21600" y="0"/>
                    </a:lnTo>
                    <a:lnTo>
                      <a:pt x="21600" y="13200"/>
                    </a:lnTo>
                    <a:lnTo>
                      <a:pt x="18148" y="21600"/>
                    </a:lnTo>
                    <a:lnTo>
                      <a:pt x="0" y="21600"/>
                    </a:lnTo>
                    <a:close/>
                    <a:moveTo>
                      <a:pt x="0" y="8400"/>
                    </a:moveTo>
                    <a:lnTo>
                      <a:pt x="18148" y="8400"/>
                    </a:lnTo>
                    <a:lnTo>
                      <a:pt x="21600" y="0"/>
                    </a:lnTo>
                    <a:moveTo>
                      <a:pt x="18148" y="8400"/>
                    </a:moveTo>
                    <a:lnTo>
                      <a:pt x="18148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eaVert"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The True Cost of Fossil Fuels, Mason Inman, Scientific American, April 2013</a:t>
            </a:r>
          </a:p>
        </p:txBody>
      </p:sp>
      <p:sp>
        <p:nvSpPr>
          <p:cNvPr id="59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Take a moment to truly absorb these very important results:</a:t>
            </a:r>
          </a:p>
        </p:txBody>
      </p:sp>
      <p:sp>
        <p:nvSpPr>
          <p:cNvPr id="59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685800"/>
            <a:ext cx="8991600" cy="5791200"/>
          </a:xfrm>
          <a:prstGeom prst="rect">
            <a:avLst/>
          </a:prstGeom>
        </p:spPr>
        <p:txBody>
          <a:bodyPr/>
          <a:lstStyle/>
          <a:p>
            <a:pPr algn="ctr">
              <a:defRPr sz="1800"/>
            </a:pPr>
            <a:r>
              <a:t>Noting Scientific American's claim that economically viable EROI must be at least 5 </a:t>
            </a:r>
            <a:r>
              <a:rPr baseline="30000"/>
              <a:t>1</a:t>
            </a:r>
          </a:p>
          <a:p>
            <a:endParaRPr sz="1800"/>
          </a:p>
          <a:p>
            <a:pPr>
              <a:defRPr sz="1800" b="1">
                <a:solidFill>
                  <a:srgbClr val="88DF74"/>
                </a:solidFill>
              </a:defRPr>
            </a:pPr>
            <a:r>
              <a:t>Champions, in descending order: </a:t>
            </a:r>
            <a:r>
              <a:rPr b="0"/>
              <a:t> </a:t>
            </a:r>
          </a:p>
          <a:p>
            <a:pPr>
              <a:defRPr sz="900"/>
            </a:pPr>
            <a:endParaRPr b="0"/>
          </a:p>
          <a:p>
            <a:pPr>
              <a:defRPr sz="1800"/>
            </a:pPr>
            <a:r>
              <a:t>	Hydro (40+), CdTe PV (34.2), Wind (20), CIGS PV (19.9), Coal (18), </a:t>
            </a:r>
            <a:r>
              <a:rPr>
                <a:solidFill>
                  <a:srgbClr val="FFCC00"/>
                </a:solidFill>
              </a:rPr>
              <a:t>Oil (16)</a:t>
            </a:r>
          </a:p>
          <a:p>
            <a:pPr>
              <a:defRPr sz="1400"/>
            </a:pPr>
            <a:endParaRPr>
              <a:solidFill>
                <a:srgbClr val="FFCC00"/>
              </a:solidFill>
            </a:endParaRPr>
          </a:p>
          <a:p>
            <a:pPr>
              <a:defRPr sz="1800" b="1">
                <a:solidFill>
                  <a:srgbClr val="88DF74"/>
                </a:solidFill>
              </a:defRPr>
            </a:pPr>
            <a:r>
              <a:t>Weaker but still viable: </a:t>
            </a:r>
          </a:p>
          <a:p>
            <a:pPr>
              <a:defRPr sz="600"/>
            </a:pPr>
            <a:endParaRPr/>
          </a:p>
          <a:p>
            <a:pPr>
              <a:defRPr sz="1800"/>
            </a:pPr>
            <a:r>
              <a:t>	poly-Si PV (11.6), Sugarcane Ethanol (9), mono-Si PV (8.7), Natural Gas (7)</a:t>
            </a:r>
          </a:p>
          <a:p>
            <a:pPr>
              <a:defRPr sz="1400"/>
            </a:pPr>
            <a:endParaRPr/>
          </a:p>
          <a:p>
            <a:pPr>
              <a:defRPr sz="1800" b="1">
                <a:solidFill>
                  <a:srgbClr val="FFFF00"/>
                </a:solidFill>
              </a:defRPr>
            </a:pPr>
            <a:r>
              <a:t>Marginal:  </a:t>
            </a:r>
          </a:p>
          <a:p>
            <a:pPr>
              <a:defRPr sz="500"/>
            </a:pPr>
            <a:endParaRPr/>
          </a:p>
          <a:p>
            <a:pPr>
              <a:defRPr sz="1800"/>
            </a:pPr>
            <a:r>
              <a:t>	Soy Biodiesel (5.5), </a:t>
            </a:r>
            <a:r>
              <a:rPr>
                <a:solidFill>
                  <a:srgbClr val="FFCC00"/>
                </a:solidFill>
              </a:rPr>
              <a:t>Tar Sands (5)</a:t>
            </a:r>
            <a:r>
              <a:t>, Nuclear (5)</a:t>
            </a:r>
          </a:p>
          <a:p>
            <a:pPr>
              <a:defRPr sz="1400"/>
            </a:pPr>
            <a:endParaRPr/>
          </a:p>
          <a:p>
            <a:pPr>
              <a:defRPr sz="1800" b="1">
                <a:solidFill>
                  <a:srgbClr val="D2666A"/>
                </a:solidFill>
              </a:defRPr>
            </a:pPr>
            <a:r>
              <a:t>Apparently non-viable:  </a:t>
            </a:r>
          </a:p>
          <a:p>
            <a:pPr>
              <a:defRPr sz="800"/>
            </a:pPr>
            <a:endParaRPr/>
          </a:p>
          <a:p>
            <a:pPr>
              <a:defRPr sz="1800"/>
            </a:pPr>
            <a:r>
              <a:t>	</a:t>
            </a:r>
            <a:r>
              <a:rPr>
                <a:solidFill>
                  <a:srgbClr val="FFCC00"/>
                </a:solidFill>
              </a:rPr>
              <a:t>Heavy Calif Oil (4)</a:t>
            </a:r>
            <a:r>
              <a:t>, Corn Ethanol (1.4)</a:t>
            </a:r>
          </a:p>
          <a:p>
            <a:pPr>
              <a:defRPr sz="1600"/>
            </a:pPr>
            <a:endParaRPr/>
          </a:p>
          <a:p>
            <a:pPr algn="ctr">
              <a:defRPr sz="1800"/>
            </a:pPr>
            <a:r>
              <a:t>But looking more closely at those orange highlighted fossil fuel cases: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The earth started out as, and pretty much still is, a molten ball</a:t>
            </a:r>
          </a:p>
        </p:txBody>
      </p:sp>
      <p:sp>
        <p:nvSpPr>
          <p:cNvPr id="14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334000"/>
          </a:xfrm>
          <a:prstGeom prst="rect">
            <a:avLst/>
          </a:prstGeom>
        </p:spPr>
        <p:txBody>
          <a:bodyPr/>
          <a:lstStyle/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Gravity drives denser things to the center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164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With progressively less dense things forming shells around the denser things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164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Which would leave the least dense things at the surface 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Where they, alone, can radiate heat into space, causing them to cool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873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Forming a thin solid </a:t>
            </a:r>
            <a:r>
              <a:rPr b="1">
                <a:solidFill>
                  <a:srgbClr val="FFCC00"/>
                </a:solidFill>
              </a:rPr>
              <a:t>surface scum </a:t>
            </a:r>
            <a:r>
              <a:t>that we call the earth's </a:t>
            </a:r>
            <a:r>
              <a:rPr b="1">
                <a:solidFill>
                  <a:srgbClr val="FFCC00"/>
                </a:solidFill>
              </a:rPr>
              <a:t>crust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FFCC00"/>
              </a:solidFill>
            </a:endParaRP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Now, add in the fact that the earth is 4.5 billion years old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Giving all of those liquids a lot of time to cool and sort themselves out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From which you'd then expect the earth to be layered like an onion: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With spherical shells of pretty uniform material</a:t>
            </a:r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tabLst>
                <a:tab pos="419100" algn="l"/>
                <a:tab pos="863600" algn="l"/>
                <a:tab pos="1320800" algn="l"/>
              </a:tabLst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Layered on top of other shells of denser material</a:t>
            </a:r>
          </a:p>
        </p:txBody>
      </p:sp>
      <p:pic>
        <p:nvPicPr>
          <p:cNvPr id="14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105400"/>
            <a:ext cx="1454150" cy="1554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Rectangle 5"/>
          <p:cNvSpPr txBox="1"/>
          <p:nvPr/>
        </p:nvSpPr>
        <p:spPr>
          <a:xfrm>
            <a:off x="350520" y="6279420"/>
            <a:ext cx="8442960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The True Cost of Fossil Fuels, Mason Inman, Scientific American, April 2013</a:t>
            </a:r>
            <a:endParaRPr>
              <a:solidFill>
                <a:srgbClr val="E5FFFF"/>
              </a:solidFill>
            </a:endParaRPr>
          </a:p>
          <a:p>
            <a: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EROI of Different Fuels and Implications for Society, C.A.S. Hall et al., Energy Policy 64, pp. 141-52 (2014) </a:t>
            </a:r>
          </a:p>
        </p:txBody>
      </p:sp>
      <p:sp>
        <p:nvSpPr>
          <p:cNvPr id="60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EROIs evolve with new raw material reserves &amp; extraction technologies:</a:t>
            </a:r>
          </a:p>
        </p:txBody>
      </p:sp>
      <p:sp>
        <p:nvSpPr>
          <p:cNvPr id="60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15400" cy="5486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FCC00"/>
                </a:solidFill>
              </a:defRPr>
            </a:pPr>
            <a:r>
              <a:rPr dirty="0"/>
              <a:t>With harder-to-extract new reserves, classic fossil fuel </a:t>
            </a:r>
            <a:r>
              <a:rPr dirty="0" err="1"/>
              <a:t>EROI's</a:t>
            </a:r>
            <a:r>
              <a:rPr dirty="0"/>
              <a:t> are</a:t>
            </a:r>
            <a:r>
              <a:rPr b="1" dirty="0"/>
              <a:t> falling</a:t>
            </a:r>
            <a:r>
              <a:rPr dirty="0"/>
              <a:t>: </a:t>
            </a:r>
            <a:r>
              <a:rPr baseline="30000" dirty="0"/>
              <a:t>1, 2</a:t>
            </a:r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lang="en-US" baseline="30000" dirty="0"/>
          </a:p>
          <a:p>
            <a:pPr>
              <a:defRPr sz="1800" baseline="30000"/>
            </a:pPr>
            <a:endParaRPr lang="en-US" baseline="30000" dirty="0"/>
          </a:p>
          <a:p>
            <a:pPr>
              <a:defRPr sz="1800" baseline="30000"/>
            </a:pPr>
            <a:endParaRPr lang="en-US" baseline="30000" dirty="0"/>
          </a:p>
          <a:p>
            <a:pPr>
              <a:defRPr sz="1800" baseline="30000"/>
            </a:pPr>
            <a:endParaRPr lang="en-US"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800" baseline="30000"/>
            </a:pPr>
            <a:endParaRPr baseline="30000" dirty="0"/>
          </a:p>
          <a:p>
            <a:pPr>
              <a:defRPr sz="1100" b="1">
                <a:solidFill>
                  <a:srgbClr val="FFCC00"/>
                </a:solidFill>
              </a:defRPr>
            </a:pPr>
            <a:endParaRPr baseline="30000" dirty="0"/>
          </a:p>
          <a:p>
            <a:pPr>
              <a:defRPr sz="1800" b="1">
                <a:solidFill>
                  <a:srgbClr val="FFCC00"/>
                </a:solidFill>
              </a:defRPr>
            </a:pPr>
            <a:r>
              <a:rPr dirty="0"/>
              <a:t>Steam injection </a:t>
            </a:r>
            <a:r>
              <a:rPr b="0" dirty="0"/>
              <a:t>(to liquefy "heavy" viscous oil) causes </a:t>
            </a:r>
            <a:r>
              <a:rPr b="0" dirty="0" err="1"/>
              <a:t>EROI</a:t>
            </a:r>
            <a:r>
              <a:rPr b="0" dirty="0"/>
              <a:t> to plummet</a:t>
            </a:r>
          </a:p>
          <a:p>
            <a:pPr>
              <a:defRPr sz="400"/>
            </a:pPr>
            <a:endParaRPr b="0" dirty="0"/>
          </a:p>
          <a:p>
            <a:pPr>
              <a:defRPr sz="1800"/>
            </a:pPr>
            <a:r>
              <a:rPr dirty="0"/>
              <a:t>	From previous page: </a:t>
            </a:r>
            <a:r>
              <a:rPr dirty="0" err="1"/>
              <a:t>EROI</a:t>
            </a:r>
            <a:r>
              <a:rPr dirty="0"/>
              <a:t> drops from 16 to a ~ non-viable value of 4  </a:t>
            </a:r>
          </a:p>
          <a:p>
            <a:pPr>
              <a:defRPr sz="1000"/>
            </a:pPr>
            <a:endParaRPr dirty="0"/>
          </a:p>
          <a:p>
            <a:pPr>
              <a:defRPr sz="1800">
                <a:solidFill>
                  <a:srgbClr val="FFCC00"/>
                </a:solidFill>
              </a:defRPr>
            </a:pPr>
            <a:r>
              <a:rPr dirty="0"/>
              <a:t>New non-strip mining extraction of tar sands adds same steam injection technique</a:t>
            </a:r>
          </a:p>
          <a:p>
            <a:pPr>
              <a:defRPr sz="400"/>
            </a:pPr>
            <a:endParaRPr sz="800" dirty="0"/>
          </a:p>
          <a:p>
            <a:pPr>
              <a:defRPr sz="1800"/>
            </a:pPr>
            <a:r>
              <a:rPr dirty="0"/>
              <a:t>	It's thus likely that steam-extracted tar sand </a:t>
            </a:r>
            <a:r>
              <a:rPr dirty="0" err="1"/>
              <a:t>EROI</a:t>
            </a:r>
            <a:r>
              <a:rPr dirty="0"/>
              <a:t> will be ~ 1   (i.e., </a:t>
            </a:r>
            <a:r>
              <a:rPr dirty="0">
                <a:solidFill>
                  <a:srgbClr val="FFCC00"/>
                </a:solidFill>
              </a:rPr>
              <a:t>5</a:t>
            </a:r>
            <a:r>
              <a:rPr dirty="0"/>
              <a:t>/4)</a:t>
            </a:r>
          </a:p>
          <a:p>
            <a:pPr>
              <a:defRPr sz="400"/>
            </a:pPr>
            <a:endParaRPr dirty="0"/>
          </a:p>
          <a:p>
            <a:pPr algn="ctr">
              <a:spcBef>
                <a:spcPts val="300"/>
              </a:spcBef>
              <a:defRPr sz="1600"/>
            </a:pPr>
            <a:r>
              <a:rPr dirty="0"/>
              <a:t>(and I've seen data supporting this contention)</a:t>
            </a:r>
          </a:p>
        </p:txBody>
      </p:sp>
      <p:pic>
        <p:nvPicPr>
          <p:cNvPr id="60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812" y="1371600"/>
            <a:ext cx="4142170" cy="236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b="1"/>
            </a:lvl1pPr>
          </a:lstStyle>
          <a:p>
            <a:r>
              <a:t>Conclusions: Notice a recurring pattern?</a:t>
            </a:r>
          </a:p>
        </p:txBody>
      </p:sp>
      <p:sp>
        <p:nvSpPr>
          <p:cNvPr id="60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9821"/>
            <a:ext cx="8915400" cy="5867401"/>
          </a:xfrm>
          <a:prstGeom prst="rect">
            <a:avLst/>
          </a:prstGeom>
        </p:spPr>
        <p:txBody>
          <a:bodyPr/>
          <a:lstStyle/>
          <a:p>
            <a:pPr algn="ctr">
              <a:defRPr sz="1800"/>
            </a:pPr>
            <a:r>
              <a:t>I opened this note set with some "common wisdoms" about energy technologies</a:t>
            </a:r>
            <a:endParaRPr sz="700"/>
          </a:p>
          <a:p>
            <a:pPr algn="ctr">
              <a:defRPr sz="1400"/>
            </a:pPr>
            <a:endParaRPr sz="700"/>
          </a:p>
          <a:p>
            <a:pPr algn="ctr">
              <a:defRPr sz="1800"/>
            </a:pPr>
            <a:r>
              <a:t>But when I more carefully explored many such contentions, I found:</a:t>
            </a:r>
          </a:p>
          <a:p>
            <a:pPr algn="ctr">
              <a:defRPr sz="900"/>
            </a:pPr>
            <a:endParaRPr/>
          </a:p>
          <a:p>
            <a:pPr algn="ctr">
              <a:defRPr sz="1800"/>
            </a:pPr>
            <a:r>
              <a:t>	A germ of reality, but one which was undercut (or even overturned!) </a:t>
            </a:r>
          </a:p>
          <a:p>
            <a:pPr algn="ctr">
              <a:defRPr sz="900"/>
            </a:pPr>
            <a:endParaRPr/>
          </a:p>
          <a:p>
            <a:pPr algn="ctr">
              <a:defRPr sz="1800"/>
            </a:pPr>
            <a:r>
              <a:t>by fuller facts and numbers </a:t>
            </a:r>
          </a:p>
          <a:p>
            <a:pPr>
              <a:defRPr sz="2900"/>
            </a:pPr>
            <a:endParaRPr/>
          </a:p>
          <a:p>
            <a:pPr algn="ctr">
              <a:defRPr sz="1800" b="1"/>
            </a:pPr>
            <a:r>
              <a:t>The "Gray Void" is FILLED </a:t>
            </a:r>
          </a:p>
          <a:p>
            <a:pPr algn="ctr">
              <a:defRPr sz="1800" b="1"/>
            </a:pPr>
            <a:r>
              <a:t>with such disconnects between sound bites and reality</a:t>
            </a:r>
          </a:p>
          <a:p>
            <a:pPr>
              <a:defRPr sz="2300"/>
            </a:pPr>
            <a:endParaRPr/>
          </a:p>
          <a:p>
            <a:pPr algn="ctr">
              <a:defRPr sz="1800"/>
            </a:pPr>
            <a:r>
              <a:rPr>
                <a:solidFill>
                  <a:srgbClr val="FFCC00"/>
                </a:solidFill>
              </a:rPr>
              <a:t>FACTS are almost always more subtle, nuanced, and less straightforward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r>
              <a:t>Credits / Acknowledgements</a:t>
            </a:r>
          </a:p>
        </p:txBody>
      </p:sp>
      <p:sp>
        <p:nvSpPr>
          <p:cNvPr id="610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/>
            </a:pPr>
            <a:endParaRPr/>
          </a:p>
          <a:p>
            <a:pPr>
              <a:spcBef>
                <a:spcPts val="300"/>
              </a:spcBef>
              <a:defRPr sz="1400"/>
            </a:pPr>
            <a:r>
              <a:t>Other materials, including the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/>
            </a:pPr>
            <a:endParaRPr/>
          </a:p>
          <a:p>
            <a:pPr>
              <a:spcBef>
                <a:spcPts val="300"/>
              </a:spcBef>
              <a:defRPr sz="1400"/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/>
            </a:pPr>
            <a:endParaRPr u="sng"/>
          </a:p>
          <a:p>
            <a:pPr algn="ctr">
              <a:spcBef>
                <a:spcPts val="200"/>
              </a:spcBef>
              <a:defRPr sz="1200"/>
            </a:pPr>
            <a:r>
              <a:t>(However, permission is granted for use by individual instructors and students in non-profit academic institutions)</a:t>
            </a:r>
          </a:p>
        </p:txBody>
      </p:sp>
      <p:sp>
        <p:nvSpPr>
          <p:cNvPr id="611" name="Rectangle 5"/>
          <p:cNvSpPr txBox="1"/>
          <p:nvPr/>
        </p:nvSpPr>
        <p:spPr>
          <a:xfrm>
            <a:off x="350520" y="6288945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5"/>
          <p:cNvSpPr txBox="1"/>
          <p:nvPr/>
        </p:nvSpPr>
        <p:spPr>
          <a:xfrm>
            <a:off x="350520" y="6593745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Source: http://www.webelements.com/</a:t>
            </a:r>
          </a:p>
        </p:txBody>
      </p:sp>
      <p:sp>
        <p:nvSpPr>
          <p:cNvPr id="149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We thus expect the outermost crust layer to be rich in light elements</a:t>
            </a:r>
          </a:p>
        </p:txBody>
      </p:sp>
      <p:sp>
        <p:nvSpPr>
          <p:cNvPr id="15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76200" y="685800"/>
            <a:ext cx="9067800" cy="914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FCC00"/>
                </a:solidFill>
              </a:defRPr>
            </a:pPr>
            <a:r>
              <a:t> =&gt; </a:t>
            </a:r>
            <a:r>
              <a:rPr b="1"/>
              <a:t>This wonderfully reworked version of the Periodic Table</a:t>
            </a:r>
            <a:r>
              <a:t> </a:t>
            </a:r>
          </a:p>
          <a:p>
            <a:pPr>
              <a:defRPr sz="700">
                <a:solidFill>
                  <a:srgbClr val="FFCC00"/>
                </a:solidFill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</a:defRPr>
            </a:pPr>
            <a:r>
              <a:t>	With cell size proportional to element's crustal abundance:</a:t>
            </a:r>
          </a:p>
        </p:txBody>
      </p:sp>
      <p:pic>
        <p:nvPicPr>
          <p:cNvPr id="15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60" y="2004156"/>
            <a:ext cx="6340260" cy="3892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http://en.wikipedia.org/wiki/Abundance_of_elements_in_Earth%27s_crust</a:t>
            </a:r>
          </a:p>
        </p:txBody>
      </p:sp>
      <p:sp>
        <p:nvSpPr>
          <p:cNvPr id="15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IN FACT: Si, O, Al, Fe, Ti, Ca, Mg, Na and K are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so common</a:t>
            </a:r>
          </a:p>
        </p:txBody>
      </p:sp>
      <p:sp>
        <p:nvSpPr>
          <p:cNvPr id="155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762000"/>
            <a:ext cx="9067800" cy="5334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That we need a </a:t>
            </a:r>
            <a:r>
              <a:rPr b="1"/>
              <a:t>12 decade semilog plot </a:t>
            </a:r>
            <a:r>
              <a:t>(!) to even list other crustal elements:</a:t>
            </a:r>
          </a:p>
        </p:txBody>
      </p:sp>
      <p:grpSp>
        <p:nvGrpSpPr>
          <p:cNvPr id="158" name="Group 6"/>
          <p:cNvGrpSpPr/>
          <p:nvPr/>
        </p:nvGrpSpPr>
        <p:grpSpPr>
          <a:xfrm>
            <a:off x="1219200" y="1295400"/>
            <a:ext cx="6629400" cy="4953000"/>
            <a:chOff x="0" y="0"/>
            <a:chExt cx="6629400" cy="4953000"/>
          </a:xfrm>
        </p:grpSpPr>
        <p:sp>
          <p:nvSpPr>
            <p:cNvPr id="156" name="Rectangle 5"/>
            <p:cNvSpPr/>
            <p:nvPr/>
          </p:nvSpPr>
          <p:spPr>
            <a:xfrm>
              <a:off x="0" y="0"/>
              <a:ext cx="6629400" cy="49530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eaVert"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7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264"/>
              <a:ext cx="6593759" cy="4932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5"/>
          <p:cNvSpPr txBox="1"/>
          <p:nvPr/>
        </p:nvSpPr>
        <p:spPr>
          <a:xfrm>
            <a:off x="350520" y="6457220"/>
            <a:ext cx="84429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6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But my Onion Earth Model omits something very important:</a:t>
            </a:r>
          </a:p>
        </p:txBody>
      </p:sp>
      <p:sp>
        <p:nvSpPr>
          <p:cNvPr id="16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5791200"/>
          </a:xfrm>
          <a:prstGeom prst="rect">
            <a:avLst/>
          </a:prstGeom>
        </p:spPr>
        <p:txBody>
          <a:bodyPr/>
          <a:lstStyle/>
          <a:p>
            <a:pPr algn="ctr" defTabSz="886968">
              <a:defRPr sz="1940" b="1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Convection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Exposed outer layers of lighter materials are cooling, and thus becoming denser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Trapped inner core layers cannot radiate, and thus cannot similarly cool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In fact, the </a:t>
            </a:r>
            <a:r>
              <a:rPr b="1"/>
              <a:t>core may not cool at all </a:t>
            </a:r>
            <a:r>
              <a:t>because it has sucked in heavy atoms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Which include a higher proportion </a:t>
            </a:r>
            <a:r>
              <a:rPr b="1">
                <a:solidFill>
                  <a:srgbClr val="FFCC00"/>
                </a:solidFill>
              </a:rPr>
              <a:t>radioactive atoms </a:t>
            </a:r>
            <a:r>
              <a:t>(which tend to be heavy)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These eventually undergo "radioactive decay," meaning that they fall apart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1) Creating lighter atomic elements AND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2) Liberating massive amounts of heat 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	Which causes materials around them to expand 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86968">
              <a:defRPr sz="1746" b="1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Both =&gt; Formation of less dense material in the earth's core</a:t>
            </a:r>
          </a:p>
          <a:p>
            <a:pPr defTabSz="886968"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Gravity then drives that less dense material upward:</a:t>
            </a: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Lecture 1 - What is Nanoscience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eaVert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eaVert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6661</Words>
  <Application>Microsoft Macintosh PowerPoint</Application>
  <PresentationFormat>On-screen Show (4:3)</PresentationFormat>
  <Paragraphs>983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Symbol</vt:lpstr>
      <vt:lpstr>Tahoma</vt:lpstr>
      <vt:lpstr>Lecture 1 - What is Nanoscience</vt:lpstr>
      <vt:lpstr>Broader Impact and Requirements of Power Plants</vt:lpstr>
      <vt:lpstr>Broader Impact and Requirements of Power Plants </vt:lpstr>
      <vt:lpstr>This note set will venture into this "gray information void"</vt:lpstr>
      <vt:lpstr>To begin: Energy production nearly always involves</vt:lpstr>
      <vt:lpstr>Starting with issues relating to raw material sources:</vt:lpstr>
      <vt:lpstr>The earth started out as, and pretty much still is, a molten ball</vt:lpstr>
      <vt:lpstr>We thus expect the outermost crust layer to be rich in light elements</vt:lpstr>
      <vt:lpstr>IN FACT: Si, O, Al, Fe, Ti, Ca, Mg, Na and K are so common</vt:lpstr>
      <vt:lpstr>But my Onion Earth Model omits something very important:</vt:lpstr>
      <vt:lpstr>Setting up mega convection currents:</vt:lpstr>
      <vt:lpstr>Plate tectonics drives subduction:</vt:lpstr>
      <vt:lpstr>As subducting lighter material heats up and melts:</vt:lpstr>
      <vt:lpstr>ADD TO THIS: Thin sedimentary layers produced by water &amp; plants</vt:lpstr>
      <vt:lpstr>Ultimately leading to crustal raw material maps such as these:</vt:lpstr>
      <vt:lpstr>Oil and Natural Gases:</vt:lpstr>
      <vt:lpstr>Coal:</vt:lpstr>
      <vt:lpstr>Copper:</vt:lpstr>
      <vt:lpstr>Aluminum:</vt:lpstr>
      <vt:lpstr>Power plants use many other materials</vt:lpstr>
      <vt:lpstr>If we want to minimize extraction cost AND environmental upheaval:</vt:lpstr>
      <vt:lpstr>Second choice for raw material location (and form)?</vt:lpstr>
      <vt:lpstr>That is the classic oil / petroleum scenario</vt:lpstr>
      <vt:lpstr>So we want liquid/gas pockets, requiring two more things:</vt:lpstr>
      <vt:lpstr>Third choice: Big, rich, concentrated, solid pockets</vt:lpstr>
      <vt:lpstr>From a listing of the worlds biggest open pit mines: 1</vt:lpstr>
      <vt:lpstr>Shocked? Think we need to revert to pre 20/21st century technology?</vt:lpstr>
      <vt:lpstr>Civilizations, ancient and modern, depend upon quarries</vt:lpstr>
      <vt:lpstr>Fourth &amp; worst choice: Widely dispersed raw materials</vt:lpstr>
      <vt:lpstr>The best alternatives (for this worst alternative)?</vt:lpstr>
      <vt:lpstr>Exact differences between these three alternatives?</vt:lpstr>
      <vt:lpstr>Mountaintop removal can devastate entire landscapes because:</vt:lpstr>
      <vt:lpstr>Satellite views of West Virginia:</vt:lpstr>
      <vt:lpstr>Similar: Tar sands (a.k.a. oil sands) </vt:lpstr>
      <vt:lpstr>And this brings us naturally to hydraulic fracturing</vt:lpstr>
      <vt:lpstr>PowerPoint Presentation</vt:lpstr>
      <vt:lpstr>Objections to fracking?</vt:lpstr>
      <vt:lpstr>And now we bring in aquifers:</vt:lpstr>
      <vt:lpstr>The potential for large-scale groundwater pollution?</vt:lpstr>
      <vt:lpstr>Would-be fracking sites:</vt:lpstr>
      <vt:lpstr>Things that strike me about the fracking controversy:</vt:lpstr>
      <vt:lpstr>On to raw material transportation</vt:lpstr>
      <vt:lpstr>Lac-Megantic Canada (near the Maine border), 6 July 2013:</vt:lpstr>
      <vt:lpstr>Railways argue that solution is just newer tougher tank cars:</vt:lpstr>
      <vt:lpstr>And rather than decreasing, derailment fires have become epidemic</vt:lpstr>
      <vt:lpstr>I caught a data-laden June 2015 CBS News story about this trend   Hoping for a neutral source, I Googled "CBS News tank car derailment and fire"</vt:lpstr>
      <vt:lpstr>But economics (and possibly safety) long ago stimulated an alternative</vt:lpstr>
      <vt:lpstr>And gasoline pipelines:</vt:lpstr>
      <vt:lpstr>And natural gas Pipelines:</vt:lpstr>
      <vt:lpstr>They are not absolutely accident free:</vt:lpstr>
      <vt:lpstr>I looked for safety cross-comparisons of these transportation modes</vt:lpstr>
      <vt:lpstr>Bringing us to a final topic: Energy Investment</vt:lpstr>
      <vt:lpstr>Data on Energy Payback Time (EPBT) for Solar Cells:</vt:lpstr>
      <vt:lpstr>From a less partisan source:</vt:lpstr>
      <vt:lpstr>But when you think about it, EPBT is a rather dumb metric:</vt:lpstr>
      <vt:lpstr>Energy Return on Investment (EROI) for energy technologies:</vt:lpstr>
      <vt:lpstr>Newer EROI data (from multiple original sources): 1</vt:lpstr>
      <vt:lpstr>But it's very difficult to evaluate full lifetime energies</vt:lpstr>
      <vt:lpstr>Adding in more extensive Si PV data (single crystal vs. poly vs. amorphous):</vt:lpstr>
      <vt:lpstr>Take a moment to truly absorb these very important results:</vt:lpstr>
      <vt:lpstr>EROIs evolve with new raw material reserves &amp; extraction technologies:</vt:lpstr>
      <vt:lpstr>Conclusions: Notice a recurring pattern?</vt:lpstr>
      <vt:lpstr>Credits /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Broader Impact and Requirements of Power Plants</dc:title>
  <cp:lastModifiedBy>John Bean</cp:lastModifiedBy>
  <cp:revision>2</cp:revision>
  <dcterms:modified xsi:type="dcterms:W3CDTF">2024-09-12T16:10:52Z</dcterms:modified>
</cp:coreProperties>
</file>