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53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s/slide54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55.xml" ContentType="application/vnd.openxmlformats-officedocument.presentationml.slide+xml"/>
  <Override PartName="/ppt/slides/slide43.xml" ContentType="application/vnd.openxmlformats-officedocument.presentationml.slide+xml"/>
  <Override PartName="/ppt/slides/slide5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56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52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DD"/>
          </a:solidFill>
        </a:fill>
      </a:tcStyle>
    </a:wholeTbl>
    <a:band2H>
      <a:tcTxStyle/>
      <a:tcStyle>
        <a:tcBdr/>
        <a:fill>
          <a:solidFill>
            <a:srgbClr val="E6EFE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4E9"/>
          </a:solidFill>
        </a:fill>
      </a:tcStyle>
    </a:wholeTbl>
    <a:band2H>
      <a:tcTxStyle/>
      <a:tcStyle>
        <a:tcBdr/>
        <a:fill>
          <a:solidFill>
            <a:srgbClr val="F1F2F4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1D9"/>
          </a:solidFill>
        </a:fill>
      </a:tcStyle>
    </a:wholeTbl>
    <a:band2H>
      <a:tcTxStyle/>
      <a:tcStyle>
        <a:tcBdr/>
        <a:fill>
          <a:solidFill>
            <a:srgbClr val="E7E9ED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2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08" d="100"/>
          <a:sy n="108" d="100"/>
        </p:scale>
        <p:origin x="-8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381000"/>
            <a:ext cx="2057400" cy="57150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60198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lvl1pPr>
            <a:lvl2pPr marL="640896" indent="-183696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lvl2pPr>
            <a:lvl3pPr marL="1085850" indent="-1714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lvl3pPr>
            <a:lvl4pPr marL="1577339" indent="-205739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lvl4pPr>
            <a:lvl5pPr marL="2034539" indent="-205739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486400" y="5988050"/>
            <a:ext cx="2133600" cy="368301"/>
          </a:xfrm>
          <a:prstGeom prst="rect">
            <a:avLst/>
          </a:prstGeom>
        </p:spPr>
        <p:txBody>
          <a:bodyPr/>
          <a:lstStyle>
            <a:lvl1pPr algn="ctr">
              <a:spcBef>
                <a:spcPts val="300"/>
              </a:spcBef>
              <a:defRPr sz="1200" i="1">
                <a:solidFill>
                  <a:srgbClr val="059797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i="0" cap="all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Clr>
                <a:srgbClr val="00CCFF"/>
              </a:buClr>
              <a:buSzPct val="65000"/>
              <a:buChar char="■"/>
              <a:defRPr sz="2800"/>
            </a:lvl1pPr>
            <a:lvl2pPr marL="790575" indent="-333375">
              <a:spcBef>
                <a:spcPts val="600"/>
              </a:spcBef>
              <a:buClr>
                <a:srgbClr val="00CCFF"/>
              </a:buClr>
              <a:defRPr sz="2800"/>
            </a:lvl2pPr>
            <a:lvl3pPr marL="1234439" indent="-320039">
              <a:spcBef>
                <a:spcPts val="600"/>
              </a:spcBef>
              <a:buClr>
                <a:srgbClr val="00CCFF"/>
              </a:buClr>
              <a:defRPr sz="2800"/>
            </a:lvl3pPr>
            <a:lvl4pPr marL="1727200" indent="-355600">
              <a:spcBef>
                <a:spcPts val="600"/>
              </a:spcBef>
              <a:buClr>
                <a:srgbClr val="00CCFF"/>
              </a:buClr>
              <a:defRPr sz="2800"/>
            </a:lvl4pPr>
            <a:lvl5pPr marL="2184400" indent="-355600">
              <a:spcBef>
                <a:spcPts val="600"/>
              </a:spcBef>
              <a:buClr>
                <a:srgbClr val="00CCFF"/>
              </a:buCl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>
              <a:spcBef>
                <a:spcPts val="500"/>
              </a:spcBef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500"/>
              </a:spcBef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598805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661307" marR="0" indent="-20410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1104900" marR="0" indent="-1905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1600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20574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25146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29718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34290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3886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canfigurethisout.org/ENERGY/Web_notes/Solar/Solar%20-%20Todays%20PV.pdf" TargetMode="External"/><Relationship Id="rId4" Type="http://schemas.openxmlformats.org/officeDocument/2006/relationships/hyperlink" Target="https://www.wecanfigurethisout.org/ENERGY/Web_notes/Solar/Solar%20-%20Todays%20PV.key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wecanfigurethisout.org/ENERGY/Web_notes/Solar/Solar%20-%20Todays%20PV.pptx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canfigurethisout.org/ENERGY/Web_notes/Solar/Solar%20-%20Utility%20Scale%20Plants.pdf" TargetMode="External"/><Relationship Id="rId4" Type="http://schemas.openxmlformats.org/officeDocument/2006/relationships/hyperlink" Target="https://www.wecanfigurethisout.org/ENERGY/Web_notes/Solar/Solar%20-%20Utility%20Scale%20Plants.key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wecanfigurethisout.org/ENERGY/Web_notes/Solar/Solar%20-%20Utility%20Scale%20Plants.pptx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canfigurethisout.org/ENERGY/Web_notes/Carbon/Biomass%20and%20Biofuels.pdf" TargetMode="External"/><Relationship Id="rId4" Type="http://schemas.openxmlformats.org/officeDocument/2006/relationships/hyperlink" Target="https://www.wecanfigurethisout.org/ENERGY/Web_notes/Carbon/Biomass%20and%20Biofuels.key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wecanfigurethisout.org/ENERGY/Web_notes/Carbon/Biomass%20and%20Biofuels.pptx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canfigurethisout.org/ENERGY/Web_notes/Exotics/Exotics.pdf" TargetMode="External"/><Relationship Id="rId4" Type="http://schemas.openxmlformats.org/officeDocument/2006/relationships/hyperlink" Target="https://www.wecanfigurethisout.org/ENERGY/Web_notes/Exotics/Exotics.key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wecanfigurethisout.org/ENERGY/Web_notes/Exotics/Exotics.pptx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canfigurethisout.org/ENERGY/Web_notes/Wind/Wind%20Power.pdf" TargetMode="External"/><Relationship Id="rId4" Type="http://schemas.openxmlformats.org/officeDocument/2006/relationships/hyperlink" Target="https://www.wecanfigurethisout.org/ENERGY/Web_notes/Wind/Wind%20Power.key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wecanfigurethisout.org/ENERGY/Web_notes/Wind/Wind%20Power.pptx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canfigurethisout.org/ENERGY/Web_notes/Carbon/Biomass%20and%20Biofuels.pdf" TargetMode="External"/><Relationship Id="rId4" Type="http://schemas.openxmlformats.org/officeDocument/2006/relationships/hyperlink" Target="https://www.wecanfigurethisout.org/ENERGY/Web_notes/Carbon/Biomass%20and%20Biofuels.key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wecanfigurethisout.org/ENERGY/Web_notes/Carbon/Biomass%20and%20Biofuels.pptx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canfigurethisout.org/ENERGY/Web_notes/Introduction/US%20Energy%20Production%20and%20Consumption.pdf" TargetMode="External"/><Relationship Id="rId4" Type="http://schemas.openxmlformats.org/officeDocument/2006/relationships/hyperlink" Target="http://www.wecanfigurethisout.org/ENERGY/Web_notes/Introduction/US%20Energy%20Production%20and%20Consumption.key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wecanfigurethisout.org/ENERGY/Web_notes/Introduction/US%20Energy%20Production%20and%20Consumption.pptx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(Written / Revised:  August 2020)</a:t>
            </a:r>
          </a:p>
        </p:txBody>
      </p:sp>
      <p:sp>
        <p:nvSpPr>
          <p:cNvPr id="12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54050"/>
          </a:xfrm>
          <a:prstGeom prst="rect">
            <a:avLst/>
          </a:prstGeom>
        </p:spPr>
        <p:txBody>
          <a:bodyPr/>
          <a:lstStyle/>
          <a:p>
            <a:r>
              <a:t>Power Plant Land &amp; Water Requirements</a:t>
            </a:r>
          </a:p>
        </p:txBody>
      </p:sp>
      <p:sp>
        <p:nvSpPr>
          <p:cNvPr id="123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47191"/>
            <a:ext cx="8915400" cy="5334001"/>
          </a:xfrm>
          <a:prstGeom prst="rect">
            <a:avLst/>
          </a:prstGeom>
        </p:spPr>
        <p:txBody>
          <a:bodyPr/>
          <a:lstStyle/>
          <a:p>
            <a:pPr algn="ctr"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John C. Bean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045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868680">
              <a:spcBef>
                <a:spcPts val="300"/>
              </a:spcBef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520" u="sng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Outline</a:t>
            </a:r>
          </a:p>
          <a:p>
            <a:pPr algn="ctr"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855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How much power does a "typical" plant generate?  How many plants does the U.S. need?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57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Calculation of power plant </a:t>
            </a:r>
            <a:r>
              <a:rPr b="1"/>
              <a:t>land</a:t>
            </a:r>
            <a:r>
              <a:t> use for all of the different technologies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57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With design goals based on current U.S. power consumption: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57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1000 power plants of 1 GW power production capacity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57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Leading to table of net land use if each technology produced ALL of U.S. power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57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Calculation of power plant </a:t>
            </a:r>
            <a:r>
              <a:rPr b="1"/>
              <a:t>water</a:t>
            </a:r>
            <a:r>
              <a:t> use for all of the different technologies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57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Water for 100% use of biofuel power is likely ~ ALL available fresh water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57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With portion returned to rivers often polluted by agricultural chemicals 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57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Water for 100% steam-driven power plants ~ 2X Mississippi River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57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95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</a:t>
            </a:r>
            <a:r>
              <a:rPr sz="1520"/>
              <a:t>But almost all of that water is returned to rivers "polluted" only by warming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57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Minimal water consumption for solar PV, some solar thermal, wind and OCGT natural gas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5"/>
          <p:cNvSpPr txBox="1"/>
          <p:nvPr/>
        </p:nvSpPr>
        <p:spPr>
          <a:xfrm>
            <a:off x="7086600" y="1666145"/>
            <a:ext cx="1905000" cy="619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www.eia.gov/todayinenergy/detail.cfm?id=12711</a:t>
            </a:r>
          </a:p>
        </p:txBody>
      </p:sp>
      <p:sp>
        <p:nvSpPr>
          <p:cNvPr id="159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</p:spPr>
        <p:txBody>
          <a:bodyPr/>
          <a:lstStyle>
            <a:lvl1pPr defTabSz="877823">
              <a:defRPr sz="2112">
                <a:effectLst>
                  <a:outerShdw blurRad="36576" dist="36576" dir="2700000" rotWithShape="0">
                    <a:srgbClr val="000000"/>
                  </a:outerShdw>
                </a:effectLst>
              </a:defRPr>
            </a:lvl1pPr>
          </a:lstStyle>
          <a:p>
            <a:r>
              <a:t>Returning to those daily / weekly power cycles:</a:t>
            </a:r>
          </a:p>
        </p:txBody>
      </p:sp>
      <p:sp>
        <p:nvSpPr>
          <p:cNvPr id="160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3200400"/>
            <a:ext cx="8915400" cy="3577991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Peak</a:t>
            </a:r>
            <a:r>
              <a:rPr b="0"/>
              <a:t> power consumption looks to be about 1.5 X the </a:t>
            </a:r>
            <a:r>
              <a:t>average</a:t>
            </a:r>
            <a:r>
              <a:rPr b="0"/>
              <a:t> consumption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Remember that our power plants must be designed for the peak not average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sz="1800"/>
              <a:t>Then add in power plant downtimes for repair and/or refueling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=&gt; Capacity had better be ~ 2 X times the average consumption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Which provides our 2</a:t>
            </a:r>
            <a:r>
              <a:rPr baseline="30000"/>
              <a:t>nd</a:t>
            </a:r>
            <a:r>
              <a:t> design goal: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U.S. Power Capacity ~ 1 Tera-Watt =&gt; One thousand 1 GW plants</a:t>
            </a:r>
          </a:p>
        </p:txBody>
      </p:sp>
      <p:pic>
        <p:nvPicPr>
          <p:cNvPr id="16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762000"/>
            <a:ext cx="4724400" cy="2300364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Rectangle 6"/>
          <p:cNvSpPr/>
          <p:nvPr/>
        </p:nvSpPr>
        <p:spPr>
          <a:xfrm>
            <a:off x="533400" y="5791200"/>
            <a:ext cx="8153400" cy="685800"/>
          </a:xfrm>
          <a:prstGeom prst="rect">
            <a:avLst/>
          </a:prstGeom>
          <a:ln w="381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FFCC00"/>
                </a:solidFill>
              </a:defRPr>
            </a:lvl1pPr>
          </a:lstStyle>
          <a:p>
            <a:r>
              <a:t>Part I: Power Plant Land Requirements:</a:t>
            </a:r>
          </a:p>
        </p:txBody>
      </p:sp>
      <p:sp>
        <p:nvSpPr>
          <p:cNvPr id="165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762000"/>
            <a:ext cx="8991600" cy="5715000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Conventional (coal, gas, oil) plants </a:t>
            </a:r>
            <a:r>
              <a:rPr b="0">
                <a:solidFill>
                  <a:srgbClr val="FFFFFF"/>
                </a:solidFill>
              </a:rPr>
              <a:t>are not that large – say 2-5 hectares</a:t>
            </a:r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"hectare" = (100 m)(100 m) = 0.01 km</a:t>
            </a:r>
            <a:r>
              <a:rPr baseline="30000"/>
              <a:t>2</a:t>
            </a:r>
            <a:r>
              <a:t> ~ 2.5 acres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Current capacity ~ 500 MW = ½ our design goal, so rounding upward: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1 GW fossil fuel plant ~ 0.1 km</a:t>
            </a:r>
            <a:r>
              <a:rPr baseline="30000"/>
              <a:t>2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Nuclear plants </a:t>
            </a:r>
            <a:r>
              <a:rPr b="0">
                <a:solidFill>
                  <a:srgbClr val="FFFFFF"/>
                </a:solidFill>
              </a:rPr>
              <a:t>tend to be larger based on security and used fuel storage needs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Our local "Lake Anna" nuclear plant is probably a worst case on space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It includes a ~ 1400 hectare "waste heat treatment" plant 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Which makes use of a ~ 3800 hectare manmade lake</a:t>
            </a:r>
          </a:p>
          <a:p>
            <a:pPr>
              <a:spcBef>
                <a:spcPts val="200"/>
              </a:spcBef>
              <a:defRPr sz="10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Not counting the lake's area, its two reactors occupy 4.35 km</a:t>
            </a:r>
            <a:r>
              <a:rPr baseline="30000"/>
              <a:t>2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Those reactors have a power capacity of 1.89 GW, yielding:</a:t>
            </a:r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1 GW nuclear plant ~ 2 km</a:t>
            </a:r>
            <a:r>
              <a:rPr baseline="30000"/>
              <a:t>2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16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What about renewable energy power plants?</a:t>
            </a:r>
          </a:p>
        </p:txBody>
      </p:sp>
      <p:sp>
        <p:nvSpPr>
          <p:cNvPr id="169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686800" cy="54864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Most of these are ultimately driven by solar energy: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Directly as in solar photovoltaic and solar thermal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Or quasi directly as in plant or algae photosynthesis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Or by solar heat producing convection-driven winds (or waves)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Or by solar evaporation of sea water collecting as rain in reservoirs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the sun delivers, at the </a:t>
            </a:r>
            <a:r>
              <a:rPr b="1"/>
              <a:t>very</a:t>
            </a:r>
            <a:r>
              <a:t> best, only 1 kW / m</a:t>
            </a:r>
            <a:r>
              <a:rPr baseline="30000"/>
              <a:t>2</a:t>
            </a:r>
            <a:r>
              <a:t> to the earth's surface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Tidal power is also very dilute, and geothermal even weaker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So plants tapping into dilute renewable energy sources must be </a:t>
            </a:r>
            <a:r>
              <a:rPr b="1"/>
              <a:t>much larger</a:t>
            </a:r>
            <a:endParaRPr sz="1100" b="1"/>
          </a:p>
          <a:p>
            <a:pPr>
              <a:spcBef>
                <a:spcPts val="200"/>
              </a:spcBef>
              <a:defRPr sz="12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endParaRPr sz="1600"/>
          </a:p>
          <a:p>
            <a:pPr algn="ctr"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Further, they'd better be </a:t>
            </a:r>
            <a:r>
              <a:rPr b="1"/>
              <a:t>optimally</a:t>
            </a:r>
            <a:r>
              <a:t> </a:t>
            </a:r>
            <a:r>
              <a:rPr b="1"/>
              <a:t>located</a:t>
            </a:r>
          </a:p>
          <a:p>
            <a:pPr algn="ctr"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And/OR </a:t>
            </a:r>
            <a:r>
              <a:rPr b="1"/>
              <a:t>optimally</a:t>
            </a:r>
            <a:r>
              <a:t> </a:t>
            </a:r>
            <a:r>
              <a:rPr b="1"/>
              <a:t>directed</a:t>
            </a:r>
            <a:r>
              <a:t>	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/>
          <a:p>
            <a:r>
              <a:t>Starting with </a:t>
            </a:r>
            <a:r>
              <a:rPr b="1">
                <a:solidFill>
                  <a:srgbClr val="FFCC00"/>
                </a:solidFill>
              </a:rPr>
              <a:t>solar photovoltaic plants</a:t>
            </a:r>
            <a:r>
              <a:t>:</a:t>
            </a:r>
          </a:p>
        </p:txBody>
      </p:sp>
      <p:sp>
        <p:nvSpPr>
          <p:cNvPr id="172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686800" cy="5890564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For max power, solar cells SHOULD always be aimed DIRECTLY at the sun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Requiring East to West daily tilting AND North to South seasonal tilting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Necessary motors and drives for tilting (one or two axes) add cost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Yielding options (in Northern hemisphere) of:		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1) Fixed cells (tilted slightly South to best catch average noon sun) - </a:t>
            </a:r>
            <a:r>
              <a:rPr dirty="0">
                <a:solidFill>
                  <a:srgbClr val="FFCC00"/>
                </a:solidFill>
              </a:rPr>
              <a:t>OK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2) Motorized East-West daily tilt (with fixed Southern tilt) - </a:t>
            </a:r>
            <a:r>
              <a:rPr dirty="0">
                <a:solidFill>
                  <a:srgbClr val="FFCC00"/>
                </a:solidFill>
              </a:rPr>
              <a:t>BETTER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3) Motorized East-West daily AND North-South seasonal tilts - </a:t>
            </a:r>
            <a:r>
              <a:rPr dirty="0">
                <a:solidFill>
                  <a:srgbClr val="FFCC00"/>
                </a:solidFill>
              </a:rPr>
              <a:t>BEST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Option 1 is the most popular, but let's goose solar upward by using option 2: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Go to NREL (National Renewable Energy Lab) webpage on U.S. insolation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Select options of:</a:t>
            </a:r>
            <a:r>
              <a:rPr dirty="0" smtClean="0"/>
              <a:t>	- </a:t>
            </a:r>
            <a:r>
              <a:rPr dirty="0"/>
              <a:t>Average annual insolation </a:t>
            </a:r>
          </a:p>
          <a:p>
            <a:pPr>
              <a:spcBef>
                <a:spcPts val="200"/>
              </a:spcBef>
              <a:defRPr sz="10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			- East to west tracking (tilting) solar cells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Which then pops up these maps (for different months)</a:t>
            </a:r>
          </a:p>
        </p:txBody>
      </p:sp>
      <p:sp>
        <p:nvSpPr>
          <p:cNvPr id="175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746269"/>
            <a:ext cx="8839200" cy="6033336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U.S. National Renewable Energy Lab </a:t>
            </a:r>
            <a:r>
              <a:rPr>
                <a:latin typeface="+mj-lt"/>
                <a:ea typeface="+mj-ea"/>
                <a:cs typeface="+mj-cs"/>
                <a:sym typeface="Arial"/>
              </a:rPr>
              <a:t>map</a:t>
            </a:r>
            <a:r>
              <a:t> </a:t>
            </a:r>
            <a:r>
              <a:rPr sz="1600"/>
              <a:t>(by year, month, min, max or average)</a:t>
            </a:r>
            <a:r>
              <a:t>:</a:t>
            </a:r>
            <a:endParaRPr sz="1600"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000"/>
            </a:pPr>
            <a:endParaRPr/>
          </a:p>
          <a:p>
            <a:pPr>
              <a:defRPr sz="1600"/>
            </a:pPr>
            <a:endParaRPr/>
          </a:p>
          <a:p>
            <a:pPr algn="ctr">
              <a:spcBef>
                <a:spcPts val="300"/>
              </a:spcBef>
              <a:defRPr sz="1400">
                <a:solidFill>
                  <a:schemeClr val="accent1"/>
                </a:solidFill>
              </a:defRPr>
            </a:pPr>
            <a:r>
              <a:t>http://rredc.nrel.gov/solar/old_data/nsrdb/1961-1990/redbook/atlas/</a:t>
            </a:r>
            <a:endParaRPr sz="1600"/>
          </a:p>
          <a:p>
            <a:pPr>
              <a:defRPr sz="1600"/>
            </a:pPr>
            <a:endParaRPr/>
          </a:p>
          <a:p>
            <a:pPr algn="ctr">
              <a:spcBef>
                <a:spcPts val="300"/>
              </a:spcBef>
              <a:defRPr sz="1600" b="1">
                <a:solidFill>
                  <a:srgbClr val="FFCC00"/>
                </a:solidFill>
              </a:defRPr>
            </a:pPr>
            <a:r>
              <a:t>Conclusion?  Build solar plants in the high deserts of the Southwest</a:t>
            </a:r>
          </a:p>
          <a:p>
            <a:pPr algn="ctr">
              <a:defRPr sz="1400">
                <a:solidFill>
                  <a:srgbClr val="FFCC00"/>
                </a:solidFill>
              </a:defRPr>
            </a:pPr>
            <a:endParaRPr/>
          </a:p>
          <a:p>
            <a:pPr algn="ctr">
              <a:spcBef>
                <a:spcPts val="300"/>
              </a:spcBef>
              <a:defRPr sz="1600">
                <a:solidFill>
                  <a:srgbClr val="FFCC00"/>
                </a:solidFill>
              </a:defRPr>
            </a:pPr>
            <a:r>
              <a:t>(and we'll come back to the exact numbers in just a second)</a:t>
            </a:r>
          </a:p>
        </p:txBody>
      </p:sp>
      <p:pic>
        <p:nvPicPr>
          <p:cNvPr id="17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295400"/>
            <a:ext cx="3579868" cy="3749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06770" y="1311176"/>
            <a:ext cx="3565526" cy="37175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What about Europe?</a:t>
            </a:r>
          </a:p>
        </p:txBody>
      </p:sp>
      <p:sp>
        <p:nvSpPr>
          <p:cNvPr id="180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228600" y="838200"/>
            <a:ext cx="8686800" cy="10668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 did not spot maps with comparable (important!) tilt selection options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From European Joint Research Centre </a:t>
            </a:r>
            <a:r>
              <a:rPr>
                <a:solidFill>
                  <a:schemeClr val="accent1"/>
                </a:solidFill>
              </a:rPr>
              <a:t>(</a:t>
            </a:r>
            <a:r>
              <a:rPr sz="1200">
                <a:solidFill>
                  <a:schemeClr val="accent1"/>
                </a:solidFill>
              </a:rPr>
              <a:t>http://re.jrc.ec.europa.eu/pvgis/countries/countries-europe.htm</a:t>
            </a:r>
            <a:r>
              <a:rPr>
                <a:solidFill>
                  <a:schemeClr val="accent1"/>
                </a:solidFill>
              </a:rPr>
              <a:t>)</a:t>
            </a:r>
            <a:r>
              <a:t>:</a:t>
            </a:r>
          </a:p>
        </p:txBody>
      </p:sp>
      <p:pic>
        <p:nvPicPr>
          <p:cNvPr id="181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2051050"/>
            <a:ext cx="4800600" cy="457835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Rectangle 3"/>
          <p:cNvSpPr txBox="1"/>
          <p:nvPr/>
        </p:nvSpPr>
        <p:spPr>
          <a:xfrm>
            <a:off x="5638800" y="3276600"/>
            <a:ext cx="3352800" cy="4952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Conclusion?</a:t>
            </a:r>
            <a:endParaRPr>
              <a:solidFill>
                <a:srgbClr val="FFFFFF"/>
              </a:solidFill>
            </a:endParaRPr>
          </a:p>
          <a:p>
            <a:pPr algn="ctr">
              <a:spcBef>
                <a:spcPts val="400"/>
              </a:spcBef>
              <a:defRPr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defRPr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Look to the Mediterranean</a:t>
            </a:r>
            <a:endParaRPr>
              <a:solidFill>
                <a:srgbClr val="FFFFFF"/>
              </a:solidFill>
            </a:endParaRPr>
          </a:p>
          <a:p>
            <a:pPr algn="ctr">
              <a:spcBef>
                <a:spcPts val="400"/>
              </a:spcBef>
              <a:defRPr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defRPr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Or to North Africa?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18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r>
              <a:t>Back to an ANNUALY AVERAGED NREL U.S. insolation map</a:t>
            </a:r>
          </a:p>
        </p:txBody>
      </p:sp>
      <p:sp>
        <p:nvSpPr>
          <p:cNvPr id="186" name="Rectangle 3"/>
          <p:cNvSpPr txBox="1">
            <a:spLocks noGrp="1"/>
          </p:cNvSpPr>
          <p:nvPr>
            <p:ph type="body" idx="1"/>
          </p:nvPr>
        </p:nvSpPr>
        <p:spPr>
          <a:xfrm>
            <a:off x="4419600" y="762000"/>
            <a:ext cx="4495800" cy="5746074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Let's build our solar plant right here!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Map gives, for Central Virginia:  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3 kW-h/m</a:t>
            </a:r>
            <a:r>
              <a:rPr baseline="30000"/>
              <a:t>2</a:t>
            </a:r>
            <a:r>
              <a:t>/day average solar "insolation"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= 3 kW/m</a:t>
            </a:r>
            <a:r>
              <a:rPr baseline="30000"/>
              <a:t>2</a:t>
            </a:r>
            <a:r>
              <a:t> x (h/day)</a:t>
            </a:r>
            <a:endParaRPr baseline="30000"/>
          </a:p>
          <a:p>
            <a:pPr>
              <a:defRPr sz="1000" baseline="30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 baseline="300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baseline="0"/>
              <a:t>= 3 kW/m</a:t>
            </a:r>
            <a:r>
              <a:t>2</a:t>
            </a:r>
            <a:r>
              <a:rPr baseline="0"/>
              <a:t> x (1/24)</a:t>
            </a:r>
          </a:p>
          <a:p>
            <a:pPr>
              <a:spcBef>
                <a:spcPts val="200"/>
              </a:spcBef>
              <a:defRPr sz="10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= 125 W / m</a:t>
            </a:r>
            <a:r>
              <a:rPr baseline="30000"/>
              <a:t>2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Earlier in class we learned that common Si crystalline solar cells are ~20% efficient: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If they occupied 100% of ground area: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aseline="300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</a:p>
        </p:txBody>
      </p:sp>
      <p:pic>
        <p:nvPicPr>
          <p:cNvPr id="18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838200"/>
            <a:ext cx="4092615" cy="426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ctangle 5"/>
          <p:cNvSpPr txBox="1"/>
          <p:nvPr/>
        </p:nvSpPr>
        <p:spPr>
          <a:xfrm>
            <a:off x="76200" y="5181600"/>
            <a:ext cx="4572000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000" b="0">
                <a:solidFill>
                  <a:schemeClr val="accent1"/>
                </a:solidFill>
              </a:defRPr>
            </a:lvl1pPr>
          </a:lstStyle>
          <a:p>
            <a:r>
              <a:t>http://rredc.nrel.gov/solar/old_data/nsrdb/1961-1990/redbook/atlas/</a:t>
            </a:r>
          </a:p>
        </p:txBody>
      </p:sp>
      <p:sp>
        <p:nvSpPr>
          <p:cNvPr id="189" name="Rectangle 3"/>
          <p:cNvSpPr txBox="1"/>
          <p:nvPr/>
        </p:nvSpPr>
        <p:spPr>
          <a:xfrm>
            <a:off x="1371600" y="5791200"/>
            <a:ext cx="6553200" cy="912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Average energy harvested in central Virginia = 25 W / m</a:t>
            </a:r>
            <a:r>
              <a:rPr baseline="30000"/>
              <a:t>2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="0" baseline="300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Working toward our goal for a competitive renewable plant:</a:t>
            </a:r>
          </a:p>
        </p:txBody>
      </p:sp>
      <p:sp>
        <p:nvSpPr>
          <p:cNvPr id="192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381000" y="7620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That design goal specified a power production capacity of = 1 GW</a:t>
            </a:r>
          </a:p>
        </p:txBody>
      </p:sp>
      <p:pic>
        <p:nvPicPr>
          <p:cNvPr id="19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1364720"/>
            <a:ext cx="3733800" cy="389308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Rectangle 3"/>
          <p:cNvSpPr txBox="1"/>
          <p:nvPr/>
        </p:nvSpPr>
        <p:spPr>
          <a:xfrm>
            <a:off x="3962400" y="1447800"/>
            <a:ext cx="5105400" cy="3793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Dividing that target by solar power per area:  </a:t>
            </a: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Land</a:t>
            </a:r>
            <a:r>
              <a:rPr b="1"/>
              <a:t>  </a:t>
            </a:r>
            <a:r>
              <a:t>= 1 GW /(25 W / m</a:t>
            </a:r>
            <a:r>
              <a:rPr baseline="30000"/>
              <a:t>2</a:t>
            </a:r>
            <a:r>
              <a:t>) = 40 million m</a:t>
            </a:r>
            <a:r>
              <a:rPr baseline="30000"/>
              <a:t>2</a:t>
            </a:r>
            <a:r>
              <a:t> </a:t>
            </a:r>
          </a:p>
          <a:p>
            <a:pPr>
              <a:spcBef>
                <a:spcPts val="400"/>
              </a:spcBef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= </a:t>
            </a:r>
            <a:r>
              <a:rPr b="1">
                <a:solidFill>
                  <a:srgbClr val="FFCC00"/>
                </a:solidFill>
              </a:rPr>
              <a:t>40 km</a:t>
            </a:r>
            <a:r>
              <a:rPr b="1" baseline="30000">
                <a:solidFill>
                  <a:srgbClr val="FFCC00"/>
                </a:solidFill>
              </a:rPr>
              <a:t>2  </a:t>
            </a:r>
            <a:r>
              <a:t>(in VA)  ~ 4 mi x 4 mi !!</a:t>
            </a: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And we </a:t>
            </a:r>
            <a:r>
              <a:rPr b="1"/>
              <a:t>still</a:t>
            </a:r>
            <a:r>
              <a:t> have to figure out how to </a:t>
            </a: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store daytime energy for evening use!</a:t>
            </a: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		</a:t>
            </a: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To heck with Virginia, let's build in Arizona!</a:t>
            </a:r>
          </a:p>
          <a:p>
            <a:pPr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Where we'd need half the land = </a:t>
            </a:r>
            <a:r>
              <a:rPr b="1">
                <a:solidFill>
                  <a:srgbClr val="FFCC00"/>
                </a:solidFill>
              </a:rPr>
              <a:t>20 km</a:t>
            </a:r>
            <a:r>
              <a:rPr b="1" baseline="30000">
                <a:solidFill>
                  <a:srgbClr val="FFCC00"/>
                </a:solidFill>
              </a:rPr>
              <a:t>2  </a:t>
            </a:r>
            <a:r>
              <a:t> (AZ)</a:t>
            </a:r>
          </a:p>
        </p:txBody>
      </p:sp>
      <p:sp>
        <p:nvSpPr>
          <p:cNvPr id="195" name="Rectangle 3"/>
          <p:cNvSpPr txBox="1"/>
          <p:nvPr/>
        </p:nvSpPr>
        <p:spPr>
          <a:xfrm>
            <a:off x="304800" y="5791200"/>
            <a:ext cx="85344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CC00"/>
                </a:solidFill>
              </a:defRPr>
            </a:pPr>
            <a:r>
              <a:t>1 GW crystalline Si solar photovoltaic plant  ~ 20 – 40 km</a:t>
            </a:r>
            <a:r>
              <a:rPr baseline="30000"/>
              <a:t>2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What about using </a:t>
            </a:r>
            <a:r>
              <a:rPr>
                <a:solidFill>
                  <a:srgbClr val="FFFFFF"/>
                </a:solidFill>
              </a:rPr>
              <a:t>alternative solar PV technologies</a:t>
            </a:r>
            <a:r>
              <a:t>?</a:t>
            </a:r>
          </a:p>
        </p:txBody>
      </p:sp>
      <p:sp>
        <p:nvSpPr>
          <p:cNvPr id="198" name="Rectangle 3"/>
          <p:cNvSpPr txBox="1">
            <a:spLocks noGrp="1"/>
          </p:cNvSpPr>
          <p:nvPr>
            <p:ph type="body" idx="1"/>
          </p:nvPr>
        </p:nvSpPr>
        <p:spPr>
          <a:xfrm>
            <a:off x="123493" y="829006"/>
            <a:ext cx="9033545" cy="5950646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PV plants using cheaper materials? </a:t>
            </a:r>
            <a:r>
              <a:rPr b="0">
                <a:solidFill>
                  <a:srgbClr val="FFFFFF"/>
                </a:solidFill>
              </a:rPr>
              <a:t>From </a:t>
            </a:r>
            <a:r>
              <a:rPr>
                <a:solidFill>
                  <a:srgbClr val="FFFFFF"/>
                </a:solidFill>
              </a:rPr>
              <a:t>Today's Solar PV</a:t>
            </a:r>
            <a:r>
              <a:rPr b="0">
                <a:solidFill>
                  <a:srgbClr val="FFFFFF"/>
                </a:solidFill>
              </a:rPr>
              <a:t> (</a:t>
            </a:r>
            <a:r>
              <a:rPr b="0"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pptx</a:t>
            </a:r>
            <a:r>
              <a:rPr b="0">
                <a:solidFill>
                  <a:srgbClr val="FFFFFF"/>
                </a:solidFill>
              </a:rPr>
              <a:t> / </a:t>
            </a:r>
            <a:r>
              <a:rPr b="0"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pdf</a:t>
            </a:r>
            <a:r>
              <a:rPr b="0">
                <a:solidFill>
                  <a:srgbClr val="FFFFFF"/>
                </a:solidFill>
              </a:rPr>
              <a:t> / </a:t>
            </a:r>
            <a:r>
              <a:rPr b="0"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key</a:t>
            </a:r>
            <a:r>
              <a:rPr b="0">
                <a:solidFill>
                  <a:srgbClr val="FFFFFF"/>
                </a:solidFill>
              </a:rPr>
              <a:t>) notes: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Polycrystal Si cells are ~ </a:t>
            </a:r>
            <a:r>
              <a:rPr sz="1600"/>
              <a:t>4/5 </a:t>
            </a:r>
            <a:r>
              <a:t>as efficient =&gt; </a:t>
            </a:r>
            <a:r>
              <a:rPr sz="1400"/>
              <a:t>5/4 </a:t>
            </a:r>
            <a:r>
              <a:t>the land (</a:t>
            </a:r>
            <a:r>
              <a:rPr b="1">
                <a:solidFill>
                  <a:srgbClr val="FFCC00"/>
                </a:solidFill>
              </a:rPr>
              <a:t>25-50 km</a:t>
            </a:r>
            <a:r>
              <a:rPr b="1" baseline="30000">
                <a:solidFill>
                  <a:srgbClr val="FFCC00"/>
                </a:solidFill>
              </a:rPr>
              <a:t>2</a:t>
            </a:r>
            <a:r>
              <a:t>)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Amorphous Si cells are ~ ½ as efficient =&gt; twice the land (</a:t>
            </a:r>
            <a:r>
              <a:rPr b="1">
                <a:solidFill>
                  <a:srgbClr val="FFCC00"/>
                </a:solidFill>
              </a:rPr>
              <a:t>40-80 km</a:t>
            </a:r>
            <a:r>
              <a:rPr b="1" baseline="30000">
                <a:solidFill>
                  <a:srgbClr val="FFCC00"/>
                </a:solidFill>
              </a:rPr>
              <a:t>2</a:t>
            </a:r>
            <a:r>
              <a:t>)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Organic cells are ~ ¼ as efficient =&gt; four times the land (</a:t>
            </a:r>
            <a:r>
              <a:rPr b="1">
                <a:solidFill>
                  <a:srgbClr val="FFCC00"/>
                </a:solidFill>
              </a:rPr>
              <a:t>80-160 km</a:t>
            </a:r>
            <a:r>
              <a:rPr b="1" baseline="30000">
                <a:solidFill>
                  <a:srgbClr val="FFCC00"/>
                </a:solidFill>
              </a:rPr>
              <a:t>2</a:t>
            </a:r>
            <a:r>
              <a:t>)</a:t>
            </a:r>
          </a:p>
          <a:p>
            <a:pPr>
              <a:defRPr sz="3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 what about concentrated </a:t>
            </a:r>
            <a:r>
              <a:rPr b="1">
                <a:solidFill>
                  <a:srgbClr val="FFCC00"/>
                </a:solidFill>
              </a:rPr>
              <a:t>Solar thermal?  </a:t>
            </a:r>
            <a:r>
              <a:t>(tower + heliostat mirrors)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Might that be much more efficient than PV's paltry 20% ?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From a textbook I've come to respect (</a:t>
            </a:r>
            <a:r>
              <a:rPr sz="1600"/>
              <a:t>"Energy and the Environment" – Fay &amp; Golomb)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Average solar thermal power production (p. 186):  "11.6-49 W/m</a:t>
            </a:r>
            <a:r>
              <a:rPr baseline="30000"/>
              <a:t>2</a:t>
            </a:r>
            <a:r>
              <a:t>" =&gt;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1 GW solar thermal plant ~ 20 – 86 km</a:t>
            </a:r>
            <a:r>
              <a:rPr baseline="30000"/>
              <a:t>2</a:t>
            </a:r>
          </a:p>
          <a:p>
            <a:pPr algn="ctr">
              <a:defRPr sz="1800" b="1" baseline="300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But for what type of solar thermal plant, and at what quality of location?</a:t>
            </a:r>
          </a:p>
          <a:p>
            <a:pPr algn="ctr">
              <a:spcBef>
                <a:spcPts val="100"/>
              </a:spcBef>
              <a:defRPr sz="700">
                <a:latin typeface="+mj-lt"/>
                <a:ea typeface="+mj-ea"/>
                <a:cs typeface="+mj-cs"/>
                <a:sym typeface="Arial"/>
              </a:defRPr>
            </a:pPr>
            <a:r>
              <a:t>		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5"/>
          <p:cNvSpPr txBox="1"/>
          <p:nvPr/>
        </p:nvSpPr>
        <p:spPr>
          <a:xfrm>
            <a:off x="6629400" y="4815745"/>
            <a:ext cx="2362200" cy="442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http://blog.zintro.com/clean-tech-alt-energy/page/2/</a:t>
            </a:r>
          </a:p>
        </p:txBody>
      </p:sp>
      <p:sp>
        <p:nvSpPr>
          <p:cNvPr id="20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Trying to further pin down numbers for solar thermal:</a:t>
            </a:r>
          </a:p>
        </p:txBody>
      </p:sp>
      <p:sp>
        <p:nvSpPr>
          <p:cNvPr id="202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915400" cy="5792967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  <a:tab pos="901700" algn="l"/>
                <a:tab pos="13716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Solar Thermal is another "Carnot Engine" </a:t>
            </a:r>
            <a:r>
              <a:rPr b="0"/>
              <a:t>(as explained in Exotics lecture):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=&gt; Max energy conversion efficiency (%) = (1 – T</a:t>
            </a:r>
            <a:r>
              <a:rPr baseline="-25000"/>
              <a:t>low</a:t>
            </a:r>
            <a:r>
              <a:t> / T </a:t>
            </a:r>
            <a:r>
              <a:rPr baseline="-25000"/>
              <a:t>high</a:t>
            </a:r>
            <a:r>
              <a:t>) x 100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Assume it uses oil, boiled in tower at 400°C, then air-cooled to 100°C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b="1">
                <a:solidFill>
                  <a:srgbClr val="FFCC00"/>
                </a:solidFill>
              </a:rPr>
              <a:t>Maximum efficiency (%) ~ (1-373 °K/673 °K) ~ 45%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0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		=&gt; ~ 40% in real life 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It receives same sunlight per area as solar photovoltaics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But moving mirrors seem to occupy only ~ </a:t>
            </a:r>
            <a:r>
              <a:rPr b="1">
                <a:solidFill>
                  <a:srgbClr val="FFCC00"/>
                </a:solidFill>
              </a:rPr>
              <a:t>¼</a:t>
            </a:r>
            <a:r>
              <a:t> of area: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Thus efficiency drops to 10% = ½ that of Xtal Si PV 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So 1 GW Solar Thermal plant might be 2X size of Xtal Si solar or ~ </a:t>
            </a:r>
            <a:r>
              <a:rPr b="1">
                <a:solidFill>
                  <a:srgbClr val="FFCC00"/>
                </a:solidFill>
              </a:rPr>
              <a:t>40-80 km</a:t>
            </a:r>
            <a:endParaRPr b="1" baseline="30000">
              <a:solidFill>
                <a:srgbClr val="FFCC00"/>
              </a:solidFill>
            </a:endParaRPr>
          </a:p>
          <a:p>
            <a:pPr algn="ctr"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44500" algn="l"/>
                <a:tab pos="901700" algn="l"/>
                <a:tab pos="1371600" algn="l"/>
              </a:tabLst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Can we find any confirming data?  What about California's big new plant?</a:t>
            </a:r>
          </a:p>
        </p:txBody>
      </p:sp>
      <p:pic>
        <p:nvPicPr>
          <p:cNvPr id="203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2996956"/>
            <a:ext cx="2286000" cy="18036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2"/>
          <p:cNvSpPr txBox="1">
            <a:spLocks noGrp="1"/>
          </p:cNvSpPr>
          <p:nvPr>
            <p:ph type="title"/>
          </p:nvPr>
        </p:nvSpPr>
        <p:spPr>
          <a:xfrm>
            <a:off x="304800" y="97365"/>
            <a:ext cx="8534400" cy="609601"/>
          </a:xfrm>
          <a:prstGeom prst="rect">
            <a:avLst/>
          </a:prstGeom>
        </p:spPr>
        <p:txBody>
          <a:bodyPr/>
          <a:lstStyle/>
          <a:p>
            <a:r>
              <a:t>Power Plant Land &amp; Water Requirements</a:t>
            </a:r>
          </a:p>
        </p:txBody>
      </p:sp>
      <p:sp>
        <p:nvSpPr>
          <p:cNvPr id="126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762000"/>
            <a:ext cx="8991600" cy="58674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Power plants are all really power </a:t>
            </a:r>
            <a:r>
              <a:rPr b="1"/>
              <a:t>conversion</a:t>
            </a:r>
            <a:r>
              <a:t> plants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Converting energy from one form into another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Meaning that they all require </a:t>
            </a:r>
            <a:r>
              <a:rPr b="1"/>
              <a:t>fuel </a:t>
            </a:r>
            <a:r>
              <a:t>of some sort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Even if it is something as simple as wind or sunshine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beyond fuels, a large fraction of power plants also depend upon </a:t>
            </a:r>
            <a:r>
              <a:rPr b="1"/>
              <a:t>water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Not just those based on water, such as hydroelectric, tidal, or tidal flow plants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But </a:t>
            </a:r>
            <a:r>
              <a:rPr b="1"/>
              <a:t>any</a:t>
            </a:r>
            <a:r>
              <a:t> plant producing electricity via steam turbines, which includes:</a:t>
            </a:r>
            <a:endParaRPr sz="1000"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r>
              <a:t>		</a:t>
            </a:r>
            <a:r>
              <a:rPr sz="1800"/>
              <a:t>Coal, CC natural gas, nuclear, geothermal &amp; many solar thermal plants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 while every power plant obviously requires some land/space,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renewable power plants often require </a:t>
            </a:r>
            <a:r>
              <a:rPr b="1"/>
              <a:t>HUGE tracts of land </a:t>
            </a:r>
            <a:r>
              <a:t>(or ocean)</a:t>
            </a:r>
          </a:p>
          <a:p>
            <a:pPr algn="ctr">
              <a:tabLst>
                <a:tab pos="444500" algn="l"/>
                <a:tab pos="901700" algn="l"/>
                <a:tab pos="1371600" algn="l"/>
                <a:tab pos="18288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Today we'll </a:t>
            </a:r>
            <a:r>
              <a:rPr b="1"/>
              <a:t>calculate</a:t>
            </a:r>
            <a:r>
              <a:t> the latter often surprisingly large land &amp; water requirements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 5"/>
          <p:cNvSpPr txBox="1"/>
          <p:nvPr/>
        </p:nvSpPr>
        <p:spPr>
          <a:xfrm>
            <a:off x="304800" y="6554814"/>
            <a:ext cx="853440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0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1) http://www.nrel.gov/csp/solarpaces/project_detail.cfm/projectID=62</a:t>
            </a:r>
          </a:p>
        </p:txBody>
      </p:sp>
      <p:sp>
        <p:nvSpPr>
          <p:cNvPr id="206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  <a:prstGeom prst="rect">
            <a:avLst/>
          </a:prstGeom>
        </p:spPr>
        <p:txBody>
          <a:bodyPr/>
          <a:lstStyle/>
          <a:p>
            <a:r>
              <a:t>From earlier Solar Energy lecture:</a:t>
            </a:r>
          </a:p>
        </p:txBody>
      </p:sp>
      <p:sp>
        <p:nvSpPr>
          <p:cNvPr id="207" name="Rectangle 3"/>
          <p:cNvSpPr txBox="1"/>
          <p:nvPr/>
        </p:nvSpPr>
        <p:spPr>
          <a:xfrm>
            <a:off x="200890" y="685800"/>
            <a:ext cx="8790711" cy="5699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California's recently completed "Ivanpah" Mojave Desert farm:</a:t>
            </a:r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  <a:tab pos="1828800" algn="l"/>
              </a:tabLst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  <a:tab pos="1828800" algn="l"/>
              </a:tabLst>
              <a:defRPr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NREL</a:t>
            </a:r>
            <a:r>
              <a:rPr baseline="30000"/>
              <a:t>(1)</a:t>
            </a:r>
            <a:r>
              <a:t>:  "Annual Generation (planned) = 1,079,232 MW-h  / 3500 acres"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  <a:tab pos="1828800" algn="l"/>
              </a:tabLst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3500 Acres =&gt; 1400 hectares =&gt; 14 km</a:t>
            </a:r>
            <a:r>
              <a:rPr baseline="30000"/>
              <a:t>2</a:t>
            </a:r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  <a:tab pos="1828800" algn="l"/>
              </a:tabLst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P</a:t>
            </a:r>
            <a:r>
              <a:rPr baseline="-25000"/>
              <a:t>average_out</a:t>
            </a:r>
            <a:r>
              <a:t> / km</a:t>
            </a:r>
            <a:r>
              <a:rPr baseline="30000"/>
              <a:t>2</a:t>
            </a:r>
            <a:r>
              <a:t> = (1079232 MW-h/ 8760 h) / 14 km</a:t>
            </a:r>
            <a:r>
              <a:rPr baseline="30000"/>
              <a:t>2</a:t>
            </a:r>
            <a:r>
              <a:t> = 8.8 MW / km</a:t>
            </a:r>
            <a:r>
              <a:rPr baseline="30000"/>
              <a:t>2</a:t>
            </a:r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  <a:tab pos="18288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So to produce 1 GW in this Arizona-like insolation, would need area of:</a:t>
            </a:r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  <a:tab pos="1828800" algn="l"/>
              </a:tabLst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Area (in dessert CA or AZ) for 1 GW = 1 GW / (8.8 MW / km</a:t>
            </a:r>
            <a:r>
              <a:rPr baseline="30000"/>
              <a:t>2</a:t>
            </a:r>
            <a:r>
              <a:t>) = </a:t>
            </a:r>
            <a:r>
              <a:rPr b="1">
                <a:solidFill>
                  <a:srgbClr val="FFCC00"/>
                </a:solidFill>
              </a:rPr>
              <a:t>113 km</a:t>
            </a:r>
            <a:r>
              <a:rPr b="1" baseline="30000">
                <a:solidFill>
                  <a:srgbClr val="FFCC00"/>
                </a:solidFill>
              </a:rPr>
              <a:t>2</a:t>
            </a:r>
          </a:p>
          <a:p>
            <a:pPr algn="ctr">
              <a:spcBef>
                <a:spcPts val="400"/>
              </a:spcBef>
              <a:tabLst>
                <a:tab pos="444500" algn="l"/>
                <a:tab pos="901700" algn="l"/>
                <a:tab pos="1371600" algn="l"/>
                <a:tab pos="1828800" algn="l"/>
              </a:tabLst>
              <a:defRPr b="0" baseline="3000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tabLst>
                <a:tab pos="444500" algn="l"/>
                <a:tab pos="901700" algn="l"/>
                <a:tab pos="1371600" algn="l"/>
                <a:tab pos="1828800" algn="l"/>
              </a:tabLst>
              <a:defRPr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Poorer number could because Ivanpah uses water and not oil as working fluid!</a:t>
            </a:r>
          </a:p>
        </p:txBody>
      </p:sp>
      <p:pic>
        <p:nvPicPr>
          <p:cNvPr id="208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1219200"/>
            <a:ext cx="2590800" cy="172720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Rectangle 5"/>
          <p:cNvSpPr txBox="1"/>
          <p:nvPr/>
        </p:nvSpPr>
        <p:spPr>
          <a:xfrm>
            <a:off x="6248400" y="1654946"/>
            <a:ext cx="2514600" cy="442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"Tower of Power" Time Magazine June 24, 3013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212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  <a:prstGeom prst="rect">
            <a:avLst/>
          </a:prstGeom>
        </p:spPr>
        <p:txBody>
          <a:bodyPr/>
          <a:lstStyle/>
          <a:p>
            <a:r>
              <a:t>Summary of numbers for 1 GW Solar Thermal plant area:</a:t>
            </a:r>
          </a:p>
        </p:txBody>
      </p:sp>
      <p:sp>
        <p:nvSpPr>
          <p:cNvPr id="213" name="Rectangle 3"/>
          <p:cNvSpPr txBox="1"/>
          <p:nvPr/>
        </p:nvSpPr>
        <p:spPr>
          <a:xfrm>
            <a:off x="200890" y="836814"/>
            <a:ext cx="8790711" cy="5580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1) From Fay &amp; Golomb's Energy and the Environment textbook:</a:t>
            </a:r>
          </a:p>
          <a:p>
            <a:pPr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</a:t>
            </a:r>
            <a:r>
              <a:rPr b="1">
                <a:solidFill>
                  <a:srgbClr val="FFCC00"/>
                </a:solidFill>
              </a:rPr>
              <a:t>1 GW solar thermal plant = 20 to 86 km</a:t>
            </a:r>
            <a:r>
              <a:rPr b="1" baseline="30000">
                <a:solidFill>
                  <a:srgbClr val="FFCC00"/>
                </a:solidFill>
              </a:rPr>
              <a:t>2 </a:t>
            </a: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2) From Carnot Cycle using oil as working fluid + photo of mirror ground coverage:</a:t>
            </a:r>
          </a:p>
          <a:p>
            <a:pPr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defRPr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1 GW solar thermal plant = 40 - 80 km</a:t>
            </a:r>
            <a:r>
              <a:rPr baseline="30000"/>
              <a:t>2</a:t>
            </a:r>
            <a:endParaRPr b="0"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3) From that NREL information on Ivanpah plant using water as working fluid:</a:t>
            </a:r>
          </a:p>
          <a:p>
            <a:pPr>
              <a:spcBef>
                <a:spcPts val="4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defRPr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1 GW solar thermal plant = 113 km</a:t>
            </a:r>
            <a:r>
              <a:rPr baseline="30000"/>
              <a:t>2 </a:t>
            </a:r>
            <a:r>
              <a:t>in CA </a:t>
            </a:r>
            <a:endParaRPr>
              <a:solidFill>
                <a:srgbClr val="FFFFFF"/>
              </a:solidFill>
            </a:endParaRPr>
          </a:p>
          <a:p>
            <a:pPr algn="ctr">
              <a:spcBef>
                <a:spcPts val="400"/>
              </a:spcBef>
              <a:defRPr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defRPr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Which would then translate into 226 km</a:t>
            </a:r>
            <a:r>
              <a:rPr baseline="30000"/>
              <a:t>2 </a:t>
            </a:r>
            <a:r>
              <a:t>in VA</a:t>
            </a:r>
            <a:endParaRPr baseline="30000"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defRPr sz="11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In calculations to follow, let's use Ivanpah-like numbers, good site vs. any old site:</a:t>
            </a:r>
          </a:p>
          <a:p>
            <a:pPr algn="ctr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defRPr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1 GW solar thermal plant = 100 – 200 km</a:t>
            </a:r>
            <a:r>
              <a:rPr baseline="30000"/>
              <a:t>2</a:t>
            </a:r>
            <a:r>
              <a:t>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06066"/>
          </a:xfrm>
          <a:prstGeom prst="rect">
            <a:avLst/>
          </a:prstGeom>
        </p:spPr>
        <p:txBody>
          <a:bodyPr/>
          <a:lstStyle/>
          <a:p>
            <a:pPr>
              <a:defRPr sz="2100"/>
            </a:pPr>
            <a:r>
              <a:t>ADDED SUMMER OF 2020: </a:t>
            </a:r>
          </a:p>
          <a:p>
            <a:pPr>
              <a:defRPr sz="700"/>
            </a:pPr>
            <a:endParaRPr/>
          </a:p>
          <a:p>
            <a:pPr>
              <a:defRPr sz="2000">
                <a:solidFill>
                  <a:srgbClr val="FBC901"/>
                </a:solidFill>
              </a:defRPr>
            </a:pPr>
            <a:r>
              <a:t>There are </a:t>
            </a:r>
            <a:r>
              <a:rPr b="1"/>
              <a:t>finally</a:t>
            </a:r>
            <a:r>
              <a:t> significant numbers of large Solar PV &amp; Solar Thermal Plants</a:t>
            </a:r>
          </a:p>
        </p:txBody>
      </p:sp>
      <p:sp>
        <p:nvSpPr>
          <p:cNvPr id="216" name="Rectangle 3"/>
          <p:cNvSpPr txBox="1"/>
          <p:nvPr/>
        </p:nvSpPr>
        <p:spPr>
          <a:xfrm>
            <a:off x="176645" y="1001914"/>
            <a:ext cx="8790710" cy="1784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tabLst>
                <a:tab pos="342900" algn="l"/>
                <a:tab pos="800100" algn="l"/>
                <a:tab pos="11430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And for my note set on </a:t>
            </a:r>
            <a:r>
              <a:rPr b="1"/>
              <a:t>Utility Scale Solar Power Plants</a:t>
            </a:r>
            <a:r>
              <a:t> (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pptx</a:t>
            </a:r>
            <a:r>
              <a:t>,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pdf</a:t>
            </a:r>
            <a:r>
              <a:t>,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key</a:t>
            </a:r>
            <a:r>
              <a:t>) </a:t>
            </a:r>
          </a:p>
          <a:p>
            <a:pPr>
              <a:spcBef>
                <a:spcPts val="400"/>
              </a:spcBef>
              <a:tabLst>
                <a:tab pos="342900" algn="l"/>
                <a:tab pos="800100" algn="l"/>
                <a:tab pos="1143000" algn="l"/>
              </a:tabLst>
              <a:defRPr sz="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tabLst>
                <a:tab pos="342900" algn="l"/>
                <a:tab pos="800100" algn="l"/>
                <a:tab pos="11430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I gathered all the information I could find about them</a:t>
            </a:r>
          </a:p>
          <a:p>
            <a:pPr algn="ctr">
              <a:spcBef>
                <a:spcPts val="400"/>
              </a:spcBef>
              <a:tabLst>
                <a:tab pos="342900" algn="l"/>
                <a:tab pos="800100" algn="l"/>
                <a:tab pos="1143000" algn="l"/>
              </a:tabLst>
              <a:defRPr sz="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tabLst>
                <a:tab pos="342900" algn="l"/>
                <a:tab pos="800100" algn="l"/>
                <a:tab pos="11430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compiling these long spreadsheet tables:</a:t>
            </a:r>
          </a:p>
          <a:p>
            <a:pPr>
              <a:spcBef>
                <a:spcPts val="400"/>
              </a:spcBef>
              <a:tabLst>
                <a:tab pos="342900" algn="l"/>
                <a:tab pos="800100" algn="l"/>
                <a:tab pos="1143000" algn="l"/>
              </a:tabLst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342900" algn="l"/>
                <a:tab pos="800100" algn="l"/>
                <a:tab pos="1143000" algn="l"/>
                <a:tab pos="48006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</a:t>
            </a:r>
            <a:r>
              <a:rPr b="1"/>
              <a:t>Utility Scale Solar PV Plants:</a:t>
            </a:r>
            <a:r>
              <a:t>	</a:t>
            </a:r>
            <a:r>
              <a:rPr b="1"/>
              <a:t>Utility Scale Solar Thermal Plants:</a:t>
            </a:r>
          </a:p>
        </p:txBody>
      </p:sp>
      <p:pic>
        <p:nvPicPr>
          <p:cNvPr id="21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478" y="2900795"/>
            <a:ext cx="4473278" cy="3546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50044" y="2917563"/>
            <a:ext cx="4306372" cy="1543794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Rectangle 3"/>
          <p:cNvSpPr txBox="1"/>
          <p:nvPr/>
        </p:nvSpPr>
        <p:spPr>
          <a:xfrm>
            <a:off x="4762904" y="5191928"/>
            <a:ext cx="4331451" cy="126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tabLst>
                <a:tab pos="342900" algn="l"/>
                <a:tab pos="800100" algn="l"/>
                <a:tab pos="1143000" algn="l"/>
              </a:tabLst>
              <a:defRPr sz="1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rPr b="1"/>
              <a:t>NOTE:</a:t>
            </a:r>
            <a:r>
              <a:t> For almost</a:t>
            </a:r>
            <a:r>
              <a:rPr b="1"/>
              <a:t> all </a:t>
            </a:r>
            <a:r>
              <a:t>of the</a:t>
            </a:r>
            <a:r>
              <a:rPr b="1"/>
              <a:t> </a:t>
            </a:r>
            <a:r>
              <a:t>Solar PV plants </a:t>
            </a:r>
          </a:p>
          <a:p>
            <a:pPr>
              <a:spcBef>
                <a:spcPts val="400"/>
              </a:spcBef>
              <a:tabLst>
                <a:tab pos="342900" algn="l"/>
                <a:tab pos="800100" algn="l"/>
                <a:tab pos="1143000" algn="l"/>
              </a:tabLst>
              <a:defRPr sz="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342900" algn="l"/>
                <a:tab pos="800100" algn="l"/>
                <a:tab pos="1143000" algn="l"/>
              </a:tabLst>
              <a:defRPr sz="1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in the table on the left, the PV cells used </a:t>
            </a:r>
          </a:p>
          <a:p>
            <a:pPr>
              <a:spcBef>
                <a:spcPts val="400"/>
              </a:spcBef>
              <a:tabLst>
                <a:tab pos="342900" algn="l"/>
                <a:tab pos="800100" algn="l"/>
                <a:tab pos="1143000" algn="l"/>
              </a:tabLst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342900" algn="l"/>
                <a:tab pos="800100" algn="l"/>
                <a:tab pos="1143000" algn="l"/>
              </a:tabLst>
              <a:defRPr sz="1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were </a:t>
            </a:r>
            <a:r>
              <a:rPr b="1">
                <a:solidFill>
                  <a:srgbClr val="FBC901"/>
                </a:solidFill>
              </a:rPr>
              <a:t>single crystal silicon PV cells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222" name="Rectangle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0606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r>
              <a:t>But most sources still omitted information about solar plant area</a:t>
            </a:r>
          </a:p>
        </p:txBody>
      </p:sp>
      <p:sp>
        <p:nvSpPr>
          <p:cNvPr id="223" name="Rectangle 3"/>
          <p:cNvSpPr txBox="1"/>
          <p:nvPr/>
        </p:nvSpPr>
        <p:spPr>
          <a:xfrm>
            <a:off x="176645" y="786014"/>
            <a:ext cx="8790710" cy="1319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tabLst>
                <a:tab pos="342900" algn="l"/>
                <a:tab pos="800100" algn="l"/>
                <a:tab pos="11430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And instead gave the cumulative areas of the solar cells or solar collectors alone</a:t>
            </a:r>
          </a:p>
          <a:p>
            <a:pPr>
              <a:spcBef>
                <a:spcPts val="400"/>
              </a:spcBef>
              <a:tabLst>
                <a:tab pos="342900" algn="l"/>
                <a:tab pos="800100" algn="l"/>
                <a:tab pos="1143000" algn="l"/>
              </a:tabLst>
              <a:defRPr sz="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342900" algn="l"/>
                <a:tab pos="800100" algn="l"/>
                <a:tab pos="11430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But in the end, I was able to find enough reliable information to make these  </a:t>
            </a:r>
          </a:p>
          <a:p>
            <a:pPr>
              <a:spcBef>
                <a:spcPts val="400"/>
              </a:spcBef>
              <a:tabLst>
                <a:tab pos="342900" algn="l"/>
                <a:tab pos="800100" algn="l"/>
                <a:tab pos="1143000" algn="l"/>
              </a:tabLst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342900" algn="l"/>
                <a:tab pos="800100" algn="l"/>
                <a:tab pos="11430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statistically significant </a:t>
            </a:r>
            <a:r>
              <a:rPr b="1">
                <a:solidFill>
                  <a:srgbClr val="FBC901"/>
                </a:solidFill>
              </a:rPr>
              <a:t>Plant Power Output vs. Plant Area</a:t>
            </a:r>
            <a:r>
              <a:rPr b="1"/>
              <a:t> </a:t>
            </a:r>
            <a:r>
              <a:t>correlations:</a:t>
            </a:r>
          </a:p>
        </p:txBody>
      </p:sp>
      <p:pic>
        <p:nvPicPr>
          <p:cNvPr id="2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0448" y="2408679"/>
            <a:ext cx="2862999" cy="2082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756" y="4050280"/>
            <a:ext cx="2783113" cy="2082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75974" y="4079329"/>
            <a:ext cx="2803934" cy="20821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Rectangle 2"/>
          <p:cNvSpPr txBox="1">
            <a:spLocks noGrp="1"/>
          </p:cNvSpPr>
          <p:nvPr>
            <p:ph type="title"/>
          </p:nvPr>
        </p:nvSpPr>
        <p:spPr>
          <a:xfrm>
            <a:off x="304800" y="25399"/>
            <a:ext cx="8534400" cy="675219"/>
          </a:xfrm>
          <a:prstGeom prst="rect">
            <a:avLst/>
          </a:prstGeom>
        </p:spPr>
        <p:txBody>
          <a:bodyPr/>
          <a:lstStyle/>
          <a:p>
            <a:r>
              <a:t>The Solar PV and Solar Thermal correlations were surprisingly similar:</a:t>
            </a:r>
          </a:p>
        </p:txBody>
      </p:sp>
      <p:sp>
        <p:nvSpPr>
          <p:cNvPr id="229" name="Rectangle 3"/>
          <p:cNvSpPr txBox="1"/>
          <p:nvPr/>
        </p:nvSpPr>
        <p:spPr>
          <a:xfrm>
            <a:off x="-32186" y="4405230"/>
            <a:ext cx="3011913" cy="675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normAutofit/>
          </a:bodyPr>
          <a:lstStyle/>
          <a:p>
            <a:pPr algn="ctr">
              <a:spcBef>
                <a:spcPts val="400"/>
              </a:spcBef>
              <a:defRPr sz="1600"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Silicon Solar PV:</a:t>
            </a:r>
          </a:p>
          <a:p>
            <a:pPr algn="ctr">
              <a:spcBef>
                <a:spcPts val="400"/>
              </a:spcBef>
              <a:defRPr sz="1600" b="0"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0.029 km</a:t>
            </a:r>
            <a:r>
              <a:rPr baseline="31999"/>
              <a:t>2</a:t>
            </a:r>
            <a:r>
              <a:t> / MW =&gt; 34 W / m</a:t>
            </a:r>
            <a:r>
              <a:rPr baseline="31999"/>
              <a:t>2</a:t>
            </a:r>
          </a:p>
        </p:txBody>
      </p:sp>
      <p:sp>
        <p:nvSpPr>
          <p:cNvPr id="230" name="Rectangle 3"/>
          <p:cNvSpPr txBox="1"/>
          <p:nvPr/>
        </p:nvSpPr>
        <p:spPr>
          <a:xfrm>
            <a:off x="3150434" y="4430630"/>
            <a:ext cx="2891759" cy="675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normAutofit/>
          </a:bodyPr>
          <a:lstStyle/>
          <a:p>
            <a:pPr algn="ctr">
              <a:spcBef>
                <a:spcPts val="400"/>
              </a:spcBef>
              <a:defRPr sz="1600"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Thermal Troughs:</a:t>
            </a:r>
          </a:p>
          <a:p>
            <a:pPr algn="ctr">
              <a:spcBef>
                <a:spcPts val="400"/>
              </a:spcBef>
              <a:defRPr sz="1600" b="0"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0.033 km</a:t>
            </a:r>
            <a:r>
              <a:rPr baseline="31999"/>
              <a:t>2</a:t>
            </a:r>
            <a:r>
              <a:t> / MW =&gt; 30 W / m</a:t>
            </a:r>
            <a:r>
              <a:rPr baseline="31999"/>
              <a:t>2</a:t>
            </a:r>
          </a:p>
        </p:txBody>
      </p:sp>
      <p:sp>
        <p:nvSpPr>
          <p:cNvPr id="231" name="Rectangle 3"/>
          <p:cNvSpPr txBox="1"/>
          <p:nvPr/>
        </p:nvSpPr>
        <p:spPr>
          <a:xfrm>
            <a:off x="6237655" y="4430630"/>
            <a:ext cx="2891759" cy="675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normAutofit/>
          </a:bodyPr>
          <a:lstStyle/>
          <a:p>
            <a:pPr algn="ctr">
              <a:spcBef>
                <a:spcPts val="400"/>
              </a:spcBef>
              <a:defRPr sz="1600"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Thermal Towers:</a:t>
            </a:r>
          </a:p>
          <a:p>
            <a:pPr algn="ctr">
              <a:spcBef>
                <a:spcPts val="400"/>
              </a:spcBef>
              <a:defRPr sz="1600" b="0"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0.030 km</a:t>
            </a:r>
            <a:r>
              <a:rPr baseline="31999"/>
              <a:t>2</a:t>
            </a:r>
            <a:r>
              <a:t> / MW =&gt; 33 W / m</a:t>
            </a:r>
            <a:r>
              <a:rPr baseline="31999"/>
              <a:t>2</a:t>
            </a:r>
          </a:p>
        </p:txBody>
      </p:sp>
      <p:sp>
        <p:nvSpPr>
          <p:cNvPr id="232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185165" y="5281231"/>
            <a:ext cx="8534401" cy="1529392"/>
          </a:xfrm>
          <a:prstGeom prst="rect">
            <a:avLst/>
          </a:prstGeom>
        </p:spPr>
        <p:txBody>
          <a:bodyPr/>
          <a:lstStyle/>
          <a:p>
            <a:pPr>
              <a:tabLst/>
            </a:pPr>
            <a:r>
              <a:t>And thus for all 2020 commercial Solar Plants: Land use ~ 0.03 km</a:t>
            </a:r>
            <a:r>
              <a:rPr baseline="31999"/>
              <a:t>2</a:t>
            </a:r>
            <a:r>
              <a:t> / MW  </a:t>
            </a:r>
          </a:p>
          <a:p>
            <a:pPr algn="ctr">
              <a:tabLst/>
              <a:defRPr sz="900"/>
            </a:pPr>
            <a:endParaRPr/>
          </a:p>
          <a:p>
            <a:pPr algn="ctr">
              <a:tabLst/>
            </a:pPr>
            <a:r>
              <a:t>meaning that for our targeted goal of a 1 GW plant:</a:t>
            </a:r>
          </a:p>
          <a:p>
            <a:pPr>
              <a:tabLst/>
              <a:defRPr sz="800"/>
            </a:pPr>
            <a:endParaRPr/>
          </a:p>
          <a:p>
            <a:pPr algn="ctr">
              <a:tabLst/>
              <a:defRPr sz="2000" b="1">
                <a:solidFill>
                  <a:srgbClr val="FBC901"/>
                </a:solidFill>
              </a:defRPr>
            </a:pPr>
            <a:r>
              <a:t>1 GW Commercial Solar Plant Area = ~ 30 km</a:t>
            </a:r>
            <a:r>
              <a:rPr baseline="31999"/>
              <a:t>2</a:t>
            </a:r>
          </a:p>
        </p:txBody>
      </p:sp>
      <p:pic>
        <p:nvPicPr>
          <p:cNvPr id="2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8473" y="686998"/>
            <a:ext cx="4875654" cy="3681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ctangle 2"/>
          <p:cNvSpPr txBox="1">
            <a:spLocks noGrp="1"/>
          </p:cNvSpPr>
          <p:nvPr>
            <p:ph type="title"/>
          </p:nvPr>
        </p:nvSpPr>
        <p:spPr>
          <a:xfrm>
            <a:off x="-33040" y="-12701"/>
            <a:ext cx="9144001" cy="675218"/>
          </a:xfrm>
          <a:prstGeom prst="rect">
            <a:avLst/>
          </a:prstGeom>
        </p:spPr>
        <p:txBody>
          <a:bodyPr/>
          <a:lstStyle/>
          <a:p>
            <a:r>
              <a:t>Which </a:t>
            </a:r>
            <a:r>
              <a:rPr b="1"/>
              <a:t>supplants</a:t>
            </a:r>
            <a:r>
              <a:t> my earlier predictions about 1 GW Solar Plant Sizes:</a:t>
            </a:r>
          </a:p>
        </p:txBody>
      </p:sp>
      <p:sp>
        <p:nvSpPr>
          <p:cNvPr id="236" name="Rectangle 3"/>
          <p:cNvSpPr txBox="1"/>
          <p:nvPr/>
        </p:nvSpPr>
        <p:spPr>
          <a:xfrm>
            <a:off x="78694" y="1102931"/>
            <a:ext cx="4524200" cy="5029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normAutofit/>
          </a:bodyPr>
          <a:lstStyle/>
          <a:p>
            <a:pPr>
              <a:spcBef>
                <a:spcPts val="400"/>
              </a:spcBef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Based on textbook / single plant data:</a:t>
            </a: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Crystalline Silicon Solar PV ~ 20-40 km</a:t>
            </a:r>
            <a:r>
              <a:rPr baseline="31999"/>
              <a:t>2</a:t>
            </a: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Poly Si PV (5/4 of Xtal Si) ~ 25-50 km</a:t>
            </a:r>
            <a:r>
              <a:rPr baseline="31999"/>
              <a:t>2</a:t>
            </a: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Amorphous Si PV (2X Xtal Si) ~ 40-80 km</a:t>
            </a:r>
            <a:r>
              <a:rPr baseline="31999"/>
              <a:t>2</a:t>
            </a: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Organic PV (4X Xtal Si) ~ 80-160 km</a:t>
            </a:r>
            <a:r>
              <a:rPr baseline="31999"/>
              <a:t>2</a:t>
            </a:r>
            <a:r>
              <a:t> </a:t>
            </a: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Solar Thermal Tower ~ 100-200 km</a:t>
            </a:r>
            <a:r>
              <a:rPr baseline="31999"/>
              <a:t>2</a:t>
            </a:r>
            <a:r>
              <a:t> </a:t>
            </a:r>
          </a:p>
        </p:txBody>
      </p:sp>
      <p:sp>
        <p:nvSpPr>
          <p:cNvPr id="237" name="Rectangle 3"/>
          <p:cNvSpPr txBox="1"/>
          <p:nvPr/>
        </p:nvSpPr>
        <p:spPr>
          <a:xfrm>
            <a:off x="4575188" y="1102931"/>
            <a:ext cx="4524200" cy="5228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normAutofit/>
          </a:bodyPr>
          <a:lstStyle/>
          <a:p>
            <a:pPr>
              <a:spcBef>
                <a:spcPts val="400"/>
              </a:spcBef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Based on existing 2020 plant data:</a:t>
            </a: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Crystalline Silicon Solar PV ~ 30 km</a:t>
            </a:r>
            <a:r>
              <a:rPr baseline="31999"/>
              <a:t>2</a:t>
            </a:r>
          </a:p>
          <a:p>
            <a:pPr>
              <a:spcBef>
                <a:spcPts val="400"/>
              </a:spcBef>
              <a:defRPr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Poly Si PV (5/4 of Xtal Si) ~ 37.5 km</a:t>
            </a:r>
            <a:r>
              <a:rPr baseline="31999"/>
              <a:t>2</a:t>
            </a:r>
          </a:p>
          <a:p>
            <a:pPr>
              <a:spcBef>
                <a:spcPts val="400"/>
              </a:spcBef>
              <a:defRPr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Amorphous Si PV (2X Xtal Si) ~ 60 km</a:t>
            </a:r>
            <a:r>
              <a:rPr baseline="31999"/>
              <a:t>2</a:t>
            </a:r>
          </a:p>
          <a:p>
            <a:pPr>
              <a:spcBef>
                <a:spcPts val="400"/>
              </a:spcBef>
              <a:defRPr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Organic PV (4X Xtal Si) ~ 120 km</a:t>
            </a:r>
            <a:r>
              <a:rPr baseline="31999"/>
              <a:t>2</a:t>
            </a:r>
            <a:r>
              <a:t>  </a:t>
            </a:r>
          </a:p>
          <a:p>
            <a:pPr>
              <a:spcBef>
                <a:spcPts val="400"/>
              </a:spcBef>
              <a:defRPr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Solar Thermal Trough or Tower ~ 30 km</a:t>
            </a:r>
            <a:r>
              <a:rPr baseline="31999"/>
              <a:t>2</a:t>
            </a:r>
          </a:p>
          <a:p>
            <a:pPr>
              <a:spcBef>
                <a:spcPts val="400"/>
              </a:spcBef>
              <a:defRPr b="0"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 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What about </a:t>
            </a:r>
            <a:r>
              <a:rPr b="1">
                <a:solidFill>
                  <a:srgbClr val="FFCC00"/>
                </a:solidFill>
              </a:rPr>
              <a:t>biofuels</a:t>
            </a:r>
            <a:r>
              <a:t>?</a:t>
            </a:r>
          </a:p>
        </p:txBody>
      </p:sp>
      <p:sp>
        <p:nvSpPr>
          <p:cNvPr id="24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72582"/>
            <a:ext cx="8915400" cy="5334001"/>
          </a:xfrm>
          <a:prstGeom prst="rect">
            <a:avLst/>
          </a:prstGeom>
        </p:spPr>
        <p:txBody>
          <a:bodyPr/>
          <a:lstStyle/>
          <a:p>
            <a:pPr defTabSz="886968">
              <a:defRPr sz="1746" b="1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Biofuels are a form of Solar Energy </a:t>
            </a:r>
            <a:r>
              <a:rPr baseline="29938"/>
              <a:t>1</a:t>
            </a:r>
          </a:p>
          <a:p>
            <a:pPr defTabSz="886968">
              <a:defRPr sz="77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tabLst>
                <a:tab pos="419100" algn="l"/>
              </a:tabLst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Because their ultimate source of energy </a:t>
            </a:r>
            <a:r>
              <a:rPr b="1"/>
              <a:t>IS</a:t>
            </a:r>
            <a:r>
              <a:t> the sun</a:t>
            </a:r>
          </a:p>
          <a:p>
            <a:pPr defTabSz="886968">
              <a:tabLst>
                <a:tab pos="419100" algn="l"/>
              </a:tabLst>
              <a:defRPr sz="1358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tabLst>
                <a:tab pos="419100" algn="l"/>
              </a:tabLst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But while photovoltaic solar cells have conversion efficiencies of:</a:t>
            </a:r>
          </a:p>
          <a:p>
            <a:pPr defTabSz="886968">
              <a:spcBef>
                <a:spcPts val="200"/>
              </a:spcBef>
              <a:tabLst>
                <a:tab pos="419100" algn="l"/>
              </a:tabLst>
              <a:defRPr sz="970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</a:t>
            </a:r>
          </a:p>
          <a:p>
            <a:pPr defTabSz="886968">
              <a:tabLst>
                <a:tab pos="419100" algn="l"/>
              </a:tabLst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</a:t>
            </a:r>
            <a:r>
              <a:rPr>
                <a:solidFill>
                  <a:srgbClr val="FFCC00"/>
                </a:solidFill>
              </a:rPr>
              <a:t>20-25% </a:t>
            </a:r>
            <a:r>
              <a:t>for widely commercialized cells</a:t>
            </a:r>
            <a:endParaRPr>
              <a:solidFill>
                <a:srgbClr val="FFCC00"/>
              </a:solidFill>
            </a:endParaRPr>
          </a:p>
          <a:p>
            <a:pPr defTabSz="886968">
              <a:tabLst>
                <a:tab pos="419100" algn="l"/>
              </a:tabLst>
              <a:defRPr sz="873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tabLst>
                <a:tab pos="419100" algn="l"/>
              </a:tabLst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</a:t>
            </a:r>
            <a:r>
              <a:rPr>
                <a:solidFill>
                  <a:srgbClr val="FFCC00"/>
                </a:solidFill>
              </a:rPr>
              <a:t>50% </a:t>
            </a:r>
            <a:r>
              <a:t>for complex research "tandem" solar cells</a:t>
            </a:r>
          </a:p>
          <a:p>
            <a:pPr defTabSz="886968">
              <a:tabLst>
                <a:tab pos="419100" algn="l"/>
              </a:tabLst>
              <a:defRPr sz="873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tabLst>
                <a:tab pos="419100" algn="l"/>
              </a:tabLst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Or </a:t>
            </a:r>
            <a:r>
              <a:rPr>
                <a:solidFill>
                  <a:srgbClr val="FFCC00"/>
                </a:solidFill>
              </a:rPr>
              <a:t>1-10% </a:t>
            </a:r>
            <a:r>
              <a:t>for (potentially) much cheaper emerging types </a:t>
            </a:r>
          </a:p>
          <a:p>
            <a:pPr defTabSz="886968">
              <a:tabLst>
                <a:tab pos="419100" algn="l"/>
              </a:tabLst>
              <a:defRPr sz="1358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tabLst>
                <a:tab pos="419100" algn="l"/>
              </a:tabLst>
              <a:defRPr sz="1746" b="1">
                <a:solidFill>
                  <a:srgbClr val="FFCC00"/>
                </a:solidFill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Plant photosynthesis has a solar energy conversion efficiency of ~ 1% </a:t>
            </a:r>
            <a:r>
              <a:rPr baseline="29938"/>
              <a:t>2</a:t>
            </a:r>
          </a:p>
          <a:p>
            <a:pPr defTabSz="886968">
              <a:tabLst>
                <a:tab pos="419100" algn="l"/>
              </a:tabLst>
              <a:defRPr sz="679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tabLst>
                <a:tab pos="419100" algn="l"/>
              </a:tabLst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</a:t>
            </a:r>
            <a:r>
              <a:rPr b="1">
                <a:solidFill>
                  <a:srgbClr val="FFCC00"/>
                </a:solidFill>
              </a:rPr>
              <a:t>Algae (including saltwater tolerant species) can achieve ~ 10%</a:t>
            </a:r>
          </a:p>
          <a:p>
            <a:pPr defTabSz="886968">
              <a:tabLst>
                <a:tab pos="419100" algn="l"/>
              </a:tabLst>
              <a:defRPr sz="1746" b="1">
                <a:solidFill>
                  <a:srgbClr val="FFCC00"/>
                </a:solidFill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tabLst>
                <a:tab pos="419100" algn="l"/>
              </a:tabLst>
              <a:defRPr sz="1746" b="1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These are the fundamental (unbeatable) chemical conversion efficiencies</a:t>
            </a:r>
          </a:p>
          <a:p>
            <a:pPr defTabSz="886968">
              <a:tabLst>
                <a:tab pos="419100" algn="l"/>
              </a:tabLst>
              <a:defRPr sz="873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tabLst>
                <a:tab pos="419100" algn="l"/>
              </a:tabLst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And thus not something that better / more mature engineering will improve	</a:t>
            </a:r>
          </a:p>
        </p:txBody>
      </p:sp>
      <p:sp>
        <p:nvSpPr>
          <p:cNvPr id="241" name="Rectangle 3"/>
          <p:cNvSpPr txBox="1"/>
          <p:nvPr/>
        </p:nvSpPr>
        <p:spPr>
          <a:xfrm>
            <a:off x="152400" y="6172200"/>
            <a:ext cx="8686800" cy="696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 b="0" i="1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1) For a general discussion see my </a:t>
            </a:r>
            <a:r>
              <a:rPr b="1"/>
              <a:t>Biomass &amp; Biofuels</a:t>
            </a:r>
            <a:r>
              <a:t> (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pptx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pdf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key</a:t>
            </a:r>
            <a:r>
              <a:t>) note set</a:t>
            </a:r>
            <a:endParaRPr>
              <a:solidFill>
                <a:srgbClr val="FFFFFF"/>
              </a:solidFill>
            </a:endParaRPr>
          </a:p>
          <a:p>
            <a:pPr algn="ctr">
              <a:defRPr sz="600" b="0" i="1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200" b="0" i="1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2) From Vanek et al.:  Energy Systems Engineering – Evaluation and Implementation (p. 453)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Which allows for a technology-independent land use estimate:</a:t>
            </a:r>
          </a:p>
        </p:txBody>
      </p:sp>
      <p:sp>
        <p:nvSpPr>
          <p:cNvPr id="244" name="Rectangle 3"/>
          <p:cNvSpPr txBox="1">
            <a:spLocks noGrp="1"/>
          </p:cNvSpPr>
          <p:nvPr>
            <p:ph type="body" idx="1"/>
          </p:nvPr>
        </p:nvSpPr>
        <p:spPr>
          <a:xfrm>
            <a:off x="76200" y="914400"/>
            <a:ext cx="8991600" cy="5486400"/>
          </a:xfrm>
          <a:prstGeom prst="rect">
            <a:avLst/>
          </a:prstGeom>
        </p:spPr>
        <p:txBody>
          <a:bodyPr/>
          <a:lstStyle/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Crystal PV solar cells with ~ 20% conversion efficiencies:</a:t>
            </a:r>
          </a:p>
          <a:p>
            <a:pPr defTabSz="868680">
              <a:defRPr sz="76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To produce 1 GW require 20-40 km2 </a:t>
            </a:r>
          </a:p>
          <a:p>
            <a:pPr defTabSz="868680">
              <a:tabLst>
                <a:tab pos="419100" algn="l"/>
              </a:tabLst>
              <a:defRPr sz="1045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Scaling from this, based on an intrinsic 10% photosynthetic conversion efficiency, </a:t>
            </a:r>
          </a:p>
          <a:p>
            <a:pPr defTabSz="868680">
              <a:tabLst>
                <a:tab pos="419100" algn="l"/>
              </a:tabLst>
              <a:defRPr sz="76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To produce 1 GW </a:t>
            </a:r>
            <a:r>
              <a:rPr b="1">
                <a:solidFill>
                  <a:srgbClr val="FFCC00"/>
                </a:solidFill>
              </a:rPr>
              <a:t>algae based biofuels </a:t>
            </a:r>
            <a:r>
              <a:t>should require at least </a:t>
            </a:r>
            <a:r>
              <a:rPr b="1">
                <a:solidFill>
                  <a:srgbClr val="FFCC00"/>
                </a:solidFill>
              </a:rPr>
              <a:t>40-80 km</a:t>
            </a:r>
            <a:r>
              <a:rPr b="1" baseline="29894">
                <a:solidFill>
                  <a:srgbClr val="FFCC00"/>
                </a:solidFill>
              </a:rPr>
              <a:t>2</a:t>
            </a:r>
          </a:p>
          <a:p>
            <a:pPr defTabSz="868680">
              <a:tabLst>
                <a:tab pos="4191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Based on an intrinsic 1% photosynthetic conversion efficiency,</a:t>
            </a:r>
          </a:p>
          <a:p>
            <a:pPr defTabSz="868680">
              <a:tabLst>
                <a:tab pos="419100" algn="l"/>
              </a:tabLst>
              <a:defRPr sz="95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To produce 1 GW </a:t>
            </a:r>
            <a:r>
              <a:rPr b="1">
                <a:solidFill>
                  <a:srgbClr val="FFCC00"/>
                </a:solidFill>
              </a:rPr>
              <a:t>plant based biofuels </a:t>
            </a:r>
            <a:r>
              <a:t>should require at least </a:t>
            </a:r>
            <a:r>
              <a:rPr b="1">
                <a:solidFill>
                  <a:srgbClr val="FFCC00"/>
                </a:solidFill>
              </a:rPr>
              <a:t>400-800 km</a:t>
            </a:r>
            <a:r>
              <a:rPr b="1" baseline="29894">
                <a:solidFill>
                  <a:srgbClr val="FFCC00"/>
                </a:solidFill>
              </a:rPr>
              <a:t>2</a:t>
            </a:r>
          </a:p>
          <a:p>
            <a:pPr defTabSz="868680">
              <a:tabLst>
                <a:tab pos="419100" algn="l"/>
              </a:tabLst>
              <a:defRPr sz="1045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</a:tabLst>
              <a:defRPr sz="1045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Comparing to actual data from Fay &amp; Golomb's Energy and the Environment (p. 168): </a:t>
            </a:r>
          </a:p>
          <a:p>
            <a:pPr defTabSz="868680">
              <a:tabLst>
                <a:tab pos="419100" algn="l"/>
              </a:tabLst>
              <a:defRPr sz="855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Time averaged P</a:t>
            </a:r>
            <a:r>
              <a:rPr baseline="-25999"/>
              <a:t>output</a:t>
            </a:r>
            <a:r>
              <a:t> ~ "0.42 W/m</a:t>
            </a:r>
            <a:r>
              <a:rPr baseline="29894"/>
              <a:t>2</a:t>
            </a:r>
            <a:r>
              <a:t>"   (discussing agricultural crops)</a:t>
            </a:r>
          </a:p>
          <a:p>
            <a:pPr defTabSz="868680">
              <a:tabLst>
                <a:tab pos="419100" algn="l"/>
              </a:tabLst>
              <a:defRPr sz="95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To get 1 GW =&gt; 2.4 x 10</a:t>
            </a:r>
            <a:r>
              <a:rPr baseline="29894"/>
              <a:t>9</a:t>
            </a:r>
            <a:r>
              <a:t> m</a:t>
            </a:r>
            <a:r>
              <a:rPr baseline="29894"/>
              <a:t>2</a:t>
            </a:r>
            <a:r>
              <a:t> =&gt; </a:t>
            </a:r>
            <a:r>
              <a:rPr b="1">
                <a:solidFill>
                  <a:srgbClr val="FFCC00"/>
                </a:solidFill>
              </a:rPr>
              <a:t>2400 km</a:t>
            </a:r>
            <a:r>
              <a:rPr b="1" baseline="29894">
                <a:solidFill>
                  <a:srgbClr val="FFCC00"/>
                </a:solidFill>
              </a:rPr>
              <a:t>2</a:t>
            </a:r>
          </a:p>
          <a:p>
            <a:pPr defTabSz="868680">
              <a:tabLst>
                <a:tab pos="419100" algn="l"/>
              </a:tabLst>
              <a:defRPr sz="2280" baseline="29894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868680">
              <a:tabLst>
                <a:tab pos="4191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Yielding a fair consensus on biofuels: Theoretical limit vs. measured values ~ 3:1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5"/>
          <p:cNvSpPr txBox="1"/>
          <p:nvPr/>
        </p:nvSpPr>
        <p:spPr>
          <a:xfrm>
            <a:off x="304800" y="65461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24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What about technologies that CAN SHARE the land?</a:t>
            </a:r>
          </a:p>
        </p:txBody>
      </p:sp>
      <p:sp>
        <p:nvSpPr>
          <p:cNvPr id="24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686800" cy="5634860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Geothermal</a:t>
            </a:r>
            <a:r>
              <a:rPr>
                <a:solidFill>
                  <a:srgbClr val="FFFFFF"/>
                </a:solidFill>
              </a:rPr>
              <a:t> - </a:t>
            </a:r>
            <a:r>
              <a:rPr b="0">
                <a:solidFill>
                  <a:srgbClr val="FFFFFF"/>
                </a:solidFill>
              </a:rPr>
              <a:t>NREL Geothermal map from </a:t>
            </a:r>
            <a:r>
              <a:t>Exotic Power Sources </a:t>
            </a:r>
            <a:r>
              <a:rPr b="0"/>
              <a:t>lecture: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4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http://www.nrel.gov/gis/images/geothermal_resource2009-final.jpg</a:t>
            </a:r>
          </a:p>
          <a:p>
            <a:pPr>
              <a:defRPr sz="14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Which steers us toward West/Northwest and suggests other "favorable" locations</a:t>
            </a:r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But does NOT give any hard heat flux numbers!</a:t>
            </a:r>
          </a:p>
        </p:txBody>
      </p:sp>
      <p:pic>
        <p:nvPicPr>
          <p:cNvPr id="249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1295400"/>
            <a:ext cx="4535517" cy="350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25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t>Comparable incomplete geothermal data for Europe:</a:t>
            </a:r>
          </a:p>
        </p:txBody>
      </p:sp>
      <p:sp>
        <p:nvSpPr>
          <p:cNvPr id="253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238021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European Commission: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4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http://ec.europa.eu/research/energy/eu/research/geothermal/background/index_en.htm</a:t>
            </a:r>
          </a:p>
        </p:txBody>
      </p:sp>
      <p:pic>
        <p:nvPicPr>
          <p:cNvPr id="25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587500"/>
            <a:ext cx="5740400" cy="3670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How big should an ideal power plant be?</a:t>
            </a:r>
          </a:p>
        </p:txBody>
      </p:sp>
      <p:sp>
        <p:nvSpPr>
          <p:cNvPr id="129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915400" cy="59436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  <a:tab pos="901700" algn="l"/>
              </a:tabLst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In planning a </a:t>
            </a:r>
            <a:r>
              <a:rPr b="1"/>
              <a:t>manufacturing plant, </a:t>
            </a:r>
            <a:r>
              <a:t>you'd normally focus upon averages:</a:t>
            </a:r>
          </a:p>
          <a:p>
            <a:pPr>
              <a:tabLst>
                <a:tab pos="444500" algn="l"/>
                <a:tab pos="901700" algn="l"/>
              </a:tabLst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"I need </a:t>
            </a:r>
            <a:r>
              <a:rPr b="1"/>
              <a:t>average</a:t>
            </a:r>
            <a:r>
              <a:t> production X to meet (hoped for) </a:t>
            </a:r>
            <a:r>
              <a:rPr b="1"/>
              <a:t>average</a:t>
            </a:r>
            <a:r>
              <a:t> demand"</a:t>
            </a:r>
          </a:p>
          <a:p>
            <a:pPr>
              <a:tabLst>
                <a:tab pos="444500" algn="l"/>
                <a:tab pos="9017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what if you made a gift item sold mostly at Christmas?</a:t>
            </a:r>
          </a:p>
          <a:p>
            <a:pPr>
              <a:tabLst>
                <a:tab pos="444500" algn="l"/>
                <a:tab pos="9017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You'd then stockpile your product, saving it for those Xmas sales</a:t>
            </a:r>
          </a:p>
          <a:p>
            <a:pPr>
              <a:tabLst>
                <a:tab pos="444500" algn="l"/>
                <a:tab pos="9017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Because, rather than enlarge your factory to cope with Xmas demand</a:t>
            </a:r>
          </a:p>
          <a:p>
            <a:pPr>
              <a:tabLst>
                <a:tab pos="444500" algn="l"/>
                <a:tab pos="9017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It would </a:t>
            </a:r>
            <a:r>
              <a:rPr b="1"/>
              <a:t>almost certainly be cheaper to add a warehouse</a:t>
            </a:r>
          </a:p>
          <a:p>
            <a:pPr>
              <a:tabLst>
                <a:tab pos="444500" algn="l"/>
                <a:tab pos="9017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what if your product was a foodstuff with a </a:t>
            </a:r>
            <a:r>
              <a:rPr b="1">
                <a:solidFill>
                  <a:srgbClr val="FFCC00"/>
                </a:solidFill>
              </a:rPr>
              <a:t>finite shelf-life</a:t>
            </a:r>
            <a:r>
              <a:t>?</a:t>
            </a:r>
          </a:p>
          <a:p>
            <a:pPr>
              <a:tabLst>
                <a:tab pos="444500" algn="l"/>
                <a:tab pos="9017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First, you'd probably do everything possible to extend its shelf life</a:t>
            </a:r>
          </a:p>
          <a:p>
            <a:pPr>
              <a:tabLst>
                <a:tab pos="444500" algn="l"/>
                <a:tab pos="9017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Then you'd do an economic analysis of of possible factory expansion</a:t>
            </a:r>
          </a:p>
          <a:p>
            <a:pPr>
              <a:tabLst>
                <a:tab pos="444500" algn="l"/>
                <a:tab pos="9017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Perhaps deciding to just forgo some holiday sales</a:t>
            </a:r>
          </a:p>
          <a:p>
            <a:pPr>
              <a:tabLst>
                <a:tab pos="444500" algn="l"/>
                <a:tab pos="9017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Accepting the resulting customer disappointment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5"/>
          <p:cNvSpPr txBox="1"/>
          <p:nvPr/>
        </p:nvSpPr>
        <p:spPr>
          <a:xfrm>
            <a:off x="304800" y="64953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25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t>So to estimate Geothermal requirements: Back to single numbers:</a:t>
            </a:r>
          </a:p>
        </p:txBody>
      </p:sp>
      <p:sp>
        <p:nvSpPr>
          <p:cNvPr id="25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410200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From my earlier </a:t>
            </a:r>
            <a:r>
              <a:rPr b="1">
                <a:latin typeface="+mj-lt"/>
                <a:ea typeface="+mj-ea"/>
                <a:cs typeface="+mj-cs"/>
                <a:sym typeface="Arial"/>
              </a:rPr>
              <a:t>Exotic Power Technologies</a:t>
            </a:r>
            <a:r>
              <a:t> (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pptx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pdf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key</a:t>
            </a:r>
            <a:r>
              <a:t>) note set: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Thermodynamics' Carnot cycle gives maximum "heat engine" efficiency of </a:t>
            </a:r>
          </a:p>
          <a:p>
            <a:pPr>
              <a:defRPr sz="1000"/>
            </a:pPr>
            <a:endParaRPr/>
          </a:p>
          <a:p>
            <a:pPr>
              <a:defRPr sz="1800"/>
            </a:pPr>
            <a:r>
              <a:t>	Max efficiency (%) = (1 – T</a:t>
            </a:r>
            <a:r>
              <a:rPr baseline="-25000"/>
              <a:t>low</a:t>
            </a:r>
            <a:r>
              <a:t> / T </a:t>
            </a:r>
            <a:r>
              <a:rPr baseline="-25000"/>
              <a:t>high</a:t>
            </a:r>
            <a:r>
              <a:t>) x 100</a:t>
            </a:r>
          </a:p>
          <a:p>
            <a:pPr>
              <a:defRPr sz="1600"/>
            </a:pPr>
            <a:endParaRPr/>
          </a:p>
          <a:p>
            <a:pPr>
              <a:defRPr sz="1800"/>
            </a:pPr>
            <a:r>
              <a:t>For geothermal heat engines, T</a:t>
            </a:r>
            <a:r>
              <a:rPr baseline="-25000"/>
              <a:t>low</a:t>
            </a:r>
            <a:r>
              <a:t> ~ earth surface temperature ~ 300°K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And T</a:t>
            </a:r>
            <a:r>
              <a:rPr baseline="-25000"/>
              <a:t>high</a:t>
            </a:r>
            <a:r>
              <a:t> might be 200°C higher, e.g. 500°K giving theoretical limit of </a:t>
            </a:r>
          </a:p>
          <a:p>
            <a:pPr>
              <a:defRPr sz="1000"/>
            </a:pPr>
            <a:endParaRPr/>
          </a:p>
          <a:p>
            <a:pPr>
              <a:defRPr sz="1800"/>
            </a:pPr>
            <a:r>
              <a:t>	Max geothermal efficiency ~ (1- 300 / 500) x 100 ~ 40%</a:t>
            </a:r>
          </a:p>
          <a:p>
            <a:pPr>
              <a:defRPr sz="1800"/>
            </a:pPr>
            <a:endParaRPr/>
          </a:p>
          <a:p>
            <a:pPr>
              <a:defRPr sz="1300"/>
            </a:pPr>
            <a:endParaRPr/>
          </a:p>
          <a:p>
            <a:pPr>
              <a:defRPr sz="1800"/>
            </a:pPr>
            <a:r>
              <a:t>Wikipedia specs average thermal flux as 65 mW / m</a:t>
            </a:r>
            <a:r>
              <a:rPr baseline="30000"/>
              <a:t>2</a:t>
            </a:r>
            <a:r>
              <a:t> land (vs. 110 ocean bottom)</a:t>
            </a:r>
          </a:p>
          <a:p>
            <a:pPr>
              <a:defRPr sz="1600"/>
            </a:pPr>
            <a:endParaRPr/>
          </a:p>
          <a:p>
            <a:pPr>
              <a:defRPr sz="1800"/>
            </a:pPr>
            <a:r>
              <a:t>USGS gives about the same at ~ 50 mW / m</a:t>
            </a:r>
            <a:r>
              <a:rPr baseline="30000"/>
              <a:t>2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From those numbers:</a:t>
            </a:r>
          </a:p>
        </p:txBody>
      </p:sp>
      <p:sp>
        <p:nvSpPr>
          <p:cNvPr id="26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685800"/>
            <a:ext cx="8915400" cy="6071991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1) With 40% capture of 50-65 mW / m</a:t>
            </a:r>
            <a:r>
              <a:rPr baseline="30000"/>
              <a:t>2</a:t>
            </a:r>
            <a:r>
              <a:t>: 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P</a:t>
            </a:r>
            <a:r>
              <a:rPr baseline="-25000"/>
              <a:t>geothermal</a:t>
            </a:r>
            <a:r>
              <a:t> = 20-26 mW / m</a:t>
            </a:r>
            <a:r>
              <a:rPr baseline="30000"/>
              <a:t>2 </a:t>
            </a:r>
            <a:r>
              <a:t>= 20-26 x 10</a:t>
            </a:r>
            <a:r>
              <a:rPr baseline="30000"/>
              <a:t>6</a:t>
            </a:r>
            <a:r>
              <a:t> mW / km</a:t>
            </a:r>
            <a:r>
              <a:rPr baseline="30000"/>
              <a:t>2</a:t>
            </a:r>
            <a:r>
              <a:t> = 20-26 kW / km</a:t>
            </a:r>
            <a:r>
              <a:rPr baseline="30000"/>
              <a:t>2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Area of 1 GW plant =&gt; 1 GW / (20-26 kW / km2) = 38500-50000 km</a:t>
            </a:r>
            <a:r>
              <a:rPr baseline="30000"/>
              <a:t>2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000" baseline="30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		</a:t>
            </a:r>
            <a:r>
              <a:rPr b="0"/>
              <a:t>1 GW geothermal plant ~ 38,000-50,000 km</a:t>
            </a:r>
            <a:r>
              <a:rPr b="0" baseline="30000"/>
              <a:t>2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2400" b="1" baseline="300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2) But "Sustainable Energy – Without the Hot Air" (p. 99)</a:t>
            </a:r>
            <a:r>
              <a:rPr baseline="30000"/>
              <a:t>1</a:t>
            </a:r>
            <a:r>
              <a:t> gives:  25 – 150 mW / m</a:t>
            </a:r>
            <a:r>
              <a:rPr baseline="30000"/>
              <a:t>2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Which would expand range to: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</a:t>
            </a:r>
            <a:r>
              <a:rPr>
                <a:solidFill>
                  <a:srgbClr val="FFCC00"/>
                </a:solidFill>
              </a:rPr>
              <a:t>1 GW geothermal plant ~ 6,666-40,000 km</a:t>
            </a:r>
            <a:r>
              <a:rPr baseline="30000">
                <a:solidFill>
                  <a:srgbClr val="FFCC00"/>
                </a:solidFill>
              </a:rPr>
              <a:t>2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Low 6,666 km</a:t>
            </a:r>
            <a:r>
              <a:rPr baseline="30000"/>
              <a:t>2</a:t>
            </a:r>
            <a:r>
              <a:t> area number suggests McKay included enhanced locations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 	E.G., Yellowstone which has ~ 50X higher heat (peaking ~ 2000X higher!)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So assuming enhanced (but not extraordinary) locations, I'll use McKay's: </a:t>
            </a:r>
            <a:endParaRPr baseline="30000"/>
          </a:p>
          <a:p>
            <a:pPr>
              <a:tabLst>
                <a:tab pos="444500" algn="l"/>
                <a:tab pos="901700" algn="l"/>
                <a:tab pos="13716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		1 GW geothermal plant ~ 6,666-40,000 km</a:t>
            </a:r>
            <a:r>
              <a:rPr baseline="30000"/>
              <a:t>2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5"/>
          <p:cNvSpPr txBox="1"/>
          <p:nvPr/>
        </p:nvSpPr>
        <p:spPr>
          <a:xfrm>
            <a:off x="6553200" y="2571020"/>
            <a:ext cx="2438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www.nrel.gov/gis/wind.html</a:t>
            </a:r>
          </a:p>
        </p:txBody>
      </p:sp>
      <p:sp>
        <p:nvSpPr>
          <p:cNvPr id="26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/>
          <a:p>
            <a:r>
              <a:t>Moving on to second land-sharing power source: </a:t>
            </a:r>
            <a:r>
              <a:rPr b="1" i="0">
                <a:solidFill>
                  <a:srgbClr val="FFCC00"/>
                </a:solidFill>
                <a:latin typeface="Tahoma"/>
                <a:ea typeface="Tahoma"/>
                <a:cs typeface="Tahoma"/>
                <a:sym typeface="Tahoma"/>
              </a:rPr>
              <a:t>Wind</a:t>
            </a:r>
          </a:p>
        </p:txBody>
      </p:sp>
      <p:sp>
        <p:nvSpPr>
          <p:cNvPr id="265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685800"/>
            <a:ext cx="8991600" cy="6492326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Back to maps – here a much more useful NREL map (with hard numbers!):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Conclusions:</a:t>
            </a:r>
            <a:r>
              <a:rPr b="0">
                <a:solidFill>
                  <a:srgbClr val="FFFFFF"/>
                </a:solidFill>
              </a:rPr>
              <a:t>	</a:t>
            </a:r>
            <a:r>
              <a:rPr b="0"/>
              <a:t>Northern coast = Best    	Abundant HIGH plains = Very good </a:t>
            </a:r>
          </a:p>
          <a:p>
            <a:pPr>
              <a:spcBef>
                <a:spcPts val="200"/>
              </a:spcBef>
              <a:defRPr sz="10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</a:t>
            </a:r>
          </a:p>
          <a:p>
            <a:pPr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		Low hills = Fair    	Tall Mountains / Low plains = Poor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TALL mountains block, or divert winds upward beyond turbine's easy reach!</a:t>
            </a:r>
          </a:p>
          <a:p>
            <a:pPr algn="ctr"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Offshore is great but costs escalate on more quickly deepening western coasts</a:t>
            </a:r>
          </a:p>
        </p:txBody>
      </p:sp>
      <p:pic>
        <p:nvPicPr>
          <p:cNvPr id="266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3850" y="1143000"/>
            <a:ext cx="3926950" cy="297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angle 5"/>
          <p:cNvSpPr txBox="1"/>
          <p:nvPr/>
        </p:nvSpPr>
        <p:spPr>
          <a:xfrm>
            <a:off x="304800" y="65080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26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Or comparable data for Europe:</a:t>
            </a:r>
          </a:p>
        </p:txBody>
      </p:sp>
      <p:sp>
        <p:nvSpPr>
          <p:cNvPr id="270" name="Rectangle 3"/>
          <p:cNvSpPr txBox="1">
            <a:spLocks noGrp="1"/>
          </p:cNvSpPr>
          <p:nvPr>
            <p:ph type="body" idx="1"/>
          </p:nvPr>
        </p:nvSpPr>
        <p:spPr>
          <a:xfrm>
            <a:off x="4114800" y="1066800"/>
            <a:ext cx="5029200" cy="5410200"/>
          </a:xfrm>
          <a:prstGeom prst="rect">
            <a:avLst/>
          </a:prstGeom>
        </p:spPr>
        <p:txBody>
          <a:bodyPr/>
          <a:lstStyle/>
          <a:p>
            <a:pPr algn="ctr"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Conclusions are very similar:</a:t>
            </a:r>
          </a:p>
          <a:p>
            <a:pPr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High mountains = Bad (block/lift wind)</a:t>
            </a:r>
          </a:p>
          <a:p>
            <a:pPr>
              <a:defRPr sz="10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Low hills =  Fair</a:t>
            </a:r>
          </a:p>
          <a:p>
            <a:pPr>
              <a:defRPr sz="10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Low altitude plains = Poor (e.g. Veneto Italy)</a:t>
            </a:r>
          </a:p>
          <a:p>
            <a:pPr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Offshore = Best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>
                <a:solidFill>
                  <a:srgbClr val="FFFFFF"/>
                </a:solidFill>
              </a:rPr>
              <a:t>Especially at northern latitudes</a:t>
            </a:r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But water cannot be too deep!</a:t>
            </a:r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   	~ Excluding mountainous coasts</a:t>
            </a:r>
          </a:p>
        </p:txBody>
      </p:sp>
      <p:pic>
        <p:nvPicPr>
          <p:cNvPr id="27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990600"/>
            <a:ext cx="3810000" cy="48556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274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But conversion of average wind speed to power extracted / area requires:</a:t>
            </a:r>
          </a:p>
        </p:txBody>
      </p:sp>
      <p:sp>
        <p:nvSpPr>
          <p:cNvPr id="275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686800" cy="54864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Answering wind farm design questions of: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>
                <a:solidFill>
                  <a:srgbClr val="FFCC00"/>
                </a:solidFill>
              </a:rPr>
              <a:t> - How far should turbines be spaced from one another?</a:t>
            </a:r>
          </a:p>
          <a:p>
            <a:pPr>
              <a:defRPr sz="9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	- How big should individual turbines be?</a:t>
            </a:r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Recalling results from my earlier </a:t>
            </a:r>
            <a:r>
              <a:rPr b="1"/>
              <a:t>Wind Power</a:t>
            </a:r>
            <a:r>
              <a:t> (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pptx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pdf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key</a:t>
            </a:r>
            <a:r>
              <a:t>) note set: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1) As turbine slows wind, back-pressure causes air to divert around it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2) Wind speed increases sharply as you rise above ground level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Because the ground, its grass, bushes and trees retard air movement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3) Wind power passing by a turbine increases as wind speed </a:t>
            </a:r>
            <a:r>
              <a:rPr b="1"/>
              <a:t>cubed</a:t>
            </a:r>
            <a:r>
              <a:t> (v</a:t>
            </a:r>
            <a:r>
              <a:rPr baseline="-25000"/>
              <a:t>wind</a:t>
            </a:r>
            <a:r>
              <a:rPr baseline="30000"/>
              <a:t>3</a:t>
            </a:r>
            <a:r>
              <a:t>)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Because the air's kinetic energy (per volume) goes as v</a:t>
            </a:r>
            <a:r>
              <a:rPr baseline="-25000"/>
              <a:t>wind</a:t>
            </a:r>
            <a:r>
              <a:rPr baseline="30000"/>
              <a:t>2</a:t>
            </a:r>
          </a:p>
          <a:p>
            <a:pPr>
              <a:defRPr sz="1000" baseline="30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 baseline="30000">
                <a:latin typeface="+mj-lt"/>
                <a:ea typeface="+mj-ea"/>
                <a:cs typeface="+mj-cs"/>
                <a:sym typeface="Arial"/>
              </a:defRPr>
            </a:pPr>
            <a:r>
              <a:t>		</a:t>
            </a:r>
            <a:r>
              <a:rPr baseline="0"/>
              <a:t>And the volume of air passing by the turbine goes as v</a:t>
            </a:r>
            <a:r>
              <a:rPr baseline="-25000"/>
              <a:t>wind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1) "Sustainable Energy – Without the Hot Air" – McKay, page 265</a:t>
            </a:r>
          </a:p>
        </p:txBody>
      </p:sp>
      <p:sp>
        <p:nvSpPr>
          <p:cNvPr id="27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Which led to our rules about turbine spacing and size:</a:t>
            </a:r>
          </a:p>
        </p:txBody>
      </p:sp>
      <p:sp>
        <p:nvSpPr>
          <p:cNvPr id="279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14400"/>
            <a:ext cx="8991600" cy="5314221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Turbines should be separated by ~ 5 times their blade diameter </a:t>
            </a:r>
            <a:r>
              <a:rPr baseline="30000"/>
              <a:t>1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Implying, turbines per plant area = 1 / (5 x turbine-blade-diameter)</a:t>
            </a:r>
            <a:r>
              <a:rPr baseline="30000"/>
              <a:t>2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2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With turbines should be as tall/big as possible to capture higher speed upper winds:</a:t>
            </a:r>
          </a:p>
        </p:txBody>
      </p:sp>
      <p:grpSp>
        <p:nvGrpSpPr>
          <p:cNvPr id="300" name="Group 27"/>
          <p:cNvGrpSpPr/>
          <p:nvPr/>
        </p:nvGrpSpPr>
        <p:grpSpPr>
          <a:xfrm>
            <a:off x="1713062" y="2130027"/>
            <a:ext cx="5906939" cy="1375173"/>
            <a:chOff x="0" y="0"/>
            <a:chExt cx="5906937" cy="1375172"/>
          </a:xfrm>
        </p:grpSpPr>
        <p:sp>
          <p:nvSpPr>
            <p:cNvPr id="280" name="Arc 7"/>
            <p:cNvSpPr/>
            <p:nvPr/>
          </p:nvSpPr>
          <p:spPr>
            <a:xfrm rot="5400000">
              <a:off x="86612" y="211717"/>
              <a:ext cx="1139429" cy="715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1" name="Arc 9"/>
            <p:cNvSpPr/>
            <p:nvPr/>
          </p:nvSpPr>
          <p:spPr>
            <a:xfrm rot="5400000">
              <a:off x="4561564" y="211717"/>
              <a:ext cx="1139430" cy="715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2" name="Curved Connector 6"/>
            <p:cNvSpPr/>
            <p:nvPr/>
          </p:nvSpPr>
          <p:spPr>
            <a:xfrm rot="16200000">
              <a:off x="2765035" y="171697"/>
              <a:ext cx="1152526" cy="835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3" name="Rectangle 10"/>
            <p:cNvSpPr/>
            <p:nvPr/>
          </p:nvSpPr>
          <p:spPr>
            <a:xfrm>
              <a:off x="0" y="1165622"/>
              <a:ext cx="5906938" cy="209551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4" name="Straight Arrow Connector 13"/>
            <p:cNvSpPr/>
            <p:nvPr/>
          </p:nvSpPr>
          <p:spPr>
            <a:xfrm>
              <a:off x="298330" y="221555"/>
              <a:ext cx="715993" cy="1092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5" name="Straight Arrow Connector 14"/>
            <p:cNvSpPr/>
            <p:nvPr/>
          </p:nvSpPr>
          <p:spPr>
            <a:xfrm>
              <a:off x="298330" y="431105"/>
              <a:ext cx="656327" cy="1092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6" name="Straight Arrow Connector 15"/>
            <p:cNvSpPr/>
            <p:nvPr/>
          </p:nvSpPr>
          <p:spPr>
            <a:xfrm>
              <a:off x="298330" y="640656"/>
              <a:ext cx="536995" cy="109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7" name="Straight Arrow Connector 16"/>
            <p:cNvSpPr/>
            <p:nvPr/>
          </p:nvSpPr>
          <p:spPr>
            <a:xfrm>
              <a:off x="298330" y="903684"/>
              <a:ext cx="417663" cy="1092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8" name="Straight Arrow Connector 24"/>
            <p:cNvSpPr/>
            <p:nvPr/>
          </p:nvSpPr>
          <p:spPr>
            <a:xfrm>
              <a:off x="298330" y="13096"/>
              <a:ext cx="715993" cy="1093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9" name="Straight Arrow Connector 25"/>
            <p:cNvSpPr/>
            <p:nvPr/>
          </p:nvSpPr>
          <p:spPr>
            <a:xfrm>
              <a:off x="4773283" y="221555"/>
              <a:ext cx="715993" cy="1092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0" name="Straight Arrow Connector 26"/>
            <p:cNvSpPr/>
            <p:nvPr/>
          </p:nvSpPr>
          <p:spPr>
            <a:xfrm>
              <a:off x="4773283" y="431105"/>
              <a:ext cx="656327" cy="1092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1" name="Straight Arrow Connector 27"/>
            <p:cNvSpPr/>
            <p:nvPr/>
          </p:nvSpPr>
          <p:spPr>
            <a:xfrm>
              <a:off x="4773283" y="640656"/>
              <a:ext cx="536995" cy="109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2" name="Straight Arrow Connector 28"/>
            <p:cNvSpPr/>
            <p:nvPr/>
          </p:nvSpPr>
          <p:spPr>
            <a:xfrm>
              <a:off x="4773282" y="903684"/>
              <a:ext cx="417663" cy="1092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3" name="Straight Arrow Connector 29"/>
            <p:cNvSpPr/>
            <p:nvPr/>
          </p:nvSpPr>
          <p:spPr>
            <a:xfrm>
              <a:off x="4773283" y="13096"/>
              <a:ext cx="715993" cy="1093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4" name="Straight Arrow Connector 30"/>
            <p:cNvSpPr/>
            <p:nvPr/>
          </p:nvSpPr>
          <p:spPr>
            <a:xfrm>
              <a:off x="2923635" y="222646"/>
              <a:ext cx="775659" cy="1093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5" name="Straight Arrow Connector 31"/>
            <p:cNvSpPr/>
            <p:nvPr/>
          </p:nvSpPr>
          <p:spPr>
            <a:xfrm>
              <a:off x="2923635" y="432197"/>
              <a:ext cx="656327" cy="1092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6" name="Straight Arrow Connector 32"/>
            <p:cNvSpPr/>
            <p:nvPr/>
          </p:nvSpPr>
          <p:spPr>
            <a:xfrm>
              <a:off x="2923635" y="641747"/>
              <a:ext cx="238665" cy="1092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7" name="Straight Arrow Connector 33"/>
            <p:cNvSpPr/>
            <p:nvPr/>
          </p:nvSpPr>
          <p:spPr>
            <a:xfrm>
              <a:off x="2863969" y="903684"/>
              <a:ext cx="119333" cy="1092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8" name="Straight Arrow Connector 34"/>
            <p:cNvSpPr/>
            <p:nvPr/>
          </p:nvSpPr>
          <p:spPr>
            <a:xfrm>
              <a:off x="2923635" y="13097"/>
              <a:ext cx="835325" cy="109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99" name="Picture 48" descr="Picture 4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86641" y="432197"/>
              <a:ext cx="343081" cy="7203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6" name="Group 26"/>
          <p:cNvGrpSpPr/>
          <p:nvPr/>
        </p:nvGrpSpPr>
        <p:grpSpPr>
          <a:xfrm>
            <a:off x="1676399" y="4528674"/>
            <a:ext cx="5943601" cy="1567326"/>
            <a:chOff x="0" y="0"/>
            <a:chExt cx="5943600" cy="1567325"/>
          </a:xfrm>
        </p:grpSpPr>
        <p:sp>
          <p:nvSpPr>
            <p:cNvPr id="301" name="Arc 28"/>
            <p:cNvSpPr/>
            <p:nvPr/>
          </p:nvSpPr>
          <p:spPr>
            <a:xfrm rot="5400000">
              <a:off x="596485" y="352833"/>
              <a:ext cx="1208485" cy="720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2" name="Rectangle 10"/>
            <p:cNvSpPr/>
            <p:nvPr/>
          </p:nvSpPr>
          <p:spPr>
            <a:xfrm>
              <a:off x="0" y="1345075"/>
              <a:ext cx="5943600" cy="222251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3" name="Straight Arrow Connector 13"/>
            <p:cNvSpPr/>
            <p:nvPr/>
          </p:nvSpPr>
          <p:spPr>
            <a:xfrm>
              <a:off x="840509" y="343793"/>
              <a:ext cx="720437" cy="1158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4" name="Straight Arrow Connector 14"/>
            <p:cNvSpPr/>
            <p:nvPr/>
          </p:nvSpPr>
          <p:spPr>
            <a:xfrm>
              <a:off x="840509" y="566043"/>
              <a:ext cx="660401" cy="1158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5" name="Straight Arrow Connector 15"/>
            <p:cNvSpPr/>
            <p:nvPr/>
          </p:nvSpPr>
          <p:spPr>
            <a:xfrm>
              <a:off x="840509" y="788293"/>
              <a:ext cx="540328" cy="1158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6" name="Straight Arrow Connector 16"/>
            <p:cNvSpPr/>
            <p:nvPr/>
          </p:nvSpPr>
          <p:spPr>
            <a:xfrm>
              <a:off x="840509" y="1067262"/>
              <a:ext cx="420255" cy="1159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7" name="Straight Arrow Connector 24"/>
            <p:cNvSpPr/>
            <p:nvPr/>
          </p:nvSpPr>
          <p:spPr>
            <a:xfrm>
              <a:off x="840509" y="122700"/>
              <a:ext cx="720437" cy="1158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08" name="Picture 48" descr="Picture 4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20981" y="567200"/>
              <a:ext cx="345211" cy="7639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9" name="Arc 36"/>
            <p:cNvSpPr/>
            <p:nvPr/>
          </p:nvSpPr>
          <p:spPr>
            <a:xfrm rot="5400000">
              <a:off x="3718376" y="352833"/>
              <a:ext cx="1208485" cy="720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0" name="Straight Arrow Connector 35"/>
            <p:cNvSpPr/>
            <p:nvPr/>
          </p:nvSpPr>
          <p:spPr>
            <a:xfrm>
              <a:off x="3962400" y="343793"/>
              <a:ext cx="720437" cy="1158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1" name="Straight Arrow Connector 36"/>
            <p:cNvSpPr/>
            <p:nvPr/>
          </p:nvSpPr>
          <p:spPr>
            <a:xfrm>
              <a:off x="3962400" y="566043"/>
              <a:ext cx="660401" cy="1158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2" name="Straight Arrow Connector 37"/>
            <p:cNvSpPr/>
            <p:nvPr/>
          </p:nvSpPr>
          <p:spPr>
            <a:xfrm>
              <a:off x="3962400" y="788293"/>
              <a:ext cx="540328" cy="1158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3" name="Straight Arrow Connector 38"/>
            <p:cNvSpPr/>
            <p:nvPr/>
          </p:nvSpPr>
          <p:spPr>
            <a:xfrm>
              <a:off x="3962400" y="1067262"/>
              <a:ext cx="420255" cy="1159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4" name="Straight Arrow Connector 39"/>
            <p:cNvSpPr/>
            <p:nvPr/>
          </p:nvSpPr>
          <p:spPr>
            <a:xfrm>
              <a:off x="3962400" y="122700"/>
              <a:ext cx="720437" cy="1158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15" name="Picture 40" descr="Picture 4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742872" y="0"/>
              <a:ext cx="600365" cy="13311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7" name="Right Arrow 43"/>
          <p:cNvSpPr/>
          <p:nvPr/>
        </p:nvSpPr>
        <p:spPr>
          <a:xfrm>
            <a:off x="4343400" y="50292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C00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32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Conversion of map's wind speed =&gt; Wind farm power output</a:t>
            </a:r>
          </a:p>
        </p:txBody>
      </p:sp>
      <p:sp>
        <p:nvSpPr>
          <p:cNvPr id="321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838200"/>
            <a:ext cx="8839200" cy="57912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As derived in my earlier lecture (and "Sustainable Energy without the Hot Air"):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>
                <a:solidFill>
                  <a:srgbClr val="FFCC00"/>
                </a:solidFill>
              </a:rPr>
              <a:t>P</a:t>
            </a:r>
            <a:r>
              <a:rPr baseline="-25000">
                <a:solidFill>
                  <a:srgbClr val="FFCC00"/>
                </a:solidFill>
              </a:rPr>
              <a:t>wind</a:t>
            </a:r>
            <a:r>
              <a:rPr>
                <a:solidFill>
                  <a:srgbClr val="FFCC00"/>
                </a:solidFill>
              </a:rPr>
              <a:t> (thru area A) = ½ (air density) x (air velocity)</a:t>
            </a:r>
            <a:r>
              <a:rPr baseline="30000">
                <a:solidFill>
                  <a:srgbClr val="FFCC00"/>
                </a:solidFill>
              </a:rPr>
              <a:t>3</a:t>
            </a:r>
            <a:r>
              <a:rPr>
                <a:solidFill>
                  <a:srgbClr val="FFCC00"/>
                </a:solidFill>
              </a:rPr>
              <a:t> A  = ½ rho v</a:t>
            </a:r>
            <a:r>
              <a:rPr baseline="30000">
                <a:solidFill>
                  <a:srgbClr val="FFCC00"/>
                </a:solidFill>
              </a:rPr>
              <a:t>3</a:t>
            </a:r>
            <a:r>
              <a:rPr>
                <a:solidFill>
                  <a:srgbClr val="FFCC00"/>
                </a:solidFill>
              </a:rPr>
              <a:t>  A       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where air density rho (ρ) will be taken as 1.2 kg / m</a:t>
            </a:r>
            <a:r>
              <a:rPr baseline="30000"/>
              <a:t>3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Solving this, for instance, with a wind speed of 8 m / s: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P</a:t>
            </a:r>
            <a:r>
              <a:rPr baseline="-25000"/>
              <a:t>wind</a:t>
            </a:r>
            <a:r>
              <a:t> (at 8 m/s wind passing thru area A) = 307 (W / m</a:t>
            </a:r>
            <a:r>
              <a:rPr baseline="30000"/>
              <a:t>2 </a:t>
            </a:r>
            <a:r>
              <a:t>) x Area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However, as I discovered by analyzing NREL data (but the book "Hot Air" did not!):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>
                <a:solidFill>
                  <a:srgbClr val="FFCC00"/>
                </a:solidFill>
              </a:rPr>
              <a:t>The v</a:t>
            </a:r>
            <a:r>
              <a:rPr baseline="-25000">
                <a:solidFill>
                  <a:srgbClr val="FFCC00"/>
                </a:solidFill>
              </a:rPr>
              <a:t>wind</a:t>
            </a:r>
            <a:r>
              <a:rPr baseline="30000">
                <a:solidFill>
                  <a:srgbClr val="FFCC00"/>
                </a:solidFill>
              </a:rPr>
              <a:t>3</a:t>
            </a:r>
            <a:r>
              <a:rPr>
                <a:solidFill>
                  <a:srgbClr val="FFCC00"/>
                </a:solidFill>
              </a:rPr>
              <a:t> dependence of power upon wind speed</a:t>
            </a:r>
          </a:p>
          <a:p>
            <a:pPr>
              <a:defRPr sz="6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r"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	means that you shouldn't use </a:t>
            </a:r>
            <a:r>
              <a:rPr b="1"/>
              <a:t>average</a:t>
            </a:r>
            <a:r>
              <a:t> wind speeds</a:t>
            </a:r>
            <a:r>
              <a:rPr>
                <a:solidFill>
                  <a:srgbClr val="FFFFFF"/>
                </a:solidFill>
              </a:rPr>
              <a:t> 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Because, for same average speed, variable winds give more energy!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Which I demonstrated via this case comparison:</a:t>
            </a:r>
          </a:p>
        </p:txBody>
      </p:sp>
      <p:sp>
        <p:nvSpPr>
          <p:cNvPr id="324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838200"/>
            <a:ext cx="8839200" cy="57912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Using formula from above, for two cases with SAME average wind speed of 8 m/s: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CASE 1:  Constant daily wind speed of 8 m/s: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sz="1600"/>
              <a:t>Wind speed over day:			Wind power over day: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CASE 2 :  Variable wind speed averaging (over day) 8 m/s: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sz="1600"/>
              <a:t>Wind speed over day:			Wind power over day:</a:t>
            </a:r>
          </a:p>
        </p:txBody>
      </p:sp>
      <p:grpSp>
        <p:nvGrpSpPr>
          <p:cNvPr id="330" name="Group"/>
          <p:cNvGrpSpPr/>
          <p:nvPr/>
        </p:nvGrpSpPr>
        <p:grpSpPr>
          <a:xfrm>
            <a:off x="266699" y="2398180"/>
            <a:ext cx="3886201" cy="1601790"/>
            <a:chOff x="0" y="0"/>
            <a:chExt cx="3886199" cy="1601788"/>
          </a:xfrm>
        </p:grpSpPr>
        <p:grpSp>
          <p:nvGrpSpPr>
            <p:cNvPr id="327" name="Group 11"/>
            <p:cNvGrpSpPr/>
            <p:nvPr/>
          </p:nvGrpSpPr>
          <p:grpSpPr>
            <a:xfrm>
              <a:off x="684212" y="0"/>
              <a:ext cx="3201988" cy="1601789"/>
              <a:chOff x="0" y="0"/>
              <a:chExt cx="3201986" cy="1601788"/>
            </a:xfrm>
          </p:grpSpPr>
          <p:sp>
            <p:nvSpPr>
              <p:cNvPr id="325" name="Straight Arrow Connector 5"/>
              <p:cNvSpPr/>
              <p:nvPr/>
            </p:nvSpPr>
            <p:spPr>
              <a:xfrm flipV="1">
                <a:off x="-1" y="0"/>
                <a:ext cx="1589" cy="1600200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26" name="Straight Arrow Connector 7"/>
              <p:cNvSpPr/>
              <p:nvPr/>
            </p:nvSpPr>
            <p:spPr>
              <a:xfrm>
                <a:off x="1588" y="1600199"/>
                <a:ext cx="3200399" cy="1590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328" name="Rectangle 3"/>
            <p:cNvSpPr txBox="1"/>
            <p:nvPr/>
          </p:nvSpPr>
          <p:spPr>
            <a:xfrm>
              <a:off x="0" y="711200"/>
              <a:ext cx="762000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300"/>
                </a:spcBef>
                <a:defRPr sz="14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8 m/s</a:t>
              </a:r>
            </a:p>
          </p:txBody>
        </p:sp>
        <p:sp>
          <p:nvSpPr>
            <p:cNvPr id="329" name="Rectangle 27"/>
            <p:cNvSpPr/>
            <p:nvPr/>
          </p:nvSpPr>
          <p:spPr>
            <a:xfrm>
              <a:off x="685800" y="914400"/>
              <a:ext cx="2895600" cy="685800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38" name="Group"/>
          <p:cNvGrpSpPr/>
          <p:nvPr/>
        </p:nvGrpSpPr>
        <p:grpSpPr>
          <a:xfrm>
            <a:off x="190499" y="4987394"/>
            <a:ext cx="3962401" cy="1601787"/>
            <a:chOff x="0" y="0"/>
            <a:chExt cx="3962399" cy="1601786"/>
          </a:xfrm>
        </p:grpSpPr>
        <p:grpSp>
          <p:nvGrpSpPr>
            <p:cNvPr id="333" name="Group 17"/>
            <p:cNvGrpSpPr/>
            <p:nvPr/>
          </p:nvGrpSpPr>
          <p:grpSpPr>
            <a:xfrm>
              <a:off x="760411" y="-1"/>
              <a:ext cx="3201989" cy="1601788"/>
              <a:chOff x="0" y="0"/>
              <a:chExt cx="3201988" cy="1601785"/>
            </a:xfrm>
          </p:grpSpPr>
          <p:sp>
            <p:nvSpPr>
              <p:cNvPr id="331" name="Straight Arrow Connector 18"/>
              <p:cNvSpPr/>
              <p:nvPr/>
            </p:nvSpPr>
            <p:spPr>
              <a:xfrm flipV="1">
                <a:off x="-1" y="0"/>
                <a:ext cx="1590" cy="1600200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32" name="Straight Arrow Connector 19"/>
              <p:cNvSpPr/>
              <p:nvPr/>
            </p:nvSpPr>
            <p:spPr>
              <a:xfrm>
                <a:off x="1588" y="1600198"/>
                <a:ext cx="3200401" cy="1588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334" name="Rectangle 3"/>
            <p:cNvSpPr txBox="1"/>
            <p:nvPr/>
          </p:nvSpPr>
          <p:spPr>
            <a:xfrm>
              <a:off x="0" y="711199"/>
              <a:ext cx="762000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300"/>
                </a:spcBef>
                <a:defRPr sz="14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8 m/s</a:t>
              </a:r>
            </a:p>
          </p:txBody>
        </p:sp>
        <p:sp>
          <p:nvSpPr>
            <p:cNvPr id="335" name="Rectangle 3"/>
            <p:cNvSpPr txBox="1"/>
            <p:nvPr/>
          </p:nvSpPr>
          <p:spPr>
            <a:xfrm>
              <a:off x="0" y="52387"/>
              <a:ext cx="762000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300"/>
                </a:spcBef>
                <a:defRPr sz="14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16 m/s</a:t>
              </a:r>
            </a:p>
          </p:txBody>
        </p:sp>
        <p:sp>
          <p:nvSpPr>
            <p:cNvPr id="336" name="Rectangle 29"/>
            <p:cNvSpPr/>
            <p:nvPr/>
          </p:nvSpPr>
          <p:spPr>
            <a:xfrm>
              <a:off x="1676400" y="915987"/>
              <a:ext cx="990600" cy="685800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7" name="Rectangle 30"/>
            <p:cNvSpPr/>
            <p:nvPr/>
          </p:nvSpPr>
          <p:spPr>
            <a:xfrm>
              <a:off x="2667000" y="230187"/>
              <a:ext cx="990600" cy="1371600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46" name="Group"/>
          <p:cNvGrpSpPr/>
          <p:nvPr/>
        </p:nvGrpSpPr>
        <p:grpSpPr>
          <a:xfrm>
            <a:off x="4381500" y="2398180"/>
            <a:ext cx="4114801" cy="1689889"/>
            <a:chOff x="0" y="0"/>
            <a:chExt cx="4114800" cy="1689887"/>
          </a:xfrm>
        </p:grpSpPr>
        <p:grpSp>
          <p:nvGrpSpPr>
            <p:cNvPr id="341" name="Group 13"/>
            <p:cNvGrpSpPr/>
            <p:nvPr/>
          </p:nvGrpSpPr>
          <p:grpSpPr>
            <a:xfrm>
              <a:off x="912812" y="0"/>
              <a:ext cx="3201989" cy="1601789"/>
              <a:chOff x="0" y="0"/>
              <a:chExt cx="3201988" cy="1601788"/>
            </a:xfrm>
          </p:grpSpPr>
          <p:sp>
            <p:nvSpPr>
              <p:cNvPr id="339" name="Straight Arrow Connector 14"/>
              <p:cNvSpPr/>
              <p:nvPr/>
            </p:nvSpPr>
            <p:spPr>
              <a:xfrm flipV="1">
                <a:off x="-1" y="0"/>
                <a:ext cx="1590" cy="1600200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40" name="Straight Arrow Connector 15"/>
              <p:cNvSpPr/>
              <p:nvPr/>
            </p:nvSpPr>
            <p:spPr>
              <a:xfrm>
                <a:off x="1588" y="1600199"/>
                <a:ext cx="3200401" cy="1590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342" name="Rectangle 3"/>
            <p:cNvSpPr txBox="1"/>
            <p:nvPr/>
          </p:nvSpPr>
          <p:spPr>
            <a:xfrm>
              <a:off x="0" y="1295399"/>
              <a:ext cx="914400" cy="2888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300"/>
                </a:spcBef>
                <a:defRPr sz="14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+mj-lt"/>
                  <a:ea typeface="+mj-ea"/>
                  <a:cs typeface="+mj-cs"/>
                  <a:sym typeface="Arial"/>
                </a:defRPr>
              </a:pPr>
              <a:r>
                <a:t>½ ρ 8</a:t>
              </a:r>
              <a:r>
                <a:rPr b="1" baseline="30000"/>
                <a:t>3</a:t>
              </a:r>
              <a:r>
                <a:t> A</a:t>
              </a:r>
            </a:p>
          </p:txBody>
        </p:sp>
        <p:sp>
          <p:nvSpPr>
            <p:cNvPr id="343" name="Rectangle 28"/>
            <p:cNvSpPr/>
            <p:nvPr/>
          </p:nvSpPr>
          <p:spPr>
            <a:xfrm>
              <a:off x="914400" y="1447799"/>
              <a:ext cx="2895600" cy="152401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4" name="Straight Connector 36"/>
            <p:cNvSpPr/>
            <p:nvPr/>
          </p:nvSpPr>
          <p:spPr>
            <a:xfrm flipH="1" flipV="1">
              <a:off x="1066801" y="1447800"/>
              <a:ext cx="2743201" cy="159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5" name="Rectangle 3"/>
            <p:cNvSpPr txBox="1"/>
            <p:nvPr/>
          </p:nvSpPr>
          <p:spPr>
            <a:xfrm>
              <a:off x="1143000" y="1143000"/>
              <a:ext cx="2667000" cy="546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300"/>
                </a:spcBef>
                <a:defRPr sz="14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+mj-lt"/>
                  <a:ea typeface="+mj-ea"/>
                  <a:cs typeface="+mj-cs"/>
                  <a:sym typeface="Arial"/>
                </a:defRPr>
              </a:pPr>
              <a:r>
                <a:t>Average Power = ½ ρ </a:t>
              </a:r>
              <a:r>
                <a:rPr b="1">
                  <a:solidFill>
                    <a:srgbClr val="FFCC00"/>
                  </a:solidFill>
                </a:rPr>
                <a:t>512</a:t>
              </a:r>
              <a:r>
                <a:t> A</a:t>
              </a:r>
            </a:p>
          </p:txBody>
        </p:sp>
      </p:grpSp>
      <p:grpSp>
        <p:nvGrpSpPr>
          <p:cNvPr id="357" name="Group"/>
          <p:cNvGrpSpPr/>
          <p:nvPr/>
        </p:nvGrpSpPr>
        <p:grpSpPr>
          <a:xfrm>
            <a:off x="4229100" y="4987394"/>
            <a:ext cx="4267201" cy="1738211"/>
            <a:chOff x="0" y="0"/>
            <a:chExt cx="4267200" cy="1738210"/>
          </a:xfrm>
        </p:grpSpPr>
        <p:grpSp>
          <p:nvGrpSpPr>
            <p:cNvPr id="349" name="Group 21"/>
            <p:cNvGrpSpPr/>
            <p:nvPr/>
          </p:nvGrpSpPr>
          <p:grpSpPr>
            <a:xfrm>
              <a:off x="1065212" y="-1"/>
              <a:ext cx="3201989" cy="1601788"/>
              <a:chOff x="0" y="0"/>
              <a:chExt cx="3201988" cy="1601785"/>
            </a:xfrm>
          </p:grpSpPr>
          <p:sp>
            <p:nvSpPr>
              <p:cNvPr id="347" name="Straight Arrow Connector 22"/>
              <p:cNvSpPr/>
              <p:nvPr/>
            </p:nvSpPr>
            <p:spPr>
              <a:xfrm flipV="1">
                <a:off x="-1" y="0"/>
                <a:ext cx="1590" cy="1600200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48" name="Straight Arrow Connector 23"/>
              <p:cNvSpPr/>
              <p:nvPr/>
            </p:nvSpPr>
            <p:spPr>
              <a:xfrm>
                <a:off x="1588" y="1600198"/>
                <a:ext cx="3200401" cy="1588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350" name="Rectangle 3"/>
            <p:cNvSpPr txBox="1"/>
            <p:nvPr/>
          </p:nvSpPr>
          <p:spPr>
            <a:xfrm>
              <a:off x="152400" y="1220787"/>
              <a:ext cx="914400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300"/>
                </a:spcBef>
                <a:defRPr sz="14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+mj-lt"/>
                  <a:ea typeface="+mj-ea"/>
                  <a:cs typeface="+mj-cs"/>
                  <a:sym typeface="Arial"/>
                </a:defRPr>
              </a:pPr>
              <a:r>
                <a:t>½ ρ 8</a:t>
              </a:r>
              <a:r>
                <a:rPr b="1" baseline="30000"/>
                <a:t>3</a:t>
              </a:r>
              <a:r>
                <a:t> A</a:t>
              </a:r>
            </a:p>
          </p:txBody>
        </p:sp>
        <p:sp>
          <p:nvSpPr>
            <p:cNvPr id="351" name="Rectangle 3"/>
            <p:cNvSpPr txBox="1"/>
            <p:nvPr/>
          </p:nvSpPr>
          <p:spPr>
            <a:xfrm>
              <a:off x="0" y="230186"/>
              <a:ext cx="1066800" cy="2888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300"/>
                </a:spcBef>
                <a:defRPr sz="14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+mj-lt"/>
                  <a:ea typeface="+mj-ea"/>
                  <a:cs typeface="+mj-cs"/>
                  <a:sym typeface="Arial"/>
                </a:defRPr>
              </a:pPr>
              <a:r>
                <a:t>½ ρ 16</a:t>
              </a:r>
              <a:r>
                <a:rPr b="1" baseline="30000"/>
                <a:t>3</a:t>
              </a:r>
              <a:r>
                <a:t> A</a:t>
              </a:r>
            </a:p>
          </p:txBody>
        </p:sp>
        <p:sp>
          <p:nvSpPr>
            <p:cNvPr id="352" name="Rectangle 31"/>
            <p:cNvSpPr/>
            <p:nvPr/>
          </p:nvSpPr>
          <p:spPr>
            <a:xfrm>
              <a:off x="1981200" y="1449387"/>
              <a:ext cx="990600" cy="152400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3" name="Rectangle 32"/>
            <p:cNvSpPr/>
            <p:nvPr/>
          </p:nvSpPr>
          <p:spPr>
            <a:xfrm>
              <a:off x="2971800" y="306387"/>
              <a:ext cx="990600" cy="1295400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4" name="Straight Connector 34"/>
            <p:cNvSpPr/>
            <p:nvPr/>
          </p:nvSpPr>
          <p:spPr>
            <a:xfrm flipH="1" flipV="1">
              <a:off x="1219199" y="1142999"/>
              <a:ext cx="2743201" cy="1588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5" name="Rectangle 3"/>
            <p:cNvSpPr txBox="1"/>
            <p:nvPr/>
          </p:nvSpPr>
          <p:spPr>
            <a:xfrm>
              <a:off x="1447800" y="839787"/>
              <a:ext cx="2743200" cy="546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300"/>
                </a:spcBef>
                <a:defRPr sz="14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+mj-lt"/>
                  <a:ea typeface="+mj-ea"/>
                  <a:cs typeface="+mj-cs"/>
                  <a:sym typeface="Arial"/>
                </a:defRPr>
              </a:pPr>
              <a:r>
                <a:t>Average Power = ½ ρ </a:t>
              </a:r>
              <a:r>
                <a:rPr b="1">
                  <a:solidFill>
                    <a:srgbClr val="FFCC00"/>
                  </a:solidFill>
                </a:rPr>
                <a:t>1536</a:t>
              </a:r>
              <a:r>
                <a:t> A</a:t>
              </a:r>
            </a:p>
          </p:txBody>
        </p:sp>
        <p:sp>
          <p:nvSpPr>
            <p:cNvPr id="356" name="Rectangle 3"/>
            <p:cNvSpPr txBox="1"/>
            <p:nvPr/>
          </p:nvSpPr>
          <p:spPr>
            <a:xfrm>
              <a:off x="152400" y="1449387"/>
              <a:ext cx="914400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300"/>
                </a:spcBef>
                <a:defRPr sz="14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+mj-lt"/>
                  <a:ea typeface="+mj-ea"/>
                  <a:cs typeface="+mj-cs"/>
                  <a:sym typeface="Arial"/>
                </a:defRPr>
              </a:pPr>
              <a:r>
                <a:t>½ ρ 0</a:t>
              </a:r>
              <a:r>
                <a:rPr b="1" baseline="30000"/>
                <a:t>3</a:t>
              </a:r>
              <a:r>
                <a:t> A</a:t>
              </a:r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Comparison with NREL map suggested real life enhancement of 2X:</a:t>
            </a:r>
          </a:p>
        </p:txBody>
      </p:sp>
      <p:sp>
        <p:nvSpPr>
          <p:cNvPr id="360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3124200"/>
            <a:ext cx="8686800" cy="3560718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Formula: Constant wind speed of 8 m/s  =&gt; 		P</a:t>
            </a:r>
            <a:r>
              <a:rPr baseline="-25000"/>
              <a:t>wind</a:t>
            </a:r>
            <a:r>
              <a:t> = </a:t>
            </a:r>
            <a:r>
              <a:rPr b="1"/>
              <a:t>307 W/m</a:t>
            </a:r>
            <a:r>
              <a:rPr b="1" baseline="30000"/>
              <a:t>2</a:t>
            </a:r>
            <a:r>
              <a:rPr b="1"/>
              <a:t>  x A</a:t>
            </a:r>
          </a:p>
          <a:p>
            <a:pPr>
              <a:defRPr sz="11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My model: Variable wind with 8 m/s average =&gt; 	P</a:t>
            </a:r>
            <a:r>
              <a:rPr baseline="-25000"/>
              <a:t>wind</a:t>
            </a:r>
            <a:r>
              <a:t> = </a:t>
            </a:r>
            <a:r>
              <a:rPr b="1"/>
              <a:t>921 W/m</a:t>
            </a:r>
            <a:r>
              <a:rPr b="1" baseline="30000"/>
              <a:t>2</a:t>
            </a:r>
            <a:r>
              <a:rPr b="1"/>
              <a:t>  x A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NREL data: With real life wind, 8 m/s average =&gt; 	P</a:t>
            </a:r>
            <a:r>
              <a:rPr baseline="-25000"/>
              <a:t>wind</a:t>
            </a:r>
            <a:r>
              <a:t> = </a:t>
            </a:r>
            <a:r>
              <a:rPr b="1"/>
              <a:t>600 W/m</a:t>
            </a:r>
            <a:r>
              <a:rPr b="1" baseline="30000"/>
              <a:t>2</a:t>
            </a:r>
            <a:r>
              <a:rPr b="1"/>
              <a:t> x A</a:t>
            </a:r>
            <a:endParaRPr sz="2800" b="1"/>
          </a:p>
          <a:p>
            <a:pPr>
              <a:defRPr sz="14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So we can use P</a:t>
            </a:r>
            <a:r>
              <a:rPr baseline="-25000"/>
              <a:t>wind</a:t>
            </a:r>
            <a:r>
              <a:t> formula (~ doubling its results to account for variable winds)</a:t>
            </a:r>
          </a:p>
          <a:p>
            <a:pPr>
              <a:defRPr sz="14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OR, where sources like NREL give variable wind power densities, just use that data!	</a:t>
            </a:r>
          </a:p>
        </p:txBody>
      </p:sp>
      <p:grpSp>
        <p:nvGrpSpPr>
          <p:cNvPr id="365" name="Group 11"/>
          <p:cNvGrpSpPr/>
          <p:nvPr/>
        </p:nvGrpSpPr>
        <p:grpSpPr>
          <a:xfrm>
            <a:off x="1600200" y="838200"/>
            <a:ext cx="5857876" cy="1981200"/>
            <a:chOff x="0" y="0"/>
            <a:chExt cx="5857874" cy="1981200"/>
          </a:xfrm>
        </p:grpSpPr>
        <p:pic>
          <p:nvPicPr>
            <p:cNvPr id="361" name="Picture 8" descr="Picture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535335" cy="1981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2" name="Picture 5" descr="Picture 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60034" y="0"/>
              <a:ext cx="2597841" cy="19356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3" name="Straight Connector 7"/>
            <p:cNvSpPr/>
            <p:nvPr/>
          </p:nvSpPr>
          <p:spPr>
            <a:xfrm flipV="1">
              <a:off x="1385515" y="84158"/>
              <a:ext cx="1793020" cy="1430672"/>
            </a:xfrm>
            <a:prstGeom prst="line">
              <a:avLst/>
            </a:prstGeom>
            <a:noFill/>
            <a:ln w="3810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4" name="Straight Connector 8"/>
            <p:cNvSpPr/>
            <p:nvPr/>
          </p:nvSpPr>
          <p:spPr>
            <a:xfrm>
              <a:off x="1385515" y="1935614"/>
              <a:ext cx="1711519" cy="1754"/>
            </a:xfrm>
            <a:prstGeom prst="line">
              <a:avLst/>
            </a:prstGeom>
            <a:noFill/>
            <a:ln w="3810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Enlarging the NREL U.S. map so that we can read off numbers:</a:t>
            </a:r>
          </a:p>
        </p:txBody>
      </p:sp>
      <p:pic>
        <p:nvPicPr>
          <p:cNvPr id="368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838200"/>
            <a:ext cx="4419600" cy="3344625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Rectangle 3"/>
          <p:cNvSpPr txBox="1"/>
          <p:nvPr/>
        </p:nvSpPr>
        <p:spPr>
          <a:xfrm>
            <a:off x="426965" y="4335224"/>
            <a:ext cx="8686801" cy="2780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Location:		Ave. Wind @50m (m/s)  	Ave. Wind Power Density @50m (W/m</a:t>
            </a:r>
            <a:r>
              <a:rPr baseline="30000"/>
              <a:t>2</a:t>
            </a:r>
            <a:r>
              <a:t>)</a:t>
            </a:r>
          </a:p>
          <a:p>
            <a:pPr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Onshore Central Virginia	&lt;&lt; 6			&lt;&lt; 300</a:t>
            </a:r>
          </a:p>
          <a:p>
            <a:pPr>
              <a:spcBef>
                <a:spcPts val="400"/>
              </a:spcBef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Onshore Great Plains	~ 7			~ 400</a:t>
            </a:r>
          </a:p>
          <a:p>
            <a:pPr>
              <a:spcBef>
                <a:spcPts val="400"/>
              </a:spcBef>
              <a:defRPr sz="1200" b="0" baseline="3000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Offshore Virginia		~ 8			~ 700</a:t>
            </a:r>
          </a:p>
          <a:p>
            <a:pPr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Offshore N. CA / S. OR	~ 10			~ 1200</a:t>
            </a:r>
          </a:p>
          <a:p>
            <a:pPr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370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33365" t="74108" r="27561"/>
          <a:stretch>
            <a:fillRect/>
          </a:stretch>
        </p:blipFill>
        <p:spPr>
          <a:xfrm>
            <a:off x="5313287" y="1600200"/>
            <a:ext cx="3646564" cy="182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686800" cy="609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But as I've noted before: Electricity's shelf-life is milli-seconds!</a:t>
            </a:r>
          </a:p>
        </p:txBody>
      </p:sp>
      <p:sp>
        <p:nvSpPr>
          <p:cNvPr id="132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14400"/>
            <a:ext cx="8915400" cy="58674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That miniscule shelf-life stems from the fact that:</a:t>
            </a:r>
          </a:p>
          <a:p>
            <a:pPr>
              <a:tabLst>
                <a:tab pos="444500" algn="l"/>
                <a:tab pos="9017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b="1"/>
              <a:t>Electricity is not a THING, it's a process (of charge flow)</a:t>
            </a:r>
          </a:p>
          <a:p>
            <a:pPr>
              <a:tabLst>
                <a:tab pos="444500" algn="l"/>
                <a:tab pos="9017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And you can't just stop and store a flow (because it's then not a flow!)</a:t>
            </a:r>
          </a:p>
          <a:p>
            <a:pPr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You MIGHT store a little excess </a:t>
            </a:r>
            <a:r>
              <a:rPr b="1">
                <a:solidFill>
                  <a:srgbClr val="FF7693"/>
                </a:solidFill>
              </a:rPr>
              <a:t>plus</a:t>
            </a:r>
            <a:r>
              <a:t> charge here, and excess </a:t>
            </a:r>
            <a:r>
              <a:rPr b="1">
                <a:solidFill>
                  <a:srgbClr val="76FF40"/>
                </a:solidFill>
              </a:rPr>
              <a:t>minus</a:t>
            </a:r>
            <a:r>
              <a:t> charge there</a:t>
            </a:r>
          </a:p>
          <a:p>
            <a:pPr>
              <a:tabLst>
                <a:tab pos="444500" algn="l"/>
                <a:tab pos="9017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Which could later re-arrange themselves into a flow</a:t>
            </a:r>
          </a:p>
          <a:p>
            <a:pPr>
              <a:tabLst>
                <a:tab pos="444500" algn="l"/>
                <a:tab pos="9017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But, electric forces make this difficult to do on a large scale</a:t>
            </a:r>
          </a:p>
          <a:p>
            <a:pPr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You MIGHT use any excess electricity to now do some work</a:t>
            </a:r>
          </a:p>
          <a:p>
            <a:pPr>
              <a:tabLst>
                <a:tab pos="444500" algn="l"/>
                <a:tab pos="9017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For instance, pumping water up a hill into a "pumped hydro" reservoir</a:t>
            </a:r>
          </a:p>
          <a:p>
            <a:pPr>
              <a:tabLst>
                <a:tab pos="444500" algn="l"/>
                <a:tab pos="9017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Recovering most of that energy later	</a:t>
            </a:r>
          </a:p>
          <a:p>
            <a:pPr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44500" algn="l"/>
                <a:tab pos="9017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But these, and other storage alternatives, are still difficult and expensive	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Starting calculation with a single wind turbine:</a:t>
            </a:r>
          </a:p>
        </p:txBody>
      </p:sp>
      <p:sp>
        <p:nvSpPr>
          <p:cNvPr id="373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762000"/>
            <a:ext cx="8686800" cy="6110348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"Betz Law" said theoretical max wind turbine power conversion efficiency = 59.3%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So let's assume that for our real world-turbines, </a:t>
            </a:r>
            <a:r>
              <a:rPr dirty="0">
                <a:solidFill>
                  <a:srgbClr val="FFCC00"/>
                </a:solidFill>
              </a:rPr>
              <a:t>ε</a:t>
            </a:r>
            <a:r>
              <a:rPr b="1" baseline="-25000" dirty="0">
                <a:solidFill>
                  <a:srgbClr val="FFCC00"/>
                </a:solidFill>
              </a:rPr>
              <a:t>turbine</a:t>
            </a:r>
            <a:r>
              <a:rPr b="1" dirty="0">
                <a:solidFill>
                  <a:srgbClr val="FFCC00"/>
                </a:solidFill>
              </a:rPr>
              <a:t> = 50%</a:t>
            </a:r>
            <a:endParaRPr b="1" baseline="-25000" dirty="0">
              <a:solidFill>
                <a:srgbClr val="FFCC00"/>
              </a:solidFill>
            </a:endParaRPr>
          </a:p>
          <a:p>
            <a:pPr>
              <a:defRPr sz="1400" b="1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For </a:t>
            </a:r>
            <a:r>
              <a:rPr b="1" dirty="0"/>
              <a:t>50 m diameter wind turbine</a:t>
            </a:r>
            <a:r>
              <a:rPr dirty="0"/>
              <a:t>, wind area intercepted = 1963 m</a:t>
            </a:r>
            <a:r>
              <a:rPr baseline="30000" dirty="0"/>
              <a:t>2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P</a:t>
            </a:r>
            <a:r>
              <a:rPr baseline="-25000" dirty="0"/>
              <a:t>50m turbine </a:t>
            </a:r>
            <a:r>
              <a:rPr dirty="0"/>
              <a:t>= (50% efficiency) (turbine blade area) (wind power per area)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	=  982 m</a:t>
            </a:r>
            <a:r>
              <a:rPr baseline="30000" dirty="0"/>
              <a:t>2</a:t>
            </a:r>
            <a:r>
              <a:rPr dirty="0"/>
              <a:t>  x (wind power per area) 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Filling in wind power per area from preceding slides, get  </a:t>
            </a:r>
            <a:r>
              <a:rPr b="1" dirty="0">
                <a:solidFill>
                  <a:srgbClr val="FFCC00"/>
                </a:solidFill>
              </a:rPr>
              <a:t>P</a:t>
            </a:r>
            <a:r>
              <a:rPr b="1" baseline="-25000" dirty="0">
                <a:solidFill>
                  <a:srgbClr val="FFCC00"/>
                </a:solidFill>
              </a:rPr>
              <a:t>50m turbine</a:t>
            </a:r>
            <a:r>
              <a:rPr b="1" dirty="0">
                <a:solidFill>
                  <a:srgbClr val="FFCC00"/>
                </a:solidFill>
              </a:rPr>
              <a:t> = 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marL="0" lvl="2" indent="1066800">
              <a:spcBef>
                <a:spcPts val="300"/>
              </a:spcBef>
              <a:buSzTx/>
              <a:buNone/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</a:t>
            </a:r>
            <a:r>
              <a:rPr b="1" dirty="0"/>
              <a:t>Location:</a:t>
            </a:r>
            <a:r>
              <a:rPr dirty="0" smtClean="0"/>
              <a:t>	</a:t>
            </a:r>
            <a:r>
              <a:rPr lang="en-US" dirty="0" smtClean="0"/>
              <a:t>   </a:t>
            </a:r>
            <a:r>
              <a:rPr b="1" dirty="0" smtClean="0"/>
              <a:t>Using </a:t>
            </a:r>
            <a:r>
              <a:rPr b="1" dirty="0"/>
              <a:t>wind speed</a:t>
            </a:r>
            <a:r>
              <a:rPr dirty="0" smtClean="0"/>
              <a:t>	</a:t>
            </a:r>
            <a:r>
              <a:rPr lang="en-US" dirty="0" smtClean="0"/>
              <a:t>  </a:t>
            </a:r>
            <a:r>
              <a:rPr b="1" dirty="0" smtClean="0"/>
              <a:t>Using </a:t>
            </a:r>
            <a:r>
              <a:rPr b="1" dirty="0"/>
              <a:t>wind</a:t>
            </a:r>
            <a:endParaRPr sz="1000" b="1" dirty="0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			</a:t>
            </a:r>
            <a:r>
              <a:rPr b="1" dirty="0"/>
              <a:t>in formula:</a:t>
            </a:r>
            <a:r>
              <a:rPr dirty="0"/>
              <a:t>		</a:t>
            </a:r>
            <a:r>
              <a:rPr b="1" dirty="0"/>
              <a:t>power density data: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Onshore Central Virginia	&lt;&lt; 127 kW		&lt;&lt; 295 kW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Onshore Great Plains	201 kW			392 kW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Offshore Virginia		301 kW			687 kW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Offshore N. CA / S. OR	587 kW			1178 kW	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37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Then using spacing rule to build a full wind farm:</a:t>
            </a:r>
          </a:p>
        </p:txBody>
      </p:sp>
      <p:sp>
        <p:nvSpPr>
          <p:cNvPr id="377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825500"/>
            <a:ext cx="8686800" cy="6103884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Power / plant area = Power per turbine / turbine footprint (with optimum spacings)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P</a:t>
            </a:r>
            <a:r>
              <a:rPr baseline="-25000"/>
              <a:t>per plant land area</a:t>
            </a:r>
            <a:r>
              <a:t>= P</a:t>
            </a:r>
            <a:r>
              <a:rPr baseline="-25000"/>
              <a:t>50m turbine </a:t>
            </a:r>
            <a:r>
              <a:t>/ (5 x turbine-blade-diameter)</a:t>
            </a:r>
            <a:r>
              <a:rPr baseline="30000"/>
              <a:t>2 </a:t>
            </a:r>
          </a:p>
          <a:p>
            <a:pPr>
              <a:defRPr sz="1800" baseline="30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	=</a:t>
            </a:r>
            <a:r>
              <a:rPr baseline="30000"/>
              <a:t> </a:t>
            </a:r>
            <a:r>
              <a:t>P</a:t>
            </a:r>
            <a:r>
              <a:rPr baseline="-25000"/>
              <a:t>50m turbine </a:t>
            </a:r>
            <a:r>
              <a:t> / (62,500 m</a:t>
            </a:r>
            <a:r>
              <a:rPr baseline="30000"/>
              <a:t>2</a:t>
            </a:r>
            <a:r>
              <a:t>) = 16 P</a:t>
            </a:r>
            <a:r>
              <a:rPr baseline="-25000"/>
              <a:t>50m turbine </a:t>
            </a:r>
            <a:r>
              <a:t> / km</a:t>
            </a:r>
            <a:r>
              <a:rPr baseline="30000"/>
              <a:t>2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200"/>
              </a:spcBef>
              <a:defRPr sz="11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endParaRPr sz="1800"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Plugging in P</a:t>
            </a:r>
            <a:r>
              <a:rPr baseline="-25000"/>
              <a:t>50m turbine </a:t>
            </a:r>
            <a:r>
              <a:t>data from preceding slide, get  </a:t>
            </a:r>
            <a:r>
              <a:rPr b="1">
                <a:solidFill>
                  <a:srgbClr val="FFCC00"/>
                </a:solidFill>
              </a:rPr>
              <a:t>P</a:t>
            </a:r>
            <a:r>
              <a:rPr b="1" baseline="-25000">
                <a:solidFill>
                  <a:srgbClr val="FFCC00"/>
                </a:solidFill>
              </a:rPr>
              <a:t>per plant land area </a:t>
            </a:r>
            <a:r>
              <a:rPr b="1">
                <a:solidFill>
                  <a:srgbClr val="FFCC00"/>
                </a:solidFill>
              </a:rPr>
              <a:t>=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20485">
              <a:spcBef>
                <a:spcPts val="300"/>
              </a:spcBef>
              <a:buSzTx/>
              <a:buNone/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b="1"/>
              <a:t>Location:	</a:t>
            </a:r>
            <a:r>
              <a:t>	                </a:t>
            </a:r>
            <a:r>
              <a:rPr b="1"/>
              <a:t>Using wind speed</a:t>
            </a:r>
            <a:r>
              <a:t>		</a:t>
            </a:r>
            <a:r>
              <a:rPr b="1"/>
              <a:t>Using wind</a:t>
            </a:r>
            <a:endParaRPr sz="1000" b="1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			</a:t>
            </a:r>
            <a:r>
              <a:rPr b="1"/>
              <a:t>in formula:</a:t>
            </a:r>
            <a:r>
              <a:t>		</a:t>
            </a:r>
            <a:r>
              <a:rPr b="1"/>
              <a:t>power density data: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Onshore Central Virginia	&lt;&lt; 2 MW / km</a:t>
            </a:r>
            <a:r>
              <a:rPr baseline="30000"/>
              <a:t>2</a:t>
            </a:r>
            <a:r>
              <a:t>		&lt;&lt; 4.7 MW / km</a:t>
            </a:r>
            <a:r>
              <a:rPr baseline="30000"/>
              <a:t>2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Onshore Great Plains	3.2 MW / km</a:t>
            </a:r>
            <a:r>
              <a:rPr baseline="30000"/>
              <a:t>2</a:t>
            </a:r>
            <a:r>
              <a:t>		6.3 MW / km</a:t>
            </a:r>
            <a:r>
              <a:rPr baseline="30000"/>
              <a:t>2</a:t>
            </a:r>
          </a:p>
          <a:p>
            <a:pPr>
              <a:defRPr sz="1600" baseline="30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aseline="300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baseline="0"/>
              <a:t>Offshore Virginia		4.8 MW / km</a:t>
            </a:r>
            <a:r>
              <a:t>2</a:t>
            </a:r>
            <a:r>
              <a:rPr baseline="0"/>
              <a:t>		10.9 MW / km</a:t>
            </a:r>
            <a:r>
              <a:t>2</a:t>
            </a:r>
          </a:p>
          <a:p>
            <a:pPr>
              <a:defRPr sz="1600" baseline="30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aseline="300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baseline="0"/>
              <a:t>Offshore N. CA / S. OR	9.36 MW / km</a:t>
            </a:r>
            <a:r>
              <a:t>2</a:t>
            </a:r>
            <a:r>
              <a:rPr baseline="0"/>
              <a:t>		18.7 MW / km</a:t>
            </a:r>
            <a:r>
              <a:t>2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38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And dividing this into our 1 GW power capacity goal:</a:t>
            </a:r>
          </a:p>
        </p:txBody>
      </p:sp>
      <p:sp>
        <p:nvSpPr>
          <p:cNvPr id="381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838200"/>
            <a:ext cx="8686800" cy="5879912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We get 1 GW wind farm land areas of: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</a:t>
            </a:r>
            <a:r>
              <a:rPr b="1" dirty="0"/>
              <a:t>Location:</a:t>
            </a:r>
            <a:r>
              <a:rPr dirty="0"/>
              <a:t>	</a:t>
            </a:r>
            <a:r>
              <a:rPr dirty="0" smtClean="0"/>
              <a:t>	</a:t>
            </a:r>
            <a:r>
              <a:rPr b="1" dirty="0" smtClean="0"/>
              <a:t>Using </a:t>
            </a:r>
            <a:r>
              <a:rPr b="1" dirty="0"/>
              <a:t>wind speed</a:t>
            </a:r>
            <a:r>
              <a:rPr dirty="0"/>
              <a:t>		</a:t>
            </a:r>
            <a:r>
              <a:rPr b="1" dirty="0"/>
              <a:t>Using wind</a:t>
            </a:r>
            <a:endParaRPr sz="1000" b="1" dirty="0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			</a:t>
            </a:r>
            <a:r>
              <a:rPr b="1" dirty="0"/>
              <a:t>in formula:</a:t>
            </a:r>
            <a:r>
              <a:rPr dirty="0"/>
              <a:t>		</a:t>
            </a:r>
            <a:r>
              <a:rPr b="1" dirty="0"/>
              <a:t>power density data: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</a:t>
            </a:r>
            <a:r>
              <a:rPr b="1" dirty="0">
                <a:solidFill>
                  <a:srgbClr val="FFCC00"/>
                </a:solidFill>
              </a:rPr>
              <a:t>Onshore Central Virginia</a:t>
            </a:r>
            <a:r>
              <a:rPr dirty="0"/>
              <a:t>	&gt;&gt; 500 km</a:t>
            </a:r>
            <a:r>
              <a:rPr baseline="30000" dirty="0"/>
              <a:t>2</a:t>
            </a:r>
            <a:r>
              <a:rPr dirty="0"/>
              <a:t>		</a:t>
            </a:r>
            <a:r>
              <a:rPr b="1" dirty="0">
                <a:solidFill>
                  <a:srgbClr val="FFCC00"/>
                </a:solidFill>
              </a:rPr>
              <a:t>&gt;&gt; 213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  <a:endParaRPr b="1" dirty="0">
              <a:solidFill>
                <a:srgbClr val="FFCC00"/>
              </a:solidFill>
            </a:endParaRP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</a:t>
            </a:r>
            <a:r>
              <a:rPr b="1" dirty="0">
                <a:solidFill>
                  <a:srgbClr val="FFCC00"/>
                </a:solidFill>
              </a:rPr>
              <a:t>Onshore Great Plains</a:t>
            </a:r>
            <a:r>
              <a:rPr dirty="0"/>
              <a:t>	312 km</a:t>
            </a:r>
            <a:r>
              <a:rPr baseline="30000" dirty="0"/>
              <a:t>2</a:t>
            </a:r>
            <a:r>
              <a:rPr dirty="0"/>
              <a:t>			</a:t>
            </a:r>
            <a:r>
              <a:rPr b="1" dirty="0">
                <a:solidFill>
                  <a:srgbClr val="FFCC00"/>
                </a:solidFill>
              </a:rPr>
              <a:t>159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  <a:endParaRPr sz="1800" b="1" dirty="0">
              <a:solidFill>
                <a:srgbClr val="FFCC00"/>
              </a:solidFill>
            </a:endParaRPr>
          </a:p>
          <a:p>
            <a:pPr>
              <a:defRPr sz="9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defRPr sz="16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Offshore Virginia</a:t>
            </a:r>
            <a:r>
              <a:rPr b="0" dirty="0">
                <a:solidFill>
                  <a:srgbClr val="FFFFFF"/>
                </a:solidFill>
              </a:rPr>
              <a:t>		208 km</a:t>
            </a:r>
            <a:r>
              <a:rPr b="0" baseline="30000" dirty="0">
                <a:solidFill>
                  <a:srgbClr val="FFFFFF"/>
                </a:solidFill>
              </a:rPr>
              <a:t>2</a:t>
            </a:r>
            <a:r>
              <a:rPr b="0" dirty="0">
                <a:solidFill>
                  <a:srgbClr val="FFFFFF"/>
                </a:solidFill>
              </a:rPr>
              <a:t>			</a:t>
            </a:r>
            <a:r>
              <a:rPr dirty="0"/>
              <a:t>92 km</a:t>
            </a:r>
            <a:r>
              <a:rPr baseline="30000" dirty="0"/>
              <a:t>2</a:t>
            </a:r>
          </a:p>
          <a:p>
            <a:pPr>
              <a:defRPr sz="1000" b="1" baseline="28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defRPr sz="16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Offshore N. CA / S. OR</a:t>
            </a:r>
            <a:r>
              <a:rPr b="0" dirty="0">
                <a:solidFill>
                  <a:srgbClr val="FFFFFF"/>
                </a:solidFill>
              </a:rPr>
              <a:t>	106 km</a:t>
            </a:r>
            <a:r>
              <a:rPr b="0" baseline="30000" dirty="0">
                <a:solidFill>
                  <a:srgbClr val="FFFFFF"/>
                </a:solidFill>
              </a:rPr>
              <a:t>2</a:t>
            </a:r>
            <a:r>
              <a:rPr b="0" dirty="0">
                <a:solidFill>
                  <a:srgbClr val="FFFFFF"/>
                </a:solidFill>
              </a:rPr>
              <a:t>			</a:t>
            </a:r>
            <a:r>
              <a:rPr dirty="0"/>
              <a:t>54 km</a:t>
            </a:r>
            <a:r>
              <a:rPr baseline="30000" dirty="0"/>
              <a:t>2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Recalling that formula did not account for enhancement due to variable winds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And that power should thus be doubled (halving the land requirement)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Both methods give almost identical results = That of table's final column</a:t>
            </a:r>
          </a:p>
          <a:p>
            <a:pPr>
              <a:defRPr sz="1400" b="1" baseline="300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sz="1800" b="1" baseline="300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</a:t>
            </a:r>
            <a:r>
              <a:rPr b="0" baseline="0" dirty="0">
                <a:solidFill>
                  <a:srgbClr val="FFFFFF"/>
                </a:solidFill>
              </a:rPr>
              <a:t>Hence my </a:t>
            </a:r>
            <a:r>
              <a:rPr baseline="0" dirty="0"/>
              <a:t>highlighting </a:t>
            </a:r>
            <a:r>
              <a:rPr b="0" baseline="0" dirty="0">
                <a:solidFill>
                  <a:srgbClr val="FFFFFF"/>
                </a:solidFill>
              </a:rPr>
              <a:t>of that column's data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Rectangle 2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r>
              <a:t>Grand summary of estimated 1 GW power plant sizes:</a:t>
            </a:r>
          </a:p>
        </p:txBody>
      </p:sp>
      <p:sp>
        <p:nvSpPr>
          <p:cNvPr id="38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686800" cy="5815013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Plant Technology:	</a:t>
            </a:r>
            <a:r>
              <a:rPr dirty="0" smtClean="0"/>
              <a:t>	Good </a:t>
            </a:r>
            <a:r>
              <a:rPr dirty="0"/>
              <a:t>/ Best Site:		Random Site: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Fossil Fuel			</a:t>
            </a:r>
            <a:r>
              <a:rPr b="1" dirty="0">
                <a:solidFill>
                  <a:srgbClr val="FFCC00"/>
                </a:solidFill>
              </a:rPr>
              <a:t>~ 0.1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  <a:r>
              <a:rPr b="1" dirty="0">
                <a:solidFill>
                  <a:srgbClr val="FFCC00"/>
                </a:solidFill>
              </a:rPr>
              <a:t>		</a:t>
            </a:r>
            <a:r>
              <a:rPr b="1" dirty="0" smtClean="0">
                <a:solidFill>
                  <a:srgbClr val="FFCC00"/>
                </a:solidFill>
              </a:rPr>
              <a:t> </a:t>
            </a:r>
            <a:r>
              <a:rPr lang="en-US" b="1" dirty="0" smtClean="0">
                <a:solidFill>
                  <a:srgbClr val="FFCC00"/>
                </a:solidFill>
              </a:rPr>
              <a:t>~ </a:t>
            </a:r>
            <a:r>
              <a:rPr b="1" dirty="0" smtClean="0">
                <a:solidFill>
                  <a:srgbClr val="FFCC00"/>
                </a:solidFill>
              </a:rPr>
              <a:t>0.1 </a:t>
            </a:r>
            <a:r>
              <a:rPr b="1" dirty="0">
                <a:solidFill>
                  <a:srgbClr val="FFCC00"/>
                </a:solidFill>
              </a:rPr>
              <a:t>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  <a:r>
              <a:rPr dirty="0"/>
              <a:t>	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Nuclear				</a:t>
            </a:r>
            <a:r>
              <a:rPr b="1" dirty="0">
                <a:solidFill>
                  <a:srgbClr val="FFCC00"/>
                </a:solidFill>
              </a:rPr>
              <a:t>~ 2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  <a:r>
              <a:rPr b="1" dirty="0">
                <a:solidFill>
                  <a:srgbClr val="FFCC00"/>
                </a:solidFill>
              </a:rPr>
              <a:t>			~ 2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  <a:r>
              <a:rPr dirty="0"/>
              <a:t>	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Crystal Si PV solar			</a:t>
            </a:r>
            <a:r>
              <a:rPr b="1" dirty="0">
                <a:solidFill>
                  <a:srgbClr val="FFCC00"/>
                </a:solidFill>
              </a:rPr>
              <a:t>~ 30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  <a:r>
              <a:rPr b="1" dirty="0">
                <a:solidFill>
                  <a:srgbClr val="FFCC00"/>
                </a:solidFill>
              </a:rPr>
              <a:t>		                ~ 60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  <a:r>
              <a:rPr dirty="0"/>
              <a:t>	</a:t>
            </a:r>
          </a:p>
          <a:p>
            <a:pPr>
              <a:spcBef>
                <a:spcPts val="300"/>
              </a:spcBef>
              <a:defRPr sz="7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Solar Thermal			</a:t>
            </a:r>
            <a:r>
              <a:rPr b="1" dirty="0">
                <a:solidFill>
                  <a:srgbClr val="FFCC00"/>
                </a:solidFill>
              </a:rPr>
              <a:t>~ 30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  <a:r>
              <a:rPr b="1" dirty="0">
                <a:solidFill>
                  <a:srgbClr val="FFCC00"/>
                </a:solidFill>
              </a:rPr>
              <a:t>			~ 60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  <a:r>
              <a:rPr dirty="0"/>
              <a:t>	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Poly Si PV solar			</a:t>
            </a:r>
            <a:r>
              <a:rPr b="1" dirty="0">
                <a:solidFill>
                  <a:srgbClr val="FFCC00"/>
                </a:solidFill>
              </a:rPr>
              <a:t>~ 37.5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  <a:r>
              <a:rPr b="1" dirty="0">
                <a:solidFill>
                  <a:srgbClr val="FFCC00"/>
                </a:solidFill>
              </a:rPr>
              <a:t>		~ 75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  <a:r>
              <a:rPr dirty="0"/>
              <a:t>	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Offshore Wind			</a:t>
            </a:r>
            <a:r>
              <a:rPr b="1" dirty="0">
                <a:solidFill>
                  <a:srgbClr val="FFCC00"/>
                </a:solidFill>
              </a:rPr>
              <a:t>~ 55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  <a:r>
              <a:rPr b="1" dirty="0">
                <a:solidFill>
                  <a:srgbClr val="FFCC00"/>
                </a:solidFill>
              </a:rPr>
              <a:t>		                 ~ 90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  <a:r>
              <a:rPr b="1" dirty="0">
                <a:solidFill>
                  <a:srgbClr val="FFCC00"/>
                </a:solidFill>
              </a:rPr>
              <a:t> </a:t>
            </a:r>
          </a:p>
          <a:p>
            <a:pPr>
              <a:spcBef>
                <a:spcPts val="300"/>
              </a:spcBef>
              <a:defRPr sz="700">
                <a:latin typeface="+mj-lt"/>
                <a:ea typeface="+mj-ea"/>
                <a:cs typeface="+mj-cs"/>
                <a:sym typeface="Arial"/>
              </a:defRPr>
            </a:pPr>
            <a:endParaRPr b="1" dirty="0">
              <a:solidFill>
                <a:srgbClr val="FFCC00"/>
              </a:solidFill>
            </a:endParaRPr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Amorphous Si PV solar		</a:t>
            </a:r>
            <a:r>
              <a:rPr b="1" dirty="0">
                <a:solidFill>
                  <a:srgbClr val="FFCC00"/>
                </a:solidFill>
              </a:rPr>
              <a:t>~ 60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  <a:r>
              <a:rPr b="1" dirty="0">
                <a:solidFill>
                  <a:srgbClr val="FFCC00"/>
                </a:solidFill>
              </a:rPr>
              <a:t>		                ~ 120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  <a:r>
              <a:rPr dirty="0"/>
              <a:t>	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Organic PV solar			</a:t>
            </a:r>
            <a:r>
              <a:rPr b="1" dirty="0">
                <a:solidFill>
                  <a:srgbClr val="FFCC00"/>
                </a:solidFill>
              </a:rPr>
              <a:t>~ 120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  <a:r>
              <a:rPr b="1" dirty="0">
                <a:solidFill>
                  <a:srgbClr val="FFCC00"/>
                </a:solidFill>
              </a:rPr>
              <a:t>		~ 240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</a:p>
          <a:p>
            <a:pPr>
              <a:spcBef>
                <a:spcPts val="300"/>
              </a:spcBef>
              <a:defRPr sz="700">
                <a:latin typeface="+mj-lt"/>
                <a:ea typeface="+mj-ea"/>
                <a:cs typeface="+mj-cs"/>
                <a:sym typeface="Arial"/>
              </a:defRPr>
            </a:pPr>
            <a:endParaRPr b="1" baseline="27428" dirty="0">
              <a:solidFill>
                <a:srgbClr val="FFCC00"/>
              </a:solidFill>
            </a:endParaRPr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Onshore Wind			</a:t>
            </a:r>
            <a:r>
              <a:rPr b="1" dirty="0">
                <a:solidFill>
                  <a:srgbClr val="FFCC00"/>
                </a:solidFill>
              </a:rPr>
              <a:t>~ 160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  <a:r>
              <a:rPr b="1" dirty="0">
                <a:solidFill>
                  <a:srgbClr val="FFCC00"/>
                </a:solidFill>
              </a:rPr>
              <a:t>		&gt;&gt; 200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  <a:r>
              <a:rPr b="1" dirty="0">
                <a:solidFill>
                  <a:srgbClr val="FFCC00"/>
                </a:solidFill>
              </a:rPr>
              <a:t>  </a:t>
            </a:r>
            <a:r>
              <a:rPr dirty="0"/>
              <a:t>	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Biofuel (algae)			</a:t>
            </a:r>
            <a:r>
              <a:rPr b="1" dirty="0">
                <a:solidFill>
                  <a:srgbClr val="FFCC00"/>
                </a:solidFill>
              </a:rPr>
              <a:t>~ 200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  <a:r>
              <a:rPr b="1" dirty="0">
                <a:solidFill>
                  <a:srgbClr val="FFCC00"/>
                </a:solidFill>
              </a:rPr>
              <a:t>		~ 200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  <a:r>
              <a:rPr dirty="0"/>
              <a:t>	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Biofuel (plants)			</a:t>
            </a:r>
            <a:r>
              <a:rPr b="1" dirty="0">
                <a:solidFill>
                  <a:srgbClr val="FFCC00"/>
                </a:solidFill>
              </a:rPr>
              <a:t>~ 2000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  <a:r>
              <a:rPr b="1" dirty="0">
                <a:solidFill>
                  <a:srgbClr val="FFCC00"/>
                </a:solidFill>
              </a:rPr>
              <a:t>		~ 2000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  <a:r>
              <a:rPr dirty="0"/>
              <a:t>	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Geothermal			</a:t>
            </a:r>
            <a:r>
              <a:rPr b="1" dirty="0">
                <a:solidFill>
                  <a:srgbClr val="FFCC00"/>
                </a:solidFill>
              </a:rPr>
              <a:t>~ 6000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  <a:r>
              <a:rPr b="1" dirty="0">
                <a:solidFill>
                  <a:srgbClr val="FFCC00"/>
                </a:solidFill>
              </a:rPr>
              <a:t>		~ 40,000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Rectangle 2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r>
              <a:t>For full U.S. power (1000 such plants on "good/best" sites):</a:t>
            </a:r>
          </a:p>
        </p:txBody>
      </p:sp>
      <p:sp>
        <p:nvSpPr>
          <p:cNvPr id="38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23900"/>
            <a:ext cx="8686800" cy="6056511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Technology:		Good Sites:	Equivalent to area of:	% of US: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Fossil Fuel		</a:t>
            </a:r>
            <a:r>
              <a:rPr b="1" dirty="0">
                <a:solidFill>
                  <a:srgbClr val="FFCC00"/>
                </a:solidFill>
              </a:rPr>
              <a:t>100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  <a:r>
              <a:rPr b="1" dirty="0">
                <a:solidFill>
                  <a:srgbClr val="FFCC00"/>
                </a:solidFill>
              </a:rPr>
              <a:t>		</a:t>
            </a:r>
            <a:r>
              <a:rPr dirty="0"/>
              <a:t>½ of Washington DC</a:t>
            </a:r>
            <a:r>
              <a:rPr b="1" dirty="0">
                <a:solidFill>
                  <a:srgbClr val="FFCC00"/>
                </a:solidFill>
              </a:rPr>
              <a:t>	</a:t>
            </a:r>
            <a:r>
              <a:rPr dirty="0"/>
              <a:t>0.001%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Nuclear			</a:t>
            </a:r>
            <a:r>
              <a:rPr b="1" dirty="0">
                <a:solidFill>
                  <a:srgbClr val="FFCC00"/>
                </a:solidFill>
              </a:rPr>
              <a:t>2,000 km</a:t>
            </a:r>
            <a:r>
              <a:rPr b="1" baseline="30000" dirty="0">
                <a:solidFill>
                  <a:srgbClr val="FFCC00"/>
                </a:solidFill>
              </a:rPr>
              <a:t>2	</a:t>
            </a:r>
            <a:r>
              <a:rPr dirty="0"/>
              <a:t>½ of Rhode Island		0.02%	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Crystal Si PV solar		</a:t>
            </a:r>
            <a:r>
              <a:rPr b="1" dirty="0">
                <a:solidFill>
                  <a:srgbClr val="FFCC00"/>
                </a:solidFill>
              </a:rPr>
              <a:t>30,000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  <a:r>
              <a:rPr b="1" dirty="0">
                <a:solidFill>
                  <a:srgbClr val="FFCC00"/>
                </a:solidFill>
              </a:rPr>
              <a:t>	</a:t>
            </a:r>
            <a:r>
              <a:rPr dirty="0"/>
              <a:t>Maine</a:t>
            </a:r>
            <a:r>
              <a:rPr b="1" dirty="0">
                <a:solidFill>
                  <a:srgbClr val="FFCC00"/>
                </a:solidFill>
              </a:rPr>
              <a:t>	</a:t>
            </a:r>
            <a:r>
              <a:rPr dirty="0"/>
              <a:t>		0.3%	</a:t>
            </a:r>
          </a:p>
          <a:p>
            <a:pPr>
              <a:spcBef>
                <a:spcPts val="300"/>
              </a:spcBef>
              <a:defRPr sz="7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Solar Thermal		</a:t>
            </a:r>
            <a:r>
              <a:rPr b="1" dirty="0">
                <a:solidFill>
                  <a:srgbClr val="FFCC00"/>
                </a:solidFill>
              </a:rPr>
              <a:t>30,000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  <a:r>
              <a:rPr b="1" dirty="0">
                <a:solidFill>
                  <a:srgbClr val="FFCC00"/>
                </a:solidFill>
              </a:rPr>
              <a:t>		</a:t>
            </a:r>
            <a:r>
              <a:rPr dirty="0"/>
              <a:t>		0.3%	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Poly Si PV solar		</a:t>
            </a:r>
            <a:r>
              <a:rPr b="1" dirty="0">
                <a:solidFill>
                  <a:srgbClr val="FFCC00"/>
                </a:solidFill>
              </a:rPr>
              <a:t>37,000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  <a:r>
              <a:rPr b="1" dirty="0">
                <a:solidFill>
                  <a:srgbClr val="FFCC00"/>
                </a:solidFill>
              </a:rPr>
              <a:t>				</a:t>
            </a:r>
            <a:r>
              <a:rPr dirty="0"/>
              <a:t>0.37%</a:t>
            </a:r>
            <a:endParaRPr sz="1000" baseline="30000" dirty="0"/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Offshore Wind		</a:t>
            </a:r>
            <a:r>
              <a:rPr b="1" dirty="0">
                <a:solidFill>
                  <a:srgbClr val="FFCC00"/>
                </a:solidFill>
              </a:rPr>
              <a:t>55,000 km				</a:t>
            </a:r>
            <a:r>
              <a:rPr dirty="0"/>
              <a:t>0.55%</a:t>
            </a:r>
          </a:p>
          <a:p>
            <a:pPr>
              <a:spcBef>
                <a:spcPts val="300"/>
              </a:spcBef>
              <a:defRPr sz="7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Amorphous Si PV solar	</a:t>
            </a:r>
            <a:r>
              <a:rPr b="1" dirty="0">
                <a:solidFill>
                  <a:srgbClr val="FFCC00"/>
                </a:solidFill>
              </a:rPr>
              <a:t>60,000 km</a:t>
            </a:r>
            <a:r>
              <a:rPr b="1" baseline="30000" dirty="0">
                <a:solidFill>
                  <a:srgbClr val="FFCC00"/>
                </a:solidFill>
              </a:rPr>
              <a:t>2	</a:t>
            </a:r>
            <a:r>
              <a:rPr dirty="0"/>
              <a:t>Georgia</a:t>
            </a:r>
            <a:r>
              <a:rPr b="1" baseline="30000" dirty="0">
                <a:solidFill>
                  <a:srgbClr val="FFCC00"/>
                </a:solidFill>
              </a:rPr>
              <a:t>			</a:t>
            </a:r>
            <a:r>
              <a:rPr dirty="0"/>
              <a:t>0.6%</a:t>
            </a:r>
          </a:p>
          <a:p>
            <a:pPr>
              <a:defRPr sz="700" b="1" baseline="29428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Organic PV solar		</a:t>
            </a:r>
            <a:r>
              <a:rPr b="1" dirty="0">
                <a:solidFill>
                  <a:srgbClr val="FFCC00"/>
                </a:solidFill>
              </a:rPr>
              <a:t>120,000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  <a:r>
              <a:rPr b="1" dirty="0">
                <a:solidFill>
                  <a:srgbClr val="FFCC00"/>
                </a:solidFill>
              </a:rPr>
              <a:t>	</a:t>
            </a:r>
            <a:r>
              <a:rPr dirty="0"/>
              <a:t>			1.2%	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Onshore Wind		</a:t>
            </a:r>
            <a:r>
              <a:rPr b="1" dirty="0">
                <a:solidFill>
                  <a:srgbClr val="FFCC00"/>
                </a:solidFill>
              </a:rPr>
              <a:t>160,000 km				</a:t>
            </a:r>
            <a:r>
              <a:rPr dirty="0"/>
              <a:t>1.7%	</a:t>
            </a:r>
          </a:p>
          <a:p>
            <a:pPr>
              <a:spcBef>
                <a:spcPts val="100"/>
              </a:spcBef>
              <a:defRPr sz="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	</a:t>
            </a:r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Biofuel (algae)		</a:t>
            </a:r>
            <a:r>
              <a:rPr b="1" dirty="0">
                <a:solidFill>
                  <a:srgbClr val="FFCC00"/>
                </a:solidFill>
              </a:rPr>
              <a:t>200,000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  <a:r>
              <a:rPr b="1" dirty="0">
                <a:solidFill>
                  <a:srgbClr val="FFCC00"/>
                </a:solidFill>
              </a:rPr>
              <a:t>		</a:t>
            </a:r>
            <a:r>
              <a:rPr dirty="0"/>
              <a:t>		2%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Biofuel (plants)		</a:t>
            </a:r>
            <a:r>
              <a:rPr b="1" dirty="0">
                <a:solidFill>
                  <a:srgbClr val="FFCC00"/>
                </a:solidFill>
              </a:rPr>
              <a:t>2,000,000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  <a:r>
              <a:rPr b="1" dirty="0">
                <a:solidFill>
                  <a:srgbClr val="FFCC00"/>
                </a:solidFill>
              </a:rPr>
              <a:t>	</a:t>
            </a:r>
            <a:r>
              <a:rPr dirty="0"/>
              <a:t>TX+CA+MT+NM+AZ	20%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Geothermal		</a:t>
            </a:r>
            <a:r>
              <a:rPr b="1" dirty="0">
                <a:solidFill>
                  <a:srgbClr val="FFCC00"/>
                </a:solidFill>
              </a:rPr>
              <a:t>6,000,000 km</a:t>
            </a:r>
            <a:r>
              <a:rPr b="1" baseline="30000" dirty="0">
                <a:solidFill>
                  <a:srgbClr val="FFCC00"/>
                </a:solidFill>
              </a:rPr>
              <a:t>2</a:t>
            </a:r>
            <a:r>
              <a:rPr b="1" dirty="0">
                <a:solidFill>
                  <a:srgbClr val="FFCC00"/>
                </a:solidFill>
              </a:rPr>
              <a:t>	</a:t>
            </a:r>
            <a:r>
              <a:rPr dirty="0"/>
              <a:t>AL+TX+CA+MT+NM+	61%</a:t>
            </a:r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			</a:t>
            </a:r>
            <a:r>
              <a:rPr dirty="0" smtClean="0"/>
              <a:t>	</a:t>
            </a:r>
            <a:r>
              <a:rPr lang="en-US" dirty="0" smtClean="0"/>
              <a:t> </a:t>
            </a:r>
            <a:r>
              <a:rPr dirty="0" smtClean="0"/>
              <a:t>AZ</a:t>
            </a:r>
            <a:r>
              <a:rPr dirty="0"/>
              <a:t>+NV+CO+OR+WY+</a:t>
            </a:r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			</a:t>
            </a:r>
            <a:r>
              <a:rPr dirty="0" smtClean="0"/>
              <a:t>	</a:t>
            </a:r>
            <a:r>
              <a:rPr lang="en-US" dirty="0" smtClean="0"/>
              <a:t> </a:t>
            </a:r>
            <a:r>
              <a:rPr dirty="0" smtClean="0"/>
              <a:t>MI</a:t>
            </a:r>
            <a:r>
              <a:rPr dirty="0"/>
              <a:t>+MN+UT+ID+KS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Rectangle 2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Power Plant Land Requirement Bottom Lines:</a:t>
            </a:r>
          </a:p>
        </p:txBody>
      </p:sp>
      <p:sp>
        <p:nvSpPr>
          <p:cNvPr id="390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685800"/>
            <a:ext cx="8915400" cy="5867400"/>
          </a:xfrm>
          <a:prstGeom prst="rect">
            <a:avLst/>
          </a:prstGeom>
        </p:spPr>
        <p:txBody>
          <a:bodyPr/>
          <a:lstStyle/>
          <a:p>
            <a:pPr defTabSz="868680">
              <a:tabLst>
                <a:tab pos="419100" algn="l"/>
                <a:tab pos="8509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Because renewable energy </a:t>
            </a:r>
            <a:r>
              <a:rPr b="1"/>
              <a:t>sources</a:t>
            </a:r>
            <a:r>
              <a:t> are very dilute (i.e., average power / area),</a:t>
            </a:r>
          </a:p>
          <a:p>
            <a:pPr defTabSz="868680">
              <a:tabLst>
                <a:tab pos="419100" algn="l"/>
                <a:tab pos="850900" algn="l"/>
              </a:tabLst>
              <a:defRPr sz="665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8509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in order to deliver a good fractions of US power requirements,</a:t>
            </a:r>
          </a:p>
          <a:p>
            <a:pPr defTabSz="868680">
              <a:tabLst>
                <a:tab pos="419100" algn="l"/>
                <a:tab pos="850900" algn="l"/>
              </a:tabLst>
              <a:defRPr sz="665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8509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their cumulative land areas range from smaller state to most states</a:t>
            </a:r>
          </a:p>
          <a:p>
            <a:pPr defTabSz="868680">
              <a:tabLst>
                <a:tab pos="419100" algn="l"/>
                <a:tab pos="850900" algn="l"/>
              </a:tabLst>
              <a:defRPr sz="665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868680">
              <a:tabLst>
                <a:tab pos="419100" algn="l"/>
                <a:tab pos="8509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And this was for "good to best locations" for each type of plant</a:t>
            </a:r>
          </a:p>
          <a:p>
            <a:pPr defTabSz="868680">
              <a:tabLst>
                <a:tab pos="419100" algn="l"/>
                <a:tab pos="850900" algn="l"/>
              </a:tabLst>
              <a:defRPr sz="114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8509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I suspect practical limit will not exceed onshore wind's cumulative 100,000 km</a:t>
            </a:r>
            <a:r>
              <a:rPr baseline="29894"/>
              <a:t>2</a:t>
            </a:r>
          </a:p>
          <a:p>
            <a:pPr defTabSz="868680">
              <a:tabLst>
                <a:tab pos="419100" algn="l"/>
                <a:tab pos="850900" algn="l"/>
              </a:tabLst>
              <a:defRPr sz="665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8509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And only then because wind can SHARE land with other uses</a:t>
            </a:r>
          </a:p>
          <a:p>
            <a:pPr defTabSz="868680">
              <a:tabLst>
                <a:tab pos="419100" algn="l"/>
                <a:tab pos="8509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850900" algn="l"/>
              </a:tabLst>
              <a:defRPr sz="1710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From an aggressive land use perspective, </a:t>
            </a:r>
            <a:r>
              <a:rPr b="1"/>
              <a:t>viable renewables </a:t>
            </a:r>
            <a:r>
              <a:t>appear to be:</a:t>
            </a:r>
          </a:p>
          <a:p>
            <a:pPr algn="ctr" defTabSz="868680">
              <a:tabLst>
                <a:tab pos="419100" algn="l"/>
                <a:tab pos="850900" algn="l"/>
              </a:tabLst>
              <a:defRPr sz="760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868680">
              <a:tabLst>
                <a:tab pos="419100" algn="l"/>
                <a:tab pos="850900" algn="l"/>
              </a:tabLst>
              <a:defRPr sz="1710" b="1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Wind</a:t>
            </a:r>
            <a:r>
              <a:rPr b="0"/>
              <a:t> or </a:t>
            </a:r>
            <a:r>
              <a:t>Solar Photovoltaics</a:t>
            </a:r>
          </a:p>
          <a:p>
            <a:pPr algn="ctr" defTabSz="868680">
              <a:tabLst>
                <a:tab pos="419100" algn="l"/>
                <a:tab pos="850900" algn="l"/>
              </a:tabLst>
              <a:defRPr sz="950" b="1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850900" algn="l"/>
              </a:tabLst>
              <a:defRPr sz="1710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From a less aggressive land use perspective, </a:t>
            </a:r>
            <a:r>
              <a:rPr b="1"/>
              <a:t>viable renewables </a:t>
            </a:r>
            <a:r>
              <a:t>appear to be:</a:t>
            </a:r>
          </a:p>
          <a:p>
            <a:pPr algn="ctr" defTabSz="868680">
              <a:tabLst>
                <a:tab pos="419100" algn="l"/>
                <a:tab pos="850900" algn="l"/>
              </a:tabLst>
              <a:defRPr sz="760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868680">
              <a:tabLst>
                <a:tab pos="419100" algn="l"/>
                <a:tab pos="850900" algn="l"/>
              </a:tabLst>
              <a:defRPr sz="1710" b="1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Offshore Wind </a:t>
            </a:r>
            <a:r>
              <a:rPr b="0"/>
              <a:t>or</a:t>
            </a:r>
            <a:r>
              <a:t> Crystal/Polycrystal</a:t>
            </a:r>
            <a:r>
              <a:rPr b="0"/>
              <a:t> </a:t>
            </a:r>
            <a:r>
              <a:t>Silicon</a:t>
            </a:r>
            <a:r>
              <a:rPr b="0"/>
              <a:t> </a:t>
            </a:r>
            <a:r>
              <a:t>Solar Photovoltaics</a:t>
            </a:r>
          </a:p>
          <a:p>
            <a:pPr algn="ctr" defTabSz="868680">
              <a:tabLst>
                <a:tab pos="419100" algn="l"/>
                <a:tab pos="850900" algn="l"/>
              </a:tabLst>
              <a:defRPr sz="1330" b="1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850900" algn="l"/>
              </a:tabLst>
              <a:defRPr sz="1710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Both of which are more plausible when supported (at least for now) by:</a:t>
            </a:r>
          </a:p>
          <a:p>
            <a:pPr algn="ctr" defTabSz="868680">
              <a:tabLst>
                <a:tab pos="419100" algn="l"/>
                <a:tab pos="850900" algn="l"/>
              </a:tabLst>
              <a:defRPr sz="760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868680">
              <a:tabLst>
                <a:tab pos="419100" algn="l"/>
                <a:tab pos="850900" algn="l"/>
              </a:tabLst>
              <a:defRPr sz="1710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 Quasi-renewable </a:t>
            </a:r>
            <a:r>
              <a:rPr b="1"/>
              <a:t>Nuclear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CC00"/>
                </a:solidFill>
              </a:defRPr>
            </a:lvl1pPr>
          </a:lstStyle>
          <a:p>
            <a:r>
              <a:t>Part II: Power Plant Water Requirements: </a:t>
            </a:r>
          </a:p>
        </p:txBody>
      </p:sp>
      <p:sp>
        <p:nvSpPr>
          <p:cNvPr id="393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915400" cy="55626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  <a:tab pos="901700" algn="l"/>
                <a:tab pos="1371600" algn="l"/>
              </a:tabLst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Biofuel water consumption:</a:t>
            </a:r>
            <a:r>
              <a:rPr>
                <a:solidFill>
                  <a:srgbClr val="FFFFFF"/>
                </a:solidFill>
              </a:rPr>
              <a:t>  </a:t>
            </a:r>
            <a:r>
              <a:rPr b="0">
                <a:solidFill>
                  <a:srgbClr val="FFFFFF"/>
                </a:solidFill>
              </a:rPr>
              <a:t>Much of the above crop area would be irrigated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Actual water use would depend upon crop, soil and weather conditions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Making crop by crop calculations very complicated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from </a:t>
            </a:r>
            <a:r>
              <a:rPr b="1"/>
              <a:t>Biomass and Biofuel</a:t>
            </a:r>
            <a:r>
              <a:t> (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pptx </a:t>
            </a:r>
            <a:r>
              <a:t>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pdf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key</a:t>
            </a:r>
            <a:r>
              <a:t>) notes, water use would be </a:t>
            </a:r>
            <a:r>
              <a:rPr b="1"/>
              <a:t>huge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8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 Georgia Tech study even concluded (to the researchers' surprise) that: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>
                <a:solidFill>
                  <a:srgbClr val="FFCC00"/>
                </a:solidFill>
              </a:rPr>
              <a:t>1</a:t>
            </a:r>
            <a:r>
              <a:rPr baseline="30000">
                <a:solidFill>
                  <a:srgbClr val="FFCC00"/>
                </a:solidFill>
              </a:rPr>
              <a:t>st</a:t>
            </a:r>
            <a:r>
              <a:rPr>
                <a:solidFill>
                  <a:srgbClr val="FFCC00"/>
                </a:solidFill>
              </a:rPr>
              <a:t> world dependence on biofuels would require ALL of world's fresh water </a:t>
            </a:r>
            <a:r>
              <a:rPr baseline="30000">
                <a:solidFill>
                  <a:srgbClr val="FFCC00"/>
                </a:solidFill>
              </a:rPr>
              <a:t>1, 2</a:t>
            </a:r>
            <a:endParaRPr b="1" baseline="30000"/>
          </a:p>
          <a:p>
            <a:pPr>
              <a:tabLst>
                <a:tab pos="444500" algn="l"/>
                <a:tab pos="901700" algn="l"/>
                <a:tab pos="1371600" algn="l"/>
              </a:tabLst>
              <a:defRPr sz="16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Further, water released from corn biofuel farms is polluted by agricultural chemicals</a:t>
            </a:r>
            <a:endParaRPr baseline="30000">
              <a:solidFill>
                <a:srgbClr val="FFCC00"/>
              </a:solidFill>
            </a:endParaRPr>
          </a:p>
          <a:p>
            <a:pPr>
              <a:tabLst>
                <a:tab pos="444500" algn="l"/>
                <a:tab pos="901700" algn="l"/>
                <a:tab pos="1371600" algn="l"/>
              </a:tabLst>
              <a:defRPr sz="16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 then there is the preceding damning computation of biofuel </a:t>
            </a:r>
            <a:r>
              <a:rPr b="1"/>
              <a:t>land</a:t>
            </a:r>
            <a:r>
              <a:t> requirements 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Which all combine to make exact water use computations effectively moot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</a:t>
            </a:r>
            <a:r>
              <a:rPr sz="1600"/>
              <a:t>(But links to the above articles are given on this note set's Resources Webpage)</a:t>
            </a:r>
          </a:p>
        </p:txBody>
      </p:sp>
      <p:sp>
        <p:nvSpPr>
          <p:cNvPr id="394" name="Rectangle 3"/>
          <p:cNvSpPr txBox="1"/>
          <p:nvPr/>
        </p:nvSpPr>
        <p:spPr>
          <a:xfrm>
            <a:off x="304800" y="6477000"/>
            <a:ext cx="853440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00"/>
              </a:spcBef>
              <a:defRPr sz="1200" b="0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1) Biofuel's Water Problem, IEEE Spectrum, June 2010         2) Organic But Not Green IEEE Spectrum, November 2009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Water consumption of more conventional power plants?</a:t>
            </a:r>
          </a:p>
        </p:txBody>
      </p:sp>
      <p:sp>
        <p:nvSpPr>
          <p:cNvPr id="39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839200" cy="5334000"/>
          </a:xfrm>
          <a:prstGeom prst="rect">
            <a:avLst/>
          </a:prstGeom>
        </p:spPr>
        <p:txBody>
          <a:bodyPr/>
          <a:lstStyle/>
          <a:p>
            <a:pPr defTabSz="896111">
              <a:defRPr sz="1764" b="1">
                <a:solidFill>
                  <a:srgbClr val="FFCC00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Hydropower water consumption:  </a:t>
            </a:r>
            <a:r>
              <a:rPr b="0">
                <a:solidFill>
                  <a:srgbClr val="FFFFFF"/>
                </a:solidFill>
              </a:rPr>
              <a:t>I've already mentioned the GREAT DROUGHT </a:t>
            </a:r>
          </a:p>
          <a:p>
            <a:pPr defTabSz="896111">
              <a:defRPr sz="784">
                <a:effectLst>
                  <a:outerShdw blurRad="37338" dist="37338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96111">
              <a:tabLst>
                <a:tab pos="431800" algn="l"/>
              </a:tabLst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Which is jeopardizing hydropower in the Southwest</a:t>
            </a:r>
          </a:p>
          <a:p>
            <a:pPr defTabSz="896111">
              <a:tabLst>
                <a:tab pos="431800" algn="l"/>
              </a:tabLst>
              <a:defRPr sz="784">
                <a:effectLst>
                  <a:outerShdw blurRad="37338" dist="37338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96111">
              <a:tabLst>
                <a:tab pos="431800" algn="l"/>
              </a:tabLst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Possibly even crippling hydroelectric plants such as the Hoover Dam</a:t>
            </a:r>
          </a:p>
          <a:p>
            <a:pPr defTabSz="896111">
              <a:tabLst>
                <a:tab pos="431800" algn="l"/>
              </a:tabLst>
              <a:defRPr sz="1372">
                <a:effectLst>
                  <a:outerShdw blurRad="37338" dist="37338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96111">
              <a:tabLst>
                <a:tab pos="431800" algn="l"/>
              </a:tabLst>
              <a:defRPr sz="1764" b="1">
                <a:solidFill>
                  <a:srgbClr val="FFCC00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Steam driven power plant water consumption:</a:t>
            </a:r>
            <a:r>
              <a:rPr>
                <a:solidFill>
                  <a:srgbClr val="FFFFFF"/>
                </a:solidFill>
              </a:rPr>
              <a:t> </a:t>
            </a:r>
          </a:p>
          <a:p>
            <a:pPr defTabSz="896111">
              <a:tabLst>
                <a:tab pos="431800" algn="l"/>
              </a:tabLst>
              <a:defRPr sz="784" b="1">
                <a:effectLst>
                  <a:outerShdw blurRad="37338" dist="37338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96111">
              <a:tabLst>
                <a:tab pos="431800" algn="l"/>
              </a:tabLst>
              <a:defRPr sz="1764" b="1">
                <a:effectLst>
                  <a:outerShdw blurRad="37338" dist="37338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b="0"/>
              <a:t>= All fossil fuel plants (except OCGT natural gas), nuclear, some solar thermal</a:t>
            </a:r>
          </a:p>
          <a:p>
            <a:pPr defTabSz="896111">
              <a:defRPr sz="882">
                <a:effectLst>
                  <a:outerShdw blurRad="37338" dist="37338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The issue here is the water used to cool and recondense that steam:</a:t>
            </a:r>
          </a:p>
          <a:p>
            <a:pPr defTabSz="896111">
              <a:defRPr sz="1176">
                <a:effectLst>
                  <a:outerShdw blurRad="37338" dist="37338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Boiler</a:t>
            </a:r>
          </a:p>
          <a:p>
            <a:pPr defTabSz="896111">
              <a:defRPr sz="1372">
                <a:effectLst>
                  <a:outerShdw blurRad="37338" dist="37338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   River/lake	</a:t>
            </a:r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					Condenser</a:t>
            </a:r>
          </a:p>
        </p:txBody>
      </p:sp>
      <p:sp>
        <p:nvSpPr>
          <p:cNvPr id="398" name="Rectangle 3"/>
          <p:cNvSpPr txBox="1"/>
          <p:nvPr/>
        </p:nvSpPr>
        <p:spPr>
          <a:xfrm>
            <a:off x="2362200" y="6477000"/>
            <a:ext cx="434340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00"/>
              </a:spcBef>
              <a:defRPr sz="1200" b="0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http://en.wikipedia.org/wiki/Fossil-fuel_power_station</a:t>
            </a:r>
          </a:p>
        </p:txBody>
      </p:sp>
      <p:grpSp>
        <p:nvGrpSpPr>
          <p:cNvPr id="405" name="Group 11"/>
          <p:cNvGrpSpPr/>
          <p:nvPr/>
        </p:nvGrpSpPr>
        <p:grpSpPr>
          <a:xfrm>
            <a:off x="1752599" y="3836584"/>
            <a:ext cx="4876801" cy="2488016"/>
            <a:chOff x="0" y="0"/>
            <a:chExt cx="4876800" cy="2488015"/>
          </a:xfrm>
        </p:grpSpPr>
        <p:grpSp>
          <p:nvGrpSpPr>
            <p:cNvPr id="401" name="Group 4"/>
            <p:cNvGrpSpPr/>
            <p:nvPr/>
          </p:nvGrpSpPr>
          <p:grpSpPr>
            <a:xfrm>
              <a:off x="762000" y="0"/>
              <a:ext cx="3657600" cy="2488016"/>
              <a:chOff x="0" y="0"/>
              <a:chExt cx="3657600" cy="2488015"/>
            </a:xfrm>
          </p:grpSpPr>
          <p:sp>
            <p:nvSpPr>
              <p:cNvPr id="399" name="Rectangle 5"/>
              <p:cNvSpPr/>
              <p:nvPr/>
            </p:nvSpPr>
            <p:spPr>
              <a:xfrm>
                <a:off x="18920" y="0"/>
                <a:ext cx="3638680" cy="245471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400" name="Picture 6" descr="Picture 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3657600" cy="248801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02" name="Straight Arrow Connector 7"/>
            <p:cNvSpPr/>
            <p:nvPr/>
          </p:nvSpPr>
          <p:spPr>
            <a:xfrm>
              <a:off x="228599" y="1141412"/>
              <a:ext cx="2286002" cy="1588"/>
            </a:xfrm>
            <a:prstGeom prst="line">
              <a:avLst/>
            </a:prstGeom>
            <a:noFill/>
            <a:ln w="5715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3" name="Straight Arrow Connector 8"/>
            <p:cNvSpPr/>
            <p:nvPr/>
          </p:nvSpPr>
          <p:spPr>
            <a:xfrm flipH="1" flipV="1">
              <a:off x="4038599" y="2057399"/>
              <a:ext cx="838202" cy="1589"/>
            </a:xfrm>
            <a:prstGeom prst="line">
              <a:avLst/>
            </a:prstGeom>
            <a:noFill/>
            <a:ln w="5715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4" name="Straight Arrow Connector 10"/>
            <p:cNvSpPr/>
            <p:nvPr/>
          </p:nvSpPr>
          <p:spPr>
            <a:xfrm>
              <a:off x="-1" y="1752599"/>
              <a:ext cx="990601" cy="1590"/>
            </a:xfrm>
            <a:prstGeom prst="line">
              <a:avLst/>
            </a:prstGeom>
            <a:noFill/>
            <a:ln w="5715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40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Steam condensation occurs in water-cooled "condensers"</a:t>
            </a:r>
          </a:p>
        </p:txBody>
      </p:sp>
      <p:sp>
        <p:nvSpPr>
          <p:cNvPr id="409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5344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Which allow two loops (or volumes) of water to come into close contact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One carrying steam that has just exited the turbine generator 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One with "cooling water" (from river / lake. . . then returning to same)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Heat from the much hotter steam migrates to the much cooler cooling water</a:t>
            </a:r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The steam condenses, the cooling water gets warmer</a:t>
            </a:r>
          </a:p>
        </p:txBody>
      </p:sp>
      <p:pic>
        <p:nvPicPr>
          <p:cNvPr id="41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2460356"/>
            <a:ext cx="3657600" cy="2645044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Rectangle 5"/>
          <p:cNvSpPr txBox="1"/>
          <p:nvPr/>
        </p:nvSpPr>
        <p:spPr>
          <a:xfrm>
            <a:off x="6019800" y="3383820"/>
            <a:ext cx="2743200" cy="442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http://en.wikipedia.org/wiki/Surface_condenser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Warming of that cooling water has consequences:</a:t>
            </a:r>
          </a:p>
        </p:txBody>
      </p:sp>
      <p:sp>
        <p:nvSpPr>
          <p:cNvPr id="414" name="Rectangle 3"/>
          <p:cNvSpPr txBox="1">
            <a:spLocks noGrp="1"/>
          </p:cNvSpPr>
          <p:nvPr>
            <p:ph type="body" idx="1"/>
          </p:nvPr>
        </p:nvSpPr>
        <p:spPr>
          <a:xfrm>
            <a:off x="76200" y="914400"/>
            <a:ext cx="9067800" cy="4503231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For smaller lakes and rivers, water temperature rise can be very important:</a:t>
            </a:r>
          </a:p>
          <a:p>
            <a:pPr>
              <a:tabLst>
                <a:tab pos="444500" algn="l"/>
                <a:tab pos="9017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Harming wildlife, or perturbing the ecosystem  </a:t>
            </a:r>
          </a:p>
          <a:p>
            <a:pPr>
              <a:tabLst>
                <a:tab pos="444500" algn="l"/>
                <a:tab pos="9017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For example by fostering alga growth =&gt; Oxygen depletion =&gt; Fish die offs</a:t>
            </a:r>
          </a:p>
          <a:p>
            <a:pPr>
              <a:tabLst>
                <a:tab pos="444500" algn="l"/>
                <a:tab pos="901700" algn="l"/>
              </a:tabLst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How might one calculate the cooling water's temperature change?</a:t>
            </a:r>
            <a:r>
              <a:rPr b="0"/>
              <a:t> </a:t>
            </a:r>
          </a:p>
          <a:p>
            <a:pPr>
              <a:tabLst>
                <a:tab pos="444500" algn="l"/>
                <a:tab pos="9017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Power </a:t>
            </a:r>
            <a:r>
              <a:rPr baseline="-25000"/>
              <a:t>Steam =&gt; Cooling Water</a:t>
            </a:r>
            <a:r>
              <a:t> = (Steam mass / time) (H</a:t>
            </a:r>
            <a:r>
              <a:rPr baseline="-25000"/>
              <a:t>2</a:t>
            </a:r>
            <a:r>
              <a:t>O heat of vaporization)</a:t>
            </a:r>
          </a:p>
          <a:p>
            <a:pPr>
              <a:tabLst>
                <a:tab pos="444500" algn="l"/>
                <a:tab pos="901700" algn="l"/>
              </a:tabLst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Which should cause that cooling water's temperature to rise by:</a:t>
            </a:r>
          </a:p>
          <a:p>
            <a:pPr>
              <a:spcBef>
                <a:spcPts val="200"/>
              </a:spcBef>
              <a:tabLst>
                <a:tab pos="444500" algn="l"/>
                <a:tab pos="9017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</a:p>
          <a:p>
            <a:pPr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ΔT = Power </a:t>
            </a:r>
            <a:r>
              <a:rPr baseline="-25000"/>
              <a:t>Steam =&gt; Cooling Water</a:t>
            </a:r>
            <a:r>
              <a:t> / [(Cooling H</a:t>
            </a:r>
            <a:r>
              <a:rPr baseline="-25000"/>
              <a:t>2</a:t>
            </a:r>
            <a:r>
              <a:t>O mass per time) (H</a:t>
            </a:r>
            <a:r>
              <a:rPr baseline="-25000"/>
              <a:t>2</a:t>
            </a:r>
            <a:r>
              <a:t>O specific heat)]</a:t>
            </a:r>
          </a:p>
          <a:p>
            <a:pPr>
              <a:tabLst>
                <a:tab pos="444500" algn="l"/>
                <a:tab pos="901700" algn="l"/>
              </a:tabLst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Combining those equations:</a:t>
            </a:r>
          </a:p>
        </p:txBody>
      </p:sp>
      <p:grpSp>
        <p:nvGrpSpPr>
          <p:cNvPr id="417" name="Group"/>
          <p:cNvGrpSpPr/>
          <p:nvPr/>
        </p:nvGrpSpPr>
        <p:grpSpPr>
          <a:xfrm>
            <a:off x="1371600" y="5507748"/>
            <a:ext cx="6735835" cy="759094"/>
            <a:chOff x="0" y="0"/>
            <a:chExt cx="6735834" cy="759093"/>
          </a:xfrm>
        </p:grpSpPr>
        <p:sp>
          <p:nvSpPr>
            <p:cNvPr id="415" name="Rectangle 3"/>
            <p:cNvSpPr txBox="1"/>
            <p:nvPr/>
          </p:nvSpPr>
          <p:spPr>
            <a:xfrm>
              <a:off x="0" y="207251"/>
              <a:ext cx="1295400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400"/>
                </a:spcBef>
                <a:tabLst>
                  <a:tab pos="444500" algn="l"/>
                  <a:tab pos="901700" algn="l"/>
                </a:tabLst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ΔT =</a:t>
              </a:r>
            </a:p>
          </p:txBody>
        </p:sp>
        <p:sp>
          <p:nvSpPr>
            <p:cNvPr id="416" name="Rectangle 3"/>
            <p:cNvSpPr txBox="1"/>
            <p:nvPr/>
          </p:nvSpPr>
          <p:spPr>
            <a:xfrm>
              <a:off x="1020834" y="0"/>
              <a:ext cx="5715001" cy="7590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400"/>
                </a:spcBef>
                <a:tabLst>
                  <a:tab pos="444500" algn="l"/>
                  <a:tab pos="901700" algn="l"/>
                </a:tabLst>
                <a:defRPr b="0" u="sng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+mj-lt"/>
                  <a:ea typeface="+mj-ea"/>
                  <a:cs typeface="+mj-cs"/>
                  <a:sym typeface="Arial"/>
                </a:defRPr>
              </a:pPr>
              <a:r>
                <a:t>(Steam mass per time) (H</a:t>
              </a:r>
              <a:r>
                <a:rPr baseline="-25000"/>
                <a:t>2</a:t>
              </a:r>
              <a:r>
                <a:t>O heat of vaporization)</a:t>
              </a:r>
            </a:p>
            <a:p>
              <a:pPr>
                <a:spcBef>
                  <a:spcPts val="400"/>
                </a:spcBef>
                <a:tabLst>
                  <a:tab pos="444500" algn="l"/>
                  <a:tab pos="901700" algn="l"/>
                </a:tabLst>
                <a:defRPr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+mj-lt"/>
                  <a:ea typeface="+mj-ea"/>
                  <a:cs typeface="+mj-cs"/>
                  <a:sym typeface="Arial"/>
                </a:defRPr>
              </a:pPr>
              <a:r>
                <a:t> (Cooling H</a:t>
              </a:r>
              <a:r>
                <a:rPr baseline="-25000"/>
                <a:t>2</a:t>
              </a:r>
              <a:r>
                <a:t>O mass per time) (H</a:t>
              </a:r>
              <a:r>
                <a:rPr baseline="-25000"/>
                <a:t>2</a:t>
              </a:r>
              <a:r>
                <a:t>O specific heat)</a:t>
              </a:r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5"/>
          <p:cNvSpPr txBox="1"/>
          <p:nvPr/>
        </p:nvSpPr>
        <p:spPr>
          <a:xfrm>
            <a:off x="7239000" y="2047145"/>
            <a:ext cx="1905000" cy="619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www.eia.gov/todayinenergy/detail.cfm?id=12711</a:t>
            </a:r>
          </a:p>
        </p:txBody>
      </p:sp>
      <p:sp>
        <p:nvSpPr>
          <p:cNvPr id="135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763000" cy="55626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EIA data on hour-by-hour power consumption at one Grid "node" (location) 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 sz="1800"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 sz="1800"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Customers are going to be awfully unhappy if you don't meet "Christmas demand"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Further, in many areas, those customers may be co-owners of your company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Elsewhere, via "public utility commissions," they regulate your profit margins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Besides, with the grid, "fall short" and your </a:t>
            </a:r>
            <a:r>
              <a:rPr b="1"/>
              <a:t>entire production </a:t>
            </a:r>
            <a:r>
              <a:t>probably crashes</a:t>
            </a:r>
            <a:endParaRPr sz="1600"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So your plant </a:t>
            </a:r>
            <a:r>
              <a:rPr b="1"/>
              <a:t>MUST</a:t>
            </a:r>
            <a:r>
              <a:t> be large enough to cope with daily "Christmas Season"</a:t>
            </a:r>
          </a:p>
        </p:txBody>
      </p:sp>
      <p:sp>
        <p:nvSpPr>
          <p:cNvPr id="136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And electricity's Christmas sales </a:t>
            </a:r>
            <a:r>
              <a:rPr b="1" i="0">
                <a:latin typeface="Tahoma"/>
                <a:ea typeface="Tahoma"/>
                <a:cs typeface="Tahoma"/>
                <a:sym typeface="Tahoma"/>
              </a:rPr>
              <a:t>and</a:t>
            </a:r>
            <a:r>
              <a:t> January slump come once a day!</a:t>
            </a:r>
          </a:p>
        </p:txBody>
      </p:sp>
      <p:pic>
        <p:nvPicPr>
          <p:cNvPr id="13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7601" y="1219200"/>
            <a:ext cx="4851399" cy="23622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Box 5"/>
          <p:cNvSpPr txBox="1"/>
          <p:nvPr/>
        </p:nvSpPr>
        <p:spPr>
          <a:xfrm>
            <a:off x="304800" y="2938046"/>
            <a:ext cx="22098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5CAD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Cost Cycles:</a:t>
            </a:r>
          </a:p>
        </p:txBody>
      </p:sp>
      <p:sp>
        <p:nvSpPr>
          <p:cNvPr id="139" name="TextBox 6"/>
          <p:cNvSpPr txBox="1"/>
          <p:nvPr/>
        </p:nvSpPr>
        <p:spPr>
          <a:xfrm>
            <a:off x="228600" y="2099846"/>
            <a:ext cx="22098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FFCC66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Demand Cycles: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42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Looking up relevant physical constants for water:</a:t>
            </a:r>
          </a:p>
        </p:txBody>
      </p:sp>
      <p:sp>
        <p:nvSpPr>
          <p:cNvPr id="42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8763000" cy="51054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Water's heat (or "enthalpy") of vaporization = 2260 k Joules / kg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Water's specific heat (or heat capacity") = 4.179 Joules / g  / °C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Inserting those values into equation above: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>
                <a:solidFill>
                  <a:srgbClr val="FFCC00"/>
                </a:solidFill>
              </a:rPr>
              <a:t>ΔT = 540 °C x (Steam mass per time)/(Cooling water mass per time)  (1)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Use </a:t>
            </a:r>
            <a:r>
              <a:rPr b="1"/>
              <a:t>more</a:t>
            </a:r>
            <a:r>
              <a:t> cooling water =&gt; Get </a:t>
            </a:r>
            <a:r>
              <a:rPr b="1"/>
              <a:t>smaller </a:t>
            </a:r>
            <a:r>
              <a:t>Δ</a:t>
            </a:r>
            <a:r>
              <a:rPr b="1"/>
              <a:t>T rise </a:t>
            </a:r>
          </a:p>
          <a:p>
            <a:pPr>
              <a:defRPr sz="3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But steam mass per time DRIVES the turbine generator, thus I'd expect: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6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	Electrical power generated should be proportional to steam flow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And I could indeed dig that proportionality out of a textbook: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Incorporating steam to electrical conversion efficiency:</a:t>
            </a:r>
          </a:p>
        </p:txBody>
      </p:sp>
      <p:sp>
        <p:nvSpPr>
          <p:cNvPr id="42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9154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From Rubin's Introduction to Engineering &amp; the Environment (p. 190-191):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 (Electrical energy output of turbine) / (Heat energy added to steam) ~ 42%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heat added to steam = heat of vaporization = 2260 k Joules / kg     Thus: 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0.42 = (Electrical Output of turbine) / (2260 k W-s / kg steam) 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Rearranging that: 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>
                <a:solidFill>
                  <a:srgbClr val="FFCC00"/>
                </a:solidFill>
              </a:rPr>
              <a:t>(kgs of steam / sec) </a:t>
            </a:r>
            <a:r>
              <a:t>= 0.42 (Electrical Output of turbine) / (2260 kW)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	    </a:t>
            </a:r>
            <a:r>
              <a:rPr>
                <a:solidFill>
                  <a:srgbClr val="FFCC00"/>
                </a:solidFill>
              </a:rPr>
              <a:t>= (1.86 x 10</a:t>
            </a:r>
            <a:r>
              <a:rPr baseline="30000">
                <a:solidFill>
                  <a:srgbClr val="FFCC00"/>
                </a:solidFill>
              </a:rPr>
              <a:t>-4 </a:t>
            </a:r>
            <a:r>
              <a:rPr>
                <a:solidFill>
                  <a:srgbClr val="FFCC00"/>
                </a:solidFill>
              </a:rPr>
              <a:t>/ kW) (Electrical Output of turbine)  (2)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Combining equations (1) &amp; (2) to get warming of cooling water per power output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ΔT (Cooling water kg / s) / (540 °C) = (1.86 x 10</a:t>
            </a:r>
            <a:r>
              <a:rPr baseline="30000"/>
              <a:t>-4 </a:t>
            </a:r>
            <a:r>
              <a:t>/ kW) (Electrical Output) =&gt;</a:t>
            </a:r>
          </a:p>
          <a:p>
            <a:pPr>
              <a:defRPr sz="14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Δ</a:t>
            </a:r>
            <a:r>
              <a:rPr b="1"/>
              <a:t>T = (0.1</a:t>
            </a:r>
            <a:r>
              <a:rPr b="1" baseline="30000"/>
              <a:t> </a:t>
            </a:r>
            <a:r>
              <a:rPr b="1"/>
              <a:t>°C / kW) (Electrical Power Output) / (Cooling water kg / s)</a:t>
            </a:r>
            <a:r>
              <a:t> 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Cooling water load for our target 1 GW power plant:</a:t>
            </a:r>
          </a:p>
        </p:txBody>
      </p:sp>
      <p:sp>
        <p:nvSpPr>
          <p:cNvPr id="42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763000" cy="5334000"/>
          </a:xfrm>
          <a:prstGeom prst="rect">
            <a:avLst/>
          </a:prstGeom>
        </p:spPr>
        <p:txBody>
          <a:bodyPr/>
          <a:lstStyle/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Inserting 1 GW (= 10</a:t>
            </a:r>
            <a:r>
              <a:rPr baseline="29894"/>
              <a:t>6</a:t>
            </a:r>
            <a:r>
              <a:t> kW) for “Electrical Output” in the above equation:</a:t>
            </a:r>
          </a:p>
          <a:p>
            <a:pPr defTabSz="868680">
              <a:defRPr sz="950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defRPr sz="1710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>
                <a:solidFill>
                  <a:srgbClr val="FFFFFF"/>
                </a:solidFill>
              </a:rPr>
              <a:t>ΔT = 10</a:t>
            </a:r>
            <a:r>
              <a:rPr baseline="29894">
                <a:solidFill>
                  <a:srgbClr val="FFFFFF"/>
                </a:solidFill>
              </a:rPr>
              <a:t>5 </a:t>
            </a:r>
            <a:r>
              <a:rPr>
                <a:solidFill>
                  <a:srgbClr val="FFFFFF"/>
                </a:solidFill>
              </a:rPr>
              <a:t>°C  / (Cooling water kg / s) </a:t>
            </a:r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If we could accept a 3°C (~ 5°F) cooling water temperature increase then:</a:t>
            </a:r>
          </a:p>
          <a:p>
            <a:pPr defTabSz="868680">
              <a:defRPr sz="95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Cooling water (kg / s) =  33,000   =&gt; 33 kilo-liter / sec </a:t>
            </a:r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Converting this to an annual water use number, </a:t>
            </a:r>
            <a:r>
              <a:rPr>
                <a:solidFill>
                  <a:srgbClr val="FFCC00"/>
                </a:solidFill>
              </a:rPr>
              <a:t>1 GW plant needs</a:t>
            </a:r>
            <a:r>
              <a:t>:</a:t>
            </a:r>
          </a:p>
          <a:p>
            <a:pPr defTabSz="868680">
              <a:defRPr sz="95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8509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>
                <a:solidFill>
                  <a:srgbClr val="FFCC00"/>
                </a:solidFill>
              </a:rPr>
              <a:t>~ 120 mega liters / hr =&gt;</a:t>
            </a:r>
            <a:r>
              <a:t> </a:t>
            </a:r>
            <a:r>
              <a:rPr>
                <a:solidFill>
                  <a:srgbClr val="FFCC00"/>
                </a:solidFill>
              </a:rPr>
              <a:t>10</a:t>
            </a:r>
            <a:r>
              <a:rPr baseline="29894">
                <a:solidFill>
                  <a:srgbClr val="FFCC00"/>
                </a:solidFill>
              </a:rPr>
              <a:t>12</a:t>
            </a:r>
            <a:r>
              <a:rPr>
                <a:solidFill>
                  <a:srgbClr val="FFCC00"/>
                </a:solidFill>
              </a:rPr>
              <a:t> liters / yr = 250 billion gallons / yr</a:t>
            </a:r>
          </a:p>
          <a:p>
            <a:pPr defTabSz="868680">
              <a:tabLst>
                <a:tab pos="419100" algn="l"/>
                <a:tab pos="850900" algn="l"/>
              </a:tabLst>
              <a:defRPr sz="855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8509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With that volume </a:t>
            </a:r>
            <a:r>
              <a:rPr b="1"/>
              <a:t>inversely</a:t>
            </a:r>
            <a:r>
              <a:t> proportional to allowed temperature rise</a:t>
            </a:r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If one such water-cooled technology provided </a:t>
            </a:r>
            <a:r>
              <a:rPr b="1"/>
              <a:t>total US power </a:t>
            </a:r>
            <a:r>
              <a:t>(~1000 x 1 GW):</a:t>
            </a:r>
          </a:p>
          <a:p>
            <a:pPr defTabSz="868680">
              <a:defRPr sz="1045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8509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>
                <a:solidFill>
                  <a:srgbClr val="FFCC00"/>
                </a:solidFill>
              </a:rPr>
              <a:t>Cooling water (for total U.S. power ) ~ 10 </a:t>
            </a:r>
            <a:r>
              <a:rPr baseline="29894">
                <a:solidFill>
                  <a:srgbClr val="FFCC00"/>
                </a:solidFill>
              </a:rPr>
              <a:t>15</a:t>
            </a:r>
            <a:r>
              <a:rPr>
                <a:solidFill>
                  <a:srgbClr val="FFCC00"/>
                </a:solidFill>
              </a:rPr>
              <a:t> liters / yr = 250 trillion gal / yr</a:t>
            </a:r>
          </a:p>
          <a:p>
            <a:pPr defTabSz="868680">
              <a:tabLst>
                <a:tab pos="419100" algn="l"/>
                <a:tab pos="850900" algn="l"/>
              </a:tabLst>
              <a:defRPr sz="1045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8509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</a:t>
            </a:r>
            <a:r>
              <a:rPr b="1">
                <a:solidFill>
                  <a:srgbClr val="FFCC00"/>
                </a:solidFill>
              </a:rPr>
              <a:t>~ Twice the Mississippi River's total flow (if water not reused)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Rectangle 5"/>
          <p:cNvSpPr txBox="1"/>
          <p:nvPr/>
        </p:nvSpPr>
        <p:spPr>
          <a:xfrm>
            <a:off x="304800" y="6517545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1) J. Macknick et al.:  http://iopscience.iop.org/1748-9326/7/4/045802/pdf/1748-9326_7_4_045802.pdf</a:t>
            </a:r>
          </a:p>
        </p:txBody>
      </p:sp>
      <p:sp>
        <p:nvSpPr>
          <p:cNvPr id="43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763000" cy="5334000"/>
          </a:xfrm>
          <a:prstGeom prst="rect">
            <a:avLst/>
          </a:prstGeom>
        </p:spPr>
        <p:txBody>
          <a:bodyPr/>
          <a:lstStyle/>
          <a:p>
            <a:pPr defTabSz="909637"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From one analysis published in journal Environmental Research Letters:</a:t>
            </a:r>
            <a:r>
              <a:rPr baseline="30000"/>
              <a:t>1</a:t>
            </a:r>
            <a:r>
              <a:t> </a:t>
            </a:r>
          </a:p>
          <a:p>
            <a:pPr defTabSz="909637">
              <a:tabLst>
                <a:tab pos="444500" algn="l"/>
                <a:tab pos="9017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909637"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Hourly water consumption per power produced ~ 50,000 gal/hr/MW</a:t>
            </a:r>
          </a:p>
          <a:p>
            <a:pPr defTabSz="909637">
              <a:tabLst>
                <a:tab pos="444500" algn="l"/>
                <a:tab pos="9017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909637"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=&gt; 50 M-gal/hr/GW =&gt; 200 mega-liters/hr/GW  </a:t>
            </a:r>
            <a:r>
              <a:rPr>
                <a:solidFill>
                  <a:srgbClr val="FFCC00"/>
                </a:solidFill>
              </a:rPr>
              <a:t>= 1.6 X my 3°C number!</a:t>
            </a:r>
          </a:p>
        </p:txBody>
      </p:sp>
      <p:sp>
        <p:nvSpPr>
          <p:cNvPr id="43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Confirmation of that seemingly huge steam plant water consumption?</a:t>
            </a:r>
          </a:p>
        </p:txBody>
      </p:sp>
      <p:pic>
        <p:nvPicPr>
          <p:cNvPr id="43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1656" y="2286000"/>
            <a:ext cx="7466545" cy="4141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435" name="Rectangle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Finally, likely water requirements for solar and wind:</a:t>
            </a:r>
          </a:p>
        </p:txBody>
      </p:sp>
      <p:sp>
        <p:nvSpPr>
          <p:cNvPr id="436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90600"/>
            <a:ext cx="8991600" cy="5334000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Wind power:  </a:t>
            </a:r>
            <a:r>
              <a:rPr b="0">
                <a:solidFill>
                  <a:srgbClr val="FFFFFF"/>
                </a:solidFill>
              </a:rPr>
              <a:t>No operating water requirement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Solar PV: </a:t>
            </a:r>
            <a:r>
              <a:rPr b="0">
                <a:solidFill>
                  <a:srgbClr val="FFFFFF"/>
                </a:solidFill>
              </a:rPr>
              <a:t>No operating water requirement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However, for both of the above. lifecycle analysis </a:t>
            </a:r>
            <a:r>
              <a:rPr b="1"/>
              <a:t>would</a:t>
            </a:r>
            <a:r>
              <a:t> include some water use: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As used in mining and refining building materials such as Al and Si</a:t>
            </a:r>
          </a:p>
          <a:p>
            <a:pPr>
              <a:tabLst>
                <a:tab pos="444500" algn="l"/>
                <a:tab pos="9017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But likely still small compared to steam power plant water use numbers</a:t>
            </a:r>
          </a:p>
          <a:p>
            <a:pPr>
              <a:tabLst>
                <a:tab pos="444500" algn="l"/>
                <a:tab pos="9017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Solar Thermal:  </a:t>
            </a:r>
          </a:p>
          <a:p>
            <a:pPr>
              <a:tabLst>
                <a:tab pos="444500" algn="l"/>
                <a:tab pos="901700" algn="l"/>
              </a:tabLst>
              <a:defRPr sz="8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b="0"/>
              <a:t>If water is boiled into must-be-condensed-steam =&gt; steam plant water numbers!</a:t>
            </a:r>
          </a:p>
          <a:p>
            <a:pPr>
              <a:tabLst>
                <a:tab pos="444500" algn="l"/>
                <a:tab pos="901700" algn="l"/>
              </a:tabLst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But if boiling oils are instead used, one might </a:t>
            </a:r>
            <a:r>
              <a:rPr b="1"/>
              <a:t>eliminate</a:t>
            </a:r>
            <a:r>
              <a:t> water use</a:t>
            </a:r>
          </a:p>
          <a:p>
            <a:pPr>
              <a:tabLst>
                <a:tab pos="444500" algn="l"/>
                <a:tab pos="9017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Because hotter oil vapor can be effectively cooled/condensed by ambient air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439" name="Rectangle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Power Plant Water Requirement Bottom Lines:</a:t>
            </a:r>
          </a:p>
        </p:txBody>
      </p:sp>
      <p:sp>
        <p:nvSpPr>
          <p:cNvPr id="440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90600"/>
            <a:ext cx="8991600" cy="53340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  <a:tab pos="901700" algn="l"/>
                <a:tab pos="13716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FOR STATUS QUO: </a:t>
            </a:r>
            <a:r>
              <a:rPr b="0"/>
              <a:t>Use power from H</a:t>
            </a:r>
            <a:r>
              <a:rPr b="0" baseline="-25000"/>
              <a:t>2</a:t>
            </a:r>
            <a:r>
              <a:rPr b="0"/>
              <a:t>O steam generation &amp; condensation: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>
                <a:solidFill>
                  <a:srgbClr val="FFCC00"/>
                </a:solidFill>
              </a:rPr>
              <a:t>Coal, natural gas combined cycle, nuclear, biomass, much solar thermal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9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		=&gt; Mississippi-scale water consumption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4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b="1">
                <a:solidFill>
                  <a:srgbClr val="FFFFFF"/>
                </a:solidFill>
              </a:rPr>
              <a:t>But remember: Most of that cooling water is reusable 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At least after environment has cooled it down (e.g. down river)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FOR REDUCED WATER CONSUMPTION: </a:t>
            </a:r>
            <a:r>
              <a:rPr b="0"/>
              <a:t>Use ~</a:t>
            </a:r>
            <a:r>
              <a:t> </a:t>
            </a:r>
            <a:r>
              <a:rPr b="0"/>
              <a:t>water-free technologies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>
                <a:solidFill>
                  <a:srgbClr val="FFCC00"/>
                </a:solidFill>
              </a:rPr>
              <a:t>= Gas turbines, wind, solar photovoltaics, some solar thermal (those using oils)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>
                <a:latin typeface="+mj-lt"/>
                <a:ea typeface="+mj-ea"/>
                <a:cs typeface="+mj-cs"/>
                <a:sym typeface="Arial"/>
              </a:defRPr>
            </a:pPr>
            <a:endParaRPr>
              <a:solidFill>
                <a:srgbClr val="FFCC00"/>
              </a:solidFill>
            </a:endParaRPr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FOR RADICAL INCREASE IN WATER CONSUMPTION: </a:t>
            </a:r>
            <a:r>
              <a:rPr b="0"/>
              <a:t>Use water as prime input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1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b="0">
                <a:solidFill>
                  <a:srgbClr val="FFCC00"/>
                </a:solidFill>
              </a:rPr>
              <a:t>= Biofuels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44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Credits / Acknowledgements</a:t>
            </a:r>
          </a:p>
        </p:txBody>
      </p:sp>
      <p:sp>
        <p:nvSpPr>
          <p:cNvPr id="444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534400" cy="5410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t>Some materials used in this class were developed under a National Science Foundation "Research Initiation Grant in Engineering Education" (RIGEE).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t>Other materials, including the WeCanFigureThisOut.org "Virtual Lab" science education website, were developed under even earlier NSF "Course, Curriculum and Laboratory Improvement" (CCLI) and "Nanoscience Undergraduate Education" (NUE) awards.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t>This set of notes was authored by John C. Bean who also created all figures not explicitly credited above.  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400" u="sng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400" u="sng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400" u="sng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400">
                <a:solidFill>
                  <a:srgbClr val="FF33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Copyright John C. Bean</a:t>
            </a:r>
            <a:r>
              <a:rPr u="sng"/>
              <a:t> </a:t>
            </a:r>
          </a:p>
          <a:p>
            <a:pPr algn="ctr">
              <a:defRPr sz="800" u="sng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200"/>
              </a:spcBef>
              <a:defRPr sz="1200">
                <a:latin typeface="+mj-lt"/>
                <a:ea typeface="+mj-ea"/>
                <a:cs typeface="+mj-cs"/>
                <a:sym typeface="Arial"/>
              </a:defRPr>
            </a:pPr>
            <a:r>
              <a:t>(However, permission is granted for use by individual instructors in non-profit academic institutions)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1) www.eia.gov/tools/faqs/faq.cfm?id=65&amp;t=2	    2) www.eia.gov/electricity/annual/html/epa_03_01_a.html</a:t>
            </a:r>
          </a:p>
        </p:txBody>
      </p:sp>
      <p:sp>
        <p:nvSpPr>
          <p:cNvPr id="14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How big are today's power plants, and how many are there?</a:t>
            </a:r>
          </a:p>
        </p:txBody>
      </p:sp>
      <p:sp>
        <p:nvSpPr>
          <p:cNvPr id="143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90600"/>
            <a:ext cx="89916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The EIA says that the US now has 6997 power plants of at least 1 MW capacity </a:t>
            </a:r>
            <a:r>
              <a:rPr baseline="30000"/>
              <a:t>(1)</a:t>
            </a:r>
          </a:p>
          <a:p>
            <a:pPr>
              <a:defRPr sz="2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 that the total </a:t>
            </a:r>
            <a:r>
              <a:rPr>
                <a:solidFill>
                  <a:srgbClr val="FFCC00"/>
                </a:solidFill>
              </a:rPr>
              <a:t>US energy production in 2012 was 4,047,765 GW-h </a:t>
            </a:r>
            <a:r>
              <a:rPr baseline="30000"/>
              <a:t>(2)</a:t>
            </a:r>
          </a:p>
          <a:p>
            <a:pPr>
              <a:defRPr sz="1800" baseline="30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Which divided by 8760 hours/year =&gt; </a:t>
            </a:r>
            <a:r>
              <a:rPr b="1">
                <a:solidFill>
                  <a:srgbClr val="FFCC00"/>
                </a:solidFill>
              </a:rPr>
              <a:t>US average power = 462 GW</a:t>
            </a:r>
          </a:p>
          <a:p>
            <a:pPr>
              <a:defRPr sz="12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Leading to my easier to remember:  </a:t>
            </a:r>
            <a:r>
              <a:rPr b="1">
                <a:solidFill>
                  <a:srgbClr val="FFCC00"/>
                </a:solidFill>
              </a:rPr>
              <a:t>US average power ~ ½ Tera-Watt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 b="1">
              <a:solidFill>
                <a:srgbClr val="FFCC00"/>
              </a:solidFill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If you divide THAT by the 6997 power plants, average power/plant/time = 66 MW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that is power </a:t>
            </a:r>
            <a:r>
              <a:rPr b="1"/>
              <a:t>production</a:t>
            </a:r>
            <a:r>
              <a:t> (= average) and NOT power </a:t>
            </a:r>
            <a:r>
              <a:rPr b="1"/>
              <a:t>capacity</a:t>
            </a:r>
            <a:r>
              <a:t> (= peak)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Further, that number is distorted by inclusion of many older smaller power plants</a:t>
            </a:r>
          </a:p>
          <a:p>
            <a:pPr>
              <a:defRPr sz="2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REALITY = A much smaller number of LARGER plants produce MOST of our energy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1) http://fas.org/sgp/crs/misc/RL34746.pdf</a:t>
            </a:r>
          </a:p>
        </p:txBody>
      </p:sp>
      <p:sp>
        <p:nvSpPr>
          <p:cNvPr id="14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Capacities of TYPICAL U.S. power plants:</a:t>
            </a:r>
          </a:p>
        </p:txBody>
      </p:sp>
      <p:sp>
        <p:nvSpPr>
          <p:cNvPr id="14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686800" cy="5466621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Per the Congressional Research Service study of REAL operating plants (2008)</a:t>
            </a:r>
            <a:r>
              <a:rPr baseline="30000" dirty="0"/>
              <a:t>1</a:t>
            </a:r>
            <a:r>
              <a:rPr dirty="0"/>
              <a:t>: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FOSSIL FUEL POWER PLANTS:	 ~ 500 MW per plant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NUCLEAR PLANTS:		 ~ 1500-3000 MW per plant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SOLAR THERMAL:		≤ 250 MW per plant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WIND:				 ≤ 200 MW per plant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GEOTHERMAL:			 ≤ 150 MW per plant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SOLAR PHOTOVOLTAIC:</a:t>
            </a:r>
            <a:r>
              <a:rPr dirty="0" smtClean="0"/>
              <a:t>	 </a:t>
            </a:r>
            <a:r>
              <a:rPr dirty="0"/>
              <a:t>≤ 75 MW per plant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NOTE (!)</a:t>
            </a:r>
            <a:r>
              <a:rPr b="0" dirty="0">
                <a:solidFill>
                  <a:srgbClr val="FFFFFF"/>
                </a:solidFill>
              </a:rPr>
              <a:t>: Not only are most renewable power plants MUCH, MUCH smaller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But, data above cites the then </a:t>
            </a:r>
            <a:r>
              <a:rPr b="1" dirty="0"/>
              <a:t>largest example</a:t>
            </a:r>
            <a:r>
              <a:rPr dirty="0"/>
              <a:t> of each new technology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With MOST plants of that type being much smaller (hence "≤" signs!)  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But the 1</a:t>
            </a:r>
            <a:r>
              <a:rPr baseline="30000"/>
              <a:t>st</a:t>
            </a:r>
            <a:r>
              <a:t> two types produce the vast majority of our power:</a:t>
            </a:r>
          </a:p>
        </p:txBody>
      </p:sp>
      <p:sp>
        <p:nvSpPr>
          <p:cNvPr id="15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8686800" cy="4845840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TYPE:			TYPICAL SIZE		SHARE OF U.S. POWER </a:t>
            </a:r>
            <a:r>
              <a:rPr baseline="30000"/>
              <a:t>(1)</a:t>
            </a:r>
          </a:p>
          <a:p>
            <a:pPr>
              <a:defRPr sz="10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Fossil Fuel Power Plants	 ~ 500 MW per plant		67%</a:t>
            </a:r>
          </a:p>
          <a:p>
            <a:pPr>
              <a:defRPr sz="12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Nuclear Plants:		 ~ 1500-3000 MW per plant	19%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It is from this and the preceding slide that I derived my oft repeated:</a:t>
            </a:r>
          </a:p>
          <a:p>
            <a:pPr>
              <a:spcBef>
                <a:spcPts val="200"/>
              </a:spcBef>
              <a:defRPr sz="11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"Typical U.S. power plant capacities:  200-2000 MW"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"Average US Power Plant ~ 600 MW"</a:t>
            </a:r>
          </a:p>
          <a:p>
            <a:pPr algn="ctr">
              <a:defRPr sz="2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Comparing those numbers with data on preceding slide, one would conclude:</a:t>
            </a:r>
          </a:p>
        </p:txBody>
      </p:sp>
      <p:sp>
        <p:nvSpPr>
          <p:cNvPr id="151" name="Rectangle 3"/>
          <p:cNvSpPr txBox="1"/>
          <p:nvPr/>
        </p:nvSpPr>
        <p:spPr>
          <a:xfrm>
            <a:off x="152400" y="6172200"/>
            <a:ext cx="8686800" cy="5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 b="0" i="1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1) http://www.eia.gov/tools/faqs/faq.cfm?id=427&amp;t=3</a:t>
            </a:r>
            <a:endParaRPr dirty="0">
              <a:solidFill>
                <a:srgbClr val="FFFFFF"/>
              </a:solidFill>
            </a:endParaRPr>
          </a:p>
          <a:p>
            <a:pPr algn="ctr">
              <a:defRPr sz="600" b="0" i="1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 </a:t>
            </a:r>
            <a:endParaRPr dirty="0">
              <a:solidFill>
                <a:srgbClr val="FFFFFF"/>
              </a:solidFill>
            </a:endParaRPr>
          </a:p>
          <a:p>
            <a:pPr algn="ctr">
              <a:defRPr sz="1200" b="0" i="1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For more detailed information see my </a:t>
            </a:r>
            <a:r>
              <a:rPr b="1" dirty="0"/>
              <a:t>U.S. Power Production &amp; Consumption</a:t>
            </a:r>
            <a:r>
              <a:rPr dirty="0"/>
              <a:t> (</a:t>
            </a:r>
            <a:r>
              <a:rPr u="sng" dirty="0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pptx</a:t>
            </a:r>
            <a:r>
              <a:rPr dirty="0"/>
              <a:t> / </a:t>
            </a:r>
            <a:r>
              <a:rPr u="sng" dirty="0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pdf</a:t>
            </a:r>
            <a:r>
              <a:rPr dirty="0"/>
              <a:t> / </a:t>
            </a:r>
            <a:r>
              <a:rPr u="sng" dirty="0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key</a:t>
            </a:r>
            <a:r>
              <a:rPr dirty="0"/>
              <a:t>) note set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154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533400"/>
          </a:xfrm>
          <a:prstGeom prst="rect">
            <a:avLst/>
          </a:prstGeom>
        </p:spPr>
        <p:txBody>
          <a:bodyPr/>
          <a:lstStyle/>
          <a:p>
            <a:r>
              <a:t>To be major contributors, renewable plants must grow &gt; 3-10 X</a:t>
            </a:r>
          </a:p>
        </p:txBody>
      </p:sp>
      <p:sp>
        <p:nvSpPr>
          <p:cNvPr id="155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181600"/>
          </a:xfrm>
          <a:prstGeom prst="rect">
            <a:avLst/>
          </a:prstGeom>
        </p:spPr>
        <p:txBody>
          <a:bodyPr/>
          <a:lstStyle/>
          <a:p>
            <a:pPr defTabSz="896111">
              <a:defRPr sz="1764">
                <a:solidFill>
                  <a:srgbClr val="FFCC00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In fact, a good design goal for </a:t>
            </a:r>
            <a:r>
              <a:rPr b="1"/>
              <a:t>all</a:t>
            </a:r>
            <a:r>
              <a:t> power plants would be a capacity of ~ 1 GW</a:t>
            </a:r>
          </a:p>
          <a:p>
            <a:pPr defTabSz="896111">
              <a:defRPr sz="1078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tabLst>
                <a:tab pos="431800" algn="l"/>
                <a:tab pos="876300" algn="l"/>
              </a:tabLst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You COULD build smaller plants, but you'd need a LOT more of them</a:t>
            </a:r>
          </a:p>
          <a:p>
            <a:pPr defTabSz="896111">
              <a:tabLst>
                <a:tab pos="431800" algn="l"/>
                <a:tab pos="876300" algn="l"/>
              </a:tabLst>
              <a:defRPr sz="980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tabLst>
                <a:tab pos="431800" algn="l"/>
                <a:tab pos="876300" algn="l"/>
              </a:tabLst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	And then interconnection and operational costs might bite you</a:t>
            </a:r>
          </a:p>
          <a:p>
            <a:pPr defTabSz="896111">
              <a:tabLst>
                <a:tab pos="431800" algn="l"/>
                <a:tab pos="876300" algn="l"/>
              </a:tabLst>
              <a:defRPr sz="1764" b="1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tabLst>
                <a:tab pos="431800" algn="l"/>
                <a:tab pos="876300" algn="l"/>
              </a:tabLst>
              <a:defRPr sz="1764" b="1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So let's use that as our 1</a:t>
            </a:r>
            <a:r>
              <a:rPr baseline="29959"/>
              <a:t>st</a:t>
            </a:r>
            <a:r>
              <a:t> design goal:</a:t>
            </a:r>
          </a:p>
          <a:p>
            <a:pPr defTabSz="896111">
              <a:defRPr sz="274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896111">
              <a:defRPr sz="1764" b="1">
                <a:solidFill>
                  <a:srgbClr val="FFCC00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Capacity of a typical power plant ~ 1 GW</a:t>
            </a:r>
          </a:p>
          <a:p>
            <a:pPr defTabSz="896111">
              <a:defRPr sz="588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tabLst>
                <a:tab pos="431800" algn="l"/>
                <a:tab pos="876300" algn="l"/>
                <a:tab pos="1333500" algn="l"/>
              </a:tabLst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But I also want figure out TOTAL U.S. requirements</a:t>
            </a:r>
          </a:p>
          <a:p>
            <a:pPr defTabSz="896111">
              <a:tabLst>
                <a:tab pos="431800" algn="l"/>
                <a:tab pos="876300" algn="l"/>
                <a:tab pos="1333500" algn="l"/>
              </a:tabLst>
              <a:defRPr sz="78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tabLst>
                <a:tab pos="431800" algn="l"/>
                <a:tab pos="876300" algn="l"/>
                <a:tab pos="1333500" algn="l"/>
              </a:tabLst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From above, time averaged U.S. power generation was 462 GW (~ ½ TW)</a:t>
            </a:r>
          </a:p>
          <a:p>
            <a:pPr defTabSz="896111">
              <a:tabLst>
                <a:tab pos="431800" algn="l"/>
                <a:tab pos="876300" algn="l"/>
                <a:tab pos="1333500" algn="l"/>
              </a:tabLst>
              <a:defRPr sz="882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tabLst>
                <a:tab pos="431800" algn="l"/>
                <a:tab pos="876300" algn="l"/>
                <a:tab pos="1333500" algn="l"/>
              </a:tabLst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	But this averages high evening loads with much lower overnight loads</a:t>
            </a:r>
          </a:p>
        </p:txBody>
      </p:sp>
      <p:sp>
        <p:nvSpPr>
          <p:cNvPr id="156" name="Rectangle 5"/>
          <p:cNvSpPr/>
          <p:nvPr/>
        </p:nvSpPr>
        <p:spPr>
          <a:xfrm>
            <a:off x="1894416" y="3407833"/>
            <a:ext cx="5334001" cy="685801"/>
          </a:xfrm>
          <a:prstGeom prst="rect">
            <a:avLst/>
          </a:prstGeom>
          <a:ln w="381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theme/theme1.xml><?xml version="1.0" encoding="utf-8"?>
<a:theme xmlns:a="http://schemas.openxmlformats.org/drawingml/2006/main" name="Lecture 1 - What is Nanoscience">
  <a:themeElements>
    <a:clrScheme name="Custom 147">
      <a:dk1>
        <a:srgbClr val="003366"/>
      </a:dk1>
      <a:lt1>
        <a:srgbClr val="666666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66CCFF"/>
      </a:hlink>
      <a:folHlink>
        <a:srgbClr val="FF00FF"/>
      </a:folHlink>
    </a:clrScheme>
    <a:fontScheme name="Lecture 1 - What is Nanoscien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cture 1 - What is Nanoscience">
  <a:themeElements>
    <a:clrScheme name="Lecture 1 - What is Nanoscien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00FF"/>
      </a:hlink>
      <a:folHlink>
        <a:srgbClr val="FF00FF"/>
      </a:folHlink>
    </a:clrScheme>
    <a:fontScheme name="Lecture 1 - What is Nanoscien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7636</Words>
  <PresentationFormat>On-screen Show (4:3)</PresentationFormat>
  <Paragraphs>1097</Paragraphs>
  <Slides>56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Lecture 1 - What is Nanoscience</vt:lpstr>
      <vt:lpstr>Power Plant Land &amp; Water Requirements</vt:lpstr>
      <vt:lpstr>Power Plant Land &amp; Water Requirements</vt:lpstr>
      <vt:lpstr>How big should an ideal power plant be?</vt:lpstr>
      <vt:lpstr>But as I've noted before: Electricity's shelf-life is milli-seconds!</vt:lpstr>
      <vt:lpstr>And electricity's Christmas sales and January slump come once a day!</vt:lpstr>
      <vt:lpstr>How big are today's power plants, and how many are there?</vt:lpstr>
      <vt:lpstr>Capacities of TYPICAL U.S. power plants:</vt:lpstr>
      <vt:lpstr>But the 1st two types produce the vast majority of our power:</vt:lpstr>
      <vt:lpstr>To be major contributors, renewable plants must grow &gt; 3-10 X</vt:lpstr>
      <vt:lpstr>Returning to those daily / weekly power cycles:</vt:lpstr>
      <vt:lpstr>Part I: Power Plant Land Requirements:</vt:lpstr>
      <vt:lpstr>What about renewable energy power plants?</vt:lpstr>
      <vt:lpstr>Starting with solar photovoltaic plants:</vt:lpstr>
      <vt:lpstr>Which then pops up these maps (for different months)</vt:lpstr>
      <vt:lpstr>What about Europe?</vt:lpstr>
      <vt:lpstr>Back to an ANNUALY AVERAGED NREL U.S. insolation map</vt:lpstr>
      <vt:lpstr>Working toward our goal for a competitive renewable plant:</vt:lpstr>
      <vt:lpstr>What about using alternative solar PV technologies?</vt:lpstr>
      <vt:lpstr>Trying to further pin down numbers for solar thermal:</vt:lpstr>
      <vt:lpstr>From earlier Solar Energy lecture:</vt:lpstr>
      <vt:lpstr>Summary of numbers for 1 GW Solar Thermal plant area:</vt:lpstr>
      <vt:lpstr>ADDED SUMMER OF 2020:   There are finally significant numbers of large Solar PV &amp; Solar Thermal Plants</vt:lpstr>
      <vt:lpstr>But most sources still omitted information about solar plant area</vt:lpstr>
      <vt:lpstr>The Solar PV and Solar Thermal correlations were surprisingly similar:</vt:lpstr>
      <vt:lpstr>Which supplants my earlier predictions about 1 GW Solar Plant Sizes:</vt:lpstr>
      <vt:lpstr>What about biofuels?</vt:lpstr>
      <vt:lpstr>Which allows for a technology-independent land use estimate:</vt:lpstr>
      <vt:lpstr>What about technologies that CAN SHARE the land?</vt:lpstr>
      <vt:lpstr>Comparable incomplete geothermal data for Europe:</vt:lpstr>
      <vt:lpstr>So to estimate Geothermal requirements: Back to single numbers:</vt:lpstr>
      <vt:lpstr>From those numbers:</vt:lpstr>
      <vt:lpstr>Moving on to second land-sharing power source: Wind</vt:lpstr>
      <vt:lpstr>Or comparable data for Europe:</vt:lpstr>
      <vt:lpstr>But conversion of average wind speed to power extracted / area requires:</vt:lpstr>
      <vt:lpstr>Which led to our rules about turbine spacing and size:</vt:lpstr>
      <vt:lpstr>Conversion of map's wind speed =&gt; Wind farm power output</vt:lpstr>
      <vt:lpstr>Which I demonstrated via this case comparison:</vt:lpstr>
      <vt:lpstr>Comparison with NREL map suggested real life enhancement of 2X:</vt:lpstr>
      <vt:lpstr>Enlarging the NREL U.S. map so that we can read off numbers:</vt:lpstr>
      <vt:lpstr>Starting calculation with a single wind turbine:</vt:lpstr>
      <vt:lpstr>Then using spacing rule to build a full wind farm:</vt:lpstr>
      <vt:lpstr>And dividing this into our 1 GW power capacity goal:</vt:lpstr>
      <vt:lpstr>Grand summary of estimated 1 GW power plant sizes:</vt:lpstr>
      <vt:lpstr>For full U.S. power (1000 such plants on "good/best" sites):</vt:lpstr>
      <vt:lpstr>Power Plant Land Requirement Bottom Lines:</vt:lpstr>
      <vt:lpstr>Part II: Power Plant Water Requirements: </vt:lpstr>
      <vt:lpstr>Water consumption of more conventional power plants?</vt:lpstr>
      <vt:lpstr>Steam condensation occurs in water-cooled "condensers"</vt:lpstr>
      <vt:lpstr>Warming of that cooling water has consequences:</vt:lpstr>
      <vt:lpstr>Looking up relevant physical constants for water:</vt:lpstr>
      <vt:lpstr>Incorporating steam to electrical conversion efficiency:</vt:lpstr>
      <vt:lpstr>Cooling water load for our target 1 GW power plant:</vt:lpstr>
      <vt:lpstr>Confirmation of that seemingly huge steam plant water consumption?</vt:lpstr>
      <vt:lpstr>Finally, likely water requirements for solar and wind:</vt:lpstr>
      <vt:lpstr>Power Plant Water Requirement Bottom Lines:</vt:lpstr>
      <vt:lpstr>Credits / Acknowledgements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Plant Land &amp; Water Requirements</dc:title>
  <cp:lastModifiedBy>John Bean</cp:lastModifiedBy>
  <cp:revision>1</cp:revision>
  <dcterms:created xsi:type="dcterms:W3CDTF">2020-08-19T15:21:23Z</dcterms:created>
  <dcterms:modified xsi:type="dcterms:W3CDTF">2020-08-19T15:25:27Z</dcterms:modified>
</cp:coreProperties>
</file>