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4E9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9"/>
          </a:solidFill>
        </a:fill>
      </a:tcStyle>
    </a:wholeTbl>
    <a:band2H>
      <a:tcTxStyle/>
      <a:tcStyle>
        <a:tcBdr/>
        <a:fill>
          <a:solidFill>
            <a:srgbClr val="E7E9ED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8" d="100"/>
          <a:sy n="108" d="100"/>
        </p:scale>
        <p:origin x="-8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 vert="eaVert"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 vert="eaVert"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 vert="eaVert"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lvl1pPr>
            <a:lvl2pPr marL="640896" indent="-183696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lvl2pPr>
            <a:lvl3pPr marL="1085850" indent="-1714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lvl3pPr>
            <a:lvl4pPr marL="1577339" indent="-205739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lvl4pPr>
            <a:lvl5pPr marL="2034539" indent="-205739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5988050"/>
            <a:ext cx="2133600" cy="368301"/>
          </a:xfrm>
          <a:prstGeom prst="rect">
            <a:avLst/>
          </a:prstGeom>
        </p:spPr>
        <p:txBody>
          <a:bodyPr/>
          <a:lstStyle>
            <a:lvl1pPr algn="ctr">
              <a:spcBef>
                <a:spcPts val="300"/>
              </a:spcBef>
              <a:defRPr sz="1200" i="1">
                <a:solidFill>
                  <a:srgbClr val="059797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i="0" cap="all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00CCFF"/>
              </a:buClr>
              <a:buSzPct val="65000"/>
              <a:buChar char="■"/>
              <a:defRPr sz="2800"/>
            </a:lvl1pPr>
            <a:lvl2pPr marL="790575" indent="-333375">
              <a:spcBef>
                <a:spcPts val="600"/>
              </a:spcBef>
              <a:buClr>
                <a:srgbClr val="00CCFF"/>
              </a:buClr>
              <a:defRPr sz="2800"/>
            </a:lvl2pPr>
            <a:lvl3pPr marL="1234439" indent="-320039">
              <a:spcBef>
                <a:spcPts val="600"/>
              </a:spcBef>
              <a:buClr>
                <a:srgbClr val="00CCFF"/>
              </a:buClr>
              <a:defRPr sz="2800"/>
            </a:lvl3pPr>
            <a:lvl4pPr marL="1727200" indent="-355600">
              <a:spcBef>
                <a:spcPts val="600"/>
              </a:spcBef>
              <a:buClr>
                <a:srgbClr val="00CCFF"/>
              </a:buClr>
              <a:defRPr sz="2800"/>
            </a:lvl4pPr>
            <a:lvl5pPr marL="2184400" indent="-355600">
              <a:spcBef>
                <a:spcPts val="600"/>
              </a:spcBef>
              <a:buClr>
                <a:srgbClr val="00CCFF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661307" marR="0" indent="-20410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11049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1600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20574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2514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29718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34290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3886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canfigurethisout.org/ENERGY/Web_notes/Electricity/Magnetic%20Induction.pdf" TargetMode="External"/><Relationship Id="rId4" Type="http://schemas.openxmlformats.org/officeDocument/2006/relationships/hyperlink" Target="https://www.wecanfigurethisout.org/ENERGY/Web_notes/Electricity/Magnetic%20Induction.key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wecanfigurethisout.org/ENERGY/Web_notes/Electricity/Magnetic%20Induction.pptx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canfigurethisout.org/ENERGY/Web_notes/Electricity/Electricty%20and%20Magnetism.pdf" TargetMode="External"/><Relationship Id="rId4" Type="http://schemas.openxmlformats.org/officeDocument/2006/relationships/hyperlink" Target="https://www.wecanfigurethisout.org/ENERGY/Web_notes/Electricity/Electricty%20and%20Magnetism.key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wecanfigurethisout.org/ENERGY/Web_notes/Electricity/Electricty%20and%20Magnetism.ppt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canfigurethisout.org/ENERGY/Web_notes/Electricity/Electricty%20and%20Magnetism.pdf" TargetMode="External"/><Relationship Id="rId4" Type="http://schemas.openxmlformats.org/officeDocument/2006/relationships/hyperlink" Target="https://www.wecanfigurethisout.org/ENERGY/Web_notes/Electricity/Electricty%20and%20Magnetism.key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gif"/><Relationship Id="rId8" Type="http://schemas.openxmlformats.org/officeDocument/2006/relationships/image" Target="../media/image5.gif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wecanfigurethisout.org/ENERGY/Web_notes/Electricity/Electricty%20and%20Magnetism.pptx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wecanfigurethisout.org/ENERGY/Web_notes/Round%20Pegs/Renewable%20Distributed%20Grid%20-%20Supporting%20Files/dcdcconv.pdf" TargetMode="Externa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canfigurethisout.org/ENERGY/Web_notes/Round%20Pegs/Power%20Cycles%20and%20Energy%20Storage.pdf" TargetMode="External"/><Relationship Id="rId4" Type="http://schemas.openxmlformats.org/officeDocument/2006/relationships/hyperlink" Target="https://www.wecanfigurethisout.org/ENERGY/Web_notes/Round%20Pegs/Power%20Cycles%20and%20Energy%20Storage.key" TargetMode="External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wecanfigurethisout.org/ENERGY/Web_notes/Round%20Pegs/Power%20Cycles%20and%20Energy%20Storage.pptx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canfigurethisout.org/ENERGY/Web_notes/Technology%20Comparisons/Plant%20Requirements%20-%20Land%20Water.key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wecanfigurethisout.org/ENERGY/Web_notes/Technology%20Comparisons/Plant%20Requirements%20-%20Land%20Water.pptx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2"/>
          <p:cNvSpPr txBox="1">
            <a:spLocks noGrp="1"/>
          </p:cNvSpPr>
          <p:nvPr>
            <p:ph type="title"/>
          </p:nvPr>
        </p:nvSpPr>
        <p:spPr>
          <a:xfrm>
            <a:off x="304800" y="88900"/>
            <a:ext cx="8534400" cy="654050"/>
          </a:xfrm>
          <a:prstGeom prst="rect">
            <a:avLst/>
          </a:prstGeom>
        </p:spPr>
        <p:txBody>
          <a:bodyPr/>
          <a:lstStyle/>
          <a:p>
            <a:r>
              <a:t>A Renewable / Distributed Grid</a:t>
            </a:r>
          </a:p>
        </p:txBody>
      </p:sp>
      <p:sp>
        <p:nvSpPr>
          <p:cNvPr id="122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304800" y="673100"/>
            <a:ext cx="8534400" cy="827921"/>
          </a:xfrm>
          <a:prstGeom prst="rect">
            <a:avLst/>
          </a:prstGeom>
        </p:spPr>
        <p:txBody>
          <a:bodyPr/>
          <a:lstStyle/>
          <a:p>
            <a:pPr algn="ctr"/>
            <a:r>
              <a:t>John C. Bean</a:t>
            </a:r>
          </a:p>
          <a:p>
            <a:pPr>
              <a:defRPr sz="600"/>
            </a:pPr>
            <a:endParaRPr/>
          </a:p>
          <a:p>
            <a:pPr algn="ctr">
              <a:spcBef>
                <a:spcPts val="300"/>
              </a:spcBef>
              <a:defRPr sz="1600" u="sng"/>
            </a:pPr>
            <a:r>
              <a:t>Outline</a:t>
            </a:r>
          </a:p>
        </p:txBody>
      </p:sp>
      <p:sp>
        <p:nvSpPr>
          <p:cNvPr id="123" name="Rectangle 5"/>
          <p:cNvSpPr txBox="1"/>
          <p:nvPr/>
        </p:nvSpPr>
        <p:spPr>
          <a:xfrm>
            <a:off x="304800" y="65715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(Written / Revised:  November 2019)</a:t>
            </a:r>
          </a:p>
        </p:txBody>
      </p:sp>
      <p:sp>
        <p:nvSpPr>
          <p:cNvPr id="124" name="Rectangle 3"/>
          <p:cNvSpPr txBox="1"/>
          <p:nvPr/>
        </p:nvSpPr>
        <p:spPr>
          <a:xfrm>
            <a:off x="200560" y="1707714"/>
            <a:ext cx="8534401" cy="4307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400"/>
              </a:spcBef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Characteristics of today's power plants and grid</a:t>
            </a:r>
          </a:p>
          <a:p>
            <a:pPr>
              <a:lnSpc>
                <a:spcPct val="130000"/>
              </a:lnSpc>
              <a:spcBef>
                <a:spcPts val="400"/>
              </a:spcBef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Dealing with Wind &amp; Solar's naturally Grid incompatible forms of electrical power:</a:t>
            </a:r>
          </a:p>
          <a:p>
            <a:pPr lvl="1" indent="620485">
              <a:lnSpc>
                <a:spcPct val="130000"/>
              </a:lnSpc>
              <a:spcBef>
                <a:spcPts val="400"/>
              </a:spcBef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Wind's asynchronous AC power and Solar's DC power</a:t>
            </a:r>
          </a:p>
          <a:p>
            <a:pPr>
              <a:lnSpc>
                <a:spcPct val="130000"/>
              </a:lnSpc>
              <a:spcBef>
                <a:spcPts val="400"/>
              </a:spcBef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Today's solution: Universal Power Converters</a:t>
            </a:r>
          </a:p>
          <a:p>
            <a:pPr lvl="1" indent="620485">
              <a:lnSpc>
                <a:spcPct val="130000"/>
              </a:lnSpc>
              <a:spcBef>
                <a:spcPts val="400"/>
              </a:spcBef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Small versions of which now also charge the batteries of our personal devices</a:t>
            </a:r>
          </a:p>
          <a:p>
            <a:pPr>
              <a:lnSpc>
                <a:spcPct val="130000"/>
              </a:lnSpc>
              <a:spcBef>
                <a:spcPts val="400"/>
              </a:spcBef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Opening the door to a 12/7 Renewable Grid</a:t>
            </a:r>
          </a:p>
          <a:p>
            <a:pPr lvl="1" indent="620485">
              <a:lnSpc>
                <a:spcPct val="130000"/>
              </a:lnSpc>
              <a:spcBef>
                <a:spcPts val="400"/>
              </a:spcBef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Which, overnight, would leave you shivering or sweating in the dark</a:t>
            </a:r>
          </a:p>
          <a:p>
            <a:pPr>
              <a:lnSpc>
                <a:spcPct val="130000"/>
              </a:lnSpc>
              <a:spcBef>
                <a:spcPts val="400"/>
              </a:spcBef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The additional elements required for a 24/7 Renewable Grid?</a:t>
            </a:r>
          </a:p>
          <a:p>
            <a:pPr lvl="1" indent="620485">
              <a:lnSpc>
                <a:spcPct val="130000"/>
              </a:lnSpc>
              <a:spcBef>
                <a:spcPts val="400"/>
              </a:spcBef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Massive Energy Storage: To save daylight/wind energy for overnight use</a:t>
            </a:r>
          </a:p>
          <a:p>
            <a:pPr lvl="1" indent="620485">
              <a:lnSpc>
                <a:spcPct val="130000"/>
              </a:lnSpc>
              <a:spcBef>
                <a:spcPts val="400"/>
              </a:spcBef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High Voltage DC Electrical Power Transmission:</a:t>
            </a:r>
          </a:p>
          <a:p>
            <a:pPr lvl="2" indent="1066800">
              <a:lnSpc>
                <a:spcPct val="130000"/>
              </a:lnSpc>
              <a:spcBef>
                <a:spcPts val="400"/>
              </a:spcBef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Allowing generation of renewable energy in the most advantageous locations</a:t>
            </a:r>
          </a:p>
          <a:p>
            <a:pPr lvl="2" indent="1066800">
              <a:lnSpc>
                <a:spcPct val="130000"/>
              </a:lnSpc>
              <a:spcBef>
                <a:spcPts val="400"/>
              </a:spcBef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But consumption of that energy where we most want/need it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t>Conversion has traditionally been based on 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transformers</a:t>
            </a:r>
            <a:r>
              <a:t>:</a:t>
            </a:r>
          </a:p>
        </p:txBody>
      </p:sp>
      <p:sp>
        <p:nvSpPr>
          <p:cNvPr id="22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915400" cy="56388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Which, as explained in my note set on Magnetic Induction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t>):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Use pulsing electric current in one coil, to create pulsing magnetic fields, </a:t>
            </a:r>
          </a:p>
          <a:p>
            <a:pPr>
              <a:spcBef>
                <a:spcPts val="200"/>
              </a:spcBef>
              <a:defRPr sz="9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  <a:p>
            <a:pPr marL="0" lvl="2" indent="1085850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sweep through a second coil inducing currents in it: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Power (voltage x current) flowing in one coil =&gt; Power (V x I) flowing out the other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the voltage can be increased (or decreased) at the expense of current: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Voltage </a:t>
            </a:r>
            <a:r>
              <a:rPr baseline="-25000"/>
              <a:t>in</a:t>
            </a:r>
            <a:r>
              <a:t> x Current </a:t>
            </a:r>
            <a:r>
              <a:rPr baseline="-25000"/>
              <a:t>in</a:t>
            </a:r>
            <a:r>
              <a:t>  </a:t>
            </a:r>
            <a:r>
              <a:rPr baseline="-25000"/>
              <a:t> </a:t>
            </a:r>
            <a:r>
              <a:t>= Voltage </a:t>
            </a:r>
            <a:r>
              <a:rPr baseline="-25000"/>
              <a:t>out</a:t>
            </a:r>
            <a:r>
              <a:t> x Current </a:t>
            </a:r>
            <a:r>
              <a:rPr baseline="-25000"/>
              <a:t>out</a:t>
            </a:r>
            <a:r>
              <a:t>    But: 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Voltage </a:t>
            </a:r>
            <a:r>
              <a:rPr baseline="-25000"/>
              <a:t>out</a:t>
            </a:r>
            <a:r>
              <a:t> x Number coil turns </a:t>
            </a:r>
            <a:r>
              <a:rPr baseline="-25000"/>
              <a:t>in</a:t>
            </a:r>
            <a:r>
              <a:t>  = Voltage </a:t>
            </a:r>
            <a:r>
              <a:rPr baseline="-25000"/>
              <a:t>in</a:t>
            </a:r>
            <a:r>
              <a:t> x Number coil turns </a:t>
            </a:r>
            <a:r>
              <a:rPr baseline="-25000"/>
              <a:t>out</a:t>
            </a:r>
            <a:r>
              <a:t>   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Ability to easily transform voltage is WHY AC power was chosen in the first place!</a:t>
            </a:r>
          </a:p>
        </p:txBody>
      </p:sp>
      <p:grpSp>
        <p:nvGrpSpPr>
          <p:cNvPr id="231" name="Group 16"/>
          <p:cNvGrpSpPr/>
          <p:nvPr/>
        </p:nvGrpSpPr>
        <p:grpSpPr>
          <a:xfrm>
            <a:off x="2438399" y="2362200"/>
            <a:ext cx="5581522" cy="1066800"/>
            <a:chOff x="0" y="0"/>
            <a:chExt cx="5581521" cy="1066800"/>
          </a:xfrm>
        </p:grpSpPr>
        <p:pic>
          <p:nvPicPr>
            <p:cNvPr id="228" name="Picture 9" descr="Picture 9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4624" t="30000" r="13499" b="21000"/>
            <a:stretch>
              <a:fillRect/>
            </a:stretch>
          </p:blipFill>
          <p:spPr>
            <a:xfrm>
              <a:off x="-1" y="59266"/>
              <a:ext cx="2079325" cy="10075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Picture 13" descr="Picture 13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125" t="25500" b="19500"/>
            <a:stretch>
              <a:fillRect/>
            </a:stretch>
          </p:blipFill>
          <p:spPr>
            <a:xfrm>
              <a:off x="2892333" y="0"/>
              <a:ext cx="2689188" cy="10632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0" name="Left-Right Arrow 15"/>
            <p:cNvSpPr/>
            <p:nvPr/>
          </p:nvSpPr>
          <p:spPr>
            <a:xfrm>
              <a:off x="2141862" y="355600"/>
              <a:ext cx="687933" cy="296334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/>
          <a:p>
            <a:r>
              <a:t>As applied to our wandering wind turbine's output:</a:t>
            </a:r>
          </a:p>
        </p:txBody>
      </p:sp>
      <p:sp>
        <p:nvSpPr>
          <p:cNvPr id="23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685800"/>
            <a:ext cx="8915400" cy="56388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Raw wind turbine generator output, a 110 Volt-ish, 60 Hz-ish wobbly signal: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"Rectified" &amp; smoothed into ~ DC (via the diodes &amp; capacitors of my “Grid” lecture):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5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"Alternated" (chopped on/off with a switch) to make a 60 Hz square wave: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3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5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Then transformed and smoothed into ~ 110 Volt, 60 Hz AC:</a:t>
            </a:r>
          </a:p>
        </p:txBody>
      </p:sp>
      <p:grpSp>
        <p:nvGrpSpPr>
          <p:cNvPr id="251" name="Group 67"/>
          <p:cNvGrpSpPr/>
          <p:nvPr/>
        </p:nvGrpSpPr>
        <p:grpSpPr>
          <a:xfrm>
            <a:off x="3135245" y="4343400"/>
            <a:ext cx="2807399" cy="655217"/>
            <a:chOff x="0" y="0"/>
            <a:chExt cx="2807397" cy="655215"/>
          </a:xfrm>
        </p:grpSpPr>
        <p:sp>
          <p:nvSpPr>
            <p:cNvPr id="235" name="Straight Connector 28"/>
            <p:cNvSpPr/>
            <p:nvPr/>
          </p:nvSpPr>
          <p:spPr>
            <a:xfrm flipV="1">
              <a:off x="1157" y="309"/>
              <a:ext cx="747" cy="647194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6" name="Straight Connector 29"/>
            <p:cNvSpPr/>
            <p:nvPr/>
          </p:nvSpPr>
          <p:spPr>
            <a:xfrm>
              <a:off x="10483" y="-1"/>
              <a:ext cx="424412" cy="1082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7" name="Straight Connector 30"/>
            <p:cNvSpPr/>
            <p:nvPr/>
          </p:nvSpPr>
          <p:spPr>
            <a:xfrm>
              <a:off x="19436" y="647193"/>
              <a:ext cx="2605462" cy="465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8" name="Straight Connector 31"/>
            <p:cNvSpPr/>
            <p:nvPr/>
          </p:nvSpPr>
          <p:spPr>
            <a:xfrm flipH="1" flipV="1">
              <a:off x="2635635" y="93938"/>
              <a:ext cx="2" cy="533402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9" name="Straight Connector 37"/>
            <p:cNvSpPr/>
            <p:nvPr/>
          </p:nvSpPr>
          <p:spPr>
            <a:xfrm flipV="1">
              <a:off x="443765" y="540"/>
              <a:ext cx="1268" cy="62219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0" name="Straight Connector 45"/>
            <p:cNvSpPr/>
            <p:nvPr/>
          </p:nvSpPr>
          <p:spPr>
            <a:xfrm flipV="1">
              <a:off x="911424" y="0"/>
              <a:ext cx="1268" cy="62219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1" name="Straight Connector 46"/>
            <p:cNvSpPr/>
            <p:nvPr/>
          </p:nvSpPr>
          <p:spPr>
            <a:xfrm flipV="1">
              <a:off x="1346128" y="0"/>
              <a:ext cx="1268" cy="62219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2" name="Straight Connector 47"/>
            <p:cNvSpPr/>
            <p:nvPr/>
          </p:nvSpPr>
          <p:spPr>
            <a:xfrm flipV="1">
              <a:off x="1771240" y="94732"/>
              <a:ext cx="1588" cy="53340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3" name="Straight Connector 48"/>
            <p:cNvSpPr/>
            <p:nvPr/>
          </p:nvSpPr>
          <p:spPr>
            <a:xfrm flipH="1" flipV="1">
              <a:off x="2198755" y="71076"/>
              <a:ext cx="309" cy="584140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4" name="Straight Connector 50"/>
            <p:cNvSpPr/>
            <p:nvPr/>
          </p:nvSpPr>
          <p:spPr>
            <a:xfrm>
              <a:off x="921562" y="-1"/>
              <a:ext cx="424412" cy="1082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5" name="Straight Connector 51"/>
            <p:cNvSpPr/>
            <p:nvPr/>
          </p:nvSpPr>
          <p:spPr>
            <a:xfrm>
              <a:off x="1770418" y="87163"/>
              <a:ext cx="424412" cy="1082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6" name="Straight Connector 52"/>
            <p:cNvSpPr/>
            <p:nvPr/>
          </p:nvSpPr>
          <p:spPr>
            <a:xfrm>
              <a:off x="2624897" y="81279"/>
              <a:ext cx="182501" cy="108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7" name="Straight Connector 57"/>
            <p:cNvSpPr/>
            <p:nvPr/>
          </p:nvSpPr>
          <p:spPr>
            <a:xfrm>
              <a:off x="-1" y="629111"/>
              <a:ext cx="2624899" cy="3245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8" name="Straight Connector 58"/>
            <p:cNvSpPr/>
            <p:nvPr/>
          </p:nvSpPr>
          <p:spPr>
            <a:xfrm>
              <a:off x="436317" y="621118"/>
              <a:ext cx="424412" cy="108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9" name="Straight Connector 59"/>
            <p:cNvSpPr/>
            <p:nvPr/>
          </p:nvSpPr>
          <p:spPr>
            <a:xfrm>
              <a:off x="1347396" y="621118"/>
              <a:ext cx="424412" cy="108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0" name="Straight Connector 60"/>
            <p:cNvSpPr/>
            <p:nvPr/>
          </p:nvSpPr>
          <p:spPr>
            <a:xfrm>
              <a:off x="2200485" y="621118"/>
              <a:ext cx="424412" cy="108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56" name="Group 34"/>
          <p:cNvGrpSpPr/>
          <p:nvPr/>
        </p:nvGrpSpPr>
        <p:grpSpPr>
          <a:xfrm>
            <a:off x="609599" y="1220356"/>
            <a:ext cx="3048389" cy="882764"/>
            <a:chOff x="0" y="0"/>
            <a:chExt cx="3048387" cy="882763"/>
          </a:xfrm>
        </p:grpSpPr>
        <p:grpSp>
          <p:nvGrpSpPr>
            <p:cNvPr id="254" name="Group 9"/>
            <p:cNvGrpSpPr/>
            <p:nvPr/>
          </p:nvGrpSpPr>
          <p:grpSpPr>
            <a:xfrm>
              <a:off x="-1" y="9805"/>
              <a:ext cx="3043309" cy="872959"/>
              <a:chOff x="0" y="0"/>
              <a:chExt cx="3043307" cy="872958"/>
            </a:xfrm>
          </p:grpSpPr>
          <p:sp>
            <p:nvSpPr>
              <p:cNvPr id="252" name="Straight Connector 43"/>
              <p:cNvSpPr/>
              <p:nvPr/>
            </p:nvSpPr>
            <p:spPr>
              <a:xfrm>
                <a:off x="-1" y="417261"/>
                <a:ext cx="3043308" cy="4376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3" name="Straight Connector 44"/>
              <p:cNvSpPr/>
              <p:nvPr/>
            </p:nvSpPr>
            <p:spPr>
              <a:xfrm flipV="1">
                <a:off x="1340" y="-1"/>
                <a:ext cx="866" cy="872959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55" name="Freeform 42"/>
            <p:cNvSpPr/>
            <p:nvPr/>
          </p:nvSpPr>
          <p:spPr>
            <a:xfrm>
              <a:off x="10547" y="0"/>
              <a:ext cx="3037841" cy="84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extrusionOk="0">
                  <a:moveTo>
                    <a:pt x="0" y="10312"/>
                  </a:moveTo>
                  <a:cubicBezTo>
                    <a:pt x="416" y="5141"/>
                    <a:pt x="831" y="-29"/>
                    <a:pt x="1281" y="1"/>
                  </a:cubicBezTo>
                  <a:cubicBezTo>
                    <a:pt x="1731" y="30"/>
                    <a:pt x="2227" y="6904"/>
                    <a:pt x="2700" y="10490"/>
                  </a:cubicBezTo>
                  <a:cubicBezTo>
                    <a:pt x="3173" y="14075"/>
                    <a:pt x="3661" y="21571"/>
                    <a:pt x="4119" y="21512"/>
                  </a:cubicBezTo>
                  <a:cubicBezTo>
                    <a:pt x="4576" y="21452"/>
                    <a:pt x="4996" y="13690"/>
                    <a:pt x="5446" y="10134"/>
                  </a:cubicBezTo>
                  <a:cubicBezTo>
                    <a:pt x="5896" y="6578"/>
                    <a:pt x="6353" y="149"/>
                    <a:pt x="6819" y="178"/>
                  </a:cubicBezTo>
                  <a:cubicBezTo>
                    <a:pt x="7284" y="208"/>
                    <a:pt x="7627" y="7201"/>
                    <a:pt x="8237" y="10312"/>
                  </a:cubicBezTo>
                  <a:cubicBezTo>
                    <a:pt x="8847" y="13423"/>
                    <a:pt x="9740" y="18875"/>
                    <a:pt x="10480" y="18845"/>
                  </a:cubicBezTo>
                  <a:cubicBezTo>
                    <a:pt x="11219" y="18815"/>
                    <a:pt x="11936" y="12860"/>
                    <a:pt x="12676" y="10134"/>
                  </a:cubicBezTo>
                  <a:cubicBezTo>
                    <a:pt x="13416" y="7408"/>
                    <a:pt x="14179" y="2460"/>
                    <a:pt x="14919" y="2490"/>
                  </a:cubicBezTo>
                  <a:cubicBezTo>
                    <a:pt x="15658" y="2519"/>
                    <a:pt x="16368" y="7586"/>
                    <a:pt x="17115" y="10312"/>
                  </a:cubicBezTo>
                  <a:cubicBezTo>
                    <a:pt x="17863" y="13038"/>
                    <a:pt x="18656" y="18934"/>
                    <a:pt x="19403" y="18845"/>
                  </a:cubicBezTo>
                  <a:cubicBezTo>
                    <a:pt x="20151" y="18756"/>
                    <a:pt x="21600" y="9778"/>
                    <a:pt x="21600" y="9778"/>
                  </a:cubicBezTo>
                </a:path>
              </a:pathLst>
            </a:custGeom>
            <a:noFill/>
            <a:ln w="38100" cap="flat">
              <a:solidFill>
                <a:srgbClr val="FF79F4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61" name="Group 63"/>
          <p:cNvGrpSpPr/>
          <p:nvPr/>
        </p:nvGrpSpPr>
        <p:grpSpPr>
          <a:xfrm>
            <a:off x="1888379" y="2929466"/>
            <a:ext cx="2912222" cy="651934"/>
            <a:chOff x="0" y="0"/>
            <a:chExt cx="2912220" cy="651932"/>
          </a:xfrm>
        </p:grpSpPr>
        <p:grpSp>
          <p:nvGrpSpPr>
            <p:cNvPr id="259" name="Group 66"/>
            <p:cNvGrpSpPr/>
            <p:nvPr/>
          </p:nvGrpSpPr>
          <p:grpSpPr>
            <a:xfrm>
              <a:off x="-1" y="4740"/>
              <a:ext cx="2912222" cy="647193"/>
              <a:chOff x="0" y="0"/>
              <a:chExt cx="2912220" cy="647191"/>
            </a:xfrm>
          </p:grpSpPr>
          <p:sp>
            <p:nvSpPr>
              <p:cNvPr id="257" name="Straight Connector 24"/>
              <p:cNvSpPr/>
              <p:nvPr/>
            </p:nvSpPr>
            <p:spPr>
              <a:xfrm flipV="1">
                <a:off x="1283" y="0"/>
                <a:ext cx="828" cy="647193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8" name="Straight Connector 56"/>
              <p:cNvSpPr/>
              <p:nvPr/>
            </p:nvSpPr>
            <p:spPr>
              <a:xfrm>
                <a:off x="0" y="643948"/>
                <a:ext cx="2912221" cy="3244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60" name="Freeform 62"/>
            <p:cNvSpPr/>
            <p:nvPr/>
          </p:nvSpPr>
          <p:spPr>
            <a:xfrm>
              <a:off x="67419" y="0"/>
              <a:ext cx="2844801" cy="11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0" extrusionOk="0">
                  <a:moveTo>
                    <a:pt x="0" y="0"/>
                  </a:moveTo>
                  <a:lnTo>
                    <a:pt x="5863" y="1851"/>
                  </a:lnTo>
                  <a:cubicBezTo>
                    <a:pt x="8319" y="4937"/>
                    <a:pt x="12111" y="15429"/>
                    <a:pt x="14734" y="18514"/>
                  </a:cubicBezTo>
                  <a:cubicBezTo>
                    <a:pt x="17357" y="21600"/>
                    <a:pt x="21600" y="20366"/>
                    <a:pt x="21600" y="20366"/>
                  </a:cubicBezTo>
                </a:path>
              </a:pathLst>
            </a:custGeom>
            <a:solidFill>
              <a:schemeClr val="accent1"/>
            </a:solidFill>
            <a:ln w="38100" cap="flat">
              <a:solidFill>
                <a:srgbClr val="FF79F4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65" name="Group 72"/>
          <p:cNvGrpSpPr/>
          <p:nvPr/>
        </p:nvGrpSpPr>
        <p:grpSpPr>
          <a:xfrm>
            <a:off x="5082166" y="5997221"/>
            <a:ext cx="2900927" cy="658167"/>
            <a:chOff x="0" y="0"/>
            <a:chExt cx="2900926" cy="658165"/>
          </a:xfrm>
        </p:grpSpPr>
        <p:sp>
          <p:nvSpPr>
            <p:cNvPr id="262" name="Straight Connector 5"/>
            <p:cNvSpPr/>
            <p:nvPr/>
          </p:nvSpPr>
          <p:spPr>
            <a:xfrm>
              <a:off x="0" y="315677"/>
              <a:ext cx="2900926" cy="467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3" name="Straight Connector 6"/>
            <p:cNvSpPr/>
            <p:nvPr/>
          </p:nvSpPr>
          <p:spPr>
            <a:xfrm flipV="1">
              <a:off x="277185" y="3548"/>
              <a:ext cx="747" cy="647194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4" name="Freeform 71"/>
            <p:cNvSpPr/>
            <p:nvPr/>
          </p:nvSpPr>
          <p:spPr>
            <a:xfrm>
              <a:off x="315333" y="0"/>
              <a:ext cx="2573869" cy="658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29" extrusionOk="0">
                  <a:moveTo>
                    <a:pt x="0" y="9581"/>
                  </a:moveTo>
                  <a:cubicBezTo>
                    <a:pt x="502" y="4791"/>
                    <a:pt x="1004" y="0"/>
                    <a:pt x="1506" y="0"/>
                  </a:cubicBezTo>
                  <a:cubicBezTo>
                    <a:pt x="2008" y="0"/>
                    <a:pt x="2473" y="6258"/>
                    <a:pt x="3012" y="9581"/>
                  </a:cubicBezTo>
                  <a:cubicBezTo>
                    <a:pt x="3552" y="12904"/>
                    <a:pt x="3899" y="21514"/>
                    <a:pt x="4743" y="19939"/>
                  </a:cubicBezTo>
                  <a:cubicBezTo>
                    <a:pt x="5587" y="18364"/>
                    <a:pt x="6992" y="346"/>
                    <a:pt x="8076" y="130"/>
                  </a:cubicBezTo>
                  <a:cubicBezTo>
                    <a:pt x="9160" y="-86"/>
                    <a:pt x="10180" y="18342"/>
                    <a:pt x="11249" y="18644"/>
                  </a:cubicBezTo>
                  <a:cubicBezTo>
                    <a:pt x="12317" y="18946"/>
                    <a:pt x="13401" y="2029"/>
                    <a:pt x="14485" y="1942"/>
                  </a:cubicBezTo>
                  <a:cubicBezTo>
                    <a:pt x="15570" y="1856"/>
                    <a:pt x="16830" y="18126"/>
                    <a:pt x="17754" y="18126"/>
                  </a:cubicBezTo>
                  <a:cubicBezTo>
                    <a:pt x="18678" y="18126"/>
                    <a:pt x="19389" y="3388"/>
                    <a:pt x="20030" y="1942"/>
                  </a:cubicBezTo>
                  <a:cubicBezTo>
                    <a:pt x="20671" y="497"/>
                    <a:pt x="21600" y="9452"/>
                    <a:pt x="21600" y="9452"/>
                  </a:cubicBez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ctangle 2"/>
          <p:cNvSpPr txBox="1">
            <a:spLocks noGrp="1"/>
          </p:cNvSpPr>
          <p:nvPr>
            <p:ph type="title"/>
          </p:nvPr>
        </p:nvSpPr>
        <p:spPr>
          <a:xfrm>
            <a:off x="304800" y="88900"/>
            <a:ext cx="8534400" cy="457200"/>
          </a:xfrm>
          <a:prstGeom prst="rect">
            <a:avLst/>
          </a:prstGeom>
        </p:spPr>
        <p:txBody>
          <a:bodyPr/>
          <a:lstStyle/>
          <a:p>
            <a:r>
              <a:t>But this didn't 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quite</a:t>
            </a:r>
            <a:r>
              <a:t> get us to our goal of constant 110 VAC power:</a:t>
            </a:r>
          </a:p>
        </p:txBody>
      </p:sp>
      <p:sp>
        <p:nvSpPr>
          <p:cNvPr id="268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685800"/>
            <a:ext cx="9067800" cy="56388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Raw wind turbine generator output varied in </a:t>
            </a:r>
            <a:r>
              <a:rPr b="1"/>
              <a:t>both </a:t>
            </a:r>
            <a:r>
              <a:t>amplitude and frequency: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We rectified out its natural oscillations, then added them back via 60 Hz chopping: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Which, via a transformer, then became almost constant 110 Volt 60 Hz AC: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we really needed stronger transforming (to get to full 110 Volts) near end</a:t>
            </a:r>
          </a:p>
        </p:txBody>
      </p:sp>
      <p:grpSp>
        <p:nvGrpSpPr>
          <p:cNvPr id="285" name="Group 67"/>
          <p:cNvGrpSpPr/>
          <p:nvPr/>
        </p:nvGrpSpPr>
        <p:grpSpPr>
          <a:xfrm>
            <a:off x="4965001" y="2946504"/>
            <a:ext cx="2807399" cy="655217"/>
            <a:chOff x="0" y="0"/>
            <a:chExt cx="2807397" cy="655215"/>
          </a:xfrm>
        </p:grpSpPr>
        <p:sp>
          <p:nvSpPr>
            <p:cNvPr id="269" name="Straight Connector 28"/>
            <p:cNvSpPr/>
            <p:nvPr/>
          </p:nvSpPr>
          <p:spPr>
            <a:xfrm flipV="1">
              <a:off x="1157" y="309"/>
              <a:ext cx="747" cy="647194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0" name="Straight Connector 29"/>
            <p:cNvSpPr/>
            <p:nvPr/>
          </p:nvSpPr>
          <p:spPr>
            <a:xfrm>
              <a:off x="10483" y="-1"/>
              <a:ext cx="424412" cy="1082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1" name="Straight Connector 30"/>
            <p:cNvSpPr/>
            <p:nvPr/>
          </p:nvSpPr>
          <p:spPr>
            <a:xfrm>
              <a:off x="19436" y="647193"/>
              <a:ext cx="2605462" cy="465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2" name="Straight Connector 31"/>
            <p:cNvSpPr/>
            <p:nvPr/>
          </p:nvSpPr>
          <p:spPr>
            <a:xfrm flipH="1" flipV="1">
              <a:off x="2635635" y="93938"/>
              <a:ext cx="2" cy="533402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3" name="Straight Connector 37"/>
            <p:cNvSpPr/>
            <p:nvPr/>
          </p:nvSpPr>
          <p:spPr>
            <a:xfrm flipV="1">
              <a:off x="443765" y="540"/>
              <a:ext cx="1268" cy="62219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4" name="Straight Connector 45"/>
            <p:cNvSpPr/>
            <p:nvPr/>
          </p:nvSpPr>
          <p:spPr>
            <a:xfrm flipV="1">
              <a:off x="911424" y="0"/>
              <a:ext cx="1268" cy="62219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5" name="Straight Connector 46"/>
            <p:cNvSpPr/>
            <p:nvPr/>
          </p:nvSpPr>
          <p:spPr>
            <a:xfrm flipV="1">
              <a:off x="1346128" y="0"/>
              <a:ext cx="1268" cy="62219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6" name="Straight Connector 47"/>
            <p:cNvSpPr/>
            <p:nvPr/>
          </p:nvSpPr>
          <p:spPr>
            <a:xfrm flipV="1">
              <a:off x="1771240" y="94732"/>
              <a:ext cx="1588" cy="53340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7" name="Straight Connector 48"/>
            <p:cNvSpPr/>
            <p:nvPr/>
          </p:nvSpPr>
          <p:spPr>
            <a:xfrm flipH="1" flipV="1">
              <a:off x="2198755" y="71076"/>
              <a:ext cx="309" cy="584140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8" name="Straight Connector 50"/>
            <p:cNvSpPr/>
            <p:nvPr/>
          </p:nvSpPr>
          <p:spPr>
            <a:xfrm>
              <a:off x="921562" y="-1"/>
              <a:ext cx="424412" cy="1082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9" name="Straight Connector 51"/>
            <p:cNvSpPr/>
            <p:nvPr/>
          </p:nvSpPr>
          <p:spPr>
            <a:xfrm>
              <a:off x="1770418" y="87163"/>
              <a:ext cx="424412" cy="1082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0" name="Straight Connector 52"/>
            <p:cNvSpPr/>
            <p:nvPr/>
          </p:nvSpPr>
          <p:spPr>
            <a:xfrm>
              <a:off x="2624897" y="81279"/>
              <a:ext cx="182501" cy="108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1" name="Straight Connector 57"/>
            <p:cNvSpPr/>
            <p:nvPr/>
          </p:nvSpPr>
          <p:spPr>
            <a:xfrm>
              <a:off x="-1" y="629111"/>
              <a:ext cx="2624899" cy="3245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2" name="Straight Connector 58"/>
            <p:cNvSpPr/>
            <p:nvPr/>
          </p:nvSpPr>
          <p:spPr>
            <a:xfrm>
              <a:off x="436317" y="621118"/>
              <a:ext cx="424412" cy="108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3" name="Straight Connector 59"/>
            <p:cNvSpPr/>
            <p:nvPr/>
          </p:nvSpPr>
          <p:spPr>
            <a:xfrm>
              <a:off x="1347396" y="621118"/>
              <a:ext cx="424412" cy="108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4" name="Straight Connector 60"/>
            <p:cNvSpPr/>
            <p:nvPr/>
          </p:nvSpPr>
          <p:spPr>
            <a:xfrm>
              <a:off x="2200485" y="621118"/>
              <a:ext cx="424412" cy="108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90" name="Group 34"/>
          <p:cNvGrpSpPr/>
          <p:nvPr/>
        </p:nvGrpSpPr>
        <p:grpSpPr>
          <a:xfrm>
            <a:off x="2819013" y="1220256"/>
            <a:ext cx="3048388" cy="806664"/>
            <a:chOff x="0" y="0"/>
            <a:chExt cx="3048387" cy="806663"/>
          </a:xfrm>
        </p:grpSpPr>
        <p:grpSp>
          <p:nvGrpSpPr>
            <p:cNvPr id="288" name="Group 9"/>
            <p:cNvGrpSpPr/>
            <p:nvPr/>
          </p:nvGrpSpPr>
          <p:grpSpPr>
            <a:xfrm>
              <a:off x="0" y="8960"/>
              <a:ext cx="3043307" cy="797704"/>
              <a:chOff x="0" y="0"/>
              <a:chExt cx="3043306" cy="797703"/>
            </a:xfrm>
          </p:grpSpPr>
          <p:sp>
            <p:nvSpPr>
              <p:cNvPr id="286" name="Straight Connector 43"/>
              <p:cNvSpPr/>
              <p:nvPr/>
            </p:nvSpPr>
            <p:spPr>
              <a:xfrm>
                <a:off x="-1" y="381290"/>
                <a:ext cx="3043308" cy="3998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7" name="Straight Connector 44"/>
              <p:cNvSpPr/>
              <p:nvPr/>
            </p:nvSpPr>
            <p:spPr>
              <a:xfrm flipV="1">
                <a:off x="1340" y="-1"/>
                <a:ext cx="866" cy="797704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89" name="Freeform 42"/>
            <p:cNvSpPr/>
            <p:nvPr/>
          </p:nvSpPr>
          <p:spPr>
            <a:xfrm>
              <a:off x="10547" y="-1"/>
              <a:ext cx="3037841" cy="770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extrusionOk="0">
                  <a:moveTo>
                    <a:pt x="0" y="10312"/>
                  </a:moveTo>
                  <a:cubicBezTo>
                    <a:pt x="416" y="5141"/>
                    <a:pt x="831" y="-29"/>
                    <a:pt x="1281" y="1"/>
                  </a:cubicBezTo>
                  <a:cubicBezTo>
                    <a:pt x="1731" y="30"/>
                    <a:pt x="2227" y="6904"/>
                    <a:pt x="2700" y="10490"/>
                  </a:cubicBezTo>
                  <a:cubicBezTo>
                    <a:pt x="3173" y="14075"/>
                    <a:pt x="3661" y="21571"/>
                    <a:pt x="4119" y="21512"/>
                  </a:cubicBezTo>
                  <a:cubicBezTo>
                    <a:pt x="4576" y="21452"/>
                    <a:pt x="4996" y="13690"/>
                    <a:pt x="5446" y="10134"/>
                  </a:cubicBezTo>
                  <a:cubicBezTo>
                    <a:pt x="5896" y="6578"/>
                    <a:pt x="6353" y="149"/>
                    <a:pt x="6819" y="178"/>
                  </a:cubicBezTo>
                  <a:cubicBezTo>
                    <a:pt x="7284" y="208"/>
                    <a:pt x="7627" y="7201"/>
                    <a:pt x="8237" y="10312"/>
                  </a:cubicBezTo>
                  <a:cubicBezTo>
                    <a:pt x="8847" y="13423"/>
                    <a:pt x="9740" y="18875"/>
                    <a:pt x="10480" y="18845"/>
                  </a:cubicBezTo>
                  <a:cubicBezTo>
                    <a:pt x="11219" y="18815"/>
                    <a:pt x="11936" y="12860"/>
                    <a:pt x="12676" y="10134"/>
                  </a:cubicBezTo>
                  <a:cubicBezTo>
                    <a:pt x="13416" y="7408"/>
                    <a:pt x="14179" y="2460"/>
                    <a:pt x="14919" y="2490"/>
                  </a:cubicBezTo>
                  <a:cubicBezTo>
                    <a:pt x="15658" y="2519"/>
                    <a:pt x="16368" y="7586"/>
                    <a:pt x="17115" y="10312"/>
                  </a:cubicBezTo>
                  <a:cubicBezTo>
                    <a:pt x="17863" y="13038"/>
                    <a:pt x="18656" y="18934"/>
                    <a:pt x="19403" y="18845"/>
                  </a:cubicBezTo>
                  <a:cubicBezTo>
                    <a:pt x="20151" y="18756"/>
                    <a:pt x="21600" y="9778"/>
                    <a:pt x="21600" y="9778"/>
                  </a:cubicBezTo>
                </a:path>
              </a:pathLst>
            </a:custGeom>
            <a:noFill/>
            <a:ln w="38100" cap="flat">
              <a:solidFill>
                <a:srgbClr val="FF79F4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95" name="Group 63"/>
          <p:cNvGrpSpPr/>
          <p:nvPr/>
        </p:nvGrpSpPr>
        <p:grpSpPr>
          <a:xfrm>
            <a:off x="609599" y="2929466"/>
            <a:ext cx="2912222" cy="651934"/>
            <a:chOff x="0" y="0"/>
            <a:chExt cx="2912220" cy="651932"/>
          </a:xfrm>
        </p:grpSpPr>
        <p:grpSp>
          <p:nvGrpSpPr>
            <p:cNvPr id="293" name="Group 66"/>
            <p:cNvGrpSpPr/>
            <p:nvPr/>
          </p:nvGrpSpPr>
          <p:grpSpPr>
            <a:xfrm>
              <a:off x="-1" y="4740"/>
              <a:ext cx="2912222" cy="647193"/>
              <a:chOff x="0" y="0"/>
              <a:chExt cx="2912220" cy="647191"/>
            </a:xfrm>
          </p:grpSpPr>
          <p:sp>
            <p:nvSpPr>
              <p:cNvPr id="291" name="Straight Connector 24"/>
              <p:cNvSpPr/>
              <p:nvPr/>
            </p:nvSpPr>
            <p:spPr>
              <a:xfrm flipV="1">
                <a:off x="1283" y="0"/>
                <a:ext cx="828" cy="647193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2" name="Straight Connector 56"/>
              <p:cNvSpPr/>
              <p:nvPr/>
            </p:nvSpPr>
            <p:spPr>
              <a:xfrm>
                <a:off x="0" y="643948"/>
                <a:ext cx="2912221" cy="3244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94" name="Freeform 62"/>
            <p:cNvSpPr/>
            <p:nvPr/>
          </p:nvSpPr>
          <p:spPr>
            <a:xfrm>
              <a:off x="67419" y="0"/>
              <a:ext cx="2844801" cy="11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0" extrusionOk="0">
                  <a:moveTo>
                    <a:pt x="0" y="0"/>
                  </a:moveTo>
                  <a:lnTo>
                    <a:pt x="5863" y="1851"/>
                  </a:lnTo>
                  <a:cubicBezTo>
                    <a:pt x="8319" y="4937"/>
                    <a:pt x="12111" y="15429"/>
                    <a:pt x="14734" y="18514"/>
                  </a:cubicBezTo>
                  <a:cubicBezTo>
                    <a:pt x="17357" y="21600"/>
                    <a:pt x="21600" y="20366"/>
                    <a:pt x="21600" y="20366"/>
                  </a:cubicBezTo>
                </a:path>
              </a:pathLst>
            </a:custGeom>
            <a:solidFill>
              <a:schemeClr val="accent1"/>
            </a:solidFill>
            <a:ln w="38100" cap="flat">
              <a:solidFill>
                <a:srgbClr val="FF79F4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99" name="Group 72"/>
          <p:cNvGrpSpPr/>
          <p:nvPr/>
        </p:nvGrpSpPr>
        <p:grpSpPr>
          <a:xfrm>
            <a:off x="3124199" y="4574821"/>
            <a:ext cx="2900928" cy="658167"/>
            <a:chOff x="0" y="0"/>
            <a:chExt cx="2900926" cy="658165"/>
          </a:xfrm>
        </p:grpSpPr>
        <p:sp>
          <p:nvSpPr>
            <p:cNvPr id="296" name="Straight Connector 5"/>
            <p:cNvSpPr/>
            <p:nvPr/>
          </p:nvSpPr>
          <p:spPr>
            <a:xfrm>
              <a:off x="0" y="315677"/>
              <a:ext cx="2900926" cy="467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7" name="Straight Connector 6"/>
            <p:cNvSpPr/>
            <p:nvPr/>
          </p:nvSpPr>
          <p:spPr>
            <a:xfrm flipV="1">
              <a:off x="277185" y="3548"/>
              <a:ext cx="747" cy="647194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8" name="Freeform 71"/>
            <p:cNvSpPr/>
            <p:nvPr/>
          </p:nvSpPr>
          <p:spPr>
            <a:xfrm>
              <a:off x="315333" y="0"/>
              <a:ext cx="2573869" cy="658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29" extrusionOk="0">
                  <a:moveTo>
                    <a:pt x="0" y="9581"/>
                  </a:moveTo>
                  <a:cubicBezTo>
                    <a:pt x="502" y="4791"/>
                    <a:pt x="1004" y="0"/>
                    <a:pt x="1506" y="0"/>
                  </a:cubicBezTo>
                  <a:cubicBezTo>
                    <a:pt x="2008" y="0"/>
                    <a:pt x="2473" y="6258"/>
                    <a:pt x="3012" y="9581"/>
                  </a:cubicBezTo>
                  <a:cubicBezTo>
                    <a:pt x="3552" y="12904"/>
                    <a:pt x="3899" y="21514"/>
                    <a:pt x="4743" y="19939"/>
                  </a:cubicBezTo>
                  <a:cubicBezTo>
                    <a:pt x="5587" y="18364"/>
                    <a:pt x="6992" y="346"/>
                    <a:pt x="8076" y="130"/>
                  </a:cubicBezTo>
                  <a:cubicBezTo>
                    <a:pt x="9160" y="-86"/>
                    <a:pt x="10180" y="18342"/>
                    <a:pt x="11249" y="18644"/>
                  </a:cubicBezTo>
                  <a:cubicBezTo>
                    <a:pt x="12317" y="18946"/>
                    <a:pt x="13401" y="2029"/>
                    <a:pt x="14485" y="1942"/>
                  </a:cubicBezTo>
                  <a:cubicBezTo>
                    <a:pt x="15570" y="1856"/>
                    <a:pt x="16830" y="18126"/>
                    <a:pt x="17754" y="18126"/>
                  </a:cubicBezTo>
                  <a:cubicBezTo>
                    <a:pt x="18678" y="18126"/>
                    <a:pt x="19389" y="3388"/>
                    <a:pt x="20030" y="1942"/>
                  </a:cubicBezTo>
                  <a:cubicBezTo>
                    <a:pt x="20671" y="497"/>
                    <a:pt x="21600" y="9452"/>
                    <a:pt x="21600" y="9452"/>
                  </a:cubicBez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00" name="Left Brace 36"/>
          <p:cNvSpPr/>
          <p:nvPr/>
        </p:nvSpPr>
        <p:spPr>
          <a:xfrm rot="16200000">
            <a:off x="5257800" y="4953001"/>
            <a:ext cx="533400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224"/>
                  <a:pt x="10800" y="20760"/>
                </a:cubicBezTo>
                <a:lnTo>
                  <a:pt x="10800" y="11640"/>
                </a:lnTo>
                <a:cubicBezTo>
                  <a:pt x="10800" y="11176"/>
                  <a:pt x="5965" y="10800"/>
                  <a:pt x="0" y="10800"/>
                </a:cubicBezTo>
                <a:cubicBezTo>
                  <a:pt x="5965" y="10800"/>
                  <a:pt x="10800" y="10424"/>
                  <a:pt x="10800" y="9960"/>
                </a:cubicBezTo>
                <a:lnTo>
                  <a:pt x="10800" y="840"/>
                </a:lnTo>
                <a:cubicBezTo>
                  <a:pt x="10800" y="376"/>
                  <a:pt x="15635" y="0"/>
                  <a:pt x="21600" y="0"/>
                </a:cubicBezTo>
              </a:path>
            </a:pathLst>
          </a:custGeom>
          <a:ln w="38100">
            <a:solidFill>
              <a:srgbClr val="FFCC00"/>
            </a:solidFill>
          </a:ln>
        </p:spPr>
        <p:txBody>
          <a:bodyPr vert="eaVert"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30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t>It's similarly difficult to get constant 110 VAC from solar cells:</a:t>
            </a:r>
          </a:p>
        </p:txBody>
      </p:sp>
      <p:sp>
        <p:nvSpPr>
          <p:cNvPr id="30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915400" cy="5390421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Solar "photovoltaic" cells naturally produce a trickle of near 1 Volt </a:t>
            </a:r>
            <a:r>
              <a:rPr b="1">
                <a:solidFill>
                  <a:srgbClr val="FFCC00"/>
                </a:solidFill>
              </a:rPr>
              <a:t>DC</a:t>
            </a:r>
            <a:r>
              <a:t> output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Determined by material's electron bond liberation energy (a.k.a. “bandgap”)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Variable</a:t>
            </a:r>
            <a:r>
              <a:rPr b="0"/>
              <a:t> sunlight compounds problem by producing major shifts in output current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Along with lesser shifts in output voltage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Now, solar cells </a:t>
            </a:r>
            <a:r>
              <a:rPr b="1"/>
              <a:t>ARE</a:t>
            </a:r>
            <a:r>
              <a:t> usually connected in "series" (i.e., connected nose to tail)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If you connect </a:t>
            </a:r>
            <a:r>
              <a:rPr b="1"/>
              <a:t>enough</a:t>
            </a:r>
            <a:r>
              <a:t> cells (about a hundred) you would get about 110 Volts out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this would be still be a DC (i.e. approximately constant) voltage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And thus incompatible with our AC based grid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85850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it would still wander in voltage as sunlight intensity changed</a:t>
            </a:r>
          </a:p>
          <a:p>
            <a:pPr marL="0" lvl="2" indent="1085850">
              <a:buSzTx/>
              <a:buNone/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3" indent="1577339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So we again need some sort of power conversion circuit: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/>
          <a:p>
            <a:r>
              <a:t>Solar cell power output conversion:</a:t>
            </a:r>
          </a:p>
        </p:txBody>
      </p:sp>
      <p:sp>
        <p:nvSpPr>
          <p:cNvPr id="307" name="Rectangle 3"/>
          <p:cNvSpPr txBox="1">
            <a:spLocks noGrp="1"/>
          </p:cNvSpPr>
          <p:nvPr>
            <p:ph type="body" idx="1"/>
          </p:nvPr>
        </p:nvSpPr>
        <p:spPr>
          <a:xfrm>
            <a:off x="362264" y="609600"/>
            <a:ext cx="8915401" cy="56388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Raw output of single solar cell, a 1 Volt-ish, DC-ish signal: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Connected in series with ~ 100 other such cells: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"Alternated" (chopped on/off with a switch) to make a 60 Hz square wave: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Transformed into a 60 Hz, but again </a:t>
            </a:r>
            <a:r>
              <a:rPr b="1"/>
              <a:t>not quite constant </a:t>
            </a:r>
            <a:r>
              <a:t>110 Volt amplitude wave:		</a:t>
            </a:r>
          </a:p>
        </p:txBody>
      </p:sp>
      <p:grpSp>
        <p:nvGrpSpPr>
          <p:cNvPr id="324" name="Group 67"/>
          <p:cNvGrpSpPr/>
          <p:nvPr/>
        </p:nvGrpSpPr>
        <p:grpSpPr>
          <a:xfrm>
            <a:off x="2895599" y="4127499"/>
            <a:ext cx="2807399" cy="648453"/>
            <a:chOff x="0" y="0"/>
            <a:chExt cx="2807397" cy="648452"/>
          </a:xfrm>
        </p:grpSpPr>
        <p:sp>
          <p:nvSpPr>
            <p:cNvPr id="308" name="Straight Connector 28"/>
            <p:cNvSpPr/>
            <p:nvPr/>
          </p:nvSpPr>
          <p:spPr>
            <a:xfrm flipV="1">
              <a:off x="1157" y="309"/>
              <a:ext cx="747" cy="647194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9" name="Straight Connector 29"/>
            <p:cNvSpPr/>
            <p:nvPr/>
          </p:nvSpPr>
          <p:spPr>
            <a:xfrm>
              <a:off x="10483" y="-1"/>
              <a:ext cx="424412" cy="1082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0" name="Straight Connector 30"/>
            <p:cNvSpPr/>
            <p:nvPr/>
          </p:nvSpPr>
          <p:spPr>
            <a:xfrm>
              <a:off x="19436" y="647193"/>
              <a:ext cx="2605462" cy="464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1" name="Straight Connector 31"/>
            <p:cNvSpPr/>
            <p:nvPr/>
          </p:nvSpPr>
          <p:spPr>
            <a:xfrm flipV="1">
              <a:off x="2638227" y="38851"/>
              <a:ext cx="1588" cy="60960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2" name="Straight Connector 37"/>
            <p:cNvSpPr/>
            <p:nvPr/>
          </p:nvSpPr>
          <p:spPr>
            <a:xfrm flipV="1">
              <a:off x="443765" y="540"/>
              <a:ext cx="1268" cy="62219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3" name="Straight Connector 45"/>
            <p:cNvSpPr/>
            <p:nvPr/>
          </p:nvSpPr>
          <p:spPr>
            <a:xfrm flipV="1">
              <a:off x="902560" y="51551"/>
              <a:ext cx="1588" cy="59690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4" name="Straight Connector 46"/>
            <p:cNvSpPr/>
            <p:nvPr/>
          </p:nvSpPr>
          <p:spPr>
            <a:xfrm flipV="1">
              <a:off x="1352092" y="54989"/>
              <a:ext cx="8463" cy="571504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5" name="Straight Connector 47"/>
            <p:cNvSpPr/>
            <p:nvPr/>
          </p:nvSpPr>
          <p:spPr>
            <a:xfrm flipV="1">
              <a:off x="1782100" y="0"/>
              <a:ext cx="1268" cy="62219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6" name="Straight Connector 48"/>
            <p:cNvSpPr/>
            <p:nvPr/>
          </p:nvSpPr>
          <p:spPr>
            <a:xfrm flipV="1">
              <a:off x="2199063" y="0"/>
              <a:ext cx="1268" cy="62219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7" name="Straight Connector 50"/>
            <p:cNvSpPr/>
            <p:nvPr/>
          </p:nvSpPr>
          <p:spPr>
            <a:xfrm>
              <a:off x="921562" y="68538"/>
              <a:ext cx="424412" cy="108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8" name="Straight Connector 51"/>
            <p:cNvSpPr/>
            <p:nvPr/>
          </p:nvSpPr>
          <p:spPr>
            <a:xfrm>
              <a:off x="1774652" y="-1"/>
              <a:ext cx="424412" cy="1082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9" name="Straight Connector 52"/>
            <p:cNvSpPr/>
            <p:nvPr/>
          </p:nvSpPr>
          <p:spPr>
            <a:xfrm>
              <a:off x="2624897" y="56726"/>
              <a:ext cx="182501" cy="108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0" name="Straight Connector 57"/>
            <p:cNvSpPr/>
            <p:nvPr/>
          </p:nvSpPr>
          <p:spPr>
            <a:xfrm>
              <a:off x="-1" y="629111"/>
              <a:ext cx="2624899" cy="3244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1" name="Straight Connector 58"/>
            <p:cNvSpPr/>
            <p:nvPr/>
          </p:nvSpPr>
          <p:spPr>
            <a:xfrm>
              <a:off x="450387" y="626491"/>
              <a:ext cx="457201" cy="158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2" name="Straight Connector 59"/>
            <p:cNvSpPr/>
            <p:nvPr/>
          </p:nvSpPr>
          <p:spPr>
            <a:xfrm>
              <a:off x="1347396" y="625351"/>
              <a:ext cx="424412" cy="108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3" name="Straight Connector 60"/>
            <p:cNvSpPr/>
            <p:nvPr/>
          </p:nvSpPr>
          <p:spPr>
            <a:xfrm>
              <a:off x="2200485" y="629583"/>
              <a:ext cx="424412" cy="108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28" name="Group 39"/>
          <p:cNvGrpSpPr/>
          <p:nvPr/>
        </p:nvGrpSpPr>
        <p:grpSpPr>
          <a:xfrm>
            <a:off x="798732" y="1108485"/>
            <a:ext cx="3043308" cy="872958"/>
            <a:chOff x="0" y="0"/>
            <a:chExt cx="3043307" cy="872957"/>
          </a:xfrm>
        </p:grpSpPr>
        <p:sp>
          <p:nvSpPr>
            <p:cNvPr id="325" name="Straight Connector 38"/>
            <p:cNvSpPr/>
            <p:nvPr/>
          </p:nvSpPr>
          <p:spPr>
            <a:xfrm>
              <a:off x="-1" y="417260"/>
              <a:ext cx="3043308" cy="4376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6" name="Straight Connector 39"/>
            <p:cNvSpPr/>
            <p:nvPr/>
          </p:nvSpPr>
          <p:spPr>
            <a:xfrm flipV="1">
              <a:off x="1340" y="0"/>
              <a:ext cx="866" cy="872958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7" name="Freeform 40"/>
            <p:cNvSpPr/>
            <p:nvPr/>
          </p:nvSpPr>
          <p:spPr>
            <a:xfrm>
              <a:off x="7717" y="264147"/>
              <a:ext cx="2927351" cy="71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1" extrusionOk="0">
                  <a:moveTo>
                    <a:pt x="0" y="7309"/>
                  </a:moveTo>
                  <a:cubicBezTo>
                    <a:pt x="1523" y="11720"/>
                    <a:pt x="3046" y="16131"/>
                    <a:pt x="4498" y="18261"/>
                  </a:cubicBezTo>
                  <a:cubicBezTo>
                    <a:pt x="5951" y="20390"/>
                    <a:pt x="7325" y="21303"/>
                    <a:pt x="8715" y="20086"/>
                  </a:cubicBezTo>
                  <a:cubicBezTo>
                    <a:pt x="10105" y="18869"/>
                    <a:pt x="12838" y="10959"/>
                    <a:pt x="12838" y="10959"/>
                  </a:cubicBezTo>
                  <a:cubicBezTo>
                    <a:pt x="14150" y="7613"/>
                    <a:pt x="15126" y="311"/>
                    <a:pt x="16587" y="7"/>
                  </a:cubicBezTo>
                  <a:cubicBezTo>
                    <a:pt x="18047" y="-297"/>
                    <a:pt x="21600" y="9134"/>
                    <a:pt x="21600" y="9134"/>
                  </a:cubicBezTo>
                </a:path>
              </a:pathLst>
            </a:custGeom>
            <a:noFill/>
            <a:ln w="38100" cap="flat">
              <a:solidFill>
                <a:srgbClr val="FF72AD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33" name="Group"/>
          <p:cNvGrpSpPr/>
          <p:nvPr/>
        </p:nvGrpSpPr>
        <p:grpSpPr>
          <a:xfrm>
            <a:off x="1676399" y="2745291"/>
            <a:ext cx="2971801" cy="670502"/>
            <a:chOff x="0" y="0"/>
            <a:chExt cx="2971800" cy="670500"/>
          </a:xfrm>
        </p:grpSpPr>
        <p:grpSp>
          <p:nvGrpSpPr>
            <p:cNvPr id="331" name="Group 66"/>
            <p:cNvGrpSpPr/>
            <p:nvPr/>
          </p:nvGrpSpPr>
          <p:grpSpPr>
            <a:xfrm>
              <a:off x="-1" y="23307"/>
              <a:ext cx="2971801" cy="647194"/>
              <a:chOff x="0" y="0"/>
              <a:chExt cx="2971800" cy="647193"/>
            </a:xfrm>
          </p:grpSpPr>
          <p:sp>
            <p:nvSpPr>
              <p:cNvPr id="329" name="Straight Connector 24"/>
              <p:cNvSpPr/>
              <p:nvPr/>
            </p:nvSpPr>
            <p:spPr>
              <a:xfrm flipV="1">
                <a:off x="1309" y="-1"/>
                <a:ext cx="845" cy="647194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0" name="Straight Connector 56"/>
              <p:cNvSpPr/>
              <p:nvPr/>
            </p:nvSpPr>
            <p:spPr>
              <a:xfrm>
                <a:off x="0" y="643948"/>
                <a:ext cx="2971800" cy="3244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32" name="Freeform 41"/>
            <p:cNvSpPr/>
            <p:nvPr/>
          </p:nvSpPr>
          <p:spPr>
            <a:xfrm>
              <a:off x="44450" y="-1"/>
              <a:ext cx="2927350" cy="71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1" extrusionOk="0">
                  <a:moveTo>
                    <a:pt x="0" y="7309"/>
                  </a:moveTo>
                  <a:cubicBezTo>
                    <a:pt x="1523" y="11720"/>
                    <a:pt x="3046" y="16131"/>
                    <a:pt x="4498" y="18261"/>
                  </a:cubicBezTo>
                  <a:cubicBezTo>
                    <a:pt x="5951" y="20390"/>
                    <a:pt x="7325" y="21303"/>
                    <a:pt x="8715" y="20086"/>
                  </a:cubicBezTo>
                  <a:cubicBezTo>
                    <a:pt x="10105" y="18869"/>
                    <a:pt x="12838" y="10959"/>
                    <a:pt x="12838" y="10959"/>
                  </a:cubicBezTo>
                  <a:cubicBezTo>
                    <a:pt x="14150" y="7613"/>
                    <a:pt x="15126" y="311"/>
                    <a:pt x="16587" y="7"/>
                  </a:cubicBezTo>
                  <a:cubicBezTo>
                    <a:pt x="18047" y="-297"/>
                    <a:pt x="21600" y="9134"/>
                    <a:pt x="21600" y="9134"/>
                  </a:cubicBezTo>
                </a:path>
              </a:pathLst>
            </a:custGeom>
            <a:noFill/>
            <a:ln w="38100" cap="flat">
              <a:solidFill>
                <a:srgbClr val="FF72AD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37" name="Group 78"/>
          <p:cNvGrpSpPr/>
          <p:nvPr/>
        </p:nvGrpSpPr>
        <p:grpSpPr>
          <a:xfrm>
            <a:off x="3652273" y="5522422"/>
            <a:ext cx="2900927" cy="666785"/>
            <a:chOff x="0" y="0"/>
            <a:chExt cx="2900926" cy="666784"/>
          </a:xfrm>
        </p:grpSpPr>
        <p:sp>
          <p:nvSpPr>
            <p:cNvPr id="334" name="Straight Connector 74"/>
            <p:cNvSpPr/>
            <p:nvPr/>
          </p:nvSpPr>
          <p:spPr>
            <a:xfrm>
              <a:off x="0" y="325516"/>
              <a:ext cx="2900926" cy="466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5" name="Straight Connector 75"/>
            <p:cNvSpPr/>
            <p:nvPr/>
          </p:nvSpPr>
          <p:spPr>
            <a:xfrm flipV="1">
              <a:off x="277185" y="13387"/>
              <a:ext cx="747" cy="647194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6" name="Freeform 77"/>
            <p:cNvSpPr/>
            <p:nvPr/>
          </p:nvSpPr>
          <p:spPr>
            <a:xfrm>
              <a:off x="313267" y="-1"/>
              <a:ext cx="2573867" cy="666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4" extrusionOk="0">
                  <a:moveTo>
                    <a:pt x="0" y="9700"/>
                  </a:moveTo>
                  <a:cubicBezTo>
                    <a:pt x="367" y="4152"/>
                    <a:pt x="734" y="-1396"/>
                    <a:pt x="1492" y="316"/>
                  </a:cubicBezTo>
                  <a:cubicBezTo>
                    <a:pt x="2250" y="2028"/>
                    <a:pt x="3446" y="19739"/>
                    <a:pt x="4547" y="19972"/>
                  </a:cubicBezTo>
                  <a:cubicBezTo>
                    <a:pt x="5649" y="20204"/>
                    <a:pt x="6987" y="2112"/>
                    <a:pt x="8100" y="1711"/>
                  </a:cubicBezTo>
                  <a:cubicBezTo>
                    <a:pt x="9213" y="1309"/>
                    <a:pt x="10155" y="17795"/>
                    <a:pt x="11226" y="17562"/>
                  </a:cubicBezTo>
                  <a:cubicBezTo>
                    <a:pt x="12298" y="17330"/>
                    <a:pt x="13447" y="400"/>
                    <a:pt x="14530" y="316"/>
                  </a:cubicBezTo>
                  <a:cubicBezTo>
                    <a:pt x="15614" y="231"/>
                    <a:pt x="16774" y="16674"/>
                    <a:pt x="17728" y="17055"/>
                  </a:cubicBezTo>
                  <a:cubicBezTo>
                    <a:pt x="18681" y="17435"/>
                    <a:pt x="19605" y="3824"/>
                    <a:pt x="20250" y="2599"/>
                  </a:cubicBezTo>
                  <a:cubicBezTo>
                    <a:pt x="20895" y="1373"/>
                    <a:pt x="21600" y="9700"/>
                    <a:pt x="21600" y="9700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34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This might almost work if we were "off the grid"</a:t>
            </a:r>
          </a:p>
        </p:txBody>
      </p:sp>
      <p:sp>
        <p:nvSpPr>
          <p:cNvPr id="34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390421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That is, if we were only generating home wind or solar power, 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b="1"/>
              <a:t>and only used that power </a:t>
            </a:r>
            <a:r>
              <a:t>for motors and heaters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modern electronics (especially computers) demand near constant voltage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would get very unhappy with our 110 Volt-ish, 60 Hz-ish home brew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Further, if we tried to </a:t>
            </a:r>
            <a:r>
              <a:rPr b="1"/>
              <a:t>share</a:t>
            </a:r>
            <a:r>
              <a:t> our power with neighbors,</a:t>
            </a:r>
            <a:endParaRPr sz="1000"/>
          </a:p>
          <a:p>
            <a:pPr algn="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or </a:t>
            </a:r>
            <a:r>
              <a:rPr b="1"/>
              <a:t>supplement</a:t>
            </a:r>
            <a:r>
              <a:t> our home power with Grid AC power: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Higher voltage power supplies would send power to lower voltage power supplies, 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(with possibly catastrophic effects), rather than working together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So a modern renewable power grid requires ACTIVE power conversion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ACTIVE CONVERSION </a:t>
            </a:r>
            <a:r>
              <a:rPr b="0"/>
              <a:t>= </a:t>
            </a:r>
            <a:r>
              <a:t>Continuously</a:t>
            </a:r>
            <a:r>
              <a:rPr b="0"/>
              <a:t> monitored and tweaked conversion 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Continuous 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monitoring</a:t>
            </a:r>
            <a:r>
              <a:t> is done by modern integrated circuits</a:t>
            </a:r>
          </a:p>
        </p:txBody>
      </p:sp>
      <p:sp>
        <p:nvSpPr>
          <p:cNvPr id="344" name="Rectangle 3"/>
          <p:cNvSpPr txBox="1">
            <a:spLocks noGrp="1"/>
          </p:cNvSpPr>
          <p:nvPr>
            <p:ph type="body" idx="1"/>
          </p:nvPr>
        </p:nvSpPr>
        <p:spPr>
          <a:xfrm>
            <a:off x="177800" y="838200"/>
            <a:ext cx="8940045" cy="5542821"/>
          </a:xfrm>
          <a:prstGeom prst="rect">
            <a:avLst/>
          </a:prstGeom>
        </p:spPr>
        <p:txBody>
          <a:bodyPr/>
          <a:lstStyle/>
          <a:p>
            <a:pPr algn="ctr"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But how do they then </a:t>
            </a:r>
            <a:r>
              <a:rPr b="1"/>
              <a:t>control</a:t>
            </a:r>
            <a:r>
              <a:t> the power conversion?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By using another magnetic phenomenon:  </a:t>
            </a:r>
            <a:r>
              <a:rPr b="1"/>
              <a:t>The energy stored in magnetic fields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As also detailed in my note set </a:t>
            </a:r>
            <a:r>
              <a:rPr b="1"/>
              <a:t>A Generic Power Plant and Grid</a:t>
            </a:r>
            <a:r>
              <a:rPr>
                <a:solidFill>
                  <a:srgbClr val="000000"/>
                </a:solidFill>
              </a:rPr>
              <a:t> </a:t>
            </a:r>
            <a:r>
              <a:t>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t>):</a:t>
            </a:r>
          </a:p>
          <a:p>
            <a:pPr>
              <a:defRPr sz="1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When we first connect a battery (or power supply) to a coil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It begins to "push" current through that coil</a:t>
            </a:r>
          </a:p>
          <a:p>
            <a:pPr>
              <a:defRPr sz="1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part of the battery's energy goes into generating a magnetic field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Which we represent as loops (around the path of the current)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Loops act sort of like </a:t>
            </a:r>
            <a:r>
              <a:rPr>
                <a:ln w="9525" cap="flat">
                  <a:solidFill>
                    <a:srgbClr val="FF442D"/>
                  </a:solidFill>
                  <a:prstDash val="solid"/>
                  <a:round/>
                </a:ln>
                <a:solidFill>
                  <a:srgbClr val="FF442D"/>
                </a:solidFill>
              </a:rPr>
              <a:t>rubber bands </a:t>
            </a:r>
            <a:r>
              <a:t>(storing energy in their stretch!)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When battery is disconnected, unsupported stretch of bands leads them to collapse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in doing so they briefly push current/voltage</a:t>
            </a:r>
            <a:r>
              <a:rPr b="1"/>
              <a:t> backward </a:t>
            </a:r>
          </a:p>
        </p:txBody>
      </p:sp>
      <p:pic>
        <p:nvPicPr>
          <p:cNvPr id="345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rcRect l="18000" t="28500" r="24750" b="16499"/>
          <a:stretch>
            <a:fillRect/>
          </a:stretch>
        </p:blipFill>
        <p:spPr>
          <a:xfrm>
            <a:off x="6765463" y="2298109"/>
            <a:ext cx="2115128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Picture 5" descr="Picture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54448" y="5728937"/>
            <a:ext cx="942017" cy="1002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So now let an integrated circuit control current into a coil: </a:t>
            </a:r>
          </a:p>
        </p:txBody>
      </p:sp>
      <p:sp>
        <p:nvSpPr>
          <p:cNvPr id="349" name="Rectangle 3"/>
          <p:cNvSpPr txBox="1">
            <a:spLocks noGrp="1"/>
          </p:cNvSpPr>
          <p:nvPr>
            <p:ph type="body" idx="1"/>
          </p:nvPr>
        </p:nvSpPr>
        <p:spPr>
          <a:xfrm>
            <a:off x="172963" y="768016"/>
            <a:ext cx="8991601" cy="4207715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Bring DC power into the (simplified) circuit shown below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Controlling IC (integrated circuit) first closes the switch,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Allowing current to flow through BOTH coil (building up its magnetic field) and "load"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Current flow paths when switch is closed:</a:t>
            </a:r>
          </a:p>
        </p:txBody>
      </p:sp>
      <p:grpSp>
        <p:nvGrpSpPr>
          <p:cNvPr id="378" name="Group 60"/>
          <p:cNvGrpSpPr/>
          <p:nvPr/>
        </p:nvGrpSpPr>
        <p:grpSpPr>
          <a:xfrm>
            <a:off x="2009984" y="2326647"/>
            <a:ext cx="4612739" cy="1915154"/>
            <a:chOff x="0" y="0"/>
            <a:chExt cx="4612737" cy="1915153"/>
          </a:xfrm>
        </p:grpSpPr>
        <p:grpSp>
          <p:nvGrpSpPr>
            <p:cNvPr id="358" name="Group 32"/>
            <p:cNvGrpSpPr/>
            <p:nvPr/>
          </p:nvGrpSpPr>
          <p:grpSpPr>
            <a:xfrm>
              <a:off x="1887327" y="962487"/>
              <a:ext cx="1031237" cy="824990"/>
              <a:chOff x="0" y="0"/>
              <a:chExt cx="1031236" cy="824989"/>
            </a:xfrm>
          </p:grpSpPr>
          <p:grpSp>
            <p:nvGrpSpPr>
              <p:cNvPr id="353" name="Group 37"/>
              <p:cNvGrpSpPr/>
              <p:nvPr/>
            </p:nvGrpSpPr>
            <p:grpSpPr>
              <a:xfrm>
                <a:off x="0" y="0"/>
                <a:ext cx="515619" cy="810257"/>
                <a:chOff x="0" y="0"/>
                <a:chExt cx="515618" cy="810256"/>
              </a:xfrm>
            </p:grpSpPr>
            <p:sp>
              <p:nvSpPr>
                <p:cNvPr id="350" name="Oval 48"/>
                <p:cNvSpPr/>
                <p:nvPr/>
              </p:nvSpPr>
              <p:spPr>
                <a:xfrm>
                  <a:off x="294638" y="206247"/>
                  <a:ext cx="220981" cy="441959"/>
                </a:xfrm>
                <a:prstGeom prst="ellips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51" name="Oval 49"/>
                <p:cNvSpPr/>
                <p:nvPr/>
              </p:nvSpPr>
              <p:spPr>
                <a:xfrm>
                  <a:off x="147319" y="88391"/>
                  <a:ext cx="368300" cy="662939"/>
                </a:xfrm>
                <a:prstGeom prst="ellips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52" name="Oval 50"/>
                <p:cNvSpPr/>
                <p:nvPr/>
              </p:nvSpPr>
              <p:spPr>
                <a:xfrm>
                  <a:off x="0" y="0"/>
                  <a:ext cx="515619" cy="810257"/>
                </a:xfrm>
                <a:prstGeom prst="ellips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57" name="Group 40"/>
              <p:cNvGrpSpPr/>
              <p:nvPr/>
            </p:nvGrpSpPr>
            <p:grpSpPr>
              <a:xfrm>
                <a:off x="515618" y="14732"/>
                <a:ext cx="515619" cy="810258"/>
                <a:chOff x="0" y="0"/>
                <a:chExt cx="515618" cy="810256"/>
              </a:xfrm>
            </p:grpSpPr>
            <p:sp>
              <p:nvSpPr>
                <p:cNvPr id="354" name="Oval 37"/>
                <p:cNvSpPr/>
                <p:nvPr/>
              </p:nvSpPr>
              <p:spPr>
                <a:xfrm rot="10800000">
                  <a:off x="-1" y="181693"/>
                  <a:ext cx="220981" cy="441960"/>
                </a:xfrm>
                <a:prstGeom prst="ellips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55" name="Oval 40"/>
                <p:cNvSpPr/>
                <p:nvPr/>
              </p:nvSpPr>
              <p:spPr>
                <a:xfrm rot="10800000">
                  <a:off x="0" y="58927"/>
                  <a:ext cx="368299" cy="662939"/>
                </a:xfrm>
                <a:prstGeom prst="ellips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56" name="Oval 47"/>
                <p:cNvSpPr/>
                <p:nvPr/>
              </p:nvSpPr>
              <p:spPr>
                <a:xfrm rot="10800000">
                  <a:off x="0" y="-1"/>
                  <a:ext cx="515619" cy="810258"/>
                </a:xfrm>
                <a:prstGeom prst="ellips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376" name="Group 28"/>
            <p:cNvGrpSpPr/>
            <p:nvPr/>
          </p:nvGrpSpPr>
          <p:grpSpPr>
            <a:xfrm>
              <a:off x="-1" y="0"/>
              <a:ext cx="4612739" cy="1915154"/>
              <a:chOff x="0" y="0"/>
              <a:chExt cx="4612737" cy="1915153"/>
            </a:xfrm>
          </p:grpSpPr>
          <p:sp>
            <p:nvSpPr>
              <p:cNvPr id="359" name="Straight Connector 39"/>
              <p:cNvSpPr/>
              <p:nvPr/>
            </p:nvSpPr>
            <p:spPr>
              <a:xfrm flipH="1">
                <a:off x="3877437" y="432453"/>
                <a:ext cx="1457" cy="1425684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0" name="Rectangle 38"/>
              <p:cNvSpPr/>
              <p:nvPr/>
            </p:nvSpPr>
            <p:spPr>
              <a:xfrm>
                <a:off x="3249882" y="679570"/>
                <a:ext cx="1327910" cy="988466"/>
              </a:xfrm>
              <a:prstGeom prst="rect">
                <a:avLst/>
              </a:prstGeom>
              <a:solidFill>
                <a:srgbClr val="A6A6A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1" name="Straight Connector 7"/>
              <p:cNvSpPr/>
              <p:nvPr/>
            </p:nvSpPr>
            <p:spPr>
              <a:xfrm>
                <a:off x="314503" y="863620"/>
                <a:ext cx="768790" cy="1288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2" name="Straight Connector 8"/>
              <p:cNvSpPr/>
              <p:nvPr/>
            </p:nvSpPr>
            <p:spPr>
              <a:xfrm>
                <a:off x="314503" y="1852086"/>
                <a:ext cx="3564391" cy="1288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3" name="Straight Connector 14"/>
              <p:cNvSpPr/>
              <p:nvPr/>
            </p:nvSpPr>
            <p:spPr>
              <a:xfrm>
                <a:off x="1153183" y="864907"/>
                <a:ext cx="419340" cy="1288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366" name="Group 21"/>
              <p:cNvGrpSpPr/>
              <p:nvPr/>
            </p:nvGrpSpPr>
            <p:grpSpPr>
              <a:xfrm>
                <a:off x="943513" y="0"/>
                <a:ext cx="838681" cy="383378"/>
                <a:chOff x="0" y="0"/>
                <a:chExt cx="838679" cy="383377"/>
              </a:xfrm>
            </p:grpSpPr>
            <p:sp>
              <p:nvSpPr>
                <p:cNvPr id="364" name="Rectangle 19"/>
                <p:cNvSpPr/>
                <p:nvPr/>
              </p:nvSpPr>
              <p:spPr>
                <a:xfrm>
                  <a:off x="0" y="0"/>
                  <a:ext cx="838680" cy="37067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65" name="TextBox 20"/>
                <p:cNvSpPr txBox="1"/>
                <p:nvPr/>
              </p:nvSpPr>
              <p:spPr>
                <a:xfrm>
                  <a:off x="93186" y="347"/>
                  <a:ext cx="629011" cy="38303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1000">
                      <a:solidFill>
                        <a:srgbClr val="FFFFFF"/>
                      </a:solidFill>
                    </a:defRPr>
                  </a:pPr>
                  <a:r>
                    <a:t>Control </a:t>
                  </a:r>
                </a:p>
                <a:p>
                  <a:pPr algn="ctr">
                    <a:defRPr sz="1000">
                      <a:solidFill>
                        <a:srgbClr val="FFFFFF"/>
                      </a:solidFill>
                    </a:defRPr>
                  </a:pPr>
                  <a:r>
                    <a:t>IC</a:t>
                  </a:r>
                </a:p>
              </p:txBody>
            </p:sp>
          </p:grpSp>
          <p:sp>
            <p:nvSpPr>
              <p:cNvPr id="367" name="Straight Connector 23"/>
              <p:cNvSpPr/>
              <p:nvPr/>
            </p:nvSpPr>
            <p:spPr>
              <a:xfrm flipH="1">
                <a:off x="1362125" y="371962"/>
                <a:ext cx="1457" cy="431810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8" name="Straight Connector 24"/>
              <p:cNvSpPr/>
              <p:nvPr/>
            </p:nvSpPr>
            <p:spPr>
              <a:xfrm>
                <a:off x="1572523" y="864907"/>
                <a:ext cx="838681" cy="1288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9" name="Straight Connector 25"/>
              <p:cNvSpPr/>
              <p:nvPr/>
            </p:nvSpPr>
            <p:spPr>
              <a:xfrm flipH="1">
                <a:off x="2410475" y="433097"/>
                <a:ext cx="1457" cy="1425683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372" name="Picture 10"/>
              <p:cNvGrpSpPr/>
              <p:nvPr/>
            </p:nvGrpSpPr>
            <p:grpSpPr>
              <a:xfrm>
                <a:off x="2269831" y="1104895"/>
                <a:ext cx="281153" cy="580909"/>
                <a:chOff x="0" y="0"/>
                <a:chExt cx="281151" cy="580907"/>
              </a:xfrm>
            </p:grpSpPr>
            <p:sp>
              <p:nvSpPr>
                <p:cNvPr id="370" name="Rectangle"/>
                <p:cNvSpPr/>
                <p:nvPr/>
              </p:nvSpPr>
              <p:spPr>
                <a:xfrm rot="16200000">
                  <a:off x="-149879" y="149878"/>
                  <a:ext cx="580909" cy="281152"/>
                </a:xfrm>
                <a:prstGeom prst="rect">
                  <a:avLst/>
                </a:prstGeom>
                <a:solidFill>
                  <a:srgbClr val="FF9E8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pic>
              <p:nvPicPr>
                <p:cNvPr id="371" name="image9.png" descr="image9.pn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5455" t="24545" r="55091" b="61364"/>
                <a:stretch>
                  <a:fillRect/>
                </a:stretch>
              </p:blipFill>
              <p:spPr>
                <a:xfrm rot="16200000">
                  <a:off x="-149879" y="149878"/>
                  <a:ext cx="580909" cy="281152"/>
                </a:xfrm>
                <a:prstGeom prst="rect">
                  <a:avLst/>
                </a:prstGeom>
                <a:ln w="9525" cap="flat">
                  <a:solidFill>
                    <a:srgbClr val="FF9E8C"/>
                  </a:solidFill>
                  <a:prstDash val="solid"/>
                  <a:round/>
                </a:ln>
                <a:effectLst/>
              </p:spPr>
            </p:pic>
          </p:grpSp>
          <p:sp>
            <p:nvSpPr>
              <p:cNvPr id="373" name="Straight Connector 30"/>
              <p:cNvSpPr/>
              <p:nvPr/>
            </p:nvSpPr>
            <p:spPr>
              <a:xfrm>
                <a:off x="2411203" y="431166"/>
                <a:ext cx="1467690" cy="1288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4" name="TextBox 34"/>
              <p:cNvSpPr txBox="1"/>
              <p:nvPr/>
            </p:nvSpPr>
            <p:spPr>
              <a:xfrm rot="16200000">
                <a:off x="-376774" y="1179902"/>
                <a:ext cx="1112025" cy="358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defRPr b="0">
                    <a:solidFill>
                      <a:srgbClr val="FFFFFF"/>
                    </a:solidFill>
                  </a:defRPr>
                </a:lvl1pPr>
              </a:lstStyle>
              <a:p>
                <a:r>
                  <a:t>Power In</a:t>
                </a:r>
              </a:p>
            </p:txBody>
          </p:sp>
          <p:sp>
            <p:nvSpPr>
              <p:cNvPr id="375" name="TextBox 35"/>
              <p:cNvSpPr txBox="1"/>
              <p:nvPr/>
            </p:nvSpPr>
            <p:spPr>
              <a:xfrm>
                <a:off x="3179992" y="683337"/>
                <a:ext cx="1432746" cy="9354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0">
                    <a:solidFill>
                      <a:srgbClr val="FFFFFF"/>
                    </a:solidFill>
                  </a:defRPr>
                </a:pPr>
                <a:r>
                  <a:t>"LOAD"</a:t>
                </a:r>
              </a:p>
              <a:p>
                <a:pPr algn="ctr">
                  <a:defRPr sz="1100" b="0">
                    <a:solidFill>
                      <a:srgbClr val="FFFFFF"/>
                    </a:solidFill>
                  </a:defRPr>
                </a:pPr>
                <a:endParaRPr/>
              </a:p>
              <a:p>
                <a:pPr algn="ctr">
                  <a:defRPr sz="1400" b="0">
                    <a:solidFill>
                      <a:srgbClr val="FFFFFF"/>
                    </a:solidFill>
                  </a:defRPr>
                </a:pPr>
                <a:r>
                  <a:t>(thing using power)</a:t>
                </a:r>
              </a:p>
            </p:txBody>
          </p:sp>
        </p:grpSp>
        <p:sp>
          <p:nvSpPr>
            <p:cNvPr id="377" name="TextBox 31"/>
            <p:cNvSpPr txBox="1"/>
            <p:nvPr/>
          </p:nvSpPr>
          <p:spPr>
            <a:xfrm>
              <a:off x="1037338" y="939103"/>
              <a:ext cx="629011" cy="383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000">
                  <a:solidFill>
                    <a:srgbClr val="FFFFFF"/>
                  </a:solidFill>
                </a:defRPr>
              </a:lvl1pPr>
            </a:lstStyle>
            <a:p>
              <a:r>
                <a:t>Closed Switch</a:t>
              </a:r>
            </a:p>
          </p:txBody>
        </p:sp>
      </p:grpSp>
      <p:grpSp>
        <p:nvGrpSpPr>
          <p:cNvPr id="397" name="Group"/>
          <p:cNvGrpSpPr/>
          <p:nvPr/>
        </p:nvGrpSpPr>
        <p:grpSpPr>
          <a:xfrm>
            <a:off x="2197100" y="4978265"/>
            <a:ext cx="4176062" cy="1615575"/>
            <a:chOff x="0" y="0"/>
            <a:chExt cx="4176060" cy="1615574"/>
          </a:xfrm>
        </p:grpSpPr>
        <p:grpSp>
          <p:nvGrpSpPr>
            <p:cNvPr id="394" name="Group 61"/>
            <p:cNvGrpSpPr/>
            <p:nvPr/>
          </p:nvGrpSpPr>
          <p:grpSpPr>
            <a:xfrm>
              <a:off x="-1" y="0"/>
              <a:ext cx="3929776" cy="1542801"/>
              <a:chOff x="0" y="0"/>
              <a:chExt cx="3929774" cy="1542800"/>
            </a:xfrm>
          </p:grpSpPr>
          <p:grpSp>
            <p:nvGrpSpPr>
              <p:cNvPr id="387" name="Group 51"/>
              <p:cNvGrpSpPr/>
              <p:nvPr/>
            </p:nvGrpSpPr>
            <p:grpSpPr>
              <a:xfrm>
                <a:off x="1746567" y="727736"/>
                <a:ext cx="1018831" cy="815065"/>
                <a:chOff x="0" y="0"/>
                <a:chExt cx="1018830" cy="815064"/>
              </a:xfrm>
            </p:grpSpPr>
            <p:grpSp>
              <p:nvGrpSpPr>
                <p:cNvPr id="382" name="Group 37"/>
                <p:cNvGrpSpPr/>
                <p:nvPr/>
              </p:nvGrpSpPr>
              <p:grpSpPr>
                <a:xfrm>
                  <a:off x="-1" y="0"/>
                  <a:ext cx="509417" cy="800510"/>
                  <a:chOff x="0" y="0"/>
                  <a:chExt cx="509415" cy="800509"/>
                </a:xfrm>
              </p:grpSpPr>
              <p:sp>
                <p:nvSpPr>
                  <p:cNvPr id="379" name="Oval 57"/>
                  <p:cNvSpPr/>
                  <p:nvPr/>
                </p:nvSpPr>
                <p:spPr>
                  <a:xfrm>
                    <a:off x="291094" y="203766"/>
                    <a:ext cx="218322" cy="436642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FF0000"/>
                    </a:solidFill>
                    <a:prstDash val="solid"/>
                    <a:round/>
                  </a:ln>
                  <a:effectLst/>
                </p:spPr>
                <p:txBody>
                  <a:bodyPr vert="eaVert"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80" name="Oval 58"/>
                  <p:cNvSpPr/>
                  <p:nvPr/>
                </p:nvSpPr>
                <p:spPr>
                  <a:xfrm>
                    <a:off x="145547" y="87328"/>
                    <a:ext cx="363869" cy="654963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FF0000"/>
                    </a:solidFill>
                    <a:prstDash val="solid"/>
                    <a:round/>
                  </a:ln>
                  <a:effectLst/>
                </p:spPr>
                <p:txBody>
                  <a:bodyPr vert="eaVert"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81" name="Oval 59"/>
                  <p:cNvSpPr/>
                  <p:nvPr/>
                </p:nvSpPr>
                <p:spPr>
                  <a:xfrm>
                    <a:off x="0" y="0"/>
                    <a:ext cx="509416" cy="800510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FF0000"/>
                    </a:solidFill>
                    <a:prstDash val="solid"/>
                    <a:round/>
                  </a:ln>
                  <a:effectLst/>
                </p:spPr>
                <p:txBody>
                  <a:bodyPr vert="eaVert"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386" name="Group 40"/>
                <p:cNvGrpSpPr/>
                <p:nvPr/>
              </p:nvGrpSpPr>
              <p:grpSpPr>
                <a:xfrm>
                  <a:off x="509415" y="14554"/>
                  <a:ext cx="509416" cy="800511"/>
                  <a:chOff x="0" y="0"/>
                  <a:chExt cx="509415" cy="800509"/>
                </a:xfrm>
              </p:grpSpPr>
              <p:sp>
                <p:nvSpPr>
                  <p:cNvPr id="383" name="Oval 54"/>
                  <p:cNvSpPr/>
                  <p:nvPr/>
                </p:nvSpPr>
                <p:spPr>
                  <a:xfrm rot="10800000">
                    <a:off x="0" y="179508"/>
                    <a:ext cx="218321" cy="436642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FF0000"/>
                    </a:solidFill>
                    <a:prstDash val="solid"/>
                    <a:round/>
                  </a:ln>
                  <a:effectLst/>
                </p:spPr>
                <p:txBody>
                  <a:bodyPr vert="eaVert"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84" name="Oval 55"/>
                  <p:cNvSpPr/>
                  <p:nvPr/>
                </p:nvSpPr>
                <p:spPr>
                  <a:xfrm rot="10800000">
                    <a:off x="0" y="58218"/>
                    <a:ext cx="363869" cy="654964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FF0000"/>
                    </a:solidFill>
                    <a:prstDash val="solid"/>
                    <a:round/>
                  </a:ln>
                  <a:effectLst/>
                </p:spPr>
                <p:txBody>
                  <a:bodyPr vert="eaVert"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85" name="Oval 56"/>
                  <p:cNvSpPr/>
                  <p:nvPr/>
                </p:nvSpPr>
                <p:spPr>
                  <a:xfrm rot="10800000">
                    <a:off x="-1" y="-1"/>
                    <a:ext cx="509417" cy="800511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FF0000"/>
                    </a:solidFill>
                    <a:prstDash val="solid"/>
                    <a:round/>
                  </a:ln>
                  <a:effectLst/>
                </p:spPr>
                <p:txBody>
                  <a:bodyPr vert="eaVert"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393" name="Group 27"/>
              <p:cNvGrpSpPr/>
              <p:nvPr/>
            </p:nvGrpSpPr>
            <p:grpSpPr>
              <a:xfrm>
                <a:off x="-1" y="0"/>
                <a:ext cx="3929776" cy="1528247"/>
                <a:chOff x="0" y="0"/>
                <a:chExt cx="3929774" cy="1528246"/>
              </a:xfrm>
            </p:grpSpPr>
            <p:sp>
              <p:nvSpPr>
                <p:cNvPr id="388" name="Right Arrow 41"/>
                <p:cNvSpPr/>
                <p:nvPr/>
              </p:nvSpPr>
              <p:spPr>
                <a:xfrm>
                  <a:off x="0" y="539381"/>
                  <a:ext cx="1746568" cy="359588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89" name="Right Arrow 42"/>
                <p:cNvSpPr/>
                <p:nvPr/>
              </p:nvSpPr>
              <p:spPr>
                <a:xfrm rot="5400000">
                  <a:off x="1879760" y="923307"/>
                  <a:ext cx="719176" cy="490703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90" name="Right Arrow 43"/>
                <p:cNvSpPr/>
                <p:nvPr/>
              </p:nvSpPr>
              <p:spPr>
                <a:xfrm rot="5400000">
                  <a:off x="3055145" y="653617"/>
                  <a:ext cx="1258557" cy="490703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91" name="Right Arrow 44"/>
                <p:cNvSpPr/>
                <p:nvPr/>
              </p:nvSpPr>
              <p:spPr>
                <a:xfrm rot="16200000">
                  <a:off x="1969656" y="204133"/>
                  <a:ext cx="539383" cy="490703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92" name="Right Arrow 45"/>
                <p:cNvSpPr/>
                <p:nvPr/>
              </p:nvSpPr>
              <p:spPr>
                <a:xfrm>
                  <a:off x="2547076" y="-1"/>
                  <a:ext cx="946058" cy="359589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sp>
          <p:nvSpPr>
            <p:cNvPr id="395" name="TextBox 62"/>
            <p:cNvSpPr txBox="1"/>
            <p:nvPr/>
          </p:nvSpPr>
          <p:spPr>
            <a:xfrm rot="16200000">
              <a:off x="3449654" y="656292"/>
              <a:ext cx="1098648" cy="354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b="0">
                  <a:solidFill>
                    <a:srgbClr val="FFFFFF"/>
                  </a:solidFill>
                </a:defRPr>
              </a:lvl1pPr>
            </a:lstStyle>
            <a:p>
              <a:r>
                <a:t>Load</a:t>
              </a:r>
            </a:p>
          </p:txBody>
        </p:sp>
        <p:sp>
          <p:nvSpPr>
            <p:cNvPr id="396" name="Straight Connector 64"/>
            <p:cNvSpPr/>
            <p:nvPr/>
          </p:nvSpPr>
          <p:spPr>
            <a:xfrm>
              <a:off x="51967" y="1614302"/>
              <a:ext cx="3521511" cy="1273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FFCC00"/>
              </a:solidFill>
              <a:prstDash val="dash"/>
              <a:round/>
              <a:head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991600" cy="4412227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This stops incoming current – including part which had been going through the coil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Coil magnetic field then collapses, sending </a:t>
            </a:r>
            <a:r>
              <a:rPr b="1"/>
              <a:t>BIG pulse of voltage backward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But only route through which voltage pulse can now drive current is thru the load!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NEW </a:t>
            </a:r>
            <a:r>
              <a:rPr b="1"/>
              <a:t>higher</a:t>
            </a:r>
            <a:r>
              <a:t> current flow path:</a:t>
            </a:r>
          </a:p>
        </p:txBody>
      </p:sp>
      <p:sp>
        <p:nvSpPr>
          <p:cNvPr id="40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When time is right, control IC then opens up the switch</a:t>
            </a:r>
          </a:p>
        </p:txBody>
      </p:sp>
      <p:grpSp>
        <p:nvGrpSpPr>
          <p:cNvPr id="420" name="Group 29"/>
          <p:cNvGrpSpPr/>
          <p:nvPr/>
        </p:nvGrpSpPr>
        <p:grpSpPr>
          <a:xfrm>
            <a:off x="2089665" y="1904999"/>
            <a:ext cx="4771816" cy="1981202"/>
            <a:chOff x="0" y="0"/>
            <a:chExt cx="4771814" cy="1981200"/>
          </a:xfrm>
        </p:grpSpPr>
        <p:grpSp>
          <p:nvGrpSpPr>
            <p:cNvPr id="418" name="Group 28"/>
            <p:cNvGrpSpPr/>
            <p:nvPr/>
          </p:nvGrpSpPr>
          <p:grpSpPr>
            <a:xfrm>
              <a:off x="0" y="-1"/>
              <a:ext cx="4771815" cy="1981202"/>
              <a:chOff x="0" y="0"/>
              <a:chExt cx="4771815" cy="1981200"/>
            </a:xfrm>
          </p:grpSpPr>
          <p:sp>
            <p:nvSpPr>
              <p:cNvPr id="401" name="Straight Connector 39"/>
              <p:cNvSpPr/>
              <p:nvPr/>
            </p:nvSpPr>
            <p:spPr>
              <a:xfrm flipH="1">
                <a:off x="4011156" y="447367"/>
                <a:ext cx="1507" cy="1474850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2" name="Rectangle 38"/>
              <p:cNvSpPr/>
              <p:nvPr/>
            </p:nvSpPr>
            <p:spPr>
              <a:xfrm>
                <a:off x="3361960" y="703006"/>
                <a:ext cx="1373705" cy="1022555"/>
              </a:xfrm>
              <a:prstGeom prst="rect">
                <a:avLst/>
              </a:prstGeom>
              <a:solidFill>
                <a:srgbClr val="A6A6A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3" name="Straight Connector 7"/>
              <p:cNvSpPr/>
              <p:nvPr/>
            </p:nvSpPr>
            <p:spPr>
              <a:xfrm>
                <a:off x="325349" y="893403"/>
                <a:ext cx="795303" cy="1332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4" name="Straight Connector 8"/>
              <p:cNvSpPr/>
              <p:nvPr/>
            </p:nvSpPr>
            <p:spPr>
              <a:xfrm>
                <a:off x="325349" y="1915958"/>
                <a:ext cx="3687314" cy="1332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5" name="Straight Connector 14"/>
              <p:cNvSpPr/>
              <p:nvPr/>
            </p:nvSpPr>
            <p:spPr>
              <a:xfrm flipV="1">
                <a:off x="1192952" y="762000"/>
                <a:ext cx="378463" cy="132736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408" name="Group 21"/>
              <p:cNvGrpSpPr/>
              <p:nvPr/>
            </p:nvGrpSpPr>
            <p:grpSpPr>
              <a:xfrm>
                <a:off x="976051" y="-1"/>
                <a:ext cx="867605" cy="396600"/>
                <a:chOff x="0" y="0"/>
                <a:chExt cx="867603" cy="396598"/>
              </a:xfrm>
            </p:grpSpPr>
            <p:sp>
              <p:nvSpPr>
                <p:cNvPr id="406" name="Rectangle 19"/>
                <p:cNvSpPr/>
                <p:nvPr/>
              </p:nvSpPr>
              <p:spPr>
                <a:xfrm>
                  <a:off x="0" y="0"/>
                  <a:ext cx="867604" cy="383459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07" name="TextBox 20"/>
                <p:cNvSpPr txBox="1"/>
                <p:nvPr/>
              </p:nvSpPr>
              <p:spPr>
                <a:xfrm>
                  <a:off x="96400" y="358"/>
                  <a:ext cx="650703" cy="3962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 algn="ctr">
                    <a:defRPr sz="1000">
                      <a:solidFill>
                        <a:srgbClr val="FFFFFF"/>
                      </a:solidFill>
                    </a:defRPr>
                  </a:pPr>
                  <a:r>
                    <a:t>Control </a:t>
                  </a:r>
                </a:p>
                <a:p>
                  <a:pPr algn="ctr">
                    <a:defRPr sz="1000">
                      <a:solidFill>
                        <a:srgbClr val="FFFFFF"/>
                      </a:solidFill>
                    </a:defRPr>
                  </a:pPr>
                  <a:r>
                    <a:t>IC</a:t>
                  </a:r>
                </a:p>
              </p:txBody>
            </p:sp>
          </p:grpSp>
          <p:sp>
            <p:nvSpPr>
              <p:cNvPr id="409" name="Straight Connector 23"/>
              <p:cNvSpPr/>
              <p:nvPr/>
            </p:nvSpPr>
            <p:spPr>
              <a:xfrm flipH="1">
                <a:off x="1409100" y="384789"/>
                <a:ext cx="1507" cy="446703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0" name="Straight Connector 24"/>
              <p:cNvSpPr/>
              <p:nvPr/>
            </p:nvSpPr>
            <p:spPr>
              <a:xfrm>
                <a:off x="1626754" y="894735"/>
                <a:ext cx="867604" cy="1332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1" name="Straight Connector 25"/>
              <p:cNvSpPr/>
              <p:nvPr/>
            </p:nvSpPr>
            <p:spPr>
              <a:xfrm flipH="1">
                <a:off x="2493604" y="448033"/>
                <a:ext cx="1507" cy="1474850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414" name="Picture 10"/>
              <p:cNvGrpSpPr/>
              <p:nvPr/>
            </p:nvGrpSpPr>
            <p:grpSpPr>
              <a:xfrm>
                <a:off x="2348110" y="1188530"/>
                <a:ext cx="290848" cy="600941"/>
                <a:chOff x="0" y="0"/>
                <a:chExt cx="290847" cy="600940"/>
              </a:xfrm>
            </p:grpSpPr>
            <p:sp>
              <p:nvSpPr>
                <p:cNvPr id="412" name="Rectangle"/>
                <p:cNvSpPr/>
                <p:nvPr/>
              </p:nvSpPr>
              <p:spPr>
                <a:xfrm rot="16200000">
                  <a:off x="-155047" y="155046"/>
                  <a:ext cx="600941" cy="290848"/>
                </a:xfrm>
                <a:prstGeom prst="rect">
                  <a:avLst/>
                </a:prstGeom>
                <a:solidFill>
                  <a:srgbClr val="FF9E8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pic>
              <p:nvPicPr>
                <p:cNvPr id="413" name="image9.png" descr="image9.pn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5455" t="24545" r="55091" b="61364"/>
                <a:stretch>
                  <a:fillRect/>
                </a:stretch>
              </p:blipFill>
              <p:spPr>
                <a:xfrm rot="16200000">
                  <a:off x="-155047" y="155046"/>
                  <a:ext cx="600941" cy="290848"/>
                </a:xfrm>
                <a:prstGeom prst="rect">
                  <a:avLst/>
                </a:prstGeom>
                <a:ln w="9525" cap="flat">
                  <a:solidFill>
                    <a:srgbClr val="FF9E8C"/>
                  </a:solidFill>
                  <a:prstDash val="solid"/>
                  <a:round/>
                </a:ln>
                <a:effectLst/>
              </p:spPr>
            </p:pic>
          </p:grpSp>
          <p:sp>
            <p:nvSpPr>
              <p:cNvPr id="415" name="Straight Connector 30"/>
              <p:cNvSpPr/>
              <p:nvPr/>
            </p:nvSpPr>
            <p:spPr>
              <a:xfrm>
                <a:off x="2494357" y="446035"/>
                <a:ext cx="1518306" cy="1332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6" name="TextBox 34"/>
              <p:cNvSpPr txBox="1"/>
              <p:nvPr/>
            </p:nvSpPr>
            <p:spPr>
              <a:xfrm rot="16200000">
                <a:off x="-389768" y="1220593"/>
                <a:ext cx="1150376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0">
                    <a:solidFill>
                      <a:srgbClr val="FFFFFF"/>
                    </a:solidFill>
                  </a:defRPr>
                </a:lvl1pPr>
              </a:lstStyle>
              <a:p>
                <a:r>
                  <a:t>Power In</a:t>
                </a:r>
              </a:p>
            </p:txBody>
          </p:sp>
          <p:sp>
            <p:nvSpPr>
              <p:cNvPr id="417" name="TextBox 35"/>
              <p:cNvSpPr txBox="1"/>
              <p:nvPr/>
            </p:nvSpPr>
            <p:spPr>
              <a:xfrm>
                <a:off x="3289660" y="695959"/>
                <a:ext cx="1482156" cy="967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defRPr b="0">
                    <a:solidFill>
                      <a:srgbClr val="FFFFFF"/>
                    </a:solidFill>
                  </a:defRPr>
                </a:pPr>
                <a:r>
                  <a:t>"LOAD"</a:t>
                </a:r>
              </a:p>
              <a:p>
                <a:pPr algn="ctr">
                  <a:defRPr sz="1100" b="0">
                    <a:solidFill>
                      <a:srgbClr val="FFFFFF"/>
                    </a:solidFill>
                  </a:defRPr>
                </a:pPr>
                <a:endParaRPr/>
              </a:p>
              <a:p>
                <a:pPr algn="ctr">
                  <a:defRPr sz="1400" b="0">
                    <a:solidFill>
                      <a:srgbClr val="FFFFFF"/>
                    </a:solidFill>
                  </a:defRPr>
                </a:pPr>
                <a:r>
                  <a:t>(thing using power)</a:t>
                </a:r>
              </a:p>
            </p:txBody>
          </p:sp>
        </p:grpSp>
        <p:sp>
          <p:nvSpPr>
            <p:cNvPr id="419" name="TextBox 27"/>
            <p:cNvSpPr txBox="1"/>
            <p:nvPr/>
          </p:nvSpPr>
          <p:spPr>
            <a:xfrm>
              <a:off x="1073113" y="971489"/>
              <a:ext cx="803103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</a:defRPr>
              </a:lvl1pPr>
            </a:lstStyle>
            <a:p>
              <a:r>
                <a:t>Opened  Switch</a:t>
              </a:r>
            </a:p>
          </p:txBody>
        </p:sp>
      </p:grpSp>
      <p:grpSp>
        <p:nvGrpSpPr>
          <p:cNvPr id="428" name="Group"/>
          <p:cNvGrpSpPr/>
          <p:nvPr/>
        </p:nvGrpSpPr>
        <p:grpSpPr>
          <a:xfrm>
            <a:off x="4191000" y="4851399"/>
            <a:ext cx="2384306" cy="1691641"/>
            <a:chOff x="0" y="0"/>
            <a:chExt cx="2384305" cy="1691639"/>
          </a:xfrm>
        </p:grpSpPr>
        <p:grpSp>
          <p:nvGrpSpPr>
            <p:cNvPr id="424" name="Group 27"/>
            <p:cNvGrpSpPr/>
            <p:nvPr/>
          </p:nvGrpSpPr>
          <p:grpSpPr>
            <a:xfrm>
              <a:off x="0" y="0"/>
              <a:ext cx="2189480" cy="1600200"/>
              <a:chOff x="0" y="0"/>
              <a:chExt cx="2189479" cy="1600199"/>
            </a:xfrm>
          </p:grpSpPr>
          <p:sp>
            <p:nvSpPr>
              <p:cNvPr id="421" name="Right Arrow 43"/>
              <p:cNvSpPr/>
              <p:nvPr/>
            </p:nvSpPr>
            <p:spPr>
              <a:xfrm rot="5400000">
                <a:off x="1149574" y="560294"/>
                <a:ext cx="1317813" cy="761999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2" name="Right Arrow 44"/>
              <p:cNvSpPr/>
              <p:nvPr/>
            </p:nvSpPr>
            <p:spPr>
              <a:xfrm rot="16200000">
                <a:off x="-324971" y="513226"/>
                <a:ext cx="1335743" cy="68580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3" name="Right Arrow 45"/>
              <p:cNvSpPr/>
              <p:nvPr/>
            </p:nvSpPr>
            <p:spPr>
              <a:xfrm>
                <a:off x="696682" y="-1"/>
                <a:ext cx="827318" cy="60960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pic>
          <p:nvPicPr>
            <p:cNvPr id="425" name="Picture 26" descr="Picture 2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57" y="651871"/>
              <a:ext cx="614204" cy="6536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6" name="TextBox 31"/>
            <p:cNvSpPr txBox="1"/>
            <p:nvPr/>
          </p:nvSpPr>
          <p:spPr>
            <a:xfrm rot="16200000">
              <a:off x="1623698" y="687193"/>
              <a:ext cx="1150375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0">
                  <a:solidFill>
                    <a:srgbClr val="FFFFFF"/>
                  </a:solidFill>
                </a:defRPr>
              </a:lvl1pPr>
            </a:lstStyle>
            <a:p>
              <a:r>
                <a:t>Load</a:t>
              </a:r>
            </a:p>
          </p:txBody>
        </p:sp>
        <p:sp>
          <p:nvSpPr>
            <p:cNvPr id="427" name="Straight Connector 33"/>
            <p:cNvSpPr/>
            <p:nvPr/>
          </p:nvSpPr>
          <p:spPr>
            <a:xfrm>
              <a:off x="228599" y="1676399"/>
              <a:ext cx="1531930" cy="15241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FFCC00"/>
              </a:solidFill>
              <a:prstDash val="dash"/>
              <a:round/>
              <a:head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3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Current passed through load with switch closed AND opened:</a:t>
            </a:r>
          </a:p>
        </p:txBody>
      </p:sp>
      <p:sp>
        <p:nvSpPr>
          <p:cNvPr id="432" name="Rectangle 3"/>
          <p:cNvSpPr txBox="1">
            <a:spLocks noGrp="1"/>
          </p:cNvSpPr>
          <p:nvPr>
            <p:ph type="body" idx="1"/>
          </p:nvPr>
        </p:nvSpPr>
        <p:spPr>
          <a:xfrm>
            <a:off x="154780" y="2346427"/>
            <a:ext cx="8915401" cy="3879323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current was </a:t>
            </a:r>
            <a:r>
              <a:rPr b="1"/>
              <a:t>strongest</a:t>
            </a:r>
            <a:r>
              <a:t> just after switch opened (due to magnetic field collapse)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IC controls </a:t>
            </a:r>
            <a:r>
              <a:rPr b="1"/>
              <a:t>how often </a:t>
            </a:r>
            <a:r>
              <a:t>switch opens, so power delivered to load can be varied:</a:t>
            </a:r>
          </a:p>
          <a:p>
            <a:pPr>
              <a:defRPr sz="2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OR:</a:t>
            </a:r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Add to the "load" a capacitor (which stores charge and averages current) to get:</a:t>
            </a:r>
          </a:p>
          <a:p>
            <a:pPr>
              <a:defRPr sz="2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OR:</a:t>
            </a:r>
          </a:p>
        </p:txBody>
      </p:sp>
      <p:grpSp>
        <p:nvGrpSpPr>
          <p:cNvPr id="445" name="Group 91"/>
          <p:cNvGrpSpPr/>
          <p:nvPr/>
        </p:nvGrpSpPr>
        <p:grpSpPr>
          <a:xfrm>
            <a:off x="914400" y="3505200"/>
            <a:ext cx="3048000" cy="847567"/>
            <a:chOff x="0" y="0"/>
            <a:chExt cx="3047998" cy="847565"/>
          </a:xfrm>
        </p:grpSpPr>
        <p:grpSp>
          <p:nvGrpSpPr>
            <p:cNvPr id="435" name="Group 66"/>
            <p:cNvGrpSpPr/>
            <p:nvPr/>
          </p:nvGrpSpPr>
          <p:grpSpPr>
            <a:xfrm>
              <a:off x="0" y="9367"/>
              <a:ext cx="2971799" cy="838200"/>
              <a:chOff x="0" y="0"/>
              <a:chExt cx="2971798" cy="838199"/>
            </a:xfrm>
          </p:grpSpPr>
          <p:sp>
            <p:nvSpPr>
              <p:cNvPr id="433" name="Straight Connector 49"/>
              <p:cNvSpPr/>
              <p:nvPr/>
            </p:nvSpPr>
            <p:spPr>
              <a:xfrm flipH="1" flipV="1">
                <a:off x="0" y="0"/>
                <a:ext cx="1803" cy="838200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4" name="Straight Connector 50"/>
              <p:cNvSpPr/>
              <p:nvPr/>
            </p:nvSpPr>
            <p:spPr>
              <a:xfrm>
                <a:off x="517" y="834955"/>
                <a:ext cx="2971282" cy="3245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436" name="Straight Connector 52"/>
            <p:cNvSpPr/>
            <p:nvPr/>
          </p:nvSpPr>
          <p:spPr>
            <a:xfrm>
              <a:off x="76199" y="314165"/>
              <a:ext cx="838201" cy="158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7" name="Straight Connector 53"/>
            <p:cNvSpPr/>
            <p:nvPr/>
          </p:nvSpPr>
          <p:spPr>
            <a:xfrm>
              <a:off x="1142999" y="314165"/>
              <a:ext cx="838201" cy="158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8" name="Straight Connector 54"/>
            <p:cNvSpPr/>
            <p:nvPr/>
          </p:nvSpPr>
          <p:spPr>
            <a:xfrm>
              <a:off x="2209799" y="314165"/>
              <a:ext cx="838201" cy="158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9" name="Straight Connector 55"/>
            <p:cNvSpPr/>
            <p:nvPr/>
          </p:nvSpPr>
          <p:spPr>
            <a:xfrm>
              <a:off x="914398" y="9365"/>
              <a:ext cx="228601" cy="158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0" name="Straight Connector 58"/>
            <p:cNvSpPr/>
            <p:nvPr/>
          </p:nvSpPr>
          <p:spPr>
            <a:xfrm>
              <a:off x="1981199" y="9365"/>
              <a:ext cx="228601" cy="158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1" name="Straight Connector 59"/>
            <p:cNvSpPr/>
            <p:nvPr/>
          </p:nvSpPr>
          <p:spPr>
            <a:xfrm flipV="1">
              <a:off x="914398" y="0"/>
              <a:ext cx="1589" cy="30480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2" name="Straight Connector 61"/>
            <p:cNvSpPr/>
            <p:nvPr/>
          </p:nvSpPr>
          <p:spPr>
            <a:xfrm flipV="1">
              <a:off x="1141411" y="9366"/>
              <a:ext cx="1589" cy="30480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3" name="Straight Connector 62"/>
            <p:cNvSpPr/>
            <p:nvPr/>
          </p:nvSpPr>
          <p:spPr>
            <a:xfrm flipV="1">
              <a:off x="1979611" y="9366"/>
              <a:ext cx="1589" cy="30480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4" name="Straight Connector 63"/>
            <p:cNvSpPr/>
            <p:nvPr/>
          </p:nvSpPr>
          <p:spPr>
            <a:xfrm flipV="1">
              <a:off x="2209798" y="9366"/>
              <a:ext cx="1589" cy="30480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65" name="Group 92"/>
          <p:cNvGrpSpPr/>
          <p:nvPr/>
        </p:nvGrpSpPr>
        <p:grpSpPr>
          <a:xfrm>
            <a:off x="5029201" y="3514567"/>
            <a:ext cx="2971800" cy="847567"/>
            <a:chOff x="0" y="0"/>
            <a:chExt cx="2971798" cy="847565"/>
          </a:xfrm>
        </p:grpSpPr>
        <p:grpSp>
          <p:nvGrpSpPr>
            <p:cNvPr id="448" name="Group 66"/>
            <p:cNvGrpSpPr/>
            <p:nvPr/>
          </p:nvGrpSpPr>
          <p:grpSpPr>
            <a:xfrm>
              <a:off x="0" y="9367"/>
              <a:ext cx="2971799" cy="838200"/>
              <a:chOff x="0" y="0"/>
              <a:chExt cx="2971798" cy="838199"/>
            </a:xfrm>
          </p:grpSpPr>
          <p:sp>
            <p:nvSpPr>
              <p:cNvPr id="446" name="Straight Connector 67"/>
              <p:cNvSpPr/>
              <p:nvPr/>
            </p:nvSpPr>
            <p:spPr>
              <a:xfrm flipH="1" flipV="1">
                <a:off x="0" y="0"/>
                <a:ext cx="1803" cy="838200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7" name="Straight Connector 68"/>
              <p:cNvSpPr/>
              <p:nvPr/>
            </p:nvSpPr>
            <p:spPr>
              <a:xfrm>
                <a:off x="517" y="834955"/>
                <a:ext cx="2971282" cy="3245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449" name="Straight Connector 69"/>
            <p:cNvSpPr/>
            <p:nvPr/>
          </p:nvSpPr>
          <p:spPr>
            <a:xfrm flipV="1">
              <a:off x="76199" y="304799"/>
              <a:ext cx="457201" cy="9367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0" name="Straight Connector 72"/>
            <p:cNvSpPr/>
            <p:nvPr/>
          </p:nvSpPr>
          <p:spPr>
            <a:xfrm>
              <a:off x="533399" y="9365"/>
              <a:ext cx="228601" cy="158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1" name="Straight Connector 74"/>
            <p:cNvSpPr/>
            <p:nvPr/>
          </p:nvSpPr>
          <p:spPr>
            <a:xfrm flipV="1">
              <a:off x="533398" y="0"/>
              <a:ext cx="1589" cy="30480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2" name="Straight Connector 75"/>
            <p:cNvSpPr/>
            <p:nvPr/>
          </p:nvSpPr>
          <p:spPr>
            <a:xfrm flipV="1">
              <a:off x="760411" y="9366"/>
              <a:ext cx="1589" cy="30480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3" name="Straight Connector 79"/>
            <p:cNvSpPr/>
            <p:nvPr/>
          </p:nvSpPr>
          <p:spPr>
            <a:xfrm flipV="1">
              <a:off x="761999" y="304799"/>
              <a:ext cx="457201" cy="9367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4" name="Straight Connector 80"/>
            <p:cNvSpPr/>
            <p:nvPr/>
          </p:nvSpPr>
          <p:spPr>
            <a:xfrm>
              <a:off x="1219198" y="9365"/>
              <a:ext cx="228601" cy="158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5" name="Straight Connector 81"/>
            <p:cNvSpPr/>
            <p:nvPr/>
          </p:nvSpPr>
          <p:spPr>
            <a:xfrm flipV="1">
              <a:off x="1219198" y="0"/>
              <a:ext cx="1589" cy="30480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6" name="Straight Connector 82"/>
            <p:cNvSpPr/>
            <p:nvPr/>
          </p:nvSpPr>
          <p:spPr>
            <a:xfrm flipV="1">
              <a:off x="1446211" y="9366"/>
              <a:ext cx="1589" cy="30480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7" name="Straight Connector 83"/>
            <p:cNvSpPr/>
            <p:nvPr/>
          </p:nvSpPr>
          <p:spPr>
            <a:xfrm flipV="1">
              <a:off x="1447799" y="304799"/>
              <a:ext cx="457201" cy="9367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8" name="Straight Connector 84"/>
            <p:cNvSpPr/>
            <p:nvPr/>
          </p:nvSpPr>
          <p:spPr>
            <a:xfrm>
              <a:off x="1904999" y="9365"/>
              <a:ext cx="228601" cy="158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9" name="Straight Connector 85"/>
            <p:cNvSpPr/>
            <p:nvPr/>
          </p:nvSpPr>
          <p:spPr>
            <a:xfrm flipV="1">
              <a:off x="1904998" y="0"/>
              <a:ext cx="1589" cy="30480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0" name="Straight Connector 86"/>
            <p:cNvSpPr/>
            <p:nvPr/>
          </p:nvSpPr>
          <p:spPr>
            <a:xfrm flipV="1">
              <a:off x="2132011" y="9366"/>
              <a:ext cx="1589" cy="30480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1" name="Straight Connector 87"/>
            <p:cNvSpPr/>
            <p:nvPr/>
          </p:nvSpPr>
          <p:spPr>
            <a:xfrm flipV="1">
              <a:off x="2133598" y="304799"/>
              <a:ext cx="457201" cy="9367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2" name="Straight Connector 88"/>
            <p:cNvSpPr/>
            <p:nvPr/>
          </p:nvSpPr>
          <p:spPr>
            <a:xfrm>
              <a:off x="2590799" y="9365"/>
              <a:ext cx="228601" cy="158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3" name="Straight Connector 89"/>
            <p:cNvSpPr/>
            <p:nvPr/>
          </p:nvSpPr>
          <p:spPr>
            <a:xfrm flipV="1">
              <a:off x="2590798" y="0"/>
              <a:ext cx="1589" cy="30480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4" name="Straight Connector 90"/>
            <p:cNvSpPr/>
            <p:nvPr/>
          </p:nvSpPr>
          <p:spPr>
            <a:xfrm flipV="1">
              <a:off x="2817811" y="9366"/>
              <a:ext cx="1589" cy="30480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80" name="Group 163"/>
          <p:cNvGrpSpPr/>
          <p:nvPr/>
        </p:nvGrpSpPr>
        <p:grpSpPr>
          <a:xfrm>
            <a:off x="913979" y="5334001"/>
            <a:ext cx="3048421" cy="847567"/>
            <a:chOff x="0" y="0"/>
            <a:chExt cx="3048420" cy="847565"/>
          </a:xfrm>
        </p:grpSpPr>
        <p:grpSp>
          <p:nvGrpSpPr>
            <p:cNvPr id="478" name="Group 126"/>
            <p:cNvGrpSpPr/>
            <p:nvPr/>
          </p:nvGrpSpPr>
          <p:grpSpPr>
            <a:xfrm>
              <a:off x="-1" y="-1"/>
              <a:ext cx="3048421" cy="847567"/>
              <a:chOff x="0" y="0"/>
              <a:chExt cx="3048419" cy="847565"/>
            </a:xfrm>
          </p:grpSpPr>
          <p:grpSp>
            <p:nvGrpSpPr>
              <p:cNvPr id="468" name="Group 66"/>
              <p:cNvGrpSpPr/>
              <p:nvPr/>
            </p:nvGrpSpPr>
            <p:grpSpPr>
              <a:xfrm>
                <a:off x="-1" y="9366"/>
                <a:ext cx="2971048" cy="838200"/>
                <a:chOff x="0" y="0"/>
                <a:chExt cx="2971046" cy="838199"/>
              </a:xfrm>
            </p:grpSpPr>
            <p:sp>
              <p:nvSpPr>
                <p:cNvPr id="466" name="Straight Connector 137"/>
                <p:cNvSpPr/>
                <p:nvPr/>
              </p:nvSpPr>
              <p:spPr>
                <a:xfrm flipH="1" flipV="1">
                  <a:off x="-1" y="0"/>
                  <a:ext cx="1803" cy="8382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67" name="Straight Connector 138"/>
                <p:cNvSpPr/>
                <p:nvPr/>
              </p:nvSpPr>
              <p:spPr>
                <a:xfrm>
                  <a:off x="517" y="834955"/>
                  <a:ext cx="2970530" cy="324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469" name="Straight Connector 128"/>
              <p:cNvSpPr/>
              <p:nvPr/>
            </p:nvSpPr>
            <p:spPr>
              <a:xfrm>
                <a:off x="76619" y="314164"/>
                <a:ext cx="838201" cy="1589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0" name="Straight Connector 129"/>
              <p:cNvSpPr/>
              <p:nvPr/>
            </p:nvSpPr>
            <p:spPr>
              <a:xfrm>
                <a:off x="1143419" y="314164"/>
                <a:ext cx="838201" cy="1589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1" name="Straight Connector 130"/>
              <p:cNvSpPr/>
              <p:nvPr/>
            </p:nvSpPr>
            <p:spPr>
              <a:xfrm>
                <a:off x="2210219" y="314164"/>
                <a:ext cx="838201" cy="1589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2" name="Straight Connector 131"/>
              <p:cNvSpPr/>
              <p:nvPr/>
            </p:nvSpPr>
            <p:spPr>
              <a:xfrm>
                <a:off x="914819" y="9365"/>
                <a:ext cx="228601" cy="1588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3" name="Straight Connector 132"/>
              <p:cNvSpPr/>
              <p:nvPr/>
            </p:nvSpPr>
            <p:spPr>
              <a:xfrm>
                <a:off x="1981619" y="9365"/>
                <a:ext cx="228601" cy="1588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4" name="Straight Connector 133"/>
              <p:cNvSpPr/>
              <p:nvPr/>
            </p:nvSpPr>
            <p:spPr>
              <a:xfrm flipV="1">
                <a:off x="914819" y="-1"/>
                <a:ext cx="1589" cy="304801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5" name="Straight Connector 134"/>
              <p:cNvSpPr/>
              <p:nvPr/>
            </p:nvSpPr>
            <p:spPr>
              <a:xfrm flipV="1">
                <a:off x="1141831" y="9365"/>
                <a:ext cx="1589" cy="304801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6" name="Straight Connector 135"/>
              <p:cNvSpPr/>
              <p:nvPr/>
            </p:nvSpPr>
            <p:spPr>
              <a:xfrm flipV="1">
                <a:off x="1980031" y="9365"/>
                <a:ext cx="1589" cy="304801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7" name="Straight Connector 136"/>
              <p:cNvSpPr/>
              <p:nvPr/>
            </p:nvSpPr>
            <p:spPr>
              <a:xfrm flipV="1">
                <a:off x="2210219" y="9365"/>
                <a:ext cx="1589" cy="304801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479" name="Straight Connector 139"/>
            <p:cNvSpPr/>
            <p:nvPr/>
          </p:nvSpPr>
          <p:spPr>
            <a:xfrm>
              <a:off x="76620" y="217645"/>
              <a:ext cx="2971801" cy="158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02" name="Group 164"/>
          <p:cNvGrpSpPr/>
          <p:nvPr/>
        </p:nvGrpSpPr>
        <p:grpSpPr>
          <a:xfrm>
            <a:off x="5028779" y="5334001"/>
            <a:ext cx="3048421" cy="847567"/>
            <a:chOff x="0" y="0"/>
            <a:chExt cx="3048420" cy="847565"/>
          </a:xfrm>
        </p:grpSpPr>
        <p:grpSp>
          <p:nvGrpSpPr>
            <p:cNvPr id="500" name="Group 142"/>
            <p:cNvGrpSpPr/>
            <p:nvPr/>
          </p:nvGrpSpPr>
          <p:grpSpPr>
            <a:xfrm>
              <a:off x="-1" y="-1"/>
              <a:ext cx="2971048" cy="847567"/>
              <a:chOff x="0" y="0"/>
              <a:chExt cx="2971046" cy="847565"/>
            </a:xfrm>
          </p:grpSpPr>
          <p:grpSp>
            <p:nvGrpSpPr>
              <p:cNvPr id="483" name="Group 66"/>
              <p:cNvGrpSpPr/>
              <p:nvPr/>
            </p:nvGrpSpPr>
            <p:grpSpPr>
              <a:xfrm>
                <a:off x="-1" y="9366"/>
                <a:ext cx="2971048" cy="838200"/>
                <a:chOff x="0" y="0"/>
                <a:chExt cx="2971046" cy="838199"/>
              </a:xfrm>
            </p:grpSpPr>
            <p:sp>
              <p:nvSpPr>
                <p:cNvPr id="481" name="Straight Connector 160"/>
                <p:cNvSpPr/>
                <p:nvPr/>
              </p:nvSpPr>
              <p:spPr>
                <a:xfrm flipH="1" flipV="1">
                  <a:off x="-1" y="0"/>
                  <a:ext cx="1803" cy="8382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82" name="Straight Connector 161"/>
                <p:cNvSpPr/>
                <p:nvPr/>
              </p:nvSpPr>
              <p:spPr>
                <a:xfrm>
                  <a:off x="517" y="834955"/>
                  <a:ext cx="2970530" cy="324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484" name="Straight Connector 144"/>
              <p:cNvSpPr/>
              <p:nvPr/>
            </p:nvSpPr>
            <p:spPr>
              <a:xfrm flipV="1">
                <a:off x="76619" y="304799"/>
                <a:ext cx="457201" cy="9367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5" name="Straight Connector 145"/>
              <p:cNvSpPr/>
              <p:nvPr/>
            </p:nvSpPr>
            <p:spPr>
              <a:xfrm>
                <a:off x="533819" y="9365"/>
                <a:ext cx="228601" cy="1588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6" name="Straight Connector 146"/>
              <p:cNvSpPr/>
              <p:nvPr/>
            </p:nvSpPr>
            <p:spPr>
              <a:xfrm flipV="1">
                <a:off x="533819" y="-1"/>
                <a:ext cx="1589" cy="304801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7" name="Straight Connector 147"/>
              <p:cNvSpPr/>
              <p:nvPr/>
            </p:nvSpPr>
            <p:spPr>
              <a:xfrm flipV="1">
                <a:off x="760831" y="9365"/>
                <a:ext cx="1589" cy="304801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8" name="Straight Connector 148"/>
              <p:cNvSpPr/>
              <p:nvPr/>
            </p:nvSpPr>
            <p:spPr>
              <a:xfrm flipV="1">
                <a:off x="762419" y="304799"/>
                <a:ext cx="457201" cy="9367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9" name="Straight Connector 149"/>
              <p:cNvSpPr/>
              <p:nvPr/>
            </p:nvSpPr>
            <p:spPr>
              <a:xfrm>
                <a:off x="1219619" y="9365"/>
                <a:ext cx="228601" cy="1588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0" name="Straight Connector 150"/>
              <p:cNvSpPr/>
              <p:nvPr/>
            </p:nvSpPr>
            <p:spPr>
              <a:xfrm flipV="1">
                <a:off x="1219619" y="-1"/>
                <a:ext cx="1589" cy="304801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1" name="Straight Connector 151"/>
              <p:cNvSpPr/>
              <p:nvPr/>
            </p:nvSpPr>
            <p:spPr>
              <a:xfrm flipV="1">
                <a:off x="1446631" y="9365"/>
                <a:ext cx="1589" cy="304801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2" name="Straight Connector 152"/>
              <p:cNvSpPr/>
              <p:nvPr/>
            </p:nvSpPr>
            <p:spPr>
              <a:xfrm flipV="1">
                <a:off x="1448219" y="304799"/>
                <a:ext cx="457201" cy="9367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3" name="Straight Connector 153"/>
              <p:cNvSpPr/>
              <p:nvPr/>
            </p:nvSpPr>
            <p:spPr>
              <a:xfrm>
                <a:off x="1905419" y="9365"/>
                <a:ext cx="228601" cy="1588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4" name="Straight Connector 154"/>
              <p:cNvSpPr/>
              <p:nvPr/>
            </p:nvSpPr>
            <p:spPr>
              <a:xfrm flipV="1">
                <a:off x="1905419" y="-1"/>
                <a:ext cx="1589" cy="304801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5" name="Straight Connector 155"/>
              <p:cNvSpPr/>
              <p:nvPr/>
            </p:nvSpPr>
            <p:spPr>
              <a:xfrm flipV="1">
                <a:off x="2132431" y="9365"/>
                <a:ext cx="1589" cy="304801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6" name="Straight Connector 156"/>
              <p:cNvSpPr/>
              <p:nvPr/>
            </p:nvSpPr>
            <p:spPr>
              <a:xfrm flipV="1">
                <a:off x="2134019" y="304799"/>
                <a:ext cx="457201" cy="9367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7" name="Straight Connector 157"/>
              <p:cNvSpPr/>
              <p:nvPr/>
            </p:nvSpPr>
            <p:spPr>
              <a:xfrm>
                <a:off x="2591219" y="9365"/>
                <a:ext cx="228601" cy="1588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8" name="Straight Connector 158"/>
              <p:cNvSpPr/>
              <p:nvPr/>
            </p:nvSpPr>
            <p:spPr>
              <a:xfrm flipV="1">
                <a:off x="2591219" y="-1"/>
                <a:ext cx="1589" cy="304801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9" name="Straight Connector 159"/>
              <p:cNvSpPr/>
              <p:nvPr/>
            </p:nvSpPr>
            <p:spPr>
              <a:xfrm flipV="1">
                <a:off x="2818231" y="9365"/>
                <a:ext cx="1589" cy="304801"/>
              </a:xfrm>
              <a:prstGeom prst="line">
                <a:avLst/>
              </a:prstGeom>
              <a:solidFill>
                <a:schemeClr val="accent1"/>
              </a:solidFill>
              <a:ln w="28575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01" name="Straight Connector 162"/>
            <p:cNvSpPr/>
            <p:nvPr/>
          </p:nvSpPr>
          <p:spPr>
            <a:xfrm>
              <a:off x="76620" y="134777"/>
              <a:ext cx="2971801" cy="158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21" name="Group"/>
          <p:cNvGrpSpPr/>
          <p:nvPr/>
        </p:nvGrpSpPr>
        <p:grpSpPr>
          <a:xfrm>
            <a:off x="990599" y="762000"/>
            <a:ext cx="3176355" cy="1236029"/>
            <a:chOff x="0" y="0"/>
            <a:chExt cx="3176353" cy="1236028"/>
          </a:xfrm>
        </p:grpSpPr>
        <p:grpSp>
          <p:nvGrpSpPr>
            <p:cNvPr id="518" name="Group 61"/>
            <p:cNvGrpSpPr/>
            <p:nvPr/>
          </p:nvGrpSpPr>
          <p:grpSpPr>
            <a:xfrm>
              <a:off x="20320" y="0"/>
              <a:ext cx="2969149" cy="1165598"/>
              <a:chOff x="0" y="0"/>
              <a:chExt cx="2969148" cy="1165597"/>
            </a:xfrm>
          </p:grpSpPr>
          <p:grpSp>
            <p:nvGrpSpPr>
              <p:cNvPr id="511" name="Group 51"/>
              <p:cNvGrpSpPr/>
              <p:nvPr/>
            </p:nvGrpSpPr>
            <p:grpSpPr>
              <a:xfrm>
                <a:off x="1319620" y="549807"/>
                <a:ext cx="769780" cy="615791"/>
                <a:chOff x="0" y="0"/>
                <a:chExt cx="769779" cy="615789"/>
              </a:xfrm>
            </p:grpSpPr>
            <p:grpSp>
              <p:nvGrpSpPr>
                <p:cNvPr id="506" name="Group 37"/>
                <p:cNvGrpSpPr/>
                <p:nvPr/>
              </p:nvGrpSpPr>
              <p:grpSpPr>
                <a:xfrm>
                  <a:off x="0" y="-1"/>
                  <a:ext cx="384891" cy="604795"/>
                  <a:chOff x="0" y="0"/>
                  <a:chExt cx="384890" cy="604793"/>
                </a:xfrm>
              </p:grpSpPr>
              <p:sp>
                <p:nvSpPr>
                  <p:cNvPr id="503" name="Oval 42"/>
                  <p:cNvSpPr/>
                  <p:nvPr/>
                </p:nvSpPr>
                <p:spPr>
                  <a:xfrm>
                    <a:off x="219936" y="153947"/>
                    <a:ext cx="164953" cy="329889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FF0000"/>
                    </a:solidFill>
                    <a:prstDash val="solid"/>
                    <a:round/>
                  </a:ln>
                  <a:effectLst/>
                </p:spPr>
                <p:txBody>
                  <a:bodyPr vert="eaVert"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504" name="Oval 43"/>
                  <p:cNvSpPr/>
                  <p:nvPr/>
                </p:nvSpPr>
                <p:spPr>
                  <a:xfrm>
                    <a:off x="109968" y="65977"/>
                    <a:ext cx="274923" cy="494831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FF0000"/>
                    </a:solidFill>
                    <a:prstDash val="solid"/>
                    <a:round/>
                  </a:ln>
                  <a:effectLst/>
                </p:spPr>
                <p:txBody>
                  <a:bodyPr vert="eaVert"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505" name="Oval 44"/>
                  <p:cNvSpPr/>
                  <p:nvPr/>
                </p:nvSpPr>
                <p:spPr>
                  <a:xfrm>
                    <a:off x="0" y="0"/>
                    <a:ext cx="384890" cy="604794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FF0000"/>
                    </a:solidFill>
                    <a:prstDash val="solid"/>
                    <a:round/>
                  </a:ln>
                  <a:effectLst/>
                </p:spPr>
                <p:txBody>
                  <a:bodyPr vert="eaVert"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510" name="Group 40"/>
                <p:cNvGrpSpPr/>
                <p:nvPr/>
              </p:nvGrpSpPr>
              <p:grpSpPr>
                <a:xfrm>
                  <a:off x="384888" y="10995"/>
                  <a:ext cx="384892" cy="604795"/>
                  <a:chOff x="0" y="0"/>
                  <a:chExt cx="384890" cy="604794"/>
                </a:xfrm>
              </p:grpSpPr>
              <p:sp>
                <p:nvSpPr>
                  <p:cNvPr id="507" name="Oval 39"/>
                  <p:cNvSpPr/>
                  <p:nvPr/>
                </p:nvSpPr>
                <p:spPr>
                  <a:xfrm rot="10800000">
                    <a:off x="1" y="135620"/>
                    <a:ext cx="164953" cy="329889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FF0000"/>
                    </a:solidFill>
                    <a:prstDash val="solid"/>
                    <a:round/>
                  </a:ln>
                  <a:effectLst/>
                </p:spPr>
                <p:txBody>
                  <a:bodyPr vert="eaVert"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508" name="Oval 40"/>
                  <p:cNvSpPr/>
                  <p:nvPr/>
                </p:nvSpPr>
                <p:spPr>
                  <a:xfrm rot="10800000">
                    <a:off x="0" y="43986"/>
                    <a:ext cx="274923" cy="494831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FF0000"/>
                    </a:solidFill>
                    <a:prstDash val="solid"/>
                    <a:round/>
                  </a:ln>
                  <a:effectLst/>
                </p:spPr>
                <p:txBody>
                  <a:bodyPr vert="eaVert"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509" name="Oval 41"/>
                  <p:cNvSpPr/>
                  <p:nvPr/>
                </p:nvSpPr>
                <p:spPr>
                  <a:xfrm rot="10800000">
                    <a:off x="0" y="-1"/>
                    <a:ext cx="384891" cy="604795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FF0000"/>
                    </a:solidFill>
                    <a:prstDash val="solid"/>
                    <a:round/>
                  </a:ln>
                  <a:effectLst/>
                </p:spPr>
                <p:txBody>
                  <a:bodyPr vert="eaVert"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517" name="Group 27"/>
              <p:cNvGrpSpPr/>
              <p:nvPr/>
            </p:nvGrpSpPr>
            <p:grpSpPr>
              <a:xfrm>
                <a:off x="-1" y="0"/>
                <a:ext cx="2969150" cy="1154606"/>
                <a:chOff x="0" y="0"/>
                <a:chExt cx="2969148" cy="1154605"/>
              </a:xfrm>
            </p:grpSpPr>
            <p:sp>
              <p:nvSpPr>
                <p:cNvPr id="512" name="Right Arrow 32"/>
                <p:cNvSpPr/>
                <p:nvPr/>
              </p:nvSpPr>
              <p:spPr>
                <a:xfrm>
                  <a:off x="-1" y="407507"/>
                  <a:ext cx="1319624" cy="271673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13" name="Right Arrow 33"/>
                <p:cNvSpPr/>
                <p:nvPr/>
              </p:nvSpPr>
              <p:spPr>
                <a:xfrm rot="5400000">
                  <a:off x="1420271" y="697558"/>
                  <a:ext cx="543345" cy="370752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14" name="Right Arrow 34"/>
                <p:cNvSpPr/>
                <p:nvPr/>
              </p:nvSpPr>
              <p:spPr>
                <a:xfrm rot="5400000">
                  <a:off x="2308346" y="493804"/>
                  <a:ext cx="950853" cy="370752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15" name="Right Arrow 35"/>
                <p:cNvSpPr/>
                <p:nvPr/>
              </p:nvSpPr>
              <p:spPr>
                <a:xfrm rot="16200000">
                  <a:off x="1488188" y="154214"/>
                  <a:ext cx="407510" cy="370752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16" name="Right Arrow 36"/>
                <p:cNvSpPr/>
                <p:nvPr/>
              </p:nvSpPr>
              <p:spPr>
                <a:xfrm>
                  <a:off x="1924448" y="-1"/>
                  <a:ext cx="714796" cy="271673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sp>
          <p:nvSpPr>
            <p:cNvPr id="519" name="TextBox 29"/>
            <p:cNvSpPr txBox="1"/>
            <p:nvPr/>
          </p:nvSpPr>
          <p:spPr>
            <a:xfrm rot="16200000">
              <a:off x="2626714" y="494999"/>
              <a:ext cx="830039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 b="0">
                  <a:solidFill>
                    <a:srgbClr val="FFFFFF"/>
                  </a:solidFill>
                </a:defRPr>
              </a:lvl1pPr>
            </a:lstStyle>
            <a:p>
              <a:r>
                <a:t>Load</a:t>
              </a:r>
            </a:p>
          </p:txBody>
        </p:sp>
        <p:sp>
          <p:nvSpPr>
            <p:cNvPr id="520" name="Straight Connector 99"/>
            <p:cNvSpPr/>
            <p:nvPr/>
          </p:nvSpPr>
          <p:spPr>
            <a:xfrm>
              <a:off x="0" y="1234439"/>
              <a:ext cx="2743201" cy="1590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FFCC00"/>
              </a:solidFill>
              <a:prstDash val="dash"/>
              <a:round/>
              <a:head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29" name="Group"/>
          <p:cNvGrpSpPr/>
          <p:nvPr/>
        </p:nvGrpSpPr>
        <p:grpSpPr>
          <a:xfrm>
            <a:off x="6192520" y="772991"/>
            <a:ext cx="1773059" cy="1235198"/>
            <a:chOff x="0" y="0"/>
            <a:chExt cx="1773058" cy="1235196"/>
          </a:xfrm>
        </p:grpSpPr>
        <p:grpSp>
          <p:nvGrpSpPr>
            <p:cNvPr id="525" name="Group 27"/>
            <p:cNvGrpSpPr/>
            <p:nvPr/>
          </p:nvGrpSpPr>
          <p:grpSpPr>
            <a:xfrm>
              <a:off x="-1" y="0"/>
              <a:ext cx="1579882" cy="1154606"/>
              <a:chOff x="0" y="0"/>
              <a:chExt cx="1579880" cy="1154605"/>
            </a:xfrm>
          </p:grpSpPr>
          <p:sp>
            <p:nvSpPr>
              <p:cNvPr id="522" name="Right Arrow 24"/>
              <p:cNvSpPr/>
              <p:nvPr/>
            </p:nvSpPr>
            <p:spPr>
              <a:xfrm rot="5400000">
                <a:off x="829533" y="404258"/>
                <a:ext cx="950853" cy="549843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3" name="Right Arrow 25"/>
              <p:cNvSpPr/>
              <p:nvPr/>
            </p:nvSpPr>
            <p:spPr>
              <a:xfrm rot="16200000">
                <a:off x="-234466" y="370299"/>
                <a:ext cx="963791" cy="49486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4" name="Right Arrow 26"/>
              <p:cNvSpPr/>
              <p:nvPr/>
            </p:nvSpPr>
            <p:spPr>
              <a:xfrm>
                <a:off x="502710" y="-1"/>
                <a:ext cx="596975" cy="43985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pic>
          <p:nvPicPr>
            <p:cNvPr id="526" name="Picture 22" descr="Picture 2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08" y="470350"/>
              <a:ext cx="443196" cy="471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7" name="TextBox 23"/>
            <p:cNvSpPr txBox="1"/>
            <p:nvPr/>
          </p:nvSpPr>
          <p:spPr>
            <a:xfrm rot="16200000">
              <a:off x="1223419" y="495004"/>
              <a:ext cx="830038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 b="0">
                  <a:solidFill>
                    <a:srgbClr val="FFFFFF"/>
                  </a:solidFill>
                </a:defRPr>
              </a:lvl1pPr>
            </a:lstStyle>
            <a:p>
              <a:r>
                <a:t>Load</a:t>
              </a:r>
            </a:p>
          </p:txBody>
        </p:sp>
        <p:sp>
          <p:nvSpPr>
            <p:cNvPr id="528" name="Straight Connector 101"/>
            <p:cNvSpPr/>
            <p:nvPr/>
          </p:nvSpPr>
          <p:spPr>
            <a:xfrm>
              <a:off x="259080" y="1233607"/>
              <a:ext cx="1066801" cy="1590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FFCC00"/>
              </a:solidFill>
              <a:prstDash val="dash"/>
              <a:round/>
              <a:head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2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64723"/>
          </a:xfrm>
          <a:prstGeom prst="rect">
            <a:avLst/>
          </a:prstGeom>
        </p:spPr>
        <p:txBody>
          <a:bodyPr/>
          <a:lstStyle/>
          <a:p>
            <a:r>
              <a:t>A Renewable / Distributed Grid</a:t>
            </a:r>
          </a:p>
        </p:txBody>
      </p:sp>
      <p:sp>
        <p:nvSpPr>
          <p:cNvPr id="12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36600"/>
            <a:ext cx="8915400" cy="5486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As described in my note set </a:t>
            </a:r>
            <a:r>
              <a:rPr b="1"/>
              <a:t>A Generic Power Plant and Grid</a:t>
            </a:r>
            <a:r>
              <a:rPr>
                <a:solidFill>
                  <a:srgbClr val="000000"/>
                </a:solidFill>
              </a:rPr>
              <a:t> </a:t>
            </a:r>
            <a:r>
              <a:t>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t>):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We typically get most of our power from a single, large, not too distant, power plant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 80% of such plants, electricity is produced by steam, driving a turbine generator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Represented as this:	But with turbines actually more like these: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2400">
                <a:latin typeface="+mj-lt"/>
                <a:ea typeface="+mj-ea"/>
                <a:cs typeface="+mj-cs"/>
                <a:sym typeface="Arial"/>
              </a:defRPr>
            </a:pPr>
            <a:endParaRPr sz="1800"/>
          </a:p>
          <a:p>
            <a:pPr>
              <a:defRPr sz="15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 other ~ 20% of plants just substitute water flow for steam flow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With that water driving turbines like this:  </a:t>
            </a:r>
          </a:p>
        </p:txBody>
      </p:sp>
      <p:grpSp>
        <p:nvGrpSpPr>
          <p:cNvPr id="133" name="Group 4"/>
          <p:cNvGrpSpPr/>
          <p:nvPr/>
        </p:nvGrpSpPr>
        <p:grpSpPr>
          <a:xfrm>
            <a:off x="1142999" y="2971800"/>
            <a:ext cx="2667001" cy="1295401"/>
            <a:chOff x="0" y="0"/>
            <a:chExt cx="2667000" cy="1295400"/>
          </a:xfrm>
        </p:grpSpPr>
        <p:pic>
          <p:nvPicPr>
            <p:cNvPr id="129" name="Picture 5" descr="Picture 5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41528"/>
              <a:ext cx="1949083" cy="7947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Picture 6" descr="Picture 6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4586" y="891128"/>
              <a:ext cx="887107" cy="4042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Picture 7" descr="Picture 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03021" y="94628"/>
              <a:ext cx="811341" cy="4358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Picture 8" descr="Picture 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69598" y="-1"/>
              <a:ext cx="697402" cy="5088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4" name="Picture 9" descr="Picture 9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495800" y="2912549"/>
            <a:ext cx="1295400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10" descr="Picture 10"/>
          <p:cNvPicPr>
            <a:picLocks noChangeAspect="1"/>
          </p:cNvPicPr>
          <p:nvPr/>
        </p:nvPicPr>
        <p:blipFill>
          <a:blip r:embed="rId10">
            <a:extLst/>
          </a:blip>
          <a:srcRect t="3924" b="7847"/>
          <a:stretch>
            <a:fillRect/>
          </a:stretch>
        </p:blipFill>
        <p:spPr>
          <a:xfrm>
            <a:off x="6172201" y="2895600"/>
            <a:ext cx="2057401" cy="1332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11" descr="Picture 11"/>
          <p:cNvPicPr>
            <a:picLocks noChangeAspect="1"/>
          </p:cNvPicPr>
          <p:nvPr/>
        </p:nvPicPr>
        <p:blipFill>
          <a:blip r:embed="rId11">
            <a:extLst/>
          </a:blip>
          <a:srcRect t="7199"/>
          <a:stretch>
            <a:fillRect/>
          </a:stretch>
        </p:blipFill>
        <p:spPr>
          <a:xfrm>
            <a:off x="5638800" y="4876800"/>
            <a:ext cx="1828800" cy="1173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46097"/>
          </a:xfrm>
          <a:prstGeom prst="rect">
            <a:avLst/>
          </a:prstGeom>
        </p:spPr>
        <p:txBody>
          <a:bodyPr/>
          <a:lstStyle/>
          <a:p>
            <a:r>
              <a:t>So a specific, constant, output DC voltage can be "dialed in"</a:t>
            </a:r>
          </a:p>
        </p:txBody>
      </p:sp>
      <p:sp>
        <p:nvSpPr>
          <p:cNvPr id="53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390421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 IC doesn't care what the exact </a:t>
            </a:r>
            <a:r>
              <a:rPr b="1"/>
              <a:t>input</a:t>
            </a:r>
            <a:r>
              <a:t> </a:t>
            </a:r>
            <a:r>
              <a:rPr b="1"/>
              <a:t>DC voltage </a:t>
            </a:r>
            <a:r>
              <a:t>was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 IC will always adjust the switching to produce its target </a:t>
            </a:r>
            <a:r>
              <a:rPr b="1">
                <a:solidFill>
                  <a:srgbClr val="FFCC00"/>
                </a:solidFill>
              </a:rPr>
              <a:t>DC output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 load can be sent </a:t>
            </a:r>
            <a:r>
              <a:rPr b="1"/>
              <a:t>higher</a:t>
            </a:r>
            <a:r>
              <a:t> charge/voltage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OR with different IC programming, it can be sent </a:t>
            </a:r>
            <a:r>
              <a:rPr b="1"/>
              <a:t>lower</a:t>
            </a:r>
            <a:r>
              <a:t> charge/voltage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 some circuit variations, the IC can even cope with </a:t>
            </a:r>
            <a:r>
              <a:rPr b="1"/>
              <a:t>input</a:t>
            </a:r>
            <a:r>
              <a:t> </a:t>
            </a:r>
            <a:r>
              <a:rPr b="1"/>
              <a:t>AC voltage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And, by switching at appropriate cycle times, still produce </a:t>
            </a:r>
            <a:r>
              <a:rPr b="1">
                <a:solidFill>
                  <a:srgbClr val="FFCC00"/>
                </a:solidFill>
              </a:rPr>
              <a:t>DC output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b="1">
              <a:solidFill>
                <a:srgbClr val="FFCC00"/>
              </a:solidFill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Still other variations, can covert </a:t>
            </a:r>
            <a:r>
              <a:rPr b="1"/>
              <a:t>AC to DC</a:t>
            </a:r>
            <a:r>
              <a:t>, or </a:t>
            </a:r>
            <a:r>
              <a:rPr b="1"/>
              <a:t>DC to AC</a:t>
            </a:r>
            <a:r>
              <a:t>, </a:t>
            </a:r>
            <a:r>
              <a:rPr b="1"/>
              <a:t>DC to other DC</a:t>
            </a:r>
          </a:p>
          <a:p>
            <a:pPr>
              <a:defRPr sz="2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 other words, these smart IC + inductive coil based circuits can function as: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UNIVERSAL POWER CONVERTERS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914400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CC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These include the new chargers we use for all of our batteries!</a:t>
            </a:r>
          </a:p>
        </p:txBody>
      </p:sp>
      <p:sp>
        <p:nvSpPr>
          <p:cNvPr id="535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1066800"/>
            <a:ext cx="8686800" cy="5647471"/>
          </a:xfrm>
          <a:prstGeom prst="rect">
            <a:avLst/>
          </a:prstGeom>
        </p:spPr>
        <p:txBody>
          <a:bodyPr/>
          <a:lstStyle/>
          <a:p>
            <a:pPr defTabSz="905255">
              <a:defRPr sz="1782" b="1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Which, unlike the old chargers:</a:t>
            </a:r>
          </a:p>
          <a:p>
            <a:pPr defTabSz="905255">
              <a:defRPr sz="693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34487" defTabSz="905255">
              <a:buSzTx/>
              <a:buNone/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Are cool (i.e. far less wasteful of energy), small, and lightweight</a:t>
            </a:r>
          </a:p>
          <a:p>
            <a:pPr defTabSz="905255">
              <a:defRPr sz="693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34487" defTabSz="905255">
              <a:buSzTx/>
              <a:buNone/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And don't care about voltage or frequency of socket they are plugged into </a:t>
            </a:r>
          </a:p>
          <a:p>
            <a:pPr defTabSz="905255">
              <a:defRPr sz="1188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The complete circuits are a </a:t>
            </a:r>
            <a:r>
              <a:rPr b="1"/>
              <a:t>bit more complex </a:t>
            </a:r>
            <a:r>
              <a:t>than I depicted (but not much!)</a:t>
            </a:r>
          </a:p>
          <a:p>
            <a:pPr defTabSz="905255">
              <a:defRPr sz="79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For an excellent tutorial explaining the basic DC to DC converters, see: </a:t>
            </a:r>
          </a:p>
          <a:p>
            <a:pPr defTabSz="905255">
              <a:defRPr sz="693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"DC-DC Converters: A Primer" - Jaycar Electronics</a:t>
            </a:r>
          </a:p>
          <a:p>
            <a:pPr algn="ctr"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905255">
              <a:defRPr sz="2178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sz="1584">
              <a:solidFill>
                <a:schemeClr val="accent1"/>
              </a:solidFill>
            </a:endParaRPr>
          </a:p>
          <a:p>
            <a:pPr algn="ctr" defTabSz="905255">
              <a:spcBef>
                <a:spcPts val="300"/>
              </a:spcBef>
              <a:defRPr sz="1386">
                <a:solidFill>
                  <a:schemeClr val="accent1"/>
                </a:solidFill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My cached copy of now missing Jaycar web posting</a:t>
            </a:r>
          </a:p>
        </p:txBody>
      </p:sp>
      <p:pic>
        <p:nvPicPr>
          <p:cNvPr id="536" name="Picture 27" descr="Picture 2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81307" y="4112991"/>
            <a:ext cx="2828987" cy="2077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539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  <a:prstGeom prst="rect">
            <a:avLst/>
          </a:prstGeom>
        </p:spPr>
        <p:txBody>
          <a:bodyPr/>
          <a:lstStyle/>
          <a:p>
            <a:r>
              <a:t>Variants can also solve problems with sloppy wind/solar power conversion: </a:t>
            </a:r>
          </a:p>
        </p:txBody>
      </p:sp>
      <p:sp>
        <p:nvSpPr>
          <p:cNvPr id="54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915400" cy="451558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Raw wind turbine generator output, a 110 Volt-ish, 60 Hz-ish wobbly signal: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sz="1600"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sz="1600"/>
          </a:p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ACTIVE IC controlled conversion circuit</a:t>
            </a:r>
            <a:r>
              <a:rPr b="0">
                <a:solidFill>
                  <a:srgbClr val="FFCC00"/>
                </a:solidFill>
              </a:rPr>
              <a:t> </a:t>
            </a:r>
            <a:r>
              <a:rPr b="0"/>
              <a:t>can convert this to CONSTANT DC: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2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Open/closing </a:t>
            </a:r>
            <a:r>
              <a:rPr b="1"/>
              <a:t>switch</a:t>
            </a:r>
            <a:r>
              <a:t> then converts this to a constant amplitude 60 Hz square wave: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2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a </a:t>
            </a:r>
            <a:r>
              <a:rPr b="1"/>
              <a:t>transformer</a:t>
            </a:r>
            <a:r>
              <a:t> then smoothes into tightly controlled 110 Volt, 60 Hz AC:</a:t>
            </a:r>
          </a:p>
        </p:txBody>
      </p:sp>
      <p:grpSp>
        <p:nvGrpSpPr>
          <p:cNvPr id="545" name="Group 4"/>
          <p:cNvGrpSpPr/>
          <p:nvPr/>
        </p:nvGrpSpPr>
        <p:grpSpPr>
          <a:xfrm>
            <a:off x="838199" y="1296197"/>
            <a:ext cx="3048389" cy="608803"/>
            <a:chOff x="0" y="0"/>
            <a:chExt cx="3048387" cy="608802"/>
          </a:xfrm>
        </p:grpSpPr>
        <p:grpSp>
          <p:nvGrpSpPr>
            <p:cNvPr id="543" name="Group 9"/>
            <p:cNvGrpSpPr/>
            <p:nvPr/>
          </p:nvGrpSpPr>
          <p:grpSpPr>
            <a:xfrm>
              <a:off x="0" y="6762"/>
              <a:ext cx="3043308" cy="602041"/>
              <a:chOff x="0" y="0"/>
              <a:chExt cx="3043307" cy="602039"/>
            </a:xfrm>
          </p:grpSpPr>
          <p:sp>
            <p:nvSpPr>
              <p:cNvPr id="541" name="Straight Connector 7"/>
              <p:cNvSpPr/>
              <p:nvPr/>
            </p:nvSpPr>
            <p:spPr>
              <a:xfrm>
                <a:off x="-1" y="287766"/>
                <a:ext cx="3043309" cy="3018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42" name="Straight Connector 8"/>
              <p:cNvSpPr/>
              <p:nvPr/>
            </p:nvSpPr>
            <p:spPr>
              <a:xfrm flipV="1">
                <a:off x="1340" y="-1"/>
                <a:ext cx="866" cy="602041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44" name="Freeform 6"/>
            <p:cNvSpPr/>
            <p:nvPr/>
          </p:nvSpPr>
          <p:spPr>
            <a:xfrm>
              <a:off x="10547" y="-1"/>
              <a:ext cx="3037841" cy="581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extrusionOk="0">
                  <a:moveTo>
                    <a:pt x="0" y="10312"/>
                  </a:moveTo>
                  <a:cubicBezTo>
                    <a:pt x="416" y="5141"/>
                    <a:pt x="831" y="-29"/>
                    <a:pt x="1281" y="1"/>
                  </a:cubicBezTo>
                  <a:cubicBezTo>
                    <a:pt x="1731" y="30"/>
                    <a:pt x="2227" y="6904"/>
                    <a:pt x="2700" y="10490"/>
                  </a:cubicBezTo>
                  <a:cubicBezTo>
                    <a:pt x="3173" y="14075"/>
                    <a:pt x="3661" y="21571"/>
                    <a:pt x="4119" y="21512"/>
                  </a:cubicBezTo>
                  <a:cubicBezTo>
                    <a:pt x="4576" y="21452"/>
                    <a:pt x="4996" y="13690"/>
                    <a:pt x="5446" y="10134"/>
                  </a:cubicBezTo>
                  <a:cubicBezTo>
                    <a:pt x="5896" y="6578"/>
                    <a:pt x="6353" y="149"/>
                    <a:pt x="6819" y="178"/>
                  </a:cubicBezTo>
                  <a:cubicBezTo>
                    <a:pt x="7284" y="208"/>
                    <a:pt x="7627" y="7201"/>
                    <a:pt x="8237" y="10312"/>
                  </a:cubicBezTo>
                  <a:cubicBezTo>
                    <a:pt x="8847" y="13423"/>
                    <a:pt x="9740" y="18875"/>
                    <a:pt x="10480" y="18845"/>
                  </a:cubicBezTo>
                  <a:cubicBezTo>
                    <a:pt x="11219" y="18815"/>
                    <a:pt x="11936" y="12860"/>
                    <a:pt x="12676" y="10134"/>
                  </a:cubicBezTo>
                  <a:cubicBezTo>
                    <a:pt x="13416" y="7408"/>
                    <a:pt x="14179" y="2460"/>
                    <a:pt x="14919" y="2490"/>
                  </a:cubicBezTo>
                  <a:cubicBezTo>
                    <a:pt x="15658" y="2519"/>
                    <a:pt x="16368" y="7586"/>
                    <a:pt x="17115" y="10312"/>
                  </a:cubicBezTo>
                  <a:cubicBezTo>
                    <a:pt x="17863" y="13038"/>
                    <a:pt x="18656" y="18934"/>
                    <a:pt x="19403" y="18845"/>
                  </a:cubicBezTo>
                  <a:cubicBezTo>
                    <a:pt x="20151" y="18756"/>
                    <a:pt x="21600" y="9778"/>
                    <a:pt x="21600" y="9778"/>
                  </a:cubicBezTo>
                </a:path>
              </a:pathLst>
            </a:custGeom>
            <a:noFill/>
            <a:ln w="38100" cap="flat">
              <a:solidFill>
                <a:srgbClr val="FF79F4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49" name="Group 9"/>
          <p:cNvGrpSpPr/>
          <p:nvPr/>
        </p:nvGrpSpPr>
        <p:grpSpPr>
          <a:xfrm>
            <a:off x="1888380" y="2566275"/>
            <a:ext cx="3043308" cy="608725"/>
            <a:chOff x="0" y="0"/>
            <a:chExt cx="3043307" cy="608723"/>
          </a:xfrm>
        </p:grpSpPr>
        <p:sp>
          <p:nvSpPr>
            <p:cNvPr id="546" name="Straight Connector 10"/>
            <p:cNvSpPr/>
            <p:nvPr/>
          </p:nvSpPr>
          <p:spPr>
            <a:xfrm flipV="1">
              <a:off x="1341" y="-1"/>
              <a:ext cx="866" cy="608725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7" name="Straight Connector 11"/>
            <p:cNvSpPr/>
            <p:nvPr/>
          </p:nvSpPr>
          <p:spPr>
            <a:xfrm flipH="1" flipV="1">
              <a:off x="81036" y="23510"/>
              <a:ext cx="2962271" cy="1016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8" name="Straight Connector 12"/>
            <p:cNvSpPr/>
            <p:nvPr/>
          </p:nvSpPr>
          <p:spPr>
            <a:xfrm>
              <a:off x="-1" y="605672"/>
              <a:ext cx="3043309" cy="3051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66" name="Group 13"/>
          <p:cNvGrpSpPr/>
          <p:nvPr/>
        </p:nvGrpSpPr>
        <p:grpSpPr>
          <a:xfrm>
            <a:off x="3135246" y="3975537"/>
            <a:ext cx="3254897" cy="609164"/>
            <a:chOff x="0" y="0"/>
            <a:chExt cx="3254896" cy="609162"/>
          </a:xfrm>
        </p:grpSpPr>
        <p:sp>
          <p:nvSpPr>
            <p:cNvPr id="550" name="Straight Connector 14"/>
            <p:cNvSpPr/>
            <p:nvPr/>
          </p:nvSpPr>
          <p:spPr>
            <a:xfrm flipV="1">
              <a:off x="1341" y="291"/>
              <a:ext cx="865" cy="608725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1" name="Straight Connector 15"/>
            <p:cNvSpPr/>
            <p:nvPr/>
          </p:nvSpPr>
          <p:spPr>
            <a:xfrm>
              <a:off x="12155" y="-1"/>
              <a:ext cx="492063" cy="1017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2" name="Straight Connector 16"/>
            <p:cNvSpPr/>
            <p:nvPr/>
          </p:nvSpPr>
          <p:spPr>
            <a:xfrm>
              <a:off x="22534" y="608724"/>
              <a:ext cx="3020773" cy="439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3" name="Straight Connector 17"/>
            <p:cNvSpPr/>
            <p:nvPr/>
          </p:nvSpPr>
          <p:spPr>
            <a:xfrm flipV="1">
              <a:off x="3041231" y="291"/>
              <a:ext cx="865" cy="608725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4" name="Straight Connector 18"/>
            <p:cNvSpPr/>
            <p:nvPr/>
          </p:nvSpPr>
          <p:spPr>
            <a:xfrm flipV="1">
              <a:off x="514502" y="508"/>
              <a:ext cx="1469" cy="585216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5" name="Straight Connector 19"/>
            <p:cNvSpPr/>
            <p:nvPr/>
          </p:nvSpPr>
          <p:spPr>
            <a:xfrm flipV="1">
              <a:off x="1056705" y="0"/>
              <a:ext cx="1470" cy="585216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6" name="Straight Connector 20"/>
            <p:cNvSpPr/>
            <p:nvPr/>
          </p:nvSpPr>
          <p:spPr>
            <a:xfrm flipV="1">
              <a:off x="1560701" y="0"/>
              <a:ext cx="1470" cy="585216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7" name="Straight Connector 21"/>
            <p:cNvSpPr/>
            <p:nvPr/>
          </p:nvSpPr>
          <p:spPr>
            <a:xfrm flipV="1">
              <a:off x="2066167" y="0"/>
              <a:ext cx="1470" cy="585216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8" name="Straight Connector 22"/>
            <p:cNvSpPr/>
            <p:nvPr/>
          </p:nvSpPr>
          <p:spPr>
            <a:xfrm flipV="1">
              <a:off x="2549594" y="0"/>
              <a:ext cx="1470" cy="585216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9" name="Straight Connector 23"/>
            <p:cNvSpPr/>
            <p:nvPr/>
          </p:nvSpPr>
          <p:spPr>
            <a:xfrm>
              <a:off x="1068459" y="-1"/>
              <a:ext cx="492063" cy="1017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0" name="Straight Connector 24"/>
            <p:cNvSpPr/>
            <p:nvPr/>
          </p:nvSpPr>
          <p:spPr>
            <a:xfrm>
              <a:off x="2057531" y="-1"/>
              <a:ext cx="492063" cy="1017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1" name="Straight Connector 25"/>
            <p:cNvSpPr/>
            <p:nvPr/>
          </p:nvSpPr>
          <p:spPr>
            <a:xfrm>
              <a:off x="3043306" y="0"/>
              <a:ext cx="211591" cy="1015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2" name="Straight Connector 26"/>
            <p:cNvSpPr/>
            <p:nvPr/>
          </p:nvSpPr>
          <p:spPr>
            <a:xfrm>
              <a:off x="0" y="591717"/>
              <a:ext cx="3043307" cy="3052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3" name="Straight Connector 27"/>
            <p:cNvSpPr/>
            <p:nvPr/>
          </p:nvSpPr>
          <p:spPr>
            <a:xfrm>
              <a:off x="505867" y="584199"/>
              <a:ext cx="492063" cy="1016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4" name="Straight Connector 28"/>
            <p:cNvSpPr/>
            <p:nvPr/>
          </p:nvSpPr>
          <p:spPr>
            <a:xfrm>
              <a:off x="1562171" y="584199"/>
              <a:ext cx="492063" cy="1016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5" name="Straight Connector 29"/>
            <p:cNvSpPr/>
            <p:nvPr/>
          </p:nvSpPr>
          <p:spPr>
            <a:xfrm>
              <a:off x="2551243" y="584199"/>
              <a:ext cx="492063" cy="1016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72" name="Group 30"/>
          <p:cNvGrpSpPr/>
          <p:nvPr/>
        </p:nvGrpSpPr>
        <p:grpSpPr>
          <a:xfrm>
            <a:off x="5094866" y="5283491"/>
            <a:ext cx="3363335" cy="609019"/>
            <a:chOff x="0" y="0"/>
            <a:chExt cx="3363334" cy="609018"/>
          </a:xfrm>
        </p:grpSpPr>
        <p:sp>
          <p:nvSpPr>
            <p:cNvPr id="567" name="Straight Connector 31"/>
            <p:cNvSpPr/>
            <p:nvPr/>
          </p:nvSpPr>
          <p:spPr>
            <a:xfrm>
              <a:off x="0" y="293576"/>
              <a:ext cx="3363334" cy="438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8" name="Straight Connector 32"/>
            <p:cNvSpPr/>
            <p:nvPr/>
          </p:nvSpPr>
          <p:spPr>
            <a:xfrm flipV="1">
              <a:off x="321368" y="-1"/>
              <a:ext cx="865" cy="608727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71" name="Group 18"/>
            <p:cNvGrpSpPr/>
            <p:nvPr/>
          </p:nvGrpSpPr>
          <p:grpSpPr>
            <a:xfrm>
              <a:off x="371679" y="0"/>
              <a:ext cx="2991655" cy="609019"/>
              <a:chOff x="0" y="0"/>
              <a:chExt cx="2991653" cy="609018"/>
            </a:xfrm>
          </p:grpSpPr>
          <p:sp>
            <p:nvSpPr>
              <p:cNvPr id="569" name="Freeform 34"/>
              <p:cNvSpPr/>
              <p:nvPr/>
            </p:nvSpPr>
            <p:spPr>
              <a:xfrm>
                <a:off x="0" y="0"/>
                <a:ext cx="1496971" cy="608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9" extrusionOk="0">
                    <a:moveTo>
                      <a:pt x="0" y="10909"/>
                    </a:moveTo>
                    <a:cubicBezTo>
                      <a:pt x="1176" y="5449"/>
                      <a:pt x="2352" y="-10"/>
                      <a:pt x="3535" y="0"/>
                    </a:cubicBezTo>
                    <a:cubicBezTo>
                      <a:pt x="4717" y="11"/>
                      <a:pt x="5911" y="7376"/>
                      <a:pt x="7094" y="10971"/>
                    </a:cubicBezTo>
                    <a:cubicBezTo>
                      <a:pt x="8276" y="14566"/>
                      <a:pt x="9430" y="21549"/>
                      <a:pt x="10628" y="21569"/>
                    </a:cubicBezTo>
                    <a:cubicBezTo>
                      <a:pt x="11827" y="21590"/>
                      <a:pt x="13058" y="14679"/>
                      <a:pt x="14285" y="11095"/>
                    </a:cubicBezTo>
                    <a:cubicBezTo>
                      <a:pt x="15513" y="7510"/>
                      <a:pt x="16773" y="52"/>
                      <a:pt x="17992" y="62"/>
                    </a:cubicBezTo>
                    <a:cubicBezTo>
                      <a:pt x="19211" y="73"/>
                      <a:pt x="21600" y="11157"/>
                      <a:pt x="21600" y="11157"/>
                    </a:cubicBezTo>
                  </a:path>
                </a:pathLst>
              </a:custGeom>
              <a:noFill/>
              <a:ln w="285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70" name="Freeform 35"/>
              <p:cNvSpPr/>
              <p:nvPr/>
            </p:nvSpPr>
            <p:spPr>
              <a:xfrm rot="10800000" flipH="1">
                <a:off x="1494683" y="290"/>
                <a:ext cx="1496971" cy="608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9" extrusionOk="0">
                    <a:moveTo>
                      <a:pt x="0" y="10909"/>
                    </a:moveTo>
                    <a:cubicBezTo>
                      <a:pt x="1176" y="5449"/>
                      <a:pt x="2352" y="-10"/>
                      <a:pt x="3535" y="0"/>
                    </a:cubicBezTo>
                    <a:cubicBezTo>
                      <a:pt x="4717" y="11"/>
                      <a:pt x="5911" y="7376"/>
                      <a:pt x="7094" y="10971"/>
                    </a:cubicBezTo>
                    <a:cubicBezTo>
                      <a:pt x="8276" y="14566"/>
                      <a:pt x="9430" y="21549"/>
                      <a:pt x="10628" y="21569"/>
                    </a:cubicBezTo>
                    <a:cubicBezTo>
                      <a:pt x="11827" y="21590"/>
                      <a:pt x="13058" y="14679"/>
                      <a:pt x="14285" y="11095"/>
                    </a:cubicBezTo>
                    <a:cubicBezTo>
                      <a:pt x="15513" y="7510"/>
                      <a:pt x="16773" y="52"/>
                      <a:pt x="17992" y="62"/>
                    </a:cubicBezTo>
                    <a:cubicBezTo>
                      <a:pt x="19211" y="73"/>
                      <a:pt x="21600" y="11157"/>
                      <a:pt x="21600" y="11157"/>
                    </a:cubicBezTo>
                  </a:path>
                </a:pathLst>
              </a:custGeom>
              <a:noFill/>
              <a:ln w="285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57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In fact, conversion 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can</a:t>
            </a:r>
            <a:r>
              <a:t> be even simpler:</a:t>
            </a:r>
          </a:p>
        </p:txBody>
      </p:sp>
      <p:sp>
        <p:nvSpPr>
          <p:cNvPr id="57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534400" cy="52578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Integrated circuit controlled "switching" conversion circuits can do it all: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Largely, or even completely, eliminating transformers 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85850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Along with their shortcomings of heat, size, and weight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Versions can even be used for </a:t>
            </a:r>
            <a:r>
              <a:rPr b="1">
                <a:solidFill>
                  <a:srgbClr val="FFCC00"/>
                </a:solidFill>
              </a:rPr>
              <a:t>HIGH VOLTAGE </a:t>
            </a:r>
            <a:r>
              <a:t>power conversion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By using newer semiconductor materials, 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85850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that are better able to handle high voltages,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3" indent="1577339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(which will come up to later in this lecture)</a:t>
            </a:r>
          </a:p>
          <a:p>
            <a:pPr>
              <a:defRPr sz="2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This solves the FIRST big challenge of renewable energy sources:</a:t>
            </a:r>
          </a:p>
          <a:p>
            <a:pPr algn="ctr">
              <a:defRPr sz="5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Their apparent incompatibility with the local 110 VAC grid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CC00"/>
                </a:solidFill>
              </a:defRPr>
            </a:pPr>
            <a:r>
              <a:t>An important ramification: Bigger is no longer 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necessarily</a:t>
            </a:r>
            <a:r>
              <a:t> better</a:t>
            </a:r>
          </a:p>
        </p:txBody>
      </p:sp>
      <p:sp>
        <p:nvSpPr>
          <p:cNvPr id="57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915400" cy="5926297"/>
          </a:xfrm>
          <a:prstGeom prst="rect">
            <a:avLst/>
          </a:prstGeom>
        </p:spPr>
        <p:txBody>
          <a:bodyPr/>
          <a:lstStyle/>
          <a:p>
            <a:pPr>
              <a:tabLst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For over a century, the most efficient way to generate controlled AC power </a:t>
            </a:r>
          </a:p>
          <a:p>
            <a:pPr>
              <a:tabLst>
                <a:tab pos="901700" algn="l"/>
              </a:tabLst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tabLst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has been BIG, CENTRALIZED POWER PLANTS  (e.g., our 600 MW plants)</a:t>
            </a:r>
          </a:p>
          <a:p>
            <a:pPr>
              <a:tabLst>
                <a:tab pos="9017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larger </a:t>
            </a:r>
            <a:r>
              <a:rPr b="1"/>
              <a:t>conversion circuits </a:t>
            </a:r>
            <a:r>
              <a:t>are not necessarily cheaper or more efficient</a:t>
            </a:r>
          </a:p>
          <a:p>
            <a:pPr>
              <a:tabLst>
                <a:tab pos="9017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 fact, because such conversion circuits still produce some waste heat,</a:t>
            </a:r>
          </a:p>
          <a:p>
            <a:pPr>
              <a:tabLst>
                <a:tab pos="901700" algn="l"/>
              </a:tabLst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tabLst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Getting rid of that heat can be more difficult if they are supersized</a:t>
            </a:r>
          </a:p>
          <a:p>
            <a:pPr>
              <a:tabLst>
                <a:tab pos="9017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Thus, in a renewable grid, the simplest most intrinsically efficient unit may be:</a:t>
            </a:r>
          </a:p>
          <a:p>
            <a:pPr>
              <a:tabLst>
                <a:tab pos="901700" algn="l"/>
              </a:tabLst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tabLst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 </a:t>
            </a:r>
            <a:r>
              <a:rPr b="1"/>
              <a:t>single</a:t>
            </a:r>
            <a:r>
              <a:t> wind turbine with self-contained 110 VAC conversion OR</a:t>
            </a:r>
          </a:p>
          <a:p>
            <a:pPr>
              <a:tabLst>
                <a:tab pos="901700" algn="l"/>
              </a:tabLst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tabLst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 </a:t>
            </a:r>
            <a:r>
              <a:rPr b="1"/>
              <a:t>single</a:t>
            </a:r>
            <a:r>
              <a:t> bank of solar cells with self-contained/local 110 VAC conversion</a:t>
            </a:r>
          </a:p>
          <a:p>
            <a:pPr>
              <a:tabLst>
                <a:tab pos="9017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 fact, even in a </a:t>
            </a:r>
            <a:r>
              <a:rPr b="1"/>
              <a:t>large</a:t>
            </a:r>
            <a:r>
              <a:t> wind or solar farms:</a:t>
            </a:r>
          </a:p>
          <a:p>
            <a:pPr>
              <a:tabLst>
                <a:tab pos="901700" algn="l"/>
              </a:tabLst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tabLst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Turbines &amp; solar cell banks retain</a:t>
            </a:r>
            <a:r>
              <a:rPr b="1"/>
              <a:t> individual </a:t>
            </a:r>
            <a:r>
              <a:t>power conversion circuits</a:t>
            </a:r>
          </a:p>
          <a:p>
            <a:pPr>
              <a:tabLst>
                <a:tab pos="901700" algn="l"/>
              </a:tabLst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tabLst>
                <a:tab pos="9017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Instead of using a shared, centralized, single power conversion facility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58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If you WANT more power at that location, fine, install more units</a:t>
            </a:r>
          </a:p>
        </p:txBody>
      </p:sp>
      <p:sp>
        <p:nvSpPr>
          <p:cNvPr id="58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915400" cy="5834172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cost / unit installed will not necessarily drop in proportion to farm size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CONTRASTING with </a:t>
            </a:r>
            <a:r>
              <a:rPr b="1"/>
              <a:t>fossil fuel </a:t>
            </a:r>
            <a:r>
              <a:t>/ </a:t>
            </a:r>
            <a:r>
              <a:rPr b="1"/>
              <a:t>hydro</a:t>
            </a:r>
            <a:r>
              <a:t> / </a:t>
            </a:r>
            <a:r>
              <a:rPr b="1"/>
              <a:t>nuclear</a:t>
            </a:r>
            <a:r>
              <a:t> / </a:t>
            </a:r>
            <a:r>
              <a:rPr b="1"/>
              <a:t>geothermal</a:t>
            </a:r>
            <a:r>
              <a:t> / </a:t>
            </a:r>
            <a:r>
              <a:rPr b="1"/>
              <a:t>solar thermal</a:t>
            </a:r>
          </a:p>
          <a:p>
            <a:pPr>
              <a:defRPr sz="7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Where economics of steam generation, turbines and re-condensation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85850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Almost always produce much higher efficiencies in large plants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So you COULD own a personal </a:t>
            </a:r>
            <a:r>
              <a:rPr b="1"/>
              <a:t>wind turbine, </a:t>
            </a:r>
            <a:r>
              <a:t>if costs were low enough, 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if you accept that short turbines catch far less wind than tall turbines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85850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OR if you could talk neighbors into a shared tall turbine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you COULD consider buying your own personal </a:t>
            </a:r>
            <a:r>
              <a:rPr b="1"/>
              <a:t>solar photovoltaic array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If costs were low enough, and you have: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85850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 BIG properly oriented roof or a HUGE yard</a:t>
            </a:r>
          </a:p>
          <a:p>
            <a:pPr algn="ctr"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Because solar power is so dilute!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Rectangle 5"/>
          <p:cNvSpPr txBox="1"/>
          <p:nvPr/>
        </p:nvSpPr>
        <p:spPr>
          <a:xfrm>
            <a:off x="304800" y="6406420"/>
            <a:ext cx="8534400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Photo: http://www.dailymail.co.uk/femail/article-1241772/Im-frozen-time-What-like-live-TVs-Victorian-Farm-electricity-running-water-outside-loo-5c.html</a:t>
            </a:r>
          </a:p>
        </p:txBody>
      </p:sp>
      <p:sp>
        <p:nvSpPr>
          <p:cNvPr id="58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So where would we stand with such a "renewable" grid?</a:t>
            </a:r>
          </a:p>
        </p:txBody>
      </p:sp>
      <p:sp>
        <p:nvSpPr>
          <p:cNvPr id="587" name="Rectangle 3"/>
          <p:cNvSpPr txBox="1">
            <a:spLocks noGrp="1"/>
          </p:cNvSpPr>
          <p:nvPr>
            <p:ph type="body" idx="1"/>
          </p:nvPr>
        </p:nvSpPr>
        <p:spPr>
          <a:xfrm>
            <a:off x="139700" y="675882"/>
            <a:ext cx="8844632" cy="3151918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Well, at night we'd stand (or lay) in the dark and cold:</a:t>
            </a:r>
          </a:p>
          <a:p>
            <a:pPr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Because, from my note set </a:t>
            </a:r>
            <a:r>
              <a:rPr b="1"/>
              <a:t>Power Cycles &amp; Energy Storage</a:t>
            </a:r>
            <a:r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t>), 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Wind and solar power cycle like this:</a:t>
            </a:r>
          </a:p>
        </p:txBody>
      </p:sp>
      <p:pic>
        <p:nvPicPr>
          <p:cNvPr id="588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92500" y="1156289"/>
            <a:ext cx="2139032" cy="1728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05" name="Group"/>
          <p:cNvGrpSpPr/>
          <p:nvPr/>
        </p:nvGrpSpPr>
        <p:grpSpPr>
          <a:xfrm>
            <a:off x="228600" y="4040916"/>
            <a:ext cx="4038600" cy="2257848"/>
            <a:chOff x="0" y="0"/>
            <a:chExt cx="4038599" cy="2257846"/>
          </a:xfrm>
        </p:grpSpPr>
        <p:grpSp>
          <p:nvGrpSpPr>
            <p:cNvPr id="603" name="Group 20"/>
            <p:cNvGrpSpPr/>
            <p:nvPr/>
          </p:nvGrpSpPr>
          <p:grpSpPr>
            <a:xfrm>
              <a:off x="0" y="0"/>
              <a:ext cx="4038600" cy="2257847"/>
              <a:chOff x="0" y="0"/>
              <a:chExt cx="4038599" cy="2257846"/>
            </a:xfrm>
          </p:grpSpPr>
          <p:sp>
            <p:nvSpPr>
              <p:cNvPr id="589" name="Straight Arrow Connector 21"/>
              <p:cNvSpPr/>
              <p:nvPr/>
            </p:nvSpPr>
            <p:spPr>
              <a:xfrm>
                <a:off x="586154" y="1893350"/>
                <a:ext cx="3383300" cy="1096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0" name="Straight Arrow Connector 22"/>
              <p:cNvSpPr/>
              <p:nvPr/>
            </p:nvSpPr>
            <p:spPr>
              <a:xfrm flipH="1" flipV="1">
                <a:off x="586155" y="-1"/>
                <a:ext cx="4283" cy="1894447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1" name="Straight Connector 23"/>
              <p:cNvSpPr/>
              <p:nvPr/>
            </p:nvSpPr>
            <p:spPr>
              <a:xfrm flipV="1">
                <a:off x="2869223" y="315741"/>
                <a:ext cx="1161" cy="1578706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2" name="Straight Connector 24"/>
              <p:cNvSpPr/>
              <p:nvPr/>
            </p:nvSpPr>
            <p:spPr>
              <a:xfrm flipV="1">
                <a:off x="2111912" y="315741"/>
                <a:ext cx="1161" cy="1578706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3" name="Straight Connector 25"/>
              <p:cNvSpPr/>
              <p:nvPr/>
            </p:nvSpPr>
            <p:spPr>
              <a:xfrm flipV="1">
                <a:off x="1358314" y="315741"/>
                <a:ext cx="1161" cy="1578706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4" name="Straight Connector 26"/>
              <p:cNvSpPr/>
              <p:nvPr/>
            </p:nvSpPr>
            <p:spPr>
              <a:xfrm flipV="1">
                <a:off x="3647647" y="315741"/>
                <a:ext cx="1161" cy="1578706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5" name="Straight Connector 27"/>
              <p:cNvSpPr/>
              <p:nvPr/>
            </p:nvSpPr>
            <p:spPr>
              <a:xfrm>
                <a:off x="586154" y="318098"/>
                <a:ext cx="3062654" cy="1097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6" name="TextBox 28"/>
              <p:cNvSpPr txBox="1"/>
              <p:nvPr/>
            </p:nvSpPr>
            <p:spPr>
              <a:xfrm>
                <a:off x="0" y="157869"/>
                <a:ext cx="639883" cy="269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200" b="0">
                    <a:solidFill>
                      <a:srgbClr val="FFFFFF"/>
                    </a:solidFill>
                  </a:defRPr>
                </a:lvl1pPr>
              </a:lstStyle>
              <a:p>
                <a:r>
                  <a:t>100%</a:t>
                </a:r>
              </a:p>
            </p:txBody>
          </p:sp>
          <p:sp>
            <p:nvSpPr>
              <p:cNvPr id="597" name="TextBox 29"/>
              <p:cNvSpPr txBox="1"/>
              <p:nvPr/>
            </p:nvSpPr>
            <p:spPr>
              <a:xfrm>
                <a:off x="140677" y="1950506"/>
                <a:ext cx="835269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defRPr sz="1400" b="0">
                    <a:solidFill>
                      <a:srgbClr val="FFFFFF"/>
                    </a:solidFill>
                  </a:defRPr>
                </a:pPr>
                <a:r>
                  <a:t> </a:t>
                </a:r>
                <a:r>
                  <a:rPr sz="1200"/>
                  <a:t>Midnight</a:t>
                </a:r>
              </a:p>
            </p:txBody>
          </p:sp>
          <p:sp>
            <p:nvSpPr>
              <p:cNvPr id="598" name="TextBox 30"/>
              <p:cNvSpPr txBox="1"/>
              <p:nvPr/>
            </p:nvSpPr>
            <p:spPr>
              <a:xfrm>
                <a:off x="1699847" y="1950506"/>
                <a:ext cx="835269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defRPr sz="1400" b="0">
                    <a:solidFill>
                      <a:srgbClr val="FFFFFF"/>
                    </a:solidFill>
                  </a:defRPr>
                </a:pPr>
                <a:r>
                  <a:t> </a:t>
                </a:r>
                <a:r>
                  <a:rPr sz="1200"/>
                  <a:t>Noon</a:t>
                </a:r>
              </a:p>
            </p:txBody>
          </p:sp>
          <p:sp>
            <p:nvSpPr>
              <p:cNvPr id="599" name="TextBox 31"/>
              <p:cNvSpPr txBox="1"/>
              <p:nvPr/>
            </p:nvSpPr>
            <p:spPr>
              <a:xfrm>
                <a:off x="3203331" y="1948450"/>
                <a:ext cx="835269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defRPr sz="1400" b="0">
                    <a:solidFill>
                      <a:srgbClr val="FFFFFF"/>
                    </a:solidFill>
                  </a:defRPr>
                </a:pPr>
                <a:r>
                  <a:t> </a:t>
                </a:r>
                <a:r>
                  <a:rPr sz="1200"/>
                  <a:t>Midnight</a:t>
                </a:r>
              </a:p>
            </p:txBody>
          </p:sp>
          <p:grpSp>
            <p:nvGrpSpPr>
              <p:cNvPr id="602" name="Group 57"/>
              <p:cNvGrpSpPr/>
              <p:nvPr/>
            </p:nvGrpSpPr>
            <p:grpSpPr>
              <a:xfrm>
                <a:off x="613713" y="513015"/>
                <a:ext cx="3038260" cy="1199582"/>
                <a:chOff x="0" y="0"/>
                <a:chExt cx="3038258" cy="1199581"/>
              </a:xfrm>
            </p:grpSpPr>
            <p:sp>
              <p:nvSpPr>
                <p:cNvPr id="600" name="Freeform 33"/>
                <p:cNvSpPr/>
                <p:nvPr/>
              </p:nvSpPr>
              <p:spPr>
                <a:xfrm>
                  <a:off x="886475" y="-1"/>
                  <a:ext cx="2151784" cy="1198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44" extrusionOk="0">
                      <a:moveTo>
                        <a:pt x="0" y="21523"/>
                      </a:moveTo>
                      <a:lnTo>
                        <a:pt x="925" y="21523"/>
                      </a:lnTo>
                      <a:cubicBezTo>
                        <a:pt x="1166" y="21523"/>
                        <a:pt x="1240" y="21554"/>
                        <a:pt x="1448" y="21523"/>
                      </a:cubicBezTo>
                      <a:cubicBezTo>
                        <a:pt x="1656" y="21492"/>
                        <a:pt x="1937" y="21500"/>
                        <a:pt x="2172" y="21339"/>
                      </a:cubicBezTo>
                      <a:cubicBezTo>
                        <a:pt x="2407" y="21178"/>
                        <a:pt x="2534" y="21285"/>
                        <a:pt x="2856" y="20557"/>
                      </a:cubicBezTo>
                      <a:cubicBezTo>
                        <a:pt x="3178" y="19829"/>
                        <a:pt x="3654" y="18288"/>
                        <a:pt x="4103" y="16970"/>
                      </a:cubicBezTo>
                      <a:cubicBezTo>
                        <a:pt x="4552" y="15652"/>
                        <a:pt x="5102" y="14011"/>
                        <a:pt x="5551" y="12647"/>
                      </a:cubicBezTo>
                      <a:cubicBezTo>
                        <a:pt x="6000" y="11283"/>
                        <a:pt x="5893" y="10892"/>
                        <a:pt x="6798" y="8784"/>
                      </a:cubicBezTo>
                      <a:cubicBezTo>
                        <a:pt x="7703" y="6676"/>
                        <a:pt x="9607" y="30"/>
                        <a:pt x="10981" y="0"/>
                      </a:cubicBezTo>
                      <a:cubicBezTo>
                        <a:pt x="12355" y="-31"/>
                        <a:pt x="14212" y="6699"/>
                        <a:pt x="15044" y="8600"/>
                      </a:cubicBezTo>
                      <a:cubicBezTo>
                        <a:pt x="15875" y="10501"/>
                        <a:pt x="15680" y="10539"/>
                        <a:pt x="15969" y="11405"/>
                      </a:cubicBezTo>
                      <a:cubicBezTo>
                        <a:pt x="16257" y="12271"/>
                        <a:pt x="16472" y="12915"/>
                        <a:pt x="16773" y="13797"/>
                      </a:cubicBezTo>
                      <a:cubicBezTo>
                        <a:pt x="17075" y="14678"/>
                        <a:pt x="17504" y="15882"/>
                        <a:pt x="17779" y="16694"/>
                      </a:cubicBezTo>
                      <a:cubicBezTo>
                        <a:pt x="18054" y="17507"/>
                        <a:pt x="18235" y="18150"/>
                        <a:pt x="18422" y="18672"/>
                      </a:cubicBezTo>
                      <a:cubicBezTo>
                        <a:pt x="18610" y="19193"/>
                        <a:pt x="18771" y="19469"/>
                        <a:pt x="18905" y="19821"/>
                      </a:cubicBezTo>
                      <a:cubicBezTo>
                        <a:pt x="19039" y="20174"/>
                        <a:pt x="19099" y="20550"/>
                        <a:pt x="19227" y="20787"/>
                      </a:cubicBezTo>
                      <a:cubicBezTo>
                        <a:pt x="19354" y="21025"/>
                        <a:pt x="19455" y="21124"/>
                        <a:pt x="19669" y="21247"/>
                      </a:cubicBezTo>
                      <a:cubicBezTo>
                        <a:pt x="19884" y="21370"/>
                        <a:pt x="20192" y="21477"/>
                        <a:pt x="20514" y="21523"/>
                      </a:cubicBezTo>
                      <a:cubicBezTo>
                        <a:pt x="20836" y="21569"/>
                        <a:pt x="21600" y="21523"/>
                        <a:pt x="21600" y="21523"/>
                      </a:cubicBezTo>
                    </a:path>
                  </a:pathLst>
                </a:custGeom>
                <a:noFill/>
                <a:ln w="38100" cap="flat">
                  <a:solidFill>
                    <a:srgbClr val="66CCFF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01" name="Straight Connector 34"/>
                <p:cNvSpPr/>
                <p:nvPr/>
              </p:nvSpPr>
              <p:spPr>
                <a:xfrm>
                  <a:off x="-1" y="1198330"/>
                  <a:ext cx="954667" cy="125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>
                  <a:solidFill>
                    <a:srgbClr val="66CCFF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sp>
          <p:nvSpPr>
            <p:cNvPr id="604" name="TextBox 35"/>
            <p:cNvSpPr txBox="1"/>
            <p:nvPr/>
          </p:nvSpPr>
          <p:spPr>
            <a:xfrm>
              <a:off x="990600" y="12699"/>
              <a:ext cx="2362200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0">
                  <a:solidFill>
                    <a:srgbClr val="FFFFFF"/>
                  </a:solidFill>
                </a:defRPr>
              </a:lvl1pPr>
            </a:lstStyle>
            <a:p>
              <a:r>
                <a:t>Typical wind power</a:t>
              </a:r>
            </a:p>
          </p:txBody>
        </p:sp>
      </p:grpSp>
      <p:grpSp>
        <p:nvGrpSpPr>
          <p:cNvPr id="622" name="Group"/>
          <p:cNvGrpSpPr/>
          <p:nvPr/>
        </p:nvGrpSpPr>
        <p:grpSpPr>
          <a:xfrm>
            <a:off x="4935828" y="4028216"/>
            <a:ext cx="4038600" cy="2270548"/>
            <a:chOff x="0" y="0"/>
            <a:chExt cx="4038599" cy="2270547"/>
          </a:xfrm>
        </p:grpSpPr>
        <p:grpSp>
          <p:nvGrpSpPr>
            <p:cNvPr id="620" name="Group 5"/>
            <p:cNvGrpSpPr/>
            <p:nvPr/>
          </p:nvGrpSpPr>
          <p:grpSpPr>
            <a:xfrm>
              <a:off x="0" y="12700"/>
              <a:ext cx="4038600" cy="2257848"/>
              <a:chOff x="0" y="0"/>
              <a:chExt cx="4038599" cy="2257846"/>
            </a:xfrm>
          </p:grpSpPr>
          <p:sp>
            <p:nvSpPr>
              <p:cNvPr id="606" name="TextBox 6"/>
              <p:cNvSpPr txBox="1"/>
              <p:nvPr/>
            </p:nvSpPr>
            <p:spPr>
              <a:xfrm>
                <a:off x="0" y="169799"/>
                <a:ext cx="639883" cy="269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200" b="0">
                    <a:solidFill>
                      <a:srgbClr val="FFFFFF"/>
                    </a:solidFill>
                  </a:defRPr>
                </a:lvl1pPr>
              </a:lstStyle>
              <a:p>
                <a:r>
                  <a:t>100%</a:t>
                </a:r>
              </a:p>
            </p:txBody>
          </p:sp>
          <p:grpSp>
            <p:nvGrpSpPr>
              <p:cNvPr id="619" name="Group 60"/>
              <p:cNvGrpSpPr/>
              <p:nvPr/>
            </p:nvGrpSpPr>
            <p:grpSpPr>
              <a:xfrm>
                <a:off x="140677" y="0"/>
                <a:ext cx="3897923" cy="2257847"/>
                <a:chOff x="0" y="0"/>
                <a:chExt cx="3897922" cy="2257846"/>
              </a:xfrm>
            </p:grpSpPr>
            <p:sp>
              <p:nvSpPr>
                <p:cNvPr id="607" name="Straight Arrow Connector 8"/>
                <p:cNvSpPr/>
                <p:nvPr/>
              </p:nvSpPr>
              <p:spPr>
                <a:xfrm>
                  <a:off x="445477" y="1893350"/>
                  <a:ext cx="3383300" cy="1096"/>
                </a:xfrm>
                <a:prstGeom prst="line">
                  <a:avLst/>
                </a:prstGeom>
                <a:noFill/>
                <a:ln w="38100" cap="flat">
                  <a:solidFill>
                    <a:srgbClr val="FFFF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08" name="Straight Arrow Connector 9"/>
                <p:cNvSpPr/>
                <p:nvPr/>
              </p:nvSpPr>
              <p:spPr>
                <a:xfrm flipH="1" flipV="1">
                  <a:off x="445478" y="-1"/>
                  <a:ext cx="4283" cy="1894447"/>
                </a:xfrm>
                <a:prstGeom prst="line">
                  <a:avLst/>
                </a:prstGeom>
                <a:noFill/>
                <a:ln w="38100" cap="flat">
                  <a:solidFill>
                    <a:srgbClr val="FFFF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09" name="Straight Connector 10"/>
                <p:cNvSpPr/>
                <p:nvPr/>
              </p:nvSpPr>
              <p:spPr>
                <a:xfrm flipV="1">
                  <a:off x="2728545" y="315741"/>
                  <a:ext cx="1161" cy="15787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10" name="Straight Connector 11"/>
                <p:cNvSpPr/>
                <p:nvPr/>
              </p:nvSpPr>
              <p:spPr>
                <a:xfrm flipV="1">
                  <a:off x="1971235" y="315741"/>
                  <a:ext cx="1161" cy="15787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11" name="Straight Connector 12"/>
                <p:cNvSpPr/>
                <p:nvPr/>
              </p:nvSpPr>
              <p:spPr>
                <a:xfrm flipV="1">
                  <a:off x="1217637" y="315741"/>
                  <a:ext cx="1161" cy="15787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12" name="Straight Connector 13"/>
                <p:cNvSpPr/>
                <p:nvPr/>
              </p:nvSpPr>
              <p:spPr>
                <a:xfrm flipV="1">
                  <a:off x="3506970" y="315741"/>
                  <a:ext cx="1161" cy="15787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13" name="Straight Connector 14"/>
                <p:cNvSpPr/>
                <p:nvPr/>
              </p:nvSpPr>
              <p:spPr>
                <a:xfrm>
                  <a:off x="445477" y="318098"/>
                  <a:ext cx="3062654" cy="109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14" name="TextBox 15"/>
                <p:cNvSpPr txBox="1"/>
                <p:nvPr/>
              </p:nvSpPr>
              <p:spPr>
                <a:xfrm>
                  <a:off x="0" y="1950506"/>
                  <a:ext cx="835268" cy="3073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 algn="ctr">
                    <a:defRPr sz="1400" b="0">
                      <a:solidFill>
                        <a:srgbClr val="FFFFFF"/>
                      </a:solidFill>
                    </a:defRPr>
                  </a:pPr>
                  <a:r>
                    <a:t> </a:t>
                  </a:r>
                  <a:r>
                    <a:rPr sz="1200"/>
                    <a:t>Midnight</a:t>
                  </a:r>
                </a:p>
              </p:txBody>
            </p:sp>
            <p:sp>
              <p:nvSpPr>
                <p:cNvPr id="615" name="TextBox 16"/>
                <p:cNvSpPr txBox="1"/>
                <p:nvPr/>
              </p:nvSpPr>
              <p:spPr>
                <a:xfrm>
                  <a:off x="1559170" y="1950506"/>
                  <a:ext cx="835269" cy="2692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200" b="0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t> Noon</a:t>
                  </a:r>
                </a:p>
              </p:txBody>
            </p:sp>
            <p:sp>
              <p:nvSpPr>
                <p:cNvPr id="616" name="TextBox 17"/>
                <p:cNvSpPr txBox="1"/>
                <p:nvPr/>
              </p:nvSpPr>
              <p:spPr>
                <a:xfrm>
                  <a:off x="3062654" y="1948450"/>
                  <a:ext cx="835269" cy="3073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 algn="ctr">
                    <a:defRPr sz="1400" b="0">
                      <a:solidFill>
                        <a:srgbClr val="FFFFFF"/>
                      </a:solidFill>
                    </a:defRPr>
                  </a:pPr>
                  <a:r>
                    <a:t> </a:t>
                  </a:r>
                  <a:r>
                    <a:rPr sz="1200"/>
                    <a:t>Midnight</a:t>
                  </a:r>
                </a:p>
              </p:txBody>
            </p:sp>
            <p:sp>
              <p:nvSpPr>
                <p:cNvPr id="617" name="Freeform 18"/>
                <p:cNvSpPr/>
                <p:nvPr/>
              </p:nvSpPr>
              <p:spPr>
                <a:xfrm>
                  <a:off x="757164" y="329197"/>
                  <a:ext cx="2428336" cy="15631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44" extrusionOk="0">
                      <a:moveTo>
                        <a:pt x="0" y="21523"/>
                      </a:moveTo>
                      <a:lnTo>
                        <a:pt x="925" y="21523"/>
                      </a:lnTo>
                      <a:cubicBezTo>
                        <a:pt x="1166" y="21523"/>
                        <a:pt x="1240" y="21554"/>
                        <a:pt x="1448" y="21523"/>
                      </a:cubicBezTo>
                      <a:cubicBezTo>
                        <a:pt x="1656" y="21492"/>
                        <a:pt x="1937" y="21500"/>
                        <a:pt x="2172" y="21339"/>
                      </a:cubicBezTo>
                      <a:cubicBezTo>
                        <a:pt x="2407" y="21178"/>
                        <a:pt x="2534" y="21285"/>
                        <a:pt x="2856" y="20557"/>
                      </a:cubicBezTo>
                      <a:cubicBezTo>
                        <a:pt x="3178" y="19829"/>
                        <a:pt x="3654" y="18288"/>
                        <a:pt x="4103" y="16970"/>
                      </a:cubicBezTo>
                      <a:cubicBezTo>
                        <a:pt x="4552" y="15652"/>
                        <a:pt x="5102" y="14011"/>
                        <a:pt x="5551" y="12647"/>
                      </a:cubicBezTo>
                      <a:cubicBezTo>
                        <a:pt x="6000" y="11283"/>
                        <a:pt x="5893" y="10892"/>
                        <a:pt x="6798" y="8784"/>
                      </a:cubicBezTo>
                      <a:cubicBezTo>
                        <a:pt x="7703" y="6676"/>
                        <a:pt x="9607" y="30"/>
                        <a:pt x="10981" y="0"/>
                      </a:cubicBezTo>
                      <a:cubicBezTo>
                        <a:pt x="12355" y="-31"/>
                        <a:pt x="14212" y="6699"/>
                        <a:pt x="15044" y="8600"/>
                      </a:cubicBezTo>
                      <a:cubicBezTo>
                        <a:pt x="15875" y="10501"/>
                        <a:pt x="15680" y="10539"/>
                        <a:pt x="15969" y="11405"/>
                      </a:cubicBezTo>
                      <a:cubicBezTo>
                        <a:pt x="16257" y="12271"/>
                        <a:pt x="16472" y="12915"/>
                        <a:pt x="16773" y="13797"/>
                      </a:cubicBezTo>
                      <a:cubicBezTo>
                        <a:pt x="17075" y="14678"/>
                        <a:pt x="17504" y="15882"/>
                        <a:pt x="17779" y="16694"/>
                      </a:cubicBezTo>
                      <a:cubicBezTo>
                        <a:pt x="18054" y="17507"/>
                        <a:pt x="18235" y="18150"/>
                        <a:pt x="18422" y="18672"/>
                      </a:cubicBezTo>
                      <a:cubicBezTo>
                        <a:pt x="18610" y="19193"/>
                        <a:pt x="18771" y="19469"/>
                        <a:pt x="18905" y="19821"/>
                      </a:cubicBezTo>
                      <a:cubicBezTo>
                        <a:pt x="19039" y="20174"/>
                        <a:pt x="19099" y="20550"/>
                        <a:pt x="19227" y="20787"/>
                      </a:cubicBezTo>
                      <a:cubicBezTo>
                        <a:pt x="19354" y="21025"/>
                        <a:pt x="19455" y="21124"/>
                        <a:pt x="19669" y="21247"/>
                      </a:cubicBezTo>
                      <a:cubicBezTo>
                        <a:pt x="19884" y="21370"/>
                        <a:pt x="20192" y="21477"/>
                        <a:pt x="20514" y="21523"/>
                      </a:cubicBezTo>
                      <a:cubicBezTo>
                        <a:pt x="20836" y="21569"/>
                        <a:pt x="21600" y="21523"/>
                        <a:pt x="21600" y="21523"/>
                      </a:cubicBezTo>
                    </a:path>
                  </a:pathLst>
                </a:custGeom>
                <a:noFill/>
                <a:ln w="38100" cap="flat">
                  <a:solidFill>
                    <a:srgbClr val="FFCC00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18" name="Freeform 19"/>
                <p:cNvSpPr/>
                <p:nvPr/>
              </p:nvSpPr>
              <p:spPr>
                <a:xfrm>
                  <a:off x="1185249" y="814583"/>
                  <a:ext cx="1583533" cy="10783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44" extrusionOk="0">
                      <a:moveTo>
                        <a:pt x="0" y="21523"/>
                      </a:moveTo>
                      <a:lnTo>
                        <a:pt x="925" y="21523"/>
                      </a:lnTo>
                      <a:cubicBezTo>
                        <a:pt x="1166" y="21523"/>
                        <a:pt x="1240" y="21554"/>
                        <a:pt x="1448" y="21523"/>
                      </a:cubicBezTo>
                      <a:cubicBezTo>
                        <a:pt x="1656" y="21492"/>
                        <a:pt x="1937" y="21500"/>
                        <a:pt x="2172" y="21339"/>
                      </a:cubicBezTo>
                      <a:cubicBezTo>
                        <a:pt x="2407" y="21178"/>
                        <a:pt x="2534" y="21285"/>
                        <a:pt x="2856" y="20557"/>
                      </a:cubicBezTo>
                      <a:cubicBezTo>
                        <a:pt x="3178" y="19829"/>
                        <a:pt x="3654" y="18288"/>
                        <a:pt x="4103" y="16970"/>
                      </a:cubicBezTo>
                      <a:cubicBezTo>
                        <a:pt x="4552" y="15652"/>
                        <a:pt x="5102" y="14011"/>
                        <a:pt x="5551" y="12647"/>
                      </a:cubicBezTo>
                      <a:cubicBezTo>
                        <a:pt x="6000" y="11283"/>
                        <a:pt x="5893" y="10892"/>
                        <a:pt x="6798" y="8784"/>
                      </a:cubicBezTo>
                      <a:cubicBezTo>
                        <a:pt x="7703" y="6676"/>
                        <a:pt x="9607" y="30"/>
                        <a:pt x="10981" y="0"/>
                      </a:cubicBezTo>
                      <a:cubicBezTo>
                        <a:pt x="12355" y="-31"/>
                        <a:pt x="14212" y="6699"/>
                        <a:pt x="15044" y="8600"/>
                      </a:cubicBezTo>
                      <a:cubicBezTo>
                        <a:pt x="15875" y="10501"/>
                        <a:pt x="15680" y="10539"/>
                        <a:pt x="15969" y="11405"/>
                      </a:cubicBezTo>
                      <a:cubicBezTo>
                        <a:pt x="16257" y="12271"/>
                        <a:pt x="16472" y="12915"/>
                        <a:pt x="16773" y="13797"/>
                      </a:cubicBezTo>
                      <a:cubicBezTo>
                        <a:pt x="17075" y="14678"/>
                        <a:pt x="17504" y="15882"/>
                        <a:pt x="17779" y="16694"/>
                      </a:cubicBezTo>
                      <a:cubicBezTo>
                        <a:pt x="18054" y="17507"/>
                        <a:pt x="18235" y="18150"/>
                        <a:pt x="18422" y="18672"/>
                      </a:cubicBezTo>
                      <a:cubicBezTo>
                        <a:pt x="18610" y="19193"/>
                        <a:pt x="18771" y="19469"/>
                        <a:pt x="18905" y="19821"/>
                      </a:cubicBezTo>
                      <a:cubicBezTo>
                        <a:pt x="19039" y="20174"/>
                        <a:pt x="19099" y="20550"/>
                        <a:pt x="19227" y="20787"/>
                      </a:cubicBezTo>
                      <a:cubicBezTo>
                        <a:pt x="19354" y="21025"/>
                        <a:pt x="19455" y="21124"/>
                        <a:pt x="19669" y="21247"/>
                      </a:cubicBezTo>
                      <a:cubicBezTo>
                        <a:pt x="19884" y="21370"/>
                        <a:pt x="20192" y="21477"/>
                        <a:pt x="20514" y="21523"/>
                      </a:cubicBezTo>
                      <a:cubicBezTo>
                        <a:pt x="20836" y="21569"/>
                        <a:pt x="21600" y="21523"/>
                        <a:pt x="21600" y="21523"/>
                      </a:cubicBezTo>
                    </a:path>
                  </a:pathLst>
                </a:custGeom>
                <a:noFill/>
                <a:ln w="38100" cap="flat">
                  <a:solidFill>
                    <a:srgbClr val="FFCC00"/>
                  </a:solidFill>
                  <a:prstDash val="solid"/>
                  <a:round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sp>
          <p:nvSpPr>
            <p:cNvPr id="621" name="TextBox 36"/>
            <p:cNvSpPr txBox="1"/>
            <p:nvPr/>
          </p:nvSpPr>
          <p:spPr>
            <a:xfrm>
              <a:off x="398171" y="0"/>
              <a:ext cx="3581401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0">
                  <a:solidFill>
                    <a:srgbClr val="FFFFFF"/>
                  </a:solidFill>
                </a:defRPr>
              </a:lvl1pPr>
            </a:lstStyle>
            <a:p>
              <a:r>
                <a:t>Typical summer/winter solar power</a:t>
              </a:r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62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Power storage could eventually provide a solution</a:t>
            </a:r>
          </a:p>
        </p:txBody>
      </p:sp>
      <p:sp>
        <p:nvSpPr>
          <p:cNvPr id="62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685800"/>
            <a:ext cx="8686800" cy="5624389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My lecture on that subject identified alternatives including:</a:t>
            </a:r>
          </a:p>
          <a:p>
            <a:pPr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Pumped storage hydro, super-capacitors, super-batteries &amp; molten salts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those now offer </a:t>
            </a:r>
            <a:r>
              <a:rPr b="1"/>
              <a:t>nowhere near </a:t>
            </a:r>
            <a:r>
              <a:t>the affordable storage capacity we would need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Especially if we try to "level out" power from a </a:t>
            </a:r>
            <a:r>
              <a:rPr b="1"/>
              <a:t>single</a:t>
            </a:r>
            <a:r>
              <a:t> renewable source: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We've got to shift enough power from the peak to fill in the blanks on both sides! </a:t>
            </a:r>
          </a:p>
        </p:txBody>
      </p:sp>
      <p:grpSp>
        <p:nvGrpSpPr>
          <p:cNvPr id="642" name="Group"/>
          <p:cNvGrpSpPr/>
          <p:nvPr/>
        </p:nvGrpSpPr>
        <p:grpSpPr>
          <a:xfrm>
            <a:off x="2016443" y="2743200"/>
            <a:ext cx="4245214" cy="2876116"/>
            <a:chOff x="0" y="0"/>
            <a:chExt cx="4245212" cy="2876114"/>
          </a:xfrm>
        </p:grpSpPr>
        <p:sp>
          <p:nvSpPr>
            <p:cNvPr id="627" name="Freeform 5"/>
            <p:cNvSpPr/>
            <p:nvPr/>
          </p:nvSpPr>
          <p:spPr>
            <a:xfrm>
              <a:off x="1843792" y="189341"/>
              <a:ext cx="1338301" cy="2383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00" y="10800"/>
                    <a:pt x="7200" y="0"/>
                    <a:pt x="10800" y="0"/>
                  </a:cubicBezTo>
                  <a:cubicBezTo>
                    <a:pt x="14400" y="0"/>
                    <a:pt x="21600" y="21600"/>
                    <a:pt x="21600" y="21600"/>
                  </a:cubicBezTo>
                </a:path>
              </a:pathLst>
            </a:custGeom>
            <a:solidFill>
              <a:srgbClr val="66FF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8" name="Straight Arrow Connector 11"/>
            <p:cNvSpPr/>
            <p:nvPr/>
          </p:nvSpPr>
          <p:spPr>
            <a:xfrm>
              <a:off x="1161261" y="2583642"/>
              <a:ext cx="2960036" cy="4863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9" name="Straight Arrow Connector 12"/>
            <p:cNvSpPr/>
            <p:nvPr/>
          </p:nvSpPr>
          <p:spPr>
            <a:xfrm flipH="1" flipV="1">
              <a:off x="1133339" y="72291"/>
              <a:ext cx="3053" cy="2512277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0" name="Straight Connector 13"/>
            <p:cNvSpPr/>
            <p:nvPr/>
          </p:nvSpPr>
          <p:spPr>
            <a:xfrm flipV="1">
              <a:off x="1828840" y="1652239"/>
              <a:ext cx="2" cy="936266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1" name="Straight Connector 14"/>
            <p:cNvSpPr/>
            <p:nvPr/>
          </p:nvSpPr>
          <p:spPr>
            <a:xfrm flipV="1">
              <a:off x="3908114" y="1642096"/>
              <a:ext cx="1" cy="956489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2" name="Straight Connector 15"/>
            <p:cNvSpPr/>
            <p:nvPr/>
          </p:nvSpPr>
          <p:spPr>
            <a:xfrm>
              <a:off x="1161261" y="1827789"/>
              <a:ext cx="2735763" cy="926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3" name="Straight Connector 16"/>
            <p:cNvSpPr/>
            <p:nvPr/>
          </p:nvSpPr>
          <p:spPr>
            <a:xfrm>
              <a:off x="1161261" y="1652239"/>
              <a:ext cx="2735763" cy="926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4" name="TextBox 17"/>
            <p:cNvSpPr txBox="1"/>
            <p:nvPr/>
          </p:nvSpPr>
          <p:spPr>
            <a:xfrm>
              <a:off x="123136" y="1438377"/>
              <a:ext cx="819422" cy="3999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100" b="0">
                  <a:solidFill>
                    <a:srgbClr val="FFFFFF"/>
                  </a:solidFill>
                </a:defRPr>
              </a:lvl1pPr>
            </a:lstStyle>
            <a:p>
              <a:r>
                <a:t>Peak Power Use</a:t>
              </a:r>
            </a:p>
          </p:txBody>
        </p:sp>
        <p:sp>
          <p:nvSpPr>
            <p:cNvPr id="635" name="TextBox 18"/>
            <p:cNvSpPr txBox="1"/>
            <p:nvPr/>
          </p:nvSpPr>
          <p:spPr>
            <a:xfrm>
              <a:off x="763331" y="2584566"/>
              <a:ext cx="746118" cy="291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</a:defRPr>
              </a:pPr>
              <a:r>
                <a:t> </a:t>
              </a:r>
              <a:r>
                <a:rPr sz="1100"/>
                <a:t>Midnight</a:t>
              </a:r>
            </a:p>
          </p:txBody>
        </p:sp>
        <p:sp>
          <p:nvSpPr>
            <p:cNvPr id="636" name="TextBox 19"/>
            <p:cNvSpPr txBox="1"/>
            <p:nvPr/>
          </p:nvSpPr>
          <p:spPr>
            <a:xfrm>
              <a:off x="2156085" y="2584570"/>
              <a:ext cx="746118" cy="2433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100" b="0">
                  <a:solidFill>
                    <a:srgbClr val="FFFFFF"/>
                  </a:solidFill>
                </a:defRPr>
              </a:lvl1pPr>
            </a:lstStyle>
            <a:p>
              <a:r>
                <a:t> Noon</a:t>
              </a:r>
            </a:p>
          </p:txBody>
        </p:sp>
        <p:sp>
          <p:nvSpPr>
            <p:cNvPr id="637" name="TextBox 20"/>
            <p:cNvSpPr txBox="1"/>
            <p:nvPr/>
          </p:nvSpPr>
          <p:spPr>
            <a:xfrm>
              <a:off x="3499095" y="2582833"/>
              <a:ext cx="746118" cy="291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</a:defRPr>
              </a:pPr>
              <a:r>
                <a:t> </a:t>
              </a:r>
              <a:r>
                <a:rPr sz="1100"/>
                <a:t>Midnight</a:t>
              </a:r>
            </a:p>
          </p:txBody>
        </p:sp>
        <p:sp>
          <p:nvSpPr>
            <p:cNvPr id="638" name="TextBox 7"/>
            <p:cNvSpPr txBox="1"/>
            <p:nvPr/>
          </p:nvSpPr>
          <p:spPr>
            <a:xfrm>
              <a:off x="0" y="0"/>
              <a:ext cx="1088978" cy="7132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100" b="0">
                  <a:solidFill>
                    <a:srgbClr val="FFFFFF"/>
                  </a:solidFill>
                </a:defRPr>
              </a:lvl1pPr>
            </a:lstStyle>
            <a:p>
              <a:r>
                <a:t>Power of Renewable at Peak</a:t>
              </a:r>
            </a:p>
          </p:txBody>
        </p:sp>
        <p:sp>
          <p:nvSpPr>
            <p:cNvPr id="639" name="Freeform 8"/>
            <p:cNvSpPr/>
            <p:nvPr/>
          </p:nvSpPr>
          <p:spPr>
            <a:xfrm>
              <a:off x="1147299" y="1679587"/>
              <a:ext cx="2726167" cy="323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77"/>
                  </a:moveTo>
                  <a:cubicBezTo>
                    <a:pt x="1838" y="16289"/>
                    <a:pt x="3677" y="21600"/>
                    <a:pt x="5466" y="21600"/>
                  </a:cubicBezTo>
                  <a:cubicBezTo>
                    <a:pt x="7255" y="21600"/>
                    <a:pt x="8934" y="14577"/>
                    <a:pt x="10734" y="10977"/>
                  </a:cubicBezTo>
                  <a:cubicBezTo>
                    <a:pt x="12534" y="7377"/>
                    <a:pt x="14455" y="0"/>
                    <a:pt x="16266" y="0"/>
                  </a:cubicBezTo>
                  <a:cubicBezTo>
                    <a:pt x="18077" y="0"/>
                    <a:pt x="21600" y="10977"/>
                    <a:pt x="21600" y="10977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0" name="Straight Connector 9"/>
            <p:cNvSpPr/>
            <p:nvPr/>
          </p:nvSpPr>
          <p:spPr>
            <a:xfrm flipV="1">
              <a:off x="2522772" y="1652279"/>
              <a:ext cx="2" cy="936281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1" name="Straight Connector 10"/>
            <p:cNvSpPr/>
            <p:nvPr/>
          </p:nvSpPr>
          <p:spPr>
            <a:xfrm flipV="1">
              <a:off x="3191922" y="1652279"/>
              <a:ext cx="2" cy="936281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64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A somewhat limp partial solution: Use two different renewables</a:t>
            </a:r>
          </a:p>
        </p:txBody>
      </p:sp>
      <p:sp>
        <p:nvSpPr>
          <p:cNvPr id="646" name="Rectangle 3"/>
          <p:cNvSpPr txBox="1">
            <a:spLocks noGrp="1"/>
          </p:cNvSpPr>
          <p:nvPr>
            <p:ph type="body" idx="1"/>
          </p:nvPr>
        </p:nvSpPr>
        <p:spPr>
          <a:xfrm>
            <a:off x="195210" y="866410"/>
            <a:ext cx="9067801" cy="5837201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For instance: Solar (peaking at noon) + Wind (peaking in mid/late afternoon):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2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Trying to fill in blank spots to left and right by doing a "eyeball integration:" 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For preceding single sustainable, we'd have to store/save ~ </a:t>
            </a:r>
            <a:r>
              <a:rPr b="1">
                <a:solidFill>
                  <a:srgbClr val="FFCC00"/>
                </a:solidFill>
              </a:rPr>
              <a:t>1/2 of power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above, for each sustainable, this might fall to ~ </a:t>
            </a:r>
            <a:r>
              <a:rPr b="1">
                <a:solidFill>
                  <a:srgbClr val="FFCC00"/>
                </a:solidFill>
              </a:rPr>
              <a:t>1/3 of power </a:t>
            </a:r>
          </a:p>
        </p:txBody>
      </p:sp>
      <p:grpSp>
        <p:nvGrpSpPr>
          <p:cNvPr id="663" name="Group"/>
          <p:cNvGrpSpPr/>
          <p:nvPr/>
        </p:nvGrpSpPr>
        <p:grpSpPr>
          <a:xfrm>
            <a:off x="2235206" y="1539729"/>
            <a:ext cx="4241794" cy="2955640"/>
            <a:chOff x="0" y="0"/>
            <a:chExt cx="4241793" cy="2955638"/>
          </a:xfrm>
        </p:grpSpPr>
        <p:sp>
          <p:nvSpPr>
            <p:cNvPr id="647" name="Freeform 21"/>
            <p:cNvSpPr/>
            <p:nvPr/>
          </p:nvSpPr>
          <p:spPr>
            <a:xfrm>
              <a:off x="2069004" y="761995"/>
              <a:ext cx="1410790" cy="1874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00" y="10800"/>
                    <a:pt x="7200" y="0"/>
                    <a:pt x="10800" y="0"/>
                  </a:cubicBezTo>
                  <a:cubicBezTo>
                    <a:pt x="14400" y="0"/>
                    <a:pt x="21600" y="21600"/>
                    <a:pt x="21600" y="21600"/>
                  </a:cubicBezTo>
                </a:path>
              </a:pathLst>
            </a:custGeom>
            <a:solidFill>
              <a:srgbClr val="66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8" name="Freeform 5"/>
            <p:cNvSpPr/>
            <p:nvPr/>
          </p:nvSpPr>
          <p:spPr>
            <a:xfrm>
              <a:off x="1710304" y="761994"/>
              <a:ext cx="1410790" cy="1874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00" y="10800"/>
                    <a:pt x="7200" y="0"/>
                    <a:pt x="10800" y="0"/>
                  </a:cubicBezTo>
                  <a:cubicBezTo>
                    <a:pt x="14400" y="0"/>
                    <a:pt x="21600" y="21600"/>
                    <a:pt x="21600" y="21600"/>
                  </a:cubicBezTo>
                </a:path>
              </a:pathLst>
            </a:custGeom>
            <a:solidFill>
              <a:srgbClr val="FFFF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9" name="Straight Arrow Connector 11"/>
            <p:cNvSpPr/>
            <p:nvPr/>
          </p:nvSpPr>
          <p:spPr>
            <a:xfrm>
              <a:off x="990802" y="2647323"/>
              <a:ext cx="3120364" cy="5126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0" name="Straight Arrow Connector 12"/>
            <p:cNvSpPr/>
            <p:nvPr/>
          </p:nvSpPr>
          <p:spPr>
            <a:xfrm flipH="1" flipV="1">
              <a:off x="961367" y="0"/>
              <a:ext cx="3219" cy="2648299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1" name="Straight Connector 13"/>
            <p:cNvSpPr/>
            <p:nvPr/>
          </p:nvSpPr>
          <p:spPr>
            <a:xfrm flipV="1">
              <a:off x="1694539" y="1665491"/>
              <a:ext cx="2" cy="986958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2" name="Straight Connector 14"/>
            <p:cNvSpPr/>
            <p:nvPr/>
          </p:nvSpPr>
          <p:spPr>
            <a:xfrm flipV="1">
              <a:off x="3886436" y="1654798"/>
              <a:ext cx="1" cy="1008276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3" name="Straight Connector 15"/>
            <p:cNvSpPr/>
            <p:nvPr/>
          </p:nvSpPr>
          <p:spPr>
            <a:xfrm>
              <a:off x="990802" y="1850545"/>
              <a:ext cx="2883944" cy="976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4" name="Straight Connector 16"/>
            <p:cNvSpPr/>
            <p:nvPr/>
          </p:nvSpPr>
          <p:spPr>
            <a:xfrm>
              <a:off x="990802" y="1665491"/>
              <a:ext cx="2883944" cy="976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5" name="TextBox 17"/>
            <p:cNvSpPr txBox="1"/>
            <p:nvPr/>
          </p:nvSpPr>
          <p:spPr>
            <a:xfrm>
              <a:off x="12494" y="1440050"/>
              <a:ext cx="863805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100" b="0">
                  <a:solidFill>
                    <a:srgbClr val="FFFFFF"/>
                  </a:solidFill>
                </a:defRPr>
              </a:lvl1pPr>
            </a:lstStyle>
            <a:p>
              <a:r>
                <a:t>Peak Power Use</a:t>
              </a:r>
            </a:p>
          </p:txBody>
        </p:sp>
        <p:sp>
          <p:nvSpPr>
            <p:cNvPr id="656" name="TextBox 18"/>
            <p:cNvSpPr txBox="1"/>
            <p:nvPr/>
          </p:nvSpPr>
          <p:spPr>
            <a:xfrm>
              <a:off x="571319" y="2648298"/>
              <a:ext cx="786531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</a:defRPr>
              </a:pPr>
              <a:r>
                <a:t> </a:t>
              </a:r>
              <a:r>
                <a:rPr sz="1100"/>
                <a:t>Midnight</a:t>
              </a:r>
            </a:p>
          </p:txBody>
        </p:sp>
        <p:sp>
          <p:nvSpPr>
            <p:cNvPr id="657" name="TextBox 19"/>
            <p:cNvSpPr txBox="1"/>
            <p:nvPr/>
          </p:nvSpPr>
          <p:spPr>
            <a:xfrm>
              <a:off x="2039510" y="2648299"/>
              <a:ext cx="786531" cy="256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100" b="0">
                  <a:solidFill>
                    <a:srgbClr val="FFFFFF"/>
                  </a:solidFill>
                </a:defRPr>
              </a:lvl1pPr>
            </a:lstStyle>
            <a:p>
              <a:r>
                <a:t> Noon</a:t>
              </a:r>
            </a:p>
          </p:txBody>
        </p:sp>
        <p:sp>
          <p:nvSpPr>
            <p:cNvPr id="658" name="TextBox 20"/>
            <p:cNvSpPr txBox="1"/>
            <p:nvPr/>
          </p:nvSpPr>
          <p:spPr>
            <a:xfrm>
              <a:off x="3455263" y="2646469"/>
              <a:ext cx="786531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</a:defRPr>
              </a:pPr>
              <a:r>
                <a:t> </a:t>
              </a:r>
              <a:r>
                <a:rPr sz="1100"/>
                <a:t>Midnight</a:t>
              </a:r>
            </a:p>
          </p:txBody>
        </p:sp>
        <p:sp>
          <p:nvSpPr>
            <p:cNvPr id="659" name="TextBox 7"/>
            <p:cNvSpPr txBox="1"/>
            <p:nvPr/>
          </p:nvSpPr>
          <p:spPr>
            <a:xfrm>
              <a:off x="0" y="586429"/>
              <a:ext cx="863806" cy="751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100" b="0">
                  <a:solidFill>
                    <a:srgbClr val="FFFFFF"/>
                  </a:solidFill>
                </a:defRPr>
              </a:lvl1pPr>
            </a:lstStyle>
            <a:p>
              <a:r>
                <a:t>Power of Renewable at Peak</a:t>
              </a:r>
            </a:p>
          </p:txBody>
        </p:sp>
        <p:sp>
          <p:nvSpPr>
            <p:cNvPr id="660" name="Freeform 8"/>
            <p:cNvSpPr/>
            <p:nvPr/>
          </p:nvSpPr>
          <p:spPr>
            <a:xfrm>
              <a:off x="976085" y="1694320"/>
              <a:ext cx="2873831" cy="34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77"/>
                  </a:moveTo>
                  <a:cubicBezTo>
                    <a:pt x="1838" y="16289"/>
                    <a:pt x="3677" y="21600"/>
                    <a:pt x="5466" y="21600"/>
                  </a:cubicBezTo>
                  <a:cubicBezTo>
                    <a:pt x="7255" y="21600"/>
                    <a:pt x="8934" y="14577"/>
                    <a:pt x="10734" y="10977"/>
                  </a:cubicBezTo>
                  <a:cubicBezTo>
                    <a:pt x="12534" y="7377"/>
                    <a:pt x="14455" y="0"/>
                    <a:pt x="16266" y="0"/>
                  </a:cubicBezTo>
                  <a:cubicBezTo>
                    <a:pt x="18077" y="0"/>
                    <a:pt x="21600" y="10977"/>
                    <a:pt x="21600" y="10977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1" name="Straight Connector 9"/>
            <p:cNvSpPr/>
            <p:nvPr/>
          </p:nvSpPr>
          <p:spPr>
            <a:xfrm flipV="1">
              <a:off x="2426061" y="1665533"/>
              <a:ext cx="3" cy="986975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2" name="Straight Connector 10"/>
            <p:cNvSpPr/>
            <p:nvPr/>
          </p:nvSpPr>
          <p:spPr>
            <a:xfrm flipV="1">
              <a:off x="3131455" y="1665533"/>
              <a:ext cx="3" cy="986975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A somewhat less limp solution: Use two renewables, from two time zones</a:t>
            </a:r>
          </a:p>
        </p:txBody>
      </p:sp>
      <p:sp>
        <p:nvSpPr>
          <p:cNvPr id="666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991600" cy="6040186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For instance solar from here (in Virginia) + wind from California: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Peaks are then offset by ~ 6 hours (VA sun at noon EST, CA wind at ~ 6pm EST)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Exploiting time zone differences, we might only only have to store ~ </a:t>
            </a:r>
            <a:r>
              <a:rPr b="1">
                <a:solidFill>
                  <a:srgbClr val="FFCC00"/>
                </a:solidFill>
              </a:rPr>
              <a:t>1/4 of power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This is still well beyond our present day energy storage capability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But it might be done without </a:t>
            </a:r>
            <a:r>
              <a:rPr b="1"/>
              <a:t>extraordinary</a:t>
            </a:r>
            <a:r>
              <a:t> technology breakthroughs</a:t>
            </a:r>
          </a:p>
        </p:txBody>
      </p:sp>
      <p:grpSp>
        <p:nvGrpSpPr>
          <p:cNvPr id="684" name="Group 22"/>
          <p:cNvGrpSpPr/>
          <p:nvPr/>
        </p:nvGrpSpPr>
        <p:grpSpPr>
          <a:xfrm>
            <a:off x="2286000" y="1828800"/>
            <a:ext cx="4191000" cy="2955639"/>
            <a:chOff x="0" y="0"/>
            <a:chExt cx="4190999" cy="2955638"/>
          </a:xfrm>
        </p:grpSpPr>
        <p:sp>
          <p:nvSpPr>
            <p:cNvPr id="667" name="Freeform 21"/>
            <p:cNvSpPr/>
            <p:nvPr/>
          </p:nvSpPr>
          <p:spPr>
            <a:xfrm>
              <a:off x="2704010" y="1051070"/>
              <a:ext cx="1410790" cy="158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00" y="10800"/>
                    <a:pt x="7200" y="0"/>
                    <a:pt x="10800" y="0"/>
                  </a:cubicBezTo>
                  <a:cubicBezTo>
                    <a:pt x="14400" y="0"/>
                    <a:pt x="21600" y="21600"/>
                    <a:pt x="21600" y="21600"/>
                  </a:cubicBezTo>
                </a:path>
              </a:pathLst>
            </a:custGeom>
            <a:solidFill>
              <a:srgbClr val="66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8" name="Freeform 5"/>
            <p:cNvSpPr/>
            <p:nvPr/>
          </p:nvSpPr>
          <p:spPr>
            <a:xfrm>
              <a:off x="1659509" y="1051069"/>
              <a:ext cx="1410790" cy="158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00" y="10800"/>
                    <a:pt x="7200" y="0"/>
                    <a:pt x="10800" y="0"/>
                  </a:cubicBezTo>
                  <a:cubicBezTo>
                    <a:pt x="14400" y="0"/>
                    <a:pt x="21600" y="21600"/>
                    <a:pt x="21600" y="21600"/>
                  </a:cubicBezTo>
                </a:path>
              </a:pathLst>
            </a:custGeom>
            <a:solidFill>
              <a:srgbClr val="FFFF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79" name="Group 22"/>
            <p:cNvGrpSpPr/>
            <p:nvPr/>
          </p:nvGrpSpPr>
          <p:grpSpPr>
            <a:xfrm>
              <a:off x="0" y="0"/>
              <a:ext cx="4191000" cy="2955639"/>
              <a:chOff x="0" y="0"/>
              <a:chExt cx="4190999" cy="2955638"/>
            </a:xfrm>
          </p:grpSpPr>
          <p:sp>
            <p:nvSpPr>
              <p:cNvPr id="669" name="Straight Arrow Connector 11"/>
              <p:cNvSpPr/>
              <p:nvPr/>
            </p:nvSpPr>
            <p:spPr>
              <a:xfrm>
                <a:off x="940008" y="2647323"/>
                <a:ext cx="3120364" cy="5126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0" name="Straight Arrow Connector 12"/>
              <p:cNvSpPr/>
              <p:nvPr/>
            </p:nvSpPr>
            <p:spPr>
              <a:xfrm flipH="1" flipV="1">
                <a:off x="910573" y="0"/>
                <a:ext cx="3218" cy="2648299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1" name="Straight Connector 13"/>
              <p:cNvSpPr/>
              <p:nvPr/>
            </p:nvSpPr>
            <p:spPr>
              <a:xfrm flipV="1">
                <a:off x="1643745" y="1665491"/>
                <a:ext cx="2" cy="986958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2" name="Straight Connector 14"/>
              <p:cNvSpPr/>
              <p:nvPr/>
            </p:nvSpPr>
            <p:spPr>
              <a:xfrm flipV="1">
                <a:off x="3835642" y="1654798"/>
                <a:ext cx="1" cy="1008276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3" name="Straight Connector 15"/>
              <p:cNvSpPr/>
              <p:nvPr/>
            </p:nvSpPr>
            <p:spPr>
              <a:xfrm>
                <a:off x="940008" y="1850545"/>
                <a:ext cx="2883944" cy="977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4" name="Straight Connector 16"/>
              <p:cNvSpPr/>
              <p:nvPr/>
            </p:nvSpPr>
            <p:spPr>
              <a:xfrm>
                <a:off x="940008" y="1665491"/>
                <a:ext cx="2883944" cy="976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5" name="TextBox 17"/>
              <p:cNvSpPr txBox="1"/>
              <p:nvPr/>
            </p:nvSpPr>
            <p:spPr>
              <a:xfrm>
                <a:off x="0" y="1440050"/>
                <a:ext cx="863805" cy="421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100" b="0">
                    <a:solidFill>
                      <a:srgbClr val="FFFFFF"/>
                    </a:solidFill>
                  </a:defRPr>
                </a:lvl1pPr>
              </a:lstStyle>
              <a:p>
                <a:r>
                  <a:t>Peak Power Use</a:t>
                </a:r>
              </a:p>
            </p:txBody>
          </p:sp>
          <p:sp>
            <p:nvSpPr>
              <p:cNvPr id="676" name="TextBox 18"/>
              <p:cNvSpPr txBox="1"/>
              <p:nvPr/>
            </p:nvSpPr>
            <p:spPr>
              <a:xfrm>
                <a:off x="520525" y="2648298"/>
                <a:ext cx="786531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defRPr sz="1400" b="0">
                    <a:solidFill>
                      <a:srgbClr val="FFFFFF"/>
                    </a:solidFill>
                  </a:defRPr>
                </a:pPr>
                <a:r>
                  <a:t> </a:t>
                </a:r>
                <a:r>
                  <a:rPr sz="1100"/>
                  <a:t>Midnight</a:t>
                </a:r>
              </a:p>
            </p:txBody>
          </p:sp>
          <p:sp>
            <p:nvSpPr>
              <p:cNvPr id="677" name="TextBox 19"/>
              <p:cNvSpPr txBox="1"/>
              <p:nvPr/>
            </p:nvSpPr>
            <p:spPr>
              <a:xfrm>
                <a:off x="1988716" y="2648300"/>
                <a:ext cx="786531" cy="256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100" b="0">
                    <a:solidFill>
                      <a:srgbClr val="FFFFFF"/>
                    </a:solidFill>
                  </a:defRPr>
                </a:lvl1pPr>
              </a:lstStyle>
              <a:p>
                <a:r>
                  <a:t> Noon</a:t>
                </a:r>
              </a:p>
            </p:txBody>
          </p:sp>
          <p:sp>
            <p:nvSpPr>
              <p:cNvPr id="678" name="TextBox 20"/>
              <p:cNvSpPr txBox="1"/>
              <p:nvPr/>
            </p:nvSpPr>
            <p:spPr>
              <a:xfrm>
                <a:off x="3404469" y="2646470"/>
                <a:ext cx="786531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defRPr sz="1400" b="0">
                    <a:solidFill>
                      <a:srgbClr val="FFFFFF"/>
                    </a:solidFill>
                  </a:defRPr>
                </a:pPr>
                <a:r>
                  <a:t> </a:t>
                </a:r>
                <a:r>
                  <a:rPr sz="1100"/>
                  <a:t>Midnight</a:t>
                </a:r>
              </a:p>
            </p:txBody>
          </p:sp>
        </p:grpSp>
        <p:sp>
          <p:nvSpPr>
            <p:cNvPr id="680" name="TextBox 7"/>
            <p:cNvSpPr txBox="1"/>
            <p:nvPr/>
          </p:nvSpPr>
          <p:spPr>
            <a:xfrm>
              <a:off x="5" y="822470"/>
              <a:ext cx="863806" cy="751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100" b="0">
                  <a:solidFill>
                    <a:srgbClr val="FFFFFF"/>
                  </a:solidFill>
                </a:defRPr>
              </a:lvl1pPr>
            </a:lstStyle>
            <a:p>
              <a:r>
                <a:t>Power of Renewable at Peak</a:t>
              </a:r>
            </a:p>
          </p:txBody>
        </p:sp>
        <p:sp>
          <p:nvSpPr>
            <p:cNvPr id="681" name="Freeform 8"/>
            <p:cNvSpPr/>
            <p:nvPr/>
          </p:nvSpPr>
          <p:spPr>
            <a:xfrm>
              <a:off x="925291" y="1694320"/>
              <a:ext cx="2873831" cy="34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77"/>
                  </a:moveTo>
                  <a:cubicBezTo>
                    <a:pt x="1838" y="16289"/>
                    <a:pt x="3677" y="21600"/>
                    <a:pt x="5466" y="21600"/>
                  </a:cubicBezTo>
                  <a:cubicBezTo>
                    <a:pt x="7255" y="21600"/>
                    <a:pt x="8934" y="14577"/>
                    <a:pt x="10734" y="10977"/>
                  </a:cubicBezTo>
                  <a:cubicBezTo>
                    <a:pt x="12534" y="7377"/>
                    <a:pt x="14455" y="0"/>
                    <a:pt x="16266" y="0"/>
                  </a:cubicBezTo>
                  <a:cubicBezTo>
                    <a:pt x="18077" y="0"/>
                    <a:pt x="21600" y="10977"/>
                    <a:pt x="21600" y="10977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2" name="Straight Connector 9"/>
            <p:cNvSpPr/>
            <p:nvPr/>
          </p:nvSpPr>
          <p:spPr>
            <a:xfrm flipV="1">
              <a:off x="2375267" y="1665533"/>
              <a:ext cx="3" cy="986975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3" name="Straight Connector 10"/>
            <p:cNvSpPr/>
            <p:nvPr/>
          </p:nvSpPr>
          <p:spPr>
            <a:xfrm flipV="1">
              <a:off x="3080661" y="1665533"/>
              <a:ext cx="3" cy="986975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1) http://www.eia.gov/tools/faqs/faq.cfm?id=97&amp;t=3</a:t>
            </a:r>
          </a:p>
        </p:txBody>
      </p:sp>
      <p:sp>
        <p:nvSpPr>
          <p:cNvPr id="13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44660"/>
          </a:xfrm>
          <a:prstGeom prst="rect">
            <a:avLst/>
          </a:prstGeom>
        </p:spPr>
        <p:txBody>
          <a:bodyPr/>
          <a:lstStyle/>
          <a:p>
            <a:r>
              <a:t>Similarities between all of those present day power plants:</a:t>
            </a:r>
          </a:p>
        </p:txBody>
      </p:sp>
      <p:sp>
        <p:nvSpPr>
          <p:cNvPr id="140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90600"/>
            <a:ext cx="8763000" cy="5334000"/>
          </a:xfrm>
          <a:prstGeom prst="rect">
            <a:avLst/>
          </a:prstGeom>
        </p:spPr>
        <p:txBody>
          <a:bodyPr/>
          <a:lstStyle/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THEY ARE BIG:  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Median size of modern turbine-generator based power plants is about 600 MW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With average U.S. power use per household at about 1.25 kW </a:t>
            </a:r>
            <a:r>
              <a:rPr baseline="30000"/>
              <a:t>1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That means a typical U.S. power plant can power up to ½ million homes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THEY ARE NEARBY: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Made possible by the fact that </a:t>
            </a:r>
            <a:r>
              <a:rPr b="1"/>
              <a:t>we bring the fuel to the power plant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Via coal trains, gas pipelines, oil pipelines, or trucks bearing fuel rods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Saving us the trouble, and inefficiencies, of long distance power transmission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687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/>
          <a:lstStyle/>
          <a:p>
            <a:r>
              <a:t>However, we'd then confront: 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long distance power transmission</a:t>
            </a:r>
          </a:p>
        </p:txBody>
      </p:sp>
      <p:sp>
        <p:nvSpPr>
          <p:cNvPr id="68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915400" cy="3661263"/>
          </a:xfrm>
          <a:prstGeom prst="rect">
            <a:avLst/>
          </a:prstGeom>
        </p:spPr>
        <p:txBody>
          <a:bodyPr/>
          <a:lstStyle/>
          <a:p>
            <a:pPr algn="ctr"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Which, frankly, we were going to have to confront </a:t>
            </a:r>
            <a:r>
              <a:rPr b="1"/>
              <a:t>anyway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From my note set </a:t>
            </a:r>
            <a:r>
              <a:rPr b="1"/>
              <a:t>Power Plant Requirements: Land &amp; Water</a:t>
            </a:r>
            <a:r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key</a:t>
            </a:r>
            <a:r>
              <a:t>):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Renewable energy sources are SO DILUTE  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That HUGE land areas are required to collect the power we now need/expect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85850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Providing a HUGE incentive to build renewable energy farms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3" indent="1577339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b="1"/>
              <a:t>WHERE</a:t>
            </a:r>
            <a:r>
              <a:t> renewable energy sources are at their </a:t>
            </a:r>
            <a:r>
              <a:rPr b="1"/>
              <a:t>most intense</a:t>
            </a:r>
            <a:r>
              <a:t>: 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Wind map:			Solar map:		Geothermal map:</a:t>
            </a:r>
          </a:p>
        </p:txBody>
      </p:sp>
      <p:pic>
        <p:nvPicPr>
          <p:cNvPr id="689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00400" y="4267200"/>
            <a:ext cx="2819400" cy="20685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90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00800" y="4274606"/>
            <a:ext cx="2667000" cy="2061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91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200" y="4278355"/>
            <a:ext cx="2718657" cy="205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694" name="Rectangle 2"/>
          <p:cNvSpPr txBox="1">
            <a:spLocks noGrp="1"/>
          </p:cNvSpPr>
          <p:nvPr>
            <p:ph type="title"/>
          </p:nvPr>
        </p:nvSpPr>
        <p:spPr>
          <a:xfrm>
            <a:off x="304800" y="127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Losses and limits in long distance power transmission:</a:t>
            </a:r>
          </a:p>
        </p:txBody>
      </p:sp>
      <p:sp>
        <p:nvSpPr>
          <p:cNvPr id="695" name="Rectangle 3"/>
          <p:cNvSpPr txBox="1">
            <a:spLocks noGrp="1"/>
          </p:cNvSpPr>
          <p:nvPr>
            <p:ph type="body" idx="1"/>
          </p:nvPr>
        </p:nvSpPr>
        <p:spPr>
          <a:xfrm>
            <a:off x="248435" y="788887"/>
            <a:ext cx="8915401" cy="5630017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 my "Grid" note set I noted </a:t>
            </a:r>
            <a:r>
              <a:rPr b="1"/>
              <a:t>three things limit such transmission</a:t>
            </a:r>
            <a:r>
              <a:t>:</a:t>
            </a:r>
          </a:p>
          <a:p>
            <a:pPr>
              <a:defRPr sz="11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1) "Resistive power loss" </a:t>
            </a:r>
            <a:r>
              <a:rPr b="0">
                <a:solidFill>
                  <a:srgbClr val="FFFFFF"/>
                </a:solidFill>
              </a:rPr>
              <a:t>(or </a:t>
            </a:r>
            <a:r>
              <a:rPr>
                <a:solidFill>
                  <a:srgbClr val="FFDE10"/>
                </a:solidFill>
              </a:rPr>
              <a:t>"thermal limit"</a:t>
            </a:r>
            <a:r>
              <a:rPr b="0">
                <a:solidFill>
                  <a:srgbClr val="FFFFFF"/>
                </a:solidFill>
              </a:rPr>
              <a:t>):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Due to flowing electron current knocking into atoms, </a:t>
            </a:r>
            <a:r>
              <a:rPr>
                <a:ln w="9525" cap="flat">
                  <a:solidFill>
                    <a:srgbClr val="FF0000"/>
                  </a:solidFill>
                  <a:prstDash val="solid"/>
                  <a:round/>
                </a:ln>
                <a:solidFill>
                  <a:srgbClr val="FF442D"/>
                </a:solidFill>
              </a:rPr>
              <a:t>heating</a:t>
            </a:r>
            <a:r>
              <a:t> them up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Compelling us to minimize electron flow = current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then, to maintain power, the voltage must be proportionally increased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85850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=&gt; </a:t>
            </a:r>
            <a:r>
              <a:rPr b="1"/>
              <a:t>High voltage / Low current AC or DC </a:t>
            </a:r>
            <a:r>
              <a:t>for power transmission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In the future</a:t>
            </a:r>
            <a:r>
              <a:rPr b="0"/>
              <a:t> </a:t>
            </a:r>
            <a:r>
              <a:rPr>
                <a:solidFill>
                  <a:srgbClr val="FF79F4"/>
                </a:solidFill>
              </a:rPr>
              <a:t>superconductivity</a:t>
            </a:r>
            <a:r>
              <a:rPr b="0"/>
              <a:t> might offer a solution to this limit: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 superconductors, resistive power loss disappears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with it, our reason for avoiding high currents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=&gt; </a:t>
            </a:r>
            <a:r>
              <a:rPr b="1"/>
              <a:t>Low voltage / High current DC </a:t>
            </a:r>
            <a:r>
              <a:t>for power transmission</a:t>
            </a:r>
          </a:p>
          <a:p>
            <a:pPr algn="ctr">
              <a:defRPr sz="7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But superconductivity </a:t>
            </a:r>
            <a:r>
              <a:rPr b="1"/>
              <a:t>now</a:t>
            </a:r>
            <a:r>
              <a:t> requires unacceptably low temperatures! 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Rectangle 2"/>
          <p:cNvSpPr txBox="1">
            <a:spLocks noGrp="1"/>
          </p:cNvSpPr>
          <p:nvPr>
            <p:ph type="title"/>
          </p:nvPr>
        </p:nvSpPr>
        <p:spPr>
          <a:xfrm>
            <a:off x="304800" y="508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Next, as introduced in the "Generic Power Plant &amp; Grid" lecture:</a:t>
            </a:r>
          </a:p>
        </p:txBody>
      </p:sp>
      <p:sp>
        <p:nvSpPr>
          <p:cNvPr id="698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763000" cy="5714168"/>
          </a:xfrm>
          <a:prstGeom prst="rect">
            <a:avLst/>
          </a:prstGeom>
        </p:spPr>
        <p:txBody>
          <a:bodyPr/>
          <a:lstStyle/>
          <a:p>
            <a:pPr defTabSz="905255">
              <a:defRPr sz="1782" b="1">
                <a:solidFill>
                  <a:srgbClr val="FFCC00"/>
                </a:solidFill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2) "Reactive power" </a:t>
            </a:r>
            <a:r>
              <a:rPr b="0">
                <a:solidFill>
                  <a:srgbClr val="FFFFFF"/>
                </a:solidFill>
              </a:rPr>
              <a:t>(or </a:t>
            </a:r>
            <a:r>
              <a:rPr>
                <a:solidFill>
                  <a:srgbClr val="FFDE10"/>
                </a:solidFill>
              </a:rPr>
              <a:t>"stability limit"</a:t>
            </a:r>
            <a:r>
              <a:rPr b="0">
                <a:solidFill>
                  <a:srgbClr val="FFFFFF"/>
                </a:solidFill>
              </a:rPr>
              <a:t>):</a:t>
            </a:r>
          </a:p>
          <a:p>
            <a:pPr defTabSz="905255">
              <a:defRPr sz="79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34487" defTabSz="905255">
              <a:buSzTx/>
              <a:buNone/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Due to </a:t>
            </a:r>
            <a:r>
              <a:rPr b="1">
                <a:solidFill>
                  <a:srgbClr val="FFCC00"/>
                </a:solidFill>
              </a:rPr>
              <a:t>AC</a:t>
            </a:r>
            <a:r>
              <a:t> current flow lagging behind the applied (pushing) voltage</a:t>
            </a:r>
          </a:p>
          <a:p>
            <a:pPr defTabSz="905255">
              <a:defRPr sz="891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74991" defTabSz="905255">
              <a:buSzTx/>
              <a:buNone/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=&gt; </a:t>
            </a:r>
            <a:r>
              <a:rPr b="1"/>
              <a:t>High voltage / Low current </a:t>
            </a:r>
            <a:r>
              <a:rPr b="1">
                <a:solidFill>
                  <a:srgbClr val="FFCC00"/>
                </a:solidFill>
              </a:rPr>
              <a:t>DC</a:t>
            </a:r>
            <a:r>
              <a:rPr b="1"/>
              <a:t> (only) </a:t>
            </a:r>
            <a:r>
              <a:t>for power transmission</a:t>
            </a:r>
          </a:p>
          <a:p>
            <a:pPr defTabSz="905255">
              <a:defRPr sz="1188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I explained this </a:t>
            </a:r>
            <a:r>
              <a:rPr b="1"/>
              <a:t>consequence of magnetic field energy </a:t>
            </a:r>
            <a:r>
              <a:t>via an analogy</a:t>
            </a:r>
          </a:p>
          <a:p>
            <a:pPr defTabSz="905255">
              <a:defRPr sz="1188" b="1">
                <a:solidFill>
                  <a:srgbClr val="FFCC00"/>
                </a:solidFill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 very stretchy rubber hose:</a:t>
            </a:r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905255">
              <a:defRPr sz="1584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Turn on the faucet (electrical power), applying water pressure (voltage) to left end:</a:t>
            </a:r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905255">
              <a:defRPr sz="989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ONLY PART of the water (current) starts flowing </a:t>
            </a:r>
            <a:r>
              <a:rPr b="1"/>
              <a:t>along</a:t>
            </a:r>
            <a:r>
              <a:t> the pipe</a:t>
            </a:r>
            <a:br/>
            <a:endParaRPr sz="1089"/>
          </a:p>
          <a:p>
            <a:pPr defTabSz="905255">
              <a:defRPr sz="1782">
                <a:effectLst>
                  <a:outerShdw blurRad="37719" dist="37719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OTHER PART "induces" a growing bulge in the hose's wall!</a:t>
            </a:r>
          </a:p>
        </p:txBody>
      </p:sp>
      <p:grpSp>
        <p:nvGrpSpPr>
          <p:cNvPr id="702" name="Group 15"/>
          <p:cNvGrpSpPr/>
          <p:nvPr/>
        </p:nvGrpSpPr>
        <p:grpSpPr>
          <a:xfrm>
            <a:off x="2146892" y="3505199"/>
            <a:ext cx="5854108" cy="380169"/>
            <a:chOff x="0" y="0"/>
            <a:chExt cx="5854107" cy="380167"/>
          </a:xfrm>
        </p:grpSpPr>
        <p:sp>
          <p:nvSpPr>
            <p:cNvPr id="699" name="Rectangle 4"/>
            <p:cNvSpPr/>
            <p:nvPr/>
          </p:nvSpPr>
          <p:spPr>
            <a:xfrm>
              <a:off x="66523" y="63361"/>
              <a:ext cx="5654538" cy="2534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0" name="Rectangle 5"/>
            <p:cNvSpPr/>
            <p:nvPr/>
          </p:nvSpPr>
          <p:spPr>
            <a:xfrm>
              <a:off x="-1" y="-1"/>
              <a:ext cx="266096" cy="380169"/>
            </a:xfrm>
            <a:prstGeom prst="rect">
              <a:avLst/>
            </a:prstGeom>
            <a:solidFill>
              <a:srgbClr val="6D6D6D"/>
            </a:solidFill>
            <a:ln w="12700" cap="flat">
              <a:noFill/>
              <a:miter lim="400000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1" name="Rectangle 6"/>
            <p:cNvSpPr/>
            <p:nvPr/>
          </p:nvSpPr>
          <p:spPr>
            <a:xfrm>
              <a:off x="5588012" y="-1"/>
              <a:ext cx="266096" cy="380169"/>
            </a:xfrm>
            <a:prstGeom prst="rect">
              <a:avLst/>
            </a:prstGeom>
            <a:solidFill>
              <a:srgbClr val="6D6D6D"/>
            </a:solidFill>
            <a:ln w="12700" cap="flat">
              <a:noFill/>
              <a:miter lim="400000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11" name="Group 7"/>
          <p:cNvGrpSpPr/>
          <p:nvPr/>
        </p:nvGrpSpPr>
        <p:grpSpPr>
          <a:xfrm>
            <a:off x="1371599" y="4877450"/>
            <a:ext cx="6629401" cy="608294"/>
            <a:chOff x="0" y="0"/>
            <a:chExt cx="6629399" cy="608292"/>
          </a:xfrm>
        </p:grpSpPr>
        <p:grpSp>
          <p:nvGrpSpPr>
            <p:cNvPr id="709" name="Group 36"/>
            <p:cNvGrpSpPr/>
            <p:nvPr/>
          </p:nvGrpSpPr>
          <p:grpSpPr>
            <a:xfrm>
              <a:off x="787739" y="0"/>
              <a:ext cx="5841661" cy="608293"/>
              <a:chOff x="0" y="0"/>
              <a:chExt cx="5841660" cy="608292"/>
            </a:xfrm>
          </p:grpSpPr>
          <p:grpSp>
            <p:nvGrpSpPr>
              <p:cNvPr id="706" name="Group 19"/>
              <p:cNvGrpSpPr/>
              <p:nvPr/>
            </p:nvGrpSpPr>
            <p:grpSpPr>
              <a:xfrm>
                <a:off x="0" y="121269"/>
                <a:ext cx="5841661" cy="365761"/>
                <a:chOff x="0" y="0"/>
                <a:chExt cx="5841660" cy="365760"/>
              </a:xfrm>
            </p:grpSpPr>
            <p:sp>
              <p:nvSpPr>
                <p:cNvPr id="703" name="Rectangle 13"/>
                <p:cNvSpPr/>
                <p:nvPr/>
              </p:nvSpPr>
              <p:spPr>
                <a:xfrm>
                  <a:off x="0" y="60959"/>
                  <a:ext cx="5642513" cy="243842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04" name="Rectangle 14"/>
                <p:cNvSpPr/>
                <p:nvPr/>
              </p:nvSpPr>
              <p:spPr>
                <a:xfrm>
                  <a:off x="0" y="-1"/>
                  <a:ext cx="265531" cy="365762"/>
                </a:xfrm>
                <a:prstGeom prst="rect">
                  <a:avLst/>
                </a:prstGeom>
                <a:solidFill>
                  <a:srgbClr val="6D6D6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05" name="Rectangle 15"/>
                <p:cNvSpPr/>
                <p:nvPr/>
              </p:nvSpPr>
              <p:spPr>
                <a:xfrm>
                  <a:off x="5576130" y="-1"/>
                  <a:ext cx="265531" cy="365762"/>
                </a:xfrm>
                <a:prstGeom prst="rect">
                  <a:avLst/>
                </a:prstGeom>
                <a:solidFill>
                  <a:srgbClr val="6D6D6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707" name="Freeform 11"/>
              <p:cNvSpPr/>
              <p:nvPr/>
            </p:nvSpPr>
            <p:spPr>
              <a:xfrm>
                <a:off x="265530" y="0"/>
                <a:ext cx="955848" cy="222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8" h="19832" extrusionOk="0">
                    <a:moveTo>
                      <a:pt x="0" y="18290"/>
                    </a:moveTo>
                    <a:lnTo>
                      <a:pt x="1198" y="18116"/>
                    </a:lnTo>
                    <a:cubicBezTo>
                      <a:pt x="1481" y="18087"/>
                      <a:pt x="33" y="21136"/>
                      <a:pt x="1697" y="18116"/>
                    </a:cubicBezTo>
                    <a:cubicBezTo>
                      <a:pt x="3361" y="15097"/>
                      <a:pt x="8121" y="-58"/>
                      <a:pt x="11183" y="0"/>
                    </a:cubicBezTo>
                    <a:cubicBezTo>
                      <a:pt x="14245" y="58"/>
                      <a:pt x="18538" y="15387"/>
                      <a:pt x="20069" y="18465"/>
                    </a:cubicBezTo>
                    <a:cubicBezTo>
                      <a:pt x="21600" y="21542"/>
                      <a:pt x="20369" y="18465"/>
                      <a:pt x="20369" y="18465"/>
                    </a:cubicBezTo>
                    <a:lnTo>
                      <a:pt x="20968" y="18465"/>
                    </a:ln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08" name="Freeform 12"/>
              <p:cNvSpPr/>
              <p:nvPr/>
            </p:nvSpPr>
            <p:spPr>
              <a:xfrm rot="10800000" flipH="1">
                <a:off x="265530" y="383370"/>
                <a:ext cx="955848" cy="224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8" h="19832" extrusionOk="0">
                    <a:moveTo>
                      <a:pt x="0" y="18290"/>
                    </a:moveTo>
                    <a:lnTo>
                      <a:pt x="1198" y="18116"/>
                    </a:lnTo>
                    <a:cubicBezTo>
                      <a:pt x="1481" y="18087"/>
                      <a:pt x="33" y="21136"/>
                      <a:pt x="1697" y="18116"/>
                    </a:cubicBezTo>
                    <a:cubicBezTo>
                      <a:pt x="3361" y="15097"/>
                      <a:pt x="8121" y="-58"/>
                      <a:pt x="11183" y="0"/>
                    </a:cubicBezTo>
                    <a:cubicBezTo>
                      <a:pt x="14245" y="58"/>
                      <a:pt x="18538" y="15387"/>
                      <a:pt x="20069" y="18465"/>
                    </a:cubicBezTo>
                    <a:cubicBezTo>
                      <a:pt x="21600" y="21542"/>
                      <a:pt x="20369" y="18465"/>
                      <a:pt x="20369" y="18465"/>
                    </a:cubicBezTo>
                    <a:lnTo>
                      <a:pt x="20968" y="18465"/>
                    </a:ln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710" name="Right Arrow 9"/>
            <p:cNvSpPr/>
            <p:nvPr/>
          </p:nvSpPr>
          <p:spPr>
            <a:xfrm>
              <a:off x="0" y="105013"/>
              <a:ext cx="730208" cy="42672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797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71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If the faucet (power) is then quickly disconnected:</a:t>
            </a:r>
          </a:p>
        </p:txBody>
      </p:sp>
      <p:sp>
        <p:nvSpPr>
          <p:cNvPr id="71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4343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Propelled by the stretched out rubber, water shoots back in our face!!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this continues until the bulge fully relaxes: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4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Versus what would have happened if we'd just left faucet (power) on: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Bulge spreads out =&gt; Full length of hose expands slightly due to pressure:</a:t>
            </a:r>
          </a:p>
        </p:txBody>
      </p:sp>
      <p:grpSp>
        <p:nvGrpSpPr>
          <p:cNvPr id="724" name="Group 33"/>
          <p:cNvGrpSpPr/>
          <p:nvPr/>
        </p:nvGrpSpPr>
        <p:grpSpPr>
          <a:xfrm>
            <a:off x="1066800" y="1372413"/>
            <a:ext cx="6631831" cy="760367"/>
            <a:chOff x="0" y="0"/>
            <a:chExt cx="6631831" cy="760366"/>
          </a:xfrm>
        </p:grpSpPr>
        <p:grpSp>
          <p:nvGrpSpPr>
            <p:cNvPr id="722" name="Group 36"/>
            <p:cNvGrpSpPr/>
            <p:nvPr/>
          </p:nvGrpSpPr>
          <p:grpSpPr>
            <a:xfrm>
              <a:off x="853602" y="0"/>
              <a:ext cx="5778230" cy="760367"/>
              <a:chOff x="0" y="0"/>
              <a:chExt cx="5778229" cy="760366"/>
            </a:xfrm>
          </p:grpSpPr>
          <p:grpSp>
            <p:nvGrpSpPr>
              <p:cNvPr id="719" name="Group 19"/>
              <p:cNvGrpSpPr/>
              <p:nvPr/>
            </p:nvGrpSpPr>
            <p:grpSpPr>
              <a:xfrm>
                <a:off x="-1" y="151586"/>
                <a:ext cx="5778231" cy="457201"/>
                <a:chOff x="0" y="0"/>
                <a:chExt cx="5778229" cy="457200"/>
              </a:xfrm>
            </p:grpSpPr>
            <p:sp>
              <p:nvSpPr>
                <p:cNvPr id="716" name="Rectangle 23"/>
                <p:cNvSpPr/>
                <p:nvPr/>
              </p:nvSpPr>
              <p:spPr>
                <a:xfrm>
                  <a:off x="65661" y="76200"/>
                  <a:ext cx="5581245" cy="3048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17" name="Rectangle 29"/>
                <p:cNvSpPr/>
                <p:nvPr/>
              </p:nvSpPr>
              <p:spPr>
                <a:xfrm>
                  <a:off x="0" y="0"/>
                  <a:ext cx="262647" cy="457200"/>
                </a:xfrm>
                <a:prstGeom prst="rect">
                  <a:avLst/>
                </a:prstGeom>
                <a:solidFill>
                  <a:srgbClr val="6D6D6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18" name="Rectangle 30"/>
                <p:cNvSpPr/>
                <p:nvPr/>
              </p:nvSpPr>
              <p:spPr>
                <a:xfrm>
                  <a:off x="5515583" y="0"/>
                  <a:ext cx="262647" cy="457200"/>
                </a:xfrm>
                <a:prstGeom prst="rect">
                  <a:avLst/>
                </a:prstGeom>
                <a:solidFill>
                  <a:srgbClr val="6D6D6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720" name="Freeform 18"/>
              <p:cNvSpPr/>
              <p:nvPr/>
            </p:nvSpPr>
            <p:spPr>
              <a:xfrm>
                <a:off x="262646" y="-1"/>
                <a:ext cx="945469" cy="278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8" h="19832" extrusionOk="0">
                    <a:moveTo>
                      <a:pt x="0" y="18290"/>
                    </a:moveTo>
                    <a:lnTo>
                      <a:pt x="1198" y="18116"/>
                    </a:lnTo>
                    <a:cubicBezTo>
                      <a:pt x="1481" y="18087"/>
                      <a:pt x="33" y="21136"/>
                      <a:pt x="1697" y="18116"/>
                    </a:cubicBezTo>
                    <a:cubicBezTo>
                      <a:pt x="3361" y="15097"/>
                      <a:pt x="8121" y="-58"/>
                      <a:pt x="11183" y="0"/>
                    </a:cubicBezTo>
                    <a:cubicBezTo>
                      <a:pt x="14245" y="58"/>
                      <a:pt x="18538" y="15387"/>
                      <a:pt x="20069" y="18465"/>
                    </a:cubicBezTo>
                    <a:cubicBezTo>
                      <a:pt x="21600" y="21542"/>
                      <a:pt x="20369" y="18465"/>
                      <a:pt x="20369" y="18465"/>
                    </a:cubicBezTo>
                    <a:lnTo>
                      <a:pt x="20968" y="18465"/>
                    </a:ln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21" name="Freeform 19"/>
              <p:cNvSpPr/>
              <p:nvPr/>
            </p:nvSpPr>
            <p:spPr>
              <a:xfrm rot="10800000" flipH="1">
                <a:off x="262646" y="479213"/>
                <a:ext cx="945469" cy="28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8" h="19832" extrusionOk="0">
                    <a:moveTo>
                      <a:pt x="0" y="18290"/>
                    </a:moveTo>
                    <a:lnTo>
                      <a:pt x="1198" y="18116"/>
                    </a:lnTo>
                    <a:cubicBezTo>
                      <a:pt x="1481" y="18087"/>
                      <a:pt x="33" y="21136"/>
                      <a:pt x="1697" y="18116"/>
                    </a:cubicBezTo>
                    <a:cubicBezTo>
                      <a:pt x="3361" y="15097"/>
                      <a:pt x="8121" y="-58"/>
                      <a:pt x="11183" y="0"/>
                    </a:cubicBezTo>
                    <a:cubicBezTo>
                      <a:pt x="14245" y="58"/>
                      <a:pt x="18538" y="15387"/>
                      <a:pt x="20069" y="18465"/>
                    </a:cubicBezTo>
                    <a:cubicBezTo>
                      <a:pt x="21600" y="21542"/>
                      <a:pt x="20369" y="18465"/>
                      <a:pt x="20369" y="18465"/>
                    </a:cubicBezTo>
                    <a:lnTo>
                      <a:pt x="20968" y="18465"/>
                    </a:ln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723" name="Right Arrow 31"/>
            <p:cNvSpPr/>
            <p:nvPr/>
          </p:nvSpPr>
          <p:spPr>
            <a:xfrm flipH="1">
              <a:off x="0" y="95706"/>
              <a:ext cx="787941" cy="5334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797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33" name="Group 41"/>
          <p:cNvGrpSpPr/>
          <p:nvPr/>
        </p:nvGrpSpPr>
        <p:grpSpPr>
          <a:xfrm>
            <a:off x="1524000" y="2970389"/>
            <a:ext cx="6172200" cy="533854"/>
            <a:chOff x="0" y="0"/>
            <a:chExt cx="6172199" cy="533853"/>
          </a:xfrm>
        </p:grpSpPr>
        <p:grpSp>
          <p:nvGrpSpPr>
            <p:cNvPr id="731" name="Group 36"/>
            <p:cNvGrpSpPr/>
            <p:nvPr/>
          </p:nvGrpSpPr>
          <p:grpSpPr>
            <a:xfrm>
              <a:off x="393970" y="0"/>
              <a:ext cx="5778230" cy="533854"/>
              <a:chOff x="0" y="0"/>
              <a:chExt cx="5778229" cy="533853"/>
            </a:xfrm>
          </p:grpSpPr>
          <p:grpSp>
            <p:nvGrpSpPr>
              <p:cNvPr id="728" name="Group 19"/>
              <p:cNvGrpSpPr/>
              <p:nvPr/>
            </p:nvGrpSpPr>
            <p:grpSpPr>
              <a:xfrm>
                <a:off x="-1" y="0"/>
                <a:ext cx="5778231" cy="533165"/>
                <a:chOff x="0" y="0"/>
                <a:chExt cx="5778229" cy="533164"/>
              </a:xfrm>
            </p:grpSpPr>
            <p:sp>
              <p:nvSpPr>
                <p:cNvPr id="725" name="Rectangle 36"/>
                <p:cNvSpPr/>
                <p:nvPr/>
              </p:nvSpPr>
              <p:spPr>
                <a:xfrm>
                  <a:off x="65661" y="88860"/>
                  <a:ext cx="5581245" cy="35544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26" name="Rectangle 38"/>
                <p:cNvSpPr/>
                <p:nvPr/>
              </p:nvSpPr>
              <p:spPr>
                <a:xfrm>
                  <a:off x="0" y="0"/>
                  <a:ext cx="262647" cy="533165"/>
                </a:xfrm>
                <a:prstGeom prst="rect">
                  <a:avLst/>
                </a:prstGeom>
                <a:solidFill>
                  <a:srgbClr val="6D6D6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27" name="Rectangle 39"/>
                <p:cNvSpPr/>
                <p:nvPr/>
              </p:nvSpPr>
              <p:spPr>
                <a:xfrm>
                  <a:off x="5515583" y="0"/>
                  <a:ext cx="262647" cy="533165"/>
                </a:xfrm>
                <a:prstGeom prst="rect">
                  <a:avLst/>
                </a:prstGeom>
                <a:solidFill>
                  <a:srgbClr val="6D6D6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729" name="Freeform 34"/>
              <p:cNvSpPr/>
              <p:nvPr/>
            </p:nvSpPr>
            <p:spPr>
              <a:xfrm>
                <a:off x="196985" y="2593"/>
                <a:ext cx="945469" cy="324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8" h="19832" extrusionOk="0">
                    <a:moveTo>
                      <a:pt x="0" y="18290"/>
                    </a:moveTo>
                    <a:lnTo>
                      <a:pt x="1198" y="18116"/>
                    </a:lnTo>
                    <a:cubicBezTo>
                      <a:pt x="1481" y="18087"/>
                      <a:pt x="33" y="21136"/>
                      <a:pt x="1697" y="18116"/>
                    </a:cubicBezTo>
                    <a:cubicBezTo>
                      <a:pt x="3361" y="15097"/>
                      <a:pt x="8121" y="-58"/>
                      <a:pt x="11183" y="0"/>
                    </a:cubicBezTo>
                    <a:cubicBezTo>
                      <a:pt x="14245" y="58"/>
                      <a:pt x="18538" y="15387"/>
                      <a:pt x="20069" y="18465"/>
                    </a:cubicBezTo>
                    <a:cubicBezTo>
                      <a:pt x="21600" y="21542"/>
                      <a:pt x="20369" y="18465"/>
                      <a:pt x="20369" y="18465"/>
                    </a:cubicBezTo>
                    <a:lnTo>
                      <a:pt x="20968" y="18465"/>
                    </a:ln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30" name="Freeform 35"/>
              <p:cNvSpPr/>
              <p:nvPr/>
            </p:nvSpPr>
            <p:spPr>
              <a:xfrm rot="10800000" flipH="1">
                <a:off x="196985" y="205986"/>
                <a:ext cx="945469" cy="327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8" h="19832" extrusionOk="0">
                    <a:moveTo>
                      <a:pt x="0" y="18290"/>
                    </a:moveTo>
                    <a:lnTo>
                      <a:pt x="1198" y="18116"/>
                    </a:lnTo>
                    <a:cubicBezTo>
                      <a:pt x="1481" y="18087"/>
                      <a:pt x="33" y="21136"/>
                      <a:pt x="1697" y="18116"/>
                    </a:cubicBezTo>
                    <a:cubicBezTo>
                      <a:pt x="3361" y="15097"/>
                      <a:pt x="8121" y="-58"/>
                      <a:pt x="11183" y="0"/>
                    </a:cubicBezTo>
                    <a:cubicBezTo>
                      <a:pt x="14245" y="58"/>
                      <a:pt x="18538" y="15387"/>
                      <a:pt x="20069" y="18465"/>
                    </a:cubicBezTo>
                    <a:cubicBezTo>
                      <a:pt x="21600" y="21542"/>
                      <a:pt x="20369" y="18465"/>
                      <a:pt x="20369" y="18465"/>
                    </a:cubicBezTo>
                    <a:lnTo>
                      <a:pt x="20968" y="18465"/>
                    </a:ln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732" name="Right Arrow 40"/>
            <p:cNvSpPr/>
            <p:nvPr/>
          </p:nvSpPr>
          <p:spPr>
            <a:xfrm flipH="1">
              <a:off x="0" y="88860"/>
              <a:ext cx="328309" cy="37914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797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42" name="Group 42"/>
          <p:cNvGrpSpPr/>
          <p:nvPr/>
        </p:nvGrpSpPr>
        <p:grpSpPr>
          <a:xfrm>
            <a:off x="1076960" y="5333999"/>
            <a:ext cx="7467601" cy="533401"/>
            <a:chOff x="0" y="0"/>
            <a:chExt cx="7467599" cy="533400"/>
          </a:xfrm>
        </p:grpSpPr>
        <p:sp>
          <p:nvSpPr>
            <p:cNvPr id="734" name="Trapezoid 43"/>
            <p:cNvSpPr/>
            <p:nvPr/>
          </p:nvSpPr>
          <p:spPr>
            <a:xfrm rot="5400000">
              <a:off x="3692382" y="-2287223"/>
              <a:ext cx="518445" cy="5102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323" y="0"/>
                  </a:lnTo>
                  <a:lnTo>
                    <a:pt x="18277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5" name="Freeform 44"/>
            <p:cNvSpPr/>
            <p:nvPr/>
          </p:nvSpPr>
          <p:spPr>
            <a:xfrm>
              <a:off x="875665" y="8351"/>
              <a:ext cx="960059" cy="10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19832" extrusionOk="0">
                  <a:moveTo>
                    <a:pt x="0" y="18290"/>
                  </a:moveTo>
                  <a:lnTo>
                    <a:pt x="1198" y="18116"/>
                  </a:lnTo>
                  <a:cubicBezTo>
                    <a:pt x="1481" y="18087"/>
                    <a:pt x="33" y="21136"/>
                    <a:pt x="1697" y="18116"/>
                  </a:cubicBezTo>
                  <a:cubicBezTo>
                    <a:pt x="3361" y="15097"/>
                    <a:pt x="8121" y="-58"/>
                    <a:pt x="11183" y="0"/>
                  </a:cubicBezTo>
                  <a:cubicBezTo>
                    <a:pt x="14245" y="58"/>
                    <a:pt x="18538" y="15387"/>
                    <a:pt x="20069" y="18465"/>
                  </a:cubicBezTo>
                  <a:cubicBezTo>
                    <a:pt x="21600" y="21542"/>
                    <a:pt x="20369" y="18465"/>
                    <a:pt x="20369" y="18465"/>
                  </a:cubicBezTo>
                  <a:lnTo>
                    <a:pt x="20968" y="18465"/>
                  </a:ln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6" name="Freeform 45"/>
            <p:cNvSpPr/>
            <p:nvPr/>
          </p:nvSpPr>
          <p:spPr>
            <a:xfrm rot="10800000" flipH="1">
              <a:off x="877887" y="408317"/>
              <a:ext cx="960060" cy="11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19832" extrusionOk="0">
                  <a:moveTo>
                    <a:pt x="0" y="18290"/>
                  </a:moveTo>
                  <a:lnTo>
                    <a:pt x="1198" y="18116"/>
                  </a:lnTo>
                  <a:cubicBezTo>
                    <a:pt x="1481" y="18087"/>
                    <a:pt x="33" y="21136"/>
                    <a:pt x="1697" y="18116"/>
                  </a:cubicBezTo>
                  <a:cubicBezTo>
                    <a:pt x="3361" y="15097"/>
                    <a:pt x="8121" y="-58"/>
                    <a:pt x="11183" y="0"/>
                  </a:cubicBezTo>
                  <a:cubicBezTo>
                    <a:pt x="14245" y="58"/>
                    <a:pt x="18538" y="15387"/>
                    <a:pt x="20069" y="18465"/>
                  </a:cubicBezTo>
                  <a:cubicBezTo>
                    <a:pt x="21600" y="21542"/>
                    <a:pt x="20369" y="18465"/>
                    <a:pt x="20369" y="18465"/>
                  </a:cubicBezTo>
                  <a:lnTo>
                    <a:pt x="20968" y="18465"/>
                  </a:ln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7" name="Rectangle 47"/>
            <p:cNvSpPr/>
            <p:nvPr/>
          </p:nvSpPr>
          <p:spPr>
            <a:xfrm>
              <a:off x="933450" y="79760"/>
              <a:ext cx="5667375" cy="37387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8" name="Rectangle 48"/>
            <p:cNvSpPr/>
            <p:nvPr/>
          </p:nvSpPr>
          <p:spPr>
            <a:xfrm>
              <a:off x="6400800" y="39880"/>
              <a:ext cx="266700" cy="448655"/>
            </a:xfrm>
            <a:prstGeom prst="rect">
              <a:avLst/>
            </a:prstGeom>
            <a:solidFill>
              <a:srgbClr val="6D6D6D"/>
            </a:solidFill>
            <a:ln w="12700" cap="flat">
              <a:noFill/>
              <a:miter lim="400000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9" name="Rectangle 49"/>
            <p:cNvSpPr/>
            <p:nvPr/>
          </p:nvSpPr>
          <p:spPr>
            <a:xfrm>
              <a:off x="800100" y="39880"/>
              <a:ext cx="266701" cy="448655"/>
            </a:xfrm>
            <a:prstGeom prst="rect">
              <a:avLst/>
            </a:prstGeom>
            <a:solidFill>
              <a:srgbClr val="6D6D6D"/>
            </a:solidFill>
            <a:ln w="12700" cap="flat">
              <a:noFill/>
              <a:miter lim="400000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0" name="Right Arrow 50"/>
            <p:cNvSpPr/>
            <p:nvPr/>
          </p:nvSpPr>
          <p:spPr>
            <a:xfrm>
              <a:off x="0" y="9970"/>
              <a:ext cx="733426" cy="52343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797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1" name="Right Arrow 51"/>
            <p:cNvSpPr/>
            <p:nvPr/>
          </p:nvSpPr>
          <p:spPr>
            <a:xfrm>
              <a:off x="6734175" y="-1"/>
              <a:ext cx="733425" cy="52343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797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Applied to a long power transmission line:</a:t>
            </a:r>
          </a:p>
        </p:txBody>
      </p:sp>
      <p:sp>
        <p:nvSpPr>
          <p:cNvPr id="74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686800" cy="5678791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When we first apply a voltage (as in the start of an AC wave cycle):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Current (flow) through the wire builds up more slowly than expected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Because part of driving energy is diverted to build up magnetic field 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  <a:r>
              <a:rPr>
                <a:solidFill>
                  <a:srgbClr val="FFDE10"/>
                </a:solidFill>
              </a:rPr>
              <a:t>Acting like the growing bulge in our rubber hose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When applied voltage reaches maximum (as at the peak of an AC wave):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 energy diverted to build up of the magnetic field diminishes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Leaving more energy to go into pushing the electrons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  <a:r>
              <a:rPr>
                <a:solidFill>
                  <a:srgbClr val="FFDE10"/>
                </a:solidFill>
              </a:rPr>
              <a:t>And the growth of the current flow begins to catch up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When applied voltage again falls to zero (at the end of an AC half cycle):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We expect the current flow to also fall to zero – but it doesn't!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  <a:r>
              <a:rPr>
                <a:solidFill>
                  <a:srgbClr val="FFDE10"/>
                </a:solidFill>
              </a:rPr>
              <a:t>Collapsing magnetic field continues to push electrons for awhile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763000" cy="44958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What we expected - </a:t>
            </a:r>
            <a:r>
              <a:rPr>
                <a:solidFill>
                  <a:srgbClr val="FFDE10"/>
                </a:solidFill>
              </a:rPr>
              <a:t>not taking magnetic fields into account</a:t>
            </a:r>
            <a:r>
              <a:t>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Out the end of a </a:t>
            </a:r>
            <a:r>
              <a:rPr>
                <a:solidFill>
                  <a:srgbClr val="FFDE10"/>
                </a:solidFill>
              </a:rPr>
              <a:t>moderately long AC transmission line </a:t>
            </a:r>
            <a:r>
              <a:t>we instead get: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Out the end of a </a:t>
            </a:r>
            <a:r>
              <a:rPr>
                <a:solidFill>
                  <a:srgbClr val="FFDE10"/>
                </a:solidFill>
              </a:rPr>
              <a:t>very long AC transmission line</a:t>
            </a:r>
            <a:r>
              <a:t>:</a:t>
            </a:r>
          </a:p>
        </p:txBody>
      </p:sp>
      <p:sp>
        <p:nvSpPr>
          <p:cNvPr id="748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/>
          <a:lstStyle/>
          <a:p>
            <a:r>
              <a:t>Result: Current flow lags behind the pushing voltage:</a:t>
            </a:r>
          </a:p>
        </p:txBody>
      </p:sp>
      <p:grpSp>
        <p:nvGrpSpPr>
          <p:cNvPr id="755" name="Group 32"/>
          <p:cNvGrpSpPr/>
          <p:nvPr/>
        </p:nvGrpSpPr>
        <p:grpSpPr>
          <a:xfrm>
            <a:off x="914400" y="1295399"/>
            <a:ext cx="7162800" cy="1218110"/>
            <a:chOff x="0" y="0"/>
            <a:chExt cx="7162800" cy="1218108"/>
          </a:xfrm>
        </p:grpSpPr>
        <p:sp>
          <p:nvSpPr>
            <p:cNvPr id="749" name="Straight Connector 5"/>
            <p:cNvSpPr/>
            <p:nvPr/>
          </p:nvSpPr>
          <p:spPr>
            <a:xfrm flipV="1">
              <a:off x="914400" y="629920"/>
              <a:ext cx="5257800" cy="2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0" name="Straight Connector 6"/>
            <p:cNvSpPr/>
            <p:nvPr/>
          </p:nvSpPr>
          <p:spPr>
            <a:xfrm flipV="1">
              <a:off x="1369281" y="76745"/>
              <a:ext cx="1238" cy="1141361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1" name="Freeform 10"/>
            <p:cNvSpPr/>
            <p:nvPr/>
          </p:nvSpPr>
          <p:spPr>
            <a:xfrm>
              <a:off x="1364956" y="76745"/>
              <a:ext cx="4350044" cy="114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0" y="10909"/>
                  </a:moveTo>
                  <a:cubicBezTo>
                    <a:pt x="1176" y="5449"/>
                    <a:pt x="2352" y="-10"/>
                    <a:pt x="3535" y="0"/>
                  </a:cubicBezTo>
                  <a:cubicBezTo>
                    <a:pt x="4717" y="11"/>
                    <a:pt x="5911" y="7376"/>
                    <a:pt x="7094" y="10971"/>
                  </a:cubicBezTo>
                  <a:cubicBezTo>
                    <a:pt x="8276" y="14566"/>
                    <a:pt x="9430" y="21549"/>
                    <a:pt x="10628" y="21569"/>
                  </a:cubicBezTo>
                  <a:cubicBezTo>
                    <a:pt x="11827" y="21590"/>
                    <a:pt x="13058" y="14679"/>
                    <a:pt x="14285" y="11095"/>
                  </a:cubicBezTo>
                  <a:cubicBezTo>
                    <a:pt x="15513" y="7510"/>
                    <a:pt x="16773" y="52"/>
                    <a:pt x="17992" y="62"/>
                  </a:cubicBezTo>
                  <a:cubicBezTo>
                    <a:pt x="19211" y="73"/>
                    <a:pt x="21600" y="11157"/>
                    <a:pt x="21600" y="11157"/>
                  </a:cubicBezTo>
                </a:path>
              </a:pathLst>
            </a:custGeom>
            <a:noFill/>
            <a:ln w="28575" cap="flat">
              <a:solidFill>
                <a:srgbClr val="FF79F4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2" name="Freeform 11"/>
            <p:cNvSpPr/>
            <p:nvPr/>
          </p:nvSpPr>
          <p:spPr>
            <a:xfrm flipH="1">
              <a:off x="1371600" y="77290"/>
              <a:ext cx="4350044" cy="113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0" y="10909"/>
                  </a:moveTo>
                  <a:cubicBezTo>
                    <a:pt x="1176" y="5449"/>
                    <a:pt x="2352" y="-10"/>
                    <a:pt x="3535" y="0"/>
                  </a:cubicBezTo>
                  <a:cubicBezTo>
                    <a:pt x="4717" y="11"/>
                    <a:pt x="5911" y="7376"/>
                    <a:pt x="7094" y="10971"/>
                  </a:cubicBezTo>
                  <a:cubicBezTo>
                    <a:pt x="8276" y="14566"/>
                    <a:pt x="9430" y="21549"/>
                    <a:pt x="10628" y="21569"/>
                  </a:cubicBezTo>
                  <a:cubicBezTo>
                    <a:pt x="11827" y="21590"/>
                    <a:pt x="13058" y="14679"/>
                    <a:pt x="14285" y="11095"/>
                  </a:cubicBezTo>
                  <a:cubicBezTo>
                    <a:pt x="15513" y="7510"/>
                    <a:pt x="16773" y="52"/>
                    <a:pt x="17992" y="62"/>
                  </a:cubicBezTo>
                  <a:cubicBezTo>
                    <a:pt x="19211" y="73"/>
                    <a:pt x="21600" y="11157"/>
                    <a:pt x="21600" y="11157"/>
                  </a:cubicBezTo>
                </a:path>
              </a:pathLst>
            </a:custGeom>
            <a:noFill/>
            <a:ln w="28575" cap="flat">
              <a:solidFill>
                <a:srgbClr val="69F214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3" name="TextBox 12"/>
            <p:cNvSpPr txBox="1"/>
            <p:nvPr/>
          </p:nvSpPr>
          <p:spPr>
            <a:xfrm>
              <a:off x="0" y="152400"/>
              <a:ext cx="1295400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 b="0">
                  <a:solidFill>
                    <a:srgbClr val="FF79F4"/>
                  </a:solidFill>
                </a:defRPr>
              </a:lvl1pPr>
            </a:lstStyle>
            <a:p>
              <a:r>
                <a:t>Applied Voltage</a:t>
              </a:r>
            </a:p>
          </p:txBody>
        </p:sp>
        <p:sp>
          <p:nvSpPr>
            <p:cNvPr id="754" name="TextBox 13"/>
            <p:cNvSpPr txBox="1"/>
            <p:nvPr/>
          </p:nvSpPr>
          <p:spPr>
            <a:xfrm>
              <a:off x="5562600" y="0"/>
              <a:ext cx="1600200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 b="0">
                  <a:solidFill>
                    <a:srgbClr val="69F214"/>
                  </a:solidFill>
                </a:defRPr>
              </a:lvl1pPr>
            </a:lstStyle>
            <a:p>
              <a:r>
                <a:t>Resultant Current</a:t>
              </a:r>
            </a:p>
          </p:txBody>
        </p:sp>
      </p:grpSp>
      <p:grpSp>
        <p:nvGrpSpPr>
          <p:cNvPr id="762" name="Group 33"/>
          <p:cNvGrpSpPr/>
          <p:nvPr/>
        </p:nvGrpSpPr>
        <p:grpSpPr>
          <a:xfrm>
            <a:off x="914400" y="3276599"/>
            <a:ext cx="7467600" cy="1218110"/>
            <a:chOff x="0" y="0"/>
            <a:chExt cx="7467600" cy="1218108"/>
          </a:xfrm>
        </p:grpSpPr>
        <p:sp>
          <p:nvSpPr>
            <p:cNvPr id="756" name="Straight Connector 17"/>
            <p:cNvSpPr/>
            <p:nvPr/>
          </p:nvSpPr>
          <p:spPr>
            <a:xfrm flipV="1">
              <a:off x="914400" y="609600"/>
              <a:ext cx="5715000" cy="20323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7" name="Straight Connector 18"/>
            <p:cNvSpPr/>
            <p:nvPr/>
          </p:nvSpPr>
          <p:spPr>
            <a:xfrm flipV="1">
              <a:off x="1369281" y="76745"/>
              <a:ext cx="1238" cy="1141361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8" name="Freeform 19"/>
            <p:cNvSpPr/>
            <p:nvPr/>
          </p:nvSpPr>
          <p:spPr>
            <a:xfrm>
              <a:off x="1364956" y="76745"/>
              <a:ext cx="4350044" cy="114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0" y="10909"/>
                  </a:moveTo>
                  <a:cubicBezTo>
                    <a:pt x="1176" y="5449"/>
                    <a:pt x="2352" y="-10"/>
                    <a:pt x="3535" y="0"/>
                  </a:cubicBezTo>
                  <a:cubicBezTo>
                    <a:pt x="4717" y="11"/>
                    <a:pt x="5911" y="7376"/>
                    <a:pt x="7094" y="10971"/>
                  </a:cubicBezTo>
                  <a:cubicBezTo>
                    <a:pt x="8276" y="14566"/>
                    <a:pt x="9430" y="21549"/>
                    <a:pt x="10628" y="21569"/>
                  </a:cubicBezTo>
                  <a:cubicBezTo>
                    <a:pt x="11827" y="21590"/>
                    <a:pt x="13058" y="14679"/>
                    <a:pt x="14285" y="11095"/>
                  </a:cubicBezTo>
                  <a:cubicBezTo>
                    <a:pt x="15513" y="7510"/>
                    <a:pt x="16773" y="52"/>
                    <a:pt x="17992" y="62"/>
                  </a:cubicBezTo>
                  <a:cubicBezTo>
                    <a:pt x="19211" y="73"/>
                    <a:pt x="21600" y="11157"/>
                    <a:pt x="21600" y="11157"/>
                  </a:cubicBezTo>
                </a:path>
              </a:pathLst>
            </a:custGeom>
            <a:noFill/>
            <a:ln w="28575" cap="flat">
              <a:solidFill>
                <a:srgbClr val="FF79F4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9" name="Freeform 20"/>
            <p:cNvSpPr/>
            <p:nvPr/>
          </p:nvSpPr>
          <p:spPr>
            <a:xfrm flipH="1">
              <a:off x="1676401" y="77290"/>
              <a:ext cx="4350044" cy="113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0" y="10909"/>
                  </a:moveTo>
                  <a:cubicBezTo>
                    <a:pt x="1176" y="5449"/>
                    <a:pt x="2352" y="-10"/>
                    <a:pt x="3535" y="0"/>
                  </a:cubicBezTo>
                  <a:cubicBezTo>
                    <a:pt x="4717" y="11"/>
                    <a:pt x="5911" y="7376"/>
                    <a:pt x="7094" y="10971"/>
                  </a:cubicBezTo>
                  <a:cubicBezTo>
                    <a:pt x="8276" y="14566"/>
                    <a:pt x="9430" y="21549"/>
                    <a:pt x="10628" y="21569"/>
                  </a:cubicBezTo>
                  <a:cubicBezTo>
                    <a:pt x="11827" y="21590"/>
                    <a:pt x="13058" y="14679"/>
                    <a:pt x="14285" y="11095"/>
                  </a:cubicBezTo>
                  <a:cubicBezTo>
                    <a:pt x="15513" y="7510"/>
                    <a:pt x="16773" y="52"/>
                    <a:pt x="17992" y="62"/>
                  </a:cubicBezTo>
                  <a:cubicBezTo>
                    <a:pt x="19211" y="73"/>
                    <a:pt x="21600" y="11157"/>
                    <a:pt x="21600" y="11157"/>
                  </a:cubicBezTo>
                </a:path>
              </a:pathLst>
            </a:custGeom>
            <a:noFill/>
            <a:ln w="28575" cap="flat">
              <a:solidFill>
                <a:srgbClr val="69F214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0" name="TextBox 21"/>
            <p:cNvSpPr txBox="1"/>
            <p:nvPr/>
          </p:nvSpPr>
          <p:spPr>
            <a:xfrm>
              <a:off x="0" y="152400"/>
              <a:ext cx="1295400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 b="0">
                  <a:solidFill>
                    <a:srgbClr val="FF79F4"/>
                  </a:solidFill>
                </a:defRPr>
              </a:lvl1pPr>
            </a:lstStyle>
            <a:p>
              <a:r>
                <a:t>Applied Voltage</a:t>
              </a:r>
            </a:p>
          </p:txBody>
        </p:sp>
        <p:sp>
          <p:nvSpPr>
            <p:cNvPr id="761" name="TextBox 22"/>
            <p:cNvSpPr txBox="1"/>
            <p:nvPr/>
          </p:nvSpPr>
          <p:spPr>
            <a:xfrm>
              <a:off x="5867400" y="0"/>
              <a:ext cx="1600200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 b="0">
                  <a:solidFill>
                    <a:srgbClr val="69F214"/>
                  </a:solidFill>
                </a:defRPr>
              </a:lvl1pPr>
            </a:lstStyle>
            <a:p>
              <a:r>
                <a:t>Resultant Current</a:t>
              </a:r>
            </a:p>
          </p:txBody>
        </p:sp>
      </p:grpSp>
      <p:grpSp>
        <p:nvGrpSpPr>
          <p:cNvPr id="769" name="Group 34"/>
          <p:cNvGrpSpPr/>
          <p:nvPr/>
        </p:nvGrpSpPr>
        <p:grpSpPr>
          <a:xfrm>
            <a:off x="914399" y="5333999"/>
            <a:ext cx="8229601" cy="1218110"/>
            <a:chOff x="0" y="0"/>
            <a:chExt cx="8229600" cy="1218108"/>
          </a:xfrm>
        </p:grpSpPr>
        <p:sp>
          <p:nvSpPr>
            <p:cNvPr id="763" name="Straight Connector 23"/>
            <p:cNvSpPr/>
            <p:nvPr/>
          </p:nvSpPr>
          <p:spPr>
            <a:xfrm flipV="1">
              <a:off x="914400" y="609600"/>
              <a:ext cx="6248401" cy="20323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4" name="Straight Connector 24"/>
            <p:cNvSpPr/>
            <p:nvPr/>
          </p:nvSpPr>
          <p:spPr>
            <a:xfrm flipV="1">
              <a:off x="1369281" y="76745"/>
              <a:ext cx="1238" cy="1141361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5" name="Freeform 25"/>
            <p:cNvSpPr/>
            <p:nvPr/>
          </p:nvSpPr>
          <p:spPr>
            <a:xfrm>
              <a:off x="1364956" y="76745"/>
              <a:ext cx="4350044" cy="114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0" y="10909"/>
                  </a:moveTo>
                  <a:cubicBezTo>
                    <a:pt x="1176" y="5449"/>
                    <a:pt x="2352" y="-10"/>
                    <a:pt x="3535" y="0"/>
                  </a:cubicBezTo>
                  <a:cubicBezTo>
                    <a:pt x="4717" y="11"/>
                    <a:pt x="5911" y="7376"/>
                    <a:pt x="7094" y="10971"/>
                  </a:cubicBezTo>
                  <a:cubicBezTo>
                    <a:pt x="8276" y="14566"/>
                    <a:pt x="9430" y="21549"/>
                    <a:pt x="10628" y="21569"/>
                  </a:cubicBezTo>
                  <a:cubicBezTo>
                    <a:pt x="11827" y="21590"/>
                    <a:pt x="13058" y="14679"/>
                    <a:pt x="14285" y="11095"/>
                  </a:cubicBezTo>
                  <a:cubicBezTo>
                    <a:pt x="15513" y="7510"/>
                    <a:pt x="16773" y="52"/>
                    <a:pt x="17992" y="62"/>
                  </a:cubicBezTo>
                  <a:cubicBezTo>
                    <a:pt x="19211" y="73"/>
                    <a:pt x="21600" y="11157"/>
                    <a:pt x="21600" y="11157"/>
                  </a:cubicBezTo>
                </a:path>
              </a:pathLst>
            </a:custGeom>
            <a:noFill/>
            <a:ln w="28575" cap="flat">
              <a:solidFill>
                <a:srgbClr val="FF79F4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6" name="Freeform 26"/>
            <p:cNvSpPr/>
            <p:nvPr/>
          </p:nvSpPr>
          <p:spPr>
            <a:xfrm flipH="1">
              <a:off x="2590801" y="77290"/>
              <a:ext cx="4350044" cy="113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0" y="10909"/>
                  </a:moveTo>
                  <a:cubicBezTo>
                    <a:pt x="1176" y="5449"/>
                    <a:pt x="2352" y="-10"/>
                    <a:pt x="3535" y="0"/>
                  </a:cubicBezTo>
                  <a:cubicBezTo>
                    <a:pt x="4717" y="11"/>
                    <a:pt x="5911" y="7376"/>
                    <a:pt x="7094" y="10971"/>
                  </a:cubicBezTo>
                  <a:cubicBezTo>
                    <a:pt x="8276" y="14566"/>
                    <a:pt x="9430" y="21549"/>
                    <a:pt x="10628" y="21569"/>
                  </a:cubicBezTo>
                  <a:cubicBezTo>
                    <a:pt x="11827" y="21590"/>
                    <a:pt x="13058" y="14679"/>
                    <a:pt x="14285" y="11095"/>
                  </a:cubicBezTo>
                  <a:cubicBezTo>
                    <a:pt x="15513" y="7510"/>
                    <a:pt x="16773" y="52"/>
                    <a:pt x="17992" y="62"/>
                  </a:cubicBezTo>
                  <a:cubicBezTo>
                    <a:pt x="19211" y="73"/>
                    <a:pt x="21600" y="11157"/>
                    <a:pt x="21600" y="11157"/>
                  </a:cubicBezTo>
                </a:path>
              </a:pathLst>
            </a:custGeom>
            <a:noFill/>
            <a:ln w="28575" cap="flat">
              <a:solidFill>
                <a:srgbClr val="69F214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7" name="TextBox 27"/>
            <p:cNvSpPr txBox="1"/>
            <p:nvPr/>
          </p:nvSpPr>
          <p:spPr>
            <a:xfrm>
              <a:off x="0" y="152400"/>
              <a:ext cx="1295400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 b="0">
                  <a:solidFill>
                    <a:srgbClr val="FF79F4"/>
                  </a:solidFill>
                </a:defRPr>
              </a:lvl1pPr>
            </a:lstStyle>
            <a:p>
              <a:r>
                <a:t>Applied Voltage</a:t>
              </a:r>
            </a:p>
          </p:txBody>
        </p:sp>
        <p:sp>
          <p:nvSpPr>
            <p:cNvPr id="768" name="TextBox 28"/>
            <p:cNvSpPr txBox="1"/>
            <p:nvPr/>
          </p:nvSpPr>
          <p:spPr>
            <a:xfrm>
              <a:off x="6705600" y="0"/>
              <a:ext cx="1524000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 b="0">
                  <a:solidFill>
                    <a:srgbClr val="69F214"/>
                  </a:solidFill>
                </a:defRPr>
              </a:lvl1pPr>
            </a:lstStyle>
            <a:p>
              <a:r>
                <a:t>Resultant Current</a:t>
              </a:r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Rectangle 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457200"/>
          </a:xfrm>
          <a:prstGeom prst="rect">
            <a:avLst/>
          </a:prstGeom>
        </p:spPr>
        <p:txBody>
          <a:bodyPr/>
          <a:lstStyle/>
          <a:p>
            <a:r>
              <a:t>Longer line =&gt; Larger Lag =&gt; Less power out other end:</a:t>
            </a:r>
          </a:p>
        </p:txBody>
      </p:sp>
      <p:sp>
        <p:nvSpPr>
          <p:cNvPr id="772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763000" cy="614180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Short power line – Tiny current lag:		Long power line – Major current lag: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Voltage (V):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Current (I):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3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Power = V I  (falling to zero when EITHER V or I are zero):</a:t>
            </a:r>
          </a:p>
          <a:p>
            <a:pPr>
              <a:defRPr sz="16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600" b="1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Far less power out (at right) when account for effect of magnetic energy storage!</a:t>
            </a:r>
          </a:p>
        </p:txBody>
      </p:sp>
      <p:grpSp>
        <p:nvGrpSpPr>
          <p:cNvPr id="815" name="Group 78"/>
          <p:cNvGrpSpPr/>
          <p:nvPr/>
        </p:nvGrpSpPr>
        <p:grpSpPr>
          <a:xfrm>
            <a:off x="316523" y="1676400"/>
            <a:ext cx="8370277" cy="4313008"/>
            <a:chOff x="0" y="0"/>
            <a:chExt cx="8370276" cy="4313006"/>
          </a:xfrm>
        </p:grpSpPr>
        <p:sp>
          <p:nvSpPr>
            <p:cNvPr id="773" name="Straight Connector 5"/>
            <p:cNvSpPr/>
            <p:nvPr/>
          </p:nvSpPr>
          <p:spPr>
            <a:xfrm>
              <a:off x="0" y="367333"/>
              <a:ext cx="3722076" cy="549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4" name="Straight Connector 6"/>
            <p:cNvSpPr/>
            <p:nvPr/>
          </p:nvSpPr>
          <p:spPr>
            <a:xfrm flipV="1">
              <a:off x="355645" y="364"/>
              <a:ext cx="958" cy="760908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5" name="Straight Connector 7"/>
            <p:cNvSpPr/>
            <p:nvPr/>
          </p:nvSpPr>
          <p:spPr>
            <a:xfrm>
              <a:off x="367612" y="0"/>
              <a:ext cx="3354464" cy="547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6" name="Straight Connector 8"/>
            <p:cNvSpPr/>
            <p:nvPr/>
          </p:nvSpPr>
          <p:spPr>
            <a:xfrm>
              <a:off x="379099" y="760907"/>
              <a:ext cx="3342978" cy="547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7" name="Straight Connector 9"/>
            <p:cNvSpPr/>
            <p:nvPr/>
          </p:nvSpPr>
          <p:spPr>
            <a:xfrm flipV="1">
              <a:off x="3719779" y="364"/>
              <a:ext cx="958" cy="760908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8" name="Freeform 10"/>
            <p:cNvSpPr/>
            <p:nvPr/>
          </p:nvSpPr>
          <p:spPr>
            <a:xfrm>
              <a:off x="352294" y="363"/>
              <a:ext cx="3369783" cy="76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0" y="10909"/>
                  </a:moveTo>
                  <a:cubicBezTo>
                    <a:pt x="1176" y="5449"/>
                    <a:pt x="2352" y="-10"/>
                    <a:pt x="3535" y="0"/>
                  </a:cubicBezTo>
                  <a:cubicBezTo>
                    <a:pt x="4717" y="11"/>
                    <a:pt x="5911" y="7376"/>
                    <a:pt x="7094" y="10971"/>
                  </a:cubicBezTo>
                  <a:cubicBezTo>
                    <a:pt x="8276" y="14566"/>
                    <a:pt x="9430" y="21549"/>
                    <a:pt x="10628" y="21569"/>
                  </a:cubicBezTo>
                  <a:cubicBezTo>
                    <a:pt x="11827" y="21590"/>
                    <a:pt x="13058" y="14679"/>
                    <a:pt x="14285" y="11095"/>
                  </a:cubicBezTo>
                  <a:cubicBezTo>
                    <a:pt x="15513" y="7510"/>
                    <a:pt x="16773" y="52"/>
                    <a:pt x="17992" y="62"/>
                  </a:cubicBezTo>
                  <a:cubicBezTo>
                    <a:pt x="19211" y="73"/>
                    <a:pt x="21600" y="11157"/>
                    <a:pt x="21600" y="11157"/>
                  </a:cubicBezTo>
                </a:path>
              </a:pathLst>
            </a:custGeom>
            <a:noFill/>
            <a:ln w="28575" cap="flat">
              <a:solidFill>
                <a:srgbClr val="FF79F4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9" name="Straight Connector 23"/>
            <p:cNvSpPr/>
            <p:nvPr/>
          </p:nvSpPr>
          <p:spPr>
            <a:xfrm>
              <a:off x="0" y="2043734"/>
              <a:ext cx="3722076" cy="549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0" name="Straight Connector 24"/>
            <p:cNvSpPr/>
            <p:nvPr/>
          </p:nvSpPr>
          <p:spPr>
            <a:xfrm flipV="1">
              <a:off x="355645" y="1676763"/>
              <a:ext cx="957" cy="760908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1" name="Straight Connector 25"/>
            <p:cNvSpPr/>
            <p:nvPr/>
          </p:nvSpPr>
          <p:spPr>
            <a:xfrm>
              <a:off x="367612" y="1676400"/>
              <a:ext cx="3354464" cy="547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2" name="Straight Connector 26"/>
            <p:cNvSpPr/>
            <p:nvPr/>
          </p:nvSpPr>
          <p:spPr>
            <a:xfrm>
              <a:off x="379100" y="2437307"/>
              <a:ext cx="3342976" cy="547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3" name="Straight Connector 27"/>
            <p:cNvSpPr/>
            <p:nvPr/>
          </p:nvSpPr>
          <p:spPr>
            <a:xfrm flipV="1">
              <a:off x="3719779" y="1676763"/>
              <a:ext cx="957" cy="760908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4" name="Freeform 29"/>
            <p:cNvSpPr/>
            <p:nvPr/>
          </p:nvSpPr>
          <p:spPr>
            <a:xfrm>
              <a:off x="352295" y="1676763"/>
              <a:ext cx="3369782" cy="76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0" y="10909"/>
                  </a:moveTo>
                  <a:cubicBezTo>
                    <a:pt x="1176" y="5449"/>
                    <a:pt x="2352" y="-10"/>
                    <a:pt x="3535" y="0"/>
                  </a:cubicBezTo>
                  <a:cubicBezTo>
                    <a:pt x="4717" y="11"/>
                    <a:pt x="5911" y="7376"/>
                    <a:pt x="7094" y="10971"/>
                  </a:cubicBezTo>
                  <a:cubicBezTo>
                    <a:pt x="8276" y="14566"/>
                    <a:pt x="9430" y="21549"/>
                    <a:pt x="10628" y="21569"/>
                  </a:cubicBezTo>
                  <a:cubicBezTo>
                    <a:pt x="11827" y="21590"/>
                    <a:pt x="13058" y="14679"/>
                    <a:pt x="14285" y="11095"/>
                  </a:cubicBezTo>
                  <a:cubicBezTo>
                    <a:pt x="15513" y="7510"/>
                    <a:pt x="16773" y="52"/>
                    <a:pt x="17992" y="62"/>
                  </a:cubicBezTo>
                  <a:cubicBezTo>
                    <a:pt x="19211" y="73"/>
                    <a:pt x="21600" y="11157"/>
                    <a:pt x="21600" y="11157"/>
                  </a:cubicBezTo>
                </a:path>
              </a:pathLst>
            </a:custGeom>
            <a:noFill/>
            <a:ln w="28575" cap="flat">
              <a:solidFill>
                <a:srgbClr val="69F214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5" name="Straight Connector 31"/>
            <p:cNvSpPr/>
            <p:nvPr/>
          </p:nvSpPr>
          <p:spPr>
            <a:xfrm>
              <a:off x="0" y="4294710"/>
              <a:ext cx="3722076" cy="166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6" name="Straight Connector 32"/>
            <p:cNvSpPr/>
            <p:nvPr/>
          </p:nvSpPr>
          <p:spPr>
            <a:xfrm flipV="1">
              <a:off x="362926" y="3533567"/>
              <a:ext cx="957" cy="760909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7" name="Straight Connector 33"/>
            <p:cNvSpPr/>
            <p:nvPr/>
          </p:nvSpPr>
          <p:spPr>
            <a:xfrm>
              <a:off x="423492" y="3525520"/>
              <a:ext cx="3354464" cy="165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8" name="Straight Connector 34"/>
            <p:cNvSpPr/>
            <p:nvPr/>
          </p:nvSpPr>
          <p:spPr>
            <a:xfrm>
              <a:off x="455300" y="4294001"/>
              <a:ext cx="3342976" cy="165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9" name="Straight Connector 35"/>
            <p:cNvSpPr/>
            <p:nvPr/>
          </p:nvSpPr>
          <p:spPr>
            <a:xfrm flipV="1">
              <a:off x="3795932" y="3533567"/>
              <a:ext cx="957" cy="760909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traight Connector 39"/>
            <p:cNvSpPr/>
            <p:nvPr/>
          </p:nvSpPr>
          <p:spPr>
            <a:xfrm>
              <a:off x="4648199" y="367333"/>
              <a:ext cx="3722077" cy="549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traight Connector 40"/>
            <p:cNvSpPr/>
            <p:nvPr/>
          </p:nvSpPr>
          <p:spPr>
            <a:xfrm flipV="1">
              <a:off x="5003845" y="364"/>
              <a:ext cx="958" cy="760908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2" name="Straight Connector 41"/>
            <p:cNvSpPr/>
            <p:nvPr/>
          </p:nvSpPr>
          <p:spPr>
            <a:xfrm>
              <a:off x="5015812" y="0"/>
              <a:ext cx="3354464" cy="547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3" name="Straight Connector 42"/>
            <p:cNvSpPr/>
            <p:nvPr/>
          </p:nvSpPr>
          <p:spPr>
            <a:xfrm>
              <a:off x="5027299" y="760907"/>
              <a:ext cx="3342977" cy="547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4" name="Straight Connector 43"/>
            <p:cNvSpPr/>
            <p:nvPr/>
          </p:nvSpPr>
          <p:spPr>
            <a:xfrm flipV="1">
              <a:off x="8367978" y="364"/>
              <a:ext cx="958" cy="760908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5" name="Freeform 44"/>
            <p:cNvSpPr/>
            <p:nvPr/>
          </p:nvSpPr>
          <p:spPr>
            <a:xfrm>
              <a:off x="5000494" y="363"/>
              <a:ext cx="3369783" cy="76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0" y="10909"/>
                  </a:moveTo>
                  <a:cubicBezTo>
                    <a:pt x="1176" y="5449"/>
                    <a:pt x="2352" y="-10"/>
                    <a:pt x="3535" y="0"/>
                  </a:cubicBezTo>
                  <a:cubicBezTo>
                    <a:pt x="4717" y="11"/>
                    <a:pt x="5911" y="7376"/>
                    <a:pt x="7094" y="10971"/>
                  </a:cubicBezTo>
                  <a:cubicBezTo>
                    <a:pt x="8276" y="14566"/>
                    <a:pt x="9430" y="21549"/>
                    <a:pt x="10628" y="21569"/>
                  </a:cubicBezTo>
                  <a:cubicBezTo>
                    <a:pt x="11827" y="21590"/>
                    <a:pt x="13058" y="14679"/>
                    <a:pt x="14285" y="11095"/>
                  </a:cubicBezTo>
                  <a:cubicBezTo>
                    <a:pt x="15513" y="7510"/>
                    <a:pt x="16773" y="52"/>
                    <a:pt x="17992" y="62"/>
                  </a:cubicBezTo>
                  <a:cubicBezTo>
                    <a:pt x="19211" y="73"/>
                    <a:pt x="21600" y="11157"/>
                    <a:pt x="21600" y="11157"/>
                  </a:cubicBezTo>
                </a:path>
              </a:pathLst>
            </a:custGeom>
            <a:noFill/>
            <a:ln w="28575" cap="flat">
              <a:solidFill>
                <a:srgbClr val="FF79F4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6" name="Straight Connector 48"/>
            <p:cNvSpPr/>
            <p:nvPr/>
          </p:nvSpPr>
          <p:spPr>
            <a:xfrm>
              <a:off x="4647964" y="2043572"/>
              <a:ext cx="3722077" cy="548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7" name="Straight Connector 49"/>
            <p:cNvSpPr/>
            <p:nvPr/>
          </p:nvSpPr>
          <p:spPr>
            <a:xfrm flipV="1">
              <a:off x="5003610" y="1676601"/>
              <a:ext cx="958" cy="760908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8" name="Straight Connector 50"/>
            <p:cNvSpPr/>
            <p:nvPr/>
          </p:nvSpPr>
          <p:spPr>
            <a:xfrm>
              <a:off x="5015576" y="1676237"/>
              <a:ext cx="3354465" cy="547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9" name="Straight Connector 51"/>
            <p:cNvSpPr/>
            <p:nvPr/>
          </p:nvSpPr>
          <p:spPr>
            <a:xfrm>
              <a:off x="5027064" y="2437144"/>
              <a:ext cx="3342977" cy="547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0" name="Straight Connector 52"/>
            <p:cNvSpPr/>
            <p:nvPr/>
          </p:nvSpPr>
          <p:spPr>
            <a:xfrm flipV="1">
              <a:off x="8367743" y="1676601"/>
              <a:ext cx="958" cy="760908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1" name="Freeform 54"/>
            <p:cNvSpPr/>
            <p:nvPr/>
          </p:nvSpPr>
          <p:spPr>
            <a:xfrm rot="10800000" flipH="1">
              <a:off x="4636476" y="1677326"/>
              <a:ext cx="3369783" cy="759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0" y="10909"/>
                  </a:moveTo>
                  <a:cubicBezTo>
                    <a:pt x="1176" y="5449"/>
                    <a:pt x="2352" y="-10"/>
                    <a:pt x="3535" y="0"/>
                  </a:cubicBezTo>
                  <a:cubicBezTo>
                    <a:pt x="4717" y="11"/>
                    <a:pt x="5911" y="7376"/>
                    <a:pt x="7094" y="10971"/>
                  </a:cubicBezTo>
                  <a:cubicBezTo>
                    <a:pt x="8276" y="14566"/>
                    <a:pt x="9430" y="21549"/>
                    <a:pt x="10628" y="21569"/>
                  </a:cubicBezTo>
                  <a:cubicBezTo>
                    <a:pt x="11827" y="21590"/>
                    <a:pt x="13058" y="14679"/>
                    <a:pt x="14285" y="11095"/>
                  </a:cubicBezTo>
                  <a:cubicBezTo>
                    <a:pt x="15513" y="7510"/>
                    <a:pt x="16773" y="52"/>
                    <a:pt x="17992" y="62"/>
                  </a:cubicBezTo>
                  <a:cubicBezTo>
                    <a:pt x="19211" y="73"/>
                    <a:pt x="21600" y="11157"/>
                    <a:pt x="21600" y="11157"/>
                  </a:cubicBezTo>
                </a:path>
              </a:pathLst>
            </a:custGeom>
            <a:noFill/>
            <a:ln w="28575" cap="flat">
              <a:solidFill>
                <a:srgbClr val="69F214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2" name="Straight Connector 56"/>
            <p:cNvSpPr/>
            <p:nvPr/>
          </p:nvSpPr>
          <p:spPr>
            <a:xfrm>
              <a:off x="4648199" y="4294875"/>
              <a:ext cx="3722077" cy="548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3" name="Straight Connector 57"/>
            <p:cNvSpPr/>
            <p:nvPr/>
          </p:nvSpPr>
          <p:spPr>
            <a:xfrm flipV="1">
              <a:off x="5003845" y="3533786"/>
              <a:ext cx="958" cy="760908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4" name="Straight Connector 58"/>
            <p:cNvSpPr/>
            <p:nvPr/>
          </p:nvSpPr>
          <p:spPr>
            <a:xfrm>
              <a:off x="5015812" y="3533422"/>
              <a:ext cx="3354464" cy="547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5" name="Straight Connector 59"/>
            <p:cNvSpPr/>
            <p:nvPr/>
          </p:nvSpPr>
          <p:spPr>
            <a:xfrm>
              <a:off x="5027299" y="4294329"/>
              <a:ext cx="3342977" cy="547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6" name="Straight Connector 60"/>
            <p:cNvSpPr/>
            <p:nvPr/>
          </p:nvSpPr>
          <p:spPr>
            <a:xfrm flipV="1">
              <a:off x="8367978" y="3533786"/>
              <a:ext cx="958" cy="760908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7" name="Freeform 64"/>
            <p:cNvSpPr/>
            <p:nvPr/>
          </p:nvSpPr>
          <p:spPr>
            <a:xfrm>
              <a:off x="369278" y="3534394"/>
              <a:ext cx="3356060" cy="765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extrusionOk="0">
                  <a:moveTo>
                    <a:pt x="0" y="21462"/>
                  </a:moveTo>
                  <a:cubicBezTo>
                    <a:pt x="1166" y="10739"/>
                    <a:pt x="2332" y="15"/>
                    <a:pt x="3418" y="0"/>
                  </a:cubicBezTo>
                  <a:cubicBezTo>
                    <a:pt x="4503" y="-15"/>
                    <a:pt x="5331" y="21355"/>
                    <a:pt x="6515" y="21371"/>
                  </a:cubicBezTo>
                  <a:cubicBezTo>
                    <a:pt x="7698" y="21386"/>
                    <a:pt x="9207" y="107"/>
                    <a:pt x="10520" y="92"/>
                  </a:cubicBezTo>
                  <a:cubicBezTo>
                    <a:pt x="11832" y="76"/>
                    <a:pt x="13203" y="21294"/>
                    <a:pt x="14391" y="21279"/>
                  </a:cubicBezTo>
                  <a:cubicBezTo>
                    <a:pt x="15579" y="21264"/>
                    <a:pt x="16447" y="-46"/>
                    <a:pt x="17648" y="0"/>
                  </a:cubicBezTo>
                  <a:cubicBezTo>
                    <a:pt x="18850" y="46"/>
                    <a:pt x="21600" y="21554"/>
                    <a:pt x="21600" y="21554"/>
                  </a:cubicBezTo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8" name="Straight Connector 66"/>
            <p:cNvSpPr/>
            <p:nvPr/>
          </p:nvSpPr>
          <p:spPr>
            <a:xfrm>
              <a:off x="1436077" y="351189"/>
              <a:ext cx="23445" cy="3763611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dash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9" name="Straight Connector 67"/>
            <p:cNvSpPr/>
            <p:nvPr/>
          </p:nvSpPr>
          <p:spPr>
            <a:xfrm>
              <a:off x="5779202" y="2444232"/>
              <a:ext cx="274" cy="1700378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dash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0" name="Straight Connector 68"/>
            <p:cNvSpPr/>
            <p:nvPr/>
          </p:nvSpPr>
          <p:spPr>
            <a:xfrm>
              <a:off x="6922241" y="2439868"/>
              <a:ext cx="235" cy="1704742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dash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1" name="Straight Connector 69"/>
            <p:cNvSpPr/>
            <p:nvPr/>
          </p:nvSpPr>
          <p:spPr>
            <a:xfrm>
              <a:off x="7281984" y="280674"/>
              <a:ext cx="44939" cy="3787736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dash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2" name="Straight Connector 70"/>
            <p:cNvSpPr/>
            <p:nvPr/>
          </p:nvSpPr>
          <p:spPr>
            <a:xfrm flipH="1">
              <a:off x="8066239" y="1905793"/>
              <a:ext cx="32" cy="516834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3" name="Freeform 71"/>
            <p:cNvSpPr/>
            <p:nvPr/>
          </p:nvSpPr>
          <p:spPr>
            <a:xfrm>
              <a:off x="5009009" y="3886416"/>
              <a:ext cx="2991002" cy="42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40" extrusionOk="0">
                  <a:moveTo>
                    <a:pt x="0" y="19063"/>
                  </a:moveTo>
                  <a:cubicBezTo>
                    <a:pt x="1016" y="9711"/>
                    <a:pt x="2032" y="358"/>
                    <a:pt x="2936" y="461"/>
                  </a:cubicBezTo>
                  <a:cubicBezTo>
                    <a:pt x="3840" y="563"/>
                    <a:pt x="4783" y="17961"/>
                    <a:pt x="5422" y="19678"/>
                  </a:cubicBezTo>
                  <a:cubicBezTo>
                    <a:pt x="6062" y="21395"/>
                    <a:pt x="6321" y="10736"/>
                    <a:pt x="6771" y="10761"/>
                  </a:cubicBezTo>
                  <a:cubicBezTo>
                    <a:pt x="7220" y="10787"/>
                    <a:pt x="7435" y="21574"/>
                    <a:pt x="8119" y="19832"/>
                  </a:cubicBezTo>
                  <a:cubicBezTo>
                    <a:pt x="8803" y="18089"/>
                    <a:pt x="9986" y="307"/>
                    <a:pt x="10875" y="307"/>
                  </a:cubicBezTo>
                  <a:cubicBezTo>
                    <a:pt x="11764" y="307"/>
                    <a:pt x="12787" y="18294"/>
                    <a:pt x="13451" y="19832"/>
                  </a:cubicBezTo>
                  <a:cubicBezTo>
                    <a:pt x="14115" y="21369"/>
                    <a:pt x="14365" y="9506"/>
                    <a:pt x="14859" y="9531"/>
                  </a:cubicBezTo>
                  <a:cubicBezTo>
                    <a:pt x="15354" y="9557"/>
                    <a:pt x="15738" y="21574"/>
                    <a:pt x="16417" y="19985"/>
                  </a:cubicBezTo>
                  <a:cubicBezTo>
                    <a:pt x="17096" y="18397"/>
                    <a:pt x="18070" y="-26"/>
                    <a:pt x="18934" y="0"/>
                  </a:cubicBezTo>
                  <a:cubicBezTo>
                    <a:pt x="19797" y="25"/>
                    <a:pt x="21600" y="20139"/>
                    <a:pt x="21600" y="20139"/>
                  </a:cubicBezTo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4" name="Straight Connector 77"/>
            <p:cNvSpPr/>
            <p:nvPr/>
          </p:nvSpPr>
          <p:spPr>
            <a:xfrm>
              <a:off x="2631831" y="304799"/>
              <a:ext cx="23445" cy="3763611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dash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Rectangle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Current lag plagues AC transmission lines - But not DC transmission lines: </a:t>
            </a:r>
          </a:p>
        </p:txBody>
      </p:sp>
      <p:sp>
        <p:nvSpPr>
          <p:cNvPr id="818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3200400" y="2286000"/>
            <a:ext cx="5943600" cy="3189829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Leading to this American Electric Power Corp. plot: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Which says that power through AC power lines </a:t>
            </a:r>
          </a:p>
          <a:p>
            <a:pPr>
              <a:defRPr sz="5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plummets with in a few hundred miles!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All due to the AC voltage and AC current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getting more and more out of step</a:t>
            </a:r>
          </a:p>
          <a:p>
            <a:pPr>
              <a:spcBef>
                <a:spcPts val="100"/>
              </a:spcBef>
              <a:defRPr sz="800">
                <a:latin typeface="+mj-lt"/>
                <a:ea typeface="+mj-ea"/>
                <a:cs typeface="+mj-cs"/>
                <a:sym typeface="Arial"/>
              </a:defRPr>
            </a:pPr>
            <a:r>
              <a:t> </a:t>
            </a:r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at the end of a long power line!</a:t>
            </a:r>
          </a:p>
        </p:txBody>
      </p:sp>
      <p:pic>
        <p:nvPicPr>
          <p:cNvPr id="81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2246077"/>
            <a:ext cx="2451443" cy="3189830"/>
          </a:xfrm>
          <a:prstGeom prst="rect">
            <a:avLst/>
          </a:prstGeom>
          <a:ln w="12700">
            <a:miter lim="400000"/>
          </a:ln>
        </p:spPr>
      </p:pic>
      <p:sp>
        <p:nvSpPr>
          <p:cNvPr id="820" name="Rectangle 3"/>
          <p:cNvSpPr txBox="1"/>
          <p:nvPr/>
        </p:nvSpPr>
        <p:spPr>
          <a:xfrm>
            <a:off x="304800" y="6400800"/>
            <a:ext cx="8610600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"/>
              </a:spcBef>
              <a:defRPr sz="700" b="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https://www.google.com/url?sa=t&amp;rct=j&amp;q=&amp;esrc=s&amp;source=web&amp;cd=6&amp;ved=0CEQQFjAF&amp;url=https%3A%2F%2Fwww.pjm.com%2F~%2Fmedia%2Fcommittees-groups%2Fcommittees%2Fteac%2F20060711%2F20060710-aep-interstate-project-why-765kv-ac.ashx&amp;ei=v1P8VK73CoKXgwT80oDIDQ&amp;usg=AFQjCNFFTOyM9hVrGPhUJLEvCa8AEdnAEQ&amp;sig2=vkGR8MKVGAwEWlb3m3g9uw&amp;bvm=bv.87611401,d.eXY&amp;cad=rja</a:t>
            </a:r>
          </a:p>
        </p:txBody>
      </p:sp>
      <p:sp>
        <p:nvSpPr>
          <p:cNvPr id="821" name="Rectangle 3"/>
          <p:cNvSpPr txBox="1"/>
          <p:nvPr/>
        </p:nvSpPr>
        <p:spPr>
          <a:xfrm>
            <a:off x="228600" y="5562600"/>
            <a:ext cx="8686800" cy="1001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CONSEQUENCE?  </a:t>
            </a:r>
            <a:r>
              <a:rPr b="0"/>
              <a:t>Today's largely </a:t>
            </a:r>
            <a:r>
              <a:t>high voltage AC based transmission grid</a:t>
            </a:r>
            <a:endParaRPr>
              <a:solidFill>
                <a:srgbClr val="FFFFFF"/>
              </a:solidFill>
            </a:endParaRPr>
          </a:p>
          <a:p>
            <a:pPr algn="ctr">
              <a:spcBef>
                <a:spcPts val="400"/>
              </a:spcBef>
              <a:defRPr sz="5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defRPr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simply </a:t>
            </a:r>
            <a:r>
              <a:rPr b="1"/>
              <a:t>cannot</a:t>
            </a:r>
            <a:r>
              <a:t> effectively swap power across the entire country!</a:t>
            </a:r>
          </a:p>
        </p:txBody>
      </p:sp>
      <p:sp>
        <p:nvSpPr>
          <p:cNvPr id="822" name="Rectangle 3"/>
          <p:cNvSpPr txBox="1"/>
          <p:nvPr/>
        </p:nvSpPr>
        <p:spPr>
          <a:xfrm>
            <a:off x="228600" y="685800"/>
            <a:ext cx="8686800" cy="1294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Because lag is only important </a:t>
            </a:r>
            <a:r>
              <a:rPr b="1"/>
              <a:t>just after </a:t>
            </a:r>
            <a:r>
              <a:t>power is switched on, or off</a:t>
            </a:r>
          </a:p>
          <a:p>
            <a:pPr>
              <a:spcBef>
                <a:spcPts val="400"/>
              </a:spcBef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Thus in continuously switching AC lines, current is </a:t>
            </a:r>
            <a:r>
              <a:rPr b="1"/>
              <a:t>always</a:t>
            </a:r>
            <a:r>
              <a:t> lagging behind</a:t>
            </a:r>
          </a:p>
          <a:p>
            <a:pPr>
              <a:spcBef>
                <a:spcPts val="400"/>
              </a:spcBef>
              <a:defRPr sz="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But in non-switching DC power lines, current quickly catches up  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Rectangle 2"/>
          <p:cNvSpPr txBox="1">
            <a:spLocks noGrp="1"/>
          </p:cNvSpPr>
          <p:nvPr>
            <p:ph type="title"/>
          </p:nvPr>
        </p:nvSpPr>
        <p:spPr>
          <a:xfrm>
            <a:off x="304800" y="63500"/>
            <a:ext cx="8534400" cy="510435"/>
          </a:xfrm>
          <a:prstGeom prst="rect">
            <a:avLst/>
          </a:prstGeom>
        </p:spPr>
        <p:txBody>
          <a:bodyPr/>
          <a:lstStyle/>
          <a:p>
            <a:r>
              <a:t>Then there is the third limit, which also affects only AC:</a:t>
            </a:r>
          </a:p>
        </p:txBody>
      </p:sp>
      <p:sp>
        <p:nvSpPr>
          <p:cNvPr id="82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763000" cy="4402369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3) Impossibility of synchronizing power from distant AC power plants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Derived from the fact that electrical power cannot flow faster than light speed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Which, traveling across US, takes a good fraction of a 60 Hz cycle time: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85850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2500 mi / (186,000 mi/sec) ~ 1/100 sec   vs.   1/60 sec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Meaning AC power from one distant AC power plant won't be precisely in phase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with the AC power coming from another distant AC power plant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We </a:t>
            </a:r>
            <a:r>
              <a:rPr b="1"/>
              <a:t>could</a:t>
            </a:r>
            <a:r>
              <a:t> tweak phase to realign for customers in one location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not for multiple locations Or for power sent via multiple possible paths:</a:t>
            </a:r>
          </a:p>
        </p:txBody>
      </p:sp>
      <p:grpSp>
        <p:nvGrpSpPr>
          <p:cNvPr id="837" name="Group 4"/>
          <p:cNvGrpSpPr/>
          <p:nvPr/>
        </p:nvGrpSpPr>
        <p:grpSpPr>
          <a:xfrm>
            <a:off x="609599" y="4967711"/>
            <a:ext cx="7620001" cy="1585490"/>
            <a:chOff x="0" y="0"/>
            <a:chExt cx="7620000" cy="1585489"/>
          </a:xfrm>
        </p:grpSpPr>
        <p:pic>
          <p:nvPicPr>
            <p:cNvPr id="826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89536"/>
              <a:ext cx="902357" cy="8582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7" name="Picture 6" descr="Picture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781800" y="-1"/>
              <a:ext cx="838200" cy="9382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8" name="Picture 7" descr="Picture 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24000" y="76199"/>
              <a:ext cx="914401" cy="518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9" name="Picture 8" descr="Picture 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29000" y="685800"/>
              <a:ext cx="914400" cy="518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0" name="Picture 9" descr="Picture 9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10200" y="1066800"/>
              <a:ext cx="914400" cy="518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31" name="Straight Arrow Connector 10"/>
            <p:cNvSpPr/>
            <p:nvPr/>
          </p:nvSpPr>
          <p:spPr>
            <a:xfrm flipV="1">
              <a:off x="914399" y="457199"/>
              <a:ext cx="609601" cy="381002"/>
            </a:xfrm>
            <a:prstGeom prst="line">
              <a:avLst/>
            </a:prstGeom>
            <a:noFill/>
            <a:ln w="28575" cap="flat">
              <a:solidFill>
                <a:srgbClr val="FF442D"/>
              </a:solidFill>
              <a:prstDash val="solid"/>
              <a:round/>
              <a:tail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2" name="Straight Arrow Connector 11"/>
            <p:cNvSpPr/>
            <p:nvPr/>
          </p:nvSpPr>
          <p:spPr>
            <a:xfrm>
              <a:off x="914399" y="990599"/>
              <a:ext cx="2438402" cy="1590"/>
            </a:xfrm>
            <a:prstGeom prst="line">
              <a:avLst/>
            </a:prstGeom>
            <a:noFill/>
            <a:ln w="28575" cap="flat">
              <a:solidFill>
                <a:srgbClr val="FF442D"/>
              </a:solidFill>
              <a:prstDash val="solid"/>
              <a:round/>
              <a:tail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3" name="Straight Arrow Connector 12"/>
            <p:cNvSpPr/>
            <p:nvPr/>
          </p:nvSpPr>
          <p:spPr>
            <a:xfrm>
              <a:off x="914399" y="1371599"/>
              <a:ext cx="4419602" cy="1590"/>
            </a:xfrm>
            <a:prstGeom prst="line">
              <a:avLst/>
            </a:prstGeom>
            <a:noFill/>
            <a:ln w="28575" cap="flat">
              <a:solidFill>
                <a:srgbClr val="FF442D"/>
              </a:solidFill>
              <a:prstDash val="solid"/>
              <a:round/>
              <a:tail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4" name="Straight Arrow Connector 13"/>
            <p:cNvSpPr/>
            <p:nvPr/>
          </p:nvSpPr>
          <p:spPr>
            <a:xfrm flipH="1" flipV="1">
              <a:off x="2514599" y="304800"/>
              <a:ext cx="4267202" cy="1588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5" name="Straight Arrow Connector 14"/>
            <p:cNvSpPr/>
            <p:nvPr/>
          </p:nvSpPr>
          <p:spPr>
            <a:xfrm flipH="1">
              <a:off x="4419601" y="458788"/>
              <a:ext cx="2362204" cy="531812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6" name="Straight Arrow Connector 15"/>
            <p:cNvSpPr/>
            <p:nvPr/>
          </p:nvSpPr>
          <p:spPr>
            <a:xfrm flipH="1">
              <a:off x="6324601" y="687385"/>
              <a:ext cx="457206" cy="379415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Rectangle 5"/>
          <p:cNvSpPr txBox="1"/>
          <p:nvPr/>
        </p:nvSpPr>
        <p:spPr>
          <a:xfrm>
            <a:off x="76200" y="3571145"/>
            <a:ext cx="2057400" cy="1153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http://www.geni.org/globalenergy/library/national_energy_grid/united-states-of-america/americannationalelectricitygrid.shtml</a:t>
            </a:r>
          </a:p>
        </p:txBody>
      </p:sp>
      <p:sp>
        <p:nvSpPr>
          <p:cNvPr id="840" name="Subtitle 5"/>
          <p:cNvSpPr txBox="1">
            <a:spLocks noGrp="1"/>
          </p:cNvSpPr>
          <p:nvPr>
            <p:ph type="body" sz="quarter" idx="1"/>
          </p:nvPr>
        </p:nvSpPr>
        <p:spPr>
          <a:xfrm>
            <a:off x="304800" y="762000"/>
            <a:ext cx="8534400" cy="96492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But, instead, we now have only fragmented, weakly coupled, grid</a:t>
            </a:r>
            <a:r>
              <a:rPr u="sng"/>
              <a:t>s</a:t>
            </a:r>
          </a:p>
          <a:p>
            <a:pPr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Making minimal use of HVDC transmission (the very few </a:t>
            </a:r>
            <a:r>
              <a:rPr>
                <a:solidFill>
                  <a:srgbClr val="FFCC66"/>
                </a:solidFill>
              </a:rPr>
              <a:t>orange</a:t>
            </a:r>
            <a:r>
              <a:t> sections!)</a:t>
            </a:r>
          </a:p>
        </p:txBody>
      </p:sp>
      <p:sp>
        <p:nvSpPr>
          <p:cNvPr id="84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2471"/>
          </a:xfrm>
          <a:prstGeom prst="rect">
            <a:avLst/>
          </a:prstGeom>
        </p:spPr>
        <p:txBody>
          <a:bodyPr/>
          <a:lstStyle/>
          <a:p>
            <a:r>
              <a:t>All driving us toward a grid with a strong high voltage DC backbone</a:t>
            </a:r>
          </a:p>
        </p:txBody>
      </p:sp>
      <p:pic>
        <p:nvPicPr>
          <p:cNvPr id="84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799" y="1752600"/>
            <a:ext cx="6651857" cy="495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43" name="Rectangle 2"/>
          <p:cNvSpPr txBox="1">
            <a:spLocks noGrp="1"/>
          </p:cNvSpPr>
          <p:nvPr>
            <p:ph type="title"/>
          </p:nvPr>
        </p:nvSpPr>
        <p:spPr>
          <a:xfrm>
            <a:off x="304800" y="50800"/>
            <a:ext cx="8534400" cy="675108"/>
          </a:xfrm>
          <a:prstGeom prst="rect">
            <a:avLst/>
          </a:prstGeom>
        </p:spPr>
        <p:txBody>
          <a:bodyPr/>
          <a:lstStyle/>
          <a:p>
            <a:r>
              <a:t>Power plant similarities (continued):</a:t>
            </a:r>
          </a:p>
        </p:txBody>
      </p:sp>
      <p:sp>
        <p:nvSpPr>
          <p:cNvPr id="14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763000" cy="5638800"/>
          </a:xfrm>
          <a:prstGeom prst="rect">
            <a:avLst/>
          </a:prstGeom>
        </p:spPr>
        <p:txBody>
          <a:bodyPr/>
          <a:lstStyle/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WE CONTROL THE FLOWS DRIVING SUCH PLANTS: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For the 80% of plants using steam: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We control the </a:t>
            </a:r>
            <a:r>
              <a:rPr b="1"/>
              <a:t>heat</a:t>
            </a:r>
            <a:r>
              <a:t> sources that generate that steam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For most of the remaining 20% of U.S. power plants (using hydroelectric dams): 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We control the water flow </a:t>
            </a:r>
            <a:endParaRPr sz="1600"/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ALLOWING US TO SYNCHRONIZE THE ROTATION OF GENERATORS 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Aided by motor/generator effects that tend to draw their speeds together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We can thus produce AC power at: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60 Hz, within ~ 0.067 Hz, at phase differences within 1/36</a:t>
            </a:r>
            <a:r>
              <a:rPr baseline="30000"/>
              <a:t>th</a:t>
            </a:r>
            <a:r>
              <a:t> of cycle </a:t>
            </a:r>
          </a:p>
          <a:p>
            <a:pPr marL="0" lvl="1" indent="640896">
              <a:buSzTx/>
              <a:buNone/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110 Volts, within 5% (again, see earlier "Grid" lecture for details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Rectangle 5"/>
          <p:cNvSpPr txBox="1"/>
          <p:nvPr/>
        </p:nvSpPr>
        <p:spPr>
          <a:xfrm>
            <a:off x="304800" y="6517545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http://www.awea.org/files/filedownloads/pdfs/greenpowersuperhighways.pdf</a:t>
            </a:r>
          </a:p>
        </p:txBody>
      </p:sp>
      <p:sp>
        <p:nvSpPr>
          <p:cNvPr id="84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838200"/>
            <a:ext cx="8763000" cy="977336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 </a:t>
            </a:r>
            <a:r>
              <a:rPr>
                <a:solidFill>
                  <a:srgbClr val="00FF00"/>
                </a:solidFill>
              </a:rPr>
              <a:t>Green Power Superhighway,</a:t>
            </a:r>
            <a:r>
              <a:t> which has been proposed (surprise, surprise) by the</a:t>
            </a:r>
          </a:p>
          <a:p>
            <a:pPr>
              <a:defRPr sz="5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American Wind Energy Association &amp; Solar Energy Industry Association </a:t>
            </a:r>
            <a:r>
              <a:rPr baseline="30000"/>
              <a:t>1</a:t>
            </a:r>
          </a:p>
        </p:txBody>
      </p:sp>
      <p:sp>
        <p:nvSpPr>
          <p:cNvPr id="84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To share distributed renewable energy sources, we'd instead need:</a:t>
            </a:r>
          </a:p>
        </p:txBody>
      </p:sp>
      <p:pic>
        <p:nvPicPr>
          <p:cNvPr id="84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905000"/>
            <a:ext cx="7349660" cy="434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Rectangle 5"/>
          <p:cNvSpPr txBox="1"/>
          <p:nvPr/>
        </p:nvSpPr>
        <p:spPr>
          <a:xfrm>
            <a:off x="838200" y="4221605"/>
            <a:ext cx="2438400" cy="1052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3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1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Figure: http://https://http://www.geni.org/globalenergy/library/technical-articles/transmission/grid-integration-of-renewables/interstate-transmission-superhighways/index.shtml</a:t>
            </a:r>
          </a:p>
        </p:txBody>
      </p:sp>
      <p:sp>
        <p:nvSpPr>
          <p:cNvPr id="85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This is NREL's cheaper/short-term approximation to that proposal:</a:t>
            </a:r>
          </a:p>
        </p:txBody>
      </p:sp>
      <p:sp>
        <p:nvSpPr>
          <p:cNvPr id="851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28600" y="675882"/>
            <a:ext cx="8915400" cy="2550335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Nation-spanning links remain high voltage AC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mid-route, </a:t>
            </a:r>
            <a:r>
              <a:rPr b="1"/>
              <a:t>short high voltage DC links</a:t>
            </a:r>
            <a:r>
              <a:t> would be inserted (black segments)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At these links, by going from AC to DC to new AC out: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 voltage &amp; current could be put back into step AND 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 new AC out of the link could be re-synchronized with the local power</a:t>
            </a:r>
          </a:p>
        </p:txBody>
      </p:sp>
      <p:pic>
        <p:nvPicPr>
          <p:cNvPr id="85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4920" y="3292499"/>
            <a:ext cx="4664280" cy="3530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This proposal really encapsulates the 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history</a:t>
            </a:r>
            <a:r>
              <a:t> of US electrical power:</a:t>
            </a:r>
          </a:p>
        </p:txBody>
      </p:sp>
      <p:sp>
        <p:nvSpPr>
          <p:cNvPr id="85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50900"/>
            <a:ext cx="8915400" cy="5715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1900: Dozens of </a:t>
            </a:r>
            <a:r>
              <a:rPr b="1">
                <a:solidFill>
                  <a:srgbClr val="FFCC66"/>
                </a:solidFill>
              </a:rPr>
              <a:t>AC</a:t>
            </a:r>
            <a:r>
              <a:t> power systems grow outward from major metropolitan areas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b="1">
                <a:solidFill>
                  <a:srgbClr val="FFCC66"/>
                </a:solidFill>
              </a:rPr>
              <a:t>AC</a:t>
            </a:r>
            <a:r>
              <a:t> because transformers can match "best" voltage to each application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As </a:t>
            </a:r>
            <a:r>
              <a:rPr b="1"/>
              <a:t>local grids </a:t>
            </a:r>
            <a:r>
              <a:t>grow, they begin to move some power via </a:t>
            </a:r>
            <a:r>
              <a:rPr b="1">
                <a:solidFill>
                  <a:srgbClr val="FFCC66"/>
                </a:solidFill>
              </a:rPr>
              <a:t>high voltage AC</a:t>
            </a:r>
            <a:r>
              <a:t> 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With that high voltage conversion </a:t>
            </a:r>
            <a:r>
              <a:rPr b="1"/>
              <a:t>also</a:t>
            </a:r>
            <a:r>
              <a:t> facilitated by transformers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Mid 1900's: </a:t>
            </a:r>
            <a:r>
              <a:rPr b="1"/>
              <a:t>Regional grids</a:t>
            </a:r>
            <a:r>
              <a:t> are finally almost all linked by </a:t>
            </a:r>
            <a:r>
              <a:rPr b="1">
                <a:solidFill>
                  <a:srgbClr val="FFCC66"/>
                </a:solidFill>
              </a:rPr>
              <a:t>high voltage AC</a:t>
            </a:r>
            <a:r>
              <a:t> lines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Creating </a:t>
            </a:r>
            <a:r>
              <a:rPr b="1"/>
              <a:t>"The Grid" </a:t>
            </a:r>
            <a:r>
              <a:t>which, we've learned, is really a bit of a myth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Late 1900's:  Semiconductor-based integrated circuits finally came along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Facilitating "universal" conversion circuits =&gt; </a:t>
            </a:r>
            <a:r>
              <a:rPr b="1">
                <a:solidFill>
                  <a:srgbClr val="FFCC66"/>
                </a:solidFill>
              </a:rPr>
              <a:t>HV DC </a:t>
            </a:r>
            <a:r>
              <a:t>lines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Present Day: HV DC technology has improved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it's cost still inhibits widespread adoption HV DC transmission lines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85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Preceding illustrates 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technology</a:t>
            </a:r>
            <a:r>
              <a:t> issues of renewable / distributed grid</a:t>
            </a:r>
          </a:p>
        </p:txBody>
      </p:sp>
      <p:sp>
        <p:nvSpPr>
          <p:cNvPr id="859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991600" cy="571500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But there are also major business, policy and even political issues:</a:t>
            </a:r>
          </a:p>
          <a:p>
            <a:pPr>
              <a:defRPr sz="12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Our current "big is generally better" power plants are, quite naturally,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almost always planned, financed, and built by very big power companies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Dominance of these companies led to them being granted </a:t>
            </a:r>
            <a:r>
              <a:rPr b="1"/>
              <a:t>monopoly</a:t>
            </a:r>
            <a:r>
              <a:t> status,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only with monitoring by </a:t>
            </a:r>
            <a:r>
              <a:rPr b="1">
                <a:solidFill>
                  <a:srgbClr val="FFCC00"/>
                </a:solidFill>
              </a:rPr>
              <a:t>Public Utility Commissions (PUC's)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PUC's (supposedly) require these monopoly power companies to 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b="1"/>
              <a:t>Provide enough affordable power, now and in the future: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Minutes from now - When we demand that our power be restored!  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Decades from now – Requiring whole new generations of power plants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But a Renewable / Distributed Grid will be hugely more complicated:</a:t>
            </a:r>
          </a:p>
        </p:txBody>
      </p:sp>
      <p:sp>
        <p:nvSpPr>
          <p:cNvPr id="86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915400" cy="569777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Instead of a single, huge, solely responsible (and accountable) provider,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Any small business or home owner can buy a small solar array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85850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set themselves up as micro-power company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what if China then used their domination of solar cell production to up prices?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Or a new federal administration decided to drop a solar tax subsidy? </a:t>
            </a:r>
          </a:p>
          <a:p>
            <a:pPr>
              <a:defRPr sz="15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Micro-power CEO's (= you and me) would stop buying arrays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U.S. power supply would crash, power prices would skyrocket  . . . 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So I'm betting we'll want the freedom of having </a:t>
            </a:r>
            <a:r>
              <a:rPr b="1"/>
              <a:t>personal</a:t>
            </a:r>
            <a:r>
              <a:t> micro-power systems </a:t>
            </a:r>
          </a:p>
          <a:p>
            <a:pPr>
              <a:defRPr sz="10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tabLst>
                <a:tab pos="4445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While still expecting a </a:t>
            </a:r>
            <a:r>
              <a:rPr b="1"/>
              <a:t>large power company </a:t>
            </a:r>
            <a:r>
              <a:t>to retain core responsibility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Including, holding power company responsible for "base load"</a:t>
            </a:r>
          </a:p>
        </p:txBody>
      </p:sp>
      <p:sp>
        <p:nvSpPr>
          <p:cNvPr id="86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534400" cy="3707558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Because renewables alone, even with plausible levels of energy storage,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Are just not capable of providing enough power, all through the day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So we still need a 24/7 "base load" supply of power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Of a magnitude demanding huge hydrocarbon power plants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Or, for greener power, hydroelectric or nuclear power plants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Either of which will require retention of large (if not monopoly) public utilities: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In other words, this works:		But this (alone) doesn't:</a:t>
            </a:r>
          </a:p>
        </p:txBody>
      </p:sp>
      <p:grpSp>
        <p:nvGrpSpPr>
          <p:cNvPr id="881" name="Group 22"/>
          <p:cNvGrpSpPr/>
          <p:nvPr/>
        </p:nvGrpSpPr>
        <p:grpSpPr>
          <a:xfrm>
            <a:off x="4759610" y="4361646"/>
            <a:ext cx="3317590" cy="2341573"/>
            <a:chOff x="0" y="0"/>
            <a:chExt cx="3317588" cy="2341572"/>
          </a:xfrm>
        </p:grpSpPr>
        <p:sp>
          <p:nvSpPr>
            <p:cNvPr id="866" name="Freeform 5"/>
            <p:cNvSpPr/>
            <p:nvPr/>
          </p:nvSpPr>
          <p:spPr>
            <a:xfrm>
              <a:off x="1876858" y="1"/>
              <a:ext cx="1212672" cy="2059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00" y="10800"/>
                    <a:pt x="7200" y="0"/>
                    <a:pt x="10800" y="0"/>
                  </a:cubicBezTo>
                  <a:cubicBezTo>
                    <a:pt x="14400" y="0"/>
                    <a:pt x="21600" y="21600"/>
                    <a:pt x="21600" y="21600"/>
                  </a:cubicBezTo>
                </a:path>
              </a:pathLst>
            </a:custGeom>
            <a:solidFill>
              <a:srgbClr val="66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7" name="Freeform 6"/>
            <p:cNvSpPr/>
            <p:nvPr/>
          </p:nvSpPr>
          <p:spPr>
            <a:xfrm>
              <a:off x="979037" y="0"/>
              <a:ext cx="1212672" cy="2059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00" y="10800"/>
                    <a:pt x="7200" y="0"/>
                    <a:pt x="10800" y="0"/>
                  </a:cubicBezTo>
                  <a:cubicBezTo>
                    <a:pt x="14400" y="0"/>
                    <a:pt x="21600" y="21600"/>
                    <a:pt x="21600" y="21600"/>
                  </a:cubicBezTo>
                </a:path>
              </a:pathLst>
            </a:custGeom>
            <a:solidFill>
              <a:srgbClr val="FFFF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877" name="Group 22"/>
            <p:cNvGrpSpPr/>
            <p:nvPr/>
          </p:nvGrpSpPr>
          <p:grpSpPr>
            <a:xfrm>
              <a:off x="-1" y="33461"/>
              <a:ext cx="3317590" cy="2308112"/>
              <a:chOff x="0" y="0"/>
              <a:chExt cx="3317588" cy="2308111"/>
            </a:xfrm>
          </p:grpSpPr>
          <p:sp>
            <p:nvSpPr>
              <p:cNvPr id="868" name="Straight Arrow Connector 12"/>
              <p:cNvSpPr/>
              <p:nvPr/>
            </p:nvSpPr>
            <p:spPr>
              <a:xfrm>
                <a:off x="345789" y="2029437"/>
                <a:ext cx="2971800" cy="1957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9" name="Straight Arrow Connector 13"/>
              <p:cNvSpPr/>
              <p:nvPr/>
            </p:nvSpPr>
            <p:spPr>
              <a:xfrm flipV="1">
                <a:off x="348289" y="0"/>
                <a:ext cx="33060" cy="2053281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70" name="Straight Connector 14"/>
              <p:cNvSpPr/>
              <p:nvPr/>
            </p:nvSpPr>
            <p:spPr>
              <a:xfrm flipV="1">
                <a:off x="965484" y="764709"/>
                <a:ext cx="2" cy="1282202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71" name="Straight Connector 15"/>
              <p:cNvSpPr/>
              <p:nvPr/>
            </p:nvSpPr>
            <p:spPr>
              <a:xfrm flipV="1">
                <a:off x="2849483" y="750628"/>
                <a:ext cx="1" cy="1309897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72" name="Straight Connector 16"/>
              <p:cNvSpPr/>
              <p:nvPr/>
            </p:nvSpPr>
            <p:spPr>
              <a:xfrm>
                <a:off x="360573" y="1005122"/>
                <a:ext cx="2478951" cy="1269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73" name="Straight Connector 17"/>
              <p:cNvSpPr/>
              <p:nvPr/>
            </p:nvSpPr>
            <p:spPr>
              <a:xfrm>
                <a:off x="360573" y="764710"/>
                <a:ext cx="2478951" cy="1268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74" name="TextBox 19"/>
              <p:cNvSpPr txBox="1"/>
              <p:nvPr/>
            </p:nvSpPr>
            <p:spPr>
              <a:xfrm>
                <a:off x="0" y="2064271"/>
                <a:ext cx="676078" cy="24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defRPr sz="1000" b="0">
                    <a:solidFill>
                      <a:srgbClr val="FFFFFF"/>
                    </a:solidFill>
                  </a:defRPr>
                </a:pPr>
                <a:r>
                  <a:t>Midnigh</a:t>
                </a:r>
                <a:r>
                  <a:rPr sz="900"/>
                  <a:t>t</a:t>
                </a:r>
              </a:p>
            </p:txBody>
          </p:sp>
          <p:sp>
            <p:nvSpPr>
              <p:cNvPr id="875" name="TextBox 20"/>
              <p:cNvSpPr txBox="1"/>
              <p:nvPr/>
            </p:nvSpPr>
            <p:spPr>
              <a:xfrm>
                <a:off x="1262012" y="2041524"/>
                <a:ext cx="676078" cy="256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defRPr sz="1100" b="0">
                    <a:solidFill>
                      <a:srgbClr val="FFFFFF"/>
                    </a:solidFill>
                  </a:defRPr>
                </a:pPr>
                <a:r>
                  <a:t> </a:t>
                </a:r>
                <a:r>
                  <a:rPr sz="1000"/>
                  <a:t>Noon</a:t>
                </a:r>
              </a:p>
            </p:txBody>
          </p:sp>
          <p:sp>
            <p:nvSpPr>
              <p:cNvPr id="876" name="TextBox 21"/>
              <p:cNvSpPr txBox="1"/>
              <p:nvPr/>
            </p:nvSpPr>
            <p:spPr>
              <a:xfrm>
                <a:off x="2478951" y="2054421"/>
                <a:ext cx="676078" cy="24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defRPr sz="1000" b="0">
                    <a:solidFill>
                      <a:srgbClr val="FFFFFF"/>
                    </a:solidFill>
                  </a:defRPr>
                </a:pPr>
                <a:r>
                  <a:t>Midnigh</a:t>
                </a:r>
                <a:r>
                  <a:rPr sz="900"/>
                  <a:t>t</a:t>
                </a:r>
              </a:p>
            </p:txBody>
          </p:sp>
        </p:grpSp>
        <p:sp>
          <p:nvSpPr>
            <p:cNvPr id="878" name="Freeform 9"/>
            <p:cNvSpPr/>
            <p:nvPr/>
          </p:nvSpPr>
          <p:spPr>
            <a:xfrm>
              <a:off x="347925" y="835692"/>
              <a:ext cx="2470257" cy="443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77"/>
                  </a:moveTo>
                  <a:cubicBezTo>
                    <a:pt x="1838" y="16289"/>
                    <a:pt x="3677" y="21600"/>
                    <a:pt x="5466" y="21600"/>
                  </a:cubicBezTo>
                  <a:cubicBezTo>
                    <a:pt x="7255" y="21600"/>
                    <a:pt x="8934" y="14577"/>
                    <a:pt x="10734" y="10977"/>
                  </a:cubicBezTo>
                  <a:cubicBezTo>
                    <a:pt x="12534" y="7377"/>
                    <a:pt x="14455" y="0"/>
                    <a:pt x="16266" y="0"/>
                  </a:cubicBezTo>
                  <a:cubicBezTo>
                    <a:pt x="18077" y="0"/>
                    <a:pt x="21600" y="10977"/>
                    <a:pt x="21600" y="10977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79" name="Straight Connector 10"/>
            <p:cNvSpPr/>
            <p:nvPr/>
          </p:nvSpPr>
          <p:spPr>
            <a:xfrm flipV="1">
              <a:off x="1594279" y="798293"/>
              <a:ext cx="2" cy="1282247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0" name="Straight Connector 11"/>
            <p:cNvSpPr/>
            <p:nvPr/>
          </p:nvSpPr>
          <p:spPr>
            <a:xfrm flipV="1">
              <a:off x="2200615" y="798293"/>
              <a:ext cx="2" cy="1282247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97" name="Group 26"/>
          <p:cNvGrpSpPr/>
          <p:nvPr/>
        </p:nvGrpSpPr>
        <p:grpSpPr>
          <a:xfrm>
            <a:off x="457200" y="4971248"/>
            <a:ext cx="3463636" cy="1721211"/>
            <a:chOff x="0" y="0"/>
            <a:chExt cx="3463635" cy="1721209"/>
          </a:xfrm>
        </p:grpSpPr>
        <p:sp>
          <p:nvSpPr>
            <p:cNvPr id="882" name="Rectangle 27"/>
            <p:cNvSpPr/>
            <p:nvPr/>
          </p:nvSpPr>
          <p:spPr>
            <a:xfrm>
              <a:off x="395843" y="727042"/>
              <a:ext cx="2721429" cy="725469"/>
            </a:xfrm>
            <a:prstGeom prst="rect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3" name="Straight Arrow Connector 28"/>
            <p:cNvSpPr/>
            <p:nvPr/>
          </p:nvSpPr>
          <p:spPr>
            <a:xfrm>
              <a:off x="403144" y="1448850"/>
              <a:ext cx="2935574" cy="1099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4" name="Straight Arrow Connector 29"/>
            <p:cNvSpPr/>
            <p:nvPr/>
          </p:nvSpPr>
          <p:spPr>
            <a:xfrm flipH="1" flipV="1">
              <a:off x="395844" y="0"/>
              <a:ext cx="3806" cy="1450937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5" name="Straight Connector 30"/>
            <p:cNvSpPr/>
            <p:nvPr/>
          </p:nvSpPr>
          <p:spPr>
            <a:xfrm flipV="1">
              <a:off x="2424544" y="241823"/>
              <a:ext cx="1032" cy="1209114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6" name="Straight Connector 31"/>
            <p:cNvSpPr/>
            <p:nvPr/>
          </p:nvSpPr>
          <p:spPr>
            <a:xfrm flipV="1">
              <a:off x="1751609" y="241823"/>
              <a:ext cx="1032" cy="1209114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7" name="Straight Connector 32"/>
            <p:cNvSpPr/>
            <p:nvPr/>
          </p:nvSpPr>
          <p:spPr>
            <a:xfrm flipV="1">
              <a:off x="1081973" y="241823"/>
              <a:ext cx="1032" cy="1209114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8" name="Straight Connector 33"/>
            <p:cNvSpPr/>
            <p:nvPr/>
          </p:nvSpPr>
          <p:spPr>
            <a:xfrm flipV="1">
              <a:off x="3116240" y="210352"/>
              <a:ext cx="1032" cy="1209113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9" name="Straight Connector 34"/>
            <p:cNvSpPr/>
            <p:nvPr/>
          </p:nvSpPr>
          <p:spPr>
            <a:xfrm>
              <a:off x="395843" y="725468"/>
              <a:ext cx="2721429" cy="840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0" name="Straight Connector 35"/>
            <p:cNvSpPr/>
            <p:nvPr/>
          </p:nvSpPr>
          <p:spPr>
            <a:xfrm>
              <a:off x="395843" y="212266"/>
              <a:ext cx="2721429" cy="840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1" name="TextBox 38"/>
            <p:cNvSpPr txBox="1"/>
            <p:nvPr/>
          </p:nvSpPr>
          <p:spPr>
            <a:xfrm>
              <a:off x="0" y="1450937"/>
              <a:ext cx="742208" cy="256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100" b="0">
                  <a:solidFill>
                    <a:srgbClr val="FFFFFF"/>
                  </a:solidFill>
                </a:defRPr>
              </a:pPr>
              <a:r>
                <a:t> </a:t>
              </a:r>
              <a:r>
                <a:rPr sz="1000"/>
                <a:t>Midnight</a:t>
              </a:r>
            </a:p>
          </p:txBody>
        </p:sp>
        <p:sp>
          <p:nvSpPr>
            <p:cNvPr id="892" name="TextBox 39"/>
            <p:cNvSpPr txBox="1"/>
            <p:nvPr/>
          </p:nvSpPr>
          <p:spPr>
            <a:xfrm>
              <a:off x="1385453" y="1450937"/>
              <a:ext cx="742209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200" b="0">
                  <a:solidFill>
                    <a:srgbClr val="FFFFFF"/>
                  </a:solidFill>
                </a:defRPr>
              </a:pPr>
              <a:r>
                <a:t> </a:t>
              </a:r>
              <a:r>
                <a:rPr sz="1000"/>
                <a:t>Noon</a:t>
              </a:r>
            </a:p>
          </p:txBody>
        </p:sp>
        <p:sp>
          <p:nvSpPr>
            <p:cNvPr id="893" name="TextBox 40"/>
            <p:cNvSpPr txBox="1"/>
            <p:nvPr/>
          </p:nvSpPr>
          <p:spPr>
            <a:xfrm>
              <a:off x="2721427" y="1464669"/>
              <a:ext cx="742209" cy="256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100" b="0">
                  <a:solidFill>
                    <a:srgbClr val="FFFFFF"/>
                  </a:solidFill>
                </a:defRPr>
              </a:pPr>
              <a:r>
                <a:t> </a:t>
              </a:r>
              <a:r>
                <a:rPr sz="1000"/>
                <a:t>Midnight</a:t>
              </a:r>
            </a:p>
          </p:txBody>
        </p:sp>
        <p:sp>
          <p:nvSpPr>
            <p:cNvPr id="894" name="Freeform 42"/>
            <p:cNvSpPr/>
            <p:nvPr/>
          </p:nvSpPr>
          <p:spPr>
            <a:xfrm>
              <a:off x="395640" y="214659"/>
              <a:ext cx="2722963" cy="510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443" extrusionOk="0">
                  <a:moveTo>
                    <a:pt x="21554" y="21443"/>
                  </a:moveTo>
                  <a:cubicBezTo>
                    <a:pt x="21565" y="19633"/>
                    <a:pt x="21576" y="17822"/>
                    <a:pt x="21576" y="16364"/>
                  </a:cubicBezTo>
                  <a:cubicBezTo>
                    <a:pt x="21576" y="14907"/>
                    <a:pt x="21558" y="13370"/>
                    <a:pt x="21554" y="12696"/>
                  </a:cubicBezTo>
                  <a:cubicBezTo>
                    <a:pt x="21551" y="12022"/>
                    <a:pt x="21554" y="12320"/>
                    <a:pt x="21554" y="12320"/>
                  </a:cubicBezTo>
                  <a:cubicBezTo>
                    <a:pt x="21554" y="12210"/>
                    <a:pt x="21551" y="12179"/>
                    <a:pt x="21554" y="12038"/>
                  </a:cubicBezTo>
                  <a:cubicBezTo>
                    <a:pt x="21558" y="11897"/>
                    <a:pt x="21573" y="11630"/>
                    <a:pt x="21576" y="11474"/>
                  </a:cubicBezTo>
                  <a:cubicBezTo>
                    <a:pt x="21580" y="11317"/>
                    <a:pt x="21598" y="11239"/>
                    <a:pt x="21576" y="11098"/>
                  </a:cubicBezTo>
                  <a:cubicBezTo>
                    <a:pt x="21554" y="10956"/>
                    <a:pt x="21525" y="10878"/>
                    <a:pt x="21445" y="10627"/>
                  </a:cubicBezTo>
                  <a:cubicBezTo>
                    <a:pt x="21366" y="10376"/>
                    <a:pt x="21315" y="10188"/>
                    <a:pt x="21097" y="9593"/>
                  </a:cubicBezTo>
                  <a:cubicBezTo>
                    <a:pt x="20879" y="8997"/>
                    <a:pt x="20508" y="7994"/>
                    <a:pt x="20138" y="7053"/>
                  </a:cubicBezTo>
                  <a:cubicBezTo>
                    <a:pt x="19767" y="6113"/>
                    <a:pt x="19295" y="4875"/>
                    <a:pt x="18874" y="3950"/>
                  </a:cubicBezTo>
                  <a:cubicBezTo>
                    <a:pt x="18453" y="3025"/>
                    <a:pt x="17977" y="2116"/>
                    <a:pt x="17610" y="1505"/>
                  </a:cubicBezTo>
                  <a:cubicBezTo>
                    <a:pt x="17243" y="893"/>
                    <a:pt x="16967" y="517"/>
                    <a:pt x="16673" y="282"/>
                  </a:cubicBezTo>
                  <a:cubicBezTo>
                    <a:pt x="16379" y="47"/>
                    <a:pt x="16164" y="-110"/>
                    <a:pt x="15845" y="94"/>
                  </a:cubicBezTo>
                  <a:cubicBezTo>
                    <a:pt x="15525" y="298"/>
                    <a:pt x="15140" y="830"/>
                    <a:pt x="14755" y="1505"/>
                  </a:cubicBezTo>
                  <a:cubicBezTo>
                    <a:pt x="14370" y="2179"/>
                    <a:pt x="13887" y="3291"/>
                    <a:pt x="13535" y="4138"/>
                  </a:cubicBezTo>
                  <a:cubicBezTo>
                    <a:pt x="13182" y="4984"/>
                    <a:pt x="13368" y="4812"/>
                    <a:pt x="12641" y="6583"/>
                  </a:cubicBezTo>
                  <a:cubicBezTo>
                    <a:pt x="11915" y="8354"/>
                    <a:pt x="9968" y="12837"/>
                    <a:pt x="9176" y="14765"/>
                  </a:cubicBezTo>
                  <a:cubicBezTo>
                    <a:pt x="8384" y="16693"/>
                    <a:pt x="8265" y="17258"/>
                    <a:pt x="7891" y="18151"/>
                  </a:cubicBezTo>
                  <a:cubicBezTo>
                    <a:pt x="7516" y="19045"/>
                    <a:pt x="7262" y="19625"/>
                    <a:pt x="6932" y="20126"/>
                  </a:cubicBezTo>
                  <a:cubicBezTo>
                    <a:pt x="6601" y="20628"/>
                    <a:pt x="6176" y="20973"/>
                    <a:pt x="5907" y="21161"/>
                  </a:cubicBezTo>
                  <a:cubicBezTo>
                    <a:pt x="5639" y="21349"/>
                    <a:pt x="5679" y="21490"/>
                    <a:pt x="5319" y="21255"/>
                  </a:cubicBezTo>
                  <a:cubicBezTo>
                    <a:pt x="4959" y="21020"/>
                    <a:pt x="4215" y="20408"/>
                    <a:pt x="3750" y="19750"/>
                  </a:cubicBezTo>
                  <a:cubicBezTo>
                    <a:pt x="3285" y="19092"/>
                    <a:pt x="2893" y="18120"/>
                    <a:pt x="2530" y="17305"/>
                  </a:cubicBezTo>
                  <a:cubicBezTo>
                    <a:pt x="2166" y="16490"/>
                    <a:pt x="1829" y="15534"/>
                    <a:pt x="1571" y="14860"/>
                  </a:cubicBezTo>
                  <a:cubicBezTo>
                    <a:pt x="1313" y="14185"/>
                    <a:pt x="1164" y="13778"/>
                    <a:pt x="982" y="13261"/>
                  </a:cubicBezTo>
                  <a:cubicBezTo>
                    <a:pt x="801" y="12743"/>
                    <a:pt x="590" y="12069"/>
                    <a:pt x="481" y="11756"/>
                  </a:cubicBezTo>
                  <a:cubicBezTo>
                    <a:pt x="372" y="11442"/>
                    <a:pt x="361" y="11489"/>
                    <a:pt x="329" y="11380"/>
                  </a:cubicBezTo>
                  <a:cubicBezTo>
                    <a:pt x="296" y="11270"/>
                    <a:pt x="303" y="11176"/>
                    <a:pt x="285" y="11098"/>
                  </a:cubicBezTo>
                  <a:cubicBezTo>
                    <a:pt x="267" y="11019"/>
                    <a:pt x="241" y="10956"/>
                    <a:pt x="220" y="10909"/>
                  </a:cubicBezTo>
                  <a:cubicBezTo>
                    <a:pt x="198" y="10862"/>
                    <a:pt x="176" y="10862"/>
                    <a:pt x="154" y="10815"/>
                  </a:cubicBezTo>
                  <a:cubicBezTo>
                    <a:pt x="132" y="10768"/>
                    <a:pt x="111" y="10659"/>
                    <a:pt x="89" y="10627"/>
                  </a:cubicBezTo>
                  <a:cubicBezTo>
                    <a:pt x="67" y="10596"/>
                    <a:pt x="34" y="10533"/>
                    <a:pt x="23" y="10627"/>
                  </a:cubicBezTo>
                  <a:cubicBezTo>
                    <a:pt x="13" y="10721"/>
                    <a:pt x="27" y="10878"/>
                    <a:pt x="23" y="11192"/>
                  </a:cubicBezTo>
                  <a:cubicBezTo>
                    <a:pt x="20" y="11505"/>
                    <a:pt x="5" y="11944"/>
                    <a:pt x="2" y="12508"/>
                  </a:cubicBezTo>
                  <a:cubicBezTo>
                    <a:pt x="-2" y="13073"/>
                    <a:pt x="2" y="14577"/>
                    <a:pt x="2" y="14577"/>
                  </a:cubicBezTo>
                  <a:lnTo>
                    <a:pt x="2" y="21349"/>
                  </a:lnTo>
                </a:path>
              </a:pathLst>
            </a:cu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5" name="TextBox 43"/>
            <p:cNvSpPr txBox="1"/>
            <p:nvPr/>
          </p:nvSpPr>
          <p:spPr>
            <a:xfrm>
              <a:off x="652980" y="960508"/>
              <a:ext cx="2186067" cy="256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100" b="0">
                  <a:solidFill>
                    <a:srgbClr val="FFFFFF"/>
                  </a:solidFill>
                </a:defRPr>
              </a:lvl1pPr>
            </a:lstStyle>
            <a:p>
              <a:r>
                <a:t>Base load power plants</a:t>
              </a:r>
            </a:p>
          </p:txBody>
        </p:sp>
        <p:sp>
          <p:nvSpPr>
            <p:cNvPr id="896" name="TextBox 44"/>
            <p:cNvSpPr txBox="1"/>
            <p:nvPr/>
          </p:nvSpPr>
          <p:spPr>
            <a:xfrm>
              <a:off x="1527407" y="359751"/>
              <a:ext cx="1811311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000" b="0">
                  <a:solidFill>
                    <a:srgbClr val="FFFFFF"/>
                  </a:solidFill>
                </a:defRPr>
              </a:pPr>
              <a:r>
                <a:t>Dispatchable </a:t>
              </a:r>
            </a:p>
            <a:p>
              <a:pPr algn="ctr">
                <a:defRPr sz="1000" b="0">
                  <a:solidFill>
                    <a:srgbClr val="FFFFFF"/>
                  </a:solidFill>
                </a:defRPr>
              </a:pPr>
              <a:r>
                <a:t>load power plants</a:t>
              </a:r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Rectangle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991600" cy="457200"/>
          </a:xfrm>
          <a:prstGeom prst="rect">
            <a:avLst/>
          </a:prstGeom>
        </p:spPr>
        <p:txBody>
          <a:bodyPr/>
          <a:lstStyle/>
          <a:p>
            <a:r>
              <a:t>AND we'll have to figure payments to micro-power producers (you &amp; me): </a:t>
            </a:r>
          </a:p>
        </p:txBody>
      </p:sp>
      <p:sp>
        <p:nvSpPr>
          <p:cNvPr id="90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915400" cy="593134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1) First alternative:   </a:t>
            </a:r>
            <a:r>
              <a:rPr b="1">
                <a:solidFill>
                  <a:srgbClr val="FFCC00"/>
                </a:solidFill>
              </a:rPr>
              <a:t>NET METERING</a:t>
            </a:r>
            <a:r>
              <a:t> 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= You pay for the NET power you draw from grid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85850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= (Power used in your home) – (Power produced in your home)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When sending power to grid, you'd expect payment at power's current cost / worth 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Midday payment should be ~ average value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evening payments should be higher!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"fairness" gets very controversial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in some states you get paid only 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85850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power's </a:t>
            </a:r>
            <a:r>
              <a:rPr b="1">
                <a:solidFill>
                  <a:srgbClr val="FFCC00"/>
                </a:solidFill>
              </a:rPr>
              <a:t>minimum</a:t>
            </a:r>
            <a:r>
              <a:t> daily cost /worth,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85850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no matter </a:t>
            </a:r>
            <a:r>
              <a:rPr b="1"/>
              <a:t>when </a:t>
            </a:r>
            <a:r>
              <a:t>you supply that power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3" indent="1577339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(e.g., as now occurs in Virginia)</a:t>
            </a:r>
          </a:p>
        </p:txBody>
      </p:sp>
      <p:grpSp>
        <p:nvGrpSpPr>
          <p:cNvPr id="919" name="Group 24"/>
          <p:cNvGrpSpPr/>
          <p:nvPr/>
        </p:nvGrpSpPr>
        <p:grpSpPr>
          <a:xfrm>
            <a:off x="4928015" y="3962400"/>
            <a:ext cx="4139785" cy="2520687"/>
            <a:chOff x="0" y="0"/>
            <a:chExt cx="4139784" cy="2520686"/>
          </a:xfrm>
        </p:grpSpPr>
        <p:sp>
          <p:nvSpPr>
            <p:cNvPr id="901" name="Freeform 6"/>
            <p:cNvSpPr/>
            <p:nvPr/>
          </p:nvSpPr>
          <p:spPr>
            <a:xfrm>
              <a:off x="2714809" y="407483"/>
              <a:ext cx="1169774" cy="183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00" y="10800"/>
                    <a:pt x="7200" y="0"/>
                    <a:pt x="10800" y="0"/>
                  </a:cubicBezTo>
                  <a:cubicBezTo>
                    <a:pt x="14400" y="0"/>
                    <a:pt x="21600" y="21600"/>
                    <a:pt x="21600" y="21600"/>
                  </a:cubicBezTo>
                </a:path>
              </a:pathLst>
            </a:custGeom>
            <a:solidFill>
              <a:srgbClr val="66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2" name="Freeform 7"/>
            <p:cNvSpPr/>
            <p:nvPr/>
          </p:nvSpPr>
          <p:spPr>
            <a:xfrm>
              <a:off x="1848748" y="407482"/>
              <a:ext cx="1169774" cy="183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00" y="10800"/>
                    <a:pt x="7200" y="0"/>
                    <a:pt x="10800" y="0"/>
                  </a:cubicBezTo>
                  <a:cubicBezTo>
                    <a:pt x="14400" y="0"/>
                    <a:pt x="21600" y="21600"/>
                    <a:pt x="21600" y="21600"/>
                  </a:cubicBezTo>
                </a:path>
              </a:pathLst>
            </a:custGeom>
            <a:solidFill>
              <a:srgbClr val="FFFF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912" name="Group 22"/>
            <p:cNvGrpSpPr/>
            <p:nvPr/>
          </p:nvGrpSpPr>
          <p:grpSpPr>
            <a:xfrm>
              <a:off x="904344" y="437157"/>
              <a:ext cx="3235441" cy="2083530"/>
              <a:chOff x="0" y="0"/>
              <a:chExt cx="3235440" cy="2083528"/>
            </a:xfrm>
          </p:grpSpPr>
          <p:sp>
            <p:nvSpPr>
              <p:cNvPr id="903" name="Straight Arrow Connector 12"/>
              <p:cNvSpPr/>
              <p:nvPr/>
            </p:nvSpPr>
            <p:spPr>
              <a:xfrm>
                <a:off x="333556" y="1808644"/>
                <a:ext cx="2866675" cy="1744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4" name="Straight Arrow Connector 13"/>
              <p:cNvSpPr/>
              <p:nvPr/>
            </p:nvSpPr>
            <p:spPr>
              <a:xfrm flipV="1">
                <a:off x="335968" y="-1"/>
                <a:ext cx="31891" cy="1829894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5" name="Straight Connector 14"/>
              <p:cNvSpPr/>
              <p:nvPr/>
            </p:nvSpPr>
            <p:spPr>
              <a:xfrm flipV="1">
                <a:off x="931331" y="681513"/>
                <a:ext cx="2" cy="1142704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6" name="Straight Connector 15"/>
              <p:cNvSpPr/>
              <p:nvPr/>
            </p:nvSpPr>
            <p:spPr>
              <a:xfrm flipV="1">
                <a:off x="2748662" y="669033"/>
                <a:ext cx="1" cy="1167386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7" name="Straight Connector 16"/>
              <p:cNvSpPr/>
              <p:nvPr/>
            </p:nvSpPr>
            <p:spPr>
              <a:xfrm>
                <a:off x="347818" y="895770"/>
                <a:ext cx="2391260" cy="1131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8" name="Straight Connector 17"/>
              <p:cNvSpPr/>
              <p:nvPr/>
            </p:nvSpPr>
            <p:spPr>
              <a:xfrm>
                <a:off x="347818" y="681513"/>
                <a:ext cx="2391260" cy="1131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9" name="TextBox 18"/>
              <p:cNvSpPr txBox="1"/>
              <p:nvPr/>
            </p:nvSpPr>
            <p:spPr>
              <a:xfrm>
                <a:off x="0" y="1839688"/>
                <a:ext cx="949441" cy="24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defRPr sz="1000" b="0">
                    <a:solidFill>
                      <a:srgbClr val="FFFFFF"/>
                    </a:solidFill>
                  </a:defRPr>
                </a:pPr>
                <a:r>
                  <a:t>Midnigh</a:t>
                </a:r>
                <a:r>
                  <a:rPr sz="900"/>
                  <a:t>t</a:t>
                </a:r>
              </a:p>
            </p:txBody>
          </p:sp>
          <p:sp>
            <p:nvSpPr>
              <p:cNvPr id="910" name="TextBox 19"/>
              <p:cNvSpPr txBox="1"/>
              <p:nvPr/>
            </p:nvSpPr>
            <p:spPr>
              <a:xfrm>
                <a:off x="1217367" y="1819416"/>
                <a:ext cx="875074" cy="256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defRPr sz="1100" b="0">
                    <a:solidFill>
                      <a:srgbClr val="FFFFFF"/>
                    </a:solidFill>
                  </a:defRPr>
                </a:pPr>
                <a:r>
                  <a:t> </a:t>
                </a:r>
                <a:r>
                  <a:rPr sz="1000"/>
                  <a:t>Noon</a:t>
                </a:r>
              </a:p>
            </p:txBody>
          </p:sp>
          <p:sp>
            <p:nvSpPr>
              <p:cNvPr id="911" name="TextBox 20"/>
              <p:cNvSpPr txBox="1"/>
              <p:nvPr/>
            </p:nvSpPr>
            <p:spPr>
              <a:xfrm>
                <a:off x="2391257" y="1830910"/>
                <a:ext cx="844184" cy="24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defRPr sz="1000" b="0">
                    <a:solidFill>
                      <a:srgbClr val="FFFFFF"/>
                    </a:solidFill>
                  </a:defRPr>
                </a:pPr>
                <a:r>
                  <a:t>Midnigh</a:t>
                </a:r>
                <a:r>
                  <a:rPr sz="900"/>
                  <a:t>t</a:t>
                </a:r>
              </a:p>
            </p:txBody>
          </p:sp>
        </p:grpSp>
        <p:sp>
          <p:nvSpPr>
            <p:cNvPr id="913" name="Freeform 9"/>
            <p:cNvSpPr/>
            <p:nvPr/>
          </p:nvSpPr>
          <p:spPr>
            <a:xfrm>
              <a:off x="1239961" y="1152299"/>
              <a:ext cx="2382873" cy="395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77"/>
                  </a:moveTo>
                  <a:cubicBezTo>
                    <a:pt x="1838" y="16289"/>
                    <a:pt x="3677" y="21600"/>
                    <a:pt x="5466" y="21600"/>
                  </a:cubicBezTo>
                  <a:cubicBezTo>
                    <a:pt x="7255" y="21600"/>
                    <a:pt x="8934" y="14577"/>
                    <a:pt x="10734" y="10977"/>
                  </a:cubicBezTo>
                  <a:cubicBezTo>
                    <a:pt x="12534" y="7377"/>
                    <a:pt x="14455" y="0"/>
                    <a:pt x="16266" y="0"/>
                  </a:cubicBezTo>
                  <a:cubicBezTo>
                    <a:pt x="18077" y="0"/>
                    <a:pt x="21600" y="10977"/>
                    <a:pt x="21600" y="10977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4" name="Straight Connector 10"/>
            <p:cNvSpPr/>
            <p:nvPr/>
          </p:nvSpPr>
          <p:spPr>
            <a:xfrm flipV="1">
              <a:off x="2442226" y="1118967"/>
              <a:ext cx="2" cy="1142813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5" name="Straight Connector 11"/>
            <p:cNvSpPr/>
            <p:nvPr/>
          </p:nvSpPr>
          <p:spPr>
            <a:xfrm flipV="1">
              <a:off x="3027113" y="1118967"/>
              <a:ext cx="2" cy="1142813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6" name="Freeform 21"/>
            <p:cNvSpPr/>
            <p:nvPr/>
          </p:nvSpPr>
          <p:spPr>
            <a:xfrm>
              <a:off x="1386970" y="0"/>
              <a:ext cx="2219416" cy="1494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77"/>
                  </a:moveTo>
                  <a:cubicBezTo>
                    <a:pt x="1838" y="16289"/>
                    <a:pt x="3677" y="21600"/>
                    <a:pt x="5466" y="21600"/>
                  </a:cubicBezTo>
                  <a:cubicBezTo>
                    <a:pt x="7255" y="21600"/>
                    <a:pt x="8934" y="14577"/>
                    <a:pt x="10734" y="10977"/>
                  </a:cubicBezTo>
                  <a:cubicBezTo>
                    <a:pt x="12534" y="7377"/>
                    <a:pt x="14455" y="0"/>
                    <a:pt x="16266" y="0"/>
                  </a:cubicBezTo>
                  <a:cubicBezTo>
                    <a:pt x="18077" y="0"/>
                    <a:pt x="21600" y="10977"/>
                    <a:pt x="21600" y="10977"/>
                  </a:cubicBezTo>
                </a:path>
              </a:pathLst>
            </a:custGeom>
            <a:noFill/>
            <a:ln w="38100" cap="flat">
              <a:solidFill>
                <a:srgbClr val="FFCC00"/>
              </a:solidFill>
              <a:prstDash val="dash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7" name="TextBox 22"/>
            <p:cNvSpPr txBox="1"/>
            <p:nvPr/>
          </p:nvSpPr>
          <p:spPr>
            <a:xfrm>
              <a:off x="212427" y="1192365"/>
              <a:ext cx="95555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 b="0">
                  <a:solidFill>
                    <a:schemeClr val="accent1"/>
                  </a:solidFill>
                </a:defRPr>
              </a:lvl1pPr>
            </a:lstStyle>
            <a:p>
              <a:r>
                <a:t>Demand</a:t>
              </a:r>
            </a:p>
          </p:txBody>
        </p:sp>
        <p:sp>
          <p:nvSpPr>
            <p:cNvPr id="918" name="TextBox 23"/>
            <p:cNvSpPr txBox="1"/>
            <p:nvPr/>
          </p:nvSpPr>
          <p:spPr>
            <a:xfrm>
              <a:off x="0" y="611225"/>
              <a:ext cx="1396585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 b="0">
                  <a:solidFill>
                    <a:srgbClr val="FFCC00"/>
                  </a:solidFill>
                </a:defRPr>
              </a:lvl1pPr>
            </a:lstStyle>
            <a:p>
              <a:r>
                <a:t>Cost / Worth</a:t>
              </a:r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457200"/>
          </a:xfrm>
          <a:prstGeom prst="rect">
            <a:avLst/>
          </a:prstGeom>
        </p:spPr>
        <p:txBody>
          <a:bodyPr/>
          <a:lstStyle/>
          <a:p>
            <a:r>
              <a:t>Alternative micro-power payment scheme = Feed In Tariffs:</a:t>
            </a:r>
          </a:p>
        </p:txBody>
      </p:sp>
      <p:sp>
        <p:nvSpPr>
          <p:cNvPr id="92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915400" cy="60198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Net Metering (above) was blind to HOW the homeowner generates power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what if a state WANTS citizens to invest in, say, </a:t>
            </a:r>
            <a:r>
              <a:rPr b="1"/>
              <a:t>rooftop solar cell panels</a:t>
            </a:r>
            <a:r>
              <a:t>?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Perhaps, to protect scarce, local, now-undeveloped land 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85850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from conversion into wind-farms or solar farms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Some states do this via </a:t>
            </a:r>
            <a:r>
              <a:rPr b="1">
                <a:solidFill>
                  <a:srgbClr val="FFCC00"/>
                </a:solidFill>
              </a:rPr>
              <a:t>FEED IN TARIFFS (FITs)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are payment rates that depend on HOW you produced your power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85850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E.G., rate for power from rooftop solar can be pegged HIGHER 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you then need TWO POWER METERS on your home: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1</a:t>
            </a:r>
            <a:r>
              <a:rPr baseline="30000"/>
              <a:t>st</a:t>
            </a:r>
            <a:r>
              <a:t> Meter to measure power you draw from grid =&gt; Payment </a:t>
            </a:r>
            <a:r>
              <a:rPr b="1"/>
              <a:t>from you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2</a:t>
            </a:r>
            <a:r>
              <a:rPr baseline="30000"/>
              <a:t>nd</a:t>
            </a:r>
            <a:r>
              <a:t> Meter to measure power you send to grid =&gt; FIT payment(s) </a:t>
            </a:r>
            <a:r>
              <a:rPr b="1"/>
              <a:t>to you</a:t>
            </a:r>
          </a:p>
          <a:p>
            <a:pPr algn="ctr">
              <a:defRPr sz="12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Kept separate because payment rates (¢ents/kW-h) will differ!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Rectangle 5"/>
          <p:cNvSpPr txBox="1"/>
          <p:nvPr/>
        </p:nvSpPr>
        <p:spPr>
          <a:xfrm>
            <a:off x="2438400" y="2393220"/>
            <a:ext cx="2743200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Photo: https://www.pacificpower.net/ed/po/or/wwdtrp.html</a:t>
            </a:r>
          </a:p>
        </p:txBody>
      </p:sp>
      <p:sp>
        <p:nvSpPr>
          <p:cNvPr id="925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762000"/>
            <a:ext cx="9067800" cy="59436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During emergencies, household meters will have to SHUT OFF your power to grid</a:t>
            </a:r>
          </a:p>
          <a:p>
            <a:pPr>
              <a:defRPr sz="7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So that power company repair crews 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85850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will not be electrocuted: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2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2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Balance of power from power company vs. micro-power providers will also be critical  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Because BIG power plants can take a decade or more to build</a:t>
            </a:r>
          </a:p>
          <a:p>
            <a:pPr>
              <a:tabLst>
                <a:tab pos="444500" algn="l"/>
              </a:tabLst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85850">
              <a:buSzTx/>
              <a:buNone/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must then operate for ~ 30-40 years to recover their costs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So the micro-power share (from us) must somehow be stabilized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85850">
              <a:buSzTx/>
              <a:buNone/>
              <a:tabLst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Giving power companies time to build or gracefully retire power plants</a:t>
            </a:r>
          </a:p>
          <a:p>
            <a:pPr>
              <a:tabLst>
                <a:tab pos="901700" algn="l"/>
                <a:tab pos="13716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901700" algn="l"/>
                <a:tab pos="13716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BOTTOM LINE:</a:t>
            </a:r>
          </a:p>
          <a:p>
            <a:pPr algn="ctr">
              <a:tabLst>
                <a:tab pos="901700" algn="l"/>
                <a:tab pos="13716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To power companies, Renewable/Distributed Grid = Potential Chaos </a:t>
            </a:r>
          </a:p>
        </p:txBody>
      </p:sp>
      <p:pic>
        <p:nvPicPr>
          <p:cNvPr id="92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1200" y="1219200"/>
            <a:ext cx="2438400" cy="1577788"/>
          </a:xfrm>
          <a:prstGeom prst="rect">
            <a:avLst/>
          </a:prstGeom>
          <a:ln w="12700">
            <a:miter lim="400000"/>
          </a:ln>
        </p:spPr>
      </p:pic>
      <p:sp>
        <p:nvSpPr>
          <p:cNvPr id="927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457200"/>
          </a:xfrm>
          <a:prstGeom prst="rect">
            <a:avLst/>
          </a:prstGeom>
        </p:spPr>
        <p:txBody>
          <a:bodyPr/>
          <a:lstStyle/>
          <a:p>
            <a:r>
              <a:t>And to make things even MORE complicated: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Credits / Acknowledgements</a:t>
            </a:r>
          </a:p>
        </p:txBody>
      </p:sp>
      <p:sp>
        <p:nvSpPr>
          <p:cNvPr id="930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410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r>
              <a:t>Some materials used in this class were developed under a National Science Foundation "Research Initiation Grant in Engineering Education" (RIGEE).</a:t>
            </a:r>
          </a:p>
          <a:p>
            <a:pPr>
              <a:defRPr sz="1400"/>
            </a:pPr>
            <a:endParaRPr/>
          </a:p>
          <a:p>
            <a:pPr>
              <a:spcBef>
                <a:spcPts val="300"/>
              </a:spcBef>
              <a:defRPr sz="1400"/>
            </a:pPr>
            <a:r>
              <a:t>Other materials, including the "Virtual Lab" science education website, were developed under even earlier NSF "Course, Curriculum and Laboratory Improvement" (CCLI) and "Nanoscience Undergraduate Education" (NUE) awards.</a:t>
            </a:r>
          </a:p>
          <a:p>
            <a:pPr>
              <a:defRPr sz="1400"/>
            </a:pPr>
            <a:endParaRPr/>
          </a:p>
          <a:p>
            <a:pPr>
              <a:spcBef>
                <a:spcPts val="300"/>
              </a:spcBef>
              <a:defRPr sz="1400"/>
            </a:pPr>
            <a:r>
              <a:t>This set of notes was authored by John C. Bean who also created all figures not explicitly credited above.  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 algn="ctr">
              <a:defRPr sz="1400" u="sng"/>
            </a:pPr>
            <a:endParaRPr/>
          </a:p>
          <a:p>
            <a:pPr algn="ctr">
              <a:defRPr sz="1400" u="sng"/>
            </a:pPr>
            <a:endParaRPr/>
          </a:p>
          <a:p>
            <a:pPr algn="ctr">
              <a:defRPr sz="1400" u="sng"/>
            </a:pPr>
            <a:endParaRPr/>
          </a:p>
          <a:p>
            <a:pPr algn="ctr">
              <a:spcBef>
                <a:spcPts val="300"/>
              </a:spcBef>
              <a:defRPr sz="1400">
                <a:solidFill>
                  <a:srgbClr val="FF3300"/>
                </a:solidFill>
              </a:defRPr>
            </a:pPr>
            <a:r>
              <a:t>Copyright John C. Bean</a:t>
            </a:r>
            <a:r>
              <a:rPr u="sng"/>
              <a:t> </a:t>
            </a:r>
          </a:p>
          <a:p>
            <a:pPr algn="ctr">
              <a:defRPr sz="800" u="sng"/>
            </a:pPr>
            <a:endParaRPr/>
          </a:p>
          <a:p>
            <a:pPr algn="ctr">
              <a:spcBef>
                <a:spcPts val="200"/>
              </a:spcBef>
              <a:defRPr sz="1200"/>
            </a:pPr>
            <a:r>
              <a:t>(However, permission is granted for use by individual instructors in non-profit academic institutions)</a:t>
            </a:r>
          </a:p>
        </p:txBody>
      </p:sp>
      <p:sp>
        <p:nvSpPr>
          <p:cNvPr id="931" name="Rectangle 5"/>
          <p:cNvSpPr txBox="1"/>
          <p:nvPr/>
        </p:nvSpPr>
        <p:spPr>
          <a:xfrm>
            <a:off x="304800" y="6288945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t>Most of this goes out the window in a renewable-based grid:</a:t>
            </a:r>
          </a:p>
        </p:txBody>
      </p:sp>
      <p:sp>
        <p:nvSpPr>
          <p:cNvPr id="14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763000" cy="5872392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Because (as emphasized in both our textbook and my earlier lectures):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No single, simple, local, renewable energy source offers enough power</a:t>
            </a:r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1) Which will compel use of smaller, or even downright small, power plants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"Smaller" including mixes of solar, wind, tidal . . . energy farms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"Downright small" including solar arrays on the roofs of individual homes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2) Many of which will NOT be nearby because to get enough renewable power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We'll have to move plants TO the best sunlight, wind, tidal . . . sources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3) And there we will not control the input flows 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Because, instead, nature controls flows of solar, wind, tidal . . . energy	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4) Result: Dispersed plants producing different voltages, currents &amp; frequencies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Essentially: </a:t>
            </a:r>
            <a:r>
              <a:rPr>
                <a:solidFill>
                  <a:srgbClr val="FFCC00"/>
                </a:solidFill>
              </a:rPr>
              <a:t>Electrical chaos </a:t>
            </a:r>
            <a:r>
              <a:t>(unless we do something about it!) 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5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To illustrate the challenges, start by considering 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wind</a:t>
            </a:r>
            <a:r>
              <a:t> power:</a:t>
            </a:r>
          </a:p>
        </p:txBody>
      </p:sp>
      <p:sp>
        <p:nvSpPr>
          <p:cNvPr id="15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For which uncontrolled wind flows are an immediate problem: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We've learned that wind speeds are highly variable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wind turbines thus naturally turn at highly variable speeds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if this rotation is passed directly to an electrical generator: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That generator will produce a highly variable AC output voltage: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if wind turbine #1's voltage is high, when wind turbine #2's voltage is low,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they're going to shove power back forth, rather than working together</a:t>
            </a:r>
          </a:p>
        </p:txBody>
      </p:sp>
      <p:grpSp>
        <p:nvGrpSpPr>
          <p:cNvPr id="188" name="Group 59"/>
          <p:cNvGrpSpPr/>
          <p:nvPr/>
        </p:nvGrpSpPr>
        <p:grpSpPr>
          <a:xfrm>
            <a:off x="6915991" y="2438400"/>
            <a:ext cx="1636618" cy="1617722"/>
            <a:chOff x="0" y="0"/>
            <a:chExt cx="1636616" cy="1617720"/>
          </a:xfrm>
        </p:grpSpPr>
        <p:grpSp>
          <p:nvGrpSpPr>
            <p:cNvPr id="154" name="Group 168"/>
            <p:cNvGrpSpPr/>
            <p:nvPr/>
          </p:nvGrpSpPr>
          <p:grpSpPr>
            <a:xfrm>
              <a:off x="0" y="330769"/>
              <a:ext cx="394865" cy="310582"/>
              <a:chOff x="0" y="0"/>
              <a:chExt cx="394864" cy="310581"/>
            </a:xfrm>
          </p:grpSpPr>
          <p:sp>
            <p:nvSpPr>
              <p:cNvPr id="152" name="Rectangle 82"/>
              <p:cNvSpPr/>
              <p:nvPr/>
            </p:nvSpPr>
            <p:spPr>
              <a:xfrm rot="1616221">
                <a:off x="18208" y="72172"/>
                <a:ext cx="358449" cy="166237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153" name="Picture 83" descr="Picture 8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5455" t="24545" r="55091" b="61364"/>
              <a:stretch>
                <a:fillRect/>
              </a:stretch>
            </p:blipFill>
            <p:spPr>
              <a:xfrm rot="1616221">
                <a:off x="37968" y="86622"/>
                <a:ext cx="323689" cy="13899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7" name="Group 169"/>
            <p:cNvGrpSpPr/>
            <p:nvPr/>
          </p:nvGrpSpPr>
          <p:grpSpPr>
            <a:xfrm>
              <a:off x="1241751" y="895110"/>
              <a:ext cx="394866" cy="310582"/>
              <a:chOff x="0" y="0"/>
              <a:chExt cx="394864" cy="310581"/>
            </a:xfrm>
          </p:grpSpPr>
          <p:sp>
            <p:nvSpPr>
              <p:cNvPr id="155" name="Rectangle 80"/>
              <p:cNvSpPr/>
              <p:nvPr/>
            </p:nvSpPr>
            <p:spPr>
              <a:xfrm rot="1616221">
                <a:off x="18208" y="72172"/>
                <a:ext cx="358449" cy="166237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156" name="Picture 81" descr="Picture 8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5455" t="24545" r="55091" b="61364"/>
              <a:stretch>
                <a:fillRect/>
              </a:stretch>
            </p:blipFill>
            <p:spPr>
              <a:xfrm rot="12416220">
                <a:off x="34605" y="86633"/>
                <a:ext cx="323689" cy="13899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62" name="Group 170"/>
            <p:cNvGrpSpPr/>
            <p:nvPr/>
          </p:nvGrpSpPr>
          <p:grpSpPr>
            <a:xfrm>
              <a:off x="59166" y="966044"/>
              <a:ext cx="392473" cy="329091"/>
              <a:chOff x="0" y="0"/>
              <a:chExt cx="392472" cy="329090"/>
            </a:xfrm>
          </p:grpSpPr>
          <p:sp>
            <p:nvSpPr>
              <p:cNvPr id="158" name="Rectangle 78"/>
              <p:cNvSpPr/>
              <p:nvPr/>
            </p:nvSpPr>
            <p:spPr>
              <a:xfrm rot="19709019">
                <a:off x="17012" y="81427"/>
                <a:ext cx="358449" cy="166237"/>
              </a:xfrm>
              <a:prstGeom prst="rect">
                <a:avLst/>
              </a:prstGeom>
              <a:solidFill>
                <a:srgbClr val="FF9E8C"/>
              </a:solidFill>
              <a:ln w="12700" cap="flat">
                <a:solidFill>
                  <a:srgbClr val="FF9E8C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61" name="Picture 79"/>
              <p:cNvGrpSpPr/>
              <p:nvPr/>
            </p:nvGrpSpPr>
            <p:grpSpPr>
              <a:xfrm>
                <a:off x="23960" y="19291"/>
                <a:ext cx="348602" cy="287700"/>
                <a:chOff x="0" y="0"/>
                <a:chExt cx="348600" cy="287698"/>
              </a:xfrm>
            </p:grpSpPr>
            <p:sp>
              <p:nvSpPr>
                <p:cNvPr id="159" name="Rectangle"/>
                <p:cNvSpPr/>
                <p:nvPr/>
              </p:nvSpPr>
              <p:spPr>
                <a:xfrm rot="19709019">
                  <a:off x="12456" y="74351"/>
                  <a:ext cx="323689" cy="138997"/>
                </a:xfrm>
                <a:prstGeom prst="rect">
                  <a:avLst/>
                </a:prstGeom>
                <a:solidFill>
                  <a:srgbClr val="FF9E8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pic>
              <p:nvPicPr>
                <p:cNvPr id="160" name="image9.png" descr="image9.pn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5455" t="24545" r="55091" b="61364"/>
                <a:stretch>
                  <a:fillRect/>
                </a:stretch>
              </p:blipFill>
              <p:spPr>
                <a:xfrm rot="19709019">
                  <a:off x="12455" y="74351"/>
                  <a:ext cx="323690" cy="138997"/>
                </a:xfrm>
                <a:prstGeom prst="rect">
                  <a:avLst/>
                </a:prstGeom>
                <a:ln w="9525" cap="flat">
                  <a:solidFill>
                    <a:srgbClr val="FF9E8C"/>
                  </a:solidFill>
                  <a:prstDash val="solid"/>
                  <a:round/>
                </a:ln>
                <a:effectLst/>
              </p:spPr>
            </p:pic>
          </p:grpSp>
        </p:grpSp>
        <p:grpSp>
          <p:nvGrpSpPr>
            <p:cNvPr id="165" name="Group 171"/>
            <p:cNvGrpSpPr/>
            <p:nvPr/>
          </p:nvGrpSpPr>
          <p:grpSpPr>
            <a:xfrm>
              <a:off x="1239267" y="301791"/>
              <a:ext cx="392473" cy="329092"/>
              <a:chOff x="0" y="0"/>
              <a:chExt cx="392472" cy="329090"/>
            </a:xfrm>
          </p:grpSpPr>
          <p:sp>
            <p:nvSpPr>
              <p:cNvPr id="163" name="Rectangle 76"/>
              <p:cNvSpPr/>
              <p:nvPr/>
            </p:nvSpPr>
            <p:spPr>
              <a:xfrm rot="19709019">
                <a:off x="17012" y="81427"/>
                <a:ext cx="358449" cy="166237"/>
              </a:xfrm>
              <a:prstGeom prst="rect">
                <a:avLst/>
              </a:prstGeom>
              <a:solidFill>
                <a:srgbClr val="FF9E8C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164" name="Picture 77" descr="Picture 7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5455" t="24545" r="55091" b="61364"/>
              <a:stretch>
                <a:fillRect/>
              </a:stretch>
            </p:blipFill>
            <p:spPr>
              <a:xfrm rot="8909018">
                <a:off x="34667" y="96246"/>
                <a:ext cx="323690" cy="13899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70" name="Group 172"/>
            <p:cNvGrpSpPr/>
            <p:nvPr/>
          </p:nvGrpSpPr>
          <p:grpSpPr>
            <a:xfrm>
              <a:off x="759414" y="1285880"/>
              <a:ext cx="179567" cy="331841"/>
              <a:chOff x="0" y="0"/>
              <a:chExt cx="179566" cy="331840"/>
            </a:xfrm>
          </p:grpSpPr>
          <p:sp>
            <p:nvSpPr>
              <p:cNvPr id="166" name="Rectangle 74"/>
              <p:cNvSpPr/>
              <p:nvPr/>
            </p:nvSpPr>
            <p:spPr>
              <a:xfrm rot="16200000">
                <a:off x="-76138" y="76137"/>
                <a:ext cx="331841" cy="179567"/>
              </a:xfrm>
              <a:prstGeom prst="rect">
                <a:avLst/>
              </a:prstGeom>
              <a:solidFill>
                <a:srgbClr val="6797CC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69" name="Picture 75"/>
              <p:cNvGrpSpPr/>
              <p:nvPr/>
            </p:nvGrpSpPr>
            <p:grpSpPr>
              <a:xfrm>
                <a:off x="14455" y="13742"/>
                <a:ext cx="150142" cy="299662"/>
                <a:chOff x="0" y="0"/>
                <a:chExt cx="150141" cy="299661"/>
              </a:xfrm>
            </p:grpSpPr>
            <p:sp>
              <p:nvSpPr>
                <p:cNvPr id="167" name="Rectangle"/>
                <p:cNvSpPr/>
                <p:nvPr/>
              </p:nvSpPr>
              <p:spPr>
                <a:xfrm rot="16200000">
                  <a:off x="-74761" y="74760"/>
                  <a:ext cx="299663" cy="150142"/>
                </a:xfrm>
                <a:prstGeom prst="rect">
                  <a:avLst/>
                </a:prstGeom>
                <a:solidFill>
                  <a:srgbClr val="6797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pic>
              <p:nvPicPr>
                <p:cNvPr id="168" name="image9.png" descr="image9.pn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5455" t="24545" r="55091" b="61364"/>
                <a:stretch>
                  <a:fillRect/>
                </a:stretch>
              </p:blipFill>
              <p:spPr>
                <a:xfrm rot="16200000">
                  <a:off x="-74761" y="74760"/>
                  <a:ext cx="299663" cy="15014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175" name="Group 173"/>
            <p:cNvGrpSpPr/>
            <p:nvPr/>
          </p:nvGrpSpPr>
          <p:grpSpPr>
            <a:xfrm>
              <a:off x="751925" y="-1"/>
              <a:ext cx="179567" cy="331842"/>
              <a:chOff x="0" y="0"/>
              <a:chExt cx="179566" cy="331840"/>
            </a:xfrm>
          </p:grpSpPr>
          <p:sp>
            <p:nvSpPr>
              <p:cNvPr id="171" name="Rectangle 72"/>
              <p:cNvSpPr/>
              <p:nvPr/>
            </p:nvSpPr>
            <p:spPr>
              <a:xfrm rot="16200000">
                <a:off x="-76138" y="76137"/>
                <a:ext cx="331841" cy="179567"/>
              </a:xfrm>
              <a:prstGeom prst="rect">
                <a:avLst/>
              </a:prstGeom>
              <a:solidFill>
                <a:srgbClr val="6797CC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74" name="Picture 73"/>
              <p:cNvGrpSpPr/>
              <p:nvPr/>
            </p:nvGrpSpPr>
            <p:grpSpPr>
              <a:xfrm>
                <a:off x="15957" y="16512"/>
                <a:ext cx="150143" cy="299662"/>
                <a:chOff x="0" y="0"/>
                <a:chExt cx="150141" cy="299661"/>
              </a:xfrm>
            </p:grpSpPr>
            <p:sp>
              <p:nvSpPr>
                <p:cNvPr id="172" name="Rectangle"/>
                <p:cNvSpPr/>
                <p:nvPr/>
              </p:nvSpPr>
              <p:spPr>
                <a:xfrm rot="5400000">
                  <a:off x="-74761" y="74760"/>
                  <a:ext cx="299663" cy="150142"/>
                </a:xfrm>
                <a:prstGeom prst="rect">
                  <a:avLst/>
                </a:prstGeom>
                <a:solidFill>
                  <a:srgbClr val="6797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vert="eaVert"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pic>
              <p:nvPicPr>
                <p:cNvPr id="173" name="image9.png" descr="image9.pn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5455" t="24545" r="55091" b="61364"/>
                <a:stretch>
                  <a:fillRect/>
                </a:stretch>
              </p:blipFill>
              <p:spPr>
                <a:xfrm rot="5400000">
                  <a:off x="-74761" y="74760"/>
                  <a:ext cx="299663" cy="15014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pic>
          <p:nvPicPr>
            <p:cNvPr id="176" name="Picture 66" descr="Picture 6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455" t="24545" r="13635" b="61364"/>
            <a:stretch>
              <a:fillRect/>
            </a:stretch>
          </p:blipFill>
          <p:spPr>
            <a:xfrm rot="12721430">
              <a:off x="560682" y="730176"/>
              <a:ext cx="539906" cy="110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7" name="Oval 67"/>
            <p:cNvSpPr/>
            <p:nvPr/>
          </p:nvSpPr>
          <p:spPr>
            <a:xfrm rot="12721430">
              <a:off x="801252" y="758273"/>
              <a:ext cx="36329" cy="3289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78" name="Picture 68" descr="Picture 68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0213" t="44444" r="11914" b="45555"/>
            <a:stretch>
              <a:fillRect/>
            </a:stretch>
          </p:blipFill>
          <p:spPr>
            <a:xfrm rot="1921430">
              <a:off x="545622" y="734810"/>
              <a:ext cx="558811" cy="95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9" name="Oval 69"/>
            <p:cNvSpPr/>
            <p:nvPr/>
          </p:nvSpPr>
          <p:spPr>
            <a:xfrm rot="19586613">
              <a:off x="823524" y="775543"/>
              <a:ext cx="36329" cy="3289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83" name="Curved Down Arrow 70"/>
            <p:cNvGrpSpPr/>
            <p:nvPr/>
          </p:nvGrpSpPr>
          <p:grpSpPr>
            <a:xfrm>
              <a:off x="727485" y="454980"/>
              <a:ext cx="424939" cy="356875"/>
              <a:chOff x="0" y="0"/>
              <a:chExt cx="424938" cy="356873"/>
            </a:xfrm>
          </p:grpSpPr>
          <p:sp>
            <p:nvSpPr>
              <p:cNvPr id="180" name="Shape"/>
              <p:cNvSpPr/>
              <p:nvPr/>
            </p:nvSpPr>
            <p:spPr>
              <a:xfrm rot="1950157">
                <a:off x="15306" y="92479"/>
                <a:ext cx="394327" cy="171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37" y="21600"/>
                    </a:moveTo>
                    <a:lnTo>
                      <a:pt x="16892" y="16200"/>
                    </a:lnTo>
                    <a:lnTo>
                      <a:pt x="18069" y="16200"/>
                    </a:lnTo>
                    <a:lnTo>
                      <a:pt x="18069" y="16200"/>
                    </a:lnTo>
                    <a:cubicBezTo>
                      <a:pt x="17022" y="6663"/>
                      <a:pt x="13366" y="0"/>
                      <a:pt x="9180" y="0"/>
                    </a:cubicBezTo>
                    <a:lnTo>
                      <a:pt x="11534" y="0"/>
                    </a:lnTo>
                    <a:cubicBezTo>
                      <a:pt x="15720" y="0"/>
                      <a:pt x="19376" y="6663"/>
                      <a:pt x="20423" y="16200"/>
                    </a:cubicBezTo>
                    <a:lnTo>
                      <a:pt x="21600" y="16200"/>
                    </a:lnTo>
                    <a:close/>
                    <a:moveTo>
                      <a:pt x="10357" y="178"/>
                    </a:moveTo>
                    <a:lnTo>
                      <a:pt x="10357" y="178"/>
                    </a:lnTo>
                    <a:cubicBezTo>
                      <a:pt x="5780" y="1571"/>
                      <a:pt x="2354" y="10741"/>
                      <a:pt x="2354" y="21600"/>
                    </a:cubicBezTo>
                    <a:lnTo>
                      <a:pt x="0" y="21600"/>
                    </a:lnTo>
                    <a:cubicBezTo>
                      <a:pt x="0" y="9671"/>
                      <a:pt x="4110" y="0"/>
                      <a:pt x="9180" y="0"/>
                    </a:cubicBezTo>
                    <a:cubicBezTo>
                      <a:pt x="9574" y="0"/>
                      <a:pt x="9967" y="60"/>
                      <a:pt x="10357" y="178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1" name="Shape"/>
              <p:cNvSpPr/>
              <p:nvPr/>
            </p:nvSpPr>
            <p:spPr>
              <a:xfrm rot="1950157">
                <a:off x="31380" y="37336"/>
                <a:ext cx="189080" cy="171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8"/>
                    </a:moveTo>
                    <a:lnTo>
                      <a:pt x="21600" y="178"/>
                    </a:lnTo>
                    <a:cubicBezTo>
                      <a:pt x="12055" y="1571"/>
                      <a:pt x="4910" y="10741"/>
                      <a:pt x="4910" y="21600"/>
                    </a:cubicBezTo>
                    <a:lnTo>
                      <a:pt x="0" y="21600"/>
                    </a:lnTo>
                    <a:cubicBezTo>
                      <a:pt x="0" y="9671"/>
                      <a:pt x="8572" y="0"/>
                      <a:pt x="19145" y="0"/>
                    </a:cubicBezTo>
                    <a:cubicBezTo>
                      <a:pt x="19966" y="0"/>
                      <a:pt x="20786" y="60"/>
                      <a:pt x="21600" y="178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2" name="Line"/>
              <p:cNvSpPr/>
              <p:nvPr/>
            </p:nvSpPr>
            <p:spPr>
              <a:xfrm rot="1950157">
                <a:off x="15306" y="92479"/>
                <a:ext cx="394327" cy="171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57" y="178"/>
                    </a:moveTo>
                    <a:lnTo>
                      <a:pt x="10357" y="178"/>
                    </a:lnTo>
                    <a:cubicBezTo>
                      <a:pt x="5780" y="1571"/>
                      <a:pt x="2354" y="10741"/>
                      <a:pt x="2354" y="21600"/>
                    </a:cubicBezTo>
                    <a:lnTo>
                      <a:pt x="0" y="21600"/>
                    </a:lnTo>
                    <a:cubicBezTo>
                      <a:pt x="0" y="9671"/>
                      <a:pt x="4110" y="0"/>
                      <a:pt x="9180" y="0"/>
                    </a:cubicBezTo>
                    <a:lnTo>
                      <a:pt x="11534" y="0"/>
                    </a:lnTo>
                    <a:cubicBezTo>
                      <a:pt x="15720" y="0"/>
                      <a:pt x="19376" y="6663"/>
                      <a:pt x="20423" y="16200"/>
                    </a:cubicBezTo>
                    <a:lnTo>
                      <a:pt x="21600" y="16200"/>
                    </a:lnTo>
                    <a:lnTo>
                      <a:pt x="19537" y="21600"/>
                    </a:lnTo>
                    <a:lnTo>
                      <a:pt x="16892" y="16200"/>
                    </a:lnTo>
                    <a:lnTo>
                      <a:pt x="18069" y="16200"/>
                    </a:lnTo>
                    <a:lnTo>
                      <a:pt x="18069" y="16200"/>
                    </a:lnTo>
                    <a:cubicBezTo>
                      <a:pt x="17022" y="6663"/>
                      <a:pt x="13366" y="0"/>
                      <a:pt x="9180" y="0"/>
                    </a:cubicBez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87" name="Curved Down Arrow 71"/>
            <p:cNvGrpSpPr/>
            <p:nvPr/>
          </p:nvGrpSpPr>
          <p:grpSpPr>
            <a:xfrm>
              <a:off x="533242" y="757738"/>
              <a:ext cx="421954" cy="366113"/>
              <a:chOff x="0" y="0"/>
              <a:chExt cx="421953" cy="366111"/>
            </a:xfrm>
          </p:grpSpPr>
          <p:sp>
            <p:nvSpPr>
              <p:cNvPr id="184" name="Shape"/>
              <p:cNvSpPr/>
              <p:nvPr/>
            </p:nvSpPr>
            <p:spPr>
              <a:xfrm rot="12886427">
                <a:off x="13813" y="97098"/>
                <a:ext cx="394327" cy="171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37" y="21600"/>
                    </a:moveTo>
                    <a:lnTo>
                      <a:pt x="16892" y="16200"/>
                    </a:lnTo>
                    <a:lnTo>
                      <a:pt x="18069" y="16200"/>
                    </a:lnTo>
                    <a:lnTo>
                      <a:pt x="18069" y="16200"/>
                    </a:lnTo>
                    <a:cubicBezTo>
                      <a:pt x="17022" y="6663"/>
                      <a:pt x="13366" y="0"/>
                      <a:pt x="9180" y="0"/>
                    </a:cubicBezTo>
                    <a:lnTo>
                      <a:pt x="11534" y="0"/>
                    </a:lnTo>
                    <a:cubicBezTo>
                      <a:pt x="15720" y="0"/>
                      <a:pt x="19376" y="6663"/>
                      <a:pt x="20423" y="16200"/>
                    </a:cubicBezTo>
                    <a:lnTo>
                      <a:pt x="21600" y="16200"/>
                    </a:lnTo>
                    <a:close/>
                    <a:moveTo>
                      <a:pt x="10357" y="178"/>
                    </a:moveTo>
                    <a:lnTo>
                      <a:pt x="10357" y="178"/>
                    </a:lnTo>
                    <a:cubicBezTo>
                      <a:pt x="5780" y="1571"/>
                      <a:pt x="2354" y="10741"/>
                      <a:pt x="2354" y="21600"/>
                    </a:cubicBezTo>
                    <a:lnTo>
                      <a:pt x="0" y="21600"/>
                    </a:lnTo>
                    <a:cubicBezTo>
                      <a:pt x="0" y="9671"/>
                      <a:pt x="4110" y="0"/>
                      <a:pt x="9180" y="0"/>
                    </a:cubicBezTo>
                    <a:cubicBezTo>
                      <a:pt x="9574" y="0"/>
                      <a:pt x="9967" y="60"/>
                      <a:pt x="10357" y="178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5" name="Shape"/>
              <p:cNvSpPr/>
              <p:nvPr/>
            </p:nvSpPr>
            <p:spPr>
              <a:xfrm rot="12886427">
                <a:off x="200732" y="155628"/>
                <a:ext cx="189081" cy="171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8"/>
                    </a:moveTo>
                    <a:lnTo>
                      <a:pt x="21600" y="178"/>
                    </a:lnTo>
                    <a:cubicBezTo>
                      <a:pt x="12055" y="1571"/>
                      <a:pt x="4910" y="10741"/>
                      <a:pt x="4910" y="21600"/>
                    </a:cubicBezTo>
                    <a:lnTo>
                      <a:pt x="0" y="21600"/>
                    </a:lnTo>
                    <a:cubicBezTo>
                      <a:pt x="0" y="9671"/>
                      <a:pt x="8572" y="0"/>
                      <a:pt x="19145" y="0"/>
                    </a:cubicBezTo>
                    <a:cubicBezTo>
                      <a:pt x="19966" y="0"/>
                      <a:pt x="20786" y="60"/>
                      <a:pt x="21600" y="178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6" name="Line"/>
              <p:cNvSpPr/>
              <p:nvPr/>
            </p:nvSpPr>
            <p:spPr>
              <a:xfrm rot="12886427">
                <a:off x="13813" y="97098"/>
                <a:ext cx="394327" cy="171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57" y="178"/>
                    </a:moveTo>
                    <a:lnTo>
                      <a:pt x="10357" y="178"/>
                    </a:lnTo>
                    <a:cubicBezTo>
                      <a:pt x="5780" y="1571"/>
                      <a:pt x="2354" y="10741"/>
                      <a:pt x="2354" y="21600"/>
                    </a:cubicBezTo>
                    <a:lnTo>
                      <a:pt x="0" y="21600"/>
                    </a:lnTo>
                    <a:cubicBezTo>
                      <a:pt x="0" y="9671"/>
                      <a:pt x="4110" y="0"/>
                      <a:pt x="9180" y="0"/>
                    </a:cubicBezTo>
                    <a:lnTo>
                      <a:pt x="11534" y="0"/>
                    </a:lnTo>
                    <a:cubicBezTo>
                      <a:pt x="15720" y="0"/>
                      <a:pt x="19376" y="6663"/>
                      <a:pt x="20423" y="16200"/>
                    </a:cubicBezTo>
                    <a:lnTo>
                      <a:pt x="21600" y="16200"/>
                    </a:lnTo>
                    <a:lnTo>
                      <a:pt x="19537" y="21600"/>
                    </a:lnTo>
                    <a:lnTo>
                      <a:pt x="16892" y="16200"/>
                    </a:lnTo>
                    <a:lnTo>
                      <a:pt x="18069" y="16200"/>
                    </a:lnTo>
                    <a:lnTo>
                      <a:pt x="18069" y="16200"/>
                    </a:lnTo>
                    <a:cubicBezTo>
                      <a:pt x="17022" y="6663"/>
                      <a:pt x="13366" y="0"/>
                      <a:pt x="9180" y="0"/>
                    </a:cubicBez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93" name="Group 34"/>
          <p:cNvGrpSpPr/>
          <p:nvPr/>
        </p:nvGrpSpPr>
        <p:grpSpPr>
          <a:xfrm>
            <a:off x="2763133" y="4298836"/>
            <a:ext cx="3048388" cy="882764"/>
            <a:chOff x="0" y="0"/>
            <a:chExt cx="3048387" cy="882763"/>
          </a:xfrm>
        </p:grpSpPr>
        <p:grpSp>
          <p:nvGrpSpPr>
            <p:cNvPr id="191" name="Group 9"/>
            <p:cNvGrpSpPr/>
            <p:nvPr/>
          </p:nvGrpSpPr>
          <p:grpSpPr>
            <a:xfrm>
              <a:off x="-1" y="9805"/>
              <a:ext cx="3043309" cy="872959"/>
              <a:chOff x="0" y="0"/>
              <a:chExt cx="3043307" cy="872958"/>
            </a:xfrm>
          </p:grpSpPr>
          <p:sp>
            <p:nvSpPr>
              <p:cNvPr id="189" name="Straight Connector 5"/>
              <p:cNvSpPr/>
              <p:nvPr/>
            </p:nvSpPr>
            <p:spPr>
              <a:xfrm>
                <a:off x="-1" y="417261"/>
                <a:ext cx="3043308" cy="4376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0" name="Straight Connector 6"/>
              <p:cNvSpPr/>
              <p:nvPr/>
            </p:nvSpPr>
            <p:spPr>
              <a:xfrm flipV="1">
                <a:off x="1340" y="-1"/>
                <a:ext cx="866" cy="872959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92" name="Freeform 33"/>
            <p:cNvSpPr/>
            <p:nvPr/>
          </p:nvSpPr>
          <p:spPr>
            <a:xfrm>
              <a:off x="10547" y="0"/>
              <a:ext cx="3037841" cy="84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extrusionOk="0">
                  <a:moveTo>
                    <a:pt x="0" y="10312"/>
                  </a:moveTo>
                  <a:cubicBezTo>
                    <a:pt x="416" y="5141"/>
                    <a:pt x="831" y="-29"/>
                    <a:pt x="1281" y="1"/>
                  </a:cubicBezTo>
                  <a:cubicBezTo>
                    <a:pt x="1731" y="30"/>
                    <a:pt x="2227" y="6904"/>
                    <a:pt x="2700" y="10490"/>
                  </a:cubicBezTo>
                  <a:cubicBezTo>
                    <a:pt x="3173" y="14075"/>
                    <a:pt x="3661" y="21571"/>
                    <a:pt x="4119" y="21512"/>
                  </a:cubicBezTo>
                  <a:cubicBezTo>
                    <a:pt x="4576" y="21452"/>
                    <a:pt x="4996" y="13690"/>
                    <a:pt x="5446" y="10134"/>
                  </a:cubicBezTo>
                  <a:cubicBezTo>
                    <a:pt x="5896" y="6578"/>
                    <a:pt x="6353" y="149"/>
                    <a:pt x="6819" y="178"/>
                  </a:cubicBezTo>
                  <a:cubicBezTo>
                    <a:pt x="7284" y="208"/>
                    <a:pt x="7627" y="7201"/>
                    <a:pt x="8237" y="10312"/>
                  </a:cubicBezTo>
                  <a:cubicBezTo>
                    <a:pt x="8847" y="13423"/>
                    <a:pt x="9740" y="18875"/>
                    <a:pt x="10480" y="18845"/>
                  </a:cubicBezTo>
                  <a:cubicBezTo>
                    <a:pt x="11219" y="18815"/>
                    <a:pt x="11936" y="12860"/>
                    <a:pt x="12676" y="10134"/>
                  </a:cubicBezTo>
                  <a:cubicBezTo>
                    <a:pt x="13416" y="7408"/>
                    <a:pt x="14179" y="2460"/>
                    <a:pt x="14919" y="2490"/>
                  </a:cubicBezTo>
                  <a:cubicBezTo>
                    <a:pt x="15658" y="2519"/>
                    <a:pt x="16368" y="7586"/>
                    <a:pt x="17115" y="10312"/>
                  </a:cubicBezTo>
                  <a:cubicBezTo>
                    <a:pt x="17863" y="13038"/>
                    <a:pt x="18656" y="18934"/>
                    <a:pt x="19403" y="18845"/>
                  </a:cubicBezTo>
                  <a:cubicBezTo>
                    <a:pt x="20151" y="18756"/>
                    <a:pt x="21600" y="9778"/>
                    <a:pt x="21600" y="9778"/>
                  </a:cubicBezTo>
                </a:path>
              </a:pathLst>
            </a:custGeom>
            <a:noFill/>
            <a:ln w="38100" cap="flat">
              <a:solidFill>
                <a:srgbClr val="FF79F4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5"/>
          <p:cNvSpPr txBox="1"/>
          <p:nvPr/>
        </p:nvSpPr>
        <p:spPr>
          <a:xfrm>
            <a:off x="304800" y="5793645"/>
            <a:ext cx="5715000" cy="619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pPr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top figure: http://www.pilotfriend.com/training/flight_training/fxd_wing/props.htm</a:t>
            </a:r>
          </a:p>
          <a:p>
            <a:pPr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bottom figure: http://www.explainthatstuff.com/how-propellers-work.html</a:t>
            </a:r>
          </a:p>
        </p:txBody>
      </p:sp>
      <p:sp>
        <p:nvSpPr>
          <p:cNvPr id="196" name="Rectangle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t>Early wind turbines dealt with this via "variable pitch" blades:</a:t>
            </a:r>
          </a:p>
        </p:txBody>
      </p:sp>
      <p:sp>
        <p:nvSpPr>
          <p:cNvPr id="19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74700"/>
            <a:ext cx="8534400" cy="4866546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are also used (in reverse) on airplanes and ships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 variable pitch propellers, the angles of the propeller blades are changed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Here, so that an airplane engine operating at about the same speed can produce: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Lower speed takeoff airflows 	Higher speed cruising airflows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All done via a fairly simple gear mechanism within the hub:</a:t>
            </a:r>
          </a:p>
        </p:txBody>
      </p:sp>
      <p:pic>
        <p:nvPicPr>
          <p:cNvPr id="198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0400" y="4895850"/>
            <a:ext cx="1905000" cy="1784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r="60324" b="11077"/>
          <a:stretch>
            <a:fillRect/>
          </a:stretch>
        </p:blipFill>
        <p:spPr>
          <a:xfrm>
            <a:off x="1676400" y="2775336"/>
            <a:ext cx="1523122" cy="1799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35027" b="11077"/>
          <a:stretch>
            <a:fillRect/>
          </a:stretch>
        </p:blipFill>
        <p:spPr>
          <a:xfrm>
            <a:off x="4908418" y="2775336"/>
            <a:ext cx="2494229" cy="17990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Turning this around for a wind turbine:</a:t>
            </a:r>
          </a:p>
        </p:txBody>
      </p:sp>
      <p:sp>
        <p:nvSpPr>
          <p:cNvPr id="20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685800"/>
            <a:ext cx="8915400" cy="5486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When wind speed is low,		 	When wind speed is high, </a:t>
            </a:r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flatten the blade angle:			increase the blade angle: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will tend to keep the blade rotating at closer to a constant speed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>
                <a:solidFill>
                  <a:srgbClr val="FFCC00"/>
                </a:solidFill>
              </a:rPr>
              <a:t>Which would work well for incompressible water, running thru a tunnel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wind (air) is compressible, and it is not constrained to flow in a tunnel: 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>
                <a:solidFill>
                  <a:srgbClr val="FFCC00"/>
                </a:solidFill>
              </a:rPr>
              <a:t>Flatten the blades too much and wind's going to go around the turbine!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This:			Becomes this:			Losing power!</a:t>
            </a:r>
          </a:p>
        </p:txBody>
      </p:sp>
      <p:pic>
        <p:nvPicPr>
          <p:cNvPr id="20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r="60324" b="11077"/>
          <a:stretch>
            <a:fillRect/>
          </a:stretch>
        </p:blipFill>
        <p:spPr>
          <a:xfrm>
            <a:off x="1752600" y="1371600"/>
            <a:ext cx="1161211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35027" b="11077"/>
          <a:stretch>
            <a:fillRect/>
          </a:stretch>
        </p:blipFill>
        <p:spPr>
          <a:xfrm>
            <a:off x="5794628" y="1447800"/>
            <a:ext cx="1901573" cy="1371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Group 27"/>
          <p:cNvGrpSpPr/>
          <p:nvPr/>
        </p:nvGrpSpPr>
        <p:grpSpPr>
          <a:xfrm>
            <a:off x="1904999" y="5245427"/>
            <a:ext cx="1828801" cy="1354730"/>
            <a:chOff x="0" y="0"/>
            <a:chExt cx="1828800" cy="1354729"/>
          </a:xfrm>
        </p:grpSpPr>
        <p:pic>
          <p:nvPicPr>
            <p:cNvPr id="206" name="Picture 48" descr="Picture 4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56930" y="107223"/>
              <a:ext cx="568145" cy="12475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7" name="Freeform 29"/>
            <p:cNvSpPr/>
            <p:nvPr/>
          </p:nvSpPr>
          <p:spPr>
            <a:xfrm>
              <a:off x="-1" y="-1"/>
              <a:ext cx="1828801" cy="33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4" extrusionOk="0">
                  <a:moveTo>
                    <a:pt x="0" y="18266"/>
                  </a:moveTo>
                  <a:cubicBezTo>
                    <a:pt x="3467" y="19933"/>
                    <a:pt x="6934" y="21600"/>
                    <a:pt x="9573" y="19136"/>
                  </a:cubicBezTo>
                  <a:cubicBezTo>
                    <a:pt x="12211" y="16671"/>
                    <a:pt x="13827" y="6668"/>
                    <a:pt x="15832" y="3479"/>
                  </a:cubicBezTo>
                  <a:cubicBezTo>
                    <a:pt x="17836" y="290"/>
                    <a:pt x="21600" y="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" name="Freeform 30"/>
            <p:cNvSpPr/>
            <p:nvPr/>
          </p:nvSpPr>
          <p:spPr>
            <a:xfrm>
              <a:off x="0" y="321670"/>
              <a:ext cx="1750828" cy="30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4" extrusionOk="0">
                  <a:moveTo>
                    <a:pt x="0" y="18266"/>
                  </a:moveTo>
                  <a:cubicBezTo>
                    <a:pt x="3467" y="19933"/>
                    <a:pt x="6934" y="21600"/>
                    <a:pt x="9573" y="19136"/>
                  </a:cubicBezTo>
                  <a:cubicBezTo>
                    <a:pt x="12211" y="16671"/>
                    <a:pt x="13827" y="6668"/>
                    <a:pt x="15832" y="3479"/>
                  </a:cubicBezTo>
                  <a:cubicBezTo>
                    <a:pt x="17836" y="290"/>
                    <a:pt x="21600" y="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9" name="Freeform 31"/>
            <p:cNvSpPr/>
            <p:nvPr/>
          </p:nvSpPr>
          <p:spPr>
            <a:xfrm rot="10800000" flipH="1">
              <a:off x="0" y="776936"/>
              <a:ext cx="1750828" cy="20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4" extrusionOk="0">
                  <a:moveTo>
                    <a:pt x="0" y="18266"/>
                  </a:moveTo>
                  <a:cubicBezTo>
                    <a:pt x="3467" y="19933"/>
                    <a:pt x="6934" y="21600"/>
                    <a:pt x="9573" y="19136"/>
                  </a:cubicBezTo>
                  <a:cubicBezTo>
                    <a:pt x="12211" y="16671"/>
                    <a:pt x="13827" y="6668"/>
                    <a:pt x="15832" y="3479"/>
                  </a:cubicBezTo>
                  <a:cubicBezTo>
                    <a:pt x="17836" y="290"/>
                    <a:pt x="21600" y="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15" name="Group 32"/>
          <p:cNvGrpSpPr/>
          <p:nvPr/>
        </p:nvGrpSpPr>
        <p:grpSpPr>
          <a:xfrm>
            <a:off x="5486399" y="4953000"/>
            <a:ext cx="1828801" cy="1676401"/>
            <a:chOff x="0" y="0"/>
            <a:chExt cx="1828800" cy="1676400"/>
          </a:xfrm>
        </p:grpSpPr>
        <p:pic>
          <p:nvPicPr>
            <p:cNvPr id="211" name="Picture 48" descr="Picture 4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35665" y="428894"/>
              <a:ext cx="568145" cy="12475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2" name="Freeform 34"/>
            <p:cNvSpPr/>
            <p:nvPr/>
          </p:nvSpPr>
          <p:spPr>
            <a:xfrm>
              <a:off x="-1" y="-1"/>
              <a:ext cx="1828801" cy="638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4" extrusionOk="0">
                  <a:moveTo>
                    <a:pt x="0" y="18266"/>
                  </a:moveTo>
                  <a:cubicBezTo>
                    <a:pt x="3467" y="19933"/>
                    <a:pt x="6934" y="21600"/>
                    <a:pt x="9573" y="19136"/>
                  </a:cubicBezTo>
                  <a:cubicBezTo>
                    <a:pt x="12211" y="16671"/>
                    <a:pt x="13827" y="6668"/>
                    <a:pt x="15832" y="3479"/>
                  </a:cubicBezTo>
                  <a:cubicBezTo>
                    <a:pt x="17836" y="290"/>
                    <a:pt x="21600" y="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3" name="Freeform 35"/>
            <p:cNvSpPr/>
            <p:nvPr/>
          </p:nvSpPr>
          <p:spPr>
            <a:xfrm>
              <a:off x="0" y="643341"/>
              <a:ext cx="1750828" cy="30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4" extrusionOk="0">
                  <a:moveTo>
                    <a:pt x="0" y="18266"/>
                  </a:moveTo>
                  <a:cubicBezTo>
                    <a:pt x="3467" y="19933"/>
                    <a:pt x="6934" y="21600"/>
                    <a:pt x="9573" y="19136"/>
                  </a:cubicBezTo>
                  <a:cubicBezTo>
                    <a:pt x="12211" y="16671"/>
                    <a:pt x="13827" y="6668"/>
                    <a:pt x="15832" y="3479"/>
                  </a:cubicBezTo>
                  <a:cubicBezTo>
                    <a:pt x="17836" y="290"/>
                    <a:pt x="21600" y="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4" name="Freeform 36"/>
            <p:cNvSpPr/>
            <p:nvPr/>
          </p:nvSpPr>
          <p:spPr>
            <a:xfrm rot="10800000" flipH="1">
              <a:off x="0" y="1217101"/>
              <a:ext cx="1750828" cy="391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4" extrusionOk="0">
                  <a:moveTo>
                    <a:pt x="0" y="18266"/>
                  </a:moveTo>
                  <a:cubicBezTo>
                    <a:pt x="3467" y="19933"/>
                    <a:pt x="6934" y="21600"/>
                    <a:pt x="9573" y="19136"/>
                  </a:cubicBezTo>
                  <a:cubicBezTo>
                    <a:pt x="12211" y="16671"/>
                    <a:pt x="13827" y="6668"/>
                    <a:pt x="15832" y="3479"/>
                  </a:cubicBezTo>
                  <a:cubicBezTo>
                    <a:pt x="17836" y="290"/>
                    <a:pt x="21600" y="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21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So modern wind turbines do something different:</a:t>
            </a:r>
          </a:p>
        </p:txBody>
      </p:sp>
      <p:sp>
        <p:nvSpPr>
          <p:cNvPr id="21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They DO still use variable pitch blades, but they use them to either: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1) Maximize the energy extracted from the wind flow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generally requires changing blade pitch AND rotation speed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2) Avoid damage in extreme winds (by then "feathering" the blades)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Meaning that they essentially give up on keeping rotation speed constant!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RESULT: Modern wind turbine generators produce highly variable AC power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To correct this, some sort of power conversion circuit must be added!</a:t>
            </a:r>
          </a:p>
        </p:txBody>
      </p:sp>
      <p:grpSp>
        <p:nvGrpSpPr>
          <p:cNvPr id="224" name="Group 8"/>
          <p:cNvGrpSpPr/>
          <p:nvPr/>
        </p:nvGrpSpPr>
        <p:grpSpPr>
          <a:xfrm>
            <a:off x="2819012" y="4573156"/>
            <a:ext cx="3048389" cy="882764"/>
            <a:chOff x="0" y="0"/>
            <a:chExt cx="3048387" cy="882763"/>
          </a:xfrm>
        </p:grpSpPr>
        <p:grpSp>
          <p:nvGrpSpPr>
            <p:cNvPr id="222" name="Group 9"/>
            <p:cNvGrpSpPr/>
            <p:nvPr/>
          </p:nvGrpSpPr>
          <p:grpSpPr>
            <a:xfrm>
              <a:off x="-1" y="9805"/>
              <a:ext cx="3043309" cy="872959"/>
              <a:chOff x="0" y="0"/>
              <a:chExt cx="3043307" cy="872958"/>
            </a:xfrm>
          </p:grpSpPr>
          <p:sp>
            <p:nvSpPr>
              <p:cNvPr id="220" name="Straight Connector 11"/>
              <p:cNvSpPr/>
              <p:nvPr/>
            </p:nvSpPr>
            <p:spPr>
              <a:xfrm>
                <a:off x="-1" y="417261"/>
                <a:ext cx="3043308" cy="4376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1" name="Straight Connector 12"/>
              <p:cNvSpPr/>
              <p:nvPr/>
            </p:nvSpPr>
            <p:spPr>
              <a:xfrm flipV="1">
                <a:off x="1340" y="-1"/>
                <a:ext cx="866" cy="872959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vert="eaVert"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23" name="Freeform 10"/>
            <p:cNvSpPr/>
            <p:nvPr/>
          </p:nvSpPr>
          <p:spPr>
            <a:xfrm>
              <a:off x="10547" y="0"/>
              <a:ext cx="3037841" cy="84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extrusionOk="0">
                  <a:moveTo>
                    <a:pt x="0" y="10312"/>
                  </a:moveTo>
                  <a:cubicBezTo>
                    <a:pt x="416" y="5141"/>
                    <a:pt x="831" y="-29"/>
                    <a:pt x="1281" y="1"/>
                  </a:cubicBezTo>
                  <a:cubicBezTo>
                    <a:pt x="1731" y="30"/>
                    <a:pt x="2227" y="6904"/>
                    <a:pt x="2700" y="10490"/>
                  </a:cubicBezTo>
                  <a:cubicBezTo>
                    <a:pt x="3173" y="14075"/>
                    <a:pt x="3661" y="21571"/>
                    <a:pt x="4119" y="21512"/>
                  </a:cubicBezTo>
                  <a:cubicBezTo>
                    <a:pt x="4576" y="21452"/>
                    <a:pt x="4996" y="13690"/>
                    <a:pt x="5446" y="10134"/>
                  </a:cubicBezTo>
                  <a:cubicBezTo>
                    <a:pt x="5896" y="6578"/>
                    <a:pt x="6353" y="149"/>
                    <a:pt x="6819" y="178"/>
                  </a:cubicBezTo>
                  <a:cubicBezTo>
                    <a:pt x="7284" y="208"/>
                    <a:pt x="7627" y="7201"/>
                    <a:pt x="8237" y="10312"/>
                  </a:cubicBezTo>
                  <a:cubicBezTo>
                    <a:pt x="8847" y="13423"/>
                    <a:pt x="9740" y="18875"/>
                    <a:pt x="10480" y="18845"/>
                  </a:cubicBezTo>
                  <a:cubicBezTo>
                    <a:pt x="11219" y="18815"/>
                    <a:pt x="11936" y="12860"/>
                    <a:pt x="12676" y="10134"/>
                  </a:cubicBezTo>
                  <a:cubicBezTo>
                    <a:pt x="13416" y="7408"/>
                    <a:pt x="14179" y="2460"/>
                    <a:pt x="14919" y="2490"/>
                  </a:cubicBezTo>
                  <a:cubicBezTo>
                    <a:pt x="15658" y="2519"/>
                    <a:pt x="16368" y="7586"/>
                    <a:pt x="17115" y="10312"/>
                  </a:cubicBezTo>
                  <a:cubicBezTo>
                    <a:pt x="17863" y="13038"/>
                    <a:pt x="18656" y="18934"/>
                    <a:pt x="19403" y="18845"/>
                  </a:cubicBezTo>
                  <a:cubicBezTo>
                    <a:pt x="20151" y="18756"/>
                    <a:pt x="21600" y="9778"/>
                    <a:pt x="21600" y="9778"/>
                  </a:cubicBezTo>
                </a:path>
              </a:pathLst>
            </a:custGeom>
            <a:noFill/>
            <a:ln w="38100" cap="flat">
              <a:solidFill>
                <a:srgbClr val="FF79F4"/>
              </a:solidFill>
              <a:prstDash val="solid"/>
              <a:round/>
            </a:ln>
            <a:effectLst/>
          </p:spPr>
          <p:txBody>
            <a:bodyPr vert="eaVert"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theme/theme1.xml><?xml version="1.0" encoding="utf-8"?>
<a:theme xmlns:a="http://schemas.openxmlformats.org/drawingml/2006/main" name="Lecture 1 - What is Nanoscience">
  <a:themeElements>
    <a:clrScheme name="Custom 108">
      <a:dk1>
        <a:srgbClr val="003366"/>
      </a:dk1>
      <a:lt1>
        <a:srgbClr val="666666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20FFFF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eaVert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eaVert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5695</Words>
  <PresentationFormat>On-screen Show (4:3)</PresentationFormat>
  <Paragraphs>939</Paragraphs>
  <Slides>49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Lecture 1 - What is Nanoscience</vt:lpstr>
      <vt:lpstr>A Renewable / Distributed Grid</vt:lpstr>
      <vt:lpstr>A Renewable / Distributed Grid</vt:lpstr>
      <vt:lpstr>Similarities between all of those present day power plants:</vt:lpstr>
      <vt:lpstr>Power plant similarities (continued):</vt:lpstr>
      <vt:lpstr>Most of this goes out the window in a renewable-based grid:</vt:lpstr>
      <vt:lpstr>To illustrate the challenges, start by considering wind power:</vt:lpstr>
      <vt:lpstr>Early wind turbines dealt with this via "variable pitch" blades:</vt:lpstr>
      <vt:lpstr>Turning this around for a wind turbine:</vt:lpstr>
      <vt:lpstr>So modern wind turbines do something different:</vt:lpstr>
      <vt:lpstr>Conversion has traditionally been based on transformers:</vt:lpstr>
      <vt:lpstr>As applied to our wandering wind turbine's output:</vt:lpstr>
      <vt:lpstr>But this didn't quite get us to our goal of constant 110 VAC power:</vt:lpstr>
      <vt:lpstr>It's similarly difficult to get constant 110 VAC from solar cells:</vt:lpstr>
      <vt:lpstr>Solar cell power output conversion:</vt:lpstr>
      <vt:lpstr>This might almost work if we were "off the grid"</vt:lpstr>
      <vt:lpstr>Continuous monitoring is done by modern integrated circuits</vt:lpstr>
      <vt:lpstr>So now let an integrated circuit control current into a coil: </vt:lpstr>
      <vt:lpstr>When time is right, control IC then opens up the switch</vt:lpstr>
      <vt:lpstr>Current passed through load with switch closed AND opened:</vt:lpstr>
      <vt:lpstr>So a specific, constant, output DC voltage can be "dialed in"</vt:lpstr>
      <vt:lpstr>These include the new chargers we use for all of our batteries!</vt:lpstr>
      <vt:lpstr>Variants can also solve problems with sloppy wind/solar power conversion: </vt:lpstr>
      <vt:lpstr>In fact, conversion can be even simpler:</vt:lpstr>
      <vt:lpstr>An important ramification: Bigger is no longer necessarily better</vt:lpstr>
      <vt:lpstr>If you WANT more power at that location, fine, install more units</vt:lpstr>
      <vt:lpstr>So where would we stand with such a "renewable" grid?</vt:lpstr>
      <vt:lpstr>Power storage could eventually provide a solution</vt:lpstr>
      <vt:lpstr>A somewhat limp partial solution: Use two different renewables</vt:lpstr>
      <vt:lpstr>A somewhat less limp solution: Use two renewables, from two time zones</vt:lpstr>
      <vt:lpstr>However, we'd then confront: long distance power transmission</vt:lpstr>
      <vt:lpstr>Losses and limits in long distance power transmission:</vt:lpstr>
      <vt:lpstr>Next, as introduced in the "Generic Power Plant &amp; Grid" lecture:</vt:lpstr>
      <vt:lpstr>If the faucet (power) is then quickly disconnected:</vt:lpstr>
      <vt:lpstr>Applied to a long power transmission line:</vt:lpstr>
      <vt:lpstr>Result: Current flow lags behind the pushing voltage:</vt:lpstr>
      <vt:lpstr>Longer line =&gt; Larger Lag =&gt; Less power out other end:</vt:lpstr>
      <vt:lpstr>Current lag plagues AC transmission lines - But not DC transmission lines: </vt:lpstr>
      <vt:lpstr>Then there is the third limit, which also affects only AC:</vt:lpstr>
      <vt:lpstr>All driving us toward a grid with a strong high voltage DC backbone</vt:lpstr>
      <vt:lpstr>To share distributed renewable energy sources, we'd instead need:</vt:lpstr>
      <vt:lpstr>This is NREL's cheaper/short-term approximation to that proposal:</vt:lpstr>
      <vt:lpstr>This proposal really encapsulates the history of US electrical power:</vt:lpstr>
      <vt:lpstr>Preceding illustrates technology issues of renewable / distributed grid</vt:lpstr>
      <vt:lpstr>But a Renewable / Distributed Grid will be hugely more complicated:</vt:lpstr>
      <vt:lpstr>Including, holding power company responsible for "base load"</vt:lpstr>
      <vt:lpstr>AND we'll have to figure payments to micro-power producers (you &amp; me): </vt:lpstr>
      <vt:lpstr>Alternative micro-power payment scheme = Feed In Tariffs:</vt:lpstr>
      <vt:lpstr>And to make things even MORE complicated:</vt:lpstr>
      <vt:lpstr>Credits / Acknowledgements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Renewable / Distributed Grid</dc:title>
  <cp:lastModifiedBy>John Bean</cp:lastModifiedBy>
  <cp:revision>1</cp:revision>
  <dcterms:created xsi:type="dcterms:W3CDTF">2019-11-21T16:48:27Z</dcterms:created>
  <dcterms:modified xsi:type="dcterms:W3CDTF">2019-11-21T16:49:58Z</dcterms:modified>
</cp:coreProperties>
</file>