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5pPr>
    <a:lvl6pPr marL="0" marR="0" indent="22860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6pPr>
    <a:lvl7pPr marL="0" marR="0" indent="27432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7pPr>
    <a:lvl8pPr marL="0" marR="0" indent="32004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8pPr>
    <a:lvl9pPr marL="0" marR="0" indent="365760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D"/>
          </a:solidFill>
        </a:fill>
      </a:tcStyle>
    </a:wholeTbl>
    <a:band2H>
      <a:tcTxStyle/>
      <a:tcStyle>
        <a:tcBdr/>
        <a:fill>
          <a:solidFill>
            <a:srgbClr val="E6EFE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4E9"/>
          </a:solidFill>
        </a:fill>
      </a:tcStyle>
    </a:wholeTbl>
    <a:band2H>
      <a:tcTxStyle/>
      <a:tcStyle>
        <a:tcBdr/>
        <a:fill>
          <a:solidFill>
            <a:srgbClr val="F1F2F4"/>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1D9"/>
          </a:solidFill>
        </a:fill>
      </a:tcStyle>
    </a:wholeTbl>
    <a:band2H>
      <a:tcTxStyle/>
      <a:tcStyle>
        <a:tcBdr/>
        <a:fill>
          <a:solidFill>
            <a:srgbClr val="E7E9ED"/>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00336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003366"/>
      </a:tcTxStyle>
      <a:tcStyle>
        <a:tcBdr>
          <a:left>
            <a:ln w="12700" cap="flat">
              <a:noFill/>
              <a:miter lim="400000"/>
            </a:ln>
          </a:left>
          <a:right>
            <a:ln w="12700" cap="flat">
              <a:noFill/>
              <a:miter lim="400000"/>
            </a:ln>
          </a:right>
          <a:top>
            <a:ln w="508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2"/>
          </a:solidFill>
        </a:fill>
      </a:tcStyle>
    </a:wholeTbl>
    <a:band2H>
      <a:tcTxStyle/>
      <a:tcStyle>
        <a:tcBdr/>
        <a:fill>
          <a:solidFill>
            <a:srgbClr val="E6E7EA"/>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60"/>
  </p:normalViewPr>
  <p:slideViewPr>
    <p:cSldViewPr snapToObjects="1">
      <p:cViewPr varScale="1">
        <p:scale>
          <a:sx n="127" d="100"/>
          <a:sy n="127" d="100"/>
        </p:scale>
        <p:origin x="174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93" name="Body Level One…"/>
          <p:cNvSpPr txBox="1">
            <a:spLocks noGrp="1"/>
          </p:cNvSpPr>
          <p:nvPr>
            <p:ph type="body" idx="1"/>
          </p:nvPr>
        </p:nvSpPr>
        <p:spPr>
          <a:xfrm>
            <a:off x="457200" y="1981200"/>
            <a:ext cx="8229600" cy="4114800"/>
          </a:xfrm>
          <a:prstGeom prst="rect">
            <a:avLst/>
          </a:prstGeom>
        </p:spPr>
        <p:txBody>
          <a:bodyPr vert="eaVert"/>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381000"/>
            <a:ext cx="2057400" cy="5715000"/>
          </a:xfrm>
          <a:prstGeom prst="rect">
            <a:avLst/>
          </a:prstGeom>
        </p:spPr>
        <p:txBody>
          <a:bodyPr vert="eaVert"/>
          <a:lstStyle>
            <a:lvl1pPr>
              <a:defRPr sz="4400" i="0">
                <a:latin typeface="Tahoma"/>
                <a:ea typeface="Tahoma"/>
                <a:cs typeface="Tahoma"/>
                <a:sym typeface="Tahoma"/>
              </a:defRPr>
            </a:lvl1pPr>
          </a:lstStyle>
          <a:p>
            <a:r>
              <a:t>Title Text</a:t>
            </a:r>
          </a:p>
        </p:txBody>
      </p:sp>
      <p:sp>
        <p:nvSpPr>
          <p:cNvPr id="102" name="Body Level One…"/>
          <p:cNvSpPr txBox="1">
            <a:spLocks noGrp="1"/>
          </p:cNvSpPr>
          <p:nvPr>
            <p:ph type="body" idx="1"/>
          </p:nvPr>
        </p:nvSpPr>
        <p:spPr>
          <a:xfrm>
            <a:off x="457200" y="381000"/>
            <a:ext cx="6019800" cy="5715000"/>
          </a:xfrm>
          <a:prstGeom prst="rect">
            <a:avLst/>
          </a:prstGeom>
        </p:spPr>
        <p:txBody>
          <a:bodyPr vert="eaVert"/>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lvl1pPr>
              <a:defRPr sz="2800" i="0">
                <a:latin typeface="Tahoma"/>
                <a:ea typeface="Tahoma"/>
                <a:cs typeface="Tahoma"/>
                <a:sym typeface="Tahoma"/>
              </a:defRPr>
            </a:lvl1pPr>
          </a:lstStyle>
          <a:p>
            <a:r>
              <a:t>Title Text</a:t>
            </a:r>
          </a:p>
        </p:txBody>
      </p:sp>
      <p:sp>
        <p:nvSpPr>
          <p:cNvPr id="111" name="Body Level One…"/>
          <p:cNvSpPr txBox="1">
            <a:spLocks noGrp="1"/>
          </p:cNvSpPr>
          <p:nvPr>
            <p:ph type="body" idx="1"/>
          </p:nvPr>
        </p:nvSpPr>
        <p:spPr>
          <a:prstGeom prst="rect">
            <a:avLst/>
          </a:prstGeom>
        </p:spPr>
        <p:txBody>
          <a:bodyPr/>
          <a:lstStyle>
            <a:lvl1pPr>
              <a:tabLst>
                <a:tab pos="457200" algn="l"/>
                <a:tab pos="914400" algn="l"/>
                <a:tab pos="1371600" algn="l"/>
                <a:tab pos="1828800" algn="l"/>
                <a:tab pos="2286000" algn="l"/>
              </a:tabLst>
              <a:defRPr sz="1800">
                <a:latin typeface="+mj-lt"/>
                <a:ea typeface="+mj-ea"/>
                <a:cs typeface="+mj-cs"/>
                <a:sym typeface="Arial"/>
              </a:defRPr>
            </a:lvl1pPr>
            <a:lvl2pPr marL="640896" indent="-183696">
              <a:tabLst>
                <a:tab pos="457200" algn="l"/>
                <a:tab pos="914400" algn="l"/>
                <a:tab pos="1371600" algn="l"/>
                <a:tab pos="1828800" algn="l"/>
                <a:tab pos="2286000" algn="l"/>
              </a:tabLst>
              <a:defRPr sz="1800">
                <a:latin typeface="+mj-lt"/>
                <a:ea typeface="+mj-ea"/>
                <a:cs typeface="+mj-cs"/>
                <a:sym typeface="Arial"/>
              </a:defRPr>
            </a:lvl2pPr>
            <a:lvl3pPr marL="1085850" indent="-171450">
              <a:tabLst>
                <a:tab pos="457200" algn="l"/>
                <a:tab pos="914400" algn="l"/>
                <a:tab pos="1371600" algn="l"/>
                <a:tab pos="1828800" algn="l"/>
                <a:tab pos="2286000" algn="l"/>
              </a:tabLst>
              <a:defRPr sz="1800">
                <a:latin typeface="+mj-lt"/>
                <a:ea typeface="+mj-ea"/>
                <a:cs typeface="+mj-cs"/>
                <a:sym typeface="Arial"/>
              </a:defRPr>
            </a:lvl3pPr>
            <a:lvl4pPr marL="1577339" indent="-205739">
              <a:tabLst>
                <a:tab pos="457200" algn="l"/>
                <a:tab pos="914400" algn="l"/>
                <a:tab pos="1371600" algn="l"/>
                <a:tab pos="1828800" algn="l"/>
                <a:tab pos="2286000" algn="l"/>
              </a:tabLst>
              <a:defRPr sz="1800">
                <a:latin typeface="+mj-lt"/>
                <a:ea typeface="+mj-ea"/>
                <a:cs typeface="+mj-cs"/>
                <a:sym typeface="Arial"/>
              </a:defRPr>
            </a:lvl4pPr>
            <a:lvl5pPr marL="2034539" indent="-205739">
              <a:tabLst>
                <a:tab pos="457200" algn="l"/>
                <a:tab pos="914400" algn="l"/>
                <a:tab pos="1371600" algn="l"/>
                <a:tab pos="1828800" algn="l"/>
                <a:tab pos="2286000" algn="l"/>
              </a:tabLst>
              <a:defRPr sz="1800">
                <a:latin typeface="+mj-lt"/>
                <a:ea typeface="+mj-ea"/>
                <a:cs typeface="+mj-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5486400" y="5988050"/>
            <a:ext cx="2133600" cy="368301"/>
          </a:xfrm>
          <a:prstGeom prst="rect">
            <a:avLst/>
          </a:prstGeom>
        </p:spPr>
        <p:txBody>
          <a:bodyPr/>
          <a:lstStyle>
            <a:lvl1pPr algn="ctr">
              <a:spcBef>
                <a:spcPts val="300"/>
              </a:spcBef>
              <a:defRPr sz="1200" i="1">
                <a:solidFill>
                  <a:srgbClr val="059797"/>
                </a:solidFill>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21" name="Body Level One…"/>
          <p:cNvSpPr txBox="1">
            <a:spLocks noGrp="1"/>
          </p:cNvSpPr>
          <p:nvPr>
            <p:ph type="body" idx="1"/>
          </p:nvPr>
        </p:nvSpPr>
        <p:spPr>
          <a:xfrm>
            <a:off x="457200" y="1981200"/>
            <a:ext cx="8229600" cy="41148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i="0" cap="all">
                <a:latin typeface="Tahoma"/>
                <a:ea typeface="Tahoma"/>
                <a:cs typeface="Tahoma"/>
                <a:sym typeface="Tahoma"/>
              </a:defRPr>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39" name="Body Level One…"/>
          <p:cNvSpPr txBox="1">
            <a:spLocks noGrp="1"/>
          </p:cNvSpPr>
          <p:nvPr>
            <p:ph type="body" sz="half" idx="1"/>
          </p:nvPr>
        </p:nvSpPr>
        <p:spPr>
          <a:xfrm>
            <a:off x="457200" y="1981200"/>
            <a:ext cx="4038600" cy="4114800"/>
          </a:xfrm>
          <a:prstGeom prst="rect">
            <a:avLst/>
          </a:prstGeom>
        </p:spPr>
        <p:txBody>
          <a:bodyPr/>
          <a:lstStyle>
            <a:lvl1pPr marL="342900" indent="-342900">
              <a:spcBef>
                <a:spcPts val="600"/>
              </a:spcBef>
              <a:buClr>
                <a:srgbClr val="00CCFF"/>
              </a:buClr>
              <a:buSzPct val="65000"/>
              <a:buChar char="■"/>
              <a:defRPr sz="2800"/>
            </a:lvl1pPr>
            <a:lvl2pPr marL="790575" indent="-333375">
              <a:spcBef>
                <a:spcPts val="600"/>
              </a:spcBef>
              <a:buClr>
                <a:srgbClr val="00CCFF"/>
              </a:buClr>
              <a:defRPr sz="2800"/>
            </a:lvl2pPr>
            <a:lvl3pPr marL="1234439" indent="-320039">
              <a:spcBef>
                <a:spcPts val="600"/>
              </a:spcBef>
              <a:buClr>
                <a:srgbClr val="00CCFF"/>
              </a:buClr>
              <a:defRPr sz="2800"/>
            </a:lvl3pPr>
            <a:lvl4pPr marL="1727200" indent="-355600">
              <a:spcBef>
                <a:spcPts val="600"/>
              </a:spcBef>
              <a:buClr>
                <a:srgbClr val="00CCFF"/>
              </a:buClr>
              <a:defRPr sz="2800"/>
            </a:lvl4pPr>
            <a:lvl5pPr marL="2184400" indent="-355600">
              <a:spcBef>
                <a:spcPts val="600"/>
              </a:spcBef>
              <a:buClr>
                <a:srgbClr val="00CCFF"/>
              </a:buClr>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74638"/>
            <a:ext cx="8229600" cy="1143001"/>
          </a:xfrm>
          <a:prstGeom prst="rect">
            <a:avLst/>
          </a:prstGeom>
        </p:spPr>
        <p:txBody>
          <a:bodyPr/>
          <a:lstStyle>
            <a:lvl1pPr>
              <a:defRPr sz="4400" i="0">
                <a:latin typeface="Tahoma"/>
                <a:ea typeface="Tahoma"/>
                <a:cs typeface="Tahoma"/>
                <a:sym typeface="Tahoma"/>
              </a:defRPr>
            </a:lvl1p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a:spcBef>
                <a:spcPts val="500"/>
              </a:spcBef>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a:spcBef>
                <a:spcPts val="500"/>
              </a:spcBef>
              <a:defRPr sz="2400" b="1"/>
            </a:pPr>
            <a:endParaRPr/>
          </a:p>
        </p:txBody>
      </p:sp>
      <p:sp>
        <p:nvSpPr>
          <p:cNvPr id="5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58"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b="1" i="0">
                <a:latin typeface="Tahoma"/>
                <a:ea typeface="Tahoma"/>
                <a:cs typeface="Tahoma"/>
                <a:sym typeface="Tahom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a:spcBef>
                <a:spcPts val="300"/>
              </a:spcBef>
              <a:defRPr sz="1400"/>
            </a:pPr>
            <a:endParaRPr/>
          </a:p>
        </p:txBody>
      </p:sp>
      <p:sp>
        <p:nvSpPr>
          <p:cNvPr id="7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b="1" i="0">
                <a:latin typeface="Tahoma"/>
                <a:ea typeface="Tahoma"/>
                <a:cs typeface="Tahoma"/>
                <a:sym typeface="Tahoma"/>
              </a:defRPr>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04800" y="76200"/>
            <a:ext cx="8534400" cy="9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04800" y="1143000"/>
            <a:ext cx="85344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5988050"/>
            <a:ext cx="2133600" cy="368301"/>
          </a:xfrm>
          <a:prstGeom prst="rect">
            <a:avLst/>
          </a:prstGeom>
          <a:ln w="12700">
            <a:miter lim="400000"/>
          </a:ln>
        </p:spPr>
        <p:txBody>
          <a:bodyPr wrap="none" lIns="45719" rIns="45719" anchor="b">
            <a:spAutoFit/>
          </a:bodyPr>
          <a:lstStyle>
            <a:lvl1pPr algn="r">
              <a:defRPr sz="1400" b="0">
                <a:solidFill>
                  <a:srgbClr val="FFFFFF"/>
                </a:solidFill>
                <a:effectLst>
                  <a:outerShdw blurRad="38100" dist="38100" dir="2700000" rotWithShape="0">
                    <a:srgbClr val="000000"/>
                  </a:outerShdw>
                </a:effectLst>
                <a:latin typeface="+mj-lt"/>
                <a:ea typeface="+mj-ea"/>
                <a:cs typeface="+mj-cs"/>
                <a:sym typeface="Aria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sz="2000" b="0" i="1" u="none" strike="noStrike" cap="none" spc="0" baseline="0">
          <a:solidFill>
            <a:srgbClr val="E5FFFF"/>
          </a:solidFill>
          <a:effectLst>
            <a:outerShdw blurRad="38100" dist="38100" dir="2700000" rotWithShape="0">
              <a:srgbClr val="000000"/>
            </a:outerShdw>
          </a:effectLst>
          <a:uFillTx/>
          <a:latin typeface="+mj-lt"/>
          <a:ea typeface="+mj-ea"/>
          <a:cs typeface="+mj-cs"/>
          <a:sym typeface="Arial"/>
        </a:defRPr>
      </a:lvl9pPr>
    </p:titleStyle>
    <p:bodyStyle>
      <a:lvl1pPr marL="0" marR="0" indent="0" algn="l" defTabSz="914400" rtl="0" latinLnBrk="0">
        <a:lnSpc>
          <a:spcPct val="100000"/>
        </a:lnSpc>
        <a:spcBef>
          <a:spcPts val="400"/>
        </a:spcBef>
        <a:spcAft>
          <a:spcPts val="0"/>
        </a:spcAft>
        <a:buClrTx/>
        <a:buSzTx/>
        <a:buFontTx/>
        <a:buNone/>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1pPr>
      <a:lvl2pPr marL="661307" marR="0" indent="-204107"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2pPr>
      <a:lvl3pPr marL="1104900" marR="0" indent="-190500"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3pPr>
      <a:lvl4pPr marL="1600200" marR="0" indent="-228600"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4pPr>
      <a:lvl5pPr marL="2057400" marR="0" indent="-228600"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5pPr>
      <a:lvl6pPr marL="2514600" marR="0" indent="-228600"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6pPr>
      <a:lvl7pPr marL="2971800" marR="0" indent="-228600"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7pPr>
      <a:lvl8pPr marL="3429000" marR="0" indent="-228600"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8pPr>
      <a:lvl9pPr marL="3886200" marR="0" indent="-228600" algn="l" defTabSz="914400" rtl="0" latinLnBrk="0">
        <a:lnSpc>
          <a:spcPct val="100000"/>
        </a:lnSpc>
        <a:spcBef>
          <a:spcPts val="400"/>
        </a:spcBef>
        <a:spcAft>
          <a:spcPts val="0"/>
        </a:spcAft>
        <a:buClrTx/>
        <a:buSzPct val="65000"/>
        <a:buFontTx/>
        <a:buChar char="■"/>
        <a:tabLst/>
        <a:defRPr sz="2000" b="0" i="0" u="none" strike="noStrike" cap="none" spc="0" baseline="0">
          <a:solidFill>
            <a:srgbClr val="FFFFFF"/>
          </a:solidFill>
          <a:effectLst>
            <a:outerShdw blurRad="38100" dist="38100" dir="2700000" rotWithShape="0">
              <a:srgbClr val="000000"/>
            </a:outerShdw>
          </a:effectLst>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effectLst>
            <a:outerShdw blurRad="38100" dist="38100" dir="2700000" rotWithShape="0">
              <a:srgbClr val="000000"/>
            </a:outerShdw>
          </a:effectLst>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m.com/about/stations/hydro/bath-county-pumped-storage-station.jsp"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wecanfigurethisout.org/ENERGY/Web_notes/Electrochemical/Batteries%20and%20Fuel%20Cells.pdf" TargetMode="External"/><Relationship Id="rId2" Type="http://schemas.openxmlformats.org/officeDocument/2006/relationships/hyperlink" Target="https://www.wecanfigurethisout.org/ENERGY/Web_notes/Electrochemical/Batteries%20and%20Fuel%20Cells.pptx" TargetMode="Externa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wecanfigurethisout.org/ENERGY/Web_notes/Electrochemical/Batteries%20and%20Fuel%20Cells.ke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ecanfigurethisout.org/ENERGY/Web_notes/Technology%20Comparisons/Plant%20Requirements%20-%20Land%20Water.pdf" TargetMode="External"/><Relationship Id="rId2" Type="http://schemas.openxmlformats.org/officeDocument/2006/relationships/hyperlink" Target="https://wecanfigurethisout.org/ENERGY/Web_notes/Technology%20Comparisons/Plant%20Requirements%20-%20Land%20Water.pptx" TargetMode="External"/><Relationship Id="rId1" Type="http://schemas.openxmlformats.org/officeDocument/2006/relationships/slideLayout" Target="../slideLayouts/slideLayout1.xml"/><Relationship Id="rId4" Type="http://schemas.openxmlformats.org/officeDocument/2006/relationships/hyperlink" Target="https://wecanfigurethisout.org/ENERGY/Web_notes/Technology%20Comparisons/Plant%20Requirements%20-%20Land%20Water.ke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2"/>
          <p:cNvSpPr txBox="1">
            <a:spLocks noGrp="1"/>
          </p:cNvSpPr>
          <p:nvPr>
            <p:ph type="title"/>
          </p:nvPr>
        </p:nvSpPr>
        <p:spPr>
          <a:xfrm>
            <a:off x="304800" y="88900"/>
            <a:ext cx="8534400" cy="654050"/>
          </a:xfrm>
          <a:prstGeom prst="rect">
            <a:avLst/>
          </a:prstGeom>
        </p:spPr>
        <p:txBody>
          <a:bodyPr/>
          <a:lstStyle>
            <a:lvl1pPr>
              <a:defRPr sz="2200" i="1">
                <a:latin typeface="+mj-lt"/>
                <a:ea typeface="+mj-ea"/>
                <a:cs typeface="+mj-cs"/>
                <a:sym typeface="Arial"/>
              </a:defRPr>
            </a:lvl1pPr>
          </a:lstStyle>
          <a:p>
            <a:r>
              <a:t>Power Cycles and Energy Storage</a:t>
            </a:r>
          </a:p>
        </p:txBody>
      </p:sp>
      <p:sp>
        <p:nvSpPr>
          <p:cNvPr id="122" name="Rectangle 3"/>
          <p:cNvSpPr txBox="1">
            <a:spLocks noGrp="1"/>
          </p:cNvSpPr>
          <p:nvPr>
            <p:ph type="body" sz="quarter" idx="1"/>
          </p:nvPr>
        </p:nvSpPr>
        <p:spPr>
          <a:xfrm>
            <a:off x="304800" y="673100"/>
            <a:ext cx="8534400" cy="827921"/>
          </a:xfrm>
          <a:prstGeom prst="rect">
            <a:avLst/>
          </a:prstGeom>
        </p:spPr>
        <p:txBody>
          <a:bodyPr/>
          <a:lstStyle/>
          <a:p>
            <a:pPr algn="ctr"/>
            <a:r>
              <a:rPr dirty="0"/>
              <a:t>John C. Bean</a:t>
            </a:r>
          </a:p>
          <a:p>
            <a:pPr>
              <a:defRPr sz="600"/>
            </a:pPr>
            <a:endParaRPr/>
          </a:p>
          <a:p>
            <a:pPr algn="ctr">
              <a:spcBef>
                <a:spcPts val="300"/>
              </a:spcBef>
              <a:defRPr sz="1600" u="sng"/>
            </a:pPr>
            <a:r>
              <a:t>Outline</a:t>
            </a:r>
          </a:p>
        </p:txBody>
      </p:sp>
      <p:sp>
        <p:nvSpPr>
          <p:cNvPr id="123" name="Rectangle 5"/>
          <p:cNvSpPr txBox="1"/>
          <p:nvPr/>
        </p:nvSpPr>
        <p:spPr>
          <a:xfrm>
            <a:off x="304800" y="65715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rgbClr val="E5FFFF"/>
                </a:solidFill>
                <a:effectLst>
                  <a:outerShdw blurRad="38100" dist="38100" dir="2700000" rotWithShape="0">
                    <a:srgbClr val="000000"/>
                  </a:outerShdw>
                </a:effectLst>
                <a:latin typeface="+mj-lt"/>
                <a:ea typeface="+mj-ea"/>
                <a:cs typeface="+mj-cs"/>
                <a:sym typeface="Arial"/>
              </a:defRPr>
            </a:lvl1pPr>
          </a:lstStyle>
          <a:p>
            <a:r>
              <a:t>(Written / Revised:  March 2020)</a:t>
            </a:r>
          </a:p>
        </p:txBody>
      </p:sp>
      <p:sp>
        <p:nvSpPr>
          <p:cNvPr id="124" name="Rectangle 3"/>
          <p:cNvSpPr txBox="1"/>
          <p:nvPr/>
        </p:nvSpPr>
        <p:spPr>
          <a:xfrm>
            <a:off x="177942" y="1698651"/>
            <a:ext cx="8788116" cy="4675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ormAutofit lnSpcReduction="10000"/>
          </a:bodyPr>
          <a:lstStyle/>
          <a:p>
            <a:pPr>
              <a:lnSpc>
                <a:spcPct val="130000"/>
              </a:lnSpc>
              <a:spcBef>
                <a:spcPts val="400"/>
              </a:spcBef>
              <a:tabLst>
                <a:tab pos="4445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j-lt"/>
                <a:ea typeface="+mj-ea"/>
                <a:cs typeface="+mj-cs"/>
                <a:sym typeface="Arial"/>
              </a:defRPr>
            </a:pPr>
            <a:r>
              <a:rPr dirty="0"/>
              <a:t>How to meet our daily cycle of electrical power consumption</a:t>
            </a:r>
          </a:p>
          <a:p>
            <a:pPr>
              <a:lnSpc>
                <a:spcPct val="130000"/>
              </a:lnSpc>
              <a:spcBef>
                <a:spcPts val="400"/>
              </a:spcBef>
              <a:tabLst>
                <a:tab pos="4445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j-lt"/>
                <a:ea typeface="+mj-ea"/>
                <a:cs typeface="+mj-cs"/>
                <a:sym typeface="Arial"/>
              </a:defRPr>
            </a:pPr>
            <a:r>
              <a:rPr dirty="0"/>
              <a:t>Today's scenario: Base Load Power Plants (24/7) + Dispatchable Power Plants (evening only)</a:t>
            </a:r>
          </a:p>
          <a:p>
            <a:pPr>
              <a:lnSpc>
                <a:spcPct val="130000"/>
              </a:lnSpc>
              <a:spcBef>
                <a:spcPts val="400"/>
              </a:spcBef>
              <a:tabLst>
                <a:tab pos="4445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j-lt"/>
                <a:ea typeface="+mj-ea"/>
                <a:cs typeface="+mj-cs"/>
                <a:sym typeface="Arial"/>
              </a:defRPr>
            </a:pPr>
            <a:r>
              <a:rPr dirty="0"/>
              <a:t>Possible future scenario:  Base Load Plants + Massive Energy Storage</a:t>
            </a:r>
          </a:p>
          <a:p>
            <a:pPr>
              <a:lnSpc>
                <a:spcPct val="130000"/>
              </a:lnSpc>
              <a:spcBef>
                <a:spcPts val="400"/>
              </a:spcBef>
              <a:tabLst>
                <a:tab pos="4445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j-lt"/>
                <a:ea typeface="+mj-ea"/>
                <a:cs typeface="+mj-cs"/>
                <a:sym typeface="Arial"/>
              </a:defRPr>
            </a:pPr>
            <a:r>
              <a:rPr dirty="0"/>
              <a:t>Candidates for Massive Energy:</a:t>
            </a:r>
          </a:p>
          <a:p>
            <a:pPr lvl="1" indent="620485">
              <a:lnSpc>
                <a:spcPct val="130000"/>
              </a:lnSpc>
              <a:spcBef>
                <a:spcPts val="400"/>
              </a:spcBef>
              <a:tabLst>
                <a:tab pos="4445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j-lt"/>
                <a:ea typeface="+mj-ea"/>
                <a:cs typeface="+mj-cs"/>
                <a:sym typeface="Arial"/>
              </a:defRPr>
            </a:pPr>
            <a:r>
              <a:rPr dirty="0"/>
              <a:t>Pumped Storage Hydro</a:t>
            </a:r>
          </a:p>
          <a:p>
            <a:pPr lvl="1" indent="620485">
              <a:lnSpc>
                <a:spcPct val="130000"/>
              </a:lnSpc>
              <a:spcBef>
                <a:spcPts val="400"/>
              </a:spcBef>
              <a:tabLst>
                <a:tab pos="4445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j-lt"/>
                <a:ea typeface="+mj-ea"/>
                <a:cs typeface="+mj-cs"/>
                <a:sym typeface="Arial"/>
              </a:defRPr>
            </a:pPr>
            <a:r>
              <a:rPr dirty="0"/>
              <a:t>Hydrogen Fuel Cells</a:t>
            </a:r>
          </a:p>
          <a:p>
            <a:pPr lvl="1" indent="620485">
              <a:lnSpc>
                <a:spcPct val="130000"/>
              </a:lnSpc>
              <a:spcBef>
                <a:spcPts val="400"/>
              </a:spcBef>
              <a:tabLst>
                <a:tab pos="4445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j-lt"/>
                <a:ea typeface="+mj-ea"/>
                <a:cs typeface="+mj-cs"/>
                <a:sym typeface="Arial"/>
              </a:defRPr>
            </a:pPr>
            <a:r>
              <a:rPr dirty="0"/>
              <a:t>Flywheel Energy Storage</a:t>
            </a:r>
          </a:p>
          <a:p>
            <a:pPr lvl="1" indent="620485">
              <a:lnSpc>
                <a:spcPct val="130000"/>
              </a:lnSpc>
              <a:spcBef>
                <a:spcPts val="400"/>
              </a:spcBef>
              <a:tabLst>
                <a:tab pos="4445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j-lt"/>
                <a:ea typeface="+mj-ea"/>
                <a:cs typeface="+mj-cs"/>
                <a:sym typeface="Arial"/>
              </a:defRPr>
            </a:pPr>
            <a:r>
              <a:rPr dirty="0"/>
              <a:t>Compressed </a:t>
            </a:r>
            <a:r>
              <a:rPr lang="en-US" dirty="0"/>
              <a:t>Air </a:t>
            </a:r>
            <a:r>
              <a:rPr dirty="0"/>
              <a:t>Energy Storage (CAES)</a:t>
            </a:r>
          </a:p>
          <a:p>
            <a:pPr lvl="1" indent="620485">
              <a:lnSpc>
                <a:spcPct val="130000"/>
              </a:lnSpc>
              <a:spcBef>
                <a:spcPts val="400"/>
              </a:spcBef>
              <a:tabLst>
                <a:tab pos="4445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j-lt"/>
                <a:ea typeface="+mj-ea"/>
                <a:cs typeface="+mj-cs"/>
                <a:sym typeface="Arial"/>
              </a:defRPr>
            </a:pPr>
            <a:r>
              <a:rPr dirty="0"/>
              <a:t>Capacitor / Super Capacitor Energy Storage</a:t>
            </a:r>
          </a:p>
          <a:p>
            <a:pPr lvl="1" indent="620485">
              <a:lnSpc>
                <a:spcPct val="130000"/>
              </a:lnSpc>
              <a:spcBef>
                <a:spcPts val="400"/>
              </a:spcBef>
              <a:tabLst>
                <a:tab pos="4445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j-lt"/>
                <a:ea typeface="+mj-ea"/>
                <a:cs typeface="+mj-cs"/>
                <a:sym typeface="Arial"/>
              </a:defRPr>
            </a:pPr>
            <a:r>
              <a:rPr dirty="0"/>
              <a:t>Battery Energy Storage</a:t>
            </a:r>
          </a:p>
          <a:p>
            <a:pPr lvl="1" indent="620485">
              <a:lnSpc>
                <a:spcPct val="130000"/>
              </a:lnSpc>
              <a:spcBef>
                <a:spcPts val="400"/>
              </a:spcBef>
              <a:tabLst>
                <a:tab pos="4445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j-lt"/>
                <a:ea typeface="+mj-ea"/>
                <a:cs typeface="+mj-cs"/>
                <a:sym typeface="Arial"/>
              </a:defRPr>
            </a:pPr>
            <a:r>
              <a:rPr dirty="0"/>
              <a:t>Molten Salt Heat Energy Storage</a:t>
            </a:r>
          </a:p>
          <a:p>
            <a:pPr>
              <a:lnSpc>
                <a:spcPct val="130000"/>
              </a:lnSpc>
              <a:spcBef>
                <a:spcPts val="400"/>
              </a:spcBef>
              <a:tabLst>
                <a:tab pos="4445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j-lt"/>
                <a:ea typeface="+mj-ea"/>
                <a:cs typeface="+mj-cs"/>
                <a:sym typeface="Arial"/>
              </a:defRPr>
            </a:pPr>
            <a:r>
              <a:rPr dirty="0"/>
              <a:t>How much of each is required for Base Load + Massive Energy Storage scenario?</a:t>
            </a:r>
          </a:p>
          <a:p>
            <a:pPr>
              <a:lnSpc>
                <a:spcPct val="130000"/>
              </a:lnSpc>
              <a:spcBef>
                <a:spcPts val="400"/>
              </a:spcBef>
              <a:tabLst>
                <a:tab pos="444500" algn="l"/>
                <a:tab pos="914400" algn="l"/>
                <a:tab pos="1371600" algn="l"/>
                <a:tab pos="1828800" algn="l"/>
                <a:tab pos="2286000" algn="l"/>
              </a:tabLst>
              <a:defRPr sz="1600" b="0">
                <a:solidFill>
                  <a:srgbClr val="FFFFFF"/>
                </a:solidFill>
                <a:effectLst>
                  <a:outerShdw blurRad="38100" dist="38100" dir="2700000" rotWithShape="0">
                    <a:srgbClr val="000000"/>
                  </a:outerShdw>
                </a:effectLst>
                <a:latin typeface="+mj-lt"/>
                <a:ea typeface="+mj-ea"/>
                <a:cs typeface="+mj-cs"/>
                <a:sym typeface="Arial"/>
              </a:defRPr>
            </a:pPr>
            <a:r>
              <a:rPr dirty="0"/>
              <a:t>More ambitious scenario of ALSO eliminating ALL non-green power sources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Rectangle 2"/>
          <p:cNvSpPr txBox="1">
            <a:spLocks noGrp="1"/>
          </p:cNvSpPr>
          <p:nvPr>
            <p:ph type="title"/>
          </p:nvPr>
        </p:nvSpPr>
        <p:spPr>
          <a:xfrm>
            <a:off x="304800" y="88900"/>
            <a:ext cx="8534400" cy="457200"/>
          </a:xfrm>
          <a:prstGeom prst="rect">
            <a:avLst/>
          </a:prstGeom>
        </p:spPr>
        <p:txBody>
          <a:bodyPr/>
          <a:lstStyle/>
          <a:p>
            <a:r>
              <a:t>But how MUCH energy do we have to store early in the day?</a:t>
            </a:r>
          </a:p>
        </p:txBody>
      </p:sp>
      <p:sp>
        <p:nvSpPr>
          <p:cNvPr id="261" name="Rectangle 3"/>
          <p:cNvSpPr txBox="1">
            <a:spLocks noGrp="1"/>
          </p:cNvSpPr>
          <p:nvPr>
            <p:ph type="body" idx="1"/>
          </p:nvPr>
        </p:nvSpPr>
        <p:spPr>
          <a:xfrm>
            <a:off x="177800" y="876300"/>
            <a:ext cx="8753251" cy="3429000"/>
          </a:xfrm>
          <a:prstGeom prst="rect">
            <a:avLst/>
          </a:prstGeom>
        </p:spPr>
        <p:txBody>
          <a:bodyPr/>
          <a:lstStyle/>
          <a:p>
            <a:pPr>
              <a:tabLst>
                <a:tab pos="444500" algn="l"/>
                <a:tab pos="901700" algn="l"/>
              </a:tabLst>
              <a:defRPr sz="1800"/>
            </a:pPr>
            <a:r>
              <a:t>From earlier discussion, average power per day = 80% of peak power</a:t>
            </a:r>
          </a:p>
          <a:p>
            <a:pPr>
              <a:tabLst>
                <a:tab pos="444500" algn="l"/>
                <a:tab pos="901700" algn="l"/>
              </a:tabLst>
              <a:defRPr sz="700"/>
            </a:pPr>
            <a:endParaRPr/>
          </a:p>
          <a:p>
            <a:pPr marL="0" lvl="1" indent="640896">
              <a:buSzTx/>
              <a:buNone/>
              <a:tabLst>
                <a:tab pos="444500" algn="l"/>
                <a:tab pos="901700" algn="l"/>
              </a:tabLst>
              <a:defRPr sz="1800"/>
            </a:pPr>
            <a:r>
              <a:t>So daily energy = E</a:t>
            </a:r>
            <a:r>
              <a:rPr baseline="-25000"/>
              <a:t>daily</a:t>
            </a:r>
            <a:r>
              <a:t> = 0.8 P</a:t>
            </a:r>
            <a:r>
              <a:rPr baseline="-25000"/>
              <a:t>peak</a:t>
            </a:r>
            <a:r>
              <a:t> x 1 day</a:t>
            </a:r>
          </a:p>
          <a:p>
            <a:pPr>
              <a:tabLst>
                <a:tab pos="444500" algn="l"/>
                <a:tab pos="901700" algn="l"/>
              </a:tabLst>
              <a:defRPr sz="1200"/>
            </a:pPr>
            <a:endParaRPr/>
          </a:p>
          <a:p>
            <a:pPr>
              <a:tabLst>
                <a:tab pos="444500" algn="l"/>
                <a:tab pos="901700" algn="l"/>
              </a:tabLst>
              <a:defRPr sz="1800"/>
            </a:pPr>
            <a:r>
              <a:t>Assuming shape of energy stored &amp; moved curve below is indeed sinusoidal:</a:t>
            </a:r>
          </a:p>
          <a:p>
            <a:pPr>
              <a:tabLst>
                <a:tab pos="444500" algn="l"/>
                <a:tab pos="901700" algn="l"/>
              </a:tabLst>
              <a:defRPr sz="700"/>
            </a:pPr>
            <a:endParaRPr/>
          </a:p>
          <a:p>
            <a:pPr marL="0" lvl="1" indent="640896">
              <a:buSzTx/>
              <a:buNone/>
              <a:tabLst>
                <a:tab pos="444500" algn="l"/>
                <a:tab pos="901700" algn="l"/>
              </a:tabLst>
              <a:defRPr sz="1800"/>
            </a:pPr>
            <a:r>
              <a:t>From the diagram, amplitude of the sine = (0.2 x peak power)</a:t>
            </a:r>
          </a:p>
          <a:p>
            <a:pPr>
              <a:tabLst>
                <a:tab pos="444500" algn="l"/>
                <a:tab pos="901700" algn="l"/>
              </a:tabLst>
              <a:defRPr sz="1200"/>
            </a:pPr>
            <a:endParaRPr/>
          </a:p>
          <a:p>
            <a:pPr>
              <a:tabLst>
                <a:tab pos="444500" algn="l"/>
                <a:tab pos="901700" algn="l"/>
              </a:tabLst>
              <a:defRPr sz="1800"/>
            </a:pPr>
            <a:r>
              <a:t>Then, stored early day energy = integral (from 0 to day/2) of 0.2 P</a:t>
            </a:r>
            <a:r>
              <a:rPr baseline="-25000"/>
              <a:t>peak</a:t>
            </a:r>
            <a:r>
              <a:t> Sin </a:t>
            </a:r>
            <a:r>
              <a:rPr sz="1000"/>
              <a:t>		</a:t>
            </a:r>
            <a:r>
              <a:rPr sz="700"/>
              <a:t>	</a:t>
            </a:r>
            <a:r>
              <a:rPr sz="1000"/>
              <a:t>			</a:t>
            </a:r>
          </a:p>
          <a:p>
            <a:pPr>
              <a:tabLst>
                <a:tab pos="444500" algn="l"/>
                <a:tab pos="901700" algn="l"/>
              </a:tabLst>
              <a:defRPr sz="1800"/>
            </a:pPr>
            <a:r>
              <a:t>	= 0.2 P</a:t>
            </a:r>
            <a:r>
              <a:rPr baseline="-25000"/>
              <a:t>peak  </a:t>
            </a:r>
            <a:r>
              <a:t>x day / Pi = 0.064 P</a:t>
            </a:r>
            <a:r>
              <a:rPr baseline="-25000"/>
              <a:t>peak</a:t>
            </a:r>
            <a:r>
              <a:t> x day = (0.064)(E</a:t>
            </a:r>
            <a:r>
              <a:rPr baseline="-25000"/>
              <a:t>daily</a:t>
            </a:r>
            <a:r>
              <a:t>/0.8) = </a:t>
            </a:r>
            <a:r>
              <a:rPr b="1">
                <a:solidFill>
                  <a:srgbClr val="FFCC00"/>
                </a:solidFill>
              </a:rPr>
              <a:t>8% of E</a:t>
            </a:r>
            <a:r>
              <a:rPr b="1" baseline="-25000">
                <a:solidFill>
                  <a:srgbClr val="FFCC00"/>
                </a:solidFill>
              </a:rPr>
              <a:t>daily</a:t>
            </a:r>
          </a:p>
        </p:txBody>
      </p:sp>
      <p:grpSp>
        <p:nvGrpSpPr>
          <p:cNvPr id="284" name="Group 22"/>
          <p:cNvGrpSpPr/>
          <p:nvPr/>
        </p:nvGrpSpPr>
        <p:grpSpPr>
          <a:xfrm>
            <a:off x="381000" y="4165106"/>
            <a:ext cx="4436772" cy="2616255"/>
            <a:chOff x="0" y="0"/>
            <a:chExt cx="4436771" cy="2616254"/>
          </a:xfrm>
        </p:grpSpPr>
        <p:grpSp>
          <p:nvGrpSpPr>
            <p:cNvPr id="277" name="Group 22"/>
            <p:cNvGrpSpPr/>
            <p:nvPr/>
          </p:nvGrpSpPr>
          <p:grpSpPr>
            <a:xfrm>
              <a:off x="0" y="225735"/>
              <a:ext cx="4436772" cy="2390520"/>
              <a:chOff x="0" y="0"/>
              <a:chExt cx="4436771" cy="2390519"/>
            </a:xfrm>
          </p:grpSpPr>
          <p:sp>
            <p:nvSpPr>
              <p:cNvPr id="262" name="Rectangle 27"/>
              <p:cNvSpPr/>
              <p:nvPr/>
            </p:nvSpPr>
            <p:spPr>
              <a:xfrm>
                <a:off x="643944" y="696653"/>
                <a:ext cx="3364606" cy="1388787"/>
              </a:xfrm>
              <a:prstGeom prst="rect">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63" name="Straight Arrow Connector 28"/>
              <p:cNvSpPr/>
              <p:nvPr/>
            </p:nvSpPr>
            <p:spPr>
              <a:xfrm>
                <a:off x="643944" y="2081973"/>
                <a:ext cx="3640429" cy="6332"/>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264" name="Straight Arrow Connector 29"/>
              <p:cNvSpPr/>
              <p:nvPr/>
            </p:nvSpPr>
            <p:spPr>
              <a:xfrm flipH="1" flipV="1">
                <a:off x="643944" y="0"/>
                <a:ext cx="4706" cy="2083180"/>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265" name="Freeform 30"/>
              <p:cNvSpPr/>
              <p:nvPr/>
            </p:nvSpPr>
            <p:spPr>
              <a:xfrm>
                <a:off x="668906" y="324800"/>
                <a:ext cx="3322165" cy="725256"/>
              </a:xfrm>
              <a:custGeom>
                <a:avLst/>
                <a:gdLst/>
                <a:ahLst/>
                <a:cxnLst>
                  <a:cxn ang="0">
                    <a:pos x="wd2" y="hd2"/>
                  </a:cxn>
                  <a:cxn ang="5400000">
                    <a:pos x="wd2" y="hd2"/>
                  </a:cxn>
                  <a:cxn ang="10800000">
                    <a:pos x="wd2" y="hd2"/>
                  </a:cxn>
                  <a:cxn ang="16200000">
                    <a:pos x="wd2" y="hd2"/>
                  </a:cxn>
                </a:cxnLst>
                <a:rect l="0" t="0" r="r" b="b"/>
                <a:pathLst>
                  <a:path w="21600" h="21600" extrusionOk="0">
                    <a:moveTo>
                      <a:pt x="0" y="10977"/>
                    </a:moveTo>
                    <a:cubicBezTo>
                      <a:pt x="1838" y="16289"/>
                      <a:pt x="3677" y="21600"/>
                      <a:pt x="5466" y="21600"/>
                    </a:cubicBezTo>
                    <a:cubicBezTo>
                      <a:pt x="7255" y="21600"/>
                      <a:pt x="8934" y="14577"/>
                      <a:pt x="10734" y="10977"/>
                    </a:cubicBezTo>
                    <a:cubicBezTo>
                      <a:pt x="12534" y="7377"/>
                      <a:pt x="14455" y="0"/>
                      <a:pt x="16266" y="0"/>
                    </a:cubicBezTo>
                    <a:cubicBezTo>
                      <a:pt x="18077" y="0"/>
                      <a:pt x="21600" y="10977"/>
                      <a:pt x="21600" y="10977"/>
                    </a:cubicBezTo>
                  </a:path>
                </a:pathLst>
              </a:custGeom>
              <a:solidFill>
                <a:srgbClr val="FFFF00">
                  <a:alpha val="52999"/>
                </a:srgbClr>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66" name="Straight Connector 31"/>
              <p:cNvSpPr/>
              <p:nvPr/>
            </p:nvSpPr>
            <p:spPr>
              <a:xfrm flipV="1">
                <a:off x="3152104" y="347196"/>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67" name="Straight Connector 32"/>
              <p:cNvSpPr/>
              <p:nvPr/>
            </p:nvSpPr>
            <p:spPr>
              <a:xfrm flipV="1">
                <a:off x="2320129" y="347196"/>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68" name="Straight Connector 33"/>
              <p:cNvSpPr/>
              <p:nvPr/>
            </p:nvSpPr>
            <p:spPr>
              <a:xfrm flipV="1">
                <a:off x="1492232" y="347196"/>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69" name="Straight Connector 34"/>
              <p:cNvSpPr/>
              <p:nvPr/>
            </p:nvSpPr>
            <p:spPr>
              <a:xfrm flipV="1">
                <a:off x="4007274" y="347196"/>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70" name="Straight Connector 35"/>
              <p:cNvSpPr/>
              <p:nvPr/>
            </p:nvSpPr>
            <p:spPr>
              <a:xfrm>
                <a:off x="643944" y="1041589"/>
                <a:ext cx="3364606" cy="120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71" name="Straight Connector 36"/>
              <p:cNvSpPr/>
              <p:nvPr/>
            </p:nvSpPr>
            <p:spPr>
              <a:xfrm>
                <a:off x="643944" y="304761"/>
                <a:ext cx="3364606" cy="1205"/>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72" name="TextBox 37"/>
              <p:cNvSpPr txBox="1"/>
              <p:nvPr/>
            </p:nvSpPr>
            <p:spPr>
              <a:xfrm>
                <a:off x="0" y="107105"/>
                <a:ext cx="702973" cy="421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Peak Power</a:t>
                </a:r>
              </a:p>
            </p:txBody>
          </p:sp>
          <p:sp>
            <p:nvSpPr>
              <p:cNvPr id="273" name="TextBox 38"/>
              <p:cNvSpPr txBox="1"/>
              <p:nvPr/>
            </p:nvSpPr>
            <p:spPr>
              <a:xfrm>
                <a:off x="154547" y="2083179"/>
                <a:ext cx="91762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100"/>
                  <a:t>Midnight</a:t>
                </a:r>
              </a:p>
            </p:txBody>
          </p:sp>
          <p:sp>
            <p:nvSpPr>
              <p:cNvPr id="274" name="TextBox 39"/>
              <p:cNvSpPr txBox="1"/>
              <p:nvPr/>
            </p:nvSpPr>
            <p:spPr>
              <a:xfrm>
                <a:off x="1867436" y="2083179"/>
                <a:ext cx="917620"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 Noon</a:t>
                </a:r>
              </a:p>
            </p:txBody>
          </p:sp>
          <p:sp>
            <p:nvSpPr>
              <p:cNvPr id="275" name="TextBox 40"/>
              <p:cNvSpPr txBox="1"/>
              <p:nvPr/>
            </p:nvSpPr>
            <p:spPr>
              <a:xfrm>
                <a:off x="3519152" y="2080918"/>
                <a:ext cx="91762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100"/>
                  <a:t>Midnight</a:t>
                </a:r>
              </a:p>
            </p:txBody>
          </p:sp>
          <p:sp>
            <p:nvSpPr>
              <p:cNvPr id="276" name="TextBox 41"/>
              <p:cNvSpPr txBox="1"/>
              <p:nvPr/>
            </p:nvSpPr>
            <p:spPr>
              <a:xfrm>
                <a:off x="93372" y="570945"/>
                <a:ext cx="550572"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defRPr sz="1400" b="0">
                    <a:solidFill>
                      <a:srgbClr val="FFFFFF"/>
                    </a:solidFill>
                  </a:defRPr>
                </a:pPr>
                <a:r>
                  <a:t> </a:t>
                </a:r>
                <a:r>
                  <a:rPr sz="1100"/>
                  <a:t>80%</a:t>
                </a:r>
              </a:p>
            </p:txBody>
          </p:sp>
        </p:grpSp>
        <p:grpSp>
          <p:nvGrpSpPr>
            <p:cNvPr id="281" name="Curved Down Arrow 24"/>
            <p:cNvGrpSpPr/>
            <p:nvPr/>
          </p:nvGrpSpPr>
          <p:grpSpPr>
            <a:xfrm>
              <a:off x="1319648" y="-1"/>
              <a:ext cx="1895886" cy="839268"/>
              <a:chOff x="0" y="0"/>
              <a:chExt cx="1895885" cy="839266"/>
            </a:xfrm>
          </p:grpSpPr>
          <p:sp>
            <p:nvSpPr>
              <p:cNvPr id="278" name="Shape"/>
              <p:cNvSpPr/>
              <p:nvPr/>
            </p:nvSpPr>
            <p:spPr>
              <a:xfrm rot="20869688">
                <a:off x="27994" y="188776"/>
                <a:ext cx="1839898" cy="461715"/>
              </a:xfrm>
              <a:custGeom>
                <a:avLst/>
                <a:gdLst/>
                <a:ahLst/>
                <a:cxnLst>
                  <a:cxn ang="0">
                    <a:pos x="wd2" y="hd2"/>
                  </a:cxn>
                  <a:cxn ang="5400000">
                    <a:pos x="wd2" y="hd2"/>
                  </a:cxn>
                  <a:cxn ang="10800000">
                    <a:pos x="wd2" y="hd2"/>
                  </a:cxn>
                  <a:cxn ang="16200000">
                    <a:pos x="wd2" y="hd2"/>
                  </a:cxn>
                </a:cxnLst>
                <a:rect l="0" t="0" r="r" b="b"/>
                <a:pathLst>
                  <a:path w="21600" h="21600" extrusionOk="0">
                    <a:moveTo>
                      <a:pt x="20900" y="21600"/>
                    </a:moveTo>
                    <a:lnTo>
                      <a:pt x="18344" y="12560"/>
                    </a:lnTo>
                    <a:lnTo>
                      <a:pt x="19294" y="12560"/>
                    </a:lnTo>
                    <a:lnTo>
                      <a:pt x="19294" y="12560"/>
                    </a:lnTo>
                    <a:cubicBezTo>
                      <a:pt x="17643" y="4904"/>
                      <a:pt x="14057" y="0"/>
                      <a:pt x="10111" y="0"/>
                    </a:cubicBezTo>
                    <a:lnTo>
                      <a:pt x="11466" y="0"/>
                    </a:lnTo>
                    <a:cubicBezTo>
                      <a:pt x="15412" y="0"/>
                      <a:pt x="18998" y="4904"/>
                      <a:pt x="20649" y="12560"/>
                    </a:cubicBezTo>
                    <a:lnTo>
                      <a:pt x="21600" y="12560"/>
                    </a:lnTo>
                    <a:close/>
                    <a:moveTo>
                      <a:pt x="10789" y="49"/>
                    </a:moveTo>
                    <a:lnTo>
                      <a:pt x="10789" y="49"/>
                    </a:lnTo>
                    <a:cubicBezTo>
                      <a:pt x="5479" y="810"/>
                      <a:pt x="1355" y="10232"/>
                      <a:pt x="1355" y="21600"/>
                    </a:cubicBezTo>
                    <a:lnTo>
                      <a:pt x="0" y="21600"/>
                    </a:lnTo>
                    <a:cubicBezTo>
                      <a:pt x="0" y="9671"/>
                      <a:pt x="4527" y="0"/>
                      <a:pt x="10111" y="0"/>
                    </a:cubicBezTo>
                    <a:cubicBezTo>
                      <a:pt x="10337" y="0"/>
                      <a:pt x="10563" y="16"/>
                      <a:pt x="10789" y="49"/>
                    </a:cubicBezTo>
                    <a:close/>
                  </a:path>
                </a:pathLst>
              </a:custGeom>
              <a:solidFill>
                <a:schemeClr val="accent1"/>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sp>
            <p:nvSpPr>
              <p:cNvPr id="279" name="Shape"/>
              <p:cNvSpPr/>
              <p:nvPr/>
            </p:nvSpPr>
            <p:spPr>
              <a:xfrm rot="20869688">
                <a:off x="38345" y="285861"/>
                <a:ext cx="918991" cy="461714"/>
              </a:xfrm>
              <a:custGeom>
                <a:avLst/>
                <a:gdLst/>
                <a:ahLst/>
                <a:cxnLst>
                  <a:cxn ang="0">
                    <a:pos x="wd2" y="hd2"/>
                  </a:cxn>
                  <a:cxn ang="5400000">
                    <a:pos x="wd2" y="hd2"/>
                  </a:cxn>
                  <a:cxn ang="10800000">
                    <a:pos x="wd2" y="hd2"/>
                  </a:cxn>
                  <a:cxn ang="16200000">
                    <a:pos x="wd2" y="hd2"/>
                  </a:cxn>
                </a:cxnLst>
                <a:rect l="0" t="0" r="r" b="b"/>
                <a:pathLst>
                  <a:path w="21600" h="21600" extrusionOk="0">
                    <a:moveTo>
                      <a:pt x="21600" y="49"/>
                    </a:moveTo>
                    <a:lnTo>
                      <a:pt x="21600" y="49"/>
                    </a:lnTo>
                    <a:cubicBezTo>
                      <a:pt x="10970" y="810"/>
                      <a:pt x="2713" y="10232"/>
                      <a:pt x="2713" y="21600"/>
                    </a:cubicBezTo>
                    <a:lnTo>
                      <a:pt x="0" y="21600"/>
                    </a:lnTo>
                    <a:cubicBezTo>
                      <a:pt x="0" y="9671"/>
                      <a:pt x="9063" y="0"/>
                      <a:pt x="20243" y="0"/>
                    </a:cubicBezTo>
                    <a:cubicBezTo>
                      <a:pt x="20696" y="0"/>
                      <a:pt x="21148" y="16"/>
                      <a:pt x="21600" y="49"/>
                    </a:cubicBezTo>
                    <a:close/>
                  </a:path>
                </a:pathLst>
              </a:custGeom>
              <a:solidFill>
                <a:srgbClr val="000000">
                  <a:alpha val="20000"/>
                </a:srgbClr>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sp>
            <p:nvSpPr>
              <p:cNvPr id="280" name="Line"/>
              <p:cNvSpPr/>
              <p:nvPr/>
            </p:nvSpPr>
            <p:spPr>
              <a:xfrm rot="20869688">
                <a:off x="27994" y="188776"/>
                <a:ext cx="1839898" cy="461715"/>
              </a:xfrm>
              <a:custGeom>
                <a:avLst/>
                <a:gdLst/>
                <a:ahLst/>
                <a:cxnLst>
                  <a:cxn ang="0">
                    <a:pos x="wd2" y="hd2"/>
                  </a:cxn>
                  <a:cxn ang="5400000">
                    <a:pos x="wd2" y="hd2"/>
                  </a:cxn>
                  <a:cxn ang="10800000">
                    <a:pos x="wd2" y="hd2"/>
                  </a:cxn>
                  <a:cxn ang="16200000">
                    <a:pos x="wd2" y="hd2"/>
                  </a:cxn>
                </a:cxnLst>
                <a:rect l="0" t="0" r="r" b="b"/>
                <a:pathLst>
                  <a:path w="21600" h="21600" extrusionOk="0">
                    <a:moveTo>
                      <a:pt x="10789" y="49"/>
                    </a:moveTo>
                    <a:lnTo>
                      <a:pt x="10789" y="49"/>
                    </a:lnTo>
                    <a:cubicBezTo>
                      <a:pt x="5479" y="810"/>
                      <a:pt x="1355" y="10232"/>
                      <a:pt x="1355" y="21600"/>
                    </a:cubicBezTo>
                    <a:lnTo>
                      <a:pt x="0" y="21600"/>
                    </a:lnTo>
                    <a:cubicBezTo>
                      <a:pt x="0" y="9671"/>
                      <a:pt x="4527" y="0"/>
                      <a:pt x="10111" y="0"/>
                    </a:cubicBezTo>
                    <a:lnTo>
                      <a:pt x="11466" y="0"/>
                    </a:lnTo>
                    <a:cubicBezTo>
                      <a:pt x="15412" y="0"/>
                      <a:pt x="18998" y="4904"/>
                      <a:pt x="20649" y="12560"/>
                    </a:cubicBezTo>
                    <a:lnTo>
                      <a:pt x="21600" y="12560"/>
                    </a:lnTo>
                    <a:lnTo>
                      <a:pt x="20900" y="21600"/>
                    </a:lnTo>
                    <a:lnTo>
                      <a:pt x="18344" y="12560"/>
                    </a:lnTo>
                    <a:lnTo>
                      <a:pt x="19294" y="12560"/>
                    </a:lnTo>
                    <a:lnTo>
                      <a:pt x="19294" y="12560"/>
                    </a:lnTo>
                    <a:cubicBezTo>
                      <a:pt x="17643" y="4904"/>
                      <a:pt x="14057" y="0"/>
                      <a:pt x="10111" y="0"/>
                    </a:cubicBezTo>
                  </a:path>
                </a:pathLst>
              </a:custGeom>
              <a:no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
          <p:nvSpPr>
            <p:cNvPr id="282" name="TextBox 25"/>
            <p:cNvSpPr txBox="1"/>
            <p:nvPr/>
          </p:nvSpPr>
          <p:spPr>
            <a:xfrm>
              <a:off x="1007771" y="1486021"/>
              <a:ext cx="2667000" cy="523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Most effective power plants,</a:t>
              </a:r>
            </a:p>
            <a:p>
              <a:pPr algn="ctr">
                <a:defRPr sz="1400" b="0">
                  <a:solidFill>
                    <a:srgbClr val="FFFFFF"/>
                  </a:solidFill>
                </a:defRPr>
              </a:pPr>
              <a:r>
                <a:t>always at full power</a:t>
              </a:r>
            </a:p>
          </p:txBody>
        </p:sp>
        <p:sp>
          <p:nvSpPr>
            <p:cNvPr id="283" name="TextBox 26"/>
            <p:cNvSpPr txBox="1"/>
            <p:nvPr/>
          </p:nvSpPr>
          <p:spPr>
            <a:xfrm>
              <a:off x="550572" y="866241"/>
              <a:ext cx="19050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Stored energy</a:t>
              </a:r>
            </a:p>
          </p:txBody>
        </p:sp>
      </p:grpSp>
      <p:sp>
        <p:nvSpPr>
          <p:cNvPr id="285" name="Rectangle 3"/>
          <p:cNvSpPr txBox="1"/>
          <p:nvPr/>
        </p:nvSpPr>
        <p:spPr>
          <a:xfrm>
            <a:off x="4695413" y="4676435"/>
            <a:ext cx="4267201" cy="1593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lgn="ctr">
              <a:spcBef>
                <a:spcPts val="400"/>
              </a:spcBef>
              <a:tabLst>
                <a:tab pos="444500" algn="l"/>
                <a:tab pos="901700" algn="l"/>
              </a:tabLst>
              <a:defRPr>
                <a:solidFill>
                  <a:srgbClr val="FFCC00"/>
                </a:solidFill>
                <a:effectLst>
                  <a:outerShdw blurRad="38100" dist="38100" dir="2700000" rotWithShape="0">
                    <a:srgbClr val="000000"/>
                  </a:outerShdw>
                </a:effectLst>
              </a:defRPr>
            </a:pPr>
            <a:r>
              <a:t>So we could also call Scenario #2:  </a:t>
            </a:r>
            <a:endParaRPr>
              <a:solidFill>
                <a:srgbClr val="FFFFFF"/>
              </a:solidFill>
            </a:endParaRPr>
          </a:p>
          <a:p>
            <a:pPr algn="ctr">
              <a:spcBef>
                <a:spcPts val="400"/>
              </a:spcBef>
              <a:tabLst>
                <a:tab pos="444500" algn="l"/>
                <a:tab pos="901700" algn="l"/>
              </a:tabLst>
              <a:defRPr sz="1100">
                <a:solidFill>
                  <a:srgbClr val="FFCC00"/>
                </a:solidFill>
                <a:effectLst>
                  <a:outerShdw blurRad="38100" dist="38100" dir="2700000" rotWithShape="0">
                    <a:srgbClr val="000000"/>
                  </a:outerShdw>
                </a:effectLst>
              </a:defRPr>
            </a:pPr>
            <a:endParaRPr/>
          </a:p>
          <a:p>
            <a:pPr algn="ctr">
              <a:spcBef>
                <a:spcPts val="400"/>
              </a:spcBef>
              <a:tabLst>
                <a:tab pos="444500" algn="l"/>
                <a:tab pos="901700" algn="l"/>
              </a:tabLst>
              <a:defRPr>
                <a:solidFill>
                  <a:srgbClr val="FFCC00"/>
                </a:solidFill>
                <a:effectLst>
                  <a:outerShdw blurRad="38100" dist="38100" dir="2700000" rotWithShape="0">
                    <a:srgbClr val="000000"/>
                  </a:outerShdw>
                </a:effectLst>
              </a:defRPr>
            </a:pPr>
            <a:r>
              <a:t>"Conventional Power </a:t>
            </a:r>
            <a:endParaRPr>
              <a:solidFill>
                <a:srgbClr val="FFFFFF"/>
              </a:solidFill>
            </a:endParaRPr>
          </a:p>
          <a:p>
            <a:pPr algn="ctr">
              <a:spcBef>
                <a:spcPts val="400"/>
              </a:spcBef>
              <a:tabLst>
                <a:tab pos="444500" algn="l"/>
                <a:tab pos="901700" algn="l"/>
              </a:tabLst>
              <a:defRPr>
                <a:solidFill>
                  <a:srgbClr val="FFCC00"/>
                </a:solidFill>
                <a:effectLst>
                  <a:outerShdw blurRad="38100" dist="38100" dir="2700000" rotWithShape="0">
                    <a:srgbClr val="000000"/>
                  </a:outerShdw>
                </a:effectLst>
              </a:defRPr>
            </a:pPr>
            <a:r>
              <a:t>+</a:t>
            </a:r>
          </a:p>
          <a:p>
            <a:pPr algn="ctr">
              <a:spcBef>
                <a:spcPts val="400"/>
              </a:spcBef>
              <a:tabLst>
                <a:tab pos="444500" algn="l"/>
                <a:tab pos="901700" algn="l"/>
              </a:tabLst>
              <a:defRPr>
                <a:solidFill>
                  <a:srgbClr val="FFCC00"/>
                </a:solidFill>
                <a:effectLst>
                  <a:outerShdw blurRad="38100" dist="38100" dir="2700000" rotWithShape="0">
                    <a:srgbClr val="000000"/>
                  </a:outerShdw>
                </a:effectLst>
              </a:defRPr>
            </a:pPr>
            <a:r>
              <a:t>8% Storage"</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5"/>
          <p:cNvSpPr txBox="1"/>
          <p:nvPr/>
        </p:nvSpPr>
        <p:spPr>
          <a:xfrm>
            <a:off x="304800" y="65334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j-lt"/>
                <a:ea typeface="+mj-ea"/>
                <a:cs typeface="+mj-cs"/>
                <a:sym typeface="Arial"/>
              </a:defRPr>
            </a:lvl1pPr>
          </a:lstStyle>
          <a:p>
            <a:r>
              <a:t>1) www.eia.gov/tools/faqs/faq.cfm?id=65&amp;t=2</a:t>
            </a:r>
          </a:p>
        </p:txBody>
      </p:sp>
      <p:sp>
        <p:nvSpPr>
          <p:cNvPr id="288" name="Rectangle 2"/>
          <p:cNvSpPr txBox="1">
            <a:spLocks noGrp="1"/>
          </p:cNvSpPr>
          <p:nvPr>
            <p:ph type="title"/>
          </p:nvPr>
        </p:nvSpPr>
        <p:spPr>
          <a:xfrm>
            <a:off x="304800" y="76200"/>
            <a:ext cx="8534400" cy="457200"/>
          </a:xfrm>
          <a:prstGeom prst="rect">
            <a:avLst/>
          </a:prstGeom>
        </p:spPr>
        <p:txBody>
          <a:bodyPr/>
          <a:lstStyle/>
          <a:p>
            <a:r>
              <a:rPr dirty="0"/>
              <a:t>U.S. energy per day value:</a:t>
            </a:r>
          </a:p>
        </p:txBody>
      </p:sp>
      <p:sp>
        <p:nvSpPr>
          <p:cNvPr id="289" name="Rectangle 3"/>
          <p:cNvSpPr txBox="1">
            <a:spLocks noGrp="1"/>
          </p:cNvSpPr>
          <p:nvPr>
            <p:ph type="body" idx="1"/>
          </p:nvPr>
        </p:nvSpPr>
        <p:spPr>
          <a:xfrm>
            <a:off x="228600" y="797716"/>
            <a:ext cx="8534400" cy="6136484"/>
          </a:xfrm>
          <a:prstGeom prst="rect">
            <a:avLst/>
          </a:prstGeom>
        </p:spPr>
        <p:txBody>
          <a:bodyPr/>
          <a:lstStyle/>
          <a:p>
            <a:pPr>
              <a:defRPr sz="1800"/>
            </a:pPr>
            <a:r>
              <a:rPr dirty="0"/>
              <a:t>From the Power Plant Land and Water Requirements lecture:</a:t>
            </a:r>
          </a:p>
          <a:p>
            <a:pPr>
              <a:defRPr sz="700"/>
            </a:pPr>
            <a:endParaRPr dirty="0"/>
          </a:p>
          <a:p>
            <a:pPr marL="0" lvl="1" indent="640896">
              <a:buSzTx/>
              <a:buNone/>
              <a:defRPr sz="1800"/>
            </a:pPr>
            <a:r>
              <a:rPr dirty="0"/>
              <a:t>Total US energy production (2012) = 4,047,765 GW-h </a:t>
            </a:r>
            <a:r>
              <a:rPr baseline="30000" dirty="0"/>
              <a:t>(1)</a:t>
            </a:r>
            <a:r>
              <a:rPr dirty="0"/>
              <a:t> per year</a:t>
            </a:r>
            <a:endParaRPr baseline="30000" dirty="0"/>
          </a:p>
          <a:p>
            <a:pPr>
              <a:defRPr sz="700" baseline="28571"/>
            </a:pPr>
            <a:endParaRPr dirty="0"/>
          </a:p>
          <a:p>
            <a:pPr marL="0" lvl="1" indent="640896">
              <a:buSzTx/>
              <a:buNone/>
              <a:defRPr sz="1800"/>
            </a:pPr>
            <a:r>
              <a:rPr dirty="0"/>
              <a:t>Which translates into </a:t>
            </a:r>
            <a:r>
              <a:rPr dirty="0">
                <a:solidFill>
                  <a:srgbClr val="FFCC00"/>
                </a:solidFill>
              </a:rPr>
              <a:t>US energy production = 11,089 GW-h  per day</a:t>
            </a:r>
          </a:p>
          <a:p>
            <a:pPr>
              <a:defRPr sz="1200"/>
            </a:pPr>
            <a:endParaRPr dirty="0"/>
          </a:p>
          <a:p>
            <a:pPr>
              <a:defRPr sz="1800"/>
            </a:pPr>
            <a:r>
              <a:rPr dirty="0"/>
              <a:t>So we'd need to store 8% of that early in the morning (for use later in that day):</a:t>
            </a:r>
          </a:p>
          <a:p>
            <a:pPr>
              <a:defRPr sz="1200"/>
            </a:pPr>
            <a:endParaRPr dirty="0"/>
          </a:p>
          <a:p>
            <a:pPr>
              <a:defRPr sz="1800"/>
            </a:pPr>
            <a:r>
              <a:rPr dirty="0"/>
              <a:t>	</a:t>
            </a:r>
            <a:r>
              <a:rPr b="1" dirty="0">
                <a:solidFill>
                  <a:srgbClr val="FFCC00"/>
                </a:solidFill>
              </a:rPr>
              <a:t>Scenario #2 US energy storage required per day = 887 GW-h</a:t>
            </a:r>
          </a:p>
          <a:p>
            <a:pPr>
              <a:defRPr sz="1800" b="1">
                <a:solidFill>
                  <a:srgbClr val="FFCC00"/>
                </a:solidFill>
              </a:defRPr>
            </a:pPr>
            <a:endParaRPr dirty="0"/>
          </a:p>
          <a:p>
            <a:pPr>
              <a:defRPr sz="1800" b="1">
                <a:solidFill>
                  <a:srgbClr val="FFCC00"/>
                </a:solidFill>
              </a:defRPr>
            </a:pPr>
            <a:endParaRPr dirty="0"/>
          </a:p>
          <a:p>
            <a:pPr>
              <a:defRPr sz="1800" b="1">
                <a:solidFill>
                  <a:srgbClr val="FFCC00"/>
                </a:solidFill>
              </a:defRPr>
            </a:pPr>
            <a:endParaRPr dirty="0"/>
          </a:p>
          <a:p>
            <a:pPr>
              <a:defRPr sz="1800" b="1">
                <a:solidFill>
                  <a:srgbClr val="FFCC00"/>
                </a:solidFill>
              </a:defRPr>
            </a:pPr>
            <a:endParaRPr dirty="0"/>
          </a:p>
          <a:p>
            <a:pPr>
              <a:defRPr sz="1800" b="1">
                <a:solidFill>
                  <a:srgbClr val="FFCC00"/>
                </a:solidFill>
              </a:defRPr>
            </a:pPr>
            <a:endParaRPr dirty="0"/>
          </a:p>
          <a:p>
            <a:pPr>
              <a:defRPr sz="2500" b="1">
                <a:solidFill>
                  <a:srgbClr val="FFCC00"/>
                </a:solidFill>
              </a:defRPr>
            </a:pPr>
            <a:endParaRPr dirty="0"/>
          </a:p>
          <a:p>
            <a:pPr>
              <a:defRPr sz="1800" b="1">
                <a:solidFill>
                  <a:srgbClr val="FFCC00"/>
                </a:solidFill>
              </a:defRPr>
            </a:pPr>
            <a:endParaRPr dirty="0"/>
          </a:p>
          <a:p>
            <a:pPr>
              <a:defRPr sz="1800" b="1">
                <a:solidFill>
                  <a:srgbClr val="FFCC00"/>
                </a:solidFill>
              </a:defRPr>
            </a:pPr>
            <a:endParaRPr dirty="0"/>
          </a:p>
          <a:p>
            <a:pPr algn="ctr">
              <a:defRPr sz="1800" b="1">
                <a:solidFill>
                  <a:srgbClr val="FFCC00"/>
                </a:solidFill>
              </a:defRPr>
            </a:pPr>
            <a:r>
              <a:rPr dirty="0"/>
              <a:t>So with that target figure in mind, what are the alternatives?</a:t>
            </a:r>
          </a:p>
        </p:txBody>
      </p:sp>
      <p:grpSp>
        <p:nvGrpSpPr>
          <p:cNvPr id="313" name="Group 32"/>
          <p:cNvGrpSpPr/>
          <p:nvPr/>
        </p:nvGrpSpPr>
        <p:grpSpPr>
          <a:xfrm>
            <a:off x="2116428" y="3174506"/>
            <a:ext cx="4436772" cy="2616255"/>
            <a:chOff x="0" y="0"/>
            <a:chExt cx="4436771" cy="2616254"/>
          </a:xfrm>
        </p:grpSpPr>
        <p:grpSp>
          <p:nvGrpSpPr>
            <p:cNvPr id="305" name="Group 22"/>
            <p:cNvGrpSpPr/>
            <p:nvPr/>
          </p:nvGrpSpPr>
          <p:grpSpPr>
            <a:xfrm>
              <a:off x="0" y="225735"/>
              <a:ext cx="4436772" cy="2390520"/>
              <a:chOff x="0" y="0"/>
              <a:chExt cx="4436771" cy="2390519"/>
            </a:xfrm>
          </p:grpSpPr>
          <p:sp>
            <p:nvSpPr>
              <p:cNvPr id="290" name="Rectangle 9"/>
              <p:cNvSpPr/>
              <p:nvPr/>
            </p:nvSpPr>
            <p:spPr>
              <a:xfrm>
                <a:off x="643944" y="696653"/>
                <a:ext cx="3364606" cy="1388787"/>
              </a:xfrm>
              <a:prstGeom prst="rect">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91" name="Straight Arrow Connector 10"/>
              <p:cNvSpPr/>
              <p:nvPr/>
            </p:nvSpPr>
            <p:spPr>
              <a:xfrm>
                <a:off x="643944" y="2081973"/>
                <a:ext cx="3640429" cy="6332"/>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292" name="Straight Arrow Connector 11"/>
              <p:cNvSpPr/>
              <p:nvPr/>
            </p:nvSpPr>
            <p:spPr>
              <a:xfrm flipH="1" flipV="1">
                <a:off x="643944" y="0"/>
                <a:ext cx="4706" cy="2083180"/>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293" name="Freeform 12"/>
              <p:cNvSpPr/>
              <p:nvPr/>
            </p:nvSpPr>
            <p:spPr>
              <a:xfrm>
                <a:off x="668906" y="324800"/>
                <a:ext cx="3322165" cy="725256"/>
              </a:xfrm>
              <a:custGeom>
                <a:avLst/>
                <a:gdLst/>
                <a:ahLst/>
                <a:cxnLst>
                  <a:cxn ang="0">
                    <a:pos x="wd2" y="hd2"/>
                  </a:cxn>
                  <a:cxn ang="5400000">
                    <a:pos x="wd2" y="hd2"/>
                  </a:cxn>
                  <a:cxn ang="10800000">
                    <a:pos x="wd2" y="hd2"/>
                  </a:cxn>
                  <a:cxn ang="16200000">
                    <a:pos x="wd2" y="hd2"/>
                  </a:cxn>
                </a:cxnLst>
                <a:rect l="0" t="0" r="r" b="b"/>
                <a:pathLst>
                  <a:path w="21600" h="21600" extrusionOk="0">
                    <a:moveTo>
                      <a:pt x="0" y="10977"/>
                    </a:moveTo>
                    <a:cubicBezTo>
                      <a:pt x="1838" y="16289"/>
                      <a:pt x="3677" y="21600"/>
                      <a:pt x="5466" y="21600"/>
                    </a:cubicBezTo>
                    <a:cubicBezTo>
                      <a:pt x="7255" y="21600"/>
                      <a:pt x="8934" y="14577"/>
                      <a:pt x="10734" y="10977"/>
                    </a:cubicBezTo>
                    <a:cubicBezTo>
                      <a:pt x="12534" y="7377"/>
                      <a:pt x="14455" y="0"/>
                      <a:pt x="16266" y="0"/>
                    </a:cubicBezTo>
                    <a:cubicBezTo>
                      <a:pt x="18077" y="0"/>
                      <a:pt x="21600" y="10977"/>
                      <a:pt x="21600" y="10977"/>
                    </a:cubicBezTo>
                  </a:path>
                </a:pathLst>
              </a:custGeom>
              <a:solidFill>
                <a:srgbClr val="FFFF00">
                  <a:alpha val="52999"/>
                </a:srgbClr>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94" name="Straight Connector 13"/>
              <p:cNvSpPr/>
              <p:nvPr/>
            </p:nvSpPr>
            <p:spPr>
              <a:xfrm flipV="1">
                <a:off x="3152104" y="347196"/>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95" name="Straight Connector 14"/>
              <p:cNvSpPr/>
              <p:nvPr/>
            </p:nvSpPr>
            <p:spPr>
              <a:xfrm flipV="1">
                <a:off x="2320129" y="347196"/>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96" name="Straight Connector 15"/>
              <p:cNvSpPr/>
              <p:nvPr/>
            </p:nvSpPr>
            <p:spPr>
              <a:xfrm flipV="1">
                <a:off x="1492232" y="347196"/>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97" name="Straight Connector 16"/>
              <p:cNvSpPr/>
              <p:nvPr/>
            </p:nvSpPr>
            <p:spPr>
              <a:xfrm flipV="1">
                <a:off x="4007274" y="347196"/>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98" name="Straight Connector 17"/>
              <p:cNvSpPr/>
              <p:nvPr/>
            </p:nvSpPr>
            <p:spPr>
              <a:xfrm>
                <a:off x="643944" y="1041589"/>
                <a:ext cx="3364606" cy="120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99" name="Straight Connector 18"/>
              <p:cNvSpPr/>
              <p:nvPr/>
            </p:nvSpPr>
            <p:spPr>
              <a:xfrm>
                <a:off x="643944" y="304761"/>
                <a:ext cx="3364606" cy="1205"/>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300" name="TextBox 19"/>
              <p:cNvSpPr txBox="1"/>
              <p:nvPr/>
            </p:nvSpPr>
            <p:spPr>
              <a:xfrm>
                <a:off x="0" y="107105"/>
                <a:ext cx="702973" cy="421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Peak Power</a:t>
                </a:r>
              </a:p>
            </p:txBody>
          </p:sp>
          <p:sp>
            <p:nvSpPr>
              <p:cNvPr id="301" name="TextBox 20"/>
              <p:cNvSpPr txBox="1"/>
              <p:nvPr/>
            </p:nvSpPr>
            <p:spPr>
              <a:xfrm>
                <a:off x="154547" y="2083179"/>
                <a:ext cx="91762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100"/>
                  <a:t>Midnight</a:t>
                </a:r>
              </a:p>
            </p:txBody>
          </p:sp>
          <p:sp>
            <p:nvSpPr>
              <p:cNvPr id="302" name="TextBox 21"/>
              <p:cNvSpPr txBox="1"/>
              <p:nvPr/>
            </p:nvSpPr>
            <p:spPr>
              <a:xfrm>
                <a:off x="1867436" y="2083179"/>
                <a:ext cx="917620"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 Noon</a:t>
                </a:r>
              </a:p>
            </p:txBody>
          </p:sp>
          <p:sp>
            <p:nvSpPr>
              <p:cNvPr id="303" name="TextBox 22"/>
              <p:cNvSpPr txBox="1"/>
              <p:nvPr/>
            </p:nvSpPr>
            <p:spPr>
              <a:xfrm>
                <a:off x="3519152" y="2080918"/>
                <a:ext cx="91762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100"/>
                  <a:t>Midnight</a:t>
                </a:r>
              </a:p>
            </p:txBody>
          </p:sp>
          <p:sp>
            <p:nvSpPr>
              <p:cNvPr id="304" name="TextBox 23"/>
              <p:cNvSpPr txBox="1"/>
              <p:nvPr/>
            </p:nvSpPr>
            <p:spPr>
              <a:xfrm>
                <a:off x="93372" y="570945"/>
                <a:ext cx="550572"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defRPr sz="1400" b="0">
                    <a:solidFill>
                      <a:srgbClr val="FFFFFF"/>
                    </a:solidFill>
                  </a:defRPr>
                </a:pPr>
                <a:r>
                  <a:t> </a:t>
                </a:r>
                <a:r>
                  <a:rPr sz="1100"/>
                  <a:t>80%</a:t>
                </a:r>
              </a:p>
            </p:txBody>
          </p:sp>
        </p:grpSp>
        <p:grpSp>
          <p:nvGrpSpPr>
            <p:cNvPr id="309" name="Curved Down Arrow 6"/>
            <p:cNvGrpSpPr/>
            <p:nvPr/>
          </p:nvGrpSpPr>
          <p:grpSpPr>
            <a:xfrm>
              <a:off x="1319648" y="-1"/>
              <a:ext cx="1895886" cy="839268"/>
              <a:chOff x="0" y="0"/>
              <a:chExt cx="1895885" cy="839266"/>
            </a:xfrm>
          </p:grpSpPr>
          <p:sp>
            <p:nvSpPr>
              <p:cNvPr id="306" name="Shape"/>
              <p:cNvSpPr/>
              <p:nvPr/>
            </p:nvSpPr>
            <p:spPr>
              <a:xfrm rot="20869688">
                <a:off x="27994" y="188776"/>
                <a:ext cx="1839898" cy="461715"/>
              </a:xfrm>
              <a:custGeom>
                <a:avLst/>
                <a:gdLst/>
                <a:ahLst/>
                <a:cxnLst>
                  <a:cxn ang="0">
                    <a:pos x="wd2" y="hd2"/>
                  </a:cxn>
                  <a:cxn ang="5400000">
                    <a:pos x="wd2" y="hd2"/>
                  </a:cxn>
                  <a:cxn ang="10800000">
                    <a:pos x="wd2" y="hd2"/>
                  </a:cxn>
                  <a:cxn ang="16200000">
                    <a:pos x="wd2" y="hd2"/>
                  </a:cxn>
                </a:cxnLst>
                <a:rect l="0" t="0" r="r" b="b"/>
                <a:pathLst>
                  <a:path w="21600" h="21600" extrusionOk="0">
                    <a:moveTo>
                      <a:pt x="20900" y="21600"/>
                    </a:moveTo>
                    <a:lnTo>
                      <a:pt x="18344" y="12560"/>
                    </a:lnTo>
                    <a:lnTo>
                      <a:pt x="19294" y="12560"/>
                    </a:lnTo>
                    <a:lnTo>
                      <a:pt x="19294" y="12560"/>
                    </a:lnTo>
                    <a:cubicBezTo>
                      <a:pt x="17643" y="4904"/>
                      <a:pt x="14057" y="0"/>
                      <a:pt x="10111" y="0"/>
                    </a:cubicBezTo>
                    <a:lnTo>
                      <a:pt x="11466" y="0"/>
                    </a:lnTo>
                    <a:cubicBezTo>
                      <a:pt x="15412" y="0"/>
                      <a:pt x="18998" y="4904"/>
                      <a:pt x="20649" y="12560"/>
                    </a:cubicBezTo>
                    <a:lnTo>
                      <a:pt x="21600" y="12560"/>
                    </a:lnTo>
                    <a:close/>
                    <a:moveTo>
                      <a:pt x="10789" y="49"/>
                    </a:moveTo>
                    <a:lnTo>
                      <a:pt x="10789" y="49"/>
                    </a:lnTo>
                    <a:cubicBezTo>
                      <a:pt x="5479" y="810"/>
                      <a:pt x="1355" y="10232"/>
                      <a:pt x="1355" y="21600"/>
                    </a:cubicBezTo>
                    <a:lnTo>
                      <a:pt x="0" y="21600"/>
                    </a:lnTo>
                    <a:cubicBezTo>
                      <a:pt x="0" y="9671"/>
                      <a:pt x="4527" y="0"/>
                      <a:pt x="10111" y="0"/>
                    </a:cubicBezTo>
                    <a:cubicBezTo>
                      <a:pt x="10337" y="0"/>
                      <a:pt x="10563" y="16"/>
                      <a:pt x="10789" y="49"/>
                    </a:cubicBezTo>
                    <a:close/>
                  </a:path>
                </a:pathLst>
              </a:custGeom>
              <a:solidFill>
                <a:schemeClr val="accent1"/>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sp>
            <p:nvSpPr>
              <p:cNvPr id="307" name="Shape"/>
              <p:cNvSpPr/>
              <p:nvPr/>
            </p:nvSpPr>
            <p:spPr>
              <a:xfrm rot="20869688">
                <a:off x="38345" y="285861"/>
                <a:ext cx="918991" cy="461714"/>
              </a:xfrm>
              <a:custGeom>
                <a:avLst/>
                <a:gdLst/>
                <a:ahLst/>
                <a:cxnLst>
                  <a:cxn ang="0">
                    <a:pos x="wd2" y="hd2"/>
                  </a:cxn>
                  <a:cxn ang="5400000">
                    <a:pos x="wd2" y="hd2"/>
                  </a:cxn>
                  <a:cxn ang="10800000">
                    <a:pos x="wd2" y="hd2"/>
                  </a:cxn>
                  <a:cxn ang="16200000">
                    <a:pos x="wd2" y="hd2"/>
                  </a:cxn>
                </a:cxnLst>
                <a:rect l="0" t="0" r="r" b="b"/>
                <a:pathLst>
                  <a:path w="21600" h="21600" extrusionOk="0">
                    <a:moveTo>
                      <a:pt x="21600" y="49"/>
                    </a:moveTo>
                    <a:lnTo>
                      <a:pt x="21600" y="49"/>
                    </a:lnTo>
                    <a:cubicBezTo>
                      <a:pt x="10970" y="810"/>
                      <a:pt x="2713" y="10232"/>
                      <a:pt x="2713" y="21600"/>
                    </a:cubicBezTo>
                    <a:lnTo>
                      <a:pt x="0" y="21600"/>
                    </a:lnTo>
                    <a:cubicBezTo>
                      <a:pt x="0" y="9671"/>
                      <a:pt x="9063" y="0"/>
                      <a:pt x="20243" y="0"/>
                    </a:cubicBezTo>
                    <a:cubicBezTo>
                      <a:pt x="20696" y="0"/>
                      <a:pt x="21148" y="16"/>
                      <a:pt x="21600" y="49"/>
                    </a:cubicBezTo>
                    <a:close/>
                  </a:path>
                </a:pathLst>
              </a:custGeom>
              <a:solidFill>
                <a:srgbClr val="000000">
                  <a:alpha val="20000"/>
                </a:srgbClr>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sp>
            <p:nvSpPr>
              <p:cNvPr id="308" name="Line"/>
              <p:cNvSpPr/>
              <p:nvPr/>
            </p:nvSpPr>
            <p:spPr>
              <a:xfrm rot="20869688">
                <a:off x="27994" y="188776"/>
                <a:ext cx="1839898" cy="461715"/>
              </a:xfrm>
              <a:custGeom>
                <a:avLst/>
                <a:gdLst/>
                <a:ahLst/>
                <a:cxnLst>
                  <a:cxn ang="0">
                    <a:pos x="wd2" y="hd2"/>
                  </a:cxn>
                  <a:cxn ang="5400000">
                    <a:pos x="wd2" y="hd2"/>
                  </a:cxn>
                  <a:cxn ang="10800000">
                    <a:pos x="wd2" y="hd2"/>
                  </a:cxn>
                  <a:cxn ang="16200000">
                    <a:pos x="wd2" y="hd2"/>
                  </a:cxn>
                </a:cxnLst>
                <a:rect l="0" t="0" r="r" b="b"/>
                <a:pathLst>
                  <a:path w="21600" h="21600" extrusionOk="0">
                    <a:moveTo>
                      <a:pt x="10789" y="49"/>
                    </a:moveTo>
                    <a:lnTo>
                      <a:pt x="10789" y="49"/>
                    </a:lnTo>
                    <a:cubicBezTo>
                      <a:pt x="5479" y="810"/>
                      <a:pt x="1355" y="10232"/>
                      <a:pt x="1355" y="21600"/>
                    </a:cubicBezTo>
                    <a:lnTo>
                      <a:pt x="0" y="21600"/>
                    </a:lnTo>
                    <a:cubicBezTo>
                      <a:pt x="0" y="9671"/>
                      <a:pt x="4527" y="0"/>
                      <a:pt x="10111" y="0"/>
                    </a:cubicBezTo>
                    <a:lnTo>
                      <a:pt x="11466" y="0"/>
                    </a:lnTo>
                    <a:cubicBezTo>
                      <a:pt x="15412" y="0"/>
                      <a:pt x="18998" y="4904"/>
                      <a:pt x="20649" y="12560"/>
                    </a:cubicBezTo>
                    <a:lnTo>
                      <a:pt x="21600" y="12560"/>
                    </a:lnTo>
                    <a:lnTo>
                      <a:pt x="20900" y="21600"/>
                    </a:lnTo>
                    <a:lnTo>
                      <a:pt x="18344" y="12560"/>
                    </a:lnTo>
                    <a:lnTo>
                      <a:pt x="19294" y="12560"/>
                    </a:lnTo>
                    <a:lnTo>
                      <a:pt x="19294" y="12560"/>
                    </a:lnTo>
                    <a:cubicBezTo>
                      <a:pt x="17643" y="4904"/>
                      <a:pt x="14057" y="0"/>
                      <a:pt x="10111" y="0"/>
                    </a:cubicBezTo>
                  </a:path>
                </a:pathLst>
              </a:custGeom>
              <a:no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
          <p:nvSpPr>
            <p:cNvPr id="310" name="TextBox 7"/>
            <p:cNvSpPr txBox="1"/>
            <p:nvPr/>
          </p:nvSpPr>
          <p:spPr>
            <a:xfrm>
              <a:off x="1007771" y="1486021"/>
              <a:ext cx="2667000" cy="523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Most effective power plants,</a:t>
              </a:r>
            </a:p>
            <a:p>
              <a:pPr algn="ctr">
                <a:defRPr sz="1400" b="0">
                  <a:solidFill>
                    <a:srgbClr val="FFFFFF"/>
                  </a:solidFill>
                </a:defRPr>
              </a:pPr>
              <a:r>
                <a:t>always at full power</a:t>
              </a:r>
            </a:p>
          </p:txBody>
        </p:sp>
        <p:sp>
          <p:nvSpPr>
            <p:cNvPr id="311" name="TextBox 8"/>
            <p:cNvSpPr txBox="1"/>
            <p:nvPr/>
          </p:nvSpPr>
          <p:spPr>
            <a:xfrm>
              <a:off x="550572" y="866241"/>
              <a:ext cx="19050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Stored energy</a:t>
              </a:r>
            </a:p>
          </p:txBody>
        </p:sp>
        <p:sp>
          <p:nvSpPr>
            <p:cNvPr id="312" name="TextBox 31"/>
            <p:cNvSpPr txBox="1"/>
            <p:nvPr/>
          </p:nvSpPr>
          <p:spPr>
            <a:xfrm>
              <a:off x="2455571" y="635493"/>
              <a:ext cx="14478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a:solidFill>
                    <a:srgbClr val="FF0000"/>
                  </a:solidFill>
                </a:defRPr>
              </a:lvl1pPr>
            </a:lstStyle>
            <a:p>
              <a:r>
                <a:t>887 GW-h</a:t>
              </a: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Rectangle 5"/>
          <p:cNvSpPr txBox="1"/>
          <p:nvPr/>
        </p:nvSpPr>
        <p:spPr>
          <a:xfrm>
            <a:off x="228600" y="6355620"/>
            <a:ext cx="3200400" cy="442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j-lt"/>
                <a:ea typeface="+mj-ea"/>
                <a:cs typeface="+mj-cs"/>
                <a:sym typeface="Arial"/>
              </a:defRPr>
            </a:lvl1pPr>
          </a:lstStyle>
          <a:p>
            <a:r>
              <a:t>http://www.sandia.gov/ess/docs/other/Grid_Energy_Storage_Dec_2013.pdf</a:t>
            </a:r>
          </a:p>
        </p:txBody>
      </p:sp>
      <p:sp>
        <p:nvSpPr>
          <p:cNvPr id="316" name="Rectangle 2"/>
          <p:cNvSpPr txBox="1">
            <a:spLocks noGrp="1"/>
          </p:cNvSpPr>
          <p:nvPr>
            <p:ph type="title"/>
          </p:nvPr>
        </p:nvSpPr>
        <p:spPr>
          <a:xfrm>
            <a:off x="304800" y="114300"/>
            <a:ext cx="8534400" cy="510508"/>
          </a:xfrm>
          <a:prstGeom prst="rect">
            <a:avLst/>
          </a:prstGeom>
        </p:spPr>
        <p:txBody>
          <a:bodyPr/>
          <a:lstStyle/>
          <a:p>
            <a:r>
              <a:t>Candidate energy storage technologies:</a:t>
            </a:r>
          </a:p>
        </p:txBody>
      </p:sp>
      <p:pic>
        <p:nvPicPr>
          <p:cNvPr id="317" name="Picture 5" descr="Picture 5"/>
          <p:cNvPicPr>
            <a:picLocks noChangeAspect="1"/>
          </p:cNvPicPr>
          <p:nvPr/>
        </p:nvPicPr>
        <p:blipFill>
          <a:blip r:embed="rId2"/>
          <a:srcRect l="9613" t="17062" r="2883" b="6825"/>
          <a:stretch>
            <a:fillRect/>
          </a:stretch>
        </p:blipFill>
        <p:spPr>
          <a:xfrm>
            <a:off x="4848045" y="1435720"/>
            <a:ext cx="4067355" cy="1993280"/>
          </a:xfrm>
          <a:prstGeom prst="rect">
            <a:avLst/>
          </a:prstGeom>
          <a:ln w="12700">
            <a:miter lim="400000"/>
          </a:ln>
        </p:spPr>
      </p:pic>
      <p:pic>
        <p:nvPicPr>
          <p:cNvPr id="318" name="Picture 6" descr="Picture 6"/>
          <p:cNvPicPr>
            <a:picLocks noChangeAspect="1"/>
          </p:cNvPicPr>
          <p:nvPr/>
        </p:nvPicPr>
        <p:blipFill>
          <a:blip r:embed="rId3"/>
          <a:srcRect t="7129" b="1782"/>
          <a:stretch>
            <a:fillRect/>
          </a:stretch>
        </p:blipFill>
        <p:spPr>
          <a:xfrm>
            <a:off x="4337050" y="3749870"/>
            <a:ext cx="4730750" cy="2955730"/>
          </a:xfrm>
          <a:prstGeom prst="rect">
            <a:avLst/>
          </a:prstGeom>
          <a:ln w="12700">
            <a:miter lim="400000"/>
          </a:ln>
        </p:spPr>
      </p:pic>
      <p:sp>
        <p:nvSpPr>
          <p:cNvPr id="319" name="Rectangle 3"/>
          <p:cNvSpPr txBox="1"/>
          <p:nvPr/>
        </p:nvSpPr>
        <p:spPr>
          <a:xfrm>
            <a:off x="152400" y="838200"/>
            <a:ext cx="8534400" cy="534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spcBef>
                <a:spcPts val="400"/>
              </a:spcBef>
              <a:tabLst>
                <a:tab pos="444500" algn="l"/>
              </a:tabLst>
              <a:defRPr b="0">
                <a:solidFill>
                  <a:srgbClr val="FFFFFF"/>
                </a:solidFill>
              </a:defRPr>
            </a:pPr>
            <a:r>
              <a:t>From the U.S. Department of Energy (DOE) 2013:</a:t>
            </a:r>
          </a:p>
          <a:p>
            <a:pPr>
              <a:spcBef>
                <a:spcPts val="400"/>
              </a:spcBef>
              <a:tabLst>
                <a:tab pos="444500" algn="l"/>
              </a:tabLst>
              <a:defRPr b="0">
                <a:solidFill>
                  <a:srgbClr val="FFFFFF"/>
                </a:solidFill>
                <a:effectLst>
                  <a:outerShdw blurRad="38100" dist="38100" dir="2700000" rotWithShape="0">
                    <a:srgbClr val="000000"/>
                  </a:outerShdw>
                </a:effectLst>
              </a:defRPr>
            </a:pPr>
            <a:endParaRPr/>
          </a:p>
          <a:p>
            <a:pPr>
              <a:spcBef>
                <a:spcPts val="400"/>
              </a:spcBef>
              <a:tabLst>
                <a:tab pos="444500" algn="l"/>
              </a:tabLst>
              <a:defRPr b="0">
                <a:solidFill>
                  <a:srgbClr val="FFFFFF"/>
                </a:solidFill>
                <a:effectLst>
                  <a:outerShdw blurRad="38100" dist="38100" dir="2700000" rotWithShape="0">
                    <a:srgbClr val="000000"/>
                  </a:outerShdw>
                </a:effectLst>
              </a:defRPr>
            </a:pPr>
            <a:endParaRPr/>
          </a:p>
          <a:p>
            <a:pPr>
              <a:spcBef>
                <a:spcPts val="400"/>
              </a:spcBef>
              <a:tabLst>
                <a:tab pos="444500" algn="l"/>
              </a:tabLst>
              <a:defRPr>
                <a:solidFill>
                  <a:srgbClr val="FFFFFF"/>
                </a:solidFill>
                <a:effectLst>
                  <a:outerShdw blurRad="38100" dist="38100" dir="2700000" rotWithShape="0">
                    <a:srgbClr val="000000"/>
                  </a:outerShdw>
                </a:effectLst>
              </a:defRPr>
            </a:pPr>
            <a:r>
              <a:t>Current U.S. energy storage capacity: </a:t>
            </a:r>
          </a:p>
          <a:p>
            <a:pPr>
              <a:spcBef>
                <a:spcPts val="400"/>
              </a:spcBef>
              <a:tabLst>
                <a:tab pos="444500" algn="l"/>
              </a:tabLst>
              <a:defRPr b="0">
                <a:solidFill>
                  <a:srgbClr val="FFFFFF"/>
                </a:solidFill>
                <a:effectLst>
                  <a:outerShdw blurRad="38100" dist="38100" dir="2700000" rotWithShape="0">
                    <a:srgbClr val="000000"/>
                  </a:outerShdw>
                </a:effectLst>
              </a:defRPr>
            </a:pPr>
            <a:endParaRPr/>
          </a:p>
          <a:p>
            <a:pPr lvl="1">
              <a:spcBef>
                <a:spcPts val="400"/>
              </a:spcBef>
              <a:tabLst>
                <a:tab pos="444500" algn="l"/>
              </a:tabLst>
              <a:defRPr b="0">
                <a:solidFill>
                  <a:srgbClr val="FFFFFF"/>
                </a:solidFill>
                <a:effectLst>
                  <a:outerShdw blurRad="38100" dist="38100" dir="2700000" rotWithShape="0">
                    <a:srgbClr val="000000"/>
                  </a:outerShdw>
                </a:effectLst>
              </a:defRPr>
            </a:pPr>
            <a:r>
              <a:t>(ALMOST ALL of it is pumped hydro!)</a:t>
            </a:r>
          </a:p>
          <a:p>
            <a:pPr>
              <a:spcBef>
                <a:spcPts val="400"/>
              </a:spcBef>
              <a:tabLst>
                <a:tab pos="444500" algn="l"/>
              </a:tabLst>
              <a:defRPr b="0">
                <a:solidFill>
                  <a:srgbClr val="FFFFFF"/>
                </a:solidFill>
                <a:effectLst>
                  <a:outerShdw blurRad="38100" dist="38100" dir="2700000" rotWithShape="0">
                    <a:srgbClr val="000000"/>
                  </a:outerShdw>
                </a:effectLst>
              </a:defRPr>
            </a:pPr>
            <a:endParaRPr/>
          </a:p>
          <a:p>
            <a:pPr>
              <a:spcBef>
                <a:spcPts val="400"/>
              </a:spcBef>
              <a:tabLst>
                <a:tab pos="444500" algn="l"/>
              </a:tabLst>
              <a:defRPr b="0">
                <a:solidFill>
                  <a:srgbClr val="FFFFFF"/>
                </a:solidFill>
                <a:effectLst>
                  <a:outerShdw blurRad="38100" dist="38100" dir="2700000" rotWithShape="0">
                    <a:srgbClr val="000000"/>
                  </a:outerShdw>
                </a:effectLst>
              </a:defRPr>
            </a:pPr>
            <a:endParaRPr/>
          </a:p>
          <a:p>
            <a:pPr>
              <a:spcBef>
                <a:spcPts val="400"/>
              </a:spcBef>
              <a:tabLst>
                <a:tab pos="444500" algn="l"/>
              </a:tabLst>
              <a:defRPr>
                <a:solidFill>
                  <a:srgbClr val="FFFFFF"/>
                </a:solidFill>
                <a:effectLst>
                  <a:outerShdw blurRad="38100" dist="38100" dir="2700000" rotWithShape="0">
                    <a:srgbClr val="000000"/>
                  </a:outerShdw>
                </a:effectLst>
              </a:defRPr>
            </a:pPr>
            <a:endParaRPr/>
          </a:p>
          <a:p>
            <a:pPr>
              <a:spcBef>
                <a:spcPts val="400"/>
              </a:spcBef>
              <a:tabLst>
                <a:tab pos="444500" algn="l"/>
              </a:tabLst>
              <a:defRPr>
                <a:solidFill>
                  <a:srgbClr val="FFFFFF"/>
                </a:solidFill>
                <a:effectLst>
                  <a:outerShdw blurRad="38100" dist="38100" dir="2700000" rotWithShape="0">
                    <a:srgbClr val="000000"/>
                  </a:outerShdw>
                </a:effectLst>
              </a:defRPr>
            </a:pPr>
            <a:r>
              <a:t>Maturity of storage technologies:</a:t>
            </a:r>
          </a:p>
          <a:p>
            <a:pPr>
              <a:spcBef>
                <a:spcPts val="400"/>
              </a:spcBef>
              <a:tabLst>
                <a:tab pos="444500" algn="l"/>
              </a:tabLst>
              <a:defRPr sz="700" b="0">
                <a:solidFill>
                  <a:srgbClr val="FFFFFF"/>
                </a:solidFill>
                <a:effectLst>
                  <a:outerShdw blurRad="38100" dist="38100" dir="2700000" rotWithShape="0">
                    <a:srgbClr val="000000"/>
                  </a:outerShdw>
                </a:effectLst>
              </a:defRPr>
            </a:pPr>
            <a:endParaRPr/>
          </a:p>
          <a:p>
            <a:pPr>
              <a:spcBef>
                <a:spcPts val="400"/>
              </a:spcBef>
              <a:tabLst>
                <a:tab pos="444500" algn="l"/>
              </a:tabLst>
              <a:defRPr b="0">
                <a:solidFill>
                  <a:srgbClr val="FFFFFF"/>
                </a:solidFill>
                <a:effectLst>
                  <a:outerShdw blurRad="38100" dist="38100" dir="2700000" rotWithShape="0">
                    <a:srgbClr val="000000"/>
                  </a:outerShdw>
                </a:effectLst>
              </a:defRPr>
            </a:pPr>
            <a:r>
              <a:t>	NOTE WILD EXAGGERATION!</a:t>
            </a:r>
          </a:p>
          <a:p>
            <a:pPr>
              <a:spcBef>
                <a:spcPts val="400"/>
              </a:spcBef>
              <a:tabLst>
                <a:tab pos="444500" algn="l"/>
              </a:tabLst>
              <a:defRPr sz="700" b="0">
                <a:solidFill>
                  <a:srgbClr val="FFFFFF"/>
                </a:solidFill>
                <a:effectLst>
                  <a:outerShdw blurRad="38100" dist="38100" dir="2700000" rotWithShape="0">
                    <a:srgbClr val="000000"/>
                  </a:outerShdw>
                </a:effectLst>
              </a:defRPr>
            </a:pPr>
            <a:endParaRPr/>
          </a:p>
          <a:p>
            <a:pPr>
              <a:spcBef>
                <a:spcPts val="400"/>
              </a:spcBef>
              <a:tabLst>
                <a:tab pos="444500" algn="l"/>
              </a:tabLst>
              <a:defRPr b="0">
                <a:solidFill>
                  <a:srgbClr val="FFFFFF"/>
                </a:solidFill>
                <a:effectLst>
                  <a:outerShdw blurRad="38100" dist="38100" dir="2700000" rotWithShape="0">
                    <a:srgbClr val="000000"/>
                  </a:outerShdw>
                </a:effectLst>
              </a:defRPr>
            </a:pPr>
            <a:r>
              <a:t>	Net U.S. Hydro storage is still tiny </a:t>
            </a:r>
          </a:p>
          <a:p>
            <a:pPr>
              <a:spcBef>
                <a:spcPts val="400"/>
              </a:spcBef>
              <a:tabLst>
                <a:tab pos="444500" algn="l"/>
              </a:tabLst>
              <a:defRPr sz="700" b="0">
                <a:solidFill>
                  <a:srgbClr val="FFFFFF"/>
                </a:solidFill>
                <a:effectLst>
                  <a:outerShdw blurRad="38100" dist="38100" dir="2700000" rotWithShape="0">
                    <a:srgbClr val="000000"/>
                  </a:outerShdw>
                </a:effectLst>
              </a:defRPr>
            </a:pPr>
            <a:endParaRPr/>
          </a:p>
          <a:p>
            <a:pPr>
              <a:spcBef>
                <a:spcPts val="400"/>
              </a:spcBef>
              <a:tabLst>
                <a:tab pos="444500" algn="l"/>
              </a:tabLst>
              <a:defRPr b="0">
                <a:solidFill>
                  <a:srgbClr val="FFFFFF"/>
                </a:solidFill>
                <a:effectLst>
                  <a:outerShdw blurRad="38100" dist="38100" dir="2700000" rotWithShape="0">
                    <a:srgbClr val="000000"/>
                  </a:outerShdw>
                </a:effectLst>
              </a:defRPr>
            </a:pPr>
            <a:r>
              <a:t>	And it </a:t>
            </a:r>
            <a:r>
              <a:rPr b="1"/>
              <a:t>dwarfs</a:t>
            </a:r>
            <a:r>
              <a:t> other 3 "Deployed"</a:t>
            </a:r>
          </a:p>
          <a:p>
            <a:pPr>
              <a:spcBef>
                <a:spcPts val="400"/>
              </a:spcBef>
              <a:tabLst>
                <a:tab pos="444500" algn="l"/>
              </a:tabLst>
              <a:defRPr sz="700" b="0">
                <a:solidFill>
                  <a:srgbClr val="FFFFFF"/>
                </a:solidFill>
                <a:effectLst>
                  <a:outerShdw blurRad="38100" dist="38100" dir="2700000" rotWithShape="0">
                    <a:srgbClr val="000000"/>
                  </a:outerShdw>
                </a:effectLst>
              </a:defRPr>
            </a:pPr>
            <a:endParaRPr/>
          </a:p>
          <a:p>
            <a:pPr>
              <a:spcBef>
                <a:spcPts val="400"/>
              </a:spcBef>
              <a:tabLst>
                <a:tab pos="444500" algn="l"/>
              </a:tabLst>
              <a:defRPr b="0">
                <a:solidFill>
                  <a:srgbClr val="FFFFFF"/>
                </a:solidFill>
                <a:effectLst>
                  <a:outerShdw blurRad="38100" dist="38100" dir="2700000" rotWithShape="0">
                    <a:srgbClr val="000000"/>
                  </a:outerShdw>
                </a:effectLst>
              </a:defRPr>
            </a:pPr>
            <a:r>
              <a:t>	(which at </a:t>
            </a:r>
            <a:r>
              <a:rPr b="1"/>
              <a:t>BEST</a:t>
            </a:r>
            <a:r>
              <a:t> = 1-2 test plants)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322" name="Rectangle 2"/>
          <p:cNvSpPr txBox="1">
            <a:spLocks noGrp="1"/>
          </p:cNvSpPr>
          <p:nvPr>
            <p:ph type="title"/>
          </p:nvPr>
        </p:nvSpPr>
        <p:spPr>
          <a:xfrm>
            <a:off x="304800" y="228600"/>
            <a:ext cx="8534400" cy="457200"/>
          </a:xfrm>
          <a:prstGeom prst="rect">
            <a:avLst/>
          </a:prstGeom>
        </p:spPr>
        <p:txBody>
          <a:bodyPr/>
          <a:lstStyle/>
          <a:p>
            <a:r>
              <a:t>Nevertheless, sorting the more plausible/mature candidates: </a:t>
            </a:r>
          </a:p>
        </p:txBody>
      </p:sp>
      <p:sp>
        <p:nvSpPr>
          <p:cNvPr id="323" name="Rectangle 3"/>
          <p:cNvSpPr txBox="1">
            <a:spLocks noGrp="1"/>
          </p:cNvSpPr>
          <p:nvPr>
            <p:ph type="body" idx="1"/>
          </p:nvPr>
        </p:nvSpPr>
        <p:spPr>
          <a:xfrm>
            <a:off x="228600" y="914400"/>
            <a:ext cx="8915400" cy="5257800"/>
          </a:xfrm>
          <a:prstGeom prst="rect">
            <a:avLst/>
          </a:prstGeom>
        </p:spPr>
        <p:txBody>
          <a:bodyPr/>
          <a:lstStyle/>
          <a:p>
            <a:pPr defTabSz="886968">
              <a:defRPr sz="1746">
                <a:effectLst>
                  <a:outerShdw blurRad="36957" dist="36957" dir="2700000" rotWithShape="0">
                    <a:srgbClr val="000000"/>
                  </a:outerShdw>
                </a:effectLst>
              </a:defRPr>
            </a:pPr>
            <a:r>
              <a:t>Which fall into two categories based on naturally different figures of merit</a:t>
            </a:r>
          </a:p>
          <a:p>
            <a:pPr defTabSz="886968">
              <a:defRPr sz="1164">
                <a:effectLst>
                  <a:outerShdw blurRad="36957" dist="36957" dir="2700000" rotWithShape="0">
                    <a:srgbClr val="000000"/>
                  </a:outerShdw>
                </a:effectLst>
              </a:defRPr>
            </a:pPr>
            <a:endParaRPr/>
          </a:p>
          <a:p>
            <a:pPr defTabSz="886968">
              <a:defRPr sz="1746" b="1">
                <a:solidFill>
                  <a:srgbClr val="FFCC00"/>
                </a:solidFill>
                <a:effectLst>
                  <a:outerShdw blurRad="36957" dist="36957" dir="2700000" rotWithShape="0">
                    <a:srgbClr val="000000"/>
                  </a:outerShdw>
                </a:effectLst>
              </a:defRPr>
            </a:pPr>
            <a:r>
              <a:t>Energy storage SYSTEMS </a:t>
            </a:r>
            <a:r>
              <a:rPr b="0">
                <a:solidFill>
                  <a:srgbClr val="FFFFFF"/>
                </a:solidFill>
              </a:rPr>
              <a:t>= Multi-component plants, spread over hectares:</a:t>
            </a:r>
          </a:p>
          <a:p>
            <a:pPr defTabSz="886968">
              <a:defRPr sz="873">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a) Pumped Hydro Energy Storage</a:t>
            </a:r>
          </a:p>
          <a:p>
            <a:pPr defTabSz="886968">
              <a:defRPr sz="873">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b) Hydrogen Fuel Cell Energy Storage</a:t>
            </a:r>
          </a:p>
          <a:p>
            <a:pPr defTabSz="886968">
              <a:defRPr sz="873">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c) Flywheel Energy Storage</a:t>
            </a:r>
          </a:p>
          <a:p>
            <a:pPr defTabSz="886968">
              <a:defRPr sz="873">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d) Compressed Air Energy Storage (CAES)</a:t>
            </a:r>
          </a:p>
          <a:p>
            <a:pPr defTabSz="886968">
              <a:defRPr sz="1358">
                <a:effectLst>
                  <a:outerShdw blurRad="36957" dist="36957" dir="2700000" rotWithShape="0">
                    <a:srgbClr val="000000"/>
                  </a:outerShdw>
                </a:effectLst>
              </a:defRPr>
            </a:pPr>
            <a:endParaRPr/>
          </a:p>
          <a:p>
            <a:pPr defTabSz="886968">
              <a:defRPr sz="1746" b="1">
                <a:solidFill>
                  <a:srgbClr val="FFCC00"/>
                </a:solidFill>
                <a:effectLst>
                  <a:outerShdw blurRad="36957" dist="36957" dir="2700000" rotWithShape="0">
                    <a:srgbClr val="000000"/>
                  </a:outerShdw>
                </a:effectLst>
              </a:defRPr>
            </a:pPr>
            <a:r>
              <a:t>Energy storage THINGS </a:t>
            </a:r>
            <a:r>
              <a:rPr b="0">
                <a:solidFill>
                  <a:srgbClr val="FFFFFF"/>
                </a:solidFill>
              </a:rPr>
              <a:t>= Components that would just be massively warehoused:</a:t>
            </a:r>
          </a:p>
          <a:p>
            <a:pPr defTabSz="886968">
              <a:defRPr sz="873">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e) Capacitor / Super Capacitor Energy Storage</a:t>
            </a:r>
          </a:p>
          <a:p>
            <a:pPr defTabSz="886968">
              <a:defRPr sz="873">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f) Battery Energy Storage</a:t>
            </a:r>
          </a:p>
          <a:p>
            <a:pPr defTabSz="886968">
              <a:defRPr sz="873">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g) Molten Salt </a:t>
            </a:r>
            <a:r>
              <a:rPr>
                <a:solidFill>
                  <a:srgbClr val="FF3300"/>
                </a:solidFill>
              </a:rPr>
              <a:t>Heat</a:t>
            </a:r>
            <a:r>
              <a:t> Energy Storage</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Rectangle 2"/>
          <p:cNvSpPr txBox="1">
            <a:spLocks noGrp="1"/>
          </p:cNvSpPr>
          <p:nvPr>
            <p:ph type="title"/>
          </p:nvPr>
        </p:nvSpPr>
        <p:spPr>
          <a:xfrm>
            <a:off x="304800" y="228600"/>
            <a:ext cx="8534400" cy="457200"/>
          </a:xfrm>
          <a:prstGeom prst="rect">
            <a:avLst/>
          </a:prstGeom>
        </p:spPr>
        <p:txBody>
          <a:bodyPr/>
          <a:lstStyle/>
          <a:p>
            <a:r>
              <a:t>For each of these candidates, we need to know:</a:t>
            </a:r>
          </a:p>
        </p:txBody>
      </p:sp>
      <p:sp>
        <p:nvSpPr>
          <p:cNvPr id="326" name="Rectangle 3"/>
          <p:cNvSpPr txBox="1">
            <a:spLocks noGrp="1"/>
          </p:cNvSpPr>
          <p:nvPr>
            <p:ph type="body" idx="1"/>
          </p:nvPr>
        </p:nvSpPr>
        <p:spPr>
          <a:xfrm>
            <a:off x="228600" y="914400"/>
            <a:ext cx="8915400" cy="5562600"/>
          </a:xfrm>
          <a:prstGeom prst="rect">
            <a:avLst/>
          </a:prstGeom>
        </p:spPr>
        <p:txBody>
          <a:bodyPr/>
          <a:lstStyle/>
          <a:p>
            <a:pPr algn="ctr">
              <a:defRPr sz="1800" b="1"/>
            </a:pPr>
            <a:r>
              <a:t>How much is required for our #2 energy storage scenario?</a:t>
            </a:r>
          </a:p>
          <a:p>
            <a:pPr algn="ctr">
              <a:defRPr sz="1000" b="1"/>
            </a:pPr>
            <a:endParaRPr/>
          </a:p>
          <a:p>
            <a:pPr algn="ctr">
              <a:defRPr sz="1800" b="1"/>
            </a:pPr>
            <a:r>
              <a:t>That is, storing 8% of early day energy for later use =&gt; </a:t>
            </a:r>
            <a:r>
              <a:rPr>
                <a:solidFill>
                  <a:srgbClr val="FFCC00"/>
                </a:solidFill>
              </a:rPr>
              <a:t>887 GW-h</a:t>
            </a:r>
            <a:endParaRPr sz="2400">
              <a:solidFill>
                <a:srgbClr val="FFCC00"/>
              </a:solidFill>
            </a:endParaRPr>
          </a:p>
          <a:p>
            <a:pPr>
              <a:defRPr sz="1800"/>
            </a:pPr>
            <a:endParaRPr/>
          </a:p>
          <a:p>
            <a:pPr>
              <a:defRPr sz="1800"/>
            </a:pPr>
            <a:r>
              <a:t>For </a:t>
            </a:r>
            <a:r>
              <a:rPr b="1">
                <a:solidFill>
                  <a:srgbClr val="FFCC00"/>
                </a:solidFill>
              </a:rPr>
              <a:t>all</a:t>
            </a:r>
            <a:r>
              <a:t> candidates, this involves their </a:t>
            </a:r>
            <a:r>
              <a:rPr b="1">
                <a:solidFill>
                  <a:srgbClr val="FFCC00"/>
                </a:solidFill>
              </a:rPr>
              <a:t>"round trip return efficiency"</a:t>
            </a:r>
          </a:p>
          <a:p>
            <a:pPr>
              <a:defRPr sz="700" b="1">
                <a:solidFill>
                  <a:srgbClr val="FFCC00"/>
                </a:solidFill>
              </a:defRPr>
            </a:pPr>
            <a:endParaRPr/>
          </a:p>
          <a:p>
            <a:pPr marL="0" lvl="1" indent="640896">
              <a:buSzTx/>
              <a:buNone/>
              <a:defRPr sz="1800" b="1">
                <a:solidFill>
                  <a:srgbClr val="FFCC00"/>
                </a:solidFill>
              </a:defRPr>
            </a:pPr>
            <a:r>
              <a:rPr b="0">
                <a:solidFill>
                  <a:srgbClr val="FFFFFF"/>
                </a:solidFill>
              </a:rPr>
              <a:t>Because energy returned = energy put in x return efficiency</a:t>
            </a:r>
          </a:p>
          <a:p>
            <a:pPr>
              <a:defRPr sz="1200"/>
            </a:pPr>
            <a:endParaRPr/>
          </a:p>
          <a:p>
            <a:pPr>
              <a:defRPr sz="1800"/>
            </a:pPr>
            <a:r>
              <a:t>For energy storage </a:t>
            </a:r>
            <a:r>
              <a:rPr b="1">
                <a:solidFill>
                  <a:srgbClr val="FFCC00"/>
                </a:solidFill>
              </a:rPr>
              <a:t>SYSTEMS</a:t>
            </a:r>
            <a:r>
              <a:rPr b="1"/>
              <a:t>, </a:t>
            </a:r>
            <a:r>
              <a:t>we need their plant </a:t>
            </a:r>
            <a:r>
              <a:rPr b="1">
                <a:solidFill>
                  <a:srgbClr val="FFCC00"/>
                </a:solidFill>
              </a:rPr>
              <a:t>footprint</a:t>
            </a:r>
            <a:r>
              <a:t> &amp; </a:t>
            </a:r>
            <a:r>
              <a:rPr b="1">
                <a:solidFill>
                  <a:srgbClr val="FFCC00"/>
                </a:solidFill>
              </a:rPr>
              <a:t>storage capacity</a:t>
            </a:r>
          </a:p>
          <a:p>
            <a:pPr>
              <a:defRPr sz="700"/>
            </a:pPr>
            <a:endParaRPr b="1">
              <a:solidFill>
                <a:srgbClr val="FFCC00"/>
              </a:solidFill>
            </a:endParaRPr>
          </a:p>
          <a:p>
            <a:pPr marL="0" lvl="1" indent="640896">
              <a:buSzTx/>
              <a:buNone/>
              <a:defRPr sz="1800"/>
            </a:pPr>
            <a:r>
              <a:t>In order to work out total number of plants and size required</a:t>
            </a:r>
          </a:p>
          <a:p>
            <a:pPr>
              <a:defRPr sz="1200"/>
            </a:pPr>
            <a:endParaRPr/>
          </a:p>
          <a:p>
            <a:pPr>
              <a:defRPr sz="1800"/>
            </a:pPr>
            <a:r>
              <a:t>For energy storage </a:t>
            </a:r>
            <a:r>
              <a:rPr b="1">
                <a:solidFill>
                  <a:srgbClr val="FFCC00"/>
                </a:solidFill>
              </a:rPr>
              <a:t>THINGS</a:t>
            </a:r>
            <a:r>
              <a:t> we need their </a:t>
            </a:r>
            <a:r>
              <a:rPr b="1">
                <a:solidFill>
                  <a:srgbClr val="FFCC00"/>
                </a:solidFill>
              </a:rPr>
              <a:t>energy storage density</a:t>
            </a:r>
            <a:r>
              <a:t> (kW-h / m</a:t>
            </a:r>
            <a:r>
              <a:rPr baseline="30000"/>
              <a:t>3</a:t>
            </a:r>
            <a:r>
              <a:t>)</a:t>
            </a:r>
          </a:p>
          <a:p>
            <a:pPr>
              <a:defRPr sz="700"/>
            </a:pPr>
            <a:endParaRPr/>
          </a:p>
          <a:p>
            <a:pPr marL="0" lvl="1" indent="640896">
              <a:buSzTx/>
              <a:buNone/>
              <a:defRPr sz="1800"/>
            </a:pPr>
            <a:r>
              <a:t>We could then assume, say, that they’d be warehoused ~1 meter high</a:t>
            </a:r>
          </a:p>
          <a:p>
            <a:pPr>
              <a:defRPr sz="700"/>
            </a:pPr>
            <a:endParaRPr/>
          </a:p>
          <a:p>
            <a:pPr marL="0" lvl="1" indent="640896">
              <a:buSzTx/>
              <a:buNone/>
              <a:defRPr sz="1800"/>
            </a:pPr>
            <a:r>
              <a:t>Combining =&gt; Net national size of such energy storage warehouses</a:t>
            </a:r>
          </a:p>
          <a:p>
            <a:pPr>
              <a:defRPr sz="1200"/>
            </a:pPr>
            <a:endParaRPr/>
          </a:p>
          <a:p>
            <a:pPr>
              <a:defRPr sz="1800"/>
            </a:pPr>
            <a:r>
              <a:t>And for </a:t>
            </a:r>
            <a:r>
              <a:rPr b="1">
                <a:solidFill>
                  <a:srgbClr val="FFCC00"/>
                </a:solidFill>
              </a:rPr>
              <a:t>all</a:t>
            </a:r>
            <a:r>
              <a:t> candidates, we need their </a:t>
            </a:r>
            <a:r>
              <a:rPr b="1">
                <a:solidFill>
                  <a:srgbClr val="FFCC00"/>
                </a:solidFill>
              </a:rPr>
              <a:t>projected levelized cost</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329" name="Rectangle 2"/>
          <p:cNvSpPr txBox="1">
            <a:spLocks noGrp="1"/>
          </p:cNvSpPr>
          <p:nvPr>
            <p:ph type="title"/>
          </p:nvPr>
        </p:nvSpPr>
        <p:spPr>
          <a:xfrm>
            <a:off x="304800" y="152400"/>
            <a:ext cx="8534400" cy="609600"/>
          </a:xfrm>
          <a:prstGeom prst="rect">
            <a:avLst/>
          </a:prstGeom>
        </p:spPr>
        <p:txBody>
          <a:bodyPr/>
          <a:lstStyle>
            <a:lvl1pPr>
              <a:defRPr>
                <a:solidFill>
                  <a:srgbClr val="FFCC00"/>
                </a:solidFill>
              </a:defRPr>
            </a:lvl1pPr>
          </a:lstStyle>
          <a:p>
            <a:r>
              <a:t>a) Energy storage via Pumped Storage Hydro (PSH)</a:t>
            </a:r>
          </a:p>
        </p:txBody>
      </p:sp>
      <p:sp>
        <p:nvSpPr>
          <p:cNvPr id="330" name="Rectangle 3"/>
          <p:cNvSpPr txBox="1">
            <a:spLocks noGrp="1"/>
          </p:cNvSpPr>
          <p:nvPr>
            <p:ph type="body" idx="1"/>
          </p:nvPr>
        </p:nvSpPr>
        <p:spPr>
          <a:xfrm>
            <a:off x="381000" y="914400"/>
            <a:ext cx="8534400" cy="5390421"/>
          </a:xfrm>
          <a:prstGeom prst="rect">
            <a:avLst/>
          </a:prstGeom>
        </p:spPr>
        <p:txBody>
          <a:bodyPr/>
          <a:lstStyle/>
          <a:p>
            <a:pPr>
              <a:defRPr sz="1800"/>
            </a:pPr>
            <a:r>
              <a:t>The best </a:t>
            </a:r>
            <a:r>
              <a:rPr b="1"/>
              <a:t>current</a:t>
            </a:r>
            <a:r>
              <a:t> way to store power</a:t>
            </a:r>
          </a:p>
          <a:p>
            <a:pPr>
              <a:defRPr sz="1200"/>
            </a:pPr>
            <a:endParaRPr/>
          </a:p>
          <a:p>
            <a:pPr>
              <a:defRPr sz="1800"/>
            </a:pPr>
            <a:r>
              <a:t>Which, in my </a:t>
            </a:r>
            <a:r>
              <a:rPr>
                <a:solidFill>
                  <a:srgbClr val="FFCC00"/>
                </a:solidFill>
              </a:rPr>
              <a:t>Hydropower / Windpower lecture </a:t>
            </a:r>
            <a:r>
              <a:t>I represented thusly:</a:t>
            </a:r>
          </a:p>
          <a:p>
            <a:pPr>
              <a:defRPr sz="1800"/>
            </a:pPr>
            <a:endParaRPr/>
          </a:p>
          <a:p>
            <a:pPr>
              <a:defRPr sz="1800"/>
            </a:pPr>
            <a:endParaRPr/>
          </a:p>
          <a:p>
            <a:pPr>
              <a:defRPr sz="1800"/>
            </a:pPr>
            <a:endParaRPr/>
          </a:p>
          <a:p>
            <a:pPr>
              <a:defRPr sz="1800"/>
            </a:pPr>
            <a:r>
              <a:t>				Small dam and reservoir</a:t>
            </a:r>
          </a:p>
          <a:p>
            <a:pPr>
              <a:defRPr sz="1400"/>
            </a:pPr>
            <a:endParaRPr/>
          </a:p>
          <a:p>
            <a:pPr>
              <a:spcBef>
                <a:spcPts val="300"/>
              </a:spcBef>
              <a:defRPr sz="1400"/>
            </a:pPr>
            <a:r>
              <a:t>				</a:t>
            </a:r>
          </a:p>
          <a:p>
            <a:pPr>
              <a:defRPr sz="1800"/>
            </a:pPr>
            <a:endParaRPr/>
          </a:p>
          <a:p>
            <a:pPr>
              <a:defRPr sz="1800"/>
            </a:pPr>
            <a:r>
              <a:t>			</a:t>
            </a:r>
          </a:p>
          <a:p>
            <a:pPr>
              <a:defRPr sz="1800"/>
            </a:pPr>
            <a:r>
              <a:t>Lake/river		"Power House" located far below</a:t>
            </a:r>
          </a:p>
          <a:p>
            <a:pPr>
              <a:defRPr sz="2800"/>
            </a:pPr>
            <a:endParaRPr/>
          </a:p>
          <a:p>
            <a:pPr>
              <a:defRPr sz="2800"/>
            </a:pPr>
            <a:endParaRPr/>
          </a:p>
          <a:p>
            <a:pPr algn="ctr">
              <a:defRPr sz="1800">
                <a:solidFill>
                  <a:srgbClr val="FFCC00"/>
                </a:solidFill>
              </a:defRPr>
            </a:pPr>
            <a:r>
              <a:t>But data from previous lecture was incomplete, so we must slow down:</a:t>
            </a:r>
          </a:p>
        </p:txBody>
      </p:sp>
      <p:grpSp>
        <p:nvGrpSpPr>
          <p:cNvPr id="349" name="Group 16"/>
          <p:cNvGrpSpPr/>
          <p:nvPr/>
        </p:nvGrpSpPr>
        <p:grpSpPr>
          <a:xfrm>
            <a:off x="685800" y="2150815"/>
            <a:ext cx="5490634" cy="3075883"/>
            <a:chOff x="0" y="0"/>
            <a:chExt cx="5490633" cy="3075881"/>
          </a:xfrm>
        </p:grpSpPr>
        <p:sp>
          <p:nvSpPr>
            <p:cNvPr id="331" name="Rectangle 17"/>
            <p:cNvSpPr/>
            <p:nvPr/>
          </p:nvSpPr>
          <p:spPr>
            <a:xfrm>
              <a:off x="1389814" y="2146876"/>
              <a:ext cx="748019" cy="410232"/>
            </a:xfrm>
            <a:prstGeom prst="rect">
              <a:avLst/>
            </a:prstGeom>
            <a:solidFill>
              <a:srgbClr val="78839A"/>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332" name="Isosceles Triangle 18"/>
            <p:cNvSpPr/>
            <p:nvPr/>
          </p:nvSpPr>
          <p:spPr>
            <a:xfrm rot="10800000" flipH="1">
              <a:off x="3305898" y="0"/>
              <a:ext cx="2184736" cy="4786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17" y="0"/>
                  </a:lnTo>
                  <a:lnTo>
                    <a:pt x="21600" y="21600"/>
                  </a:lnTo>
                  <a:close/>
                </a:path>
              </a:pathLst>
            </a:custGeom>
            <a:solidFill>
              <a:srgbClr val="6797CC"/>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333" name="Trapezoid 19"/>
            <p:cNvSpPr/>
            <p:nvPr/>
          </p:nvSpPr>
          <p:spPr>
            <a:xfrm>
              <a:off x="2966680" y="0"/>
              <a:ext cx="445348" cy="4786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16200" y="0"/>
                  </a:lnTo>
                  <a:lnTo>
                    <a:pt x="21600" y="21600"/>
                  </a:lnTo>
                  <a:close/>
                </a:path>
              </a:pathLst>
            </a:custGeom>
            <a:solidFill>
              <a:srgbClr val="78839A"/>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334" name="Rectangle 20"/>
            <p:cNvSpPr/>
            <p:nvPr/>
          </p:nvSpPr>
          <p:spPr>
            <a:xfrm rot="18121782">
              <a:off x="1264858" y="1297077"/>
              <a:ext cx="2463586" cy="123864"/>
            </a:xfrm>
            <a:prstGeom prst="rect">
              <a:avLst/>
            </a:prstGeom>
            <a:solidFill>
              <a:srgbClr val="6797CC"/>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sp>
          <p:nvSpPr>
            <p:cNvPr id="335" name="Rectangle 21"/>
            <p:cNvSpPr/>
            <p:nvPr/>
          </p:nvSpPr>
          <p:spPr>
            <a:xfrm>
              <a:off x="750356" y="2937929"/>
              <a:ext cx="752479" cy="135833"/>
            </a:xfrm>
            <a:prstGeom prst="rect">
              <a:avLst/>
            </a:prstGeom>
            <a:solidFill>
              <a:srgbClr val="6797CC"/>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sp>
          <p:nvSpPr>
            <p:cNvPr id="336" name="Rectangle 22"/>
            <p:cNvSpPr/>
            <p:nvPr/>
          </p:nvSpPr>
          <p:spPr>
            <a:xfrm>
              <a:off x="3113751" y="291720"/>
              <a:ext cx="349542" cy="118512"/>
            </a:xfrm>
            <a:prstGeom prst="rect">
              <a:avLst/>
            </a:prstGeom>
            <a:solidFill>
              <a:srgbClr val="6797CC"/>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sp>
          <p:nvSpPr>
            <p:cNvPr id="337" name="Rectangle 23"/>
            <p:cNvSpPr/>
            <p:nvPr/>
          </p:nvSpPr>
          <p:spPr>
            <a:xfrm rot="7293703">
              <a:off x="1242414" y="2619959"/>
              <a:ext cx="852088" cy="121964"/>
            </a:xfrm>
            <a:prstGeom prst="rect">
              <a:avLst/>
            </a:prstGeom>
            <a:solidFill>
              <a:srgbClr val="6797CC"/>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grpSp>
          <p:nvGrpSpPr>
            <p:cNvPr id="341" name="Curved Right Arrow 24"/>
            <p:cNvGrpSpPr/>
            <p:nvPr/>
          </p:nvGrpSpPr>
          <p:grpSpPr>
            <a:xfrm>
              <a:off x="1627461" y="2260818"/>
              <a:ext cx="303939" cy="118522"/>
              <a:chOff x="0" y="0"/>
              <a:chExt cx="303938" cy="118521"/>
            </a:xfrm>
          </p:grpSpPr>
          <p:sp>
            <p:nvSpPr>
              <p:cNvPr id="338" name="Shape"/>
              <p:cNvSpPr/>
              <p:nvPr/>
            </p:nvSpPr>
            <p:spPr>
              <a:xfrm rot="5400000">
                <a:off x="92707" y="-92708"/>
                <a:ext cx="118523" cy="303938"/>
              </a:xfrm>
              <a:custGeom>
                <a:avLst/>
                <a:gdLst/>
                <a:ahLst/>
                <a:cxnLst>
                  <a:cxn ang="0">
                    <a:pos x="wd2" y="hd2"/>
                  </a:cxn>
                  <a:cxn ang="5400000">
                    <a:pos x="wd2" y="hd2"/>
                  </a:cxn>
                  <a:cxn ang="10800000">
                    <a:pos x="wd2" y="hd2"/>
                  </a:cxn>
                  <a:cxn ang="16200000">
                    <a:pos x="wd2" y="hd2"/>
                  </a:cxn>
                </a:cxnLst>
                <a:rect l="0" t="0" r="r" b="b"/>
                <a:pathLst>
                  <a:path w="20462" h="21600" extrusionOk="0">
                    <a:moveTo>
                      <a:pt x="2" y="9370"/>
                    </a:moveTo>
                    <a:cubicBezTo>
                      <a:pt x="2" y="13642"/>
                      <a:pt x="6314" y="17374"/>
                      <a:pt x="15347" y="18442"/>
                    </a:cubicBezTo>
                    <a:lnTo>
                      <a:pt x="15347" y="17389"/>
                    </a:lnTo>
                    <a:lnTo>
                      <a:pt x="20462" y="19792"/>
                    </a:lnTo>
                    <a:lnTo>
                      <a:pt x="15347" y="21600"/>
                    </a:lnTo>
                    <a:lnTo>
                      <a:pt x="15347" y="20547"/>
                    </a:lnTo>
                    <a:cubicBezTo>
                      <a:pt x="6314" y="19479"/>
                      <a:pt x="2" y="15748"/>
                      <a:pt x="2" y="11475"/>
                    </a:cubicBezTo>
                    <a:close/>
                    <a:moveTo>
                      <a:pt x="20462" y="2106"/>
                    </a:moveTo>
                    <a:cubicBezTo>
                      <a:pt x="10052" y="2106"/>
                      <a:pt x="1301" y="5685"/>
                      <a:pt x="132" y="10422"/>
                    </a:cubicBezTo>
                    <a:lnTo>
                      <a:pt x="132" y="10422"/>
                    </a:lnTo>
                    <a:cubicBezTo>
                      <a:pt x="-1138" y="5280"/>
                      <a:pt x="6935" y="641"/>
                      <a:pt x="18163" y="59"/>
                    </a:cubicBezTo>
                    <a:cubicBezTo>
                      <a:pt x="18926" y="20"/>
                      <a:pt x="19694" y="0"/>
                      <a:pt x="20462" y="0"/>
                    </a:cubicBezTo>
                    <a:close/>
                  </a:path>
                </a:pathLst>
              </a:custGeom>
              <a:solidFill>
                <a:srgbClr val="FF9933"/>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sp>
            <p:nvSpPr>
              <p:cNvPr id="339" name="Shape"/>
              <p:cNvSpPr/>
              <p:nvPr/>
            </p:nvSpPr>
            <p:spPr>
              <a:xfrm rot="5400000">
                <a:off x="171348" y="-14068"/>
                <a:ext cx="118523" cy="146657"/>
              </a:xfrm>
              <a:custGeom>
                <a:avLst/>
                <a:gdLst/>
                <a:ahLst/>
                <a:cxnLst>
                  <a:cxn ang="0">
                    <a:pos x="wd2" y="hd2"/>
                  </a:cxn>
                  <a:cxn ang="5400000">
                    <a:pos x="wd2" y="hd2"/>
                  </a:cxn>
                  <a:cxn ang="10800000">
                    <a:pos x="wd2" y="hd2"/>
                  </a:cxn>
                  <a:cxn ang="16200000">
                    <a:pos x="wd2" y="hd2"/>
                  </a:cxn>
                </a:cxnLst>
                <a:rect l="0" t="0" r="r" b="b"/>
                <a:pathLst>
                  <a:path w="20462" h="21600" extrusionOk="0">
                    <a:moveTo>
                      <a:pt x="20462" y="4364"/>
                    </a:moveTo>
                    <a:cubicBezTo>
                      <a:pt x="10052" y="4364"/>
                      <a:pt x="1301" y="11782"/>
                      <a:pt x="132" y="21600"/>
                    </a:cubicBezTo>
                    <a:lnTo>
                      <a:pt x="132" y="21600"/>
                    </a:lnTo>
                    <a:cubicBezTo>
                      <a:pt x="-1138" y="10944"/>
                      <a:pt x="6935" y="1328"/>
                      <a:pt x="18163" y="123"/>
                    </a:cubicBezTo>
                    <a:cubicBezTo>
                      <a:pt x="18926" y="41"/>
                      <a:pt x="19694" y="0"/>
                      <a:pt x="20462" y="0"/>
                    </a:cubicBezTo>
                    <a:close/>
                  </a:path>
                </a:pathLst>
              </a:custGeom>
              <a:solidFill>
                <a:srgbClr val="000000">
                  <a:alpha val="20000"/>
                </a:srgbClr>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sp>
            <p:nvSpPr>
              <p:cNvPr id="340" name="Line"/>
              <p:cNvSpPr/>
              <p:nvPr/>
            </p:nvSpPr>
            <p:spPr>
              <a:xfrm rot="5400000">
                <a:off x="92713" y="-92703"/>
                <a:ext cx="118512" cy="303939"/>
              </a:xfrm>
              <a:custGeom>
                <a:avLst/>
                <a:gdLst/>
                <a:ahLst/>
                <a:cxnLst>
                  <a:cxn ang="0">
                    <a:pos x="wd2" y="hd2"/>
                  </a:cxn>
                  <a:cxn ang="5400000">
                    <a:pos x="wd2" y="hd2"/>
                  </a:cxn>
                  <a:cxn ang="10800000">
                    <a:pos x="wd2" y="hd2"/>
                  </a:cxn>
                  <a:cxn ang="16200000">
                    <a:pos x="wd2" y="hd2"/>
                  </a:cxn>
                </a:cxnLst>
                <a:rect l="0" t="0" r="r" b="b"/>
                <a:pathLst>
                  <a:path w="21600" h="21600" extrusionOk="0">
                    <a:moveTo>
                      <a:pt x="0" y="9370"/>
                    </a:moveTo>
                    <a:cubicBezTo>
                      <a:pt x="0" y="13642"/>
                      <a:pt x="6663" y="17374"/>
                      <a:pt x="16200" y="18442"/>
                    </a:cubicBezTo>
                    <a:lnTo>
                      <a:pt x="16200" y="17389"/>
                    </a:lnTo>
                    <a:lnTo>
                      <a:pt x="21600" y="19792"/>
                    </a:lnTo>
                    <a:lnTo>
                      <a:pt x="16200" y="21600"/>
                    </a:lnTo>
                    <a:lnTo>
                      <a:pt x="16200" y="20547"/>
                    </a:lnTo>
                    <a:cubicBezTo>
                      <a:pt x="6663" y="19479"/>
                      <a:pt x="0" y="15748"/>
                      <a:pt x="0" y="11475"/>
                    </a:cubicBezTo>
                    <a:lnTo>
                      <a:pt x="0" y="9370"/>
                    </a:lnTo>
                    <a:cubicBezTo>
                      <a:pt x="0" y="4195"/>
                      <a:pt x="9671" y="0"/>
                      <a:pt x="21600" y="0"/>
                    </a:cubicBezTo>
                    <a:lnTo>
                      <a:pt x="21600" y="2106"/>
                    </a:lnTo>
                    <a:cubicBezTo>
                      <a:pt x="10610" y="2106"/>
                      <a:pt x="1372" y="5685"/>
                      <a:pt x="137" y="10422"/>
                    </a:cubicBezTo>
                  </a:path>
                </a:pathLst>
              </a:custGeom>
              <a:no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grpSp>
          <p:nvGrpSpPr>
            <p:cNvPr id="345" name="Curved Right Arrow 25"/>
            <p:cNvGrpSpPr/>
            <p:nvPr/>
          </p:nvGrpSpPr>
          <p:grpSpPr>
            <a:xfrm>
              <a:off x="1643358" y="2410484"/>
              <a:ext cx="304029" cy="118522"/>
              <a:chOff x="0" y="0"/>
              <a:chExt cx="304027" cy="118521"/>
            </a:xfrm>
          </p:grpSpPr>
          <p:sp>
            <p:nvSpPr>
              <p:cNvPr id="342" name="Shape"/>
              <p:cNvSpPr/>
              <p:nvPr/>
            </p:nvSpPr>
            <p:spPr>
              <a:xfrm rot="16200000">
                <a:off x="92752" y="-92753"/>
                <a:ext cx="118523" cy="304028"/>
              </a:xfrm>
              <a:custGeom>
                <a:avLst/>
                <a:gdLst/>
                <a:ahLst/>
                <a:cxnLst>
                  <a:cxn ang="0">
                    <a:pos x="wd2" y="hd2"/>
                  </a:cxn>
                  <a:cxn ang="5400000">
                    <a:pos x="wd2" y="hd2"/>
                  </a:cxn>
                  <a:cxn ang="10800000">
                    <a:pos x="wd2" y="hd2"/>
                  </a:cxn>
                  <a:cxn ang="16200000">
                    <a:pos x="wd2" y="hd2"/>
                  </a:cxn>
                </a:cxnLst>
                <a:rect l="0" t="0" r="r" b="b"/>
                <a:pathLst>
                  <a:path w="20462" h="21600" extrusionOk="0">
                    <a:moveTo>
                      <a:pt x="2" y="9370"/>
                    </a:moveTo>
                    <a:cubicBezTo>
                      <a:pt x="2" y="13643"/>
                      <a:pt x="6313" y="17374"/>
                      <a:pt x="15347" y="18443"/>
                    </a:cubicBezTo>
                    <a:lnTo>
                      <a:pt x="15347" y="17390"/>
                    </a:lnTo>
                    <a:lnTo>
                      <a:pt x="20462" y="19793"/>
                    </a:lnTo>
                    <a:lnTo>
                      <a:pt x="15347" y="21600"/>
                    </a:lnTo>
                    <a:lnTo>
                      <a:pt x="15347" y="20548"/>
                    </a:lnTo>
                    <a:cubicBezTo>
                      <a:pt x="6313" y="19479"/>
                      <a:pt x="2" y="15748"/>
                      <a:pt x="2" y="11475"/>
                    </a:cubicBezTo>
                    <a:close/>
                    <a:moveTo>
                      <a:pt x="20462" y="2105"/>
                    </a:moveTo>
                    <a:cubicBezTo>
                      <a:pt x="10051" y="2105"/>
                      <a:pt x="1301" y="5685"/>
                      <a:pt x="131" y="10423"/>
                    </a:cubicBezTo>
                    <a:lnTo>
                      <a:pt x="131" y="10423"/>
                    </a:lnTo>
                    <a:cubicBezTo>
                      <a:pt x="-1138" y="5280"/>
                      <a:pt x="6935" y="641"/>
                      <a:pt x="18164" y="59"/>
                    </a:cubicBezTo>
                    <a:cubicBezTo>
                      <a:pt x="18927" y="20"/>
                      <a:pt x="19694" y="0"/>
                      <a:pt x="20462" y="0"/>
                    </a:cubicBezTo>
                    <a:close/>
                  </a:path>
                </a:pathLst>
              </a:custGeom>
              <a:solidFill>
                <a:srgbClr val="FF9933"/>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sp>
            <p:nvSpPr>
              <p:cNvPr id="343" name="Shape"/>
              <p:cNvSpPr/>
              <p:nvPr/>
            </p:nvSpPr>
            <p:spPr>
              <a:xfrm rot="16200000">
                <a:off x="14089" y="-14090"/>
                <a:ext cx="118523" cy="146702"/>
              </a:xfrm>
              <a:custGeom>
                <a:avLst/>
                <a:gdLst/>
                <a:ahLst/>
                <a:cxnLst>
                  <a:cxn ang="0">
                    <a:pos x="wd2" y="hd2"/>
                  </a:cxn>
                  <a:cxn ang="5400000">
                    <a:pos x="wd2" y="hd2"/>
                  </a:cxn>
                  <a:cxn ang="10800000">
                    <a:pos x="wd2" y="hd2"/>
                  </a:cxn>
                  <a:cxn ang="16200000">
                    <a:pos x="wd2" y="hd2"/>
                  </a:cxn>
                </a:cxnLst>
                <a:rect l="0" t="0" r="r" b="b"/>
                <a:pathLst>
                  <a:path w="20462" h="21600" extrusionOk="0">
                    <a:moveTo>
                      <a:pt x="20462" y="4362"/>
                    </a:moveTo>
                    <a:cubicBezTo>
                      <a:pt x="10051" y="4362"/>
                      <a:pt x="1301" y="11782"/>
                      <a:pt x="131" y="21600"/>
                    </a:cubicBezTo>
                    <a:lnTo>
                      <a:pt x="131" y="21600"/>
                    </a:lnTo>
                    <a:cubicBezTo>
                      <a:pt x="-1138" y="10943"/>
                      <a:pt x="6935" y="1328"/>
                      <a:pt x="18164" y="123"/>
                    </a:cubicBezTo>
                    <a:cubicBezTo>
                      <a:pt x="18927" y="41"/>
                      <a:pt x="19694" y="0"/>
                      <a:pt x="20462" y="0"/>
                    </a:cubicBezTo>
                    <a:close/>
                  </a:path>
                </a:pathLst>
              </a:custGeom>
              <a:solidFill>
                <a:srgbClr val="000000">
                  <a:alpha val="20000"/>
                </a:srgbClr>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sp>
            <p:nvSpPr>
              <p:cNvPr id="344" name="Line"/>
              <p:cNvSpPr/>
              <p:nvPr/>
            </p:nvSpPr>
            <p:spPr>
              <a:xfrm rot="16200000">
                <a:off x="92757" y="-92758"/>
                <a:ext cx="118513" cy="304028"/>
              </a:xfrm>
              <a:custGeom>
                <a:avLst/>
                <a:gdLst/>
                <a:ahLst/>
                <a:cxnLst>
                  <a:cxn ang="0">
                    <a:pos x="wd2" y="hd2"/>
                  </a:cxn>
                  <a:cxn ang="5400000">
                    <a:pos x="wd2" y="hd2"/>
                  </a:cxn>
                  <a:cxn ang="10800000">
                    <a:pos x="wd2" y="hd2"/>
                  </a:cxn>
                  <a:cxn ang="16200000">
                    <a:pos x="wd2" y="hd2"/>
                  </a:cxn>
                </a:cxnLst>
                <a:rect l="0" t="0" r="r" b="b"/>
                <a:pathLst>
                  <a:path w="21600" h="21600" extrusionOk="0">
                    <a:moveTo>
                      <a:pt x="0" y="9370"/>
                    </a:moveTo>
                    <a:cubicBezTo>
                      <a:pt x="0" y="13643"/>
                      <a:pt x="6663" y="17374"/>
                      <a:pt x="16200" y="18443"/>
                    </a:cubicBezTo>
                    <a:lnTo>
                      <a:pt x="16200" y="17390"/>
                    </a:lnTo>
                    <a:lnTo>
                      <a:pt x="21600" y="19793"/>
                    </a:lnTo>
                    <a:lnTo>
                      <a:pt x="16200" y="21600"/>
                    </a:lnTo>
                    <a:lnTo>
                      <a:pt x="16200" y="20548"/>
                    </a:lnTo>
                    <a:cubicBezTo>
                      <a:pt x="6663" y="19479"/>
                      <a:pt x="0" y="15748"/>
                      <a:pt x="0" y="11475"/>
                    </a:cubicBezTo>
                    <a:lnTo>
                      <a:pt x="0" y="9370"/>
                    </a:lnTo>
                    <a:cubicBezTo>
                      <a:pt x="0" y="4195"/>
                      <a:pt x="9671" y="0"/>
                      <a:pt x="21600" y="0"/>
                    </a:cubicBezTo>
                    <a:lnTo>
                      <a:pt x="21600" y="2105"/>
                    </a:lnTo>
                    <a:cubicBezTo>
                      <a:pt x="10609" y="2105"/>
                      <a:pt x="1371" y="5685"/>
                      <a:pt x="137" y="10423"/>
                    </a:cubicBezTo>
                  </a:path>
                </a:pathLst>
              </a:custGeom>
              <a:no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
          <p:nvSpPr>
            <p:cNvPr id="346" name="Oval 26"/>
            <p:cNvSpPr/>
            <p:nvPr/>
          </p:nvSpPr>
          <p:spPr>
            <a:xfrm>
              <a:off x="1693876" y="2306912"/>
              <a:ext cx="184877" cy="177769"/>
            </a:xfrm>
            <a:prstGeom prst="ellipse">
              <a:avLst/>
            </a:prstGeom>
            <a:solidFill>
              <a:srgbClr val="6D6D6D"/>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347" name="Trapezoid 27"/>
            <p:cNvSpPr/>
            <p:nvPr/>
          </p:nvSpPr>
          <p:spPr>
            <a:xfrm rot="10800000" flipH="1">
              <a:off x="0" y="2658534"/>
              <a:ext cx="918633" cy="3979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339" y="0"/>
                  </a:lnTo>
                  <a:lnTo>
                    <a:pt x="19261" y="0"/>
                  </a:lnTo>
                  <a:lnTo>
                    <a:pt x="21600" y="21600"/>
                  </a:lnTo>
                  <a:close/>
                </a:path>
              </a:pathLst>
            </a:custGeom>
            <a:noFill/>
            <a:ln w="38100" cap="flat">
              <a:solidFill>
                <a:srgbClr val="6797CC"/>
              </a:solidFill>
              <a:prstDash val="sysDash"/>
              <a:round/>
            </a:ln>
            <a:effectLst/>
          </p:spPr>
          <p:txBody>
            <a:bodyPr vert="eaVert" wrap="square" lIns="45719" tIns="45719" rIns="45719" bIns="45719" numCol="1" anchor="t">
              <a:noAutofit/>
            </a:bodyPr>
            <a:lstStyle/>
            <a:p>
              <a:pPr>
                <a:defRPr>
                  <a:solidFill>
                    <a:srgbClr val="FFFFFF"/>
                  </a:solidFill>
                </a:defRPr>
              </a:pPr>
              <a:endParaRPr/>
            </a:p>
          </p:txBody>
        </p:sp>
        <p:sp>
          <p:nvSpPr>
            <p:cNvPr id="348" name="Trapezoid 28"/>
            <p:cNvSpPr/>
            <p:nvPr/>
          </p:nvSpPr>
          <p:spPr>
            <a:xfrm rot="10800000" flipH="1">
              <a:off x="685799" y="2654300"/>
              <a:ext cx="461434" cy="3979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657" y="0"/>
                  </a:lnTo>
                  <a:lnTo>
                    <a:pt x="16943" y="0"/>
                  </a:lnTo>
                  <a:lnTo>
                    <a:pt x="21600" y="21600"/>
                  </a:lnTo>
                  <a:close/>
                </a:path>
              </a:pathLst>
            </a:custGeom>
            <a:solidFill>
              <a:srgbClr val="6797CC"/>
            </a:solidFill>
            <a:ln w="38100" cap="flat">
              <a:solidFill>
                <a:srgbClr val="6797CC"/>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Rectangle 2"/>
          <p:cNvSpPr txBox="1">
            <a:spLocks noGrp="1"/>
          </p:cNvSpPr>
          <p:nvPr>
            <p:ph type="title"/>
          </p:nvPr>
        </p:nvSpPr>
        <p:spPr>
          <a:xfrm>
            <a:off x="304800" y="152400"/>
            <a:ext cx="8534400" cy="457200"/>
          </a:xfrm>
          <a:prstGeom prst="rect">
            <a:avLst/>
          </a:prstGeom>
        </p:spPr>
        <p:txBody>
          <a:bodyPr/>
          <a:lstStyle/>
          <a:p>
            <a:r>
              <a:t>The Bath County Virginia pumped hydro storage plant:</a:t>
            </a:r>
          </a:p>
        </p:txBody>
      </p:sp>
      <p:sp>
        <p:nvSpPr>
          <p:cNvPr id="352" name="Rectangle 3"/>
          <p:cNvSpPr txBox="1">
            <a:spLocks noGrp="1"/>
          </p:cNvSpPr>
          <p:nvPr>
            <p:ph type="body" idx="1"/>
          </p:nvPr>
        </p:nvSpPr>
        <p:spPr>
          <a:xfrm>
            <a:off x="228600" y="914400"/>
            <a:ext cx="8763000" cy="5334000"/>
          </a:xfrm>
          <a:prstGeom prst="rect">
            <a:avLst/>
          </a:prstGeom>
        </p:spPr>
        <p:txBody>
          <a:bodyPr/>
          <a:lstStyle/>
          <a:p>
            <a:pPr>
              <a:defRPr sz="1800" b="1"/>
            </a:pPr>
            <a:r>
              <a:t>From Dominion Power's website:</a:t>
            </a:r>
            <a:r>
              <a:rPr b="0" baseline="30000"/>
              <a:t>1</a:t>
            </a:r>
          </a:p>
          <a:p>
            <a:pPr>
              <a:defRPr sz="1200"/>
            </a:pPr>
            <a:endParaRPr/>
          </a:p>
          <a:p>
            <a:pPr>
              <a:defRPr sz="1800"/>
            </a:pPr>
            <a:r>
              <a:t>"The World's Biggest Battery" – but no numbers!</a:t>
            </a:r>
          </a:p>
          <a:p>
            <a:pPr>
              <a:defRPr sz="1000"/>
            </a:pPr>
            <a:endParaRPr/>
          </a:p>
          <a:p>
            <a:pPr>
              <a:defRPr sz="1800"/>
            </a:pPr>
            <a:r>
              <a:t>Supplies "over ½ million customers with (peak) power"</a:t>
            </a:r>
          </a:p>
          <a:p>
            <a:pPr>
              <a:defRPr sz="1000"/>
            </a:pPr>
            <a:endParaRPr/>
          </a:p>
          <a:p>
            <a:pPr>
              <a:defRPr sz="1800"/>
            </a:pPr>
            <a:r>
              <a:t>At rate "exceeding Hoover Dam"</a:t>
            </a:r>
          </a:p>
          <a:p>
            <a:pPr>
              <a:defRPr sz="1000"/>
            </a:pPr>
            <a:endParaRPr/>
          </a:p>
          <a:p>
            <a:pPr>
              <a:defRPr sz="1800"/>
            </a:pPr>
            <a:r>
              <a:t>One reservoir 1262 feet (385 m) above other reservoir</a:t>
            </a:r>
          </a:p>
          <a:p>
            <a:pPr>
              <a:defRPr sz="1000"/>
            </a:pPr>
            <a:endParaRPr/>
          </a:p>
          <a:p>
            <a:pPr>
              <a:defRPr sz="1800"/>
            </a:pPr>
            <a:r>
              <a:t>Max rate of flow back down = </a:t>
            </a:r>
          </a:p>
          <a:p>
            <a:pPr>
              <a:defRPr sz="800"/>
            </a:pPr>
            <a:endParaRPr/>
          </a:p>
          <a:p>
            <a:pPr marL="0" lvl="1" indent="640896">
              <a:buSzTx/>
              <a:buNone/>
              <a:defRPr sz="1800"/>
            </a:pPr>
            <a:r>
              <a:t>13.5 million gallons / minute (852 m</a:t>
            </a:r>
            <a:r>
              <a:rPr baseline="30000"/>
              <a:t>3</a:t>
            </a:r>
            <a:r>
              <a:t> / sec) </a:t>
            </a:r>
          </a:p>
          <a:p>
            <a:pPr>
              <a:defRPr sz="1000"/>
            </a:pPr>
            <a:endParaRPr/>
          </a:p>
          <a:p>
            <a:pPr>
              <a:defRPr sz="1800"/>
            </a:pPr>
            <a:r>
              <a:t>Area of upper reservoir = 265 acres (1.07 x 10</a:t>
            </a:r>
            <a:r>
              <a:rPr baseline="30000"/>
              <a:t>6</a:t>
            </a:r>
            <a:r>
              <a:t> m</a:t>
            </a:r>
            <a:r>
              <a:rPr baseline="30000"/>
              <a:t>2</a:t>
            </a:r>
            <a:r>
              <a:t>)</a:t>
            </a:r>
          </a:p>
          <a:p>
            <a:pPr>
              <a:defRPr sz="1000"/>
            </a:pPr>
            <a:endParaRPr/>
          </a:p>
          <a:p>
            <a:pPr>
              <a:defRPr sz="1800"/>
            </a:pPr>
            <a:r>
              <a:t>Its "water level fluctuates 105 feet (32 meters) during operation"</a:t>
            </a:r>
          </a:p>
          <a:p>
            <a:pPr>
              <a:defRPr sz="700"/>
            </a:pPr>
            <a:endParaRPr/>
          </a:p>
          <a:p>
            <a:pPr marL="0" lvl="1" indent="640896">
              <a:buSzTx/>
              <a:buNone/>
              <a:defRPr sz="1800"/>
            </a:pPr>
            <a:r>
              <a:t>OK, now we have finally got enough information to calculate energy stored!</a:t>
            </a:r>
          </a:p>
        </p:txBody>
      </p:sp>
      <p:grpSp>
        <p:nvGrpSpPr>
          <p:cNvPr id="355" name="Group 8"/>
          <p:cNvGrpSpPr/>
          <p:nvPr/>
        </p:nvGrpSpPr>
        <p:grpSpPr>
          <a:xfrm>
            <a:off x="6172200" y="838200"/>
            <a:ext cx="2743200" cy="3124200"/>
            <a:chOff x="0" y="0"/>
            <a:chExt cx="2743200" cy="3124199"/>
          </a:xfrm>
        </p:grpSpPr>
        <p:pic>
          <p:nvPicPr>
            <p:cNvPr id="353" name="Picture 6" descr="Picture 6"/>
            <p:cNvPicPr>
              <a:picLocks noChangeAspect="1"/>
            </p:cNvPicPr>
            <p:nvPr/>
          </p:nvPicPr>
          <p:blipFill>
            <a:blip r:embed="rId2"/>
            <a:stretch>
              <a:fillRect/>
            </a:stretch>
          </p:blipFill>
          <p:spPr>
            <a:xfrm>
              <a:off x="0" y="0"/>
              <a:ext cx="2743200" cy="3124200"/>
            </a:xfrm>
            <a:prstGeom prst="rect">
              <a:avLst/>
            </a:prstGeom>
            <a:ln w="12700" cap="flat">
              <a:noFill/>
              <a:miter lim="400000"/>
            </a:ln>
            <a:effectLst/>
          </p:spPr>
        </p:pic>
        <p:sp>
          <p:nvSpPr>
            <p:cNvPr id="354" name="TextBox 7"/>
            <p:cNvSpPr txBox="1"/>
            <p:nvPr/>
          </p:nvSpPr>
          <p:spPr>
            <a:xfrm>
              <a:off x="1763485" y="1828638"/>
              <a:ext cx="718458" cy="332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600" b="0">
                  <a:solidFill>
                    <a:srgbClr val="FFFF00"/>
                  </a:solidFill>
                </a:defRPr>
              </a:lvl1pPr>
            </a:lstStyle>
            <a:p>
              <a:r>
                <a:t>1 km</a:t>
              </a:r>
            </a:p>
          </p:txBody>
        </p:sp>
      </p:grpSp>
      <p:sp>
        <p:nvSpPr>
          <p:cNvPr id="356" name="TextBox 8"/>
          <p:cNvSpPr txBox="1"/>
          <p:nvPr/>
        </p:nvSpPr>
        <p:spPr>
          <a:xfrm>
            <a:off x="533400" y="6400800"/>
            <a:ext cx="8077200" cy="269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lgn="ctr">
              <a:defRPr sz="1200" b="0">
                <a:solidFill>
                  <a:srgbClr val="FFFFFF"/>
                </a:solidFill>
              </a:defRPr>
            </a:pPr>
            <a:r>
              <a:rPr dirty="0"/>
              <a:t>1) Link to webpage: </a:t>
            </a:r>
            <a:r>
              <a:rPr u="sng" dirty="0">
                <a:solidFill>
                  <a:srgbClr val="00CCFF"/>
                </a:solidFill>
                <a:uFill>
                  <a:solidFill>
                    <a:srgbClr val="00CCFF"/>
                  </a:solidFill>
                </a:uFill>
                <a:hlinkClick r:id="rId3"/>
              </a:rPr>
              <a:t>www.dom.com/about/stations/hydro/bath-county-pumped-storage-station.jsp</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Rectangle 2"/>
          <p:cNvSpPr txBox="1">
            <a:spLocks noGrp="1"/>
          </p:cNvSpPr>
          <p:nvPr>
            <p:ph type="title"/>
          </p:nvPr>
        </p:nvSpPr>
        <p:spPr>
          <a:xfrm>
            <a:off x="304800" y="76200"/>
            <a:ext cx="8534400" cy="838200"/>
          </a:xfrm>
          <a:prstGeom prst="rect">
            <a:avLst/>
          </a:prstGeom>
        </p:spPr>
        <p:txBody>
          <a:bodyPr/>
          <a:lstStyle/>
          <a:p>
            <a:r>
              <a:t>Energy stored in Bath pumped storage energy plant:</a:t>
            </a:r>
          </a:p>
        </p:txBody>
      </p:sp>
      <p:sp>
        <p:nvSpPr>
          <p:cNvPr id="359" name="Rectangle 3"/>
          <p:cNvSpPr txBox="1">
            <a:spLocks noGrp="1"/>
          </p:cNvSpPr>
          <p:nvPr>
            <p:ph type="body" idx="1"/>
          </p:nvPr>
        </p:nvSpPr>
        <p:spPr>
          <a:xfrm>
            <a:off x="228600" y="990600"/>
            <a:ext cx="8915400" cy="5343420"/>
          </a:xfrm>
          <a:prstGeom prst="rect">
            <a:avLst/>
          </a:prstGeom>
        </p:spPr>
        <p:txBody>
          <a:bodyPr/>
          <a:lstStyle/>
          <a:p>
            <a:pPr>
              <a:defRPr sz="1800"/>
            </a:pPr>
            <a:r>
              <a:t>Water's energy as it falls down into lower reservoir:</a:t>
            </a:r>
          </a:p>
          <a:p>
            <a:pPr>
              <a:defRPr sz="1200"/>
            </a:pPr>
            <a:endParaRPr/>
          </a:p>
          <a:p>
            <a:pPr>
              <a:defRPr sz="1800">
                <a:latin typeface="Symbol"/>
                <a:ea typeface="Symbol"/>
                <a:cs typeface="Symbol"/>
                <a:sym typeface="Symbol"/>
              </a:defRPr>
            </a:pPr>
            <a:r>
              <a:t>D</a:t>
            </a:r>
            <a:r>
              <a:rPr>
                <a:latin typeface="Tahoma"/>
                <a:ea typeface="Tahoma"/>
                <a:cs typeface="Tahoma"/>
                <a:sym typeface="Tahoma"/>
              </a:rPr>
              <a:t>E = M g h = </a:t>
            </a:r>
            <a:r>
              <a:t>r</a:t>
            </a:r>
            <a:r>
              <a:rPr baseline="-25000">
                <a:latin typeface="Tahoma"/>
                <a:ea typeface="Tahoma"/>
                <a:cs typeface="Tahoma"/>
                <a:sym typeface="Tahoma"/>
              </a:rPr>
              <a:t>water</a:t>
            </a:r>
            <a:r>
              <a:rPr>
                <a:latin typeface="Tahoma"/>
                <a:ea typeface="Tahoma"/>
                <a:cs typeface="Tahoma"/>
                <a:sym typeface="Tahoma"/>
              </a:rPr>
              <a:t> x (volume of water moved) x g x (height difference)</a:t>
            </a:r>
          </a:p>
          <a:p>
            <a:pPr>
              <a:defRPr sz="700"/>
            </a:pPr>
            <a:endParaRPr/>
          </a:p>
          <a:p>
            <a:pPr marL="0" lvl="1" indent="640896">
              <a:buSzTx/>
              <a:buNone/>
              <a:defRPr sz="1800"/>
            </a:pPr>
            <a:r>
              <a:rPr>
                <a:latin typeface="Symbol"/>
                <a:ea typeface="Symbol"/>
                <a:cs typeface="Symbol"/>
                <a:sym typeface="Symbol"/>
              </a:rPr>
              <a:t>r</a:t>
            </a:r>
            <a:r>
              <a:rPr baseline="-25000"/>
              <a:t>water</a:t>
            </a:r>
            <a:r>
              <a:t> = 1000 kg / m</a:t>
            </a:r>
            <a:r>
              <a:rPr baseline="30000"/>
              <a:t>3		</a:t>
            </a:r>
            <a:r>
              <a:t>g = 9.8 m / sec</a:t>
            </a:r>
            <a:r>
              <a:rPr baseline="30000"/>
              <a:t>2</a:t>
            </a:r>
          </a:p>
          <a:p>
            <a:pPr>
              <a:defRPr sz="700"/>
            </a:pPr>
            <a:endParaRPr/>
          </a:p>
          <a:p>
            <a:pPr marL="0" lvl="1" indent="640896">
              <a:buSzTx/>
              <a:buNone/>
              <a:defRPr sz="1800"/>
            </a:pPr>
            <a:r>
              <a:t>height difference = 385 meters</a:t>
            </a:r>
          </a:p>
          <a:p>
            <a:pPr>
              <a:defRPr sz="700"/>
            </a:pPr>
            <a:endParaRPr/>
          </a:p>
          <a:p>
            <a:pPr marL="0" lvl="1" indent="640896">
              <a:buSzTx/>
              <a:buNone/>
              <a:defRPr sz="1800"/>
            </a:pPr>
            <a:r>
              <a:t>volume of water moved = (1.07 x 10</a:t>
            </a:r>
            <a:r>
              <a:rPr baseline="30000"/>
              <a:t>6</a:t>
            </a:r>
            <a:r>
              <a:t> m</a:t>
            </a:r>
            <a:r>
              <a:rPr baseline="30000"/>
              <a:t>2</a:t>
            </a:r>
            <a:r>
              <a:t>) (32 meters) </a:t>
            </a:r>
          </a:p>
          <a:p>
            <a:pPr>
              <a:defRPr sz="1200"/>
            </a:pPr>
            <a:endParaRPr/>
          </a:p>
          <a:p>
            <a:pPr>
              <a:defRPr sz="1800">
                <a:latin typeface="Symbol"/>
                <a:ea typeface="Symbol"/>
                <a:cs typeface="Symbol"/>
                <a:sym typeface="Symbol"/>
              </a:defRPr>
            </a:pPr>
            <a:r>
              <a:t>D</a:t>
            </a:r>
            <a:r>
              <a:rPr>
                <a:latin typeface="Tahoma"/>
                <a:ea typeface="Tahoma"/>
                <a:cs typeface="Tahoma"/>
                <a:sym typeface="Tahoma"/>
              </a:rPr>
              <a:t>E = (1000 kg / m</a:t>
            </a:r>
            <a:r>
              <a:rPr baseline="30000">
                <a:latin typeface="Tahoma"/>
                <a:ea typeface="Tahoma"/>
                <a:cs typeface="Tahoma"/>
                <a:sym typeface="Tahoma"/>
              </a:rPr>
              <a:t>3</a:t>
            </a:r>
            <a:r>
              <a:rPr>
                <a:latin typeface="Tahoma"/>
                <a:ea typeface="Tahoma"/>
                <a:cs typeface="Tahoma"/>
                <a:sym typeface="Tahoma"/>
              </a:rPr>
              <a:t>) (1.07 x 10</a:t>
            </a:r>
            <a:r>
              <a:rPr baseline="30000">
                <a:latin typeface="Tahoma"/>
                <a:ea typeface="Tahoma"/>
                <a:cs typeface="Tahoma"/>
                <a:sym typeface="Tahoma"/>
              </a:rPr>
              <a:t>6</a:t>
            </a:r>
            <a:r>
              <a:rPr>
                <a:latin typeface="Tahoma"/>
                <a:ea typeface="Tahoma"/>
                <a:cs typeface="Tahoma"/>
                <a:sym typeface="Tahoma"/>
              </a:rPr>
              <a:t> m</a:t>
            </a:r>
            <a:r>
              <a:rPr baseline="30000">
                <a:latin typeface="Tahoma"/>
                <a:ea typeface="Tahoma"/>
                <a:cs typeface="Tahoma"/>
                <a:sym typeface="Tahoma"/>
              </a:rPr>
              <a:t>2</a:t>
            </a:r>
            <a:r>
              <a:rPr>
                <a:latin typeface="Tahoma"/>
                <a:ea typeface="Tahoma"/>
                <a:cs typeface="Tahoma"/>
                <a:sym typeface="Tahoma"/>
              </a:rPr>
              <a:t>) (32 meters) (9.8 m / sec</a:t>
            </a:r>
            <a:r>
              <a:rPr baseline="30000">
                <a:latin typeface="Tahoma"/>
                <a:ea typeface="Tahoma"/>
                <a:cs typeface="Tahoma"/>
                <a:sym typeface="Tahoma"/>
              </a:rPr>
              <a:t>2</a:t>
            </a:r>
            <a:r>
              <a:rPr>
                <a:latin typeface="Tahoma"/>
                <a:ea typeface="Tahoma"/>
                <a:cs typeface="Tahoma"/>
                <a:sym typeface="Tahoma"/>
              </a:rPr>
              <a:t>) (385 m)</a:t>
            </a:r>
          </a:p>
          <a:p>
            <a:pPr>
              <a:defRPr sz="700"/>
            </a:pPr>
            <a:endParaRPr/>
          </a:p>
          <a:p>
            <a:pPr marL="0" lvl="1" indent="640896">
              <a:buSzTx/>
              <a:buNone/>
              <a:defRPr sz="1800"/>
            </a:pPr>
            <a:r>
              <a:t>= 1.29 x 10</a:t>
            </a:r>
            <a:r>
              <a:rPr baseline="30000"/>
              <a:t>14</a:t>
            </a:r>
            <a:r>
              <a:t> kg m / s</a:t>
            </a:r>
            <a:r>
              <a:rPr baseline="30000"/>
              <a:t>2</a:t>
            </a:r>
            <a:r>
              <a:t> =  1.29 x 10</a:t>
            </a:r>
            <a:r>
              <a:rPr baseline="30000"/>
              <a:t>14</a:t>
            </a:r>
            <a:r>
              <a:t> Joules </a:t>
            </a:r>
          </a:p>
          <a:p>
            <a:pPr>
              <a:defRPr sz="700"/>
            </a:pPr>
            <a:endParaRPr/>
          </a:p>
          <a:p>
            <a:pPr marL="0" lvl="1" indent="640896">
              <a:buSzTx/>
              <a:buNone/>
              <a:defRPr sz="1800"/>
            </a:pPr>
            <a:r>
              <a:t>= 1.29 x 10</a:t>
            </a:r>
            <a:r>
              <a:rPr baseline="30000"/>
              <a:t>14</a:t>
            </a:r>
            <a:r>
              <a:t> / (3,600,000,000)   MW-h = </a:t>
            </a:r>
            <a:r>
              <a:rPr b="1">
                <a:solidFill>
                  <a:srgbClr val="FFCC00"/>
                </a:solidFill>
              </a:rPr>
              <a:t>35.8 MW-h </a:t>
            </a:r>
          </a:p>
          <a:p>
            <a:pPr>
              <a:defRPr sz="1200"/>
            </a:pPr>
            <a:endParaRPr/>
          </a:p>
          <a:p>
            <a:pPr>
              <a:defRPr sz="1800"/>
            </a:pPr>
            <a:r>
              <a:t>Bath upper reservoir = 265 acres = 1.07 km</a:t>
            </a:r>
            <a:r>
              <a:rPr baseline="30000"/>
              <a:t>2</a:t>
            </a:r>
            <a:r>
              <a:t> </a:t>
            </a:r>
          </a:p>
          <a:p>
            <a:pPr>
              <a:defRPr sz="700" baseline="28000"/>
            </a:pPr>
            <a:endParaRPr/>
          </a:p>
          <a:p>
            <a:pPr marL="0" lvl="1" indent="640896">
              <a:buSzTx/>
              <a:buNone/>
              <a:defRPr sz="1800"/>
            </a:pPr>
            <a:r>
              <a:t>If lower reservoir were reduced to same size =&gt; </a:t>
            </a:r>
            <a:r>
              <a:rPr b="1">
                <a:solidFill>
                  <a:srgbClr val="FFCC00"/>
                </a:solidFill>
              </a:rPr>
              <a:t>~ 2 km</a:t>
            </a:r>
            <a:r>
              <a:rPr b="1" baseline="30000">
                <a:solidFill>
                  <a:srgbClr val="FFCC00"/>
                </a:solidFill>
              </a:rPr>
              <a:t>2</a:t>
            </a:r>
            <a:r>
              <a:rPr b="1">
                <a:solidFill>
                  <a:srgbClr val="FFCC00"/>
                </a:solidFill>
              </a:rPr>
              <a:t> reservoir area</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Rectangle 5"/>
          <p:cNvSpPr txBox="1"/>
          <p:nvPr/>
        </p:nvSpPr>
        <p:spPr>
          <a:xfrm>
            <a:off x="0" y="5796405"/>
            <a:ext cx="9144000" cy="848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sz="1100" b="0" i="1">
                <a:solidFill>
                  <a:schemeClr val="accent1"/>
                </a:solidFill>
                <a:effectLst>
                  <a:outerShdw blurRad="38100" dist="38100" dir="2700000" rotWithShape="0">
                    <a:srgbClr val="000000"/>
                  </a:outerShdw>
                </a:effectLst>
                <a:latin typeface="+mj-lt"/>
                <a:ea typeface="+mj-ea"/>
                <a:cs typeface="+mj-cs"/>
                <a:sym typeface="Arial"/>
              </a:defRPr>
            </a:pPr>
            <a:r>
              <a:rPr dirty="0"/>
              <a:t>1) The Economist: www.economist.com/node/21548495?frsc=dg|a)</a:t>
            </a:r>
            <a:endParaRPr sz="1200" dirty="0">
              <a:solidFill>
                <a:srgbClr val="E5FFFF"/>
              </a:solidFill>
            </a:endParaRPr>
          </a:p>
          <a:p>
            <a:pPr algn="ctr">
              <a:defRPr sz="1100" b="0" i="1">
                <a:solidFill>
                  <a:schemeClr val="accent1"/>
                </a:solidFill>
                <a:effectLst>
                  <a:outerShdw blurRad="38100" dist="38100" dir="2700000" rotWithShape="0">
                    <a:srgbClr val="000000"/>
                  </a:outerShdw>
                </a:effectLst>
                <a:latin typeface="+mj-lt"/>
                <a:ea typeface="+mj-ea"/>
                <a:cs typeface="+mj-cs"/>
                <a:sym typeface="Arial"/>
              </a:defRPr>
            </a:pPr>
            <a:endParaRPr dirty="0"/>
          </a:p>
          <a:p>
            <a:pPr algn="ctr">
              <a:defRPr sz="1100" b="0" i="1">
                <a:solidFill>
                  <a:schemeClr val="accent1"/>
                </a:solidFill>
                <a:effectLst>
                  <a:outerShdw blurRad="38100" dist="38100" dir="2700000" rotWithShape="0">
                    <a:srgbClr val="000000"/>
                  </a:outerShdw>
                </a:effectLst>
                <a:latin typeface="+mj-lt"/>
                <a:ea typeface="+mj-ea"/>
                <a:cs typeface="+mj-cs"/>
                <a:sym typeface="Arial"/>
              </a:defRPr>
            </a:pPr>
            <a:r>
              <a:rPr dirty="0"/>
              <a:t>2) European Commission: etis.ec.europa.eu/publications/jrc-setis-reports/pumped-hydro-energy-storage-potential-transformation-single-dams</a:t>
            </a:r>
          </a:p>
          <a:p>
            <a:pPr algn="ctr">
              <a:defRPr sz="1100" b="0" i="1">
                <a:solidFill>
                  <a:schemeClr val="accent1"/>
                </a:solidFill>
                <a:effectLst>
                  <a:outerShdw blurRad="38100" dist="38100" dir="2700000" rotWithShape="0">
                    <a:srgbClr val="000000"/>
                  </a:outerShdw>
                </a:effectLst>
                <a:latin typeface="+mj-lt"/>
                <a:ea typeface="+mj-ea"/>
                <a:cs typeface="+mj-cs"/>
                <a:sym typeface="Arial"/>
              </a:defRPr>
            </a:pPr>
            <a:endParaRPr dirty="0"/>
          </a:p>
          <a:p>
            <a:pPr algn="ctr">
              <a:defRPr sz="1100" b="0" i="1">
                <a:solidFill>
                  <a:schemeClr val="accent1"/>
                </a:solidFill>
                <a:effectLst>
                  <a:outerShdw blurRad="38100" dist="38100" dir="2700000" rotWithShape="0">
                    <a:srgbClr val="000000"/>
                  </a:outerShdw>
                </a:effectLst>
                <a:latin typeface="+mj-lt"/>
                <a:ea typeface="+mj-ea"/>
                <a:cs typeface="+mj-cs"/>
                <a:sym typeface="Arial"/>
              </a:defRPr>
            </a:pPr>
            <a:r>
              <a:rPr dirty="0"/>
              <a:t>3) NREL: www.nrel.gov/docs/fy14osti/60806.pdf</a:t>
            </a:r>
          </a:p>
        </p:txBody>
      </p:sp>
      <p:sp>
        <p:nvSpPr>
          <p:cNvPr id="362" name="Rectangle 2"/>
          <p:cNvSpPr txBox="1">
            <a:spLocks noGrp="1"/>
          </p:cNvSpPr>
          <p:nvPr>
            <p:ph type="title"/>
          </p:nvPr>
        </p:nvSpPr>
        <p:spPr>
          <a:xfrm>
            <a:off x="304800" y="76200"/>
            <a:ext cx="8534400" cy="838200"/>
          </a:xfrm>
          <a:prstGeom prst="rect">
            <a:avLst/>
          </a:prstGeom>
        </p:spPr>
        <p:txBody>
          <a:bodyPr/>
          <a:lstStyle/>
          <a:p>
            <a:r>
              <a:t>Round trip energy efficiency of pumped storage hydro?</a:t>
            </a:r>
          </a:p>
        </p:txBody>
      </p:sp>
      <p:sp>
        <p:nvSpPr>
          <p:cNvPr id="363" name="Rectangle 3"/>
          <p:cNvSpPr txBox="1">
            <a:spLocks noGrp="1"/>
          </p:cNvSpPr>
          <p:nvPr>
            <p:ph type="body" idx="1"/>
          </p:nvPr>
        </p:nvSpPr>
        <p:spPr>
          <a:xfrm>
            <a:off x="228600" y="990600"/>
            <a:ext cx="8915400" cy="4207936"/>
          </a:xfrm>
          <a:prstGeom prst="rect">
            <a:avLst/>
          </a:prstGeom>
        </p:spPr>
        <p:txBody>
          <a:bodyPr/>
          <a:lstStyle/>
          <a:p>
            <a:pPr>
              <a:defRPr sz="1800"/>
            </a:pPr>
            <a:r>
              <a:rPr dirty="0"/>
              <a:t>Its largely limited by the HUGE electrical motor/generators/turbines required</a:t>
            </a:r>
          </a:p>
          <a:p>
            <a:pPr>
              <a:defRPr sz="1000"/>
            </a:pPr>
            <a:endParaRPr dirty="0"/>
          </a:p>
          <a:p>
            <a:pPr marL="0" lvl="1" indent="640896">
              <a:buSzTx/>
              <a:buNone/>
              <a:defRPr sz="1800"/>
            </a:pPr>
            <a:r>
              <a:rPr b="1" dirty="0"/>
              <a:t>Motors drive the turbines driving the water </a:t>
            </a:r>
            <a:r>
              <a:rPr dirty="0"/>
              <a:t>UP the hill, then:</a:t>
            </a:r>
          </a:p>
          <a:p>
            <a:pPr>
              <a:defRPr sz="1000"/>
            </a:pPr>
            <a:endParaRPr dirty="0"/>
          </a:p>
          <a:p>
            <a:pPr marL="0" lvl="1" indent="640896">
              <a:buSzTx/>
              <a:buNone/>
              <a:defRPr sz="1800"/>
            </a:pPr>
            <a:r>
              <a:rPr b="1" dirty="0"/>
              <a:t>Water turns turbines driving generators </a:t>
            </a:r>
            <a:r>
              <a:rPr dirty="0"/>
              <a:t>as it falls back DOWN</a:t>
            </a:r>
          </a:p>
          <a:p>
            <a:pPr>
              <a:defRPr sz="1800"/>
            </a:pPr>
            <a:endParaRPr dirty="0"/>
          </a:p>
          <a:p>
            <a:pPr>
              <a:defRPr sz="1800"/>
            </a:pPr>
            <a:r>
              <a:rPr dirty="0"/>
              <a:t>But some power may also be lost by turbulence-induced heating of the water itself</a:t>
            </a:r>
          </a:p>
          <a:p>
            <a:pPr>
              <a:defRPr sz="1800"/>
            </a:pPr>
            <a:endParaRPr dirty="0"/>
          </a:p>
          <a:p>
            <a:pPr>
              <a:defRPr sz="1800"/>
            </a:pPr>
            <a:r>
              <a:rPr dirty="0"/>
              <a:t>Overall power recovery, after accounting for all possible losses?</a:t>
            </a:r>
          </a:p>
          <a:p>
            <a:pPr>
              <a:defRPr sz="1000"/>
            </a:pPr>
            <a:endParaRPr dirty="0"/>
          </a:p>
          <a:p>
            <a:pPr marL="0" lvl="1" indent="640896">
              <a:buSzTx/>
              <a:buNone/>
              <a:defRPr sz="1800"/>
            </a:pPr>
            <a:r>
              <a:rPr dirty="0"/>
              <a:t>Various sources give efficiencies from 70% </a:t>
            </a:r>
            <a:r>
              <a:rPr baseline="30000" dirty="0"/>
              <a:t>1</a:t>
            </a:r>
            <a:r>
              <a:rPr dirty="0"/>
              <a:t> to 85% </a:t>
            </a:r>
            <a:r>
              <a:rPr baseline="30000" dirty="0"/>
              <a:t>2</a:t>
            </a:r>
          </a:p>
          <a:p>
            <a:pPr>
              <a:defRPr sz="1100"/>
            </a:pPr>
            <a:endParaRPr dirty="0"/>
          </a:p>
          <a:p>
            <a:pPr marL="0" lvl="1" indent="640896">
              <a:buSzTx/>
              <a:buNone/>
              <a:defRPr sz="1800"/>
            </a:pPr>
            <a:r>
              <a:rPr dirty="0"/>
              <a:t>I'll go with the NREL study </a:t>
            </a:r>
            <a:r>
              <a:rPr baseline="30000" dirty="0"/>
              <a:t>3</a:t>
            </a:r>
            <a:r>
              <a:rPr dirty="0"/>
              <a:t> number:  </a:t>
            </a:r>
            <a:r>
              <a:rPr b="1" dirty="0">
                <a:solidFill>
                  <a:srgbClr val="FFCC00"/>
                </a:solidFill>
              </a:rPr>
              <a:t>80% efficiency</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Rectangle 5"/>
          <p:cNvSpPr txBox="1"/>
          <p:nvPr/>
        </p:nvSpPr>
        <p:spPr>
          <a:xfrm>
            <a:off x="304800" y="6101620"/>
            <a:ext cx="853440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U.S. National Renewable Energy Lab: "Analysis of Hydrogen and Competing Technologies for Utility-Scale Energy Storage"</a:t>
            </a:r>
            <a:endParaRPr b="0">
              <a:solidFill>
                <a:srgbClr val="E5FFFF"/>
              </a:solidFill>
            </a:endParaRPr>
          </a:p>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http://www.nrel.gov/docs/fy10osti/47547.pdf</a:t>
            </a:r>
          </a:p>
        </p:txBody>
      </p:sp>
      <p:sp>
        <p:nvSpPr>
          <p:cNvPr id="366" name="Rectangle 2"/>
          <p:cNvSpPr txBox="1">
            <a:spLocks noGrp="1"/>
          </p:cNvSpPr>
          <p:nvPr>
            <p:ph type="title"/>
          </p:nvPr>
        </p:nvSpPr>
        <p:spPr>
          <a:xfrm>
            <a:off x="304800" y="76200"/>
            <a:ext cx="8534400" cy="533400"/>
          </a:xfrm>
          <a:prstGeom prst="rect">
            <a:avLst/>
          </a:prstGeom>
        </p:spPr>
        <p:txBody>
          <a:bodyPr/>
          <a:lstStyle>
            <a:lvl1pPr>
              <a:defRPr>
                <a:solidFill>
                  <a:srgbClr val="FFCC00"/>
                </a:solidFill>
              </a:defRPr>
            </a:lvl1pPr>
          </a:lstStyle>
          <a:p>
            <a:r>
              <a:t>b) Fuel cell based energy storage:</a:t>
            </a:r>
          </a:p>
        </p:txBody>
      </p:sp>
      <p:sp>
        <p:nvSpPr>
          <p:cNvPr id="367" name="Rectangle 3"/>
          <p:cNvSpPr txBox="1">
            <a:spLocks noGrp="1"/>
          </p:cNvSpPr>
          <p:nvPr>
            <p:ph type="body" sz="quarter" idx="1"/>
          </p:nvPr>
        </p:nvSpPr>
        <p:spPr>
          <a:xfrm>
            <a:off x="228600" y="685800"/>
            <a:ext cx="8915400" cy="533400"/>
          </a:xfrm>
          <a:prstGeom prst="rect">
            <a:avLst/>
          </a:prstGeom>
        </p:spPr>
        <p:txBody>
          <a:bodyPr/>
          <a:lstStyle/>
          <a:p>
            <a:pPr>
              <a:defRPr sz="1800"/>
            </a:pPr>
            <a:r>
              <a:t>Idea as depicted in an NREL presentation: </a:t>
            </a:r>
            <a:r>
              <a:rPr baseline="30000"/>
              <a:t>1</a:t>
            </a:r>
          </a:p>
        </p:txBody>
      </p:sp>
      <p:pic>
        <p:nvPicPr>
          <p:cNvPr id="368" name="Picture 6" descr="Picture 6"/>
          <p:cNvPicPr>
            <a:picLocks noChangeAspect="1"/>
          </p:cNvPicPr>
          <p:nvPr/>
        </p:nvPicPr>
        <p:blipFill>
          <a:blip r:embed="rId2"/>
          <a:stretch>
            <a:fillRect/>
          </a:stretch>
        </p:blipFill>
        <p:spPr>
          <a:xfrm>
            <a:off x="1219200" y="1378526"/>
            <a:ext cx="6477000" cy="452654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2"/>
          <p:cNvSpPr txBox="1">
            <a:spLocks noGrp="1"/>
          </p:cNvSpPr>
          <p:nvPr>
            <p:ph type="title"/>
          </p:nvPr>
        </p:nvSpPr>
        <p:spPr>
          <a:xfrm>
            <a:off x="304800" y="152400"/>
            <a:ext cx="8534400" cy="533400"/>
          </a:xfrm>
          <a:prstGeom prst="rect">
            <a:avLst/>
          </a:prstGeom>
        </p:spPr>
        <p:txBody>
          <a:bodyPr/>
          <a:lstStyle/>
          <a:p>
            <a:r>
              <a:t>Power Cycles and Energy Storage</a:t>
            </a:r>
          </a:p>
        </p:txBody>
      </p:sp>
      <p:sp>
        <p:nvSpPr>
          <p:cNvPr id="127" name="Rectangle 3"/>
          <p:cNvSpPr txBox="1">
            <a:spLocks noGrp="1"/>
          </p:cNvSpPr>
          <p:nvPr>
            <p:ph type="body" idx="1"/>
          </p:nvPr>
        </p:nvSpPr>
        <p:spPr>
          <a:xfrm>
            <a:off x="228600" y="990600"/>
            <a:ext cx="8915400" cy="5253936"/>
          </a:xfrm>
          <a:prstGeom prst="rect">
            <a:avLst/>
          </a:prstGeom>
        </p:spPr>
        <p:txBody>
          <a:bodyPr/>
          <a:lstStyle/>
          <a:p>
            <a:pPr>
              <a:defRPr sz="1800"/>
            </a:pPr>
            <a:r>
              <a:t>I talk about the </a:t>
            </a:r>
            <a:r>
              <a:rPr b="1"/>
              <a:t>puzzle</a:t>
            </a:r>
            <a:r>
              <a:t> of designing future power systems</a:t>
            </a:r>
          </a:p>
          <a:p>
            <a:pPr>
              <a:defRPr sz="700"/>
            </a:pPr>
            <a:endParaRPr/>
          </a:p>
          <a:p>
            <a:pPr marL="0" lvl="1" indent="640896">
              <a:buSzTx/>
              <a:buNone/>
              <a:defRPr sz="1800"/>
            </a:pPr>
            <a:r>
              <a:t>"Puzzle," because so many factors must be balanced to:</a:t>
            </a:r>
          </a:p>
          <a:p>
            <a:pPr>
              <a:defRPr sz="700"/>
            </a:pPr>
            <a:endParaRPr/>
          </a:p>
          <a:p>
            <a:pPr marL="0" lvl="2" indent="1085850">
              <a:buSzTx/>
              <a:buNone/>
              <a:defRPr sz="1800"/>
            </a:pPr>
            <a:r>
              <a:t>Provide </a:t>
            </a:r>
            <a:r>
              <a:rPr b="1"/>
              <a:t>enough</a:t>
            </a:r>
            <a:r>
              <a:t> affordable power</a:t>
            </a:r>
          </a:p>
          <a:p>
            <a:pPr>
              <a:defRPr sz="700"/>
            </a:pPr>
            <a:endParaRPr/>
          </a:p>
          <a:p>
            <a:pPr marL="0" lvl="2" indent="1085850">
              <a:buSzTx/>
              <a:buNone/>
              <a:defRPr sz="1800"/>
            </a:pPr>
            <a:r>
              <a:t>While sustaining a high quality biosphere</a:t>
            </a:r>
          </a:p>
          <a:p>
            <a:pPr>
              <a:defRPr sz="1200"/>
            </a:pPr>
            <a:endParaRPr/>
          </a:p>
          <a:p>
            <a:pPr>
              <a:defRPr sz="1800"/>
            </a:pPr>
            <a:r>
              <a:t>We've also seen that renewables are </a:t>
            </a:r>
            <a:r>
              <a:rPr b="1"/>
              <a:t>not silver bullets</a:t>
            </a:r>
          </a:p>
          <a:p>
            <a:pPr>
              <a:defRPr sz="700"/>
            </a:pPr>
            <a:endParaRPr/>
          </a:p>
          <a:p>
            <a:pPr marL="0" lvl="1" indent="640896">
              <a:buSzTx/>
              <a:buNone/>
              <a:defRPr sz="1800"/>
            </a:pPr>
            <a:r>
              <a:t>If only because they demand </a:t>
            </a:r>
            <a:r>
              <a:rPr b="1"/>
              <a:t>huge</a:t>
            </a:r>
            <a:r>
              <a:t> natural resource commitments</a:t>
            </a:r>
          </a:p>
          <a:p>
            <a:pPr>
              <a:defRPr sz="1200"/>
            </a:pPr>
            <a:endParaRPr/>
          </a:p>
          <a:p>
            <a:pPr>
              <a:defRPr sz="1800"/>
            </a:pPr>
            <a:r>
              <a:t>Meaning that future power systems will have to combine </a:t>
            </a:r>
            <a:r>
              <a:rPr b="1"/>
              <a:t>different technologies</a:t>
            </a:r>
          </a:p>
          <a:p>
            <a:pPr>
              <a:defRPr sz="1200"/>
            </a:pPr>
            <a:endParaRPr/>
          </a:p>
          <a:p>
            <a:pPr>
              <a:defRPr sz="1800"/>
            </a:pPr>
            <a:r>
              <a:t>Today you will see how the natural cycles of power consumption and production</a:t>
            </a:r>
          </a:p>
          <a:p>
            <a:pPr>
              <a:defRPr sz="700"/>
            </a:pPr>
            <a:endParaRPr/>
          </a:p>
          <a:p>
            <a:pPr marL="0" lvl="1" indent="640896">
              <a:buSzTx/>
              <a:buNone/>
              <a:defRPr sz="1800"/>
            </a:pPr>
            <a:r>
              <a:t>ALSO drive the use of different technologies</a:t>
            </a:r>
          </a:p>
          <a:p>
            <a:pPr>
              <a:defRPr sz="700"/>
            </a:pPr>
            <a:endParaRPr/>
          </a:p>
          <a:p>
            <a:pPr marL="0" lvl="2" indent="1085850">
              <a:buSzTx/>
              <a:buNone/>
              <a:defRPr sz="1800"/>
            </a:pPr>
            <a:r>
              <a:t>And how </a:t>
            </a:r>
            <a:r>
              <a:rPr b="1"/>
              <a:t>energy storage</a:t>
            </a:r>
            <a:r>
              <a:t> will become critical</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371" name="Rectangle 2"/>
          <p:cNvSpPr txBox="1">
            <a:spLocks noGrp="1"/>
          </p:cNvSpPr>
          <p:nvPr>
            <p:ph type="title"/>
          </p:nvPr>
        </p:nvSpPr>
        <p:spPr>
          <a:xfrm>
            <a:off x="304800" y="76200"/>
            <a:ext cx="8534400" cy="533400"/>
          </a:xfrm>
          <a:prstGeom prst="rect">
            <a:avLst/>
          </a:prstGeom>
        </p:spPr>
        <p:txBody>
          <a:bodyPr/>
          <a:lstStyle/>
          <a:p>
            <a:r>
              <a:t>Fuel cell based storage has three stages:</a:t>
            </a:r>
          </a:p>
        </p:txBody>
      </p:sp>
      <p:sp>
        <p:nvSpPr>
          <p:cNvPr id="372" name="Rectangle 3"/>
          <p:cNvSpPr txBox="1">
            <a:spLocks noGrp="1"/>
          </p:cNvSpPr>
          <p:nvPr>
            <p:ph type="body" idx="1"/>
          </p:nvPr>
        </p:nvSpPr>
        <p:spPr>
          <a:xfrm>
            <a:off x="228600" y="762000"/>
            <a:ext cx="8915400" cy="5446692"/>
          </a:xfrm>
          <a:prstGeom prst="rect">
            <a:avLst/>
          </a:prstGeom>
        </p:spPr>
        <p:txBody>
          <a:bodyPr/>
          <a:lstStyle/>
          <a:p>
            <a:pPr>
              <a:defRPr sz="1800"/>
            </a:pPr>
            <a:r>
              <a:t>- </a:t>
            </a:r>
            <a:r>
              <a:rPr b="1">
                <a:solidFill>
                  <a:srgbClr val="FFCC00"/>
                </a:solidFill>
              </a:rPr>
              <a:t>Electrochemical cell # 1</a:t>
            </a:r>
            <a:r>
              <a:t> uses electrical energy to electrolyze water:</a:t>
            </a:r>
          </a:p>
          <a:p>
            <a:pPr>
              <a:defRPr sz="700"/>
            </a:pPr>
            <a:endParaRPr/>
          </a:p>
          <a:p>
            <a:pPr marL="0" lvl="1" indent="640896">
              <a:buSzTx/>
              <a:buNone/>
              <a:defRPr sz="1800"/>
            </a:pPr>
            <a:r>
              <a:t>H</a:t>
            </a:r>
            <a:r>
              <a:rPr baseline="-25000"/>
              <a:t>2</a:t>
            </a:r>
            <a:r>
              <a:t>O + electrical energy =&gt; H</a:t>
            </a:r>
            <a:r>
              <a:rPr baseline="-25000"/>
              <a:t>2</a:t>
            </a:r>
            <a:r>
              <a:t> + ½ O</a:t>
            </a:r>
            <a:r>
              <a:rPr baseline="-25000"/>
              <a:t>2</a:t>
            </a:r>
          </a:p>
          <a:p>
            <a:pPr>
              <a:defRPr sz="1200"/>
            </a:pPr>
            <a:endParaRPr/>
          </a:p>
          <a:p>
            <a:pPr>
              <a:defRPr sz="1800"/>
            </a:pPr>
            <a:r>
              <a:t>- Gaseous H</a:t>
            </a:r>
            <a:r>
              <a:rPr baseline="-25000"/>
              <a:t>2</a:t>
            </a:r>
            <a:r>
              <a:t> (and possibly O</a:t>
            </a:r>
            <a:r>
              <a:rPr baseline="-25000"/>
              <a:t>2</a:t>
            </a:r>
            <a:r>
              <a:t>) are then stored in </a:t>
            </a:r>
            <a:r>
              <a:rPr b="1">
                <a:solidFill>
                  <a:srgbClr val="FFCC00"/>
                </a:solidFill>
              </a:rPr>
              <a:t>pressurized tanks</a:t>
            </a:r>
          </a:p>
          <a:p>
            <a:pPr>
              <a:defRPr sz="1200"/>
            </a:pPr>
            <a:endParaRPr/>
          </a:p>
          <a:p>
            <a:pPr>
              <a:defRPr sz="1800"/>
            </a:pPr>
            <a:r>
              <a:t>- When energy is needed, gases are sent into </a:t>
            </a:r>
            <a:r>
              <a:rPr b="1">
                <a:solidFill>
                  <a:srgbClr val="FFCC00"/>
                </a:solidFill>
              </a:rPr>
              <a:t>Electrochemical cell #2</a:t>
            </a:r>
            <a:r>
              <a:t>:</a:t>
            </a:r>
          </a:p>
          <a:p>
            <a:pPr>
              <a:defRPr sz="700"/>
            </a:pPr>
            <a:endParaRPr/>
          </a:p>
          <a:p>
            <a:pPr marL="0" lvl="1" indent="640896">
              <a:buSzTx/>
              <a:buNone/>
              <a:defRPr sz="1800"/>
            </a:pPr>
            <a:r>
              <a:t>H</a:t>
            </a:r>
            <a:r>
              <a:rPr baseline="-25000"/>
              <a:t>2</a:t>
            </a:r>
            <a:r>
              <a:t> + ½ O</a:t>
            </a:r>
            <a:r>
              <a:rPr baseline="-25000"/>
              <a:t>2</a:t>
            </a:r>
            <a:r>
              <a:t> =&gt; H</a:t>
            </a:r>
            <a:r>
              <a:rPr baseline="-25000"/>
              <a:t>2</a:t>
            </a:r>
            <a:r>
              <a:t>O + electrical energy</a:t>
            </a:r>
          </a:p>
          <a:p>
            <a:pPr>
              <a:defRPr sz="1200"/>
            </a:pPr>
            <a:endParaRPr/>
          </a:p>
          <a:p>
            <a:pPr>
              <a:defRPr sz="1800"/>
            </a:pPr>
            <a:r>
              <a:t>ONE electrochemical cell COULD do both things (~ charging/discharging of battery)</a:t>
            </a:r>
          </a:p>
          <a:p>
            <a:pPr>
              <a:defRPr sz="700"/>
            </a:pPr>
            <a:endParaRPr/>
          </a:p>
          <a:p>
            <a:pPr marL="0" lvl="1" indent="640896">
              <a:buSzTx/>
              <a:buNone/>
              <a:defRPr sz="1800"/>
            </a:pPr>
            <a:r>
              <a:t>But, apparently to optimize designs, input &amp; output cells are separate</a:t>
            </a:r>
          </a:p>
          <a:p>
            <a:pPr>
              <a:defRPr sz="1200"/>
            </a:pPr>
            <a:endParaRPr/>
          </a:p>
          <a:p>
            <a:pPr>
              <a:defRPr sz="1800" b="1"/>
            </a:pPr>
            <a:r>
              <a:t>ALTERNATIVE</a:t>
            </a:r>
            <a:r>
              <a:rPr b="0"/>
              <a:t>:  Stored H</a:t>
            </a:r>
            <a:r>
              <a:rPr b="0" baseline="-25000"/>
              <a:t>2</a:t>
            </a:r>
            <a:r>
              <a:rPr b="0"/>
              <a:t> is instead sent to a </a:t>
            </a:r>
            <a:r>
              <a:rPr>
                <a:solidFill>
                  <a:srgbClr val="FFCC00"/>
                </a:solidFill>
              </a:rPr>
              <a:t>gas turbine generator</a:t>
            </a:r>
          </a:p>
          <a:p>
            <a:pPr>
              <a:defRPr sz="700"/>
            </a:pPr>
            <a:endParaRPr/>
          </a:p>
          <a:p>
            <a:pPr marL="0" lvl="1" indent="640896">
              <a:buSzTx/>
              <a:buNone/>
              <a:defRPr sz="1800"/>
            </a:pPr>
            <a:r>
              <a:t>Eliminating fuel cell #2</a:t>
            </a:r>
          </a:p>
          <a:p>
            <a:pPr marL="0" lvl="1" indent="640896">
              <a:buSzTx/>
              <a:buNone/>
              <a:defRPr sz="700"/>
            </a:pPr>
            <a:endParaRPr/>
          </a:p>
          <a:p>
            <a:pPr marL="0" lvl="2" indent="1085850">
              <a:buSzTx/>
              <a:buNone/>
              <a:defRPr sz="1800"/>
            </a:pPr>
            <a:r>
              <a:t>Likely less efficient but also likely reducing capital cost</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Rectangle 3"/>
          <p:cNvSpPr txBox="1">
            <a:spLocks noGrp="1"/>
          </p:cNvSpPr>
          <p:nvPr>
            <p:ph type="body" idx="1"/>
          </p:nvPr>
        </p:nvSpPr>
        <p:spPr>
          <a:xfrm>
            <a:off x="228600" y="762000"/>
            <a:ext cx="8915400" cy="6074250"/>
          </a:xfrm>
          <a:prstGeom prst="rect">
            <a:avLst/>
          </a:prstGeom>
        </p:spPr>
        <p:txBody>
          <a:bodyPr/>
          <a:lstStyle/>
          <a:p>
            <a:pPr>
              <a:defRPr sz="1800"/>
            </a:pPr>
            <a:r>
              <a:t>From earlier Batteries and Fuel cell lecture:</a:t>
            </a:r>
          </a:p>
          <a:p>
            <a:pPr>
              <a:defRPr sz="1800"/>
            </a:pPr>
            <a:endParaRPr/>
          </a:p>
          <a:p>
            <a:pPr>
              <a:defRPr sz="1800"/>
            </a:pPr>
            <a:endParaRPr/>
          </a:p>
          <a:p>
            <a:pPr>
              <a:defRPr sz="1800"/>
            </a:pPr>
            <a:endParaRPr/>
          </a:p>
          <a:p>
            <a:pPr>
              <a:defRPr sz="1800"/>
            </a:pPr>
            <a:endParaRPr/>
          </a:p>
          <a:p>
            <a:pPr>
              <a:defRPr sz="1800"/>
            </a:pPr>
            <a:endParaRPr/>
          </a:p>
          <a:p>
            <a:pPr>
              <a:defRPr sz="1800"/>
            </a:pPr>
            <a:endParaRPr/>
          </a:p>
          <a:p>
            <a:pPr>
              <a:defRPr sz="1800"/>
            </a:pPr>
            <a:endParaRPr/>
          </a:p>
          <a:p>
            <a:pPr>
              <a:defRPr sz="2800"/>
            </a:pPr>
            <a:endParaRPr/>
          </a:p>
          <a:p>
            <a:pPr>
              <a:defRPr sz="600"/>
            </a:pPr>
            <a:endParaRPr/>
          </a:p>
          <a:p>
            <a:pPr>
              <a:defRPr sz="1800"/>
            </a:pPr>
            <a:r>
              <a:t>What about </a:t>
            </a:r>
            <a:r>
              <a:rPr b="1"/>
              <a:t>energy storage density</a:t>
            </a:r>
            <a:r>
              <a:t>?  It's very complicated:</a:t>
            </a:r>
          </a:p>
          <a:p>
            <a:pPr>
              <a:defRPr sz="700"/>
            </a:pPr>
            <a:endParaRPr/>
          </a:p>
          <a:p>
            <a:pPr marL="0" lvl="1" indent="640896">
              <a:buSzTx/>
              <a:buNone/>
              <a:defRPr sz="1800"/>
            </a:pPr>
            <a:r>
              <a:t>"Storage" is in tanks, but </a:t>
            </a:r>
            <a:r>
              <a:rPr b="1"/>
              <a:t>RATE</a:t>
            </a:r>
            <a:r>
              <a:t> of energy storage and release</a:t>
            </a:r>
          </a:p>
          <a:p>
            <a:pPr marL="0" lvl="1" indent="640896">
              <a:buSzTx/>
              <a:buNone/>
              <a:defRPr sz="700"/>
            </a:pPr>
            <a:endParaRPr/>
          </a:p>
          <a:p>
            <a:pPr marL="0" lvl="2" indent="1085850">
              <a:buSzTx/>
              <a:buNone/>
              <a:defRPr sz="1800"/>
            </a:pPr>
            <a:r>
              <a:t>Will depend on size of input and output electrochemical cells</a:t>
            </a:r>
          </a:p>
          <a:p>
            <a:pPr>
              <a:defRPr sz="1200"/>
            </a:pPr>
            <a:endParaRPr/>
          </a:p>
          <a:p>
            <a:pPr>
              <a:defRPr sz="1800"/>
            </a:pPr>
            <a:r>
              <a:t>NREL's </a:t>
            </a:r>
            <a:r>
              <a:rPr b="1"/>
              <a:t>design studies </a:t>
            </a:r>
            <a:r>
              <a:t>are for </a:t>
            </a:r>
            <a:r>
              <a:rPr b="1">
                <a:solidFill>
                  <a:srgbClr val="FFCC00"/>
                </a:solidFill>
              </a:rPr>
              <a:t>300 MW-h </a:t>
            </a:r>
            <a:r>
              <a:t>storage plants</a:t>
            </a:r>
          </a:p>
          <a:p>
            <a:pPr>
              <a:defRPr sz="900"/>
            </a:pPr>
            <a:endParaRPr/>
          </a:p>
          <a:p>
            <a:pPr>
              <a:defRPr sz="1800"/>
            </a:pPr>
            <a:r>
              <a:t>But are </a:t>
            </a:r>
            <a:r>
              <a:rPr b="1"/>
              <a:t>now</a:t>
            </a:r>
            <a:r>
              <a:t> storing energy from </a:t>
            </a:r>
            <a:r>
              <a:rPr b="1"/>
              <a:t>single</a:t>
            </a:r>
            <a:r>
              <a:t> 10 kW wind turbine (i.e. ~ </a:t>
            </a:r>
            <a:r>
              <a:rPr b="1">
                <a:solidFill>
                  <a:srgbClr val="FFCC00"/>
                </a:solidFill>
              </a:rPr>
              <a:t>50 kW-h</a:t>
            </a:r>
            <a:r>
              <a:t>)</a:t>
            </a:r>
          </a:p>
        </p:txBody>
      </p:sp>
      <p:sp>
        <p:nvSpPr>
          <p:cNvPr id="375" name="Rectangle 5"/>
          <p:cNvSpPr txBox="1"/>
          <p:nvPr/>
        </p:nvSpPr>
        <p:spPr>
          <a:xfrm>
            <a:off x="5638800" y="1615345"/>
            <a:ext cx="3429000" cy="17374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i="1">
                <a:solidFill>
                  <a:srgbClr val="FFFFFF"/>
                </a:solidFill>
                <a:effectLst>
                  <a:outerShdw blurRad="38100" dist="38100" dir="2700000" rotWithShape="0">
                    <a:srgbClr val="000000"/>
                  </a:outerShdw>
                </a:effectLst>
                <a:latin typeface="+mj-lt"/>
                <a:ea typeface="+mj-ea"/>
                <a:cs typeface="+mj-cs"/>
                <a:sym typeface="Arial"/>
              </a:defRPr>
            </a:pPr>
            <a:r>
              <a:t>Poor round trip efficiencies</a:t>
            </a:r>
            <a:r>
              <a:rPr sz="1600"/>
              <a:t>: </a:t>
            </a:r>
            <a:endParaRPr sz="1200" b="0">
              <a:solidFill>
                <a:srgbClr val="E5FFFF"/>
              </a:solidFill>
            </a:endParaRPr>
          </a:p>
          <a:p>
            <a:pPr algn="ctr">
              <a:defRPr sz="1600" b="0" i="1">
                <a:solidFill>
                  <a:srgbClr val="FFCC00"/>
                </a:solidFill>
                <a:effectLst>
                  <a:outerShdw blurRad="38100" dist="38100" dir="2700000" rotWithShape="0">
                    <a:srgbClr val="000000"/>
                  </a:outerShdw>
                </a:effectLst>
                <a:latin typeface="+mj-lt"/>
                <a:ea typeface="+mj-ea"/>
                <a:cs typeface="+mj-cs"/>
                <a:sym typeface="Arial"/>
              </a:defRPr>
            </a:pPr>
            <a:endParaRPr/>
          </a:p>
          <a:p>
            <a:pPr algn="ctr">
              <a:defRPr b="0" i="1">
                <a:solidFill>
                  <a:srgbClr val="FFCC00"/>
                </a:solidFill>
                <a:effectLst>
                  <a:outerShdw blurRad="38100" dist="38100" dir="2700000" rotWithShape="0">
                    <a:srgbClr val="000000"/>
                  </a:outerShdw>
                </a:effectLst>
                <a:latin typeface="+mj-lt"/>
                <a:ea typeface="+mj-ea"/>
                <a:cs typeface="+mj-cs"/>
                <a:sym typeface="Arial"/>
              </a:defRPr>
            </a:pPr>
            <a:r>
              <a:t> </a:t>
            </a:r>
            <a:r>
              <a:rPr b="1"/>
              <a:t>Only 30-35% !</a:t>
            </a:r>
            <a:endParaRPr sz="1200">
              <a:solidFill>
                <a:srgbClr val="E5FFFF"/>
              </a:solidFill>
            </a:endParaRPr>
          </a:p>
          <a:p>
            <a:pPr algn="ctr">
              <a:defRPr sz="1200" i="1">
                <a:solidFill>
                  <a:srgbClr val="FFCC00"/>
                </a:solidFill>
                <a:effectLst>
                  <a:outerShdw blurRad="38100" dist="38100" dir="2700000" rotWithShape="0">
                    <a:srgbClr val="000000"/>
                  </a:outerShdw>
                </a:effectLst>
                <a:latin typeface="+mj-lt"/>
                <a:ea typeface="+mj-ea"/>
                <a:cs typeface="+mj-cs"/>
                <a:sym typeface="Arial"/>
              </a:defRPr>
            </a:pPr>
            <a:endParaRPr/>
          </a:p>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U.S. National Renewable Energy Lab: "Hydrogen for Energy Storage Analysis Overview"</a:t>
            </a:r>
            <a:endParaRPr b="0">
              <a:solidFill>
                <a:srgbClr val="E5FFFF"/>
              </a:solidFill>
            </a:endParaRPr>
          </a:p>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http://www.nrel.gov/hydrogen/pdfs/48360.pdf</a:t>
            </a:r>
          </a:p>
        </p:txBody>
      </p:sp>
      <p:sp>
        <p:nvSpPr>
          <p:cNvPr id="376" name="Rectangle 2"/>
          <p:cNvSpPr txBox="1">
            <a:spLocks noGrp="1"/>
          </p:cNvSpPr>
          <p:nvPr>
            <p:ph type="title"/>
          </p:nvPr>
        </p:nvSpPr>
        <p:spPr>
          <a:xfrm>
            <a:off x="304800" y="76200"/>
            <a:ext cx="8534400" cy="533400"/>
          </a:xfrm>
          <a:prstGeom prst="rect">
            <a:avLst/>
          </a:prstGeom>
        </p:spPr>
        <p:txBody>
          <a:bodyPr/>
          <a:lstStyle/>
          <a:p>
            <a:r>
              <a:t>Fuel cell energy storage numbers?</a:t>
            </a:r>
          </a:p>
        </p:txBody>
      </p:sp>
      <p:pic>
        <p:nvPicPr>
          <p:cNvPr id="377" name="Picture 4" descr="Picture 4"/>
          <p:cNvPicPr>
            <a:picLocks noChangeAspect="1"/>
          </p:cNvPicPr>
          <p:nvPr/>
        </p:nvPicPr>
        <p:blipFill>
          <a:blip r:embed="rId2"/>
          <a:stretch>
            <a:fillRect/>
          </a:stretch>
        </p:blipFill>
        <p:spPr>
          <a:xfrm>
            <a:off x="685798" y="1219200"/>
            <a:ext cx="4754822" cy="2590800"/>
          </a:xfrm>
          <a:prstGeom prst="rect">
            <a:avLst/>
          </a:prstGeom>
          <a:ln w="12700">
            <a:miter lim="400000"/>
          </a:ln>
        </p:spPr>
      </p:pic>
      <p:sp>
        <p:nvSpPr>
          <p:cNvPr id="378" name="Oval 6"/>
          <p:cNvSpPr/>
          <p:nvPr/>
        </p:nvSpPr>
        <p:spPr>
          <a:xfrm rot="5400000">
            <a:off x="2438400" y="1066800"/>
            <a:ext cx="838200" cy="1600200"/>
          </a:xfrm>
          <a:prstGeom prst="ellipse">
            <a:avLst/>
          </a:prstGeom>
          <a:ln w="57150">
            <a:solidFill>
              <a:srgbClr val="FFCC00"/>
            </a:solidFill>
          </a:ln>
        </p:spPr>
        <p:txBody>
          <a:bodyPr vert="eaVert" lIns="45719" rIns="45719"/>
          <a:lstStyle/>
          <a:p>
            <a:pPr>
              <a:defRPr>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Rectangle 3"/>
          <p:cNvSpPr txBox="1">
            <a:spLocks noGrp="1"/>
          </p:cNvSpPr>
          <p:nvPr>
            <p:ph type="body" idx="1"/>
          </p:nvPr>
        </p:nvSpPr>
        <p:spPr>
          <a:xfrm>
            <a:off x="228600" y="774700"/>
            <a:ext cx="8915400" cy="5966782"/>
          </a:xfrm>
          <a:prstGeom prst="rect">
            <a:avLst/>
          </a:prstGeom>
        </p:spPr>
        <p:txBody>
          <a:bodyPr/>
          <a:lstStyle/>
          <a:p>
            <a:pPr>
              <a:defRPr sz="1800"/>
            </a:pPr>
            <a:r>
              <a:t>Maximum possible energy stored:</a:t>
            </a:r>
          </a:p>
          <a:p>
            <a:pPr>
              <a:defRPr sz="700"/>
            </a:pPr>
            <a:endParaRPr/>
          </a:p>
          <a:p>
            <a:pPr marL="0" lvl="1" indent="640896">
              <a:buSzTx/>
              <a:buNone/>
              <a:defRPr sz="1800"/>
            </a:pPr>
            <a:r>
              <a:t>E</a:t>
            </a:r>
            <a:r>
              <a:rPr b="1" baseline="-25000"/>
              <a:t>max</a:t>
            </a:r>
            <a:r>
              <a:rPr b="1"/>
              <a:t> = </a:t>
            </a:r>
            <a:r>
              <a:t>K x M x </a:t>
            </a:r>
            <a:r>
              <a:rPr>
                <a:latin typeface="Symbol"/>
                <a:ea typeface="Symbol"/>
                <a:cs typeface="Symbol"/>
                <a:sym typeface="Symbol"/>
              </a:rPr>
              <a:t>s / r			</a:t>
            </a:r>
          </a:p>
          <a:p>
            <a:pPr>
              <a:defRPr sz="700"/>
            </a:pPr>
            <a:endParaRPr/>
          </a:p>
          <a:p>
            <a:pPr marL="0" lvl="2" indent="1085850">
              <a:buSzTx/>
              <a:buNone/>
              <a:tabLst>
                <a:tab pos="1828800" algn="l"/>
              </a:tabLst>
              <a:defRPr sz="1800"/>
            </a:pPr>
            <a:r>
              <a:rPr sz="1600"/>
              <a:t>K = "flywheel shape factor"		</a:t>
            </a:r>
          </a:p>
          <a:p>
            <a:pPr marL="0" lvl="2" indent="1085850">
              <a:buSzTx/>
              <a:buNone/>
              <a:tabLst>
                <a:tab pos="1828800" algn="l"/>
              </a:tabLst>
              <a:defRPr sz="700"/>
            </a:pPr>
            <a:endParaRPr/>
          </a:p>
          <a:p>
            <a:pPr marL="0" lvl="2" indent="1085850">
              <a:buSzTx/>
              <a:buNone/>
              <a:tabLst>
                <a:tab pos="1828800" algn="l"/>
              </a:tabLst>
              <a:defRPr sz="1800"/>
            </a:pPr>
            <a:r>
              <a:t>M = flywheel mass</a:t>
            </a:r>
          </a:p>
          <a:p>
            <a:pPr>
              <a:defRPr sz="700"/>
            </a:pPr>
            <a:endParaRPr/>
          </a:p>
          <a:p>
            <a:pPr marL="0" lvl="2" indent="1066800">
              <a:spcBef>
                <a:spcPts val="300"/>
              </a:spcBef>
              <a:buSzTx/>
              <a:buNone/>
              <a:defRPr sz="1600"/>
            </a:pPr>
            <a:r>
              <a:rPr>
                <a:latin typeface="Symbol"/>
                <a:ea typeface="Symbol"/>
                <a:cs typeface="Symbol"/>
                <a:sym typeface="Symbol"/>
              </a:rPr>
              <a:t>s </a:t>
            </a:r>
            <a:r>
              <a:t>= tensile strength of material	</a:t>
            </a:r>
          </a:p>
          <a:p>
            <a:pPr>
              <a:defRPr sz="700">
                <a:latin typeface="Symbol"/>
                <a:ea typeface="Symbol"/>
                <a:cs typeface="Symbol"/>
                <a:sym typeface="Symbol"/>
              </a:defRPr>
            </a:pPr>
            <a:endParaRPr/>
          </a:p>
          <a:p>
            <a:pPr marL="0" lvl="2" indent="1066800">
              <a:spcBef>
                <a:spcPts val="300"/>
              </a:spcBef>
              <a:buSzTx/>
              <a:buNone/>
              <a:defRPr sz="1600">
                <a:latin typeface="Symbol"/>
                <a:ea typeface="Symbol"/>
                <a:cs typeface="Symbol"/>
                <a:sym typeface="Symbol"/>
              </a:defRPr>
            </a:pPr>
            <a:r>
              <a:t>r </a:t>
            </a:r>
            <a:r>
              <a:rPr>
                <a:latin typeface="Tahoma"/>
                <a:ea typeface="Tahoma"/>
                <a:cs typeface="Tahoma"/>
                <a:sym typeface="Tahoma"/>
              </a:rPr>
              <a:t>= density of material</a:t>
            </a:r>
          </a:p>
          <a:p>
            <a:pPr>
              <a:defRPr sz="1100"/>
            </a:pPr>
            <a:endParaRPr/>
          </a:p>
          <a:p>
            <a:pPr>
              <a:defRPr sz="1800"/>
            </a:pPr>
            <a:r>
              <a:t>Why doesn't formula contain rotation speed?  And why include tensile strength?</a:t>
            </a:r>
          </a:p>
          <a:p>
            <a:pPr>
              <a:defRPr sz="700"/>
            </a:pPr>
            <a:endParaRPr/>
          </a:p>
          <a:p>
            <a:pPr marL="0" lvl="1" indent="640896">
              <a:buSzTx/>
              <a:buNone/>
              <a:tabLst>
                <a:tab pos="444500" algn="l"/>
              </a:tabLst>
              <a:defRPr sz="1800"/>
            </a:pPr>
            <a:r>
              <a:rPr>
                <a:solidFill>
                  <a:srgbClr val="FFCC00"/>
                </a:solidFill>
              </a:rPr>
              <a:t>Because strategy is to run flywheel so fast it almost tears itself apart!</a:t>
            </a:r>
          </a:p>
          <a:p>
            <a:pPr marL="0" lvl="1" indent="640896">
              <a:buSzTx/>
              <a:buNone/>
              <a:tabLst>
                <a:tab pos="444500" algn="l"/>
              </a:tabLst>
              <a:defRPr sz="700"/>
            </a:pPr>
            <a:endParaRPr>
              <a:solidFill>
                <a:srgbClr val="FFCC00"/>
              </a:solidFill>
            </a:endParaRPr>
          </a:p>
          <a:p>
            <a:pPr marL="0" lvl="2" indent="1085850">
              <a:buSzTx/>
              <a:buNone/>
              <a:tabLst>
                <a:tab pos="444500" algn="l"/>
              </a:tabLst>
              <a:defRPr sz="1800">
                <a:solidFill>
                  <a:srgbClr val="FBC901"/>
                </a:solidFill>
              </a:defRPr>
            </a:pPr>
            <a:r>
              <a:t>Thus almost-destructive-speed is what formula seemingly assumes</a:t>
            </a:r>
          </a:p>
          <a:p>
            <a:pPr>
              <a:defRPr sz="1100"/>
            </a:pPr>
            <a:endParaRPr/>
          </a:p>
          <a:p>
            <a:pPr>
              <a:defRPr sz="1800"/>
            </a:pPr>
            <a:r>
              <a:t>Round trip energy recovery efficiency?  Energy is lost to heat in rotation bearings</a:t>
            </a:r>
          </a:p>
          <a:p>
            <a:pPr>
              <a:defRPr sz="700"/>
            </a:pPr>
            <a:endParaRPr/>
          </a:p>
          <a:p>
            <a:pPr marL="0" lvl="1" indent="640896">
              <a:buSzTx/>
              <a:buNone/>
              <a:defRPr sz="1800"/>
            </a:pPr>
            <a:r>
              <a:t>Conventional bearings: "20-50% energy loss in two hours"</a:t>
            </a:r>
          </a:p>
          <a:p>
            <a:pPr>
              <a:defRPr sz="700"/>
            </a:pPr>
            <a:endParaRPr/>
          </a:p>
          <a:p>
            <a:pPr marL="0" lvl="1" indent="640896">
              <a:buSzTx/>
              <a:buNone/>
              <a:defRPr sz="1800"/>
            </a:pPr>
            <a:r>
              <a:t>Magnetic levitation bearings:  </a:t>
            </a:r>
            <a:r>
              <a:rPr b="1">
                <a:solidFill>
                  <a:srgbClr val="FFCC00"/>
                </a:solidFill>
              </a:rPr>
              <a:t>85% round trip energy efficiency</a:t>
            </a:r>
          </a:p>
        </p:txBody>
      </p:sp>
      <p:sp>
        <p:nvSpPr>
          <p:cNvPr id="381" name="Rectangle 5"/>
          <p:cNvSpPr txBox="1"/>
          <p:nvPr/>
        </p:nvSpPr>
        <p:spPr>
          <a:xfrm>
            <a:off x="5029200" y="3180620"/>
            <a:ext cx="41148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j-lt"/>
                <a:ea typeface="+mj-ea"/>
                <a:cs typeface="+mj-cs"/>
                <a:sym typeface="Arial"/>
              </a:defRPr>
            </a:lvl1pPr>
          </a:lstStyle>
          <a:p>
            <a:r>
              <a:t>https://en.wikipedia.org/wiki/Flywheel_energy_storage</a:t>
            </a:r>
          </a:p>
        </p:txBody>
      </p:sp>
      <p:sp>
        <p:nvSpPr>
          <p:cNvPr id="382" name="Rectangle 2"/>
          <p:cNvSpPr txBox="1">
            <a:spLocks noGrp="1"/>
          </p:cNvSpPr>
          <p:nvPr>
            <p:ph type="title"/>
          </p:nvPr>
        </p:nvSpPr>
        <p:spPr>
          <a:xfrm>
            <a:off x="304800" y="76200"/>
            <a:ext cx="8534400" cy="533400"/>
          </a:xfrm>
          <a:prstGeom prst="rect">
            <a:avLst/>
          </a:prstGeom>
        </p:spPr>
        <p:txBody>
          <a:bodyPr/>
          <a:lstStyle>
            <a:lvl1pPr>
              <a:defRPr>
                <a:solidFill>
                  <a:srgbClr val="FFCC00"/>
                </a:solidFill>
              </a:defRPr>
            </a:lvl1pPr>
          </a:lstStyle>
          <a:p>
            <a:r>
              <a:t>c) Flywheel based energy storage:</a:t>
            </a:r>
          </a:p>
        </p:txBody>
      </p:sp>
      <p:pic>
        <p:nvPicPr>
          <p:cNvPr id="383" name="Picture 4" descr="Picture 4"/>
          <p:cNvPicPr>
            <a:picLocks noChangeAspect="1"/>
          </p:cNvPicPr>
          <p:nvPr/>
        </p:nvPicPr>
        <p:blipFill>
          <a:blip r:embed="rId2"/>
          <a:srcRect t="6059" b="9088"/>
          <a:stretch>
            <a:fillRect/>
          </a:stretch>
        </p:blipFill>
        <p:spPr>
          <a:xfrm>
            <a:off x="5334000" y="767912"/>
            <a:ext cx="3617937" cy="22800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Rectangle 5"/>
          <p:cNvSpPr txBox="1"/>
          <p:nvPr/>
        </p:nvSpPr>
        <p:spPr>
          <a:xfrm>
            <a:off x="304800" y="5984145"/>
            <a:ext cx="8534400" cy="7976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1) http://energy.gov/sites/prod/files/2015/05/f22/Beacon-Power-Flywheel-Aug2013.pdf</a:t>
            </a:r>
            <a:endParaRPr>
              <a:solidFill>
                <a:srgbClr val="E5FFFF"/>
              </a:solidFill>
            </a:endParaRPr>
          </a:p>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2) http://www.theguardian.com/environment/2015/apr/08/new-energy-storage-plant-could-revolutionise-renewable-sector</a:t>
            </a:r>
            <a:endParaRPr>
              <a:solidFill>
                <a:srgbClr val="E5FFFF"/>
              </a:solidFill>
            </a:endParaRPr>
          </a:p>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3) http://www.rte.ie/news/business/2015/0326/689945-renewable-energy-storage/</a:t>
            </a:r>
            <a:endParaRPr>
              <a:solidFill>
                <a:srgbClr val="E5FFFF"/>
              </a:solidFill>
            </a:endParaRPr>
          </a:p>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http://schwungrad-energie.com/projects/rhode-hybrid-test-facility/</a:t>
            </a:r>
          </a:p>
        </p:txBody>
      </p:sp>
      <p:sp>
        <p:nvSpPr>
          <p:cNvPr id="386" name="Rectangle 2"/>
          <p:cNvSpPr txBox="1">
            <a:spLocks noGrp="1"/>
          </p:cNvSpPr>
          <p:nvPr>
            <p:ph type="title"/>
          </p:nvPr>
        </p:nvSpPr>
        <p:spPr>
          <a:xfrm>
            <a:off x="304800" y="76200"/>
            <a:ext cx="8534400" cy="533400"/>
          </a:xfrm>
          <a:prstGeom prst="rect">
            <a:avLst/>
          </a:prstGeom>
        </p:spPr>
        <p:txBody>
          <a:bodyPr/>
          <a:lstStyle/>
          <a:p>
            <a:r>
              <a:t>Flywheel energy storage numbers?</a:t>
            </a:r>
          </a:p>
        </p:txBody>
      </p:sp>
      <p:sp>
        <p:nvSpPr>
          <p:cNvPr id="387" name="Rectangle 3"/>
          <p:cNvSpPr txBox="1">
            <a:spLocks noGrp="1"/>
          </p:cNvSpPr>
          <p:nvPr>
            <p:ph type="body" idx="1"/>
          </p:nvPr>
        </p:nvSpPr>
        <p:spPr>
          <a:xfrm>
            <a:off x="114300" y="772669"/>
            <a:ext cx="8915400" cy="5048407"/>
          </a:xfrm>
          <a:prstGeom prst="rect">
            <a:avLst/>
          </a:prstGeom>
        </p:spPr>
        <p:txBody>
          <a:bodyPr/>
          <a:lstStyle/>
          <a:p>
            <a:pPr>
              <a:defRPr sz="1800"/>
            </a:pPr>
            <a:r>
              <a:t>Web search produced information on only two experimental grid storage projects:</a:t>
            </a:r>
          </a:p>
          <a:p>
            <a:pPr>
              <a:defRPr sz="700"/>
            </a:pPr>
            <a:endParaRPr/>
          </a:p>
          <a:p>
            <a:pPr marL="0" lvl="1" indent="640896">
              <a:buSzTx/>
              <a:buNone/>
              <a:defRPr sz="1800"/>
            </a:pPr>
            <a:r>
              <a:t>Beacon Power in Hazle Township, Pennsylvania – completion 2015 (?) </a:t>
            </a:r>
            <a:r>
              <a:rPr baseline="30000"/>
              <a:t>1</a:t>
            </a:r>
          </a:p>
          <a:p>
            <a:pPr>
              <a:defRPr sz="700"/>
            </a:pPr>
            <a:endParaRPr/>
          </a:p>
          <a:p>
            <a:pPr marL="0" lvl="1" indent="640896">
              <a:buSzTx/>
              <a:buNone/>
              <a:defRPr sz="1800"/>
            </a:pPr>
            <a:r>
              <a:t>Rhode, County Offalay, Ireland – completion 2017 </a:t>
            </a:r>
            <a:r>
              <a:rPr baseline="30000"/>
              <a:t>2-4</a:t>
            </a:r>
          </a:p>
          <a:p>
            <a:pPr>
              <a:defRPr sz="1200"/>
            </a:pPr>
            <a:endParaRPr/>
          </a:p>
          <a:p>
            <a:pPr>
              <a:tabLst>
                <a:tab pos="635000" algn="l"/>
              </a:tabLst>
              <a:defRPr sz="1800"/>
            </a:pPr>
            <a:r>
              <a:t>Data:	Storage targets: Beacon </a:t>
            </a:r>
            <a:r>
              <a:rPr b="1">
                <a:solidFill>
                  <a:srgbClr val="FFCC00"/>
                </a:solidFill>
              </a:rPr>
              <a:t>25 kW-h </a:t>
            </a:r>
            <a:r>
              <a:t>/ Rhode </a:t>
            </a:r>
            <a:r>
              <a:rPr b="1">
                <a:solidFill>
                  <a:srgbClr val="FFCC00"/>
                </a:solidFill>
              </a:rPr>
              <a:t>2 MW-h</a:t>
            </a:r>
          </a:p>
          <a:p>
            <a:pPr>
              <a:defRPr sz="700"/>
            </a:pPr>
            <a:endParaRPr/>
          </a:p>
          <a:p>
            <a:pPr marL="0" lvl="1" indent="640896">
              <a:buSzTx/>
              <a:buNone/>
              <a:defRPr sz="1800"/>
            </a:pPr>
            <a:r>
              <a:t>Pennsylvania:  200 flywheels (as depicted at right)</a:t>
            </a:r>
          </a:p>
          <a:p>
            <a:pPr>
              <a:defRPr sz="700"/>
            </a:pPr>
            <a:endParaRPr/>
          </a:p>
          <a:p>
            <a:pPr marL="0" lvl="1" indent="640896">
              <a:buSzTx/>
              <a:buNone/>
              <a:defRPr sz="1800"/>
            </a:pPr>
            <a:r>
              <a:t>Ireland:  Projected efficiency: </a:t>
            </a:r>
            <a:r>
              <a:rPr b="1">
                <a:solidFill>
                  <a:srgbClr val="FFCC00"/>
                </a:solidFill>
              </a:rPr>
              <a:t>85-90%</a:t>
            </a:r>
          </a:p>
          <a:p>
            <a:pPr>
              <a:defRPr sz="700"/>
            </a:pPr>
            <a:endParaRPr/>
          </a:p>
          <a:p>
            <a:pPr marL="0" lvl="1" indent="640896">
              <a:buSzTx/>
              <a:buNone/>
              <a:defRPr sz="1800"/>
            </a:pPr>
            <a:r>
              <a:t>Carbon fibers / magnetic bearings / vacuum</a:t>
            </a:r>
          </a:p>
          <a:p>
            <a:pPr>
              <a:defRPr sz="1200"/>
            </a:pPr>
            <a:endParaRPr/>
          </a:p>
          <a:p>
            <a:pPr>
              <a:defRPr sz="1800"/>
            </a:pPr>
            <a:r>
              <a:t>Size? / Power storage density?  Found no direct data</a:t>
            </a:r>
          </a:p>
          <a:p>
            <a:pPr>
              <a:defRPr sz="700"/>
            </a:pPr>
            <a:endParaRPr/>
          </a:p>
          <a:p>
            <a:pPr marL="0" lvl="1" indent="640896">
              <a:buSzTx/>
              <a:buNone/>
              <a:defRPr sz="1800"/>
            </a:pPr>
            <a:r>
              <a:t>But from this picture is of Irish site </a:t>
            </a:r>
            <a:r>
              <a:rPr baseline="30000"/>
              <a:t>3</a:t>
            </a:r>
          </a:p>
          <a:p>
            <a:pPr>
              <a:defRPr sz="700"/>
            </a:pPr>
            <a:endParaRPr/>
          </a:p>
          <a:p>
            <a:pPr marL="0" lvl="1" indent="640896">
              <a:buSzTx/>
              <a:buNone/>
              <a:defRPr sz="1800"/>
            </a:pPr>
            <a:r>
              <a:t>Footprint:</a:t>
            </a:r>
            <a:r>
              <a:rPr b="1"/>
              <a:t> </a:t>
            </a:r>
            <a:r>
              <a:rPr b="1">
                <a:solidFill>
                  <a:srgbClr val="FFCC00"/>
                </a:solidFill>
              </a:rPr>
              <a:t>~ 2 hectares = 0.02 km</a:t>
            </a:r>
            <a:r>
              <a:rPr b="1" baseline="30000">
                <a:solidFill>
                  <a:srgbClr val="FFCC00"/>
                </a:solidFill>
              </a:rPr>
              <a:t>2</a:t>
            </a:r>
          </a:p>
        </p:txBody>
      </p:sp>
      <p:pic>
        <p:nvPicPr>
          <p:cNvPr id="388" name="Picture 4" descr="Picture 4"/>
          <p:cNvPicPr>
            <a:picLocks noChangeAspect="1"/>
          </p:cNvPicPr>
          <p:nvPr/>
        </p:nvPicPr>
        <p:blipFill>
          <a:blip r:embed="rId2"/>
          <a:stretch>
            <a:fillRect/>
          </a:stretch>
        </p:blipFill>
        <p:spPr>
          <a:xfrm>
            <a:off x="7255856" y="1905000"/>
            <a:ext cx="821345" cy="1593850"/>
          </a:xfrm>
          <a:prstGeom prst="rect">
            <a:avLst/>
          </a:prstGeom>
          <a:ln w="12700">
            <a:miter lim="400000"/>
          </a:ln>
        </p:spPr>
      </p:pic>
      <p:pic>
        <p:nvPicPr>
          <p:cNvPr id="389" name="Picture 8" descr="Picture 8"/>
          <p:cNvPicPr>
            <a:picLocks noChangeAspect="1"/>
          </p:cNvPicPr>
          <p:nvPr/>
        </p:nvPicPr>
        <p:blipFill>
          <a:blip r:embed="rId3"/>
          <a:srcRect l="1404" t="1905" b="1905"/>
          <a:stretch>
            <a:fillRect/>
          </a:stretch>
        </p:blipFill>
        <p:spPr>
          <a:xfrm>
            <a:off x="6067972" y="3733799"/>
            <a:ext cx="2999828" cy="215646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j-lt"/>
                <a:ea typeface="+mj-ea"/>
                <a:cs typeface="+mj-cs"/>
                <a:sym typeface="Arial"/>
              </a:defRPr>
            </a:lvl1pPr>
          </a:lstStyle>
          <a:p>
            <a:r>
              <a:t>http://www.powermag.com/revived-energy-storage-technology-offers-major-grid-benefits/</a:t>
            </a:r>
          </a:p>
        </p:txBody>
      </p:sp>
      <p:sp>
        <p:nvSpPr>
          <p:cNvPr id="392" name="Rectangle 2"/>
          <p:cNvSpPr txBox="1">
            <a:spLocks noGrp="1"/>
          </p:cNvSpPr>
          <p:nvPr>
            <p:ph type="title"/>
          </p:nvPr>
        </p:nvSpPr>
        <p:spPr>
          <a:xfrm>
            <a:off x="304800" y="76200"/>
            <a:ext cx="8534400" cy="533400"/>
          </a:xfrm>
          <a:prstGeom prst="rect">
            <a:avLst/>
          </a:prstGeom>
        </p:spPr>
        <p:txBody>
          <a:bodyPr/>
          <a:lstStyle>
            <a:lvl1pPr>
              <a:defRPr>
                <a:solidFill>
                  <a:srgbClr val="FFCC00"/>
                </a:solidFill>
              </a:defRPr>
            </a:lvl1pPr>
          </a:lstStyle>
          <a:p>
            <a:r>
              <a:t>d) Compressed air energy storage (CAES):</a:t>
            </a:r>
          </a:p>
        </p:txBody>
      </p:sp>
      <p:sp>
        <p:nvSpPr>
          <p:cNvPr id="393" name="Rectangle 3"/>
          <p:cNvSpPr txBox="1">
            <a:spLocks noGrp="1"/>
          </p:cNvSpPr>
          <p:nvPr>
            <p:ph type="body" sz="quarter" idx="1"/>
          </p:nvPr>
        </p:nvSpPr>
        <p:spPr>
          <a:xfrm>
            <a:off x="228600" y="685800"/>
            <a:ext cx="8915400" cy="1176032"/>
          </a:xfrm>
          <a:prstGeom prst="rect">
            <a:avLst/>
          </a:prstGeom>
        </p:spPr>
        <p:txBody>
          <a:bodyPr/>
          <a:lstStyle/>
          <a:p>
            <a:pPr>
              <a:defRPr sz="1800"/>
            </a:pPr>
            <a:r>
              <a:t>Idea is potentially </a:t>
            </a:r>
            <a:r>
              <a:rPr b="1"/>
              <a:t>large scale</a:t>
            </a:r>
            <a:r>
              <a:t>:</a:t>
            </a:r>
          </a:p>
          <a:p>
            <a:pPr>
              <a:defRPr sz="700"/>
            </a:pPr>
            <a:endParaRPr/>
          </a:p>
          <a:p>
            <a:pPr marL="0" lvl="1" indent="640896">
              <a:buSzTx/>
              <a:buNone/>
              <a:defRPr sz="1800"/>
            </a:pPr>
            <a:r>
              <a:t>Compress air into tank or reservoir / Release air to drive turbine generator</a:t>
            </a:r>
          </a:p>
        </p:txBody>
      </p:sp>
      <p:pic>
        <p:nvPicPr>
          <p:cNvPr id="394" name="Picture 8" descr="Picture 8"/>
          <p:cNvPicPr>
            <a:picLocks noChangeAspect="1"/>
          </p:cNvPicPr>
          <p:nvPr/>
        </p:nvPicPr>
        <p:blipFill>
          <a:blip r:embed="rId2"/>
          <a:stretch>
            <a:fillRect/>
          </a:stretch>
        </p:blipFill>
        <p:spPr>
          <a:xfrm>
            <a:off x="1828800" y="1676400"/>
            <a:ext cx="4953000" cy="3954146"/>
          </a:xfrm>
          <a:prstGeom prst="rect">
            <a:avLst/>
          </a:prstGeom>
          <a:ln w="12700">
            <a:miter lim="400000"/>
          </a:ln>
        </p:spPr>
      </p:pic>
      <p:sp>
        <p:nvSpPr>
          <p:cNvPr id="395" name="TextBox 7"/>
          <p:cNvSpPr txBox="1"/>
          <p:nvPr/>
        </p:nvSpPr>
        <p:spPr>
          <a:xfrm>
            <a:off x="6858000" y="4218801"/>
            <a:ext cx="2080686" cy="739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lgn="ctr">
              <a:defRPr sz="1400">
                <a:solidFill>
                  <a:srgbClr val="FF0000"/>
                </a:solidFill>
              </a:defRPr>
            </a:pPr>
            <a:r>
              <a:t>&lt;= Natural Gas in ?</a:t>
            </a:r>
            <a:endParaRPr>
              <a:solidFill>
                <a:srgbClr val="FFFFFF"/>
              </a:solidFill>
            </a:endParaRPr>
          </a:p>
          <a:p>
            <a:pPr algn="ctr">
              <a:defRPr sz="1400">
                <a:solidFill>
                  <a:srgbClr val="FF0000"/>
                </a:solidFill>
              </a:defRPr>
            </a:pPr>
            <a:endParaRPr/>
          </a:p>
          <a:p>
            <a:pPr algn="ctr">
              <a:defRPr sz="1400">
                <a:solidFill>
                  <a:srgbClr val="FF0000"/>
                </a:solidFill>
              </a:defRPr>
            </a:pPr>
            <a:r>
              <a:t>(I'll return to this!)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Rectangle 2"/>
          <p:cNvSpPr txBox="1">
            <a:spLocks noGrp="1"/>
          </p:cNvSpPr>
          <p:nvPr>
            <p:ph type="title"/>
          </p:nvPr>
        </p:nvSpPr>
        <p:spPr>
          <a:xfrm>
            <a:off x="304800" y="152400"/>
            <a:ext cx="8534400" cy="533400"/>
          </a:xfrm>
          <a:prstGeom prst="rect">
            <a:avLst/>
          </a:prstGeom>
        </p:spPr>
        <p:txBody>
          <a:bodyPr/>
          <a:lstStyle/>
          <a:p>
            <a:r>
              <a:t>Most sources make CAES sound simple - It isn't!</a:t>
            </a:r>
          </a:p>
        </p:txBody>
      </p:sp>
      <p:sp>
        <p:nvSpPr>
          <p:cNvPr id="398" name="Rectangle 3"/>
          <p:cNvSpPr txBox="1">
            <a:spLocks noGrp="1"/>
          </p:cNvSpPr>
          <p:nvPr>
            <p:ph type="body" idx="1"/>
          </p:nvPr>
        </p:nvSpPr>
        <p:spPr>
          <a:xfrm>
            <a:off x="228600" y="838200"/>
            <a:ext cx="8915400" cy="5288700"/>
          </a:xfrm>
          <a:prstGeom prst="rect">
            <a:avLst/>
          </a:prstGeom>
        </p:spPr>
        <p:txBody>
          <a:bodyPr/>
          <a:lstStyle/>
          <a:p>
            <a:pPr>
              <a:defRPr sz="1800"/>
            </a:pPr>
            <a:r>
              <a:t>It sounds like you just need to invoke the Ideal Gas Law: </a:t>
            </a:r>
          </a:p>
          <a:p>
            <a:pPr>
              <a:defRPr sz="700"/>
            </a:pPr>
            <a:endParaRPr/>
          </a:p>
          <a:p>
            <a:pPr marL="0" lvl="1" indent="640896">
              <a:buSzTx/>
              <a:buNone/>
              <a:defRPr sz="1800"/>
            </a:pPr>
            <a:r>
              <a:rPr b="1"/>
              <a:t>P V = n R T  </a:t>
            </a:r>
            <a:r>
              <a:t>	where R = the ideal gas constant</a:t>
            </a:r>
          </a:p>
          <a:p>
            <a:pPr>
              <a:defRPr sz="1200"/>
            </a:pPr>
            <a:endParaRPr/>
          </a:p>
          <a:p>
            <a:pPr>
              <a:defRPr sz="1800"/>
            </a:pPr>
            <a:r>
              <a:t>But rework this and you can spot a problem:   </a:t>
            </a:r>
            <a:r>
              <a:rPr b="1"/>
              <a:t>P = n R (T/V)</a:t>
            </a:r>
          </a:p>
          <a:p>
            <a:pPr>
              <a:defRPr sz="700"/>
            </a:pPr>
            <a:endParaRPr/>
          </a:p>
          <a:p>
            <a:pPr marL="0" lvl="1" indent="640896">
              <a:buSzTx/>
              <a:buNone/>
              <a:defRPr sz="1800"/>
            </a:pPr>
            <a:r>
              <a:t>So if you increase the pressure of a gas (P), what happens?</a:t>
            </a:r>
          </a:p>
          <a:p>
            <a:pPr>
              <a:defRPr sz="700"/>
            </a:pPr>
            <a:endParaRPr/>
          </a:p>
          <a:p>
            <a:pPr marL="0" lvl="1" indent="640896">
              <a:buSzTx/>
              <a:buNone/>
              <a:defRPr sz="1800"/>
            </a:pPr>
            <a:r>
              <a:t>Does temperature (T) </a:t>
            </a:r>
            <a:r>
              <a:rPr b="1"/>
              <a:t>increase</a:t>
            </a:r>
            <a:r>
              <a:t>?  Does volume (V) </a:t>
            </a:r>
            <a:r>
              <a:rPr b="1"/>
              <a:t>decrease?  </a:t>
            </a:r>
            <a:r>
              <a:t>OR</a:t>
            </a:r>
            <a:r>
              <a:rPr b="1"/>
              <a:t> both?</a:t>
            </a:r>
          </a:p>
          <a:p>
            <a:pPr>
              <a:spcBef>
                <a:spcPts val="300"/>
              </a:spcBef>
              <a:defRPr sz="1200" b="1">
                <a:solidFill>
                  <a:srgbClr val="FFCC00"/>
                </a:solidFill>
              </a:defRPr>
            </a:pPr>
            <a:r>
              <a:t> </a:t>
            </a:r>
          </a:p>
          <a:p>
            <a:pPr>
              <a:defRPr sz="1800" b="1">
                <a:solidFill>
                  <a:srgbClr val="FFCC00"/>
                </a:solidFill>
              </a:defRPr>
            </a:pPr>
            <a:r>
              <a:t>REALITY CHECK</a:t>
            </a:r>
            <a:r>
              <a:rPr b="0"/>
              <a:t>: Try touching an air compressor, or even a bicycle tire pump</a:t>
            </a:r>
          </a:p>
          <a:p>
            <a:pPr>
              <a:defRPr sz="700"/>
            </a:pPr>
            <a:endParaRPr/>
          </a:p>
          <a:p>
            <a:pPr marL="0" lvl="1" indent="640896">
              <a:buSzTx/>
              <a:buNone/>
              <a:defRPr sz="1800"/>
            </a:pPr>
            <a:r>
              <a:t>Actually don't, you'll burn your hand because compressing gas =&gt; heat</a:t>
            </a:r>
          </a:p>
          <a:p>
            <a:pPr>
              <a:defRPr sz="1200" b="1"/>
            </a:pPr>
            <a:endParaRPr/>
          </a:p>
          <a:p>
            <a:pPr>
              <a:defRPr sz="1800" b="1"/>
            </a:pPr>
            <a:r>
              <a:t>Refrigerators</a:t>
            </a:r>
            <a:r>
              <a:rPr b="0"/>
              <a:t>, </a:t>
            </a:r>
            <a:r>
              <a:t>air conditioners</a:t>
            </a:r>
            <a:r>
              <a:rPr b="0"/>
              <a:t>, and </a:t>
            </a:r>
            <a:r>
              <a:t>heat pumps </a:t>
            </a:r>
            <a:r>
              <a:rPr b="0"/>
              <a:t>are ALL partially based on:</a:t>
            </a:r>
          </a:p>
          <a:p>
            <a:pPr>
              <a:defRPr sz="700"/>
            </a:pPr>
            <a:endParaRPr/>
          </a:p>
          <a:p>
            <a:pPr marL="0" lvl="1" indent="640896">
              <a:buSzTx/>
              <a:buNone/>
              <a:defRPr sz="1800"/>
            </a:pPr>
            <a:r>
              <a:t>- </a:t>
            </a:r>
            <a:r>
              <a:rPr b="1"/>
              <a:t>Fact</a:t>
            </a:r>
            <a:r>
              <a:t> that pressurizing gases HEATS them</a:t>
            </a:r>
          </a:p>
          <a:p>
            <a:pPr>
              <a:defRPr sz="700"/>
            </a:pPr>
            <a:endParaRPr/>
          </a:p>
          <a:p>
            <a:pPr marL="0" lvl="1" indent="640896">
              <a:buSzTx/>
              <a:buNone/>
              <a:defRPr sz="1800"/>
            </a:pPr>
            <a:r>
              <a:t>- </a:t>
            </a:r>
            <a:r>
              <a:rPr b="1"/>
              <a:t>Fact</a:t>
            </a:r>
            <a:r>
              <a:t> that depressurizing gases COOLS them</a:t>
            </a:r>
          </a:p>
        </p:txBody>
      </p:sp>
      <p:sp>
        <p:nvSpPr>
          <p:cNvPr id="399" name="Rectangle 5"/>
          <p:cNvSpPr txBox="1"/>
          <p:nvPr/>
        </p:nvSpPr>
        <p:spPr>
          <a:xfrm>
            <a:off x="304800" y="6441345"/>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Rectangle 5"/>
          <p:cNvSpPr txBox="1"/>
          <p:nvPr/>
        </p:nvSpPr>
        <p:spPr>
          <a:xfrm>
            <a:off x="304800" y="6101620"/>
            <a:ext cx="8534400" cy="619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1) https://www.princeton.edu/pei/energy/publications/texts/SuccarWilliams_PEI_CAES_2008April8.pdf</a:t>
            </a:r>
            <a:endParaRPr>
              <a:solidFill>
                <a:srgbClr val="E5FFFF"/>
              </a:solidFill>
            </a:endParaRPr>
          </a:p>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2) http://content.lib.utah.edu/utils/getfile/collection/etd2/id/86/filename/1430.pdf</a:t>
            </a:r>
            <a:endParaRPr>
              <a:solidFill>
                <a:srgbClr val="E5FFFF"/>
              </a:solidFill>
            </a:endParaRPr>
          </a:p>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3) https://www.eeh.ee.ethz.ch/uploads/tx_ethpublications/Samaniego_2010.pdf</a:t>
            </a:r>
          </a:p>
        </p:txBody>
      </p:sp>
      <p:sp>
        <p:nvSpPr>
          <p:cNvPr id="402" name="Rectangle 2"/>
          <p:cNvSpPr txBox="1">
            <a:spLocks noGrp="1"/>
          </p:cNvSpPr>
          <p:nvPr>
            <p:ph type="title"/>
          </p:nvPr>
        </p:nvSpPr>
        <p:spPr>
          <a:xfrm>
            <a:off x="0" y="76200"/>
            <a:ext cx="9144000" cy="533400"/>
          </a:xfrm>
          <a:prstGeom prst="rect">
            <a:avLst/>
          </a:prstGeom>
        </p:spPr>
        <p:txBody>
          <a:bodyPr/>
          <a:lstStyle/>
          <a:p>
            <a:r>
              <a:t>Faced by this reality, Wikipedia et al. ignore it </a:t>
            </a:r>
          </a:p>
        </p:txBody>
      </p:sp>
      <p:sp>
        <p:nvSpPr>
          <p:cNvPr id="403" name="Rectangle 3"/>
          <p:cNvSpPr txBox="1">
            <a:spLocks noGrp="1"/>
          </p:cNvSpPr>
          <p:nvPr>
            <p:ph type="body" idx="1"/>
          </p:nvPr>
        </p:nvSpPr>
        <p:spPr>
          <a:xfrm>
            <a:off x="228600" y="762000"/>
            <a:ext cx="8915400" cy="5334000"/>
          </a:xfrm>
          <a:prstGeom prst="rect">
            <a:avLst/>
          </a:prstGeom>
        </p:spPr>
        <p:txBody>
          <a:bodyPr/>
          <a:lstStyle/>
          <a:p>
            <a:pPr>
              <a:defRPr sz="1800"/>
            </a:pPr>
            <a:r>
              <a:t>They pretend temperature stays constant, allowing them to use only Ideal Gas Law</a:t>
            </a:r>
          </a:p>
          <a:p>
            <a:pPr>
              <a:defRPr sz="700"/>
            </a:pPr>
            <a:endParaRPr/>
          </a:p>
          <a:p>
            <a:pPr marL="0" lvl="1" indent="640896">
              <a:buSzTx/>
              <a:buNone/>
              <a:defRPr sz="1800"/>
            </a:pPr>
            <a:r>
              <a:t>But this also makes calculation of CAES efficiency impossible!</a:t>
            </a:r>
          </a:p>
          <a:p>
            <a:pPr>
              <a:defRPr sz="1200"/>
            </a:pPr>
            <a:endParaRPr/>
          </a:p>
          <a:p>
            <a:pPr>
              <a:defRPr sz="1800"/>
            </a:pPr>
            <a:r>
              <a:t>RIGHT thing to do is instead add a 2</a:t>
            </a:r>
            <a:r>
              <a:rPr baseline="30000"/>
              <a:t>nd</a:t>
            </a:r>
            <a:r>
              <a:t> relationship:  P V </a:t>
            </a:r>
            <a:r>
              <a:rPr baseline="30000"/>
              <a:t>m</a:t>
            </a:r>
            <a:r>
              <a:t> = constant</a:t>
            </a:r>
          </a:p>
          <a:p>
            <a:pPr>
              <a:defRPr sz="800"/>
            </a:pPr>
            <a:endParaRPr/>
          </a:p>
          <a:p>
            <a:pPr marL="0" lvl="1" indent="640896">
              <a:buSzTx/>
              <a:buNone/>
              <a:defRPr sz="1800"/>
            </a:pPr>
            <a:r>
              <a:t>This squirrely relationship describes a "Polytropic Process"</a:t>
            </a:r>
          </a:p>
          <a:p>
            <a:pPr>
              <a:defRPr sz="1200"/>
            </a:pPr>
            <a:endParaRPr/>
          </a:p>
          <a:p>
            <a:pPr>
              <a:defRPr sz="1800"/>
            </a:pPr>
            <a:r>
              <a:t>In it, the exponent m depends on the "heat capacity" of the gas</a:t>
            </a:r>
          </a:p>
          <a:p>
            <a:pPr>
              <a:defRPr sz="700"/>
            </a:pPr>
            <a:endParaRPr/>
          </a:p>
          <a:p>
            <a:pPr marL="0" lvl="1" indent="640896">
              <a:buSzTx/>
              <a:buNone/>
              <a:defRPr sz="1800"/>
            </a:pPr>
            <a:r>
              <a:t>= </a:t>
            </a:r>
            <a:r>
              <a:rPr>
                <a:latin typeface="Symbol"/>
                <a:ea typeface="Symbol"/>
                <a:cs typeface="Symbol"/>
                <a:sym typeface="Symbol"/>
              </a:rPr>
              <a:t>D </a:t>
            </a:r>
            <a:r>
              <a:t>Energy that must be added to raise gas temperature by one degree</a:t>
            </a:r>
          </a:p>
          <a:p>
            <a:pPr>
              <a:defRPr sz="1200"/>
            </a:pPr>
            <a:endParaRPr/>
          </a:p>
          <a:p>
            <a:pPr>
              <a:defRPr sz="1800"/>
            </a:pPr>
            <a:r>
              <a:t>If heating is "reversible" (</a:t>
            </a:r>
            <a:r>
              <a:rPr>
                <a:latin typeface="Symbol"/>
                <a:ea typeface="Symbol"/>
                <a:cs typeface="Symbol"/>
                <a:sym typeface="Symbol"/>
              </a:rPr>
              <a:t>D </a:t>
            </a:r>
            <a:r>
              <a:t>Entropy = 0), heat capacity is constant =&gt; m is constant </a:t>
            </a:r>
          </a:p>
          <a:p>
            <a:pPr>
              <a:defRPr sz="1200"/>
            </a:pPr>
            <a:endParaRPr/>
          </a:p>
          <a:p>
            <a:pPr>
              <a:defRPr sz="1800"/>
            </a:pPr>
            <a:r>
              <a:t>THEN polytropic equation can be substituted into ideal gas law to produce:</a:t>
            </a:r>
          </a:p>
          <a:p>
            <a:pPr>
              <a:defRPr sz="700"/>
            </a:pPr>
            <a:endParaRPr/>
          </a:p>
          <a:p>
            <a:pPr marL="0" lvl="1" indent="640896">
              <a:buSzTx/>
              <a:buNone/>
              <a:defRPr sz="1800"/>
            </a:pPr>
            <a:r>
              <a:t>Description of how pressurization changes </a:t>
            </a:r>
            <a:r>
              <a:rPr b="1"/>
              <a:t>BOTH</a:t>
            </a:r>
            <a:r>
              <a:t> V and T </a:t>
            </a:r>
          </a:p>
          <a:p>
            <a:pPr>
              <a:defRPr sz="700"/>
            </a:pPr>
            <a:endParaRPr/>
          </a:p>
          <a:p>
            <a:pPr marL="0" lvl="2" indent="1085850">
              <a:buSzTx/>
              <a:buNone/>
              <a:defRPr sz="1800"/>
            </a:pPr>
            <a:r>
              <a:t>=&gt; Efficiency limits of Compressed Air Storage (CAES) </a:t>
            </a:r>
            <a:r>
              <a:rPr baseline="30000"/>
              <a:t>1-3</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Rectangle 2"/>
          <p:cNvSpPr txBox="1">
            <a:spLocks noGrp="1"/>
          </p:cNvSpPr>
          <p:nvPr>
            <p:ph type="title"/>
          </p:nvPr>
        </p:nvSpPr>
        <p:spPr>
          <a:xfrm>
            <a:off x="304800" y="152400"/>
            <a:ext cx="8534400" cy="533400"/>
          </a:xfrm>
          <a:prstGeom prst="rect">
            <a:avLst/>
          </a:prstGeom>
        </p:spPr>
        <p:txBody>
          <a:bodyPr/>
          <a:lstStyle/>
          <a:p>
            <a:r>
              <a:t>Challenge of heat loss =&gt; Multiple CAES versions:</a:t>
            </a:r>
          </a:p>
        </p:txBody>
      </p:sp>
      <p:sp>
        <p:nvSpPr>
          <p:cNvPr id="406" name="Rectangle 3"/>
          <p:cNvSpPr txBox="1">
            <a:spLocks noGrp="1"/>
          </p:cNvSpPr>
          <p:nvPr>
            <p:ph type="body" idx="1"/>
          </p:nvPr>
        </p:nvSpPr>
        <p:spPr>
          <a:xfrm>
            <a:off x="152400" y="914400"/>
            <a:ext cx="8915400" cy="5181600"/>
          </a:xfrm>
          <a:prstGeom prst="rect">
            <a:avLst/>
          </a:prstGeom>
        </p:spPr>
        <p:txBody>
          <a:bodyPr/>
          <a:lstStyle/>
          <a:p>
            <a:pPr>
              <a:defRPr sz="1800"/>
            </a:pPr>
            <a:r>
              <a:t>The main ones are:	</a:t>
            </a:r>
            <a:r>
              <a:rPr b="1">
                <a:solidFill>
                  <a:srgbClr val="FFCC00"/>
                </a:solidFill>
              </a:rPr>
              <a:t>DIABATIC CAES </a:t>
            </a:r>
            <a:r>
              <a:t>and </a:t>
            </a:r>
            <a:r>
              <a:rPr b="1">
                <a:solidFill>
                  <a:srgbClr val="FFCC00"/>
                </a:solidFill>
              </a:rPr>
              <a:t>ADIABATIC CAES </a:t>
            </a:r>
            <a:r>
              <a:t> </a:t>
            </a:r>
          </a:p>
          <a:p>
            <a:pPr>
              <a:defRPr sz="1400" b="1"/>
            </a:pPr>
            <a:endParaRPr/>
          </a:p>
          <a:p>
            <a:pPr>
              <a:defRPr sz="1800" b="1"/>
            </a:pPr>
            <a:r>
              <a:t>But what the heck do diabatic and adiabatic mean?  </a:t>
            </a:r>
          </a:p>
          <a:p>
            <a:pPr>
              <a:defRPr sz="700" b="1"/>
            </a:pPr>
            <a:endParaRPr/>
          </a:p>
          <a:p>
            <a:pPr marL="0" lvl="1" indent="640896">
              <a:buSzTx/>
              <a:buNone/>
              <a:defRPr sz="1800" b="1"/>
            </a:pPr>
            <a:r>
              <a:rPr b="0"/>
              <a:t>A quick Google search on "adiabatic" (= non-diabatic):</a:t>
            </a:r>
          </a:p>
          <a:p>
            <a:pPr>
              <a:defRPr sz="1800" b="1"/>
            </a:pPr>
            <a:endParaRPr/>
          </a:p>
          <a:p>
            <a:pPr>
              <a:defRPr sz="1800" b="1"/>
            </a:pPr>
            <a:endParaRPr/>
          </a:p>
          <a:p>
            <a:pPr>
              <a:defRPr sz="1800" b="1"/>
            </a:pPr>
            <a:endParaRPr/>
          </a:p>
          <a:p>
            <a:pPr>
              <a:defRPr sz="1800" b="1"/>
            </a:pPr>
            <a:endParaRPr/>
          </a:p>
          <a:p>
            <a:pPr>
              <a:defRPr sz="1800" b="1"/>
            </a:pPr>
            <a:endParaRPr/>
          </a:p>
          <a:p>
            <a:pPr>
              <a:defRPr sz="2700" b="1"/>
            </a:pPr>
            <a:endParaRPr/>
          </a:p>
          <a:p>
            <a:pPr>
              <a:tabLst>
                <a:tab pos="444500" algn="l"/>
                <a:tab pos="901700" algn="l"/>
                <a:tab pos="1371600" algn="l"/>
                <a:tab pos="1828800" algn="l"/>
              </a:tabLst>
              <a:defRPr sz="1800" b="1"/>
            </a:pPr>
            <a:r>
              <a:t>But Heat = Energy</a:t>
            </a:r>
          </a:p>
          <a:p>
            <a:pPr>
              <a:tabLst>
                <a:tab pos="444500" algn="l"/>
                <a:tab pos="901700" algn="l"/>
                <a:tab pos="1371600" algn="l"/>
                <a:tab pos="1828800" algn="l"/>
              </a:tabLst>
              <a:defRPr sz="700"/>
            </a:pPr>
            <a:endParaRPr/>
          </a:p>
          <a:p>
            <a:pPr marL="0" lvl="1" indent="640896">
              <a:buSzTx/>
              <a:buNone/>
              <a:tabLst>
                <a:tab pos="444500" algn="l"/>
                <a:tab pos="901700" algn="l"/>
                <a:tab pos="1371600" algn="l"/>
                <a:tab pos="1828800" algn="l"/>
              </a:tabLst>
              <a:defRPr sz="1800"/>
            </a:pPr>
            <a:r>
              <a:t>So heat leaving a Compressed Air Energy Storage System = Energy lost</a:t>
            </a:r>
          </a:p>
          <a:p>
            <a:pPr>
              <a:tabLst>
                <a:tab pos="444500" algn="l"/>
                <a:tab pos="901700" algn="l"/>
                <a:tab pos="1371600" algn="l"/>
                <a:tab pos="1828800" algn="l"/>
              </a:tabLst>
              <a:defRPr sz="800"/>
            </a:pPr>
            <a:endParaRPr/>
          </a:p>
          <a:p>
            <a:pPr>
              <a:tabLst>
                <a:tab pos="444500" algn="l"/>
                <a:tab pos="901700" algn="l"/>
                <a:tab pos="1371600" algn="l"/>
                <a:tab pos="1828800" algn="l"/>
              </a:tabLst>
              <a:defRPr sz="1800"/>
            </a:pPr>
            <a:r>
              <a:t>		</a:t>
            </a:r>
            <a:r>
              <a:rPr b="1"/>
              <a:t>Nevertheless</a:t>
            </a:r>
            <a:r>
              <a:t>, only </a:t>
            </a:r>
            <a:r>
              <a:rPr b="1">
                <a:solidFill>
                  <a:srgbClr val="FFCC00"/>
                </a:solidFill>
              </a:rPr>
              <a:t>diabatic</a:t>
            </a:r>
            <a:r>
              <a:t> (heat-loosing) CAES has been tried to date!</a:t>
            </a:r>
          </a:p>
        </p:txBody>
      </p:sp>
      <p:pic>
        <p:nvPicPr>
          <p:cNvPr id="407" name="Picture 4" descr="Picture 4"/>
          <p:cNvPicPr>
            <a:picLocks noChangeAspect="1"/>
          </p:cNvPicPr>
          <p:nvPr/>
        </p:nvPicPr>
        <p:blipFill>
          <a:blip r:embed="rId2"/>
          <a:stretch>
            <a:fillRect/>
          </a:stretch>
        </p:blipFill>
        <p:spPr>
          <a:xfrm>
            <a:off x="1524000" y="2438400"/>
            <a:ext cx="6705600" cy="1828800"/>
          </a:xfrm>
          <a:prstGeom prst="rect">
            <a:avLst/>
          </a:prstGeom>
          <a:ln w="12700">
            <a:miter lim="400000"/>
          </a:ln>
        </p:spPr>
      </p:pic>
      <p:sp>
        <p:nvSpPr>
          <p:cNvPr id="408" name="Rectangle 5"/>
          <p:cNvSpPr txBox="1"/>
          <p:nvPr/>
        </p:nvSpPr>
        <p:spPr>
          <a:xfrm>
            <a:off x="304800" y="6517545"/>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Rectangle 2"/>
          <p:cNvSpPr txBox="1">
            <a:spLocks noGrp="1"/>
          </p:cNvSpPr>
          <p:nvPr>
            <p:ph type="title"/>
          </p:nvPr>
        </p:nvSpPr>
        <p:spPr>
          <a:xfrm>
            <a:off x="304800" y="114300"/>
            <a:ext cx="8534400" cy="533400"/>
          </a:xfrm>
          <a:prstGeom prst="rect">
            <a:avLst/>
          </a:prstGeom>
        </p:spPr>
        <p:txBody>
          <a:bodyPr/>
          <a:lstStyle/>
          <a:p>
            <a:r>
              <a:t>Contrasting the two main CAES approaches:</a:t>
            </a:r>
          </a:p>
        </p:txBody>
      </p:sp>
      <p:sp>
        <p:nvSpPr>
          <p:cNvPr id="411" name="Rectangle 3"/>
          <p:cNvSpPr txBox="1">
            <a:spLocks noGrp="1"/>
          </p:cNvSpPr>
          <p:nvPr>
            <p:ph type="body" idx="1"/>
          </p:nvPr>
        </p:nvSpPr>
        <p:spPr>
          <a:xfrm>
            <a:off x="152400" y="863600"/>
            <a:ext cx="8915400" cy="5688699"/>
          </a:xfrm>
          <a:prstGeom prst="rect">
            <a:avLst/>
          </a:prstGeom>
        </p:spPr>
        <p:txBody>
          <a:bodyPr/>
          <a:lstStyle/>
          <a:p>
            <a:pPr>
              <a:defRPr sz="1800" b="1">
                <a:solidFill>
                  <a:srgbClr val="FFCC00"/>
                </a:solidFill>
              </a:defRPr>
            </a:pPr>
            <a:r>
              <a:t>DIABATIC CAES </a:t>
            </a:r>
            <a:r>
              <a:rPr b="0">
                <a:solidFill>
                  <a:srgbClr val="FFFFFF"/>
                </a:solidFill>
              </a:rPr>
              <a:t>(simple CAES) </a:t>
            </a:r>
            <a:r>
              <a:rPr>
                <a:solidFill>
                  <a:srgbClr val="FFFFFF"/>
                </a:solidFill>
              </a:rPr>
              <a:t>releases heat of compression to atmosphere</a:t>
            </a:r>
          </a:p>
          <a:p>
            <a:pPr>
              <a:defRPr sz="700"/>
            </a:pPr>
            <a:endParaRPr/>
          </a:p>
          <a:p>
            <a:pPr marL="0" lvl="1" indent="640896">
              <a:buSzTx/>
              <a:buNone/>
              <a:tabLst>
                <a:tab pos="444500" algn="l"/>
                <a:tab pos="901700" algn="l"/>
              </a:tabLst>
              <a:defRPr sz="1800"/>
            </a:pPr>
            <a:r>
              <a:t>Which means that heat for </a:t>
            </a:r>
            <a:r>
              <a:rPr b="1"/>
              <a:t>re-expansion </a:t>
            </a:r>
            <a:r>
              <a:t>must come from other sources</a:t>
            </a:r>
            <a:endParaRPr>
              <a:solidFill>
                <a:srgbClr val="FFCC00"/>
              </a:solidFill>
            </a:endParaRPr>
          </a:p>
          <a:p>
            <a:pPr>
              <a:tabLst>
                <a:tab pos="444500" algn="l"/>
                <a:tab pos="901700" algn="l"/>
              </a:tabLst>
              <a:defRPr sz="700"/>
            </a:pPr>
            <a:endParaRPr/>
          </a:p>
          <a:p>
            <a:pPr marL="0" lvl="1" indent="640896">
              <a:buSzTx/>
              <a:buNone/>
              <a:tabLst>
                <a:tab pos="444500" algn="l"/>
                <a:tab pos="901700" algn="l"/>
              </a:tabLst>
              <a:defRPr sz="1800"/>
            </a:pPr>
            <a:r>
              <a:t>If you've got plenty of time to wait, atmosphere can resupply the heat</a:t>
            </a:r>
          </a:p>
          <a:p>
            <a:pPr>
              <a:tabLst>
                <a:tab pos="444500" algn="l"/>
                <a:tab pos="901700" algn="l"/>
              </a:tabLst>
              <a:defRPr sz="700"/>
            </a:pPr>
            <a:endParaRPr/>
          </a:p>
          <a:p>
            <a:pPr marL="0" lvl="2" indent="1085850">
              <a:buSzTx/>
              <a:buNone/>
              <a:tabLst>
                <a:tab pos="444500" algn="l"/>
                <a:tab pos="901700" algn="l"/>
              </a:tabLst>
              <a:defRPr sz="1800"/>
            </a:pPr>
            <a:r>
              <a:t>But you DON'T have time to wait with grid energy storage thus:</a:t>
            </a:r>
          </a:p>
          <a:p>
            <a:pPr>
              <a:tabLst>
                <a:tab pos="444500" algn="l"/>
                <a:tab pos="901700" algn="l"/>
              </a:tabLst>
              <a:defRPr sz="1200"/>
            </a:pPr>
            <a:endParaRPr/>
          </a:p>
          <a:p>
            <a:pPr marL="0" lvl="1" indent="640896">
              <a:buSzTx/>
              <a:buNone/>
              <a:tabLst>
                <a:tab pos="444500" algn="l"/>
                <a:tab pos="901700" algn="l"/>
              </a:tabLst>
              <a:defRPr sz="1800"/>
            </a:pPr>
            <a:r>
              <a:rPr>
                <a:solidFill>
                  <a:srgbClr val="FFCC00"/>
                </a:solidFill>
              </a:rPr>
              <a:t>Heat for re-expansion is instead supplied by </a:t>
            </a:r>
            <a:r>
              <a:rPr>
                <a:solidFill>
                  <a:srgbClr val="FF0000"/>
                </a:solidFill>
              </a:rPr>
              <a:t>burning natural gas </a:t>
            </a:r>
          </a:p>
          <a:p>
            <a:pPr>
              <a:tabLst>
                <a:tab pos="444500" algn="l"/>
                <a:tab pos="901700" algn="l"/>
              </a:tabLst>
              <a:defRPr sz="700">
                <a:solidFill>
                  <a:srgbClr val="FFCC00"/>
                </a:solidFill>
              </a:defRPr>
            </a:pPr>
            <a:endParaRPr/>
          </a:p>
          <a:p>
            <a:pPr marL="0" lvl="2" indent="1085850">
              <a:buSzTx/>
              <a:buNone/>
              <a:tabLst>
                <a:tab pos="444500" algn="l"/>
                <a:tab pos="901700" algn="l"/>
              </a:tabLst>
              <a:defRPr sz="1800">
                <a:solidFill>
                  <a:srgbClr val="FFCC00"/>
                </a:solidFill>
              </a:defRPr>
            </a:pPr>
            <a:r>
              <a:t>=&gt; LOW NET EFFICIENCY (total energy out / total energy put in)</a:t>
            </a:r>
          </a:p>
          <a:p>
            <a:pPr>
              <a:tabLst>
                <a:tab pos="444500" algn="l"/>
                <a:tab pos="901700" algn="l"/>
              </a:tabLst>
              <a:defRPr sz="700">
                <a:solidFill>
                  <a:srgbClr val="FFCC00"/>
                </a:solidFill>
              </a:defRPr>
            </a:pPr>
            <a:endParaRPr/>
          </a:p>
          <a:p>
            <a:pPr marL="0" lvl="2" indent="1085850">
              <a:buSzTx/>
              <a:buNone/>
              <a:tabLst>
                <a:tab pos="444500" algn="l"/>
                <a:tab pos="901700" algn="l"/>
              </a:tabLst>
              <a:defRPr sz="1800">
                <a:solidFill>
                  <a:srgbClr val="FFCC00"/>
                </a:solidFill>
              </a:defRPr>
            </a:pPr>
            <a:r>
              <a:rPr>
                <a:solidFill>
                  <a:srgbClr val="FFFFFF"/>
                </a:solidFill>
              </a:rPr>
              <a:t>THIS is scheme shown in preceding (and almost all other) CAES figures</a:t>
            </a:r>
          </a:p>
          <a:p>
            <a:pPr>
              <a:tabLst>
                <a:tab pos="444500" algn="l"/>
                <a:tab pos="901700" algn="l"/>
              </a:tabLst>
              <a:defRPr sz="1200" b="1">
                <a:solidFill>
                  <a:srgbClr val="FFCC00"/>
                </a:solidFill>
              </a:defRPr>
            </a:pPr>
            <a:endParaRPr/>
          </a:p>
          <a:p>
            <a:pPr>
              <a:tabLst>
                <a:tab pos="444500" algn="l"/>
                <a:tab pos="901700" algn="l"/>
              </a:tabLst>
              <a:defRPr sz="1800" b="1">
                <a:solidFill>
                  <a:srgbClr val="FFCC00"/>
                </a:solidFill>
              </a:defRPr>
            </a:pPr>
            <a:r>
              <a:t>ADIABATIC CAES </a:t>
            </a:r>
            <a:r>
              <a:rPr b="0">
                <a:solidFill>
                  <a:srgbClr val="FFFFFF"/>
                </a:solidFill>
              </a:rPr>
              <a:t> </a:t>
            </a:r>
            <a:r>
              <a:rPr>
                <a:solidFill>
                  <a:srgbClr val="FFFFFF"/>
                </a:solidFill>
              </a:rPr>
              <a:t>traps both air and heat </a:t>
            </a:r>
            <a:r>
              <a:rPr b="0">
                <a:solidFill>
                  <a:srgbClr val="FFFFFF"/>
                </a:solidFill>
              </a:rPr>
              <a:t>(as it is released)</a:t>
            </a:r>
          </a:p>
          <a:p>
            <a:pPr>
              <a:tabLst>
                <a:tab pos="444500" algn="l"/>
                <a:tab pos="901700" algn="l"/>
              </a:tabLst>
              <a:defRPr sz="700"/>
            </a:pPr>
            <a:endParaRPr/>
          </a:p>
          <a:p>
            <a:pPr marL="0" lvl="1" indent="640896">
              <a:buSzTx/>
              <a:buNone/>
              <a:tabLst>
                <a:tab pos="444500" algn="l"/>
                <a:tab pos="901700" algn="l"/>
              </a:tabLst>
              <a:defRPr sz="1800"/>
            </a:pPr>
            <a:r>
              <a:t>This requires tanks/cavities that are BOTH pressure-tight AND heat-tight</a:t>
            </a:r>
          </a:p>
          <a:p>
            <a:pPr marL="0" lvl="1" indent="640896">
              <a:buSzTx/>
              <a:buNone/>
              <a:tabLst>
                <a:tab pos="444500" algn="l"/>
                <a:tab pos="901700" algn="l"/>
              </a:tabLst>
              <a:defRPr sz="700"/>
            </a:pPr>
            <a:endParaRPr/>
          </a:p>
          <a:p>
            <a:pPr marL="0" lvl="2" indent="1085850">
              <a:buSzTx/>
              <a:buNone/>
              <a:tabLst>
                <a:tab pos="444500" algn="l"/>
                <a:tab pos="901700" algn="l"/>
              </a:tabLst>
              <a:defRPr sz="1800"/>
            </a:pPr>
            <a:r>
              <a:t>So that stored heat can later be applied to re-heating &amp; expanding air</a:t>
            </a:r>
          </a:p>
          <a:p>
            <a:pPr>
              <a:tabLst>
                <a:tab pos="444500" algn="l"/>
                <a:tab pos="901700" algn="l"/>
              </a:tabLst>
              <a:defRPr sz="700"/>
            </a:pPr>
            <a:endParaRPr/>
          </a:p>
          <a:p>
            <a:pPr marL="0" lvl="2" indent="1085850">
              <a:buSzTx/>
              <a:buNone/>
              <a:tabLst>
                <a:tab pos="444500" algn="l"/>
                <a:tab pos="901700" algn="l"/>
              </a:tabLst>
              <a:defRPr sz="1800">
                <a:solidFill>
                  <a:srgbClr val="FFCC00"/>
                </a:solidFill>
              </a:defRPr>
            </a:pPr>
            <a:r>
              <a:t>=&gt; MUCH higher energy storage efficiencies, theoretically, up to ~ 100%</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Rectangle 5"/>
          <p:cNvSpPr txBox="1"/>
          <p:nvPr/>
        </p:nvSpPr>
        <p:spPr>
          <a:xfrm>
            <a:off x="304800" y="65207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j-lt"/>
                <a:ea typeface="+mj-ea"/>
                <a:cs typeface="+mj-cs"/>
                <a:sym typeface="Arial"/>
              </a:defRPr>
            </a:lvl1pPr>
          </a:lstStyle>
          <a:p>
            <a:r>
              <a:t>https://www.rwe.com/web/cms/mediablob/en/391748/data/364260/1/rwe-power-ag/innovations/Brochure-ADELE.pdf</a:t>
            </a:r>
          </a:p>
        </p:txBody>
      </p:sp>
      <p:sp>
        <p:nvSpPr>
          <p:cNvPr id="414" name="Rectangle 2"/>
          <p:cNvSpPr txBox="1">
            <a:spLocks noGrp="1"/>
          </p:cNvSpPr>
          <p:nvPr>
            <p:ph type="title"/>
          </p:nvPr>
        </p:nvSpPr>
        <p:spPr>
          <a:xfrm>
            <a:off x="304800" y="76200"/>
            <a:ext cx="8534400" cy="533400"/>
          </a:xfrm>
          <a:prstGeom prst="rect">
            <a:avLst/>
          </a:prstGeom>
        </p:spPr>
        <p:txBody>
          <a:bodyPr/>
          <a:lstStyle/>
          <a:p>
            <a:r>
              <a:t>Compressed air energy storage numbers?</a:t>
            </a:r>
          </a:p>
        </p:txBody>
      </p:sp>
      <p:sp>
        <p:nvSpPr>
          <p:cNvPr id="415" name="Rectangle 3"/>
          <p:cNvSpPr txBox="1">
            <a:spLocks noGrp="1"/>
          </p:cNvSpPr>
          <p:nvPr>
            <p:ph type="body" sz="half" idx="1"/>
          </p:nvPr>
        </p:nvSpPr>
        <p:spPr>
          <a:xfrm>
            <a:off x="228600" y="762000"/>
            <a:ext cx="8915400" cy="1600200"/>
          </a:xfrm>
          <a:prstGeom prst="rect">
            <a:avLst/>
          </a:prstGeom>
        </p:spPr>
        <p:txBody>
          <a:bodyPr/>
          <a:lstStyle/>
          <a:p>
            <a:pPr>
              <a:defRPr sz="1800"/>
            </a:pPr>
            <a:r>
              <a:t>There are only two existing CAES plants worldwide, both </a:t>
            </a:r>
            <a:r>
              <a:rPr b="1">
                <a:solidFill>
                  <a:srgbClr val="FFCC00"/>
                </a:solidFill>
              </a:rPr>
              <a:t>diabatic</a:t>
            </a:r>
            <a:r>
              <a:t> (= heat wasting)</a:t>
            </a:r>
          </a:p>
          <a:p>
            <a:pPr>
              <a:defRPr sz="700"/>
            </a:pPr>
            <a:endParaRPr/>
          </a:p>
          <a:p>
            <a:pPr marL="0" lvl="1" indent="640896">
              <a:buSzTx/>
              <a:buNone/>
              <a:defRPr sz="1800"/>
            </a:pPr>
            <a:r>
              <a:t>Huntorf Germany (</a:t>
            </a:r>
            <a:r>
              <a:rPr b="1"/>
              <a:t>42% </a:t>
            </a:r>
            <a:r>
              <a:t>efficient), McIntosh Alabama (</a:t>
            </a:r>
            <a:r>
              <a:rPr b="1"/>
              <a:t>54% </a:t>
            </a:r>
            <a:r>
              <a:t>efficient)</a:t>
            </a:r>
          </a:p>
          <a:p>
            <a:pPr>
              <a:defRPr sz="1200"/>
            </a:pPr>
            <a:endParaRPr/>
          </a:p>
          <a:p>
            <a:pPr>
              <a:defRPr sz="1800"/>
            </a:pPr>
            <a:r>
              <a:t>But a large new </a:t>
            </a:r>
            <a:r>
              <a:rPr b="1">
                <a:solidFill>
                  <a:srgbClr val="FFCC00"/>
                </a:solidFill>
              </a:rPr>
              <a:t>adiabatic</a:t>
            </a:r>
            <a:r>
              <a:t> (heat trapping) plant is being built: German "ADELE"</a:t>
            </a:r>
          </a:p>
        </p:txBody>
      </p:sp>
      <p:pic>
        <p:nvPicPr>
          <p:cNvPr id="416" name="Picture 7" descr="Picture 7"/>
          <p:cNvPicPr>
            <a:picLocks noChangeAspect="1"/>
          </p:cNvPicPr>
          <p:nvPr/>
        </p:nvPicPr>
        <p:blipFill>
          <a:blip r:embed="rId2"/>
          <a:stretch>
            <a:fillRect/>
          </a:stretch>
        </p:blipFill>
        <p:spPr>
          <a:xfrm>
            <a:off x="228600" y="2514600"/>
            <a:ext cx="3352918" cy="3675204"/>
          </a:xfrm>
          <a:prstGeom prst="rect">
            <a:avLst/>
          </a:prstGeom>
          <a:ln w="12700">
            <a:miter lim="400000"/>
          </a:ln>
        </p:spPr>
      </p:pic>
      <p:sp>
        <p:nvSpPr>
          <p:cNvPr id="417" name="Rectangle 3"/>
          <p:cNvSpPr txBox="1"/>
          <p:nvPr/>
        </p:nvSpPr>
        <p:spPr>
          <a:xfrm>
            <a:off x="3733800" y="2374900"/>
            <a:ext cx="5410200" cy="436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spcBef>
                <a:spcPts val="400"/>
              </a:spcBef>
              <a:tabLst>
                <a:tab pos="444500" algn="l"/>
              </a:tabLst>
              <a:defRPr b="0">
                <a:solidFill>
                  <a:srgbClr val="FFFFFF"/>
                </a:solidFill>
                <a:effectLst>
                  <a:outerShdw blurRad="38100" dist="38100" dir="2700000" rotWithShape="0">
                    <a:srgbClr val="000000"/>
                  </a:outerShdw>
                </a:effectLst>
              </a:defRPr>
            </a:pPr>
            <a:r>
              <a:t>Liberated heat is stored in above-ground tanks</a:t>
            </a:r>
          </a:p>
          <a:p>
            <a:pPr>
              <a:spcBef>
                <a:spcPts val="400"/>
              </a:spcBef>
              <a:tabLst>
                <a:tab pos="444500" algn="l"/>
              </a:tabLst>
              <a:defRPr sz="700" b="0">
                <a:solidFill>
                  <a:srgbClr val="FFFFFF"/>
                </a:solidFill>
                <a:effectLst>
                  <a:outerShdw blurRad="38100" dist="38100" dir="2700000" rotWithShape="0">
                    <a:srgbClr val="000000"/>
                  </a:outerShdw>
                </a:effectLst>
              </a:defRPr>
            </a:pPr>
            <a:endParaRPr/>
          </a:p>
          <a:p>
            <a:pPr>
              <a:spcBef>
                <a:spcPts val="400"/>
              </a:spcBef>
              <a:tabLst>
                <a:tab pos="444500" algn="l"/>
              </a:tabLst>
              <a:defRPr b="0">
                <a:solidFill>
                  <a:srgbClr val="FFFFFF"/>
                </a:solidFill>
                <a:effectLst>
                  <a:outerShdw blurRad="38100" dist="38100" dir="2700000" rotWithShape="0">
                    <a:srgbClr val="000000"/>
                  </a:outerShdw>
                </a:effectLst>
              </a:defRPr>
            </a:pPr>
            <a:r>
              <a:t>	By warming the liquids they contain</a:t>
            </a:r>
          </a:p>
          <a:p>
            <a:pPr>
              <a:spcBef>
                <a:spcPts val="400"/>
              </a:spcBef>
              <a:tabLst>
                <a:tab pos="444500" algn="l"/>
              </a:tabLst>
              <a:defRPr sz="1200" b="0">
                <a:solidFill>
                  <a:srgbClr val="FFFFFF"/>
                </a:solidFill>
                <a:effectLst>
                  <a:outerShdw blurRad="38100" dist="38100" dir="2700000" rotWithShape="0">
                    <a:srgbClr val="000000"/>
                  </a:outerShdw>
                </a:effectLst>
              </a:defRPr>
            </a:pPr>
            <a:endParaRPr/>
          </a:p>
          <a:p>
            <a:pPr>
              <a:spcBef>
                <a:spcPts val="400"/>
              </a:spcBef>
              <a:tabLst>
                <a:tab pos="444500" algn="l"/>
              </a:tabLst>
              <a:defRPr b="0">
                <a:solidFill>
                  <a:srgbClr val="FFFFFF"/>
                </a:solidFill>
                <a:effectLst>
                  <a:outerShdw blurRad="38100" dist="38100" dir="2700000" rotWithShape="0">
                    <a:srgbClr val="000000"/>
                  </a:outerShdw>
                </a:effectLst>
              </a:defRPr>
            </a:pPr>
            <a:r>
              <a:t>While compressed gas goes to buried caverns</a:t>
            </a:r>
          </a:p>
          <a:p>
            <a:pPr>
              <a:spcBef>
                <a:spcPts val="400"/>
              </a:spcBef>
              <a:tabLst>
                <a:tab pos="444500" algn="l"/>
              </a:tabLst>
              <a:defRPr sz="1200" b="0">
                <a:solidFill>
                  <a:srgbClr val="FFFFFF"/>
                </a:solidFill>
                <a:effectLst>
                  <a:outerShdw blurRad="38100" dist="38100" dir="2700000" rotWithShape="0">
                    <a:srgbClr val="000000"/>
                  </a:outerShdw>
                </a:effectLst>
              </a:defRPr>
            </a:pPr>
            <a:endParaRPr/>
          </a:p>
          <a:p>
            <a:pPr>
              <a:spcBef>
                <a:spcPts val="400"/>
              </a:spcBef>
              <a:tabLst>
                <a:tab pos="444500" algn="l"/>
              </a:tabLst>
              <a:defRPr b="0">
                <a:solidFill>
                  <a:srgbClr val="FFFFFF"/>
                </a:solidFill>
                <a:effectLst>
                  <a:outerShdw blurRad="38100" dist="38100" dir="2700000" rotWithShape="0">
                    <a:srgbClr val="000000"/>
                  </a:outerShdw>
                </a:effectLst>
              </a:defRPr>
            </a:pPr>
            <a:r>
              <a:t>These are recombined to expand gas</a:t>
            </a:r>
          </a:p>
          <a:p>
            <a:pPr>
              <a:spcBef>
                <a:spcPts val="400"/>
              </a:spcBef>
              <a:tabLst>
                <a:tab pos="444500" algn="l"/>
              </a:tabLst>
              <a:defRPr sz="1200" b="0">
                <a:solidFill>
                  <a:srgbClr val="FFFFFF"/>
                </a:solidFill>
                <a:effectLst>
                  <a:outerShdw blurRad="38100" dist="38100" dir="2700000" rotWithShape="0">
                    <a:srgbClr val="000000"/>
                  </a:outerShdw>
                </a:effectLst>
              </a:defRPr>
            </a:pPr>
            <a:endParaRPr/>
          </a:p>
          <a:p>
            <a:pPr>
              <a:spcBef>
                <a:spcPts val="400"/>
              </a:spcBef>
              <a:tabLst>
                <a:tab pos="444500" algn="l"/>
              </a:tabLst>
              <a:defRPr>
                <a:solidFill>
                  <a:srgbClr val="FFFFFF"/>
                </a:solidFill>
                <a:effectLst>
                  <a:outerShdw blurRad="38100" dist="38100" dir="2700000" rotWithShape="0">
                    <a:srgbClr val="000000"/>
                  </a:outerShdw>
                </a:effectLst>
              </a:defRPr>
            </a:pPr>
            <a:r>
              <a:t>Design goals </a:t>
            </a:r>
            <a:r>
              <a:rPr b="0"/>
              <a:t>(upon planned completion in 2018):</a:t>
            </a:r>
          </a:p>
          <a:p>
            <a:pPr>
              <a:spcBef>
                <a:spcPts val="400"/>
              </a:spcBef>
              <a:tabLst>
                <a:tab pos="444500" algn="l"/>
              </a:tabLst>
              <a:defRPr sz="700" b="0">
                <a:solidFill>
                  <a:srgbClr val="FFFFFF"/>
                </a:solidFill>
                <a:effectLst>
                  <a:outerShdw blurRad="38100" dist="38100" dir="2700000" rotWithShape="0">
                    <a:srgbClr val="000000"/>
                  </a:outerShdw>
                </a:effectLst>
              </a:defRPr>
            </a:pPr>
            <a:endParaRPr/>
          </a:p>
          <a:p>
            <a:pPr>
              <a:spcBef>
                <a:spcPts val="400"/>
              </a:spcBef>
              <a:tabLst>
                <a:tab pos="444500" algn="l"/>
              </a:tabLst>
              <a:defRPr b="0">
                <a:solidFill>
                  <a:srgbClr val="FFFFFF"/>
                </a:solidFill>
                <a:effectLst>
                  <a:outerShdw blurRad="38100" dist="38100" dir="2700000" rotWithShape="0">
                    <a:srgbClr val="000000"/>
                  </a:outerShdw>
                </a:effectLst>
              </a:defRPr>
            </a:pPr>
            <a:r>
              <a:t>	- Round trip energy efficiency: </a:t>
            </a:r>
            <a:r>
              <a:rPr b="1">
                <a:solidFill>
                  <a:srgbClr val="FFCC00"/>
                </a:solidFill>
              </a:rPr>
              <a:t>70%</a:t>
            </a:r>
          </a:p>
          <a:p>
            <a:pPr>
              <a:spcBef>
                <a:spcPts val="400"/>
              </a:spcBef>
              <a:tabLst>
                <a:tab pos="444500" algn="l"/>
              </a:tabLst>
              <a:defRPr sz="700" b="0">
                <a:solidFill>
                  <a:srgbClr val="FFFFFF"/>
                </a:solidFill>
                <a:effectLst>
                  <a:outerShdw blurRad="38100" dist="38100" dir="2700000" rotWithShape="0">
                    <a:srgbClr val="000000"/>
                  </a:outerShdw>
                </a:effectLst>
              </a:defRPr>
            </a:pPr>
            <a:endParaRPr/>
          </a:p>
          <a:p>
            <a:pPr>
              <a:spcBef>
                <a:spcPts val="400"/>
              </a:spcBef>
              <a:tabLst>
                <a:tab pos="444500" algn="l"/>
              </a:tabLst>
              <a:defRPr b="0">
                <a:solidFill>
                  <a:srgbClr val="FFFFFF"/>
                </a:solidFill>
                <a:effectLst>
                  <a:outerShdw blurRad="38100" dist="38100" dir="2700000" rotWithShape="0">
                    <a:srgbClr val="000000"/>
                  </a:outerShdw>
                </a:effectLst>
              </a:defRPr>
            </a:pPr>
            <a:r>
              <a:t>	- Energy Storage:  </a:t>
            </a:r>
            <a:r>
              <a:rPr b="1">
                <a:solidFill>
                  <a:srgbClr val="FFCC00"/>
                </a:solidFill>
              </a:rPr>
              <a:t>1000 MW-h</a:t>
            </a:r>
            <a:endParaRPr>
              <a:solidFill>
                <a:srgbClr val="FFCC00"/>
              </a:solidFill>
            </a:endParaRPr>
          </a:p>
          <a:p>
            <a:pPr>
              <a:spcBef>
                <a:spcPts val="400"/>
              </a:spcBef>
              <a:tabLst>
                <a:tab pos="444500" algn="l"/>
              </a:tabLst>
              <a:defRPr sz="700" b="0">
                <a:solidFill>
                  <a:srgbClr val="FFFFFF"/>
                </a:solidFill>
                <a:effectLst>
                  <a:outerShdw blurRad="38100" dist="38100" dir="2700000" rotWithShape="0">
                    <a:srgbClr val="000000"/>
                  </a:outerShdw>
                </a:effectLst>
              </a:defRPr>
            </a:pPr>
            <a:endParaRPr/>
          </a:p>
          <a:p>
            <a:pPr>
              <a:spcBef>
                <a:spcPts val="400"/>
              </a:spcBef>
              <a:tabLst>
                <a:tab pos="444500" algn="l"/>
              </a:tabLst>
              <a:defRPr b="0">
                <a:solidFill>
                  <a:srgbClr val="FFFFFF"/>
                </a:solidFill>
                <a:effectLst>
                  <a:outerShdw blurRad="38100" dist="38100" dir="2700000" rotWithShape="0">
                    <a:srgbClr val="000000"/>
                  </a:outerShdw>
                </a:effectLst>
              </a:defRPr>
            </a:pPr>
            <a:r>
              <a:t>	- Footprint:</a:t>
            </a:r>
            <a:r>
              <a:rPr b="1">
                <a:solidFill>
                  <a:srgbClr val="FFCC00"/>
                </a:solidFill>
              </a:rPr>
              <a:t> ~ 1 hectare = 0.01 km</a:t>
            </a:r>
            <a:r>
              <a:rPr b="1" baseline="30000">
                <a:solidFill>
                  <a:srgbClr val="FFCC00"/>
                </a:solidFill>
              </a:rPr>
              <a:t>2</a:t>
            </a:r>
            <a:endParaRPr>
              <a:solidFill>
                <a:srgbClr val="FFCC00"/>
              </a:solidFill>
            </a:endParaRPr>
          </a:p>
          <a:p>
            <a:pPr>
              <a:spcBef>
                <a:spcPts val="400"/>
              </a:spcBef>
              <a:tabLst>
                <a:tab pos="444500" algn="l"/>
              </a:tabLst>
              <a:defRPr b="0">
                <a:solidFill>
                  <a:srgbClr val="FFCC00"/>
                </a:solidFill>
                <a:effectLst>
                  <a:outerShdw blurRad="38100" dist="38100" dir="2700000" rotWithShape="0">
                    <a:srgbClr val="000000"/>
                  </a:outerShdw>
                </a:effectLst>
              </a:defRPr>
            </a:pPr>
            <a:r>
              <a:t>	</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130" name="Rectangle 2"/>
          <p:cNvSpPr txBox="1">
            <a:spLocks noGrp="1"/>
          </p:cNvSpPr>
          <p:nvPr>
            <p:ph type="title"/>
          </p:nvPr>
        </p:nvSpPr>
        <p:spPr>
          <a:xfrm>
            <a:off x="304800" y="76200"/>
            <a:ext cx="8534400" cy="488890"/>
          </a:xfrm>
          <a:prstGeom prst="rect">
            <a:avLst/>
          </a:prstGeom>
        </p:spPr>
        <p:txBody>
          <a:bodyPr/>
          <a:lstStyle/>
          <a:p>
            <a:r>
              <a:t>It all starts with this:</a:t>
            </a:r>
          </a:p>
        </p:txBody>
      </p:sp>
      <p:sp>
        <p:nvSpPr>
          <p:cNvPr id="131" name="Rectangle 3"/>
          <p:cNvSpPr txBox="1">
            <a:spLocks noGrp="1"/>
          </p:cNvSpPr>
          <p:nvPr>
            <p:ph type="body" idx="1"/>
          </p:nvPr>
        </p:nvSpPr>
        <p:spPr>
          <a:xfrm>
            <a:off x="228600" y="723900"/>
            <a:ext cx="8534400" cy="5552343"/>
          </a:xfrm>
          <a:prstGeom prst="rect">
            <a:avLst/>
          </a:prstGeom>
        </p:spPr>
        <p:txBody>
          <a:bodyPr/>
          <a:lstStyle/>
          <a:p>
            <a:pPr>
              <a:defRPr sz="1800"/>
            </a:pPr>
            <a:r>
              <a:t>The cycles in our consumption of electrical power (and its real time cost):</a:t>
            </a:r>
          </a:p>
          <a:p>
            <a:pPr>
              <a:defRPr sz="1800"/>
            </a:pPr>
            <a:endParaRPr/>
          </a:p>
          <a:p>
            <a:pPr>
              <a:defRPr sz="1800"/>
            </a:pPr>
            <a:endParaRPr/>
          </a:p>
          <a:p>
            <a:pPr>
              <a:defRPr sz="1800"/>
            </a:pPr>
            <a:endParaRPr/>
          </a:p>
          <a:p>
            <a:pPr>
              <a:defRPr sz="1800"/>
            </a:pPr>
            <a:endParaRPr/>
          </a:p>
          <a:p>
            <a:pPr>
              <a:defRPr sz="1800"/>
            </a:pPr>
            <a:endParaRPr/>
          </a:p>
          <a:p>
            <a:pPr>
              <a:defRPr sz="1800"/>
            </a:pPr>
            <a:endParaRPr/>
          </a:p>
          <a:p>
            <a:pPr>
              <a:defRPr sz="1800"/>
            </a:pPr>
            <a:endParaRPr/>
          </a:p>
          <a:p>
            <a:pPr>
              <a:defRPr sz="1800"/>
            </a:pPr>
            <a:endParaRPr/>
          </a:p>
          <a:p>
            <a:pPr>
              <a:defRPr sz="1800"/>
            </a:pPr>
            <a:endParaRPr/>
          </a:p>
          <a:p>
            <a:pPr>
              <a:defRPr sz="2100"/>
            </a:pPr>
            <a:endParaRPr sz="1800"/>
          </a:p>
          <a:p>
            <a:pPr>
              <a:defRPr sz="2100"/>
            </a:pPr>
            <a:endParaRPr/>
          </a:p>
          <a:p>
            <a:pPr>
              <a:defRPr sz="1800"/>
            </a:pPr>
            <a:r>
              <a:t>Note the almost sinusoidal cycles:</a:t>
            </a:r>
          </a:p>
          <a:p>
            <a:pPr>
              <a:defRPr sz="700"/>
            </a:pPr>
            <a:endParaRPr/>
          </a:p>
          <a:p>
            <a:pPr>
              <a:defRPr sz="1800"/>
            </a:pPr>
            <a:r>
              <a:t>	Peaking at 6pm (cook dinner, cool down/heat up house, do laundry . . . )</a:t>
            </a:r>
          </a:p>
          <a:p>
            <a:pPr>
              <a:defRPr sz="700"/>
            </a:pPr>
            <a:endParaRPr/>
          </a:p>
          <a:p>
            <a:pPr>
              <a:defRPr sz="1800"/>
            </a:pPr>
            <a:r>
              <a:t>	With amplitude of the oscillation equaling ~ 40% of peak value</a:t>
            </a:r>
          </a:p>
        </p:txBody>
      </p:sp>
      <p:sp>
        <p:nvSpPr>
          <p:cNvPr id="132" name="Rectangle 5"/>
          <p:cNvSpPr txBox="1"/>
          <p:nvPr/>
        </p:nvSpPr>
        <p:spPr>
          <a:xfrm>
            <a:off x="1295400" y="4409345"/>
            <a:ext cx="6324600"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www.eia.gov/todayinenergy/detail.cfm?id=12711     </a:t>
            </a:r>
            <a:r>
              <a:rPr>
                <a:solidFill>
                  <a:srgbClr val="FFCC00"/>
                </a:solidFill>
              </a:rPr>
              <a:t>YELLOW midnight lines added</a:t>
            </a:r>
          </a:p>
        </p:txBody>
      </p:sp>
      <p:grpSp>
        <p:nvGrpSpPr>
          <p:cNvPr id="140" name="Group 17"/>
          <p:cNvGrpSpPr/>
          <p:nvPr/>
        </p:nvGrpSpPr>
        <p:grpSpPr>
          <a:xfrm>
            <a:off x="1440427" y="1397000"/>
            <a:ext cx="6103373" cy="2971800"/>
            <a:chOff x="0" y="0"/>
            <a:chExt cx="6103372" cy="2971799"/>
          </a:xfrm>
        </p:grpSpPr>
        <p:pic>
          <p:nvPicPr>
            <p:cNvPr id="133" name="Picture 5" descr="Picture 5"/>
            <p:cNvPicPr>
              <a:picLocks noChangeAspect="1"/>
            </p:cNvPicPr>
            <p:nvPr/>
          </p:nvPicPr>
          <p:blipFill>
            <a:blip r:embed="rId2"/>
            <a:stretch>
              <a:fillRect/>
            </a:stretch>
          </p:blipFill>
          <p:spPr>
            <a:xfrm>
              <a:off x="0" y="0"/>
              <a:ext cx="6103373" cy="2971800"/>
            </a:xfrm>
            <a:prstGeom prst="rect">
              <a:avLst/>
            </a:prstGeom>
            <a:ln w="12700" cap="flat">
              <a:noFill/>
              <a:miter lim="400000"/>
            </a:ln>
            <a:effectLst/>
          </p:spPr>
        </p:pic>
        <p:sp>
          <p:nvSpPr>
            <p:cNvPr id="134" name="Straight Connector 8"/>
            <p:cNvSpPr/>
            <p:nvPr/>
          </p:nvSpPr>
          <p:spPr>
            <a:xfrm flipV="1">
              <a:off x="4950212" y="609599"/>
              <a:ext cx="10161" cy="1981996"/>
            </a:xfrm>
            <a:prstGeom prst="line">
              <a:avLst/>
            </a:prstGeom>
            <a:solidFill>
              <a:schemeClr val="accent1"/>
            </a:solidFill>
            <a:ln w="5715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35" name="Straight Connector 12"/>
            <p:cNvSpPr/>
            <p:nvPr/>
          </p:nvSpPr>
          <p:spPr>
            <a:xfrm flipV="1">
              <a:off x="4178052" y="609599"/>
              <a:ext cx="10161" cy="1981996"/>
            </a:xfrm>
            <a:prstGeom prst="line">
              <a:avLst/>
            </a:prstGeom>
            <a:solidFill>
              <a:schemeClr val="accent1"/>
            </a:solidFill>
            <a:ln w="5715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36" name="Straight Connector 13"/>
            <p:cNvSpPr/>
            <p:nvPr/>
          </p:nvSpPr>
          <p:spPr>
            <a:xfrm flipV="1">
              <a:off x="3426212" y="604519"/>
              <a:ext cx="10161" cy="1981995"/>
            </a:xfrm>
            <a:prstGeom prst="line">
              <a:avLst/>
            </a:prstGeom>
            <a:solidFill>
              <a:schemeClr val="accent1"/>
            </a:solidFill>
            <a:ln w="5715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37" name="Straight Connector 14"/>
            <p:cNvSpPr/>
            <p:nvPr/>
          </p:nvSpPr>
          <p:spPr>
            <a:xfrm flipV="1">
              <a:off x="2674372" y="609599"/>
              <a:ext cx="10160" cy="1981996"/>
            </a:xfrm>
            <a:prstGeom prst="line">
              <a:avLst/>
            </a:prstGeom>
            <a:solidFill>
              <a:schemeClr val="accent1"/>
            </a:solidFill>
            <a:ln w="5715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38" name="Straight Connector 15"/>
            <p:cNvSpPr/>
            <p:nvPr/>
          </p:nvSpPr>
          <p:spPr>
            <a:xfrm flipV="1">
              <a:off x="1912372" y="609599"/>
              <a:ext cx="10160" cy="1981996"/>
            </a:xfrm>
            <a:prstGeom prst="line">
              <a:avLst/>
            </a:prstGeom>
            <a:solidFill>
              <a:schemeClr val="accent1"/>
            </a:solidFill>
            <a:ln w="5715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39" name="Straight Connector 16"/>
            <p:cNvSpPr/>
            <p:nvPr/>
          </p:nvSpPr>
          <p:spPr>
            <a:xfrm flipV="1">
              <a:off x="1160532" y="609599"/>
              <a:ext cx="10160" cy="1981996"/>
            </a:xfrm>
            <a:prstGeom prst="line">
              <a:avLst/>
            </a:prstGeom>
            <a:solidFill>
              <a:schemeClr val="accent1"/>
            </a:solidFill>
            <a:ln w="5715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Rectangle 5"/>
          <p:cNvSpPr txBox="1"/>
          <p:nvPr/>
        </p:nvSpPr>
        <p:spPr>
          <a:xfrm>
            <a:off x="304800" y="6396335"/>
            <a:ext cx="8534400"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defTabSz="457200">
              <a:spcBef>
                <a:spcPts val="1200"/>
              </a:spcBef>
              <a:defRPr sz="1200" b="0" i="1">
                <a:solidFill>
                  <a:srgbClr val="059797"/>
                </a:solidFill>
                <a:latin typeface="+mj-lt"/>
                <a:ea typeface="+mj-ea"/>
                <a:cs typeface="+mj-cs"/>
                <a:sym typeface="Arial"/>
              </a:defRPr>
            </a:pPr>
            <a:r>
              <a:rPr dirty="0"/>
              <a:t>1) "Electricity storage with adiabatic compressed air energy storage: Results of the BMWi-project ADELE-ING"</a:t>
            </a:r>
            <a:br>
              <a:rPr lang="en-US" dirty="0"/>
            </a:br>
            <a:r>
              <a:rPr dirty="0"/>
              <a:t>https://ieeexplore.ieee.org/document/8278771</a:t>
            </a:r>
          </a:p>
        </p:txBody>
      </p:sp>
      <p:sp>
        <p:nvSpPr>
          <p:cNvPr id="420" name="Rectangle 2"/>
          <p:cNvSpPr txBox="1">
            <a:spLocks noGrp="1"/>
          </p:cNvSpPr>
          <p:nvPr>
            <p:ph type="title"/>
          </p:nvPr>
        </p:nvSpPr>
        <p:spPr>
          <a:xfrm>
            <a:off x="304800" y="76200"/>
            <a:ext cx="8534400" cy="533400"/>
          </a:xfrm>
          <a:prstGeom prst="rect">
            <a:avLst/>
          </a:prstGeom>
        </p:spPr>
        <p:txBody>
          <a:bodyPr/>
          <a:lstStyle/>
          <a:p>
            <a:r>
              <a:t>Did the ADELE CAES project achieve its 70% efficiency goal?</a:t>
            </a:r>
          </a:p>
        </p:txBody>
      </p:sp>
      <p:sp>
        <p:nvSpPr>
          <p:cNvPr id="421" name="Rectangle 3"/>
          <p:cNvSpPr txBox="1">
            <a:spLocks noGrp="1"/>
          </p:cNvSpPr>
          <p:nvPr>
            <p:ph type="body" idx="1"/>
          </p:nvPr>
        </p:nvSpPr>
        <p:spPr>
          <a:xfrm>
            <a:off x="228600" y="838200"/>
            <a:ext cx="8667750" cy="5432639"/>
          </a:xfrm>
          <a:prstGeom prst="rect">
            <a:avLst/>
          </a:prstGeom>
        </p:spPr>
        <p:txBody>
          <a:bodyPr/>
          <a:lstStyle/>
          <a:p>
            <a:pPr>
              <a:defRPr sz="1800">
                <a:latin typeface="+mj-lt"/>
                <a:ea typeface="+mj-ea"/>
                <a:cs typeface="+mj-cs"/>
                <a:sym typeface="Arial"/>
              </a:defRPr>
            </a:pPr>
            <a:r>
              <a:rPr dirty="0"/>
              <a:t>In December of 2019, I searched the web for an answer</a:t>
            </a:r>
          </a:p>
          <a:p>
            <a:pPr>
              <a:defRPr sz="600">
                <a:latin typeface="+mj-lt"/>
                <a:ea typeface="+mj-ea"/>
                <a:cs typeface="+mj-cs"/>
                <a:sym typeface="Arial"/>
              </a:defRPr>
            </a:pPr>
            <a:endParaRPr dirty="0"/>
          </a:p>
          <a:p>
            <a:pPr marL="0" lvl="1" indent="640896">
              <a:buSzTx/>
              <a:buNone/>
              <a:defRPr sz="1800">
                <a:latin typeface="+mj-lt"/>
                <a:ea typeface="+mj-ea"/>
                <a:cs typeface="+mj-cs"/>
                <a:sym typeface="Arial"/>
              </a:defRPr>
            </a:pPr>
            <a:r>
              <a:rPr dirty="0"/>
              <a:t>To my surprise, post 2017 information about ADELE was virtually non-existent</a:t>
            </a:r>
          </a:p>
          <a:p>
            <a:pPr>
              <a:defRPr sz="1100">
                <a:latin typeface="+mj-lt"/>
                <a:ea typeface="+mj-ea"/>
                <a:cs typeface="+mj-cs"/>
                <a:sym typeface="Arial"/>
              </a:defRPr>
            </a:pPr>
            <a:endParaRPr sz="1000" dirty="0"/>
          </a:p>
          <a:p>
            <a:pPr>
              <a:defRPr sz="1800">
                <a:latin typeface="+mj-lt"/>
                <a:ea typeface="+mj-ea"/>
                <a:cs typeface="+mj-cs"/>
                <a:sym typeface="Arial"/>
              </a:defRPr>
            </a:pPr>
            <a:r>
              <a:rPr dirty="0"/>
              <a:t>A few CAES review articles suggested that ADELE had achieved its 70% efficiency </a:t>
            </a:r>
          </a:p>
          <a:p>
            <a:pPr>
              <a:defRPr sz="600">
                <a:latin typeface="+mj-lt"/>
                <a:ea typeface="+mj-ea"/>
                <a:cs typeface="+mj-cs"/>
                <a:sym typeface="Arial"/>
              </a:defRPr>
            </a:pPr>
            <a:endParaRPr dirty="0"/>
          </a:p>
          <a:p>
            <a:pPr marL="0" lvl="1" indent="640896">
              <a:buSzTx/>
              <a:buNone/>
              <a:defRPr sz="1800">
                <a:latin typeface="+mj-lt"/>
                <a:ea typeface="+mj-ea"/>
                <a:cs typeface="+mj-cs"/>
                <a:sym typeface="Arial"/>
              </a:defRPr>
            </a:pPr>
            <a:r>
              <a:rPr dirty="0"/>
              <a:t>Their apparent source was a single 2017 conference paper about ADELE </a:t>
            </a:r>
          </a:p>
          <a:p>
            <a:pPr>
              <a:defRPr sz="700">
                <a:latin typeface="+mj-lt"/>
                <a:ea typeface="+mj-ea"/>
                <a:cs typeface="+mj-cs"/>
                <a:sym typeface="Arial"/>
              </a:defRPr>
            </a:pPr>
            <a:endParaRPr dirty="0"/>
          </a:p>
          <a:p>
            <a:pPr marL="0" lvl="2" indent="1085850">
              <a:buSzTx/>
              <a:buNone/>
              <a:defRPr sz="1800">
                <a:latin typeface="+mj-lt"/>
                <a:ea typeface="+mj-ea"/>
                <a:cs typeface="+mj-cs"/>
                <a:sym typeface="Arial"/>
              </a:defRPr>
            </a:pPr>
            <a:r>
              <a:rPr dirty="0"/>
              <a:t>which stated in its abstract: </a:t>
            </a:r>
            <a:r>
              <a:rPr baseline="31999" dirty="0"/>
              <a:t>1</a:t>
            </a:r>
          </a:p>
          <a:p>
            <a:pPr>
              <a:defRPr sz="600">
                <a:latin typeface="+mj-lt"/>
                <a:ea typeface="+mj-ea"/>
                <a:cs typeface="+mj-cs"/>
                <a:sym typeface="Arial"/>
              </a:defRPr>
            </a:pPr>
            <a:endParaRPr dirty="0"/>
          </a:p>
          <a:p>
            <a:pPr marL="623888" lvl="1" indent="-4763">
              <a:buSzTx/>
              <a:buNone/>
              <a:defRPr sz="1600" i="1">
                <a:latin typeface="+mj-lt"/>
                <a:ea typeface="+mj-ea"/>
                <a:cs typeface="+mj-cs"/>
                <a:sym typeface="Arial"/>
              </a:defRPr>
            </a:pPr>
            <a:r>
              <a:rPr dirty="0"/>
              <a:t>"After its completion in summer 2017 main achievements include the confirmation of a round-trip efficiency of about 70%"</a:t>
            </a:r>
          </a:p>
          <a:p>
            <a:pPr>
              <a:defRPr sz="1100">
                <a:latin typeface="+mj-lt"/>
                <a:ea typeface="+mj-ea"/>
                <a:cs typeface="+mj-cs"/>
                <a:sym typeface="Arial"/>
              </a:defRPr>
            </a:pPr>
            <a:endParaRPr sz="600" dirty="0"/>
          </a:p>
          <a:p>
            <a:pPr>
              <a:defRPr sz="1800">
                <a:latin typeface="+mj-lt"/>
                <a:ea typeface="+mj-ea"/>
                <a:cs typeface="+mj-cs"/>
                <a:sym typeface="Arial"/>
              </a:defRPr>
            </a:pPr>
            <a:r>
              <a:rPr dirty="0"/>
              <a:t>But </a:t>
            </a:r>
            <a:r>
              <a:rPr b="1" dirty="0"/>
              <a:t>within</a:t>
            </a:r>
            <a:r>
              <a:rPr dirty="0"/>
              <a:t> that paper, the relevant section discussed </a:t>
            </a:r>
            <a:r>
              <a:rPr b="1" dirty="0"/>
              <a:t>only</a:t>
            </a:r>
            <a:r>
              <a:rPr dirty="0"/>
              <a:t> modeled results, about </a:t>
            </a:r>
            <a:r>
              <a:rPr b="1" dirty="0"/>
              <a:t>alternate</a:t>
            </a:r>
            <a:r>
              <a:rPr dirty="0"/>
              <a:t> technologies, none even identified as being relevant to ADELE:</a:t>
            </a:r>
          </a:p>
          <a:p>
            <a:pPr>
              <a:defRPr sz="700">
                <a:latin typeface="+mj-lt"/>
                <a:ea typeface="+mj-ea"/>
                <a:cs typeface="+mj-cs"/>
                <a:sym typeface="Arial"/>
              </a:defRPr>
            </a:pPr>
            <a:endParaRPr sz="200" dirty="0"/>
          </a:p>
          <a:p>
            <a:pPr marL="623888" lvl="1" indent="15875">
              <a:buSzTx/>
              <a:buNone/>
              <a:defRPr sz="1600" i="1">
                <a:latin typeface="+mj-lt"/>
                <a:ea typeface="+mj-ea"/>
                <a:cs typeface="+mj-cs"/>
                <a:sym typeface="Arial"/>
              </a:defRPr>
            </a:pPr>
            <a:r>
              <a:rPr dirty="0"/>
              <a:t>"Thermodynamic calculations for different plant calculations and TES technology options confirm a substantial cost reduction potential and improved operation flexibility, albeit with an acceptable decrease in efficiency compared to the adiabatic process. Depending on the specific system configuration and the level of permissible costs  the round-trip efficiency ranges from 60 to 70% and somewhat above, with CAPEX below 280 €/kWh"</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Rectangle 5"/>
          <p:cNvSpPr txBox="1"/>
          <p:nvPr/>
        </p:nvSpPr>
        <p:spPr>
          <a:xfrm>
            <a:off x="304800" y="6088920"/>
            <a:ext cx="8534400"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defTabSz="457200">
              <a:spcBef>
                <a:spcPts val="1200"/>
              </a:spcBef>
              <a:defRPr sz="1200" b="0" i="1">
                <a:solidFill>
                  <a:srgbClr val="059797"/>
                </a:solidFill>
                <a:latin typeface="+mj-lt"/>
                <a:ea typeface="+mj-ea"/>
                <a:cs typeface="+mj-cs"/>
                <a:sym typeface="Arial"/>
              </a:defRPr>
            </a:pPr>
            <a:r>
              <a:rPr dirty="0"/>
              <a:t>1) "Overview of Compressed Air Energy Storage and Technology Development"</a:t>
            </a:r>
            <a:br>
              <a:rPr dirty="0"/>
            </a:br>
            <a:r>
              <a:rPr dirty="0"/>
              <a:t>http://wrap.warwick.ac.uk/91858/7/WRAP-overview-compressed-air-energy-storage-technology-development-Wang-2017.pdf</a:t>
            </a:r>
            <a:br>
              <a:rPr dirty="0"/>
            </a:br>
            <a:r>
              <a:rPr dirty="0"/>
              <a:t>2) https://www.eia.gov/todayinenergy/detail.php?id=6910</a:t>
            </a:r>
          </a:p>
        </p:txBody>
      </p:sp>
      <p:sp>
        <p:nvSpPr>
          <p:cNvPr id="424" name="Rectangle 2"/>
          <p:cNvSpPr txBox="1">
            <a:spLocks noGrp="1"/>
          </p:cNvSpPr>
          <p:nvPr>
            <p:ph type="title"/>
          </p:nvPr>
        </p:nvSpPr>
        <p:spPr>
          <a:xfrm>
            <a:off x="88900" y="76200"/>
            <a:ext cx="9008120" cy="533400"/>
          </a:xfrm>
          <a:prstGeom prst="rect">
            <a:avLst/>
          </a:prstGeom>
        </p:spPr>
        <p:txBody>
          <a:bodyPr/>
          <a:lstStyle/>
          <a:p>
            <a:r>
              <a:t>Another 2017 paper stated ADELE was on hold (possibly not even complete)</a:t>
            </a:r>
          </a:p>
        </p:txBody>
      </p:sp>
      <p:sp>
        <p:nvSpPr>
          <p:cNvPr id="425" name="Rectangle 3"/>
          <p:cNvSpPr txBox="1">
            <a:spLocks noGrp="1"/>
          </p:cNvSpPr>
          <p:nvPr>
            <p:ph type="body" idx="1"/>
          </p:nvPr>
        </p:nvSpPr>
        <p:spPr>
          <a:xfrm>
            <a:off x="238125" y="614298"/>
            <a:ext cx="8667750" cy="5629404"/>
          </a:xfrm>
          <a:prstGeom prst="rect">
            <a:avLst/>
          </a:prstGeom>
        </p:spPr>
        <p:txBody>
          <a:bodyPr/>
          <a:lstStyle/>
          <a:p>
            <a:pPr>
              <a:defRPr sz="1800">
                <a:latin typeface="+mj-lt"/>
                <a:ea typeface="+mj-ea"/>
                <a:cs typeface="+mj-cs"/>
                <a:sym typeface="Arial"/>
              </a:defRPr>
            </a:pPr>
            <a:r>
              <a:rPr dirty="0"/>
              <a:t>As published in the journal </a:t>
            </a:r>
            <a:r>
              <a:rPr b="1" dirty="0"/>
              <a:t>Energies</a:t>
            </a:r>
            <a:r>
              <a:rPr dirty="0"/>
              <a:t> (and posted by the University of Warwick) </a:t>
            </a:r>
            <a:r>
              <a:rPr baseline="31999" dirty="0"/>
              <a:t>1</a:t>
            </a:r>
          </a:p>
          <a:p>
            <a:pPr>
              <a:defRPr sz="700">
                <a:latin typeface="+mj-lt"/>
                <a:ea typeface="+mj-ea"/>
                <a:cs typeface="+mj-cs"/>
                <a:sym typeface="Arial"/>
              </a:defRPr>
            </a:pPr>
            <a:endParaRPr dirty="0"/>
          </a:p>
          <a:p>
            <a:pPr marL="0" lvl="1" indent="661307">
              <a:buSzTx/>
              <a:buNone/>
              <a:defRPr sz="1800">
                <a:latin typeface="+mj-lt"/>
                <a:ea typeface="+mj-ea"/>
                <a:cs typeface="+mj-cs"/>
                <a:sym typeface="Arial"/>
              </a:defRPr>
            </a:pPr>
            <a:r>
              <a:rPr dirty="0"/>
              <a:t>That article's (complete) discussion of ADELE reads:</a:t>
            </a:r>
          </a:p>
          <a:p>
            <a:pPr>
              <a:defRPr sz="600">
                <a:latin typeface="+mj-lt"/>
                <a:ea typeface="+mj-ea"/>
                <a:cs typeface="+mj-cs"/>
                <a:sym typeface="Arial"/>
              </a:defRPr>
            </a:pPr>
            <a:endParaRPr dirty="0"/>
          </a:p>
          <a:p>
            <a:pPr marL="623888" lvl="1" indent="-4763">
              <a:buSzTx/>
              <a:buNone/>
              <a:defRPr sz="1600" i="1">
                <a:latin typeface="+mj-lt"/>
                <a:ea typeface="+mj-ea"/>
                <a:cs typeface="+mj-cs"/>
                <a:sym typeface="Arial"/>
              </a:defRPr>
            </a:pPr>
            <a:r>
              <a:rPr dirty="0"/>
              <a:t>"In Germany, as shown in Figure 15,  the world’s first large-scale AA-CAES project - ADELE - with 70% cycle efficiency cycle efficiency has been designed by RWE Power, General Electric and other partners. The aim of this project is to optimize the co-existence and smooth interaction of the individual energy sources, especially for wind power. It is planned to have 1 GWh storage capacity and be capable of generating up to 200 MW, said the RWE power. The ADELE project could provide backup capacity within a very short time and replace forty state-of-the-art wind turbines for a period of 5 h. The project is now on hold due to uncertain business conditions [61]."</a:t>
            </a:r>
          </a:p>
          <a:p>
            <a:pPr>
              <a:defRPr sz="1100">
                <a:latin typeface="+mj-lt"/>
                <a:ea typeface="+mj-ea"/>
                <a:cs typeface="+mj-cs"/>
                <a:sym typeface="Arial"/>
              </a:defRPr>
            </a:pPr>
            <a:endParaRPr dirty="0"/>
          </a:p>
          <a:p>
            <a:pPr>
              <a:defRPr sz="1800">
                <a:latin typeface="+mj-lt"/>
                <a:ea typeface="+mj-ea"/>
                <a:cs typeface="+mj-cs"/>
                <a:sym typeface="Arial"/>
              </a:defRPr>
            </a:pPr>
            <a:r>
              <a:rPr dirty="0"/>
              <a:t>Note that paragraph's recurrent use of future tense AND its final sentence</a:t>
            </a:r>
          </a:p>
          <a:p>
            <a:pPr>
              <a:defRPr sz="1100">
                <a:latin typeface="+mj-lt"/>
                <a:ea typeface="+mj-ea"/>
                <a:cs typeface="+mj-cs"/>
                <a:sym typeface="Arial"/>
              </a:defRPr>
            </a:pPr>
            <a:endParaRPr dirty="0"/>
          </a:p>
          <a:p>
            <a:pPr>
              <a:defRPr sz="1800">
                <a:latin typeface="+mj-lt"/>
                <a:ea typeface="+mj-ea"/>
                <a:cs typeface="+mj-cs"/>
                <a:sym typeface="Arial"/>
              </a:defRPr>
            </a:pPr>
            <a:r>
              <a:rPr dirty="0"/>
              <a:t>If that did not confuse matters enough, when I clicked on the link provided in reference [61], I was taken to a U.S. EIA webpage which not only contained </a:t>
            </a:r>
            <a:r>
              <a:rPr b="1" dirty="0"/>
              <a:t>zero</a:t>
            </a:r>
            <a:r>
              <a:rPr dirty="0"/>
              <a:t> information about CAES, much less about ADELE.  Further, that webpage was dated "June 29, 2012" (i.e., </a:t>
            </a:r>
            <a:r>
              <a:rPr b="1" dirty="0"/>
              <a:t>years</a:t>
            </a:r>
            <a:r>
              <a:rPr dirty="0"/>
              <a:t> before ADELE's construction even </a:t>
            </a:r>
            <a:r>
              <a:rPr b="1" dirty="0"/>
              <a:t>began</a:t>
            </a:r>
            <a:r>
              <a:rPr dirty="0"/>
              <a:t>).  </a:t>
            </a:r>
            <a:endParaRPr sz="1100" dirty="0"/>
          </a:p>
          <a:p>
            <a:pPr>
              <a:defRPr sz="1800">
                <a:latin typeface="+mj-lt"/>
                <a:ea typeface="+mj-ea"/>
                <a:cs typeface="+mj-cs"/>
                <a:sym typeface="Arial"/>
              </a:defRPr>
            </a:pPr>
            <a:endParaRPr sz="1100" dirty="0"/>
          </a:p>
          <a:p>
            <a:pPr algn="ctr">
              <a:defRPr sz="1800">
                <a:latin typeface="+mj-lt"/>
                <a:ea typeface="+mj-ea"/>
                <a:cs typeface="+mj-cs"/>
                <a:sym typeface="Arial"/>
              </a:defRPr>
            </a:pPr>
            <a:r>
              <a:rPr i="1" dirty="0">
                <a:solidFill>
                  <a:srgbClr val="FBC901"/>
                </a:solidFill>
              </a:rPr>
              <a:t>Actual status of ADELE (or Adiabatic CAES in general)? Heck if I can figure it out!</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Rectangle 2"/>
          <p:cNvSpPr txBox="1">
            <a:spLocks noGrp="1"/>
          </p:cNvSpPr>
          <p:nvPr>
            <p:ph type="title"/>
          </p:nvPr>
        </p:nvSpPr>
        <p:spPr>
          <a:xfrm>
            <a:off x="304800" y="152400"/>
            <a:ext cx="8534400" cy="457200"/>
          </a:xfrm>
          <a:prstGeom prst="rect">
            <a:avLst/>
          </a:prstGeom>
        </p:spPr>
        <p:txBody>
          <a:bodyPr/>
          <a:lstStyle>
            <a:lvl1pPr>
              <a:defRPr>
                <a:solidFill>
                  <a:srgbClr val="FFCC00"/>
                </a:solidFill>
              </a:defRPr>
            </a:lvl1pPr>
          </a:lstStyle>
          <a:p>
            <a:r>
              <a:t>e) Energy storage via Capacitors or Super-Capacitors</a:t>
            </a:r>
          </a:p>
        </p:txBody>
      </p:sp>
      <p:sp>
        <p:nvSpPr>
          <p:cNvPr id="428" name="Rectangle 3"/>
          <p:cNvSpPr txBox="1">
            <a:spLocks noGrp="1"/>
          </p:cNvSpPr>
          <p:nvPr>
            <p:ph type="body" idx="1"/>
          </p:nvPr>
        </p:nvSpPr>
        <p:spPr>
          <a:xfrm>
            <a:off x="101600" y="728979"/>
            <a:ext cx="9067800" cy="5715001"/>
          </a:xfrm>
          <a:prstGeom prst="rect">
            <a:avLst/>
          </a:prstGeom>
        </p:spPr>
        <p:txBody>
          <a:bodyPr/>
          <a:lstStyle/>
          <a:p>
            <a:pPr defTabSz="452627">
              <a:defRPr sz="1782">
                <a:effectLst>
                  <a:outerShdw blurRad="37719" dist="37719" dir="2700000" rotWithShape="0">
                    <a:srgbClr val="000000"/>
                  </a:outerShdw>
                </a:effectLst>
              </a:defRPr>
            </a:pPr>
            <a:r>
              <a:t>As mentioned in an earlier lecture, capacitors sidestep Maxwell's 1</a:t>
            </a:r>
            <a:r>
              <a:rPr baseline="29979"/>
              <a:t>st</a:t>
            </a:r>
            <a:r>
              <a:t> equation:</a:t>
            </a:r>
          </a:p>
          <a:p>
            <a:pPr defTabSz="452627">
              <a:defRPr sz="693">
                <a:effectLst>
                  <a:outerShdw blurRad="37719" dist="37719" dir="2700000" rotWithShape="0">
                    <a:srgbClr val="000000"/>
                  </a:outerShdw>
                </a:effectLst>
              </a:defRPr>
            </a:pPr>
            <a:endParaRPr/>
          </a:p>
          <a:p>
            <a:pPr defTabSz="452627">
              <a:defRPr sz="1782">
                <a:effectLst>
                  <a:outerShdw blurRad="37719" dist="37719" dir="2700000" rotWithShape="0">
                    <a:srgbClr val="000000"/>
                  </a:outerShdw>
                </a:effectLst>
              </a:defRPr>
            </a:pPr>
            <a:r>
              <a:t>Trying to push more charge into an object doesn’t really work:</a:t>
            </a:r>
          </a:p>
          <a:p>
            <a:pPr defTabSz="452627">
              <a:defRPr sz="1782">
                <a:effectLst>
                  <a:outerShdw blurRad="37719" dist="37719" dir="2700000" rotWithShape="0">
                    <a:srgbClr val="000000"/>
                  </a:outerShdw>
                </a:effectLst>
              </a:defRPr>
            </a:pPr>
            <a:endParaRPr/>
          </a:p>
          <a:p>
            <a:pPr defTabSz="452627">
              <a:defRPr sz="1782">
                <a:effectLst>
                  <a:outerShdw blurRad="37719" dist="37719" dir="2700000" rotWithShape="0">
                    <a:srgbClr val="000000"/>
                  </a:outerShdw>
                </a:effectLst>
              </a:defRPr>
            </a:pPr>
            <a:endParaRPr/>
          </a:p>
          <a:p>
            <a:pPr defTabSz="452627">
              <a:defRPr sz="1188">
                <a:effectLst>
                  <a:outerShdw blurRad="37719" dist="37719" dir="2700000" rotWithShape="0">
                    <a:srgbClr val="000000"/>
                  </a:outerShdw>
                </a:effectLst>
              </a:defRPr>
            </a:pPr>
            <a:endParaRPr/>
          </a:p>
          <a:p>
            <a:pPr defTabSz="452627">
              <a:defRPr sz="1782">
                <a:effectLst>
                  <a:outerShdw blurRad="37719" dist="37719" dir="2700000" rotWithShape="0">
                    <a:srgbClr val="000000"/>
                  </a:outerShdw>
                </a:effectLst>
              </a:defRPr>
            </a:pPr>
            <a:r>
              <a:t>Unless you fold the two plates over on top of one another:</a:t>
            </a:r>
          </a:p>
          <a:p>
            <a:pPr defTabSz="452627">
              <a:defRPr sz="693">
                <a:effectLst>
                  <a:outerShdw blurRad="37719" dist="37719" dir="2700000" rotWithShape="0">
                    <a:srgbClr val="000000"/>
                  </a:outerShdw>
                </a:effectLst>
              </a:defRPr>
            </a:pPr>
            <a:endParaRPr/>
          </a:p>
          <a:p>
            <a:pPr defTabSz="452627">
              <a:defRPr sz="1782">
                <a:effectLst>
                  <a:outerShdw blurRad="37719" dist="37719" dir="2700000" rotWithShape="0">
                    <a:srgbClr val="000000"/>
                  </a:outerShdw>
                </a:effectLst>
              </a:defRPr>
            </a:pPr>
            <a:r>
              <a:t>									</a:t>
            </a:r>
            <a:r>
              <a:rPr sz="1584"/>
              <a:t>No longer need charge balance on </a:t>
            </a:r>
            <a:r>
              <a:rPr sz="1584" b="1"/>
              <a:t>each</a:t>
            </a:r>
            <a:r>
              <a:rPr sz="1584"/>
              <a:t> plate</a:t>
            </a:r>
          </a:p>
          <a:p>
            <a:pPr defTabSz="452627">
              <a:defRPr sz="693">
                <a:effectLst>
                  <a:outerShdw blurRad="37719" dist="37719" dir="2700000" rotWithShape="0">
                    <a:srgbClr val="000000"/>
                  </a:outerShdw>
                </a:effectLst>
              </a:defRPr>
            </a:pPr>
            <a:endParaRPr/>
          </a:p>
          <a:p>
            <a:pPr defTabSz="452627">
              <a:spcBef>
                <a:spcPts val="300"/>
              </a:spcBef>
              <a:defRPr sz="1584">
                <a:effectLst>
                  <a:outerShdw blurRad="37719" dist="37719" dir="2700000" rotWithShape="0">
                    <a:srgbClr val="000000"/>
                  </a:outerShdw>
                </a:effectLst>
              </a:defRPr>
            </a:pPr>
            <a:r>
              <a:t>									Excess +’s on top plate don’t like one another</a:t>
            </a:r>
          </a:p>
          <a:p>
            <a:pPr defTabSz="452627">
              <a:defRPr sz="693">
                <a:effectLst>
                  <a:outerShdw blurRad="37719" dist="37719" dir="2700000" rotWithShape="0">
                    <a:srgbClr val="000000"/>
                  </a:outerShdw>
                </a:effectLst>
              </a:defRPr>
            </a:pPr>
            <a:endParaRPr/>
          </a:p>
          <a:p>
            <a:pPr defTabSz="452627">
              <a:spcBef>
                <a:spcPts val="300"/>
              </a:spcBef>
              <a:defRPr sz="1584">
                <a:effectLst>
                  <a:outerShdw blurRad="37719" dist="37719" dir="2700000" rotWithShape="0">
                    <a:srgbClr val="000000"/>
                  </a:outerShdw>
                </a:effectLst>
              </a:defRPr>
            </a:pPr>
            <a:r>
              <a:t>									But repulsion's balanced by attraction to -’s below</a:t>
            </a:r>
            <a:endParaRPr sz="1188"/>
          </a:p>
          <a:p>
            <a:pPr defTabSz="452627">
              <a:defRPr sz="1188">
                <a:effectLst>
                  <a:outerShdw blurRad="37719" dist="37719" dir="2700000" rotWithShape="0">
                    <a:srgbClr val="000000"/>
                  </a:outerShdw>
                </a:effectLst>
              </a:defRPr>
            </a:pPr>
            <a:endParaRPr/>
          </a:p>
          <a:p>
            <a:pPr defTabSz="452627">
              <a:defRPr sz="1782">
                <a:effectLst>
                  <a:outerShdw blurRad="37719" dist="37719" dir="2700000" rotWithShape="0">
                    <a:srgbClr val="000000"/>
                  </a:outerShdw>
                </a:effectLst>
              </a:defRPr>
            </a:pPr>
            <a:r>
              <a:t>Amount of charge stored is proportional to the pushing voltage: </a:t>
            </a:r>
            <a:r>
              <a:rPr b="1">
                <a:solidFill>
                  <a:srgbClr val="FFCC00"/>
                </a:solidFill>
              </a:rPr>
              <a:t>Q = C V	(1)</a:t>
            </a:r>
          </a:p>
          <a:p>
            <a:pPr defTabSz="452627">
              <a:defRPr sz="1188">
                <a:effectLst>
                  <a:outerShdw blurRad="37719" dist="37719" dir="2700000" rotWithShape="0">
                    <a:srgbClr val="000000"/>
                  </a:outerShdw>
                </a:effectLst>
              </a:defRPr>
            </a:pPr>
            <a:endParaRPr/>
          </a:p>
          <a:p>
            <a:pPr defTabSz="452627">
              <a:defRPr sz="1782">
                <a:effectLst>
                  <a:outerShdw blurRad="37719" dist="37719" dir="2700000" rotWithShape="0">
                    <a:srgbClr val="000000"/>
                  </a:outerShdw>
                </a:effectLst>
              </a:defRPr>
            </a:pPr>
            <a:r>
              <a:t>Constant (C) = "Capacitance" of the capacitor - It increases the closer the plates are:</a:t>
            </a:r>
          </a:p>
          <a:p>
            <a:pPr defTabSz="452627">
              <a:spcBef>
                <a:spcPts val="200"/>
              </a:spcBef>
              <a:defRPr sz="891">
                <a:effectLst>
                  <a:outerShdw blurRad="37719" dist="37719" dir="2700000" rotWithShape="0">
                    <a:srgbClr val="000000"/>
                  </a:outerShdw>
                </a:effectLst>
              </a:defRPr>
            </a:pPr>
            <a:r>
              <a:t>	</a:t>
            </a:r>
            <a:endParaRPr sz="693"/>
          </a:p>
          <a:p>
            <a:pPr marL="0" lvl="1" indent="634487" defTabSz="452627">
              <a:buSzTx/>
              <a:buNone/>
              <a:defRPr sz="1782">
                <a:effectLst>
                  <a:outerShdw blurRad="37719" dist="37719" dir="2700000" rotWithShape="0">
                    <a:srgbClr val="000000"/>
                  </a:outerShdw>
                </a:effectLst>
              </a:defRPr>
            </a:pPr>
            <a:r>
              <a:t>Capacitance  = Area x (dielectric constant of material in gap) / (gap thickness)</a:t>
            </a:r>
          </a:p>
          <a:p>
            <a:pPr defTabSz="452627">
              <a:defRPr sz="693">
                <a:solidFill>
                  <a:srgbClr val="FFCC00"/>
                </a:solidFill>
                <a:effectLst>
                  <a:outerShdw blurRad="37719" dist="37719" dir="2700000" rotWithShape="0">
                    <a:srgbClr val="000000"/>
                  </a:outerShdw>
                </a:effectLst>
              </a:defRPr>
            </a:pPr>
            <a:endParaRPr/>
          </a:p>
          <a:p>
            <a:pPr defTabSz="452627">
              <a:spcBef>
                <a:spcPts val="500"/>
              </a:spcBef>
              <a:defRPr sz="1782" b="1">
                <a:solidFill>
                  <a:srgbClr val="FFCC00"/>
                </a:solidFill>
                <a:effectLst>
                  <a:outerShdw blurRad="37719" dist="37719" dir="2700000" rotWithShape="0">
                    <a:srgbClr val="000000"/>
                  </a:outerShdw>
                </a:effectLst>
              </a:defRPr>
            </a:pPr>
            <a:r>
              <a:t>								C = </a:t>
            </a:r>
            <a:r>
              <a:rPr sz="2376" b="0">
                <a:latin typeface="Symbol"/>
                <a:ea typeface="Symbol"/>
                <a:cs typeface="Symbol"/>
                <a:sym typeface="Symbol"/>
              </a:rPr>
              <a:t>e</a:t>
            </a:r>
            <a:r>
              <a:t> Area / d							(2)</a:t>
            </a:r>
          </a:p>
        </p:txBody>
      </p:sp>
      <p:sp>
        <p:nvSpPr>
          <p:cNvPr id="429" name="Rectangle 5"/>
          <p:cNvSpPr txBox="1"/>
          <p:nvPr/>
        </p:nvSpPr>
        <p:spPr>
          <a:xfrm>
            <a:off x="304800" y="6517545"/>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grpSp>
        <p:nvGrpSpPr>
          <p:cNvPr id="485" name="Group 84"/>
          <p:cNvGrpSpPr/>
          <p:nvPr/>
        </p:nvGrpSpPr>
        <p:grpSpPr>
          <a:xfrm>
            <a:off x="2361737" y="1828799"/>
            <a:ext cx="5334464" cy="415054"/>
            <a:chOff x="0" y="0"/>
            <a:chExt cx="5334462" cy="415052"/>
          </a:xfrm>
        </p:grpSpPr>
        <p:sp>
          <p:nvSpPr>
            <p:cNvPr id="430" name="Line 14"/>
            <p:cNvSpPr/>
            <p:nvPr/>
          </p:nvSpPr>
          <p:spPr>
            <a:xfrm>
              <a:off x="1150850" y="190500"/>
              <a:ext cx="1041995" cy="19184"/>
            </a:xfrm>
            <a:prstGeom prst="line">
              <a:avLst/>
            </a:prstGeom>
            <a:noFill/>
            <a:ln w="38100" cap="flat">
              <a:solidFill>
                <a:srgbClr val="969696"/>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nvGrpSpPr>
            <p:cNvPr id="435" name="AutoShape 5"/>
            <p:cNvGrpSpPr/>
            <p:nvPr/>
          </p:nvGrpSpPr>
          <p:grpSpPr>
            <a:xfrm>
              <a:off x="3634971" y="-1"/>
              <a:ext cx="1699492" cy="414868"/>
              <a:chOff x="0" y="0"/>
              <a:chExt cx="1699491" cy="414867"/>
            </a:xfrm>
          </p:grpSpPr>
          <p:sp>
            <p:nvSpPr>
              <p:cNvPr id="431" name="Shape"/>
              <p:cNvSpPr/>
              <p:nvPr/>
            </p:nvSpPr>
            <p:spPr>
              <a:xfrm>
                <a:off x="-1" y="-1"/>
                <a:ext cx="1699493" cy="414869"/>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127" y="0"/>
                    </a:lnTo>
                    <a:lnTo>
                      <a:pt x="21600" y="0"/>
                    </a:lnTo>
                    <a:lnTo>
                      <a:pt x="21600" y="4693"/>
                    </a:lnTo>
                    <a:lnTo>
                      <a:pt x="17473" y="21600"/>
                    </a:lnTo>
                    <a:lnTo>
                      <a:pt x="0" y="21600"/>
                    </a:lnTo>
                    <a:close/>
                  </a:path>
                </a:pathLst>
              </a:custGeom>
              <a:solidFill>
                <a:srgbClr val="969696"/>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32" name="Shape"/>
              <p:cNvSpPr/>
              <p:nvPr/>
            </p:nvSpPr>
            <p:spPr>
              <a:xfrm>
                <a:off x="1374762" y="-1"/>
                <a:ext cx="324730" cy="414869"/>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33" name="Shape"/>
              <p:cNvSpPr/>
              <p:nvPr/>
            </p:nvSpPr>
            <p:spPr>
              <a:xfrm>
                <a:off x="-1" y="-1"/>
                <a:ext cx="1699493" cy="3247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127" y="0"/>
                    </a:lnTo>
                    <a:lnTo>
                      <a:pt x="21600" y="0"/>
                    </a:lnTo>
                    <a:lnTo>
                      <a:pt x="17473"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34" name="Shape"/>
              <p:cNvSpPr/>
              <p:nvPr/>
            </p:nvSpPr>
            <p:spPr>
              <a:xfrm>
                <a:off x="-1" y="-1"/>
                <a:ext cx="1699493" cy="414869"/>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127" y="0"/>
                    </a:lnTo>
                    <a:lnTo>
                      <a:pt x="21600" y="0"/>
                    </a:lnTo>
                    <a:lnTo>
                      <a:pt x="21600" y="4693"/>
                    </a:lnTo>
                    <a:lnTo>
                      <a:pt x="17473" y="21600"/>
                    </a:lnTo>
                    <a:lnTo>
                      <a:pt x="0" y="21600"/>
                    </a:lnTo>
                    <a:close/>
                    <a:moveTo>
                      <a:pt x="0" y="16907"/>
                    </a:moveTo>
                    <a:lnTo>
                      <a:pt x="17473" y="16907"/>
                    </a:lnTo>
                    <a:lnTo>
                      <a:pt x="21600" y="0"/>
                    </a:lnTo>
                    <a:moveTo>
                      <a:pt x="17473" y="16907"/>
                    </a:moveTo>
                    <a:lnTo>
                      <a:pt x="17473" y="21600"/>
                    </a:lnTo>
                  </a:path>
                </a:pathLst>
              </a:custGeom>
              <a:noFill/>
              <a:ln w="12700" cap="flat">
                <a:solidFill>
                  <a:srgbClr val="FFFFFF"/>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grpSp>
          <p:nvGrpSpPr>
            <p:cNvPr id="440" name="AutoShape 38"/>
            <p:cNvGrpSpPr/>
            <p:nvPr/>
          </p:nvGrpSpPr>
          <p:grpSpPr>
            <a:xfrm>
              <a:off x="4572711" y="118532"/>
              <a:ext cx="392191" cy="70380"/>
              <a:chOff x="0" y="0"/>
              <a:chExt cx="392190" cy="70379"/>
            </a:xfrm>
          </p:grpSpPr>
          <p:sp>
            <p:nvSpPr>
              <p:cNvPr id="436" name="Shape"/>
              <p:cNvSpPr/>
              <p:nvPr/>
            </p:nvSpPr>
            <p:spPr>
              <a:xfrm>
                <a:off x="-1" y="-1"/>
                <a:ext cx="392192" cy="70381"/>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34" y="0"/>
                    </a:lnTo>
                    <a:lnTo>
                      <a:pt x="21600" y="0"/>
                    </a:lnTo>
                    <a:lnTo>
                      <a:pt x="21600" y="4693"/>
                    </a:lnTo>
                    <a:lnTo>
                      <a:pt x="18566" y="21600"/>
                    </a:lnTo>
                    <a:lnTo>
                      <a:pt x="0" y="21600"/>
                    </a:lnTo>
                    <a:close/>
                  </a:path>
                </a:pathLst>
              </a:custGeom>
              <a:solidFill>
                <a:schemeClr val="accent1"/>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37" name="Shape"/>
              <p:cNvSpPr/>
              <p:nvPr/>
            </p:nvSpPr>
            <p:spPr>
              <a:xfrm>
                <a:off x="337102" y="-1"/>
                <a:ext cx="55089" cy="70381"/>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38" name="Shape"/>
              <p:cNvSpPr/>
              <p:nvPr/>
            </p:nvSpPr>
            <p:spPr>
              <a:xfrm>
                <a:off x="-1" y="-1"/>
                <a:ext cx="392192" cy="55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034" y="0"/>
                    </a:lnTo>
                    <a:lnTo>
                      <a:pt x="21600" y="0"/>
                    </a:lnTo>
                    <a:lnTo>
                      <a:pt x="18566"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39" name="Shape"/>
              <p:cNvSpPr/>
              <p:nvPr/>
            </p:nvSpPr>
            <p:spPr>
              <a:xfrm>
                <a:off x="-1" y="-1"/>
                <a:ext cx="392192" cy="70381"/>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34" y="0"/>
                    </a:lnTo>
                    <a:lnTo>
                      <a:pt x="21600" y="0"/>
                    </a:lnTo>
                    <a:lnTo>
                      <a:pt x="21600" y="4693"/>
                    </a:lnTo>
                    <a:lnTo>
                      <a:pt x="18566" y="21600"/>
                    </a:lnTo>
                    <a:lnTo>
                      <a:pt x="0" y="21600"/>
                    </a:lnTo>
                    <a:close/>
                    <a:moveTo>
                      <a:pt x="0" y="16907"/>
                    </a:moveTo>
                    <a:lnTo>
                      <a:pt x="18566" y="16907"/>
                    </a:lnTo>
                    <a:lnTo>
                      <a:pt x="21600" y="0"/>
                    </a:lnTo>
                    <a:moveTo>
                      <a:pt x="18566" y="16907"/>
                    </a:moveTo>
                    <a:lnTo>
                      <a:pt x="18566" y="21600"/>
                    </a:lnTo>
                  </a:path>
                </a:pathLst>
              </a:custGeom>
              <a:noFill/>
              <a:ln w="12700" cap="flat">
                <a:solidFill>
                  <a:schemeClr val="accent1"/>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grpSp>
          <p:nvGrpSpPr>
            <p:cNvPr id="445" name="AutoShape 39"/>
            <p:cNvGrpSpPr/>
            <p:nvPr/>
          </p:nvGrpSpPr>
          <p:grpSpPr>
            <a:xfrm>
              <a:off x="3984425" y="107420"/>
              <a:ext cx="392191" cy="70380"/>
              <a:chOff x="0" y="0"/>
              <a:chExt cx="392190" cy="70379"/>
            </a:xfrm>
          </p:grpSpPr>
          <p:sp>
            <p:nvSpPr>
              <p:cNvPr id="441" name="Shape"/>
              <p:cNvSpPr/>
              <p:nvPr/>
            </p:nvSpPr>
            <p:spPr>
              <a:xfrm>
                <a:off x="-1" y="-1"/>
                <a:ext cx="392192" cy="70381"/>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34" y="0"/>
                    </a:lnTo>
                    <a:lnTo>
                      <a:pt x="21600" y="0"/>
                    </a:lnTo>
                    <a:lnTo>
                      <a:pt x="21600" y="4693"/>
                    </a:lnTo>
                    <a:lnTo>
                      <a:pt x="18566" y="21600"/>
                    </a:lnTo>
                    <a:lnTo>
                      <a:pt x="0" y="21600"/>
                    </a:lnTo>
                    <a:close/>
                  </a:path>
                </a:pathLst>
              </a:custGeom>
              <a:solidFill>
                <a:schemeClr val="accent1"/>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42" name="Shape"/>
              <p:cNvSpPr/>
              <p:nvPr/>
            </p:nvSpPr>
            <p:spPr>
              <a:xfrm>
                <a:off x="337102" y="-1"/>
                <a:ext cx="55089" cy="70381"/>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43" name="Shape"/>
              <p:cNvSpPr/>
              <p:nvPr/>
            </p:nvSpPr>
            <p:spPr>
              <a:xfrm>
                <a:off x="-1" y="-1"/>
                <a:ext cx="392192" cy="55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034" y="0"/>
                    </a:lnTo>
                    <a:lnTo>
                      <a:pt x="21600" y="0"/>
                    </a:lnTo>
                    <a:lnTo>
                      <a:pt x="18566"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44" name="Shape"/>
              <p:cNvSpPr/>
              <p:nvPr/>
            </p:nvSpPr>
            <p:spPr>
              <a:xfrm>
                <a:off x="-1" y="-1"/>
                <a:ext cx="392192" cy="70381"/>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34" y="0"/>
                    </a:lnTo>
                    <a:lnTo>
                      <a:pt x="21600" y="0"/>
                    </a:lnTo>
                    <a:lnTo>
                      <a:pt x="21600" y="4693"/>
                    </a:lnTo>
                    <a:lnTo>
                      <a:pt x="18566" y="21600"/>
                    </a:lnTo>
                    <a:lnTo>
                      <a:pt x="0" y="21600"/>
                    </a:lnTo>
                    <a:close/>
                    <a:moveTo>
                      <a:pt x="0" y="16907"/>
                    </a:moveTo>
                    <a:lnTo>
                      <a:pt x="18566" y="16907"/>
                    </a:lnTo>
                    <a:lnTo>
                      <a:pt x="21600" y="0"/>
                    </a:lnTo>
                    <a:moveTo>
                      <a:pt x="18566" y="16907"/>
                    </a:moveTo>
                    <a:lnTo>
                      <a:pt x="18566" y="21600"/>
                    </a:lnTo>
                  </a:path>
                </a:pathLst>
              </a:custGeom>
              <a:noFill/>
              <a:ln w="12700" cap="flat">
                <a:solidFill>
                  <a:schemeClr val="accent1"/>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grpSp>
          <p:nvGrpSpPr>
            <p:cNvPr id="450" name="AutoShape 6"/>
            <p:cNvGrpSpPr/>
            <p:nvPr/>
          </p:nvGrpSpPr>
          <p:grpSpPr>
            <a:xfrm>
              <a:off x="-1" y="-1"/>
              <a:ext cx="1699492" cy="414868"/>
              <a:chOff x="0" y="0"/>
              <a:chExt cx="1699491" cy="414867"/>
            </a:xfrm>
          </p:grpSpPr>
          <p:sp>
            <p:nvSpPr>
              <p:cNvPr id="446" name="Shape"/>
              <p:cNvSpPr/>
              <p:nvPr/>
            </p:nvSpPr>
            <p:spPr>
              <a:xfrm>
                <a:off x="-1" y="-1"/>
                <a:ext cx="1699493" cy="414869"/>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127" y="0"/>
                    </a:lnTo>
                    <a:lnTo>
                      <a:pt x="21600" y="0"/>
                    </a:lnTo>
                    <a:lnTo>
                      <a:pt x="21600" y="4693"/>
                    </a:lnTo>
                    <a:lnTo>
                      <a:pt x="17473" y="21600"/>
                    </a:lnTo>
                    <a:lnTo>
                      <a:pt x="0" y="21600"/>
                    </a:lnTo>
                    <a:close/>
                  </a:path>
                </a:pathLst>
              </a:custGeom>
              <a:solidFill>
                <a:srgbClr val="969696"/>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47" name="Shape"/>
              <p:cNvSpPr/>
              <p:nvPr/>
            </p:nvSpPr>
            <p:spPr>
              <a:xfrm>
                <a:off x="1374762" y="-1"/>
                <a:ext cx="324730" cy="414869"/>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48" name="Shape"/>
              <p:cNvSpPr/>
              <p:nvPr/>
            </p:nvSpPr>
            <p:spPr>
              <a:xfrm>
                <a:off x="-1" y="-1"/>
                <a:ext cx="1699493" cy="3247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127" y="0"/>
                    </a:lnTo>
                    <a:lnTo>
                      <a:pt x="21600" y="0"/>
                    </a:lnTo>
                    <a:lnTo>
                      <a:pt x="17473"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49" name="Shape"/>
              <p:cNvSpPr/>
              <p:nvPr/>
            </p:nvSpPr>
            <p:spPr>
              <a:xfrm>
                <a:off x="-1" y="-1"/>
                <a:ext cx="1699493" cy="414869"/>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127" y="0"/>
                    </a:lnTo>
                    <a:lnTo>
                      <a:pt x="21600" y="0"/>
                    </a:lnTo>
                    <a:lnTo>
                      <a:pt x="21600" y="4693"/>
                    </a:lnTo>
                    <a:lnTo>
                      <a:pt x="17473" y="21600"/>
                    </a:lnTo>
                    <a:lnTo>
                      <a:pt x="0" y="21600"/>
                    </a:lnTo>
                    <a:close/>
                    <a:moveTo>
                      <a:pt x="0" y="16907"/>
                    </a:moveTo>
                    <a:lnTo>
                      <a:pt x="17473" y="16907"/>
                    </a:lnTo>
                    <a:lnTo>
                      <a:pt x="21600" y="0"/>
                    </a:lnTo>
                    <a:moveTo>
                      <a:pt x="17473" y="16907"/>
                    </a:moveTo>
                    <a:lnTo>
                      <a:pt x="17473" y="21600"/>
                    </a:lnTo>
                  </a:path>
                </a:pathLst>
              </a:custGeom>
              <a:noFill/>
              <a:ln w="12700" cap="flat">
                <a:solidFill>
                  <a:srgbClr val="FFFFFF"/>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grpSp>
          <p:nvGrpSpPr>
            <p:cNvPr id="461" name="Group 28"/>
            <p:cNvGrpSpPr/>
            <p:nvPr/>
          </p:nvGrpSpPr>
          <p:grpSpPr>
            <a:xfrm>
              <a:off x="326817" y="59266"/>
              <a:ext cx="392190" cy="177801"/>
              <a:chOff x="0" y="0"/>
              <a:chExt cx="392188" cy="177800"/>
            </a:xfrm>
          </p:grpSpPr>
          <p:grpSp>
            <p:nvGrpSpPr>
              <p:cNvPr id="455" name="AutoShape 19"/>
              <p:cNvGrpSpPr/>
              <p:nvPr/>
            </p:nvGrpSpPr>
            <p:grpSpPr>
              <a:xfrm>
                <a:off x="71307" y="-1"/>
                <a:ext cx="249575" cy="177801"/>
                <a:chOff x="0" y="0"/>
                <a:chExt cx="249574" cy="177800"/>
              </a:xfrm>
            </p:grpSpPr>
            <p:sp>
              <p:nvSpPr>
                <p:cNvPr id="451" name="Shape"/>
                <p:cNvSpPr/>
                <p:nvPr/>
              </p:nvSpPr>
              <p:spPr>
                <a:xfrm>
                  <a:off x="-1" y="0"/>
                  <a:ext cx="249576" cy="177800"/>
                </a:xfrm>
                <a:custGeom>
                  <a:avLst/>
                  <a:gdLst/>
                  <a:ahLst/>
                  <a:cxnLst>
                    <a:cxn ang="0">
                      <a:pos x="wd2" y="hd2"/>
                    </a:cxn>
                    <a:cxn ang="5400000">
                      <a:pos x="wd2" y="hd2"/>
                    </a:cxn>
                    <a:cxn ang="10800000">
                      <a:pos x="wd2" y="hd2"/>
                    </a:cxn>
                    <a:cxn ang="16200000">
                      <a:pos x="wd2" y="hd2"/>
                    </a:cxn>
                  </a:cxnLst>
                  <a:rect l="0" t="0" r="r" b="b"/>
                  <a:pathLst>
                    <a:path w="21600" h="21600" extrusionOk="0">
                      <a:moveTo>
                        <a:pt x="0" y="17269"/>
                      </a:moveTo>
                      <a:lnTo>
                        <a:pt x="12303" y="0"/>
                      </a:lnTo>
                      <a:lnTo>
                        <a:pt x="21600" y="0"/>
                      </a:lnTo>
                      <a:lnTo>
                        <a:pt x="21600" y="4331"/>
                      </a:lnTo>
                      <a:lnTo>
                        <a:pt x="9297" y="21600"/>
                      </a:lnTo>
                      <a:lnTo>
                        <a:pt x="0" y="21600"/>
                      </a:lnTo>
                      <a:close/>
                    </a:path>
                  </a:pathLst>
                </a:custGeom>
                <a:solidFill>
                  <a:srgbClr val="FF0000"/>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52" name="Shape"/>
                <p:cNvSpPr/>
                <p:nvPr/>
              </p:nvSpPr>
              <p:spPr>
                <a:xfrm>
                  <a:off x="107424" y="0"/>
                  <a:ext cx="142150" cy="177800"/>
                </a:xfrm>
                <a:custGeom>
                  <a:avLst/>
                  <a:gdLst/>
                  <a:ahLst/>
                  <a:cxnLst>
                    <a:cxn ang="0">
                      <a:pos x="wd2" y="hd2"/>
                    </a:cxn>
                    <a:cxn ang="5400000">
                      <a:pos x="wd2" y="hd2"/>
                    </a:cxn>
                    <a:cxn ang="10800000">
                      <a:pos x="wd2" y="hd2"/>
                    </a:cxn>
                    <a:cxn ang="16200000">
                      <a:pos x="wd2" y="hd2"/>
                    </a:cxn>
                  </a:cxnLst>
                  <a:rect l="0" t="0" r="r" b="b"/>
                  <a:pathLst>
                    <a:path w="21600" h="21600" extrusionOk="0">
                      <a:moveTo>
                        <a:pt x="0" y="17269"/>
                      </a:moveTo>
                      <a:lnTo>
                        <a:pt x="21600" y="0"/>
                      </a:lnTo>
                      <a:lnTo>
                        <a:pt x="21600" y="4331"/>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53" name="Shape"/>
                <p:cNvSpPr/>
                <p:nvPr/>
              </p:nvSpPr>
              <p:spPr>
                <a:xfrm>
                  <a:off x="-1" y="-1"/>
                  <a:ext cx="249576" cy="1421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303" y="0"/>
                      </a:lnTo>
                      <a:lnTo>
                        <a:pt x="21600" y="0"/>
                      </a:lnTo>
                      <a:lnTo>
                        <a:pt x="9297"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54" name="Shape"/>
                <p:cNvSpPr/>
                <p:nvPr/>
              </p:nvSpPr>
              <p:spPr>
                <a:xfrm>
                  <a:off x="-1" y="0"/>
                  <a:ext cx="249576" cy="177800"/>
                </a:xfrm>
                <a:custGeom>
                  <a:avLst/>
                  <a:gdLst/>
                  <a:ahLst/>
                  <a:cxnLst>
                    <a:cxn ang="0">
                      <a:pos x="wd2" y="hd2"/>
                    </a:cxn>
                    <a:cxn ang="5400000">
                      <a:pos x="wd2" y="hd2"/>
                    </a:cxn>
                    <a:cxn ang="10800000">
                      <a:pos x="wd2" y="hd2"/>
                    </a:cxn>
                    <a:cxn ang="16200000">
                      <a:pos x="wd2" y="hd2"/>
                    </a:cxn>
                  </a:cxnLst>
                  <a:rect l="0" t="0" r="r" b="b"/>
                  <a:pathLst>
                    <a:path w="21600" h="21600" extrusionOk="0">
                      <a:moveTo>
                        <a:pt x="0" y="17269"/>
                      </a:moveTo>
                      <a:lnTo>
                        <a:pt x="12303" y="0"/>
                      </a:lnTo>
                      <a:lnTo>
                        <a:pt x="21600" y="0"/>
                      </a:lnTo>
                      <a:lnTo>
                        <a:pt x="21600" y="4331"/>
                      </a:lnTo>
                      <a:lnTo>
                        <a:pt x="9297" y="21600"/>
                      </a:lnTo>
                      <a:lnTo>
                        <a:pt x="0" y="21600"/>
                      </a:lnTo>
                      <a:close/>
                      <a:moveTo>
                        <a:pt x="0" y="17269"/>
                      </a:moveTo>
                      <a:lnTo>
                        <a:pt x="9297" y="17269"/>
                      </a:lnTo>
                      <a:lnTo>
                        <a:pt x="21600" y="0"/>
                      </a:lnTo>
                      <a:moveTo>
                        <a:pt x="9297" y="17269"/>
                      </a:moveTo>
                      <a:lnTo>
                        <a:pt x="9297" y="21600"/>
                      </a:lnTo>
                    </a:path>
                  </a:pathLst>
                </a:custGeom>
                <a:noFill/>
                <a:ln w="12700" cap="flat">
                  <a:solidFill>
                    <a:srgbClr val="FF0000"/>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grpSp>
            <p:nvGrpSpPr>
              <p:cNvPr id="460" name="AutoShape 20"/>
              <p:cNvGrpSpPr/>
              <p:nvPr/>
            </p:nvGrpSpPr>
            <p:grpSpPr>
              <a:xfrm>
                <a:off x="0" y="35559"/>
                <a:ext cx="392190" cy="71121"/>
                <a:chOff x="0" y="0"/>
                <a:chExt cx="392189" cy="71119"/>
              </a:xfrm>
            </p:grpSpPr>
            <p:sp>
              <p:nvSpPr>
                <p:cNvPr id="456" name="Shape"/>
                <p:cNvSpPr/>
                <p:nvPr/>
              </p:nvSpPr>
              <p:spPr>
                <a:xfrm>
                  <a:off x="0" y="0"/>
                  <a:ext cx="392189" cy="7112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66" y="0"/>
                      </a:lnTo>
                      <a:lnTo>
                        <a:pt x="21600" y="0"/>
                      </a:lnTo>
                      <a:lnTo>
                        <a:pt x="21600" y="4693"/>
                      </a:lnTo>
                      <a:lnTo>
                        <a:pt x="18534" y="21600"/>
                      </a:lnTo>
                      <a:lnTo>
                        <a:pt x="0" y="21600"/>
                      </a:lnTo>
                      <a:close/>
                    </a:path>
                  </a:pathLst>
                </a:custGeom>
                <a:solidFill>
                  <a:srgbClr val="FF0000"/>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57" name="Shape"/>
                <p:cNvSpPr/>
                <p:nvPr/>
              </p:nvSpPr>
              <p:spPr>
                <a:xfrm>
                  <a:off x="336521" y="0"/>
                  <a:ext cx="55669" cy="7112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58" name="Shape"/>
                <p:cNvSpPr/>
                <p:nvPr/>
              </p:nvSpPr>
              <p:spPr>
                <a:xfrm>
                  <a:off x="0" y="0"/>
                  <a:ext cx="392189" cy="55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066" y="0"/>
                      </a:lnTo>
                      <a:lnTo>
                        <a:pt x="21600" y="0"/>
                      </a:lnTo>
                      <a:lnTo>
                        <a:pt x="18534"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59" name="Shape"/>
                <p:cNvSpPr/>
                <p:nvPr/>
              </p:nvSpPr>
              <p:spPr>
                <a:xfrm>
                  <a:off x="0" y="0"/>
                  <a:ext cx="392189" cy="7112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66" y="0"/>
                      </a:lnTo>
                      <a:lnTo>
                        <a:pt x="21600" y="0"/>
                      </a:lnTo>
                      <a:lnTo>
                        <a:pt x="21600" y="4693"/>
                      </a:lnTo>
                      <a:lnTo>
                        <a:pt x="18534" y="21600"/>
                      </a:lnTo>
                      <a:lnTo>
                        <a:pt x="0" y="21600"/>
                      </a:lnTo>
                      <a:close/>
                      <a:moveTo>
                        <a:pt x="0" y="16907"/>
                      </a:moveTo>
                      <a:lnTo>
                        <a:pt x="18534" y="16907"/>
                      </a:lnTo>
                      <a:lnTo>
                        <a:pt x="21600" y="0"/>
                      </a:lnTo>
                      <a:moveTo>
                        <a:pt x="18534" y="16907"/>
                      </a:moveTo>
                      <a:lnTo>
                        <a:pt x="18534" y="21600"/>
                      </a:lnTo>
                    </a:path>
                  </a:pathLst>
                </a:custGeom>
                <a:noFill/>
                <a:ln w="12700" cap="flat">
                  <a:solidFill>
                    <a:srgbClr val="FF0000"/>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grpSp>
        <p:grpSp>
          <p:nvGrpSpPr>
            <p:cNvPr id="472" name="Group 33"/>
            <p:cNvGrpSpPr/>
            <p:nvPr/>
          </p:nvGrpSpPr>
          <p:grpSpPr>
            <a:xfrm>
              <a:off x="915103" y="59266"/>
              <a:ext cx="392190" cy="177801"/>
              <a:chOff x="0" y="0"/>
              <a:chExt cx="392188" cy="177800"/>
            </a:xfrm>
          </p:grpSpPr>
          <p:grpSp>
            <p:nvGrpSpPr>
              <p:cNvPr id="466" name="AutoShape 34"/>
              <p:cNvGrpSpPr/>
              <p:nvPr/>
            </p:nvGrpSpPr>
            <p:grpSpPr>
              <a:xfrm>
                <a:off x="71307" y="-1"/>
                <a:ext cx="249575" cy="177801"/>
                <a:chOff x="0" y="0"/>
                <a:chExt cx="249574" cy="177800"/>
              </a:xfrm>
            </p:grpSpPr>
            <p:sp>
              <p:nvSpPr>
                <p:cNvPr id="462" name="Shape"/>
                <p:cNvSpPr/>
                <p:nvPr/>
              </p:nvSpPr>
              <p:spPr>
                <a:xfrm>
                  <a:off x="-1" y="0"/>
                  <a:ext cx="249576" cy="177800"/>
                </a:xfrm>
                <a:custGeom>
                  <a:avLst/>
                  <a:gdLst/>
                  <a:ahLst/>
                  <a:cxnLst>
                    <a:cxn ang="0">
                      <a:pos x="wd2" y="hd2"/>
                    </a:cxn>
                    <a:cxn ang="5400000">
                      <a:pos x="wd2" y="hd2"/>
                    </a:cxn>
                    <a:cxn ang="10800000">
                      <a:pos x="wd2" y="hd2"/>
                    </a:cxn>
                    <a:cxn ang="16200000">
                      <a:pos x="wd2" y="hd2"/>
                    </a:cxn>
                  </a:cxnLst>
                  <a:rect l="0" t="0" r="r" b="b"/>
                  <a:pathLst>
                    <a:path w="21600" h="21600" extrusionOk="0">
                      <a:moveTo>
                        <a:pt x="0" y="17269"/>
                      </a:moveTo>
                      <a:lnTo>
                        <a:pt x="12303" y="0"/>
                      </a:lnTo>
                      <a:lnTo>
                        <a:pt x="21600" y="0"/>
                      </a:lnTo>
                      <a:lnTo>
                        <a:pt x="21600" y="4331"/>
                      </a:lnTo>
                      <a:lnTo>
                        <a:pt x="9297" y="21600"/>
                      </a:lnTo>
                      <a:lnTo>
                        <a:pt x="0" y="21600"/>
                      </a:lnTo>
                      <a:close/>
                    </a:path>
                  </a:pathLst>
                </a:custGeom>
                <a:solidFill>
                  <a:srgbClr val="FF0000"/>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63" name="Shape"/>
                <p:cNvSpPr/>
                <p:nvPr/>
              </p:nvSpPr>
              <p:spPr>
                <a:xfrm>
                  <a:off x="107424" y="0"/>
                  <a:ext cx="142150" cy="177800"/>
                </a:xfrm>
                <a:custGeom>
                  <a:avLst/>
                  <a:gdLst/>
                  <a:ahLst/>
                  <a:cxnLst>
                    <a:cxn ang="0">
                      <a:pos x="wd2" y="hd2"/>
                    </a:cxn>
                    <a:cxn ang="5400000">
                      <a:pos x="wd2" y="hd2"/>
                    </a:cxn>
                    <a:cxn ang="10800000">
                      <a:pos x="wd2" y="hd2"/>
                    </a:cxn>
                    <a:cxn ang="16200000">
                      <a:pos x="wd2" y="hd2"/>
                    </a:cxn>
                  </a:cxnLst>
                  <a:rect l="0" t="0" r="r" b="b"/>
                  <a:pathLst>
                    <a:path w="21600" h="21600" extrusionOk="0">
                      <a:moveTo>
                        <a:pt x="0" y="17269"/>
                      </a:moveTo>
                      <a:lnTo>
                        <a:pt x="21600" y="0"/>
                      </a:lnTo>
                      <a:lnTo>
                        <a:pt x="21600" y="4331"/>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64" name="Shape"/>
                <p:cNvSpPr/>
                <p:nvPr/>
              </p:nvSpPr>
              <p:spPr>
                <a:xfrm>
                  <a:off x="-1" y="-1"/>
                  <a:ext cx="249576" cy="1421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303" y="0"/>
                      </a:lnTo>
                      <a:lnTo>
                        <a:pt x="21600" y="0"/>
                      </a:lnTo>
                      <a:lnTo>
                        <a:pt x="9297"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65" name="Shape"/>
                <p:cNvSpPr/>
                <p:nvPr/>
              </p:nvSpPr>
              <p:spPr>
                <a:xfrm>
                  <a:off x="-1" y="0"/>
                  <a:ext cx="249576" cy="177800"/>
                </a:xfrm>
                <a:custGeom>
                  <a:avLst/>
                  <a:gdLst/>
                  <a:ahLst/>
                  <a:cxnLst>
                    <a:cxn ang="0">
                      <a:pos x="wd2" y="hd2"/>
                    </a:cxn>
                    <a:cxn ang="5400000">
                      <a:pos x="wd2" y="hd2"/>
                    </a:cxn>
                    <a:cxn ang="10800000">
                      <a:pos x="wd2" y="hd2"/>
                    </a:cxn>
                    <a:cxn ang="16200000">
                      <a:pos x="wd2" y="hd2"/>
                    </a:cxn>
                  </a:cxnLst>
                  <a:rect l="0" t="0" r="r" b="b"/>
                  <a:pathLst>
                    <a:path w="21600" h="21600" extrusionOk="0">
                      <a:moveTo>
                        <a:pt x="0" y="17269"/>
                      </a:moveTo>
                      <a:lnTo>
                        <a:pt x="12303" y="0"/>
                      </a:lnTo>
                      <a:lnTo>
                        <a:pt x="21600" y="0"/>
                      </a:lnTo>
                      <a:lnTo>
                        <a:pt x="21600" y="4331"/>
                      </a:lnTo>
                      <a:lnTo>
                        <a:pt x="9297" y="21600"/>
                      </a:lnTo>
                      <a:lnTo>
                        <a:pt x="0" y="21600"/>
                      </a:lnTo>
                      <a:close/>
                      <a:moveTo>
                        <a:pt x="0" y="17269"/>
                      </a:moveTo>
                      <a:lnTo>
                        <a:pt x="9297" y="17269"/>
                      </a:lnTo>
                      <a:lnTo>
                        <a:pt x="21600" y="0"/>
                      </a:lnTo>
                      <a:moveTo>
                        <a:pt x="9297" y="17269"/>
                      </a:moveTo>
                      <a:lnTo>
                        <a:pt x="9297" y="21600"/>
                      </a:lnTo>
                    </a:path>
                  </a:pathLst>
                </a:custGeom>
                <a:noFill/>
                <a:ln w="12700" cap="flat">
                  <a:solidFill>
                    <a:srgbClr val="FF0000"/>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grpSp>
            <p:nvGrpSpPr>
              <p:cNvPr id="471" name="AutoShape 35"/>
              <p:cNvGrpSpPr/>
              <p:nvPr/>
            </p:nvGrpSpPr>
            <p:grpSpPr>
              <a:xfrm>
                <a:off x="0" y="35559"/>
                <a:ext cx="392190" cy="71121"/>
                <a:chOff x="0" y="0"/>
                <a:chExt cx="392189" cy="71119"/>
              </a:xfrm>
            </p:grpSpPr>
            <p:sp>
              <p:nvSpPr>
                <p:cNvPr id="467" name="Shape"/>
                <p:cNvSpPr/>
                <p:nvPr/>
              </p:nvSpPr>
              <p:spPr>
                <a:xfrm>
                  <a:off x="0" y="0"/>
                  <a:ext cx="392189" cy="7112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66" y="0"/>
                      </a:lnTo>
                      <a:lnTo>
                        <a:pt x="21600" y="0"/>
                      </a:lnTo>
                      <a:lnTo>
                        <a:pt x="21600" y="4693"/>
                      </a:lnTo>
                      <a:lnTo>
                        <a:pt x="18534" y="21600"/>
                      </a:lnTo>
                      <a:lnTo>
                        <a:pt x="0" y="21600"/>
                      </a:lnTo>
                      <a:close/>
                    </a:path>
                  </a:pathLst>
                </a:custGeom>
                <a:solidFill>
                  <a:srgbClr val="FF0000"/>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68" name="Shape"/>
                <p:cNvSpPr/>
                <p:nvPr/>
              </p:nvSpPr>
              <p:spPr>
                <a:xfrm>
                  <a:off x="336521" y="0"/>
                  <a:ext cx="55669" cy="7112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69" name="Shape"/>
                <p:cNvSpPr/>
                <p:nvPr/>
              </p:nvSpPr>
              <p:spPr>
                <a:xfrm>
                  <a:off x="0" y="0"/>
                  <a:ext cx="392189" cy="55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066" y="0"/>
                      </a:lnTo>
                      <a:lnTo>
                        <a:pt x="21600" y="0"/>
                      </a:lnTo>
                      <a:lnTo>
                        <a:pt x="18534"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70" name="Shape"/>
                <p:cNvSpPr/>
                <p:nvPr/>
              </p:nvSpPr>
              <p:spPr>
                <a:xfrm>
                  <a:off x="0" y="0"/>
                  <a:ext cx="392189" cy="7112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66" y="0"/>
                      </a:lnTo>
                      <a:lnTo>
                        <a:pt x="21600" y="0"/>
                      </a:lnTo>
                      <a:lnTo>
                        <a:pt x="21600" y="4693"/>
                      </a:lnTo>
                      <a:lnTo>
                        <a:pt x="18534" y="21600"/>
                      </a:lnTo>
                      <a:lnTo>
                        <a:pt x="0" y="21600"/>
                      </a:lnTo>
                      <a:close/>
                      <a:moveTo>
                        <a:pt x="0" y="16907"/>
                      </a:moveTo>
                      <a:lnTo>
                        <a:pt x="18534" y="16907"/>
                      </a:lnTo>
                      <a:lnTo>
                        <a:pt x="21600" y="0"/>
                      </a:lnTo>
                      <a:moveTo>
                        <a:pt x="18534" y="16907"/>
                      </a:moveTo>
                      <a:lnTo>
                        <a:pt x="18534" y="21600"/>
                      </a:lnTo>
                    </a:path>
                  </a:pathLst>
                </a:custGeom>
                <a:noFill/>
                <a:ln w="12700" cap="flat">
                  <a:solidFill>
                    <a:srgbClr val="FF0000"/>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grpSp>
        <p:grpSp>
          <p:nvGrpSpPr>
            <p:cNvPr id="481" name="Group 15"/>
            <p:cNvGrpSpPr/>
            <p:nvPr/>
          </p:nvGrpSpPr>
          <p:grpSpPr>
            <a:xfrm>
              <a:off x="2166635" y="53342"/>
              <a:ext cx="1103014" cy="326828"/>
              <a:chOff x="0" y="0"/>
              <a:chExt cx="1103012" cy="326827"/>
            </a:xfrm>
          </p:grpSpPr>
          <p:grpSp>
            <p:nvGrpSpPr>
              <p:cNvPr id="476" name="AutoShape 8"/>
              <p:cNvGrpSpPr/>
              <p:nvPr/>
            </p:nvGrpSpPr>
            <p:grpSpPr>
              <a:xfrm>
                <a:off x="-1" y="0"/>
                <a:ext cx="397484" cy="326828"/>
                <a:chOff x="0" y="0"/>
                <a:chExt cx="397482" cy="326827"/>
              </a:xfrm>
            </p:grpSpPr>
            <p:sp>
              <p:nvSpPr>
                <p:cNvPr id="473" name="Shape"/>
                <p:cNvSpPr/>
                <p:nvPr/>
              </p:nvSpPr>
              <p:spPr>
                <a:xfrm rot="5400000" flipH="1">
                  <a:off x="35327" y="-35328"/>
                  <a:ext cx="326828" cy="397483"/>
                </a:xfrm>
                <a:custGeom>
                  <a:avLst/>
                  <a:gdLst/>
                  <a:ahLst/>
                  <a:cxnLst>
                    <a:cxn ang="0">
                      <a:pos x="wd2" y="hd2"/>
                    </a:cxn>
                    <a:cxn ang="5400000">
                      <a:pos x="wd2" y="hd2"/>
                    </a:cxn>
                    <a:cxn ang="10800000">
                      <a:pos x="wd2" y="hd2"/>
                    </a:cxn>
                    <a:cxn ang="16200000">
                      <a:pos x="wd2" y="hd2"/>
                    </a:cxn>
                  </a:cxnLst>
                  <a:rect l="0" t="0" r="r" b="b"/>
                  <a:pathLst>
                    <a:path w="21600" h="21600" extrusionOk="0">
                      <a:moveTo>
                        <a:pt x="0" y="2220"/>
                      </a:moveTo>
                      <a:cubicBezTo>
                        <a:pt x="0" y="994"/>
                        <a:pt x="4835" y="0"/>
                        <a:pt x="10800" y="0"/>
                      </a:cubicBezTo>
                      <a:cubicBezTo>
                        <a:pt x="16765" y="0"/>
                        <a:pt x="21600" y="994"/>
                        <a:pt x="21600" y="2220"/>
                      </a:cubicBezTo>
                      <a:lnTo>
                        <a:pt x="21600" y="19380"/>
                      </a:lnTo>
                      <a:cubicBezTo>
                        <a:pt x="21600" y="20606"/>
                        <a:pt x="16765" y="21600"/>
                        <a:pt x="10800" y="21600"/>
                      </a:cubicBezTo>
                      <a:cubicBezTo>
                        <a:pt x="4835" y="21600"/>
                        <a:pt x="0" y="20606"/>
                        <a:pt x="0" y="19380"/>
                      </a:cubicBezTo>
                      <a:close/>
                    </a:path>
                  </a:pathLst>
                </a:custGeom>
                <a:solidFill>
                  <a:srgbClr val="FF9933"/>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74" name="Oval"/>
                <p:cNvSpPr/>
                <p:nvPr/>
              </p:nvSpPr>
              <p:spPr>
                <a:xfrm rot="5400000" flipH="1">
                  <a:off x="193216" y="122560"/>
                  <a:ext cx="326827" cy="81707"/>
                </a:xfrm>
                <a:prstGeom prst="ellipse">
                  <a:avLst/>
                </a:prstGeom>
                <a:solidFill>
                  <a:srgbClr val="FFFFFF">
                    <a:alpha val="4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75" name="Line"/>
                <p:cNvSpPr/>
                <p:nvPr/>
              </p:nvSpPr>
              <p:spPr>
                <a:xfrm rot="5400000" flipH="1">
                  <a:off x="35327" y="-35328"/>
                  <a:ext cx="326828" cy="397484"/>
                </a:xfrm>
                <a:custGeom>
                  <a:avLst/>
                  <a:gdLst/>
                  <a:ahLst/>
                  <a:cxnLst>
                    <a:cxn ang="0">
                      <a:pos x="wd2" y="hd2"/>
                    </a:cxn>
                    <a:cxn ang="5400000">
                      <a:pos x="wd2" y="hd2"/>
                    </a:cxn>
                    <a:cxn ang="10800000">
                      <a:pos x="wd2" y="hd2"/>
                    </a:cxn>
                    <a:cxn ang="16200000">
                      <a:pos x="wd2" y="hd2"/>
                    </a:cxn>
                  </a:cxnLst>
                  <a:rect l="0" t="0" r="r" b="b"/>
                  <a:pathLst>
                    <a:path w="21600" h="21600" extrusionOk="0">
                      <a:moveTo>
                        <a:pt x="21600" y="2220"/>
                      </a:moveTo>
                      <a:cubicBezTo>
                        <a:pt x="21600" y="3446"/>
                        <a:pt x="16765" y="4440"/>
                        <a:pt x="10800" y="4440"/>
                      </a:cubicBezTo>
                      <a:cubicBezTo>
                        <a:pt x="4835" y="4440"/>
                        <a:pt x="0" y="3446"/>
                        <a:pt x="0" y="2220"/>
                      </a:cubicBezTo>
                      <a:cubicBezTo>
                        <a:pt x="0" y="994"/>
                        <a:pt x="4835" y="0"/>
                        <a:pt x="10800" y="0"/>
                      </a:cubicBezTo>
                      <a:cubicBezTo>
                        <a:pt x="16765" y="0"/>
                        <a:pt x="21600" y="994"/>
                        <a:pt x="21600" y="2220"/>
                      </a:cubicBezTo>
                      <a:lnTo>
                        <a:pt x="21600" y="19380"/>
                      </a:lnTo>
                      <a:cubicBezTo>
                        <a:pt x="21600" y="20606"/>
                        <a:pt x="16765" y="21600"/>
                        <a:pt x="10800" y="21600"/>
                      </a:cubicBezTo>
                      <a:cubicBezTo>
                        <a:pt x="4835" y="21600"/>
                        <a:pt x="0" y="20606"/>
                        <a:pt x="0" y="19380"/>
                      </a:cubicBezTo>
                      <a:lnTo>
                        <a:pt x="0" y="2220"/>
                      </a:lnTo>
                    </a:path>
                  </a:pathLst>
                </a:custGeom>
                <a:noFill/>
                <a:ln w="12700" cap="flat">
                  <a:solidFill>
                    <a:srgbClr val="FFFFFF"/>
                  </a:solidFill>
                  <a:prstDash val="solid"/>
                  <a:round/>
                </a:ln>
                <a:effectLst/>
              </p:spPr>
              <p:txBody>
                <a:bodyPr vert="eaVert" wrap="square" lIns="45719" tIns="45719" rIns="45719" bIns="45719" numCol="1" anchor="ctr">
                  <a:noAutofit/>
                </a:bodyPr>
                <a:lstStyle/>
                <a:p>
                  <a:pPr>
                    <a:defRPr>
                      <a:solidFill>
                        <a:srgbClr val="FFFFFF"/>
                      </a:solidFill>
                    </a:defRPr>
                  </a:pPr>
                  <a:endParaRPr/>
                </a:p>
              </p:txBody>
            </p:sp>
          </p:grpSp>
          <p:grpSp>
            <p:nvGrpSpPr>
              <p:cNvPr id="480" name="AutoShape 7"/>
              <p:cNvGrpSpPr/>
              <p:nvPr/>
            </p:nvGrpSpPr>
            <p:grpSpPr>
              <a:xfrm>
                <a:off x="304736" y="0"/>
                <a:ext cx="798277" cy="326828"/>
                <a:chOff x="0" y="0"/>
                <a:chExt cx="798276" cy="326827"/>
              </a:xfrm>
            </p:grpSpPr>
            <p:sp>
              <p:nvSpPr>
                <p:cNvPr id="477" name="Shape"/>
                <p:cNvSpPr/>
                <p:nvPr/>
              </p:nvSpPr>
              <p:spPr>
                <a:xfrm rot="5400000" flipH="1">
                  <a:off x="235724" y="-235725"/>
                  <a:ext cx="326828" cy="798277"/>
                </a:xfrm>
                <a:custGeom>
                  <a:avLst/>
                  <a:gdLst/>
                  <a:ahLst/>
                  <a:cxnLst>
                    <a:cxn ang="0">
                      <a:pos x="wd2" y="hd2"/>
                    </a:cxn>
                    <a:cxn ang="5400000">
                      <a:pos x="wd2" y="hd2"/>
                    </a:cxn>
                    <a:cxn ang="10800000">
                      <a:pos x="wd2" y="hd2"/>
                    </a:cxn>
                    <a:cxn ang="16200000">
                      <a:pos x="wd2" y="hd2"/>
                    </a:cxn>
                  </a:cxnLst>
                  <a:rect l="0" t="0" r="r" b="b"/>
                  <a:pathLst>
                    <a:path w="21600" h="21600" extrusionOk="0">
                      <a:moveTo>
                        <a:pt x="0" y="2192"/>
                      </a:moveTo>
                      <a:cubicBezTo>
                        <a:pt x="0" y="982"/>
                        <a:pt x="4835" y="0"/>
                        <a:pt x="10800" y="0"/>
                      </a:cubicBezTo>
                      <a:cubicBezTo>
                        <a:pt x="16765" y="0"/>
                        <a:pt x="21600" y="982"/>
                        <a:pt x="21600" y="2192"/>
                      </a:cubicBezTo>
                      <a:lnTo>
                        <a:pt x="21600" y="19408"/>
                      </a:lnTo>
                      <a:cubicBezTo>
                        <a:pt x="21600" y="20618"/>
                        <a:pt x="16765" y="21600"/>
                        <a:pt x="10800" y="21600"/>
                      </a:cubicBezTo>
                      <a:cubicBezTo>
                        <a:pt x="4835" y="21600"/>
                        <a:pt x="0" y="20618"/>
                        <a:pt x="0" y="19408"/>
                      </a:cubicBezTo>
                      <a:close/>
                    </a:path>
                  </a:pathLst>
                </a:custGeom>
                <a:solidFill>
                  <a:srgbClr val="003366"/>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78" name="Oval"/>
                <p:cNvSpPr/>
                <p:nvPr/>
              </p:nvSpPr>
              <p:spPr>
                <a:xfrm rot="5400000" flipH="1">
                  <a:off x="553841" y="82391"/>
                  <a:ext cx="326827" cy="162045"/>
                </a:xfrm>
                <a:prstGeom prst="ellipse">
                  <a:avLst/>
                </a:prstGeom>
                <a:solidFill>
                  <a:srgbClr val="FFFFFF">
                    <a:alpha val="4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79" name="Line"/>
                <p:cNvSpPr/>
                <p:nvPr/>
              </p:nvSpPr>
              <p:spPr>
                <a:xfrm rot="5400000" flipH="1">
                  <a:off x="235725" y="-235725"/>
                  <a:ext cx="326827" cy="798278"/>
                </a:xfrm>
                <a:custGeom>
                  <a:avLst/>
                  <a:gdLst/>
                  <a:ahLst/>
                  <a:cxnLst>
                    <a:cxn ang="0">
                      <a:pos x="wd2" y="hd2"/>
                    </a:cxn>
                    <a:cxn ang="5400000">
                      <a:pos x="wd2" y="hd2"/>
                    </a:cxn>
                    <a:cxn ang="10800000">
                      <a:pos x="wd2" y="hd2"/>
                    </a:cxn>
                    <a:cxn ang="16200000">
                      <a:pos x="wd2" y="hd2"/>
                    </a:cxn>
                  </a:cxnLst>
                  <a:rect l="0" t="0" r="r" b="b"/>
                  <a:pathLst>
                    <a:path w="21600" h="21600" extrusionOk="0">
                      <a:moveTo>
                        <a:pt x="21600" y="2192"/>
                      </a:moveTo>
                      <a:cubicBezTo>
                        <a:pt x="21600" y="3403"/>
                        <a:pt x="16765" y="4385"/>
                        <a:pt x="10800" y="4385"/>
                      </a:cubicBezTo>
                      <a:cubicBezTo>
                        <a:pt x="4835" y="4385"/>
                        <a:pt x="0" y="3403"/>
                        <a:pt x="0" y="2192"/>
                      </a:cubicBezTo>
                      <a:cubicBezTo>
                        <a:pt x="0" y="982"/>
                        <a:pt x="4835" y="0"/>
                        <a:pt x="10800" y="0"/>
                      </a:cubicBezTo>
                      <a:cubicBezTo>
                        <a:pt x="16765" y="0"/>
                        <a:pt x="21600" y="982"/>
                        <a:pt x="21600" y="2192"/>
                      </a:cubicBezTo>
                      <a:lnTo>
                        <a:pt x="21600" y="19408"/>
                      </a:lnTo>
                      <a:cubicBezTo>
                        <a:pt x="21600" y="20618"/>
                        <a:pt x="16765" y="21600"/>
                        <a:pt x="10800" y="21600"/>
                      </a:cubicBezTo>
                      <a:cubicBezTo>
                        <a:pt x="4835" y="21600"/>
                        <a:pt x="0" y="20618"/>
                        <a:pt x="0" y="19408"/>
                      </a:cubicBezTo>
                      <a:lnTo>
                        <a:pt x="0" y="2192"/>
                      </a:lnTo>
                    </a:path>
                  </a:pathLst>
                </a:custGeom>
                <a:noFill/>
                <a:ln w="12700" cap="flat">
                  <a:solidFill>
                    <a:srgbClr val="FFFFFF"/>
                  </a:solidFill>
                  <a:prstDash val="solid"/>
                  <a:round/>
                </a:ln>
                <a:effectLst/>
              </p:spPr>
              <p:txBody>
                <a:bodyPr vert="eaVert" wrap="square" lIns="45719" tIns="45719" rIns="45719" bIns="45719" numCol="1" anchor="ctr">
                  <a:noAutofit/>
                </a:bodyPr>
                <a:lstStyle/>
                <a:p>
                  <a:pPr>
                    <a:defRPr>
                      <a:solidFill>
                        <a:srgbClr val="FFFFFF"/>
                      </a:solidFill>
                    </a:defRPr>
                  </a:pPr>
                  <a:endParaRPr/>
                </a:p>
              </p:txBody>
            </p:sp>
          </p:grpSp>
        </p:grpSp>
        <p:sp>
          <p:nvSpPr>
            <p:cNvPr id="482" name="TextBox 38"/>
            <p:cNvSpPr txBox="1"/>
            <p:nvPr/>
          </p:nvSpPr>
          <p:spPr>
            <a:xfrm rot="10800000">
              <a:off x="2116052" y="44211"/>
              <a:ext cx="384343" cy="370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a:solidFill>
                    <a:srgbClr val="FFFFFF"/>
                  </a:solidFill>
                </a:defRPr>
              </a:lvl1pPr>
            </a:lstStyle>
            <a:p>
              <a:r>
                <a:t>+</a:t>
              </a:r>
            </a:p>
          </p:txBody>
        </p:sp>
        <p:sp>
          <p:nvSpPr>
            <p:cNvPr id="483" name="TextBox 39"/>
            <p:cNvSpPr txBox="1"/>
            <p:nvPr/>
          </p:nvSpPr>
          <p:spPr>
            <a:xfrm rot="10800000">
              <a:off x="2765467" y="44211"/>
              <a:ext cx="447865" cy="370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a:solidFill>
                    <a:srgbClr val="FFFFFF"/>
                  </a:solidFill>
                </a:defRPr>
              </a:lvl1pPr>
            </a:lstStyle>
            <a:p>
              <a:r>
                <a:t>-</a:t>
              </a:r>
            </a:p>
          </p:txBody>
        </p:sp>
        <p:sp>
          <p:nvSpPr>
            <p:cNvPr id="484" name="Line 16"/>
            <p:cNvSpPr/>
            <p:nvPr/>
          </p:nvSpPr>
          <p:spPr>
            <a:xfrm flipH="1" flipV="1">
              <a:off x="3213966" y="208913"/>
              <a:ext cx="533401" cy="1"/>
            </a:xfrm>
            <a:prstGeom prst="line">
              <a:avLst/>
            </a:prstGeom>
            <a:noFill/>
            <a:ln w="38100" cap="flat">
              <a:solidFill>
                <a:srgbClr val="969696"/>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grpSp>
        <p:nvGrpSpPr>
          <p:cNvPr id="548" name="Group 47"/>
          <p:cNvGrpSpPr/>
          <p:nvPr/>
        </p:nvGrpSpPr>
        <p:grpSpPr>
          <a:xfrm>
            <a:off x="379493" y="3048000"/>
            <a:ext cx="3511786" cy="1229360"/>
            <a:chOff x="0" y="0"/>
            <a:chExt cx="3511785" cy="1229359"/>
          </a:xfrm>
        </p:grpSpPr>
        <p:sp>
          <p:nvSpPr>
            <p:cNvPr id="486" name="Line 10"/>
            <p:cNvSpPr/>
            <p:nvPr/>
          </p:nvSpPr>
          <p:spPr>
            <a:xfrm flipH="1" flipV="1">
              <a:off x="1093279" y="372533"/>
              <a:ext cx="915111" cy="1"/>
            </a:xfrm>
            <a:prstGeom prst="line">
              <a:avLst/>
            </a:prstGeom>
            <a:noFill/>
            <a:ln w="38100" cap="flat">
              <a:solidFill>
                <a:srgbClr val="969696"/>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nvGrpSpPr>
            <p:cNvPr id="491" name="AutoShape 6"/>
            <p:cNvGrpSpPr/>
            <p:nvPr/>
          </p:nvGrpSpPr>
          <p:grpSpPr>
            <a:xfrm>
              <a:off x="1812294" y="194733"/>
              <a:ext cx="1699492" cy="414868"/>
              <a:chOff x="0" y="0"/>
              <a:chExt cx="1699491" cy="414867"/>
            </a:xfrm>
          </p:grpSpPr>
          <p:sp>
            <p:nvSpPr>
              <p:cNvPr id="487" name="Shape"/>
              <p:cNvSpPr/>
              <p:nvPr/>
            </p:nvSpPr>
            <p:spPr>
              <a:xfrm>
                <a:off x="-1" y="-1"/>
                <a:ext cx="1699493" cy="414869"/>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127" y="0"/>
                    </a:lnTo>
                    <a:lnTo>
                      <a:pt x="21600" y="0"/>
                    </a:lnTo>
                    <a:lnTo>
                      <a:pt x="21600" y="4693"/>
                    </a:lnTo>
                    <a:lnTo>
                      <a:pt x="17473" y="21600"/>
                    </a:lnTo>
                    <a:lnTo>
                      <a:pt x="0" y="21600"/>
                    </a:lnTo>
                    <a:close/>
                  </a:path>
                </a:pathLst>
              </a:custGeom>
              <a:solidFill>
                <a:srgbClr val="969696"/>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88" name="Shape"/>
              <p:cNvSpPr/>
              <p:nvPr/>
            </p:nvSpPr>
            <p:spPr>
              <a:xfrm>
                <a:off x="1374762" y="-1"/>
                <a:ext cx="324730" cy="414869"/>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89" name="Shape"/>
              <p:cNvSpPr/>
              <p:nvPr/>
            </p:nvSpPr>
            <p:spPr>
              <a:xfrm>
                <a:off x="-1" y="-1"/>
                <a:ext cx="1699493" cy="3247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127" y="0"/>
                    </a:lnTo>
                    <a:lnTo>
                      <a:pt x="21600" y="0"/>
                    </a:lnTo>
                    <a:lnTo>
                      <a:pt x="17473"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90" name="Shape"/>
              <p:cNvSpPr/>
              <p:nvPr/>
            </p:nvSpPr>
            <p:spPr>
              <a:xfrm>
                <a:off x="-1" y="-1"/>
                <a:ext cx="1699493" cy="414869"/>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127" y="0"/>
                    </a:lnTo>
                    <a:lnTo>
                      <a:pt x="21600" y="0"/>
                    </a:lnTo>
                    <a:lnTo>
                      <a:pt x="21600" y="4693"/>
                    </a:lnTo>
                    <a:lnTo>
                      <a:pt x="17473" y="21600"/>
                    </a:lnTo>
                    <a:lnTo>
                      <a:pt x="0" y="21600"/>
                    </a:lnTo>
                    <a:close/>
                    <a:moveTo>
                      <a:pt x="0" y="16907"/>
                    </a:moveTo>
                    <a:lnTo>
                      <a:pt x="17473" y="16907"/>
                    </a:lnTo>
                    <a:lnTo>
                      <a:pt x="21600" y="0"/>
                    </a:lnTo>
                    <a:moveTo>
                      <a:pt x="17473" y="16907"/>
                    </a:moveTo>
                    <a:lnTo>
                      <a:pt x="17473" y="21600"/>
                    </a:lnTo>
                  </a:path>
                </a:pathLst>
              </a:custGeom>
              <a:noFill/>
              <a:ln w="12700" cap="flat">
                <a:solidFill>
                  <a:srgbClr val="FFFFFF"/>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sp>
          <p:nvSpPr>
            <p:cNvPr id="492" name="Line 11"/>
            <p:cNvSpPr/>
            <p:nvPr/>
          </p:nvSpPr>
          <p:spPr>
            <a:xfrm flipH="1" flipV="1">
              <a:off x="1093279" y="846667"/>
              <a:ext cx="915111" cy="1"/>
            </a:xfrm>
            <a:prstGeom prst="line">
              <a:avLst/>
            </a:prstGeom>
            <a:noFill/>
            <a:ln w="38100" cap="flat">
              <a:solidFill>
                <a:srgbClr val="969696"/>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nvGrpSpPr>
            <p:cNvPr id="497" name="AutoShape 5"/>
            <p:cNvGrpSpPr/>
            <p:nvPr/>
          </p:nvGrpSpPr>
          <p:grpSpPr>
            <a:xfrm>
              <a:off x="1746929" y="668867"/>
              <a:ext cx="1699492" cy="414869"/>
              <a:chOff x="0" y="0"/>
              <a:chExt cx="1699491" cy="414867"/>
            </a:xfrm>
          </p:grpSpPr>
          <p:sp>
            <p:nvSpPr>
              <p:cNvPr id="493" name="Shape"/>
              <p:cNvSpPr/>
              <p:nvPr/>
            </p:nvSpPr>
            <p:spPr>
              <a:xfrm>
                <a:off x="-1" y="-1"/>
                <a:ext cx="1699493" cy="414869"/>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127" y="0"/>
                    </a:lnTo>
                    <a:lnTo>
                      <a:pt x="21600" y="0"/>
                    </a:lnTo>
                    <a:lnTo>
                      <a:pt x="21600" y="4693"/>
                    </a:lnTo>
                    <a:lnTo>
                      <a:pt x="17473" y="21600"/>
                    </a:lnTo>
                    <a:lnTo>
                      <a:pt x="0" y="21600"/>
                    </a:lnTo>
                    <a:close/>
                  </a:path>
                </a:pathLst>
              </a:custGeom>
              <a:solidFill>
                <a:srgbClr val="969696"/>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94" name="Shape"/>
              <p:cNvSpPr/>
              <p:nvPr/>
            </p:nvSpPr>
            <p:spPr>
              <a:xfrm>
                <a:off x="1374762" y="-1"/>
                <a:ext cx="324730" cy="414869"/>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95" name="Shape"/>
              <p:cNvSpPr/>
              <p:nvPr/>
            </p:nvSpPr>
            <p:spPr>
              <a:xfrm>
                <a:off x="-1" y="-1"/>
                <a:ext cx="1699493" cy="3247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127" y="0"/>
                    </a:lnTo>
                    <a:lnTo>
                      <a:pt x="21600" y="0"/>
                    </a:lnTo>
                    <a:lnTo>
                      <a:pt x="17473"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496" name="Shape"/>
              <p:cNvSpPr/>
              <p:nvPr/>
            </p:nvSpPr>
            <p:spPr>
              <a:xfrm>
                <a:off x="-1" y="-1"/>
                <a:ext cx="1699493" cy="414869"/>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4127" y="0"/>
                    </a:lnTo>
                    <a:lnTo>
                      <a:pt x="21600" y="0"/>
                    </a:lnTo>
                    <a:lnTo>
                      <a:pt x="21600" y="4693"/>
                    </a:lnTo>
                    <a:lnTo>
                      <a:pt x="17473" y="21600"/>
                    </a:lnTo>
                    <a:lnTo>
                      <a:pt x="0" y="21600"/>
                    </a:lnTo>
                    <a:close/>
                    <a:moveTo>
                      <a:pt x="0" y="16907"/>
                    </a:moveTo>
                    <a:lnTo>
                      <a:pt x="17473" y="16907"/>
                    </a:lnTo>
                    <a:lnTo>
                      <a:pt x="21600" y="0"/>
                    </a:lnTo>
                    <a:moveTo>
                      <a:pt x="17473" y="16907"/>
                    </a:moveTo>
                    <a:lnTo>
                      <a:pt x="17473" y="21600"/>
                    </a:lnTo>
                  </a:path>
                </a:pathLst>
              </a:custGeom>
              <a:noFill/>
              <a:ln w="12700" cap="flat">
                <a:solidFill>
                  <a:srgbClr val="FFFFFF"/>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sp>
          <p:nvSpPr>
            <p:cNvPr id="498" name="Line 12"/>
            <p:cNvSpPr/>
            <p:nvPr/>
          </p:nvSpPr>
          <p:spPr>
            <a:xfrm flipH="1" flipV="1">
              <a:off x="178168" y="1219200"/>
              <a:ext cx="915111" cy="1"/>
            </a:xfrm>
            <a:prstGeom prst="line">
              <a:avLst/>
            </a:prstGeom>
            <a:noFill/>
            <a:ln w="38100" cap="flat">
              <a:solidFill>
                <a:srgbClr val="969696"/>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499" name="Line 13"/>
            <p:cNvSpPr/>
            <p:nvPr/>
          </p:nvSpPr>
          <p:spPr>
            <a:xfrm flipH="1" flipV="1">
              <a:off x="178168" y="0"/>
              <a:ext cx="915111" cy="1"/>
            </a:xfrm>
            <a:prstGeom prst="line">
              <a:avLst/>
            </a:prstGeom>
            <a:noFill/>
            <a:ln w="38100" cap="flat">
              <a:solidFill>
                <a:srgbClr val="969696"/>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00" name="Line 16"/>
            <p:cNvSpPr/>
            <p:nvPr/>
          </p:nvSpPr>
          <p:spPr>
            <a:xfrm flipV="1">
              <a:off x="179438" y="1041400"/>
              <a:ext cx="1" cy="177801"/>
            </a:xfrm>
            <a:prstGeom prst="line">
              <a:avLst/>
            </a:prstGeom>
            <a:noFill/>
            <a:ln w="38100" cap="flat">
              <a:solidFill>
                <a:srgbClr val="969696"/>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01" name="Line 18"/>
            <p:cNvSpPr/>
            <p:nvPr/>
          </p:nvSpPr>
          <p:spPr>
            <a:xfrm flipV="1">
              <a:off x="1083545" y="848358"/>
              <a:ext cx="1" cy="381002"/>
            </a:xfrm>
            <a:prstGeom prst="line">
              <a:avLst/>
            </a:prstGeom>
            <a:noFill/>
            <a:ln w="38100" cap="flat">
              <a:solidFill>
                <a:srgbClr val="969696"/>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nvGrpSpPr>
            <p:cNvPr id="512" name="Group 28"/>
            <p:cNvGrpSpPr/>
            <p:nvPr/>
          </p:nvGrpSpPr>
          <p:grpSpPr>
            <a:xfrm>
              <a:off x="2139112" y="254000"/>
              <a:ext cx="392190" cy="177801"/>
              <a:chOff x="0" y="0"/>
              <a:chExt cx="392188" cy="177800"/>
            </a:xfrm>
          </p:grpSpPr>
          <p:grpSp>
            <p:nvGrpSpPr>
              <p:cNvPr id="506" name="AutoShape 19"/>
              <p:cNvGrpSpPr/>
              <p:nvPr/>
            </p:nvGrpSpPr>
            <p:grpSpPr>
              <a:xfrm>
                <a:off x="71307" y="-1"/>
                <a:ext cx="249575" cy="177801"/>
                <a:chOff x="0" y="0"/>
                <a:chExt cx="249574" cy="177800"/>
              </a:xfrm>
            </p:grpSpPr>
            <p:sp>
              <p:nvSpPr>
                <p:cNvPr id="502" name="Shape"/>
                <p:cNvSpPr/>
                <p:nvPr/>
              </p:nvSpPr>
              <p:spPr>
                <a:xfrm>
                  <a:off x="-1" y="0"/>
                  <a:ext cx="249576" cy="177800"/>
                </a:xfrm>
                <a:custGeom>
                  <a:avLst/>
                  <a:gdLst/>
                  <a:ahLst/>
                  <a:cxnLst>
                    <a:cxn ang="0">
                      <a:pos x="wd2" y="hd2"/>
                    </a:cxn>
                    <a:cxn ang="5400000">
                      <a:pos x="wd2" y="hd2"/>
                    </a:cxn>
                    <a:cxn ang="10800000">
                      <a:pos x="wd2" y="hd2"/>
                    </a:cxn>
                    <a:cxn ang="16200000">
                      <a:pos x="wd2" y="hd2"/>
                    </a:cxn>
                  </a:cxnLst>
                  <a:rect l="0" t="0" r="r" b="b"/>
                  <a:pathLst>
                    <a:path w="21600" h="21600" extrusionOk="0">
                      <a:moveTo>
                        <a:pt x="0" y="17269"/>
                      </a:moveTo>
                      <a:lnTo>
                        <a:pt x="12303" y="0"/>
                      </a:lnTo>
                      <a:lnTo>
                        <a:pt x="21600" y="0"/>
                      </a:lnTo>
                      <a:lnTo>
                        <a:pt x="21600" y="4331"/>
                      </a:lnTo>
                      <a:lnTo>
                        <a:pt x="9297" y="21600"/>
                      </a:lnTo>
                      <a:lnTo>
                        <a:pt x="0" y="21600"/>
                      </a:lnTo>
                      <a:close/>
                    </a:path>
                  </a:pathLst>
                </a:custGeom>
                <a:solidFill>
                  <a:srgbClr val="FF0000"/>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03" name="Shape"/>
                <p:cNvSpPr/>
                <p:nvPr/>
              </p:nvSpPr>
              <p:spPr>
                <a:xfrm>
                  <a:off x="107424" y="0"/>
                  <a:ext cx="142150" cy="177800"/>
                </a:xfrm>
                <a:custGeom>
                  <a:avLst/>
                  <a:gdLst/>
                  <a:ahLst/>
                  <a:cxnLst>
                    <a:cxn ang="0">
                      <a:pos x="wd2" y="hd2"/>
                    </a:cxn>
                    <a:cxn ang="5400000">
                      <a:pos x="wd2" y="hd2"/>
                    </a:cxn>
                    <a:cxn ang="10800000">
                      <a:pos x="wd2" y="hd2"/>
                    </a:cxn>
                    <a:cxn ang="16200000">
                      <a:pos x="wd2" y="hd2"/>
                    </a:cxn>
                  </a:cxnLst>
                  <a:rect l="0" t="0" r="r" b="b"/>
                  <a:pathLst>
                    <a:path w="21600" h="21600" extrusionOk="0">
                      <a:moveTo>
                        <a:pt x="0" y="17269"/>
                      </a:moveTo>
                      <a:lnTo>
                        <a:pt x="21600" y="0"/>
                      </a:lnTo>
                      <a:lnTo>
                        <a:pt x="21600" y="4331"/>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04" name="Shape"/>
                <p:cNvSpPr/>
                <p:nvPr/>
              </p:nvSpPr>
              <p:spPr>
                <a:xfrm>
                  <a:off x="-1" y="-1"/>
                  <a:ext cx="249576" cy="1421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303" y="0"/>
                      </a:lnTo>
                      <a:lnTo>
                        <a:pt x="21600" y="0"/>
                      </a:lnTo>
                      <a:lnTo>
                        <a:pt x="9297"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05" name="Shape"/>
                <p:cNvSpPr/>
                <p:nvPr/>
              </p:nvSpPr>
              <p:spPr>
                <a:xfrm>
                  <a:off x="-1" y="0"/>
                  <a:ext cx="249576" cy="177800"/>
                </a:xfrm>
                <a:custGeom>
                  <a:avLst/>
                  <a:gdLst/>
                  <a:ahLst/>
                  <a:cxnLst>
                    <a:cxn ang="0">
                      <a:pos x="wd2" y="hd2"/>
                    </a:cxn>
                    <a:cxn ang="5400000">
                      <a:pos x="wd2" y="hd2"/>
                    </a:cxn>
                    <a:cxn ang="10800000">
                      <a:pos x="wd2" y="hd2"/>
                    </a:cxn>
                    <a:cxn ang="16200000">
                      <a:pos x="wd2" y="hd2"/>
                    </a:cxn>
                  </a:cxnLst>
                  <a:rect l="0" t="0" r="r" b="b"/>
                  <a:pathLst>
                    <a:path w="21600" h="21600" extrusionOk="0">
                      <a:moveTo>
                        <a:pt x="0" y="17269"/>
                      </a:moveTo>
                      <a:lnTo>
                        <a:pt x="12303" y="0"/>
                      </a:lnTo>
                      <a:lnTo>
                        <a:pt x="21600" y="0"/>
                      </a:lnTo>
                      <a:lnTo>
                        <a:pt x="21600" y="4331"/>
                      </a:lnTo>
                      <a:lnTo>
                        <a:pt x="9297" y="21600"/>
                      </a:lnTo>
                      <a:lnTo>
                        <a:pt x="0" y="21600"/>
                      </a:lnTo>
                      <a:close/>
                      <a:moveTo>
                        <a:pt x="0" y="17269"/>
                      </a:moveTo>
                      <a:lnTo>
                        <a:pt x="9297" y="17269"/>
                      </a:lnTo>
                      <a:lnTo>
                        <a:pt x="21600" y="0"/>
                      </a:lnTo>
                      <a:moveTo>
                        <a:pt x="9297" y="17269"/>
                      </a:moveTo>
                      <a:lnTo>
                        <a:pt x="9297" y="21600"/>
                      </a:lnTo>
                    </a:path>
                  </a:pathLst>
                </a:custGeom>
                <a:noFill/>
                <a:ln w="12700" cap="flat">
                  <a:solidFill>
                    <a:srgbClr val="FF0000"/>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grpSp>
            <p:nvGrpSpPr>
              <p:cNvPr id="511" name="AutoShape 20"/>
              <p:cNvGrpSpPr/>
              <p:nvPr/>
            </p:nvGrpSpPr>
            <p:grpSpPr>
              <a:xfrm>
                <a:off x="0" y="35559"/>
                <a:ext cx="392190" cy="71121"/>
                <a:chOff x="0" y="0"/>
                <a:chExt cx="392189" cy="71119"/>
              </a:xfrm>
            </p:grpSpPr>
            <p:sp>
              <p:nvSpPr>
                <p:cNvPr id="507" name="Shape"/>
                <p:cNvSpPr/>
                <p:nvPr/>
              </p:nvSpPr>
              <p:spPr>
                <a:xfrm>
                  <a:off x="0" y="0"/>
                  <a:ext cx="392189" cy="7112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66" y="0"/>
                      </a:lnTo>
                      <a:lnTo>
                        <a:pt x="21600" y="0"/>
                      </a:lnTo>
                      <a:lnTo>
                        <a:pt x="21600" y="4693"/>
                      </a:lnTo>
                      <a:lnTo>
                        <a:pt x="18534" y="21600"/>
                      </a:lnTo>
                      <a:lnTo>
                        <a:pt x="0" y="21600"/>
                      </a:lnTo>
                      <a:close/>
                    </a:path>
                  </a:pathLst>
                </a:custGeom>
                <a:solidFill>
                  <a:srgbClr val="FF0000"/>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08" name="Shape"/>
                <p:cNvSpPr/>
                <p:nvPr/>
              </p:nvSpPr>
              <p:spPr>
                <a:xfrm>
                  <a:off x="336521" y="0"/>
                  <a:ext cx="55669" cy="7112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09" name="Shape"/>
                <p:cNvSpPr/>
                <p:nvPr/>
              </p:nvSpPr>
              <p:spPr>
                <a:xfrm>
                  <a:off x="0" y="0"/>
                  <a:ext cx="392189" cy="55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066" y="0"/>
                      </a:lnTo>
                      <a:lnTo>
                        <a:pt x="21600" y="0"/>
                      </a:lnTo>
                      <a:lnTo>
                        <a:pt x="18534"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10" name="Shape"/>
                <p:cNvSpPr/>
                <p:nvPr/>
              </p:nvSpPr>
              <p:spPr>
                <a:xfrm>
                  <a:off x="0" y="0"/>
                  <a:ext cx="392189" cy="7112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66" y="0"/>
                      </a:lnTo>
                      <a:lnTo>
                        <a:pt x="21600" y="0"/>
                      </a:lnTo>
                      <a:lnTo>
                        <a:pt x="21600" y="4693"/>
                      </a:lnTo>
                      <a:lnTo>
                        <a:pt x="18534" y="21600"/>
                      </a:lnTo>
                      <a:lnTo>
                        <a:pt x="0" y="21600"/>
                      </a:lnTo>
                      <a:close/>
                      <a:moveTo>
                        <a:pt x="0" y="16907"/>
                      </a:moveTo>
                      <a:lnTo>
                        <a:pt x="18534" y="16907"/>
                      </a:lnTo>
                      <a:lnTo>
                        <a:pt x="21600" y="0"/>
                      </a:lnTo>
                      <a:moveTo>
                        <a:pt x="18534" y="16907"/>
                      </a:moveTo>
                      <a:lnTo>
                        <a:pt x="18534" y="21600"/>
                      </a:lnTo>
                    </a:path>
                  </a:pathLst>
                </a:custGeom>
                <a:noFill/>
                <a:ln w="12700" cap="flat">
                  <a:solidFill>
                    <a:srgbClr val="FF0000"/>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grpSp>
        <p:grpSp>
          <p:nvGrpSpPr>
            <p:cNvPr id="523" name="Group 33"/>
            <p:cNvGrpSpPr/>
            <p:nvPr/>
          </p:nvGrpSpPr>
          <p:grpSpPr>
            <a:xfrm>
              <a:off x="2727398" y="254000"/>
              <a:ext cx="392190" cy="177801"/>
              <a:chOff x="0" y="0"/>
              <a:chExt cx="392188" cy="177800"/>
            </a:xfrm>
          </p:grpSpPr>
          <p:grpSp>
            <p:nvGrpSpPr>
              <p:cNvPr id="517" name="AutoShape 34"/>
              <p:cNvGrpSpPr/>
              <p:nvPr/>
            </p:nvGrpSpPr>
            <p:grpSpPr>
              <a:xfrm>
                <a:off x="71307" y="-1"/>
                <a:ext cx="249575" cy="177801"/>
                <a:chOff x="0" y="0"/>
                <a:chExt cx="249574" cy="177800"/>
              </a:xfrm>
            </p:grpSpPr>
            <p:sp>
              <p:nvSpPr>
                <p:cNvPr id="513" name="Shape"/>
                <p:cNvSpPr/>
                <p:nvPr/>
              </p:nvSpPr>
              <p:spPr>
                <a:xfrm>
                  <a:off x="-1" y="0"/>
                  <a:ext cx="249576" cy="177800"/>
                </a:xfrm>
                <a:custGeom>
                  <a:avLst/>
                  <a:gdLst/>
                  <a:ahLst/>
                  <a:cxnLst>
                    <a:cxn ang="0">
                      <a:pos x="wd2" y="hd2"/>
                    </a:cxn>
                    <a:cxn ang="5400000">
                      <a:pos x="wd2" y="hd2"/>
                    </a:cxn>
                    <a:cxn ang="10800000">
                      <a:pos x="wd2" y="hd2"/>
                    </a:cxn>
                    <a:cxn ang="16200000">
                      <a:pos x="wd2" y="hd2"/>
                    </a:cxn>
                  </a:cxnLst>
                  <a:rect l="0" t="0" r="r" b="b"/>
                  <a:pathLst>
                    <a:path w="21600" h="21600" extrusionOk="0">
                      <a:moveTo>
                        <a:pt x="0" y="17269"/>
                      </a:moveTo>
                      <a:lnTo>
                        <a:pt x="12303" y="0"/>
                      </a:lnTo>
                      <a:lnTo>
                        <a:pt x="21600" y="0"/>
                      </a:lnTo>
                      <a:lnTo>
                        <a:pt x="21600" y="4331"/>
                      </a:lnTo>
                      <a:lnTo>
                        <a:pt x="9297" y="21600"/>
                      </a:lnTo>
                      <a:lnTo>
                        <a:pt x="0" y="21600"/>
                      </a:lnTo>
                      <a:close/>
                    </a:path>
                  </a:pathLst>
                </a:custGeom>
                <a:solidFill>
                  <a:srgbClr val="FF0000"/>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14" name="Shape"/>
                <p:cNvSpPr/>
                <p:nvPr/>
              </p:nvSpPr>
              <p:spPr>
                <a:xfrm>
                  <a:off x="107424" y="0"/>
                  <a:ext cx="142150" cy="177800"/>
                </a:xfrm>
                <a:custGeom>
                  <a:avLst/>
                  <a:gdLst/>
                  <a:ahLst/>
                  <a:cxnLst>
                    <a:cxn ang="0">
                      <a:pos x="wd2" y="hd2"/>
                    </a:cxn>
                    <a:cxn ang="5400000">
                      <a:pos x="wd2" y="hd2"/>
                    </a:cxn>
                    <a:cxn ang="10800000">
                      <a:pos x="wd2" y="hd2"/>
                    </a:cxn>
                    <a:cxn ang="16200000">
                      <a:pos x="wd2" y="hd2"/>
                    </a:cxn>
                  </a:cxnLst>
                  <a:rect l="0" t="0" r="r" b="b"/>
                  <a:pathLst>
                    <a:path w="21600" h="21600" extrusionOk="0">
                      <a:moveTo>
                        <a:pt x="0" y="17269"/>
                      </a:moveTo>
                      <a:lnTo>
                        <a:pt x="21600" y="0"/>
                      </a:lnTo>
                      <a:lnTo>
                        <a:pt x="21600" y="4331"/>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15" name="Shape"/>
                <p:cNvSpPr/>
                <p:nvPr/>
              </p:nvSpPr>
              <p:spPr>
                <a:xfrm>
                  <a:off x="-1" y="-1"/>
                  <a:ext cx="249576" cy="1421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303" y="0"/>
                      </a:lnTo>
                      <a:lnTo>
                        <a:pt x="21600" y="0"/>
                      </a:lnTo>
                      <a:lnTo>
                        <a:pt x="9297"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16" name="Shape"/>
                <p:cNvSpPr/>
                <p:nvPr/>
              </p:nvSpPr>
              <p:spPr>
                <a:xfrm>
                  <a:off x="-1" y="0"/>
                  <a:ext cx="249576" cy="177800"/>
                </a:xfrm>
                <a:custGeom>
                  <a:avLst/>
                  <a:gdLst/>
                  <a:ahLst/>
                  <a:cxnLst>
                    <a:cxn ang="0">
                      <a:pos x="wd2" y="hd2"/>
                    </a:cxn>
                    <a:cxn ang="5400000">
                      <a:pos x="wd2" y="hd2"/>
                    </a:cxn>
                    <a:cxn ang="10800000">
                      <a:pos x="wd2" y="hd2"/>
                    </a:cxn>
                    <a:cxn ang="16200000">
                      <a:pos x="wd2" y="hd2"/>
                    </a:cxn>
                  </a:cxnLst>
                  <a:rect l="0" t="0" r="r" b="b"/>
                  <a:pathLst>
                    <a:path w="21600" h="21600" extrusionOk="0">
                      <a:moveTo>
                        <a:pt x="0" y="17269"/>
                      </a:moveTo>
                      <a:lnTo>
                        <a:pt x="12303" y="0"/>
                      </a:lnTo>
                      <a:lnTo>
                        <a:pt x="21600" y="0"/>
                      </a:lnTo>
                      <a:lnTo>
                        <a:pt x="21600" y="4331"/>
                      </a:lnTo>
                      <a:lnTo>
                        <a:pt x="9297" y="21600"/>
                      </a:lnTo>
                      <a:lnTo>
                        <a:pt x="0" y="21600"/>
                      </a:lnTo>
                      <a:close/>
                      <a:moveTo>
                        <a:pt x="0" y="17269"/>
                      </a:moveTo>
                      <a:lnTo>
                        <a:pt x="9297" y="17269"/>
                      </a:lnTo>
                      <a:lnTo>
                        <a:pt x="21600" y="0"/>
                      </a:lnTo>
                      <a:moveTo>
                        <a:pt x="9297" y="17269"/>
                      </a:moveTo>
                      <a:lnTo>
                        <a:pt x="9297" y="21600"/>
                      </a:lnTo>
                    </a:path>
                  </a:pathLst>
                </a:custGeom>
                <a:noFill/>
                <a:ln w="12700" cap="flat">
                  <a:solidFill>
                    <a:srgbClr val="FF0000"/>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grpSp>
            <p:nvGrpSpPr>
              <p:cNvPr id="522" name="AutoShape 35"/>
              <p:cNvGrpSpPr/>
              <p:nvPr/>
            </p:nvGrpSpPr>
            <p:grpSpPr>
              <a:xfrm>
                <a:off x="0" y="35559"/>
                <a:ext cx="392190" cy="71121"/>
                <a:chOff x="0" y="0"/>
                <a:chExt cx="392189" cy="71119"/>
              </a:xfrm>
            </p:grpSpPr>
            <p:sp>
              <p:nvSpPr>
                <p:cNvPr id="518" name="Shape"/>
                <p:cNvSpPr/>
                <p:nvPr/>
              </p:nvSpPr>
              <p:spPr>
                <a:xfrm>
                  <a:off x="0" y="0"/>
                  <a:ext cx="392189" cy="7112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66" y="0"/>
                      </a:lnTo>
                      <a:lnTo>
                        <a:pt x="21600" y="0"/>
                      </a:lnTo>
                      <a:lnTo>
                        <a:pt x="21600" y="4693"/>
                      </a:lnTo>
                      <a:lnTo>
                        <a:pt x="18534" y="21600"/>
                      </a:lnTo>
                      <a:lnTo>
                        <a:pt x="0" y="21600"/>
                      </a:lnTo>
                      <a:close/>
                    </a:path>
                  </a:pathLst>
                </a:custGeom>
                <a:solidFill>
                  <a:srgbClr val="FF0000"/>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19" name="Shape"/>
                <p:cNvSpPr/>
                <p:nvPr/>
              </p:nvSpPr>
              <p:spPr>
                <a:xfrm>
                  <a:off x="336521" y="0"/>
                  <a:ext cx="55669" cy="7112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20" name="Shape"/>
                <p:cNvSpPr/>
                <p:nvPr/>
              </p:nvSpPr>
              <p:spPr>
                <a:xfrm>
                  <a:off x="0" y="0"/>
                  <a:ext cx="392189" cy="55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066" y="0"/>
                      </a:lnTo>
                      <a:lnTo>
                        <a:pt x="21600" y="0"/>
                      </a:lnTo>
                      <a:lnTo>
                        <a:pt x="18534"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21" name="Shape"/>
                <p:cNvSpPr/>
                <p:nvPr/>
              </p:nvSpPr>
              <p:spPr>
                <a:xfrm>
                  <a:off x="0" y="0"/>
                  <a:ext cx="392189" cy="71120"/>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66" y="0"/>
                      </a:lnTo>
                      <a:lnTo>
                        <a:pt x="21600" y="0"/>
                      </a:lnTo>
                      <a:lnTo>
                        <a:pt x="21600" y="4693"/>
                      </a:lnTo>
                      <a:lnTo>
                        <a:pt x="18534" y="21600"/>
                      </a:lnTo>
                      <a:lnTo>
                        <a:pt x="0" y="21600"/>
                      </a:lnTo>
                      <a:close/>
                      <a:moveTo>
                        <a:pt x="0" y="16907"/>
                      </a:moveTo>
                      <a:lnTo>
                        <a:pt x="18534" y="16907"/>
                      </a:lnTo>
                      <a:lnTo>
                        <a:pt x="21600" y="0"/>
                      </a:lnTo>
                      <a:moveTo>
                        <a:pt x="18534" y="16907"/>
                      </a:moveTo>
                      <a:lnTo>
                        <a:pt x="18534" y="21600"/>
                      </a:lnTo>
                    </a:path>
                  </a:pathLst>
                </a:custGeom>
                <a:noFill/>
                <a:ln w="12700" cap="flat">
                  <a:solidFill>
                    <a:srgbClr val="FF0000"/>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grpSp>
        <p:grpSp>
          <p:nvGrpSpPr>
            <p:cNvPr id="528" name="AutoShape 38"/>
            <p:cNvGrpSpPr/>
            <p:nvPr/>
          </p:nvGrpSpPr>
          <p:grpSpPr>
            <a:xfrm>
              <a:off x="2662040" y="787400"/>
              <a:ext cx="392191" cy="70380"/>
              <a:chOff x="0" y="0"/>
              <a:chExt cx="392190" cy="70379"/>
            </a:xfrm>
          </p:grpSpPr>
          <p:sp>
            <p:nvSpPr>
              <p:cNvPr id="524" name="Shape"/>
              <p:cNvSpPr/>
              <p:nvPr/>
            </p:nvSpPr>
            <p:spPr>
              <a:xfrm>
                <a:off x="-1" y="-1"/>
                <a:ext cx="392192" cy="70381"/>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34" y="0"/>
                    </a:lnTo>
                    <a:lnTo>
                      <a:pt x="21600" y="0"/>
                    </a:lnTo>
                    <a:lnTo>
                      <a:pt x="21600" y="4693"/>
                    </a:lnTo>
                    <a:lnTo>
                      <a:pt x="18566" y="21600"/>
                    </a:lnTo>
                    <a:lnTo>
                      <a:pt x="0" y="21600"/>
                    </a:lnTo>
                    <a:close/>
                  </a:path>
                </a:pathLst>
              </a:custGeom>
              <a:solidFill>
                <a:schemeClr val="accent1"/>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25" name="Shape"/>
              <p:cNvSpPr/>
              <p:nvPr/>
            </p:nvSpPr>
            <p:spPr>
              <a:xfrm>
                <a:off x="337102" y="-1"/>
                <a:ext cx="55089" cy="70381"/>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26" name="Shape"/>
              <p:cNvSpPr/>
              <p:nvPr/>
            </p:nvSpPr>
            <p:spPr>
              <a:xfrm>
                <a:off x="-1" y="-1"/>
                <a:ext cx="392192" cy="55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034" y="0"/>
                    </a:lnTo>
                    <a:lnTo>
                      <a:pt x="21600" y="0"/>
                    </a:lnTo>
                    <a:lnTo>
                      <a:pt x="18566"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27" name="Shape"/>
              <p:cNvSpPr/>
              <p:nvPr/>
            </p:nvSpPr>
            <p:spPr>
              <a:xfrm>
                <a:off x="-1" y="-1"/>
                <a:ext cx="392192" cy="70381"/>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34" y="0"/>
                    </a:lnTo>
                    <a:lnTo>
                      <a:pt x="21600" y="0"/>
                    </a:lnTo>
                    <a:lnTo>
                      <a:pt x="21600" y="4693"/>
                    </a:lnTo>
                    <a:lnTo>
                      <a:pt x="18566" y="21600"/>
                    </a:lnTo>
                    <a:lnTo>
                      <a:pt x="0" y="21600"/>
                    </a:lnTo>
                    <a:close/>
                    <a:moveTo>
                      <a:pt x="0" y="16907"/>
                    </a:moveTo>
                    <a:lnTo>
                      <a:pt x="18566" y="16907"/>
                    </a:lnTo>
                    <a:lnTo>
                      <a:pt x="21600" y="0"/>
                    </a:lnTo>
                    <a:moveTo>
                      <a:pt x="18566" y="16907"/>
                    </a:moveTo>
                    <a:lnTo>
                      <a:pt x="18566" y="21600"/>
                    </a:lnTo>
                  </a:path>
                </a:pathLst>
              </a:custGeom>
              <a:noFill/>
              <a:ln w="12700" cap="flat">
                <a:solidFill>
                  <a:schemeClr val="accent1"/>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grpSp>
          <p:nvGrpSpPr>
            <p:cNvPr id="533" name="AutoShape 39"/>
            <p:cNvGrpSpPr/>
            <p:nvPr/>
          </p:nvGrpSpPr>
          <p:grpSpPr>
            <a:xfrm>
              <a:off x="2073754" y="776289"/>
              <a:ext cx="392191" cy="70380"/>
              <a:chOff x="0" y="0"/>
              <a:chExt cx="392190" cy="70379"/>
            </a:xfrm>
          </p:grpSpPr>
          <p:sp>
            <p:nvSpPr>
              <p:cNvPr id="529" name="Shape"/>
              <p:cNvSpPr/>
              <p:nvPr/>
            </p:nvSpPr>
            <p:spPr>
              <a:xfrm>
                <a:off x="-1" y="-1"/>
                <a:ext cx="392192" cy="70381"/>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34" y="0"/>
                    </a:lnTo>
                    <a:lnTo>
                      <a:pt x="21600" y="0"/>
                    </a:lnTo>
                    <a:lnTo>
                      <a:pt x="21600" y="4693"/>
                    </a:lnTo>
                    <a:lnTo>
                      <a:pt x="18566" y="21600"/>
                    </a:lnTo>
                    <a:lnTo>
                      <a:pt x="0" y="21600"/>
                    </a:lnTo>
                    <a:close/>
                  </a:path>
                </a:pathLst>
              </a:custGeom>
              <a:solidFill>
                <a:schemeClr val="accent1"/>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30" name="Shape"/>
              <p:cNvSpPr/>
              <p:nvPr/>
            </p:nvSpPr>
            <p:spPr>
              <a:xfrm>
                <a:off x="337102" y="-1"/>
                <a:ext cx="55089" cy="70381"/>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21600" y="0"/>
                    </a:lnTo>
                    <a:lnTo>
                      <a:pt x="21600" y="4693"/>
                    </a:lnTo>
                    <a:lnTo>
                      <a:pt x="0" y="21600"/>
                    </a:lnTo>
                    <a:close/>
                  </a:path>
                </a:pathLst>
              </a:custGeom>
              <a:solidFill>
                <a:srgbClr val="000000">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31" name="Shape"/>
              <p:cNvSpPr/>
              <p:nvPr/>
            </p:nvSpPr>
            <p:spPr>
              <a:xfrm>
                <a:off x="-1" y="-1"/>
                <a:ext cx="392192" cy="550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034" y="0"/>
                    </a:lnTo>
                    <a:lnTo>
                      <a:pt x="21600" y="0"/>
                    </a:lnTo>
                    <a:lnTo>
                      <a:pt x="18566" y="21600"/>
                    </a:lnTo>
                    <a:close/>
                  </a:path>
                </a:pathLst>
              </a:custGeom>
              <a:solidFill>
                <a:srgbClr val="FFFFFF">
                  <a:alpha val="2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32" name="Shape"/>
              <p:cNvSpPr/>
              <p:nvPr/>
            </p:nvSpPr>
            <p:spPr>
              <a:xfrm>
                <a:off x="-1" y="-1"/>
                <a:ext cx="392192" cy="70381"/>
              </a:xfrm>
              <a:custGeom>
                <a:avLst/>
                <a:gdLst/>
                <a:ahLst/>
                <a:cxnLst>
                  <a:cxn ang="0">
                    <a:pos x="wd2" y="hd2"/>
                  </a:cxn>
                  <a:cxn ang="5400000">
                    <a:pos x="wd2" y="hd2"/>
                  </a:cxn>
                  <a:cxn ang="10800000">
                    <a:pos x="wd2" y="hd2"/>
                  </a:cxn>
                  <a:cxn ang="16200000">
                    <a:pos x="wd2" y="hd2"/>
                  </a:cxn>
                </a:cxnLst>
                <a:rect l="0" t="0" r="r" b="b"/>
                <a:pathLst>
                  <a:path w="21600" h="21600" extrusionOk="0">
                    <a:moveTo>
                      <a:pt x="0" y="16907"/>
                    </a:moveTo>
                    <a:lnTo>
                      <a:pt x="3034" y="0"/>
                    </a:lnTo>
                    <a:lnTo>
                      <a:pt x="21600" y="0"/>
                    </a:lnTo>
                    <a:lnTo>
                      <a:pt x="21600" y="4693"/>
                    </a:lnTo>
                    <a:lnTo>
                      <a:pt x="18566" y="21600"/>
                    </a:lnTo>
                    <a:lnTo>
                      <a:pt x="0" y="21600"/>
                    </a:lnTo>
                    <a:close/>
                    <a:moveTo>
                      <a:pt x="0" y="16907"/>
                    </a:moveTo>
                    <a:lnTo>
                      <a:pt x="18566" y="16907"/>
                    </a:lnTo>
                    <a:lnTo>
                      <a:pt x="21600" y="0"/>
                    </a:lnTo>
                    <a:moveTo>
                      <a:pt x="18566" y="16907"/>
                    </a:moveTo>
                    <a:lnTo>
                      <a:pt x="18566" y="21600"/>
                    </a:lnTo>
                  </a:path>
                </a:pathLst>
              </a:custGeom>
              <a:noFill/>
              <a:ln w="12700" cap="flat">
                <a:solidFill>
                  <a:schemeClr val="accent1"/>
                </a:solidFill>
                <a:prstDash val="solid"/>
                <a:miter lim="800000"/>
              </a:ln>
              <a:effectLst/>
            </p:spPr>
            <p:txBody>
              <a:bodyPr vert="eaVert" wrap="square" lIns="45719" tIns="45719" rIns="45719" bIns="45719" numCol="1" anchor="ctr">
                <a:noAutofit/>
              </a:bodyPr>
              <a:lstStyle/>
              <a:p>
                <a:pPr>
                  <a:defRPr>
                    <a:solidFill>
                      <a:srgbClr val="FFFFFF"/>
                    </a:solidFill>
                  </a:defRPr>
                </a:pPr>
                <a:endParaRPr/>
              </a:p>
            </p:txBody>
          </p:sp>
        </p:grpSp>
        <p:grpSp>
          <p:nvGrpSpPr>
            <p:cNvPr id="545" name="Group 58"/>
            <p:cNvGrpSpPr/>
            <p:nvPr/>
          </p:nvGrpSpPr>
          <p:grpSpPr>
            <a:xfrm>
              <a:off x="-1" y="86363"/>
              <a:ext cx="370842" cy="1097510"/>
              <a:chOff x="0" y="0"/>
              <a:chExt cx="370840" cy="1097509"/>
            </a:xfrm>
          </p:grpSpPr>
          <p:grpSp>
            <p:nvGrpSpPr>
              <p:cNvPr id="542" name="Group 15"/>
              <p:cNvGrpSpPr/>
              <p:nvPr/>
            </p:nvGrpSpPr>
            <p:grpSpPr>
              <a:xfrm>
                <a:off x="5911" y="0"/>
                <a:ext cx="326828" cy="1033453"/>
                <a:chOff x="0" y="0"/>
                <a:chExt cx="326826" cy="1033452"/>
              </a:xfrm>
            </p:grpSpPr>
            <p:grpSp>
              <p:nvGrpSpPr>
                <p:cNvPr id="537" name="AutoShape 7"/>
                <p:cNvGrpSpPr/>
                <p:nvPr/>
              </p:nvGrpSpPr>
              <p:grpSpPr>
                <a:xfrm>
                  <a:off x="0" y="158992"/>
                  <a:ext cx="326828" cy="874461"/>
                  <a:chOff x="0" y="0"/>
                  <a:chExt cx="326827" cy="874460"/>
                </a:xfrm>
              </p:grpSpPr>
              <p:sp>
                <p:nvSpPr>
                  <p:cNvPr id="534" name="Shape"/>
                  <p:cNvSpPr/>
                  <p:nvPr/>
                </p:nvSpPr>
                <p:spPr>
                  <a:xfrm flipH="1">
                    <a:off x="0" y="0"/>
                    <a:ext cx="326828" cy="874461"/>
                  </a:xfrm>
                  <a:custGeom>
                    <a:avLst/>
                    <a:gdLst/>
                    <a:ahLst/>
                    <a:cxnLst>
                      <a:cxn ang="0">
                        <a:pos x="wd2" y="hd2"/>
                      </a:cxn>
                      <a:cxn ang="5400000">
                        <a:pos x="wd2" y="hd2"/>
                      </a:cxn>
                      <a:cxn ang="10800000">
                        <a:pos x="wd2" y="hd2"/>
                      </a:cxn>
                      <a:cxn ang="16200000">
                        <a:pos x="wd2" y="hd2"/>
                      </a:cxn>
                    </a:cxnLst>
                    <a:rect l="0" t="0" r="r" b="b"/>
                    <a:pathLst>
                      <a:path w="21600" h="21600" extrusionOk="0">
                        <a:moveTo>
                          <a:pt x="0" y="2001"/>
                        </a:moveTo>
                        <a:cubicBezTo>
                          <a:pt x="0" y="896"/>
                          <a:pt x="4835" y="0"/>
                          <a:pt x="10800" y="0"/>
                        </a:cubicBezTo>
                        <a:cubicBezTo>
                          <a:pt x="16765" y="0"/>
                          <a:pt x="21600" y="896"/>
                          <a:pt x="21600" y="2001"/>
                        </a:cubicBezTo>
                        <a:lnTo>
                          <a:pt x="21600" y="19599"/>
                        </a:lnTo>
                        <a:cubicBezTo>
                          <a:pt x="21600" y="20704"/>
                          <a:pt x="16765" y="21600"/>
                          <a:pt x="10800" y="21600"/>
                        </a:cubicBezTo>
                        <a:cubicBezTo>
                          <a:pt x="4835" y="21600"/>
                          <a:pt x="0" y="20704"/>
                          <a:pt x="0" y="19599"/>
                        </a:cubicBezTo>
                        <a:close/>
                      </a:path>
                    </a:pathLst>
                  </a:custGeom>
                  <a:solidFill>
                    <a:srgbClr val="003366"/>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35" name="Oval"/>
                  <p:cNvSpPr/>
                  <p:nvPr/>
                </p:nvSpPr>
                <p:spPr>
                  <a:xfrm flipH="1">
                    <a:off x="0" y="0"/>
                    <a:ext cx="326827" cy="162044"/>
                  </a:xfrm>
                  <a:prstGeom prst="ellipse">
                    <a:avLst/>
                  </a:prstGeom>
                  <a:solidFill>
                    <a:srgbClr val="FFFFFF">
                      <a:alpha val="4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36" name="Line"/>
                  <p:cNvSpPr/>
                  <p:nvPr/>
                </p:nvSpPr>
                <p:spPr>
                  <a:xfrm flipH="1">
                    <a:off x="1" y="0"/>
                    <a:ext cx="326827" cy="874461"/>
                  </a:xfrm>
                  <a:custGeom>
                    <a:avLst/>
                    <a:gdLst/>
                    <a:ahLst/>
                    <a:cxnLst>
                      <a:cxn ang="0">
                        <a:pos x="wd2" y="hd2"/>
                      </a:cxn>
                      <a:cxn ang="5400000">
                        <a:pos x="wd2" y="hd2"/>
                      </a:cxn>
                      <a:cxn ang="10800000">
                        <a:pos x="wd2" y="hd2"/>
                      </a:cxn>
                      <a:cxn ang="16200000">
                        <a:pos x="wd2" y="hd2"/>
                      </a:cxn>
                    </a:cxnLst>
                    <a:rect l="0" t="0" r="r" b="b"/>
                    <a:pathLst>
                      <a:path w="21600" h="21600" extrusionOk="0">
                        <a:moveTo>
                          <a:pt x="21600" y="2001"/>
                        </a:moveTo>
                        <a:cubicBezTo>
                          <a:pt x="21600" y="3107"/>
                          <a:pt x="16765" y="4003"/>
                          <a:pt x="10800" y="4003"/>
                        </a:cubicBezTo>
                        <a:cubicBezTo>
                          <a:pt x="4835" y="4003"/>
                          <a:pt x="0" y="3107"/>
                          <a:pt x="0" y="2001"/>
                        </a:cubicBezTo>
                        <a:cubicBezTo>
                          <a:pt x="0" y="896"/>
                          <a:pt x="4835" y="0"/>
                          <a:pt x="10800" y="0"/>
                        </a:cubicBezTo>
                        <a:cubicBezTo>
                          <a:pt x="16765" y="0"/>
                          <a:pt x="21600" y="896"/>
                          <a:pt x="21600" y="2001"/>
                        </a:cubicBezTo>
                        <a:lnTo>
                          <a:pt x="21600" y="19599"/>
                        </a:lnTo>
                        <a:cubicBezTo>
                          <a:pt x="21600" y="20704"/>
                          <a:pt x="16765" y="21600"/>
                          <a:pt x="10800" y="21600"/>
                        </a:cubicBezTo>
                        <a:cubicBezTo>
                          <a:pt x="4835" y="21600"/>
                          <a:pt x="0" y="20704"/>
                          <a:pt x="0" y="19599"/>
                        </a:cubicBezTo>
                        <a:lnTo>
                          <a:pt x="0" y="2001"/>
                        </a:lnTo>
                      </a:path>
                    </a:pathLst>
                  </a:custGeom>
                  <a:noFill/>
                  <a:ln w="12700" cap="flat">
                    <a:solidFill>
                      <a:srgbClr val="FFFFFF"/>
                    </a:solidFill>
                    <a:prstDash val="solid"/>
                    <a:round/>
                  </a:ln>
                  <a:effectLst/>
                </p:spPr>
                <p:txBody>
                  <a:bodyPr vert="eaVert" wrap="square" lIns="45719" tIns="45719" rIns="45719" bIns="45719" numCol="1" anchor="ctr">
                    <a:noAutofit/>
                  </a:bodyPr>
                  <a:lstStyle/>
                  <a:p>
                    <a:pPr>
                      <a:defRPr>
                        <a:solidFill>
                          <a:srgbClr val="FFFFFF"/>
                        </a:solidFill>
                      </a:defRPr>
                    </a:pPr>
                    <a:endParaRPr/>
                  </a:p>
                </p:txBody>
              </p:sp>
            </p:grpSp>
            <p:grpSp>
              <p:nvGrpSpPr>
                <p:cNvPr id="541" name="AutoShape 8"/>
                <p:cNvGrpSpPr/>
                <p:nvPr/>
              </p:nvGrpSpPr>
              <p:grpSpPr>
                <a:xfrm>
                  <a:off x="0" y="0"/>
                  <a:ext cx="326828" cy="397483"/>
                  <a:chOff x="0" y="0"/>
                  <a:chExt cx="326827" cy="397482"/>
                </a:xfrm>
              </p:grpSpPr>
              <p:sp>
                <p:nvSpPr>
                  <p:cNvPr id="538" name="Shape"/>
                  <p:cNvSpPr/>
                  <p:nvPr/>
                </p:nvSpPr>
                <p:spPr>
                  <a:xfrm flipH="1">
                    <a:off x="0" y="0"/>
                    <a:ext cx="326828" cy="397483"/>
                  </a:xfrm>
                  <a:custGeom>
                    <a:avLst/>
                    <a:gdLst/>
                    <a:ahLst/>
                    <a:cxnLst>
                      <a:cxn ang="0">
                        <a:pos x="wd2" y="hd2"/>
                      </a:cxn>
                      <a:cxn ang="5400000">
                        <a:pos x="wd2" y="hd2"/>
                      </a:cxn>
                      <a:cxn ang="10800000">
                        <a:pos x="wd2" y="hd2"/>
                      </a:cxn>
                      <a:cxn ang="16200000">
                        <a:pos x="wd2" y="hd2"/>
                      </a:cxn>
                    </a:cxnLst>
                    <a:rect l="0" t="0" r="r" b="b"/>
                    <a:pathLst>
                      <a:path w="21600" h="21600" extrusionOk="0">
                        <a:moveTo>
                          <a:pt x="0" y="2220"/>
                        </a:moveTo>
                        <a:cubicBezTo>
                          <a:pt x="0" y="994"/>
                          <a:pt x="4835" y="0"/>
                          <a:pt x="10800" y="0"/>
                        </a:cubicBezTo>
                        <a:cubicBezTo>
                          <a:pt x="16765" y="0"/>
                          <a:pt x="21600" y="994"/>
                          <a:pt x="21600" y="2220"/>
                        </a:cubicBezTo>
                        <a:lnTo>
                          <a:pt x="21600" y="19380"/>
                        </a:lnTo>
                        <a:cubicBezTo>
                          <a:pt x="21600" y="20606"/>
                          <a:pt x="16765" y="21600"/>
                          <a:pt x="10800" y="21600"/>
                        </a:cubicBezTo>
                        <a:cubicBezTo>
                          <a:pt x="4835" y="21600"/>
                          <a:pt x="0" y="20606"/>
                          <a:pt x="0" y="19380"/>
                        </a:cubicBezTo>
                        <a:close/>
                      </a:path>
                    </a:pathLst>
                  </a:custGeom>
                  <a:solidFill>
                    <a:srgbClr val="FF9933"/>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39" name="Oval"/>
                  <p:cNvSpPr/>
                  <p:nvPr/>
                </p:nvSpPr>
                <p:spPr>
                  <a:xfrm flipH="1">
                    <a:off x="0" y="0"/>
                    <a:ext cx="326827" cy="81707"/>
                  </a:xfrm>
                  <a:prstGeom prst="ellipse">
                    <a:avLst/>
                  </a:prstGeom>
                  <a:solidFill>
                    <a:srgbClr val="FFFFFF">
                      <a:alpha val="40000"/>
                    </a:srgbClr>
                  </a:solidFill>
                  <a:ln w="12700" cap="flat">
                    <a:noFill/>
                    <a:miter lim="400000"/>
                  </a:ln>
                  <a:effectLst/>
                </p:spPr>
                <p:txBody>
                  <a:bodyPr vert="eaVert" wrap="square" lIns="45719" tIns="45719" rIns="45719" bIns="45719" numCol="1" anchor="ctr">
                    <a:noAutofit/>
                  </a:bodyPr>
                  <a:lstStyle/>
                  <a:p>
                    <a:pPr>
                      <a:defRPr>
                        <a:solidFill>
                          <a:srgbClr val="FFFFFF"/>
                        </a:solidFill>
                      </a:defRPr>
                    </a:pPr>
                    <a:endParaRPr/>
                  </a:p>
                </p:txBody>
              </p:sp>
              <p:sp>
                <p:nvSpPr>
                  <p:cNvPr id="540" name="Line"/>
                  <p:cNvSpPr/>
                  <p:nvPr/>
                </p:nvSpPr>
                <p:spPr>
                  <a:xfrm flipH="1">
                    <a:off x="1" y="0"/>
                    <a:ext cx="326827" cy="397483"/>
                  </a:xfrm>
                  <a:custGeom>
                    <a:avLst/>
                    <a:gdLst/>
                    <a:ahLst/>
                    <a:cxnLst>
                      <a:cxn ang="0">
                        <a:pos x="wd2" y="hd2"/>
                      </a:cxn>
                      <a:cxn ang="5400000">
                        <a:pos x="wd2" y="hd2"/>
                      </a:cxn>
                      <a:cxn ang="10800000">
                        <a:pos x="wd2" y="hd2"/>
                      </a:cxn>
                      <a:cxn ang="16200000">
                        <a:pos x="wd2" y="hd2"/>
                      </a:cxn>
                    </a:cxnLst>
                    <a:rect l="0" t="0" r="r" b="b"/>
                    <a:pathLst>
                      <a:path w="21600" h="21600" extrusionOk="0">
                        <a:moveTo>
                          <a:pt x="21600" y="2220"/>
                        </a:moveTo>
                        <a:cubicBezTo>
                          <a:pt x="21600" y="3446"/>
                          <a:pt x="16765" y="4440"/>
                          <a:pt x="10800" y="4440"/>
                        </a:cubicBezTo>
                        <a:cubicBezTo>
                          <a:pt x="4835" y="4440"/>
                          <a:pt x="0" y="3446"/>
                          <a:pt x="0" y="2220"/>
                        </a:cubicBezTo>
                        <a:cubicBezTo>
                          <a:pt x="0" y="994"/>
                          <a:pt x="4835" y="0"/>
                          <a:pt x="10800" y="0"/>
                        </a:cubicBezTo>
                        <a:cubicBezTo>
                          <a:pt x="16765" y="0"/>
                          <a:pt x="21600" y="994"/>
                          <a:pt x="21600" y="2220"/>
                        </a:cubicBezTo>
                        <a:lnTo>
                          <a:pt x="21600" y="19380"/>
                        </a:lnTo>
                        <a:cubicBezTo>
                          <a:pt x="21600" y="20606"/>
                          <a:pt x="16765" y="21600"/>
                          <a:pt x="10800" y="21600"/>
                        </a:cubicBezTo>
                        <a:cubicBezTo>
                          <a:pt x="4835" y="21600"/>
                          <a:pt x="0" y="20606"/>
                          <a:pt x="0" y="19380"/>
                        </a:cubicBezTo>
                        <a:lnTo>
                          <a:pt x="0" y="2220"/>
                        </a:lnTo>
                      </a:path>
                    </a:pathLst>
                  </a:custGeom>
                  <a:noFill/>
                  <a:ln w="12700" cap="flat">
                    <a:solidFill>
                      <a:srgbClr val="FFFFFF"/>
                    </a:solidFill>
                    <a:prstDash val="solid"/>
                    <a:round/>
                  </a:ln>
                  <a:effectLst/>
                </p:spPr>
                <p:txBody>
                  <a:bodyPr vert="eaVert" wrap="square" lIns="45719" tIns="45719" rIns="45719" bIns="45719" numCol="1" anchor="ctr">
                    <a:noAutofit/>
                  </a:bodyPr>
                  <a:lstStyle/>
                  <a:p>
                    <a:pPr>
                      <a:defRPr>
                        <a:solidFill>
                          <a:srgbClr val="FFFFFF"/>
                        </a:solidFill>
                      </a:defRPr>
                    </a:pPr>
                    <a:endParaRPr/>
                  </a:p>
                </p:txBody>
              </p:sp>
            </p:grpSp>
          </p:grpSp>
          <p:sp>
            <p:nvSpPr>
              <p:cNvPr id="543" name="TextBox 64"/>
              <p:cNvSpPr txBox="1"/>
              <p:nvPr/>
            </p:nvSpPr>
            <p:spPr>
              <a:xfrm rot="5400000">
                <a:off x="-6751" y="21697"/>
                <a:ext cx="384342" cy="370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a:solidFill>
                      <a:srgbClr val="FFFFFF"/>
                    </a:solidFill>
                  </a:defRPr>
                </a:lvl1pPr>
              </a:lstStyle>
              <a:p>
                <a:r>
                  <a:t>+</a:t>
                </a:r>
              </a:p>
            </p:txBody>
          </p:sp>
          <p:sp>
            <p:nvSpPr>
              <p:cNvPr id="544" name="TextBox 65"/>
              <p:cNvSpPr txBox="1"/>
              <p:nvPr/>
            </p:nvSpPr>
            <p:spPr>
              <a:xfrm rot="5400000">
                <a:off x="-6751" y="719918"/>
                <a:ext cx="384342" cy="370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a:solidFill>
                      <a:srgbClr val="FFFFFF"/>
                    </a:solidFill>
                  </a:defRPr>
                </a:lvl1pPr>
              </a:lstStyle>
              <a:p>
                <a:r>
                  <a:t>-</a:t>
                </a:r>
              </a:p>
            </p:txBody>
          </p:sp>
        </p:grpSp>
        <p:sp>
          <p:nvSpPr>
            <p:cNvPr id="546" name="Line 14"/>
            <p:cNvSpPr/>
            <p:nvPr/>
          </p:nvSpPr>
          <p:spPr>
            <a:xfrm flipH="1">
              <a:off x="178168" y="0"/>
              <a:ext cx="1" cy="118534"/>
            </a:xfrm>
            <a:prstGeom prst="line">
              <a:avLst/>
            </a:prstGeom>
            <a:noFill/>
            <a:ln w="38100" cap="flat">
              <a:solidFill>
                <a:srgbClr val="969696"/>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47" name="Line 18"/>
            <p:cNvSpPr/>
            <p:nvPr/>
          </p:nvSpPr>
          <p:spPr>
            <a:xfrm flipV="1">
              <a:off x="1119105" y="0"/>
              <a:ext cx="1" cy="381001"/>
            </a:xfrm>
            <a:prstGeom prst="line">
              <a:avLst/>
            </a:prstGeom>
            <a:noFill/>
            <a:ln w="38100" cap="flat">
              <a:solidFill>
                <a:srgbClr val="969696"/>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Rectangle 2"/>
          <p:cNvSpPr txBox="1">
            <a:spLocks noGrp="1"/>
          </p:cNvSpPr>
          <p:nvPr>
            <p:ph type="title"/>
          </p:nvPr>
        </p:nvSpPr>
        <p:spPr>
          <a:xfrm>
            <a:off x="304800" y="76200"/>
            <a:ext cx="8534400" cy="685800"/>
          </a:xfrm>
          <a:prstGeom prst="rect">
            <a:avLst/>
          </a:prstGeom>
        </p:spPr>
        <p:txBody>
          <a:bodyPr/>
          <a:lstStyle/>
          <a:p>
            <a:r>
              <a:t>But how much energy can a capacitor store?</a:t>
            </a:r>
          </a:p>
        </p:txBody>
      </p:sp>
      <p:sp>
        <p:nvSpPr>
          <p:cNvPr id="551" name="Rectangle 3"/>
          <p:cNvSpPr txBox="1">
            <a:spLocks noGrp="1"/>
          </p:cNvSpPr>
          <p:nvPr>
            <p:ph type="body" idx="1"/>
          </p:nvPr>
        </p:nvSpPr>
        <p:spPr>
          <a:xfrm>
            <a:off x="152400" y="990600"/>
            <a:ext cx="8763000" cy="5632353"/>
          </a:xfrm>
          <a:prstGeom prst="rect">
            <a:avLst/>
          </a:prstGeom>
        </p:spPr>
        <p:txBody>
          <a:bodyPr/>
          <a:lstStyle/>
          <a:p>
            <a:pPr defTabSz="457200">
              <a:defRPr sz="1800"/>
            </a:pPr>
            <a:r>
              <a:t>Power of any type = Energy flow  =&gt; 	</a:t>
            </a:r>
            <a:r>
              <a:rPr>
                <a:solidFill>
                  <a:srgbClr val="FFCC00"/>
                </a:solidFill>
              </a:rPr>
              <a:t>P = </a:t>
            </a:r>
            <a:r>
              <a:rPr>
                <a:solidFill>
                  <a:srgbClr val="FFCC00"/>
                </a:solidFill>
                <a:latin typeface="Symbol"/>
                <a:ea typeface="Symbol"/>
                <a:cs typeface="Symbol"/>
                <a:sym typeface="Symbol"/>
              </a:rPr>
              <a:t>D</a:t>
            </a:r>
            <a:r>
              <a:rPr>
                <a:solidFill>
                  <a:srgbClr val="FFCC00"/>
                </a:solidFill>
              </a:rPr>
              <a:t>E / </a:t>
            </a:r>
            <a:r>
              <a:rPr>
                <a:solidFill>
                  <a:srgbClr val="FFCC00"/>
                </a:solidFill>
                <a:latin typeface="Symbol"/>
                <a:ea typeface="Symbol"/>
                <a:cs typeface="Symbol"/>
                <a:sym typeface="Symbol"/>
              </a:rPr>
              <a:t>D</a:t>
            </a:r>
            <a:r>
              <a:rPr>
                <a:solidFill>
                  <a:srgbClr val="FFCC00"/>
                </a:solidFill>
              </a:rPr>
              <a:t>t						(3)</a:t>
            </a:r>
          </a:p>
          <a:p>
            <a:pPr defTabSz="457200">
              <a:defRPr sz="1200"/>
            </a:pPr>
            <a:endParaRPr/>
          </a:p>
          <a:p>
            <a:pPr defTabSz="457200">
              <a:defRPr sz="1800"/>
            </a:pPr>
            <a:r>
              <a:t>But electrical power = voltage x current = voltage x (charge flow)</a:t>
            </a:r>
          </a:p>
          <a:p>
            <a:pPr defTabSz="457200">
              <a:defRPr sz="700"/>
            </a:pPr>
            <a:endParaRPr/>
          </a:p>
          <a:p>
            <a:pPr marL="0" lvl="1" indent="640896" defTabSz="457200">
              <a:buSzTx/>
              <a:buNone/>
              <a:defRPr sz="1800"/>
            </a:pPr>
            <a:r>
              <a:t>Charge flow into a capacitor = </a:t>
            </a:r>
            <a:r>
              <a:rPr>
                <a:latin typeface="Symbol"/>
                <a:ea typeface="Symbol"/>
                <a:cs typeface="Symbol"/>
                <a:sym typeface="Symbol"/>
              </a:rPr>
              <a:t>D</a:t>
            </a:r>
            <a:r>
              <a:t>Q / </a:t>
            </a:r>
            <a:r>
              <a:rPr>
                <a:latin typeface="Symbol"/>
                <a:ea typeface="Symbol"/>
                <a:cs typeface="Symbol"/>
                <a:sym typeface="Symbol"/>
              </a:rPr>
              <a:t>D</a:t>
            </a:r>
            <a:r>
              <a:t>t  (change in charge stored per time)</a:t>
            </a:r>
          </a:p>
          <a:p>
            <a:pPr marL="0" lvl="1" indent="640896" defTabSz="457200">
              <a:spcBef>
                <a:spcPts val="600"/>
              </a:spcBef>
              <a:buSzTx/>
              <a:buNone/>
              <a:defRPr sz="1800"/>
            </a:pPr>
            <a:r>
              <a:t>So power into a capacitor is:		</a:t>
            </a:r>
            <a:r>
              <a:rPr>
                <a:solidFill>
                  <a:srgbClr val="FFCC00"/>
                </a:solidFill>
              </a:rPr>
              <a:t>P</a:t>
            </a:r>
            <a:r>
              <a:rPr baseline="-25000">
                <a:solidFill>
                  <a:srgbClr val="FFCC00"/>
                </a:solidFill>
              </a:rPr>
              <a:t>capacitor</a:t>
            </a:r>
            <a:r>
              <a:rPr>
                <a:solidFill>
                  <a:srgbClr val="FFCC00"/>
                </a:solidFill>
              </a:rPr>
              <a:t> = V x (</a:t>
            </a:r>
            <a:r>
              <a:rPr>
                <a:solidFill>
                  <a:srgbClr val="FFCC00"/>
                </a:solidFill>
                <a:latin typeface="Symbol"/>
                <a:ea typeface="Symbol"/>
                <a:cs typeface="Symbol"/>
                <a:sym typeface="Symbol"/>
              </a:rPr>
              <a:t>D</a:t>
            </a:r>
            <a:r>
              <a:rPr>
                <a:solidFill>
                  <a:srgbClr val="FFCC00"/>
                </a:solidFill>
              </a:rPr>
              <a:t>Q / </a:t>
            </a:r>
            <a:r>
              <a:rPr>
                <a:solidFill>
                  <a:srgbClr val="FFCC00"/>
                </a:solidFill>
                <a:latin typeface="Symbol"/>
                <a:ea typeface="Symbol"/>
                <a:cs typeface="Symbol"/>
                <a:sym typeface="Symbol"/>
              </a:rPr>
              <a:t>D</a:t>
            </a:r>
            <a:r>
              <a:rPr>
                <a:solidFill>
                  <a:srgbClr val="FFCC00"/>
                </a:solidFill>
              </a:rPr>
              <a:t>T)			(4)</a:t>
            </a:r>
            <a:r>
              <a:t>	</a:t>
            </a:r>
            <a:r>
              <a:rPr sz="2800"/>
              <a:t>	</a:t>
            </a:r>
          </a:p>
          <a:p>
            <a:pPr defTabSz="457200">
              <a:defRPr sz="1200"/>
            </a:pPr>
            <a:endParaRPr/>
          </a:p>
          <a:p>
            <a:pPr defTabSz="457200">
              <a:defRPr sz="1800"/>
            </a:pPr>
            <a:r>
              <a:t>Equations (3) and (4) BOTH give the power and are thus equal:</a:t>
            </a:r>
          </a:p>
          <a:p>
            <a:pPr defTabSz="457200">
              <a:defRPr sz="700"/>
            </a:pPr>
            <a:endParaRPr/>
          </a:p>
          <a:p>
            <a:pPr marL="0" lvl="1" indent="640896" defTabSz="457200">
              <a:buSzTx/>
              <a:buNone/>
              <a:defRPr sz="1800"/>
            </a:pPr>
            <a:r>
              <a:rPr>
                <a:latin typeface="Symbol"/>
                <a:ea typeface="Symbol"/>
                <a:cs typeface="Symbol"/>
                <a:sym typeface="Symbol"/>
              </a:rPr>
              <a:t>D</a:t>
            </a:r>
            <a:r>
              <a:t>E / </a:t>
            </a:r>
            <a:r>
              <a:rPr>
                <a:latin typeface="Symbol"/>
                <a:ea typeface="Symbol"/>
                <a:cs typeface="Symbol"/>
                <a:sym typeface="Symbol"/>
              </a:rPr>
              <a:t>D</a:t>
            </a:r>
            <a:r>
              <a:t>t = V x (</a:t>
            </a:r>
            <a:r>
              <a:rPr>
                <a:latin typeface="Symbol"/>
                <a:ea typeface="Symbol"/>
                <a:cs typeface="Symbol"/>
                <a:sym typeface="Symbol"/>
              </a:rPr>
              <a:t>D</a:t>
            </a:r>
            <a:r>
              <a:t>Q / </a:t>
            </a:r>
            <a:r>
              <a:rPr>
                <a:latin typeface="Symbol"/>
                <a:ea typeface="Symbol"/>
                <a:cs typeface="Symbol"/>
                <a:sym typeface="Symbol"/>
              </a:rPr>
              <a:t>D</a:t>
            </a:r>
            <a:r>
              <a:t>T)	Or in calculus terms:		dE/dt = V dQ/dT</a:t>
            </a:r>
          </a:p>
          <a:p>
            <a:pPr defTabSz="457200">
              <a:defRPr sz="1200"/>
            </a:pPr>
            <a:endParaRPr/>
          </a:p>
          <a:p>
            <a:pPr defTabSz="457200">
              <a:defRPr sz="1800"/>
            </a:pPr>
            <a:r>
              <a:t>But from equation (1), Q = CV, substituting this in:		dE/dt = C V dV/dT</a:t>
            </a:r>
          </a:p>
          <a:p>
            <a:pPr defTabSz="457200">
              <a:defRPr sz="1200"/>
            </a:pPr>
            <a:endParaRPr/>
          </a:p>
          <a:p>
            <a:pPr defTabSz="457200">
              <a:defRPr sz="1800"/>
            </a:pPr>
            <a:r>
              <a:t>Integrating over the capacitor's charging time:	</a:t>
            </a:r>
            <a:r>
              <a:rPr sz="2000" b="1">
                <a:solidFill>
                  <a:srgbClr val="FFCC00"/>
                </a:solidFill>
              </a:rPr>
              <a:t>Energy </a:t>
            </a:r>
            <a:r>
              <a:rPr sz="2000" b="1" baseline="-25000">
                <a:solidFill>
                  <a:srgbClr val="FFCC00"/>
                </a:solidFill>
              </a:rPr>
              <a:t>capacitor </a:t>
            </a:r>
            <a:r>
              <a:rPr sz="2000" b="1">
                <a:solidFill>
                  <a:srgbClr val="FFCC00"/>
                </a:solidFill>
              </a:rPr>
              <a:t>= ½  C V </a:t>
            </a:r>
            <a:r>
              <a:rPr sz="2000" b="1" baseline="30000">
                <a:solidFill>
                  <a:srgbClr val="FFCC00"/>
                </a:solidFill>
              </a:rPr>
              <a:t>2</a:t>
            </a:r>
            <a:endParaRPr b="1" baseline="30000">
              <a:solidFill>
                <a:srgbClr val="FFCC00"/>
              </a:solidFill>
            </a:endParaRPr>
          </a:p>
          <a:p>
            <a:pPr defTabSz="457200">
              <a:defRPr sz="1200"/>
            </a:pPr>
            <a:endParaRPr/>
          </a:p>
          <a:p>
            <a:pPr algn="ctr" defTabSz="457200">
              <a:defRPr sz="1800">
                <a:solidFill>
                  <a:srgbClr val="FFCC00"/>
                </a:solidFill>
              </a:defRPr>
            </a:pPr>
            <a:r>
              <a:t>Doubled voltage applied to a capacitor =&gt; Quadrupled energy stored</a:t>
            </a:r>
          </a:p>
        </p:txBody>
      </p:sp>
      <p:sp>
        <p:nvSpPr>
          <p:cNvPr id="552" name="Rectangle 5"/>
          <p:cNvSpPr txBox="1"/>
          <p:nvPr/>
        </p:nvSpPr>
        <p:spPr>
          <a:xfrm>
            <a:off x="304800" y="6517545"/>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Rectangle 2"/>
          <p:cNvSpPr txBox="1">
            <a:spLocks noGrp="1"/>
          </p:cNvSpPr>
          <p:nvPr>
            <p:ph type="title"/>
          </p:nvPr>
        </p:nvSpPr>
        <p:spPr>
          <a:xfrm>
            <a:off x="304800" y="76200"/>
            <a:ext cx="8534400" cy="533400"/>
          </a:xfrm>
          <a:prstGeom prst="rect">
            <a:avLst/>
          </a:prstGeom>
        </p:spPr>
        <p:txBody>
          <a:bodyPr/>
          <a:lstStyle/>
          <a:p>
            <a:r>
              <a:t>Design of a SUPER CAPACITOR:</a:t>
            </a:r>
          </a:p>
        </p:txBody>
      </p:sp>
      <p:sp>
        <p:nvSpPr>
          <p:cNvPr id="555" name="Rectangle 3"/>
          <p:cNvSpPr txBox="1">
            <a:spLocks noGrp="1"/>
          </p:cNvSpPr>
          <p:nvPr>
            <p:ph type="body" idx="1"/>
          </p:nvPr>
        </p:nvSpPr>
        <p:spPr>
          <a:xfrm>
            <a:off x="228600" y="762000"/>
            <a:ext cx="8915400" cy="5859518"/>
          </a:xfrm>
          <a:prstGeom prst="rect">
            <a:avLst/>
          </a:prstGeom>
        </p:spPr>
        <p:txBody>
          <a:bodyPr/>
          <a:lstStyle/>
          <a:p>
            <a:pPr>
              <a:defRPr sz="1800"/>
            </a:pPr>
            <a:r>
              <a:t>Here we want huge energy storage </a:t>
            </a:r>
            <a:r>
              <a:rPr b="1"/>
              <a:t>per volume </a:t>
            </a:r>
            <a:r>
              <a:t>= energy storage density </a:t>
            </a:r>
          </a:p>
          <a:p>
            <a:pPr>
              <a:defRPr sz="1200"/>
            </a:pPr>
            <a:endParaRPr/>
          </a:p>
          <a:p>
            <a:pPr>
              <a:defRPr sz="1800"/>
            </a:pPr>
            <a:r>
              <a:t>		</a:t>
            </a:r>
            <a:r>
              <a:rPr b="1">
                <a:solidFill>
                  <a:srgbClr val="FFCC00"/>
                </a:solidFill>
              </a:rPr>
              <a:t>Volume </a:t>
            </a:r>
            <a:r>
              <a:rPr b="1" baseline="-25000">
                <a:solidFill>
                  <a:srgbClr val="FFCC00"/>
                </a:solidFill>
              </a:rPr>
              <a:t>capactior</a:t>
            </a:r>
            <a:r>
              <a:rPr b="1">
                <a:solidFill>
                  <a:srgbClr val="FFCC00"/>
                </a:solidFill>
              </a:rPr>
              <a:t> = Area </a:t>
            </a:r>
            <a:r>
              <a:rPr b="1" baseline="-25000">
                <a:solidFill>
                  <a:srgbClr val="FFCC00"/>
                </a:solidFill>
              </a:rPr>
              <a:t>capacitor</a:t>
            </a:r>
            <a:r>
              <a:rPr b="1">
                <a:solidFill>
                  <a:srgbClr val="FFCC00"/>
                </a:solidFill>
              </a:rPr>
              <a:t> x Thickness </a:t>
            </a:r>
            <a:r>
              <a:rPr b="1" baseline="-25000">
                <a:solidFill>
                  <a:srgbClr val="FFCC00"/>
                </a:solidFill>
              </a:rPr>
              <a:t>capacitor   </a:t>
            </a:r>
            <a:endParaRPr sz="2800" baseline="-25000">
              <a:solidFill>
                <a:srgbClr val="FFCC00"/>
              </a:solidFill>
            </a:endParaRPr>
          </a:p>
          <a:p>
            <a:pPr>
              <a:defRPr sz="3200"/>
            </a:pPr>
            <a:endParaRPr/>
          </a:p>
          <a:p>
            <a:pPr>
              <a:defRPr sz="1800"/>
            </a:pPr>
            <a:r>
              <a:t>Simple capacitor: 			      </a:t>
            </a:r>
            <a:r>
              <a:rPr sz="1600" b="1"/>
              <a:t>Gray = metal plates      White = insulator</a:t>
            </a:r>
          </a:p>
          <a:p>
            <a:pPr>
              <a:defRPr sz="1800" b="1"/>
            </a:pPr>
            <a:endParaRPr/>
          </a:p>
          <a:p>
            <a:pPr>
              <a:defRPr sz="1800" b="1"/>
            </a:pPr>
            <a:r>
              <a:t>		</a:t>
            </a:r>
            <a:r>
              <a:rPr>
                <a:solidFill>
                  <a:srgbClr val="FFCC00"/>
                </a:solidFill>
              </a:rPr>
              <a:t>Thickness </a:t>
            </a:r>
            <a:r>
              <a:rPr baseline="-25000">
                <a:solidFill>
                  <a:srgbClr val="FFCC00"/>
                </a:solidFill>
              </a:rPr>
              <a:t>capacitor</a:t>
            </a:r>
            <a:r>
              <a:rPr>
                <a:solidFill>
                  <a:srgbClr val="FFCC00"/>
                </a:solidFill>
              </a:rPr>
              <a:t> = 2 T </a:t>
            </a:r>
            <a:r>
              <a:rPr baseline="-25000">
                <a:solidFill>
                  <a:srgbClr val="FFCC00"/>
                </a:solidFill>
              </a:rPr>
              <a:t>plate</a:t>
            </a:r>
            <a:r>
              <a:rPr>
                <a:solidFill>
                  <a:srgbClr val="FFCC00"/>
                </a:solidFill>
              </a:rPr>
              <a:t> + T </a:t>
            </a:r>
            <a:r>
              <a:rPr baseline="-25000">
                <a:solidFill>
                  <a:srgbClr val="FFCC00"/>
                </a:solidFill>
              </a:rPr>
              <a:t>insulator</a:t>
            </a:r>
          </a:p>
          <a:p>
            <a:endParaRPr baseline="-23100">
              <a:solidFill>
                <a:srgbClr val="FFCC00"/>
              </a:solidFill>
            </a:endParaRPr>
          </a:p>
          <a:p>
            <a:pPr>
              <a:defRPr sz="1800"/>
            </a:pPr>
            <a:r>
              <a:t>Then Energy stored in this stacked capacitor per volume is</a:t>
            </a:r>
          </a:p>
          <a:p>
            <a:pPr>
              <a:defRPr sz="1000"/>
            </a:pPr>
            <a:endParaRPr/>
          </a:p>
          <a:p>
            <a:pPr>
              <a:defRPr sz="1800"/>
            </a:pPr>
            <a:r>
              <a:t>	</a:t>
            </a:r>
            <a:r>
              <a:rPr b="1">
                <a:solidFill>
                  <a:srgbClr val="FFCC00"/>
                </a:solidFill>
              </a:rPr>
              <a:t>Capacitor energy density = C V </a:t>
            </a:r>
            <a:r>
              <a:rPr b="1" baseline="30000">
                <a:solidFill>
                  <a:srgbClr val="FFCC00"/>
                </a:solidFill>
              </a:rPr>
              <a:t>2</a:t>
            </a:r>
            <a:r>
              <a:rPr b="1">
                <a:solidFill>
                  <a:srgbClr val="FFCC00"/>
                </a:solidFill>
              </a:rPr>
              <a:t> / [2 x A x (2 T</a:t>
            </a:r>
            <a:r>
              <a:rPr b="1" baseline="-25000">
                <a:solidFill>
                  <a:srgbClr val="FFCC00"/>
                </a:solidFill>
              </a:rPr>
              <a:t>plate</a:t>
            </a:r>
            <a:r>
              <a:rPr b="1">
                <a:solidFill>
                  <a:srgbClr val="FFCC00"/>
                </a:solidFill>
              </a:rPr>
              <a:t> + T </a:t>
            </a:r>
            <a:r>
              <a:rPr b="1" baseline="-25000">
                <a:solidFill>
                  <a:srgbClr val="FFCC00"/>
                </a:solidFill>
              </a:rPr>
              <a:t>insulator</a:t>
            </a:r>
            <a:r>
              <a:rPr b="1">
                <a:solidFill>
                  <a:srgbClr val="FFCC00"/>
                </a:solidFill>
              </a:rPr>
              <a:t>)]</a:t>
            </a:r>
          </a:p>
          <a:p>
            <a:pPr>
              <a:defRPr sz="1800" b="1">
                <a:solidFill>
                  <a:srgbClr val="FFCC00"/>
                </a:solidFill>
              </a:defRPr>
            </a:pPr>
            <a:endParaRPr/>
          </a:p>
          <a:p>
            <a:pPr>
              <a:defRPr sz="1800"/>
            </a:pPr>
            <a:r>
              <a:t>So thinning down both the plates and insulators is a good idea, however:</a:t>
            </a:r>
          </a:p>
          <a:p>
            <a:pPr>
              <a:defRPr sz="900"/>
            </a:pPr>
            <a:endParaRPr/>
          </a:p>
          <a:p>
            <a:pPr>
              <a:defRPr sz="1800"/>
            </a:pPr>
            <a:r>
              <a:t>	Plates have to be thick enough that electron flow won't overheat them</a:t>
            </a:r>
          </a:p>
          <a:p>
            <a:pPr>
              <a:defRPr sz="1000"/>
            </a:pPr>
            <a:endParaRPr/>
          </a:p>
          <a:p>
            <a:pPr>
              <a:defRPr sz="1800"/>
            </a:pPr>
            <a:r>
              <a:t>	Insulator has to be thick enough that electrons cannot jump through it</a:t>
            </a:r>
          </a:p>
        </p:txBody>
      </p:sp>
      <p:grpSp>
        <p:nvGrpSpPr>
          <p:cNvPr id="561" name="Group 9"/>
          <p:cNvGrpSpPr/>
          <p:nvPr/>
        </p:nvGrpSpPr>
        <p:grpSpPr>
          <a:xfrm>
            <a:off x="2438399" y="2241549"/>
            <a:ext cx="1524001" cy="459320"/>
            <a:chOff x="0" y="0"/>
            <a:chExt cx="1524000" cy="459319"/>
          </a:xfrm>
        </p:grpSpPr>
        <p:sp>
          <p:nvSpPr>
            <p:cNvPr id="556" name="Rectangle 4"/>
            <p:cNvSpPr/>
            <p:nvPr/>
          </p:nvSpPr>
          <p:spPr>
            <a:xfrm>
              <a:off x="367861" y="-1"/>
              <a:ext cx="1156139" cy="102706"/>
            </a:xfrm>
            <a:prstGeom prst="rect">
              <a:avLst/>
            </a:prstGeom>
            <a:solidFill>
              <a:srgbClr val="A4A4A4"/>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57" name="Rectangle 5"/>
            <p:cNvSpPr/>
            <p:nvPr/>
          </p:nvSpPr>
          <p:spPr>
            <a:xfrm>
              <a:off x="367861" y="106127"/>
              <a:ext cx="1156139" cy="243123"/>
            </a:xfrm>
            <a:prstGeom prst="rect">
              <a:avLst/>
            </a:prstGeom>
            <a:solidFill>
              <a:srgbClr val="F2F2F2"/>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58" name="Rectangle 6"/>
            <p:cNvSpPr/>
            <p:nvPr/>
          </p:nvSpPr>
          <p:spPr>
            <a:xfrm>
              <a:off x="367861" y="356615"/>
              <a:ext cx="1156139" cy="102705"/>
            </a:xfrm>
            <a:prstGeom prst="rect">
              <a:avLst/>
            </a:prstGeom>
            <a:solidFill>
              <a:srgbClr val="4E5768"/>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59" name="Straight Connector 7"/>
            <p:cNvSpPr/>
            <p:nvPr/>
          </p:nvSpPr>
          <p:spPr>
            <a:xfrm flipH="1" flipV="1">
              <a:off x="-1" y="51352"/>
              <a:ext cx="367863" cy="1071"/>
            </a:xfrm>
            <a:prstGeom prst="line">
              <a:avLst/>
            </a:prstGeom>
            <a:solidFill>
              <a:schemeClr val="accent1"/>
            </a:solidFill>
            <a:ln w="28575"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60" name="Straight Connector 8"/>
            <p:cNvSpPr/>
            <p:nvPr/>
          </p:nvSpPr>
          <p:spPr>
            <a:xfrm flipH="1" flipV="1">
              <a:off x="0" y="400049"/>
              <a:ext cx="367863" cy="1071"/>
            </a:xfrm>
            <a:prstGeom prst="line">
              <a:avLst/>
            </a:prstGeom>
            <a:solidFill>
              <a:schemeClr val="accent1"/>
            </a:solidFill>
            <a:ln w="28575"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Rectangle 2"/>
          <p:cNvSpPr txBox="1">
            <a:spLocks noGrp="1"/>
          </p:cNvSpPr>
          <p:nvPr>
            <p:ph type="title"/>
          </p:nvPr>
        </p:nvSpPr>
        <p:spPr>
          <a:xfrm>
            <a:off x="304800" y="76200"/>
            <a:ext cx="8534400" cy="609600"/>
          </a:xfrm>
          <a:prstGeom prst="rect">
            <a:avLst/>
          </a:prstGeom>
        </p:spPr>
        <p:txBody>
          <a:bodyPr/>
          <a:lstStyle/>
          <a:p>
            <a:r>
              <a:t>This all suggests use of ultrathin </a:t>
            </a:r>
            <a:r>
              <a:rPr b="1" i="0">
                <a:solidFill>
                  <a:srgbClr val="FFCC00"/>
                </a:solidFill>
                <a:latin typeface="Tahoma"/>
                <a:ea typeface="Tahoma"/>
                <a:cs typeface="Tahoma"/>
                <a:sym typeface="Tahoma"/>
              </a:rPr>
              <a:t>nano materials</a:t>
            </a:r>
          </a:p>
        </p:txBody>
      </p:sp>
      <p:sp>
        <p:nvSpPr>
          <p:cNvPr id="564" name="Rectangle 3"/>
          <p:cNvSpPr txBox="1">
            <a:spLocks noGrp="1"/>
          </p:cNvSpPr>
          <p:nvPr>
            <p:ph type="body" sz="quarter" idx="1"/>
          </p:nvPr>
        </p:nvSpPr>
        <p:spPr>
          <a:xfrm>
            <a:off x="152400" y="838200"/>
            <a:ext cx="8991600" cy="416655"/>
          </a:xfrm>
          <a:prstGeom prst="rect">
            <a:avLst/>
          </a:prstGeom>
        </p:spPr>
        <p:txBody>
          <a:bodyPr/>
          <a:lstStyle>
            <a:lvl1pPr defTabSz="457200">
              <a:defRPr sz="1800"/>
            </a:lvl1pPr>
          </a:lstStyle>
          <a:p>
            <a:r>
              <a:t>Which might allow for capacitors using single atom thick plates and insulators</a:t>
            </a:r>
          </a:p>
        </p:txBody>
      </p:sp>
      <p:pic>
        <p:nvPicPr>
          <p:cNvPr id="565" name="Picture 4" descr="Picture 4"/>
          <p:cNvPicPr>
            <a:picLocks noChangeAspect="1"/>
          </p:cNvPicPr>
          <p:nvPr/>
        </p:nvPicPr>
        <p:blipFill>
          <a:blip r:embed="rId2"/>
          <a:stretch>
            <a:fillRect/>
          </a:stretch>
        </p:blipFill>
        <p:spPr>
          <a:xfrm>
            <a:off x="942668" y="1524000"/>
            <a:ext cx="7092253" cy="4648200"/>
          </a:xfrm>
          <a:prstGeom prst="rect">
            <a:avLst/>
          </a:prstGeom>
          <a:ln w="12700">
            <a:miter lim="400000"/>
          </a:ln>
        </p:spPr>
      </p:pic>
      <p:sp>
        <p:nvSpPr>
          <p:cNvPr id="566" name="Rectangle 5"/>
          <p:cNvSpPr txBox="1"/>
          <p:nvPr/>
        </p:nvSpPr>
        <p:spPr>
          <a:xfrm>
            <a:off x="3048000" y="6441345"/>
            <a:ext cx="28956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j-lt"/>
                <a:ea typeface="+mj-ea"/>
                <a:cs typeface="+mj-cs"/>
                <a:sym typeface="Arial"/>
              </a:defRPr>
            </a:lvl1pPr>
          </a:lstStyle>
          <a:p>
            <a:r>
              <a:t>http://graphene.nus.edu.sg/barbaros/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Rectangle 2"/>
          <p:cNvSpPr txBox="1">
            <a:spLocks noGrp="1"/>
          </p:cNvSpPr>
          <p:nvPr>
            <p:ph type="title"/>
          </p:nvPr>
        </p:nvSpPr>
        <p:spPr>
          <a:xfrm>
            <a:off x="304800" y="76200"/>
            <a:ext cx="8534400" cy="533400"/>
          </a:xfrm>
          <a:prstGeom prst="rect">
            <a:avLst/>
          </a:prstGeom>
        </p:spPr>
        <p:txBody>
          <a:bodyPr/>
          <a:lstStyle/>
          <a:p>
            <a:r>
              <a:t>But while there are extraordinarily good nano metals for the plates</a:t>
            </a:r>
          </a:p>
        </p:txBody>
      </p:sp>
      <p:sp>
        <p:nvSpPr>
          <p:cNvPr id="569" name="Rectangle 3"/>
          <p:cNvSpPr txBox="1">
            <a:spLocks noGrp="1"/>
          </p:cNvSpPr>
          <p:nvPr>
            <p:ph type="body" idx="1"/>
          </p:nvPr>
        </p:nvSpPr>
        <p:spPr>
          <a:xfrm>
            <a:off x="228600" y="762000"/>
            <a:ext cx="8915400" cy="5666424"/>
          </a:xfrm>
          <a:prstGeom prst="rect">
            <a:avLst/>
          </a:prstGeom>
        </p:spPr>
        <p:txBody>
          <a:bodyPr/>
          <a:lstStyle/>
          <a:p>
            <a:pPr>
              <a:defRPr sz="1800" b="1"/>
            </a:pPr>
            <a:r>
              <a:t>Nano insulators are NOT exceptionally good at blocking electron flow</a:t>
            </a:r>
          </a:p>
          <a:p>
            <a:pPr>
              <a:defRPr sz="1200"/>
            </a:pPr>
            <a:endParaRPr/>
          </a:p>
          <a:p>
            <a:pPr>
              <a:defRPr sz="1800"/>
            </a:pPr>
            <a:r>
              <a:t>Key phenomenon is called </a:t>
            </a:r>
            <a:r>
              <a:rPr b="1">
                <a:solidFill>
                  <a:srgbClr val="FFCC00"/>
                </a:solidFill>
              </a:rPr>
              <a:t>dielectric breakdown</a:t>
            </a:r>
          </a:p>
          <a:p>
            <a:pPr>
              <a:defRPr sz="700"/>
            </a:pPr>
            <a:endParaRPr/>
          </a:p>
          <a:p>
            <a:pPr marL="0" lvl="1" indent="640896">
              <a:buSzTx/>
              <a:buNone/>
              <a:defRPr sz="1800"/>
            </a:pPr>
            <a:r>
              <a:t>Which occurs when the electric field across insulator exceeds  </a:t>
            </a:r>
            <a:r>
              <a:rPr b="1"/>
              <a:t>ξ </a:t>
            </a:r>
            <a:r>
              <a:rPr b="1" baseline="-25000"/>
              <a:t>breakdown</a:t>
            </a:r>
          </a:p>
          <a:p>
            <a:pPr>
              <a:defRPr sz="700"/>
            </a:pPr>
            <a:endParaRPr/>
          </a:p>
          <a:p>
            <a:pPr marL="0" lvl="1" indent="640896">
              <a:buSzTx/>
              <a:buNone/>
              <a:defRPr sz="1800"/>
            </a:pPr>
            <a:r>
              <a:rPr b="1"/>
              <a:t>Electrons then arc through, irreversibly damaging the insulator!</a:t>
            </a:r>
          </a:p>
          <a:p>
            <a:pPr>
              <a:defRPr sz="1200"/>
            </a:pPr>
            <a:endParaRPr/>
          </a:p>
          <a:p>
            <a:pPr>
              <a:defRPr sz="1800"/>
            </a:pPr>
            <a:r>
              <a:t>But electric field in insulator = Capacitor voltage / Thickness </a:t>
            </a:r>
            <a:r>
              <a:rPr b="1" baseline="-25000"/>
              <a:t>insulator</a:t>
            </a:r>
            <a:r>
              <a:rPr b="1"/>
              <a:t> </a:t>
            </a:r>
            <a:r>
              <a:t>= V / T</a:t>
            </a:r>
            <a:r>
              <a:rPr b="1"/>
              <a:t> </a:t>
            </a:r>
            <a:r>
              <a:rPr b="1" baseline="-25000"/>
              <a:t>insulator</a:t>
            </a:r>
            <a:endParaRPr sz="1000" baseline="-25000"/>
          </a:p>
          <a:p>
            <a:pPr>
              <a:defRPr sz="1200" baseline="-34499"/>
            </a:pPr>
            <a:r>
              <a:t>	</a:t>
            </a:r>
          </a:p>
          <a:p>
            <a:pPr>
              <a:defRPr sz="1800"/>
            </a:pPr>
            <a:r>
              <a:t>To avoid breakdown, T </a:t>
            </a:r>
            <a:r>
              <a:rPr b="1" baseline="-25000"/>
              <a:t>insulator</a:t>
            </a:r>
            <a:r>
              <a:t> must thus increase in proportion to voltage used</a:t>
            </a:r>
          </a:p>
          <a:p>
            <a:pPr>
              <a:defRPr sz="1200"/>
            </a:pPr>
            <a:endParaRPr/>
          </a:p>
          <a:p>
            <a:pPr>
              <a:defRPr sz="1800"/>
            </a:pPr>
            <a:r>
              <a:t>But from earlier formula, energy stored in a capacitor increases as voltage squared</a:t>
            </a:r>
          </a:p>
          <a:p>
            <a:pPr>
              <a:defRPr sz="1200"/>
            </a:pPr>
            <a:endParaRPr/>
          </a:p>
          <a:p>
            <a:pPr>
              <a:defRPr sz="1800" b="1"/>
            </a:pPr>
            <a:r>
              <a:t>So despite need for thicker insulators</a:t>
            </a:r>
          </a:p>
          <a:p>
            <a:pPr>
              <a:defRPr sz="700" b="1"/>
            </a:pPr>
            <a:endParaRPr/>
          </a:p>
          <a:p>
            <a:pPr marL="0" lvl="1" indent="640896">
              <a:buSzTx/>
              <a:buNone/>
              <a:defRPr sz="1800" b="1"/>
            </a:pPr>
            <a:r>
              <a:t>It still makes sense to use higher voltages in these capacitors</a:t>
            </a:r>
          </a:p>
          <a:p>
            <a:pPr>
              <a:defRPr sz="800" b="1">
                <a:solidFill>
                  <a:srgbClr val="FFCC00"/>
                </a:solidFill>
              </a:defRPr>
            </a:pPr>
            <a:endParaRPr/>
          </a:p>
          <a:p>
            <a:pPr marL="0" lvl="2" indent="1085850">
              <a:buSzTx/>
              <a:buNone/>
              <a:defRPr sz="1800"/>
            </a:pPr>
            <a:r>
              <a:t>As a conveniently "high" voltage, let's choose 110 volts (DC)</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Rectangle 5"/>
          <p:cNvSpPr txBox="1"/>
          <p:nvPr/>
        </p:nvSpPr>
        <p:spPr>
          <a:xfrm>
            <a:off x="304800" y="6339745"/>
            <a:ext cx="8534400" cy="442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1) Nano Research, August 2013, Volume 6, Issue 8, pp 602-610</a:t>
            </a:r>
            <a:endParaRPr>
              <a:solidFill>
                <a:srgbClr val="E5FFFF"/>
              </a:solidFill>
            </a:endParaRPr>
          </a:p>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2) Journal of Physics: Conference Series </a:t>
            </a:r>
            <a:r>
              <a:rPr b="1"/>
              <a:t>471 </a:t>
            </a:r>
            <a:r>
              <a:t>(2013) </a:t>
            </a:r>
          </a:p>
        </p:txBody>
      </p:sp>
      <p:sp>
        <p:nvSpPr>
          <p:cNvPr id="572" name="Rectangle 2"/>
          <p:cNvSpPr txBox="1">
            <a:spLocks noGrp="1"/>
          </p:cNvSpPr>
          <p:nvPr>
            <p:ph type="title"/>
          </p:nvPr>
        </p:nvSpPr>
        <p:spPr>
          <a:xfrm>
            <a:off x="304800" y="76200"/>
            <a:ext cx="8534400" cy="533400"/>
          </a:xfrm>
          <a:prstGeom prst="rect">
            <a:avLst/>
          </a:prstGeom>
        </p:spPr>
        <p:txBody>
          <a:bodyPr/>
          <a:lstStyle/>
          <a:p>
            <a:r>
              <a:t>Calculating required insulator thickness:</a:t>
            </a:r>
          </a:p>
        </p:txBody>
      </p:sp>
      <p:sp>
        <p:nvSpPr>
          <p:cNvPr id="573" name="Rectangle 3"/>
          <p:cNvSpPr txBox="1">
            <a:spLocks noGrp="1"/>
          </p:cNvSpPr>
          <p:nvPr>
            <p:ph type="body" sz="half" idx="1"/>
          </p:nvPr>
        </p:nvSpPr>
        <p:spPr>
          <a:xfrm>
            <a:off x="228600" y="3523593"/>
            <a:ext cx="8915400" cy="2753942"/>
          </a:xfrm>
          <a:prstGeom prst="rect">
            <a:avLst/>
          </a:prstGeom>
        </p:spPr>
        <p:txBody>
          <a:bodyPr/>
          <a:lstStyle/>
          <a:p>
            <a:pPr>
              <a:defRPr sz="1800"/>
            </a:pPr>
            <a:r>
              <a:t>Choosing a nano insulator from the above figure:  hexagonal boron nitride:</a:t>
            </a:r>
          </a:p>
          <a:p>
            <a:pPr>
              <a:defRPr sz="700"/>
            </a:pPr>
            <a:endParaRPr/>
          </a:p>
          <a:p>
            <a:pPr marL="0" lvl="1" indent="640896">
              <a:buSzTx/>
              <a:buNone/>
              <a:defRPr sz="1800"/>
            </a:pPr>
            <a:r>
              <a:t>For </a:t>
            </a:r>
            <a:r>
              <a:rPr b="1"/>
              <a:t>h-BN</a:t>
            </a:r>
            <a:r>
              <a:t>, </a:t>
            </a:r>
            <a:r>
              <a:rPr b="1"/>
              <a:t>ξ </a:t>
            </a:r>
            <a:r>
              <a:rPr b="1" baseline="-25000"/>
              <a:t>breakdown  </a:t>
            </a:r>
            <a:r>
              <a:t>is </a:t>
            </a:r>
            <a:r>
              <a:rPr b="1"/>
              <a:t>700-900 MV / meter </a:t>
            </a:r>
            <a:r>
              <a:rPr baseline="30000"/>
              <a:t>1,2</a:t>
            </a:r>
          </a:p>
          <a:p>
            <a:pPr>
              <a:defRPr sz="1200"/>
            </a:pPr>
            <a:endParaRPr/>
          </a:p>
          <a:p>
            <a:pPr>
              <a:defRPr sz="1800"/>
            </a:pPr>
            <a:r>
              <a:t>For our voltage choice of 110 volts (DC) if we use h-BN for insulator then:</a:t>
            </a:r>
          </a:p>
          <a:p>
            <a:pPr>
              <a:defRPr sz="700"/>
            </a:pPr>
            <a:endParaRPr/>
          </a:p>
          <a:p>
            <a:pPr marL="0" lvl="1" indent="640896">
              <a:buSzTx/>
              <a:buNone/>
              <a:defRPr sz="1800"/>
            </a:pPr>
            <a:r>
              <a:t>For no sparks, need T </a:t>
            </a:r>
            <a:r>
              <a:rPr baseline="-25000"/>
              <a:t>h-BN </a:t>
            </a:r>
            <a:r>
              <a:t> &gt; 110 Volts / (700 MV/m) ~ 160 nanometers </a:t>
            </a:r>
            <a:r>
              <a:rPr sz="1400"/>
              <a:t>	</a:t>
            </a:r>
          </a:p>
          <a:p>
            <a:pPr marL="0" lvl="1" indent="640896">
              <a:buSzTx/>
              <a:buNone/>
              <a:defRPr sz="1200"/>
            </a:pPr>
            <a:endParaRPr/>
          </a:p>
          <a:p>
            <a:pPr marL="0" lvl="1" indent="640896">
              <a:buSzTx/>
              <a:buNone/>
              <a:defRPr sz="1800"/>
            </a:pPr>
            <a:r>
              <a:t>For a safety margin, choose T</a:t>
            </a:r>
            <a:r>
              <a:rPr baseline="-25000"/>
              <a:t> h-BN insulator </a:t>
            </a:r>
            <a:r>
              <a:t>= </a:t>
            </a:r>
            <a:r>
              <a:rPr b="1">
                <a:solidFill>
                  <a:srgbClr val="FFCC00"/>
                </a:solidFill>
              </a:rPr>
              <a:t>200 nanometers</a:t>
            </a:r>
          </a:p>
        </p:txBody>
      </p:sp>
      <p:pic>
        <p:nvPicPr>
          <p:cNvPr id="574" name="Picture 4" descr="Picture 4"/>
          <p:cNvPicPr>
            <a:picLocks noChangeAspect="1"/>
          </p:cNvPicPr>
          <p:nvPr/>
        </p:nvPicPr>
        <p:blipFill>
          <a:blip r:embed="rId2"/>
          <a:stretch>
            <a:fillRect/>
          </a:stretch>
        </p:blipFill>
        <p:spPr>
          <a:xfrm>
            <a:off x="2743200" y="914400"/>
            <a:ext cx="3886200" cy="254698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1) Journal of Physics: Conference Series </a:t>
            </a:r>
            <a:r>
              <a:rPr b="1"/>
              <a:t>471 </a:t>
            </a:r>
            <a:r>
              <a:t>(2013) </a:t>
            </a:r>
          </a:p>
        </p:txBody>
      </p:sp>
      <p:sp>
        <p:nvSpPr>
          <p:cNvPr id="577" name="Rectangle 2"/>
          <p:cNvSpPr txBox="1">
            <a:spLocks noGrp="1"/>
          </p:cNvSpPr>
          <p:nvPr>
            <p:ph type="title"/>
          </p:nvPr>
        </p:nvSpPr>
        <p:spPr>
          <a:xfrm>
            <a:off x="304800" y="76200"/>
            <a:ext cx="8534400" cy="533400"/>
          </a:xfrm>
          <a:prstGeom prst="rect">
            <a:avLst/>
          </a:prstGeom>
        </p:spPr>
        <p:txBody>
          <a:bodyPr/>
          <a:lstStyle/>
          <a:p>
            <a:r>
              <a:t>Then calculating this "nano" capacitor's energy density:</a:t>
            </a:r>
          </a:p>
        </p:txBody>
      </p:sp>
      <p:sp>
        <p:nvSpPr>
          <p:cNvPr id="578" name="Rectangle 3"/>
          <p:cNvSpPr txBox="1"/>
          <p:nvPr/>
        </p:nvSpPr>
        <p:spPr>
          <a:xfrm>
            <a:off x="228600" y="762000"/>
            <a:ext cx="8915400" cy="5463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spcBef>
                <a:spcPts val="400"/>
              </a:spcBef>
              <a:defRPr b="0">
                <a:solidFill>
                  <a:srgbClr val="FFFFFF"/>
                </a:solidFill>
                <a:effectLst>
                  <a:outerShdw blurRad="38100" dist="38100" dir="2700000" rotWithShape="0">
                    <a:srgbClr val="000000"/>
                  </a:outerShdw>
                </a:effectLst>
              </a:defRPr>
            </a:pPr>
            <a:r>
              <a:t>Capacitor </a:t>
            </a:r>
            <a:r>
              <a:rPr baseline="-25000"/>
              <a:t>energy density </a:t>
            </a:r>
            <a:r>
              <a:t>= C V </a:t>
            </a:r>
            <a:r>
              <a:rPr baseline="30000"/>
              <a:t>2</a:t>
            </a:r>
            <a:r>
              <a:t> / [2 x Area x (T </a:t>
            </a:r>
            <a:r>
              <a:rPr baseline="-25000"/>
              <a:t>plate</a:t>
            </a:r>
            <a:r>
              <a:t> + T </a:t>
            </a:r>
            <a:r>
              <a:rPr baseline="-25000"/>
              <a:t>insulator</a:t>
            </a:r>
            <a:r>
              <a:t>)]</a:t>
            </a:r>
          </a:p>
          <a:p>
            <a:pPr>
              <a:spcBef>
                <a:spcPts val="400"/>
              </a:spcBef>
              <a:defRPr sz="1200" b="0">
                <a:solidFill>
                  <a:srgbClr val="FFFFFF"/>
                </a:solidFill>
                <a:effectLst>
                  <a:outerShdw blurRad="38100" dist="38100" dir="2700000" rotWithShape="0">
                    <a:srgbClr val="000000"/>
                  </a:outerShdw>
                </a:effectLst>
              </a:defRPr>
            </a:pPr>
            <a:endParaRPr/>
          </a:p>
          <a:p>
            <a:pPr>
              <a:spcBef>
                <a:spcPts val="500"/>
              </a:spcBef>
              <a:defRPr b="0">
                <a:solidFill>
                  <a:srgbClr val="FFFFFF"/>
                </a:solidFill>
                <a:effectLst>
                  <a:outerShdw blurRad="38100" dist="38100" dir="2700000" rotWithShape="0">
                    <a:srgbClr val="000000"/>
                  </a:outerShdw>
                </a:effectLst>
              </a:defRPr>
            </a:pPr>
            <a:r>
              <a:t>Where:	C = </a:t>
            </a:r>
            <a:r>
              <a:rPr sz="2400">
                <a:latin typeface="Symbol"/>
                <a:ea typeface="Symbol"/>
                <a:cs typeface="Symbol"/>
                <a:sym typeface="Symbol"/>
              </a:rPr>
              <a:t>e</a:t>
            </a:r>
            <a:r>
              <a:t> Area / T </a:t>
            </a:r>
            <a:r>
              <a:rPr baseline="-25000"/>
              <a:t>insulator</a:t>
            </a:r>
          </a:p>
          <a:p>
            <a:pPr>
              <a:spcBef>
                <a:spcPts val="400"/>
              </a:spcBef>
              <a:defRPr sz="1200" b="0" baseline="-28166">
                <a:solidFill>
                  <a:srgbClr val="FFFFFF"/>
                </a:solidFill>
                <a:effectLst>
                  <a:outerShdw blurRad="38100" dist="38100" dir="2700000" rotWithShape="0">
                    <a:srgbClr val="000000"/>
                  </a:outerShdw>
                </a:effectLst>
              </a:defRPr>
            </a:pPr>
            <a:endParaRPr/>
          </a:p>
          <a:p>
            <a:pPr>
              <a:spcBef>
                <a:spcPts val="400"/>
              </a:spcBef>
              <a:defRPr b="0">
                <a:solidFill>
                  <a:srgbClr val="FFFFFF"/>
                </a:solidFill>
                <a:effectLst>
                  <a:outerShdw blurRad="38100" dist="38100" dir="2700000" rotWithShape="0">
                    <a:srgbClr val="000000"/>
                  </a:outerShdw>
                </a:effectLst>
              </a:defRPr>
            </a:pPr>
            <a:r>
              <a:t>And for our choice of h-BN insulator using 110 VDC:</a:t>
            </a:r>
          </a:p>
          <a:p>
            <a:pPr>
              <a:spcBef>
                <a:spcPts val="400"/>
              </a:spcBef>
              <a:defRPr sz="700" b="0">
                <a:solidFill>
                  <a:srgbClr val="FFFFFF"/>
                </a:solidFill>
                <a:effectLst>
                  <a:outerShdw blurRad="38100" dist="38100" dir="2700000" rotWithShape="0">
                    <a:srgbClr val="000000"/>
                  </a:outerShdw>
                </a:effectLst>
              </a:defRPr>
            </a:pPr>
            <a:endParaRPr/>
          </a:p>
          <a:p>
            <a:pPr>
              <a:spcBef>
                <a:spcPts val="400"/>
              </a:spcBef>
              <a:defRPr b="0">
                <a:solidFill>
                  <a:srgbClr val="FFFFFF"/>
                </a:solidFill>
                <a:effectLst>
                  <a:outerShdw blurRad="38100" dist="38100" dir="2700000" rotWithShape="0">
                    <a:srgbClr val="000000"/>
                  </a:outerShdw>
                </a:effectLst>
              </a:defRPr>
            </a:pPr>
            <a:r>
              <a:t> 	T </a:t>
            </a:r>
            <a:r>
              <a:rPr baseline="-25000"/>
              <a:t>h-BN insulator </a:t>
            </a:r>
            <a:r>
              <a:t>= 200 micron = 10</a:t>
            </a:r>
            <a:r>
              <a:rPr baseline="30000"/>
              <a:t>-6 </a:t>
            </a:r>
            <a:r>
              <a:t>m	</a:t>
            </a:r>
          </a:p>
          <a:p>
            <a:pPr>
              <a:spcBef>
                <a:spcPts val="400"/>
              </a:spcBef>
              <a:defRPr sz="700" b="0">
                <a:solidFill>
                  <a:srgbClr val="FFFFFF"/>
                </a:solidFill>
                <a:effectLst>
                  <a:outerShdw blurRad="38100" dist="38100" dir="2700000" rotWithShape="0">
                    <a:srgbClr val="000000"/>
                  </a:outerShdw>
                </a:effectLst>
                <a:latin typeface="Symbol"/>
                <a:ea typeface="Symbol"/>
                <a:cs typeface="Symbol"/>
                <a:sym typeface="Symbol"/>
              </a:defRPr>
            </a:pPr>
            <a:endParaRPr/>
          </a:p>
          <a:p>
            <a:pPr>
              <a:spcBef>
                <a:spcPts val="400"/>
              </a:spcBef>
              <a:defRPr b="0">
                <a:solidFill>
                  <a:srgbClr val="FFFFFF"/>
                </a:solidFill>
                <a:effectLst>
                  <a:outerShdw blurRad="38100" dist="38100" dir="2700000" rotWithShape="0">
                    <a:srgbClr val="000000"/>
                  </a:outerShdw>
                </a:effectLst>
                <a:latin typeface="Symbol"/>
                <a:ea typeface="Symbol"/>
                <a:cs typeface="Symbol"/>
                <a:sym typeface="Symbol"/>
              </a:defRPr>
            </a:pPr>
            <a:r>
              <a:t>	</a:t>
            </a:r>
            <a:r>
              <a:rPr>
                <a:latin typeface="Tahoma"/>
                <a:ea typeface="Tahoma"/>
                <a:cs typeface="Tahoma"/>
                <a:sym typeface="Tahoma"/>
              </a:rPr>
              <a:t>T</a:t>
            </a:r>
            <a:r>
              <a:rPr baseline="-25000">
                <a:latin typeface="Tahoma"/>
                <a:ea typeface="Tahoma"/>
                <a:cs typeface="Tahoma"/>
                <a:sym typeface="Tahoma"/>
              </a:rPr>
              <a:t> insulator </a:t>
            </a:r>
            <a:r>
              <a:rPr>
                <a:latin typeface="Tahoma"/>
                <a:ea typeface="Tahoma"/>
                <a:cs typeface="Tahoma"/>
                <a:sym typeface="Tahoma"/>
              </a:rPr>
              <a:t>&gt;&gt; T</a:t>
            </a:r>
            <a:r>
              <a:rPr baseline="-25000">
                <a:latin typeface="Tahoma"/>
                <a:ea typeface="Tahoma"/>
                <a:cs typeface="Tahoma"/>
                <a:sym typeface="Tahoma"/>
              </a:rPr>
              <a:t> plate </a:t>
            </a:r>
          </a:p>
          <a:p>
            <a:pPr>
              <a:spcBef>
                <a:spcPts val="400"/>
              </a:spcBef>
              <a:defRPr sz="700" b="0" baseline="-35857">
                <a:solidFill>
                  <a:srgbClr val="FFFFFF"/>
                </a:solidFill>
                <a:effectLst>
                  <a:outerShdw blurRad="38100" dist="38100" dir="2700000" rotWithShape="0">
                    <a:srgbClr val="000000"/>
                  </a:outerShdw>
                </a:effectLst>
              </a:defRPr>
            </a:pPr>
            <a:endParaRPr/>
          </a:p>
          <a:p>
            <a:pPr>
              <a:spcBef>
                <a:spcPts val="500"/>
              </a:spcBef>
              <a:defRPr b="0">
                <a:solidFill>
                  <a:srgbClr val="FFFFFF"/>
                </a:solidFill>
                <a:effectLst>
                  <a:outerShdw blurRad="38100" dist="38100" dir="2700000" rotWithShape="0">
                    <a:srgbClr val="000000"/>
                  </a:outerShdw>
                </a:effectLst>
                <a:latin typeface="Symbol"/>
                <a:ea typeface="Symbol"/>
                <a:cs typeface="Symbol"/>
                <a:sym typeface="Symbol"/>
              </a:defRPr>
            </a:pPr>
            <a:r>
              <a:t>	</a:t>
            </a:r>
            <a:r>
              <a:rPr sz="2400"/>
              <a:t>e</a:t>
            </a:r>
            <a:r>
              <a:rPr>
                <a:latin typeface="Tahoma"/>
                <a:ea typeface="Tahoma"/>
                <a:cs typeface="Tahoma"/>
                <a:sym typeface="Tahoma"/>
              </a:rPr>
              <a:t> </a:t>
            </a:r>
            <a:r>
              <a:rPr baseline="-25000">
                <a:latin typeface="Tahoma"/>
                <a:ea typeface="Tahoma"/>
                <a:cs typeface="Tahoma"/>
                <a:sym typeface="Tahoma"/>
              </a:rPr>
              <a:t>h-BN  </a:t>
            </a:r>
            <a:r>
              <a:rPr>
                <a:latin typeface="Tahoma"/>
                <a:ea typeface="Tahoma"/>
                <a:cs typeface="Tahoma"/>
                <a:sym typeface="Tahoma"/>
              </a:rPr>
              <a:t>= (3 to 4) x </a:t>
            </a:r>
            <a:r>
              <a:rPr sz="2400"/>
              <a:t>e</a:t>
            </a:r>
            <a:r>
              <a:rPr baseline="-25000">
                <a:latin typeface="Tahoma"/>
                <a:ea typeface="Tahoma"/>
                <a:cs typeface="Tahoma"/>
                <a:sym typeface="Tahoma"/>
              </a:rPr>
              <a:t>o </a:t>
            </a:r>
            <a:r>
              <a:rPr baseline="30000">
                <a:latin typeface="Tahoma"/>
                <a:ea typeface="Tahoma"/>
                <a:cs typeface="Tahoma"/>
                <a:sym typeface="Tahoma"/>
              </a:rPr>
              <a:t>(1)</a:t>
            </a:r>
            <a:r>
              <a:rPr>
                <a:latin typeface="Tahoma"/>
                <a:ea typeface="Tahoma"/>
                <a:cs typeface="Tahoma"/>
                <a:sym typeface="Tahoma"/>
              </a:rPr>
              <a:t> ~ 30 x 10</a:t>
            </a:r>
            <a:r>
              <a:rPr baseline="30000">
                <a:latin typeface="Tahoma"/>
                <a:ea typeface="Tahoma"/>
                <a:cs typeface="Tahoma"/>
                <a:sym typeface="Tahoma"/>
              </a:rPr>
              <a:t>-12 </a:t>
            </a:r>
            <a:r>
              <a:rPr>
                <a:latin typeface="Tahoma"/>
                <a:ea typeface="Tahoma"/>
                <a:cs typeface="Tahoma"/>
                <a:sym typeface="Tahoma"/>
              </a:rPr>
              <a:t> s</a:t>
            </a:r>
            <a:r>
              <a:rPr baseline="30000">
                <a:latin typeface="Tahoma"/>
                <a:ea typeface="Tahoma"/>
                <a:cs typeface="Tahoma"/>
                <a:sym typeface="Tahoma"/>
              </a:rPr>
              <a:t>4</a:t>
            </a:r>
            <a:r>
              <a:rPr>
                <a:latin typeface="Tahoma"/>
                <a:ea typeface="Tahoma"/>
                <a:cs typeface="Tahoma"/>
                <a:sym typeface="Tahoma"/>
              </a:rPr>
              <a:t> Amp</a:t>
            </a:r>
            <a:r>
              <a:rPr baseline="30000">
                <a:latin typeface="Tahoma"/>
                <a:ea typeface="Tahoma"/>
                <a:cs typeface="Tahoma"/>
                <a:sym typeface="Tahoma"/>
              </a:rPr>
              <a:t>2</a:t>
            </a:r>
            <a:r>
              <a:rPr>
                <a:latin typeface="Tahoma"/>
                <a:ea typeface="Tahoma"/>
                <a:cs typeface="Tahoma"/>
                <a:sym typeface="Tahoma"/>
              </a:rPr>
              <a:t> / kg m</a:t>
            </a:r>
            <a:r>
              <a:rPr baseline="30000">
                <a:latin typeface="Tahoma"/>
                <a:ea typeface="Tahoma"/>
                <a:cs typeface="Tahoma"/>
                <a:sym typeface="Tahoma"/>
              </a:rPr>
              <a:t>3</a:t>
            </a:r>
            <a:r>
              <a:rPr>
                <a:latin typeface="Tahoma"/>
                <a:ea typeface="Tahoma"/>
                <a:cs typeface="Tahoma"/>
                <a:sym typeface="Tahoma"/>
              </a:rPr>
              <a:t>  </a:t>
            </a:r>
            <a:endParaRPr baseline="30000">
              <a:latin typeface="Tahoma"/>
              <a:ea typeface="Tahoma"/>
              <a:cs typeface="Tahoma"/>
              <a:sym typeface="Tahoma"/>
            </a:endParaRPr>
          </a:p>
          <a:p>
            <a:pPr>
              <a:spcBef>
                <a:spcPts val="400"/>
              </a:spcBef>
              <a:defRPr sz="1200" b="0">
                <a:solidFill>
                  <a:srgbClr val="FFFFFF"/>
                </a:solidFill>
                <a:effectLst>
                  <a:outerShdw blurRad="38100" dist="38100" dir="2700000" rotWithShape="0">
                    <a:srgbClr val="000000"/>
                  </a:outerShdw>
                </a:effectLst>
              </a:defRPr>
            </a:pPr>
            <a:endParaRPr/>
          </a:p>
          <a:p>
            <a:pPr>
              <a:spcBef>
                <a:spcPts val="400"/>
              </a:spcBef>
              <a:defRPr>
                <a:solidFill>
                  <a:srgbClr val="FFCC00"/>
                </a:solidFill>
                <a:effectLst>
                  <a:outerShdw blurRad="38100" dist="38100" dir="2700000" rotWithShape="0">
                    <a:srgbClr val="000000"/>
                  </a:outerShdw>
                </a:effectLst>
              </a:defRPr>
            </a:pPr>
            <a:r>
              <a:t>Capacitor </a:t>
            </a:r>
            <a:r>
              <a:rPr baseline="-25000"/>
              <a:t>energy density </a:t>
            </a:r>
            <a:r>
              <a:rPr b="0">
                <a:solidFill>
                  <a:srgbClr val="FFFFFF"/>
                </a:solidFill>
              </a:rPr>
              <a:t>~ (</a:t>
            </a:r>
            <a:r>
              <a:rPr b="0">
                <a:solidFill>
                  <a:srgbClr val="FFFFFF"/>
                </a:solidFill>
                <a:latin typeface="Symbol"/>
                <a:ea typeface="Symbol"/>
                <a:cs typeface="Symbol"/>
                <a:sym typeface="Symbol"/>
              </a:rPr>
              <a:t>e</a:t>
            </a:r>
            <a:r>
              <a:rPr b="0">
                <a:solidFill>
                  <a:srgbClr val="FFFFFF"/>
                </a:solidFill>
              </a:rPr>
              <a:t> A / T </a:t>
            </a:r>
            <a:r>
              <a:rPr b="0" baseline="-25000">
                <a:solidFill>
                  <a:srgbClr val="FFFFFF"/>
                </a:solidFill>
              </a:rPr>
              <a:t>insulator</a:t>
            </a:r>
            <a:r>
              <a:rPr b="0">
                <a:solidFill>
                  <a:srgbClr val="FFFFFF"/>
                </a:solidFill>
              </a:rPr>
              <a:t>) V </a:t>
            </a:r>
            <a:r>
              <a:rPr b="0" baseline="30000">
                <a:solidFill>
                  <a:srgbClr val="FFFFFF"/>
                </a:solidFill>
              </a:rPr>
              <a:t>2</a:t>
            </a:r>
            <a:r>
              <a:rPr b="0">
                <a:solidFill>
                  <a:srgbClr val="FFFFFF"/>
                </a:solidFill>
              </a:rPr>
              <a:t> / (2 A T </a:t>
            </a:r>
            <a:r>
              <a:rPr b="0" baseline="-25000">
                <a:solidFill>
                  <a:srgbClr val="FFFFFF"/>
                </a:solidFill>
              </a:rPr>
              <a:t>insulator</a:t>
            </a:r>
            <a:r>
              <a:rPr b="0">
                <a:solidFill>
                  <a:srgbClr val="FFFFFF"/>
                </a:solidFill>
              </a:rPr>
              <a:t>) = </a:t>
            </a:r>
            <a:r>
              <a:rPr b="0">
                <a:latin typeface="Symbol"/>
                <a:ea typeface="Symbol"/>
                <a:cs typeface="Symbol"/>
                <a:sym typeface="Symbol"/>
              </a:rPr>
              <a:t>e</a:t>
            </a:r>
            <a:r>
              <a:t> V </a:t>
            </a:r>
            <a:r>
              <a:rPr baseline="30000"/>
              <a:t>2</a:t>
            </a:r>
            <a:r>
              <a:t> / 2 T</a:t>
            </a:r>
            <a:r>
              <a:rPr baseline="-25000"/>
              <a:t>insulator</a:t>
            </a:r>
            <a:r>
              <a:rPr baseline="30000"/>
              <a:t>2</a:t>
            </a:r>
            <a:endParaRPr>
              <a:solidFill>
                <a:srgbClr val="FFFFFF"/>
              </a:solidFill>
            </a:endParaRPr>
          </a:p>
          <a:p>
            <a:pPr>
              <a:spcBef>
                <a:spcPts val="400"/>
              </a:spcBef>
              <a:defRPr sz="800" b="0">
                <a:solidFill>
                  <a:srgbClr val="FFFFFF"/>
                </a:solidFill>
                <a:effectLst>
                  <a:outerShdw blurRad="38100" dist="38100" dir="2700000" rotWithShape="0">
                    <a:srgbClr val="000000"/>
                  </a:outerShdw>
                </a:effectLst>
              </a:defRPr>
            </a:pPr>
            <a:endParaRPr/>
          </a:p>
          <a:p>
            <a:pPr>
              <a:spcBef>
                <a:spcPts val="400"/>
              </a:spcBef>
              <a:defRPr b="0">
                <a:solidFill>
                  <a:srgbClr val="FFFFFF"/>
                </a:solidFill>
                <a:effectLst>
                  <a:outerShdw blurRad="38100" dist="38100" dir="2700000" rotWithShape="0">
                    <a:srgbClr val="000000"/>
                  </a:outerShdw>
                </a:effectLst>
              </a:defRPr>
            </a:pPr>
            <a:r>
              <a:t>	= </a:t>
            </a:r>
            <a:r>
              <a:rPr sz="1600"/>
              <a:t>(3x10</a:t>
            </a:r>
            <a:r>
              <a:rPr sz="1600" baseline="30000"/>
              <a:t>-11 </a:t>
            </a:r>
            <a:r>
              <a:rPr sz="1600"/>
              <a:t>s</a:t>
            </a:r>
            <a:r>
              <a:rPr sz="1600" baseline="30000"/>
              <a:t>4</a:t>
            </a:r>
            <a:r>
              <a:rPr sz="1600"/>
              <a:t> Amp</a:t>
            </a:r>
            <a:r>
              <a:rPr sz="1600" baseline="30000"/>
              <a:t>2</a:t>
            </a:r>
            <a:r>
              <a:rPr sz="1600"/>
              <a:t> / kg m</a:t>
            </a:r>
            <a:r>
              <a:rPr sz="1600" baseline="30000"/>
              <a:t>3</a:t>
            </a:r>
            <a:r>
              <a:rPr sz="1600"/>
              <a:t>) (110 volts)</a:t>
            </a:r>
            <a:r>
              <a:rPr sz="1600" baseline="30000"/>
              <a:t>2</a:t>
            </a:r>
            <a:r>
              <a:rPr sz="1600"/>
              <a:t> / 2 (0.2x10</a:t>
            </a:r>
            <a:r>
              <a:rPr sz="1600" baseline="30000"/>
              <a:t>-6 </a:t>
            </a:r>
            <a:r>
              <a:rPr sz="1600"/>
              <a:t>m)</a:t>
            </a:r>
            <a:r>
              <a:rPr sz="1600" baseline="30000"/>
              <a:t>2</a:t>
            </a:r>
            <a:r>
              <a:rPr sz="1600"/>
              <a:t> </a:t>
            </a:r>
          </a:p>
          <a:p>
            <a:pPr>
              <a:spcBef>
                <a:spcPts val="400"/>
              </a:spcBef>
              <a:defRPr sz="700" b="0">
                <a:solidFill>
                  <a:srgbClr val="FFFFFF"/>
                </a:solidFill>
                <a:effectLst>
                  <a:outerShdw blurRad="38100" dist="38100" dir="2700000" rotWithShape="0">
                    <a:srgbClr val="000000"/>
                  </a:outerShdw>
                </a:effectLst>
              </a:defRPr>
            </a:pPr>
            <a:endParaRPr/>
          </a:p>
          <a:p>
            <a:pPr>
              <a:spcBef>
                <a:spcPts val="400"/>
              </a:spcBef>
              <a:defRPr sz="1000" b="0">
                <a:solidFill>
                  <a:srgbClr val="FFFFFF"/>
                </a:solidFill>
                <a:effectLst>
                  <a:outerShdw blurRad="38100" dist="38100" dir="2700000" rotWithShape="0">
                    <a:srgbClr val="000000"/>
                  </a:outerShdw>
                </a:effectLst>
              </a:defRPr>
            </a:pPr>
            <a:r>
              <a:t>	</a:t>
            </a:r>
            <a:r>
              <a:rPr sz="1800"/>
              <a:t>= </a:t>
            </a:r>
            <a:r>
              <a:rPr sz="1600"/>
              <a:t>(3x10</a:t>
            </a:r>
            <a:r>
              <a:rPr sz="1600" baseline="30000"/>
              <a:t>-11</a:t>
            </a:r>
            <a:r>
              <a:rPr sz="1600"/>
              <a:t>)(1.2x10</a:t>
            </a:r>
            <a:r>
              <a:rPr sz="1600" baseline="30000"/>
              <a:t>4</a:t>
            </a:r>
            <a:r>
              <a:rPr sz="1600"/>
              <a:t>)(0.5)(2.5x10</a:t>
            </a:r>
            <a:r>
              <a:rPr sz="1600" baseline="30000"/>
              <a:t>13</a:t>
            </a:r>
            <a:r>
              <a:rPr sz="1600"/>
              <a:t>)(s</a:t>
            </a:r>
            <a:r>
              <a:rPr sz="1600" baseline="30000"/>
              <a:t>2 </a:t>
            </a:r>
            <a:r>
              <a:rPr sz="1600"/>
              <a:t>J</a:t>
            </a:r>
            <a:r>
              <a:rPr sz="1600" baseline="30000"/>
              <a:t>2</a:t>
            </a:r>
            <a:r>
              <a:rPr sz="1600"/>
              <a:t>/kg-m</a:t>
            </a:r>
            <a:r>
              <a:rPr sz="1600" baseline="30000"/>
              <a:t>5</a:t>
            </a:r>
            <a:r>
              <a:rPr sz="1600"/>
              <a:t>) = 4.5 MJ/m</a:t>
            </a:r>
            <a:r>
              <a:rPr sz="1600" baseline="30000"/>
              <a:t>3</a:t>
            </a:r>
            <a:r>
              <a:rPr sz="1600"/>
              <a:t> </a:t>
            </a:r>
            <a:r>
              <a:rPr sz="1800"/>
              <a:t>= </a:t>
            </a:r>
            <a:r>
              <a:rPr sz="1800" b="1">
                <a:solidFill>
                  <a:srgbClr val="FFCC00"/>
                </a:solidFill>
              </a:rPr>
              <a:t>1.25 kW-h/m</a:t>
            </a:r>
            <a:r>
              <a:rPr sz="1800" b="1" baseline="30000">
                <a:solidFill>
                  <a:srgbClr val="FFCC00"/>
                </a:solidFill>
              </a:rPr>
              <a:t>3</a:t>
            </a:r>
            <a:endParaRPr>
              <a:solidFill>
                <a:srgbClr val="FFCC00"/>
              </a:solidFill>
            </a:endParaRPr>
          </a:p>
          <a:p>
            <a:pPr>
              <a:spcBef>
                <a:spcPts val="400"/>
              </a:spcBef>
              <a:defRPr sz="1200">
                <a:solidFill>
                  <a:srgbClr val="FFFFFF"/>
                </a:solidFill>
                <a:effectLst>
                  <a:outerShdw blurRad="38100" dist="38100" dir="2700000" rotWithShape="0">
                    <a:srgbClr val="000000"/>
                  </a:outerShdw>
                </a:effectLst>
              </a:defRPr>
            </a:pPr>
            <a:endParaRPr/>
          </a:p>
          <a:p>
            <a:pPr>
              <a:spcBef>
                <a:spcPts val="400"/>
              </a:spcBef>
              <a:defRPr b="0">
                <a:solidFill>
                  <a:srgbClr val="FFFFFF"/>
                </a:solidFill>
                <a:effectLst>
                  <a:outerShdw blurRad="38100" dist="38100" dir="2700000" rotWithShape="0">
                    <a:srgbClr val="000000"/>
                  </a:outerShdw>
                </a:effectLst>
              </a:defRPr>
            </a:pPr>
            <a:r>
              <a:t>Likely efficiencies: </a:t>
            </a:r>
            <a:r>
              <a:rPr b="1">
                <a:solidFill>
                  <a:srgbClr val="FFCC00"/>
                </a:solidFill>
              </a:rPr>
              <a:t>~ 100%</a:t>
            </a:r>
          </a:p>
        </p:txBody>
      </p:sp>
      <p:grpSp>
        <p:nvGrpSpPr>
          <p:cNvPr id="594" name="Group 64"/>
          <p:cNvGrpSpPr/>
          <p:nvPr/>
        </p:nvGrpSpPr>
        <p:grpSpPr>
          <a:xfrm>
            <a:off x="6477000" y="1066799"/>
            <a:ext cx="2209801" cy="2209801"/>
            <a:chOff x="0" y="0"/>
            <a:chExt cx="2209800" cy="2209799"/>
          </a:xfrm>
        </p:grpSpPr>
        <p:grpSp>
          <p:nvGrpSpPr>
            <p:cNvPr id="590" name="Group 55"/>
            <p:cNvGrpSpPr/>
            <p:nvPr/>
          </p:nvGrpSpPr>
          <p:grpSpPr>
            <a:xfrm>
              <a:off x="0" y="256953"/>
              <a:ext cx="2209801" cy="1952847"/>
              <a:chOff x="0" y="0"/>
              <a:chExt cx="2209800" cy="1952846"/>
            </a:xfrm>
          </p:grpSpPr>
          <p:sp>
            <p:nvSpPr>
              <p:cNvPr id="579" name="Rectangle 69"/>
              <p:cNvSpPr/>
              <p:nvPr/>
            </p:nvSpPr>
            <p:spPr>
              <a:xfrm>
                <a:off x="462515" y="10210"/>
                <a:ext cx="1284768" cy="1942637"/>
              </a:xfrm>
              <a:prstGeom prst="rect">
                <a:avLst/>
              </a:prstGeom>
              <a:solidFill>
                <a:srgbClr val="F2F2F2"/>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80" name="Rectangle 63"/>
              <p:cNvSpPr/>
              <p:nvPr/>
            </p:nvSpPr>
            <p:spPr>
              <a:xfrm>
                <a:off x="462515" y="5105"/>
                <a:ext cx="1130596" cy="76583"/>
              </a:xfrm>
              <a:prstGeom prst="rect">
                <a:avLst/>
              </a:prstGeom>
              <a:solidFill>
                <a:srgbClr val="A4A4A4"/>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81" name="Rectangle 65"/>
              <p:cNvSpPr/>
              <p:nvPr/>
            </p:nvSpPr>
            <p:spPr>
              <a:xfrm>
                <a:off x="616687" y="344619"/>
                <a:ext cx="1130596" cy="76583"/>
              </a:xfrm>
              <a:prstGeom prst="rect">
                <a:avLst/>
              </a:prstGeom>
              <a:solidFill>
                <a:srgbClr val="4E5768"/>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82" name="Straight Connector 66"/>
              <p:cNvSpPr/>
              <p:nvPr/>
            </p:nvSpPr>
            <p:spPr>
              <a:xfrm flipH="1" flipV="1">
                <a:off x="0" y="956480"/>
                <a:ext cx="359736" cy="798"/>
              </a:xfrm>
              <a:prstGeom prst="line">
                <a:avLst/>
              </a:prstGeom>
              <a:solidFill>
                <a:schemeClr val="accent1"/>
              </a:solidFill>
              <a:ln w="28575"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83" name="Straight Connector 67"/>
              <p:cNvSpPr/>
              <p:nvPr/>
            </p:nvSpPr>
            <p:spPr>
              <a:xfrm flipH="1" flipV="1">
                <a:off x="1850065" y="955681"/>
                <a:ext cx="359736" cy="798"/>
              </a:xfrm>
              <a:prstGeom prst="line">
                <a:avLst/>
              </a:prstGeom>
              <a:solidFill>
                <a:schemeClr val="accent1"/>
              </a:solidFill>
              <a:ln w="28575"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84" name="Rectangle 68"/>
              <p:cNvSpPr/>
              <p:nvPr/>
            </p:nvSpPr>
            <p:spPr>
              <a:xfrm flipH="1">
                <a:off x="359733" y="-1"/>
                <a:ext cx="102783" cy="1952848"/>
              </a:xfrm>
              <a:prstGeom prst="rect">
                <a:avLst/>
              </a:prstGeom>
              <a:solidFill>
                <a:srgbClr val="A4A4A4"/>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85" name="Rectangle 70"/>
              <p:cNvSpPr/>
              <p:nvPr/>
            </p:nvSpPr>
            <p:spPr>
              <a:xfrm>
                <a:off x="462515" y="727531"/>
                <a:ext cx="1130596" cy="76583"/>
              </a:xfrm>
              <a:prstGeom prst="rect">
                <a:avLst/>
              </a:prstGeom>
              <a:solidFill>
                <a:srgbClr val="A4A4A4"/>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86" name="Rectangle 71"/>
              <p:cNvSpPr/>
              <p:nvPr/>
            </p:nvSpPr>
            <p:spPr>
              <a:xfrm>
                <a:off x="1747282" y="5105"/>
                <a:ext cx="102783" cy="1947742"/>
              </a:xfrm>
              <a:prstGeom prst="rect">
                <a:avLst/>
              </a:prstGeom>
              <a:solidFill>
                <a:srgbClr val="4E5768"/>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87" name="Rectangle 72"/>
              <p:cNvSpPr/>
              <p:nvPr/>
            </p:nvSpPr>
            <p:spPr>
              <a:xfrm>
                <a:off x="616687" y="1110442"/>
                <a:ext cx="1130596" cy="76583"/>
              </a:xfrm>
              <a:prstGeom prst="rect">
                <a:avLst/>
              </a:prstGeom>
              <a:solidFill>
                <a:srgbClr val="4E5768"/>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88" name="Rectangle 73"/>
              <p:cNvSpPr/>
              <p:nvPr/>
            </p:nvSpPr>
            <p:spPr>
              <a:xfrm>
                <a:off x="616687" y="1876264"/>
                <a:ext cx="1130596" cy="76583"/>
              </a:xfrm>
              <a:prstGeom prst="rect">
                <a:avLst/>
              </a:prstGeom>
              <a:solidFill>
                <a:srgbClr val="4E5768"/>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589" name="Rectangle 74"/>
              <p:cNvSpPr/>
              <p:nvPr/>
            </p:nvSpPr>
            <p:spPr>
              <a:xfrm>
                <a:off x="462515" y="1493353"/>
                <a:ext cx="1130596" cy="76583"/>
              </a:xfrm>
              <a:prstGeom prst="rect">
                <a:avLst/>
              </a:prstGeom>
              <a:solidFill>
                <a:srgbClr val="A4A4A4"/>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
          <p:nvSpPr>
            <p:cNvPr id="591" name="Straight Arrow Connector 59"/>
            <p:cNvSpPr/>
            <p:nvPr/>
          </p:nvSpPr>
          <p:spPr>
            <a:xfrm flipH="1">
              <a:off x="679938" y="668080"/>
              <a:ext cx="2637" cy="316405"/>
            </a:xfrm>
            <a:prstGeom prst="line">
              <a:avLst/>
            </a:prstGeom>
            <a:noFill/>
            <a:ln w="12700" cap="flat">
              <a:solidFill>
                <a:srgbClr val="FFCC00"/>
              </a:solidFill>
              <a:prstDash val="solid"/>
              <a:round/>
              <a:headEnd type="triangle" w="med" len="me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592" name="TextBox 61"/>
            <p:cNvSpPr txBox="1"/>
            <p:nvPr/>
          </p:nvSpPr>
          <p:spPr>
            <a:xfrm>
              <a:off x="623276" y="719469"/>
              <a:ext cx="1189893"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CC00"/>
                  </a:solidFill>
                </a:defRPr>
              </a:lvl1pPr>
            </a:lstStyle>
            <a:p>
              <a:r>
                <a:t>200 nm</a:t>
              </a:r>
            </a:p>
          </p:txBody>
        </p:sp>
        <p:sp>
          <p:nvSpPr>
            <p:cNvPr id="593" name="TextBox 62"/>
            <p:cNvSpPr txBox="1"/>
            <p:nvPr/>
          </p:nvSpPr>
          <p:spPr>
            <a:xfrm>
              <a:off x="453292" y="-1"/>
              <a:ext cx="1189893"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CC00"/>
                  </a:solidFill>
                </a:defRPr>
              </a:lvl1pPr>
            </a:lstStyle>
            <a:p>
              <a:r>
                <a:t>Area</a:t>
              </a: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Rectangle 2"/>
          <p:cNvSpPr txBox="1">
            <a:spLocks noGrp="1"/>
          </p:cNvSpPr>
          <p:nvPr>
            <p:ph type="title"/>
          </p:nvPr>
        </p:nvSpPr>
        <p:spPr>
          <a:xfrm>
            <a:off x="304800" y="76200"/>
            <a:ext cx="8534400" cy="609600"/>
          </a:xfrm>
          <a:prstGeom prst="rect">
            <a:avLst/>
          </a:prstGeom>
        </p:spPr>
        <p:txBody>
          <a:bodyPr/>
          <a:lstStyle>
            <a:lvl1pPr>
              <a:defRPr>
                <a:solidFill>
                  <a:srgbClr val="FFCC00"/>
                </a:solidFill>
              </a:defRPr>
            </a:lvl1pPr>
          </a:lstStyle>
          <a:p>
            <a:r>
              <a:t>f) Energy storage via Super-Batteries</a:t>
            </a:r>
          </a:p>
        </p:txBody>
      </p:sp>
      <p:sp>
        <p:nvSpPr>
          <p:cNvPr id="597" name="Rectangle 3"/>
          <p:cNvSpPr txBox="1">
            <a:spLocks noGrp="1"/>
          </p:cNvSpPr>
          <p:nvPr>
            <p:ph type="body" idx="1"/>
          </p:nvPr>
        </p:nvSpPr>
        <p:spPr>
          <a:xfrm>
            <a:off x="195981" y="762000"/>
            <a:ext cx="8534401" cy="5934213"/>
          </a:xfrm>
          <a:prstGeom prst="rect">
            <a:avLst/>
          </a:prstGeom>
        </p:spPr>
        <p:txBody>
          <a:bodyPr/>
          <a:lstStyle/>
          <a:p>
            <a:pPr defTabSz="443484">
              <a:defRPr sz="1746">
                <a:effectLst>
                  <a:outerShdw blurRad="36957" dist="36957" dir="2700000" rotWithShape="0">
                    <a:srgbClr val="000000"/>
                  </a:outerShdw>
                </a:effectLst>
              </a:defRPr>
            </a:pPr>
            <a:r>
              <a:t>From note set on </a:t>
            </a:r>
            <a:r>
              <a:rPr b="1"/>
              <a:t>Batteries and Fuel Cells</a:t>
            </a:r>
            <a:r>
              <a:t> (</a:t>
            </a:r>
            <a:r>
              <a:rPr u="sng">
                <a:solidFill>
                  <a:srgbClr val="00CCFF"/>
                </a:solidFill>
                <a:uFill>
                  <a:solidFill>
                    <a:srgbClr val="00CCFF"/>
                  </a:solidFill>
                </a:uFill>
                <a:hlinkClick r:id="rId2"/>
              </a:rPr>
              <a:t>pptx</a:t>
            </a:r>
            <a:r>
              <a:t> / </a:t>
            </a:r>
            <a:r>
              <a:rPr u="sng">
                <a:solidFill>
                  <a:srgbClr val="00CCFF"/>
                </a:solidFill>
                <a:uFill>
                  <a:solidFill>
                    <a:srgbClr val="00CCFF"/>
                  </a:solidFill>
                </a:uFill>
                <a:hlinkClick r:id="rId3"/>
              </a:rPr>
              <a:t>pdf</a:t>
            </a:r>
            <a:r>
              <a:t> / </a:t>
            </a:r>
            <a:r>
              <a:rPr u="sng">
                <a:solidFill>
                  <a:srgbClr val="00CCFF"/>
                </a:solidFill>
                <a:uFill>
                  <a:solidFill>
                    <a:srgbClr val="00CCFF"/>
                  </a:solidFill>
                </a:uFill>
                <a:hlinkClick r:id="rId4"/>
              </a:rPr>
              <a:t>key</a:t>
            </a:r>
            <a:r>
              <a:t>),</a:t>
            </a:r>
          </a:p>
          <a:p>
            <a:pPr defTabSz="443484">
              <a:defRPr sz="679">
                <a:effectLst>
                  <a:outerShdw blurRad="36957" dist="36957" dir="2700000" rotWithShape="0">
                    <a:srgbClr val="000000"/>
                  </a:outerShdw>
                </a:effectLst>
              </a:defRPr>
            </a:pPr>
            <a:endParaRPr/>
          </a:p>
          <a:p>
            <a:pPr marL="0" lvl="1" indent="621669" defTabSz="443484">
              <a:buSzTx/>
              <a:buNone/>
              <a:defRPr sz="1746">
                <a:effectLst>
                  <a:outerShdw blurRad="36957" dist="36957" dir="2700000" rotWithShape="0">
                    <a:srgbClr val="000000"/>
                  </a:outerShdw>
                </a:effectLst>
              </a:defRPr>
            </a:pPr>
            <a:r>
              <a:t>the top candidate might be </a:t>
            </a:r>
            <a:r>
              <a:rPr b="1">
                <a:solidFill>
                  <a:srgbClr val="FFCC00"/>
                </a:solidFill>
              </a:rPr>
              <a:t>flow batteries</a:t>
            </a:r>
            <a:r>
              <a:t>:</a:t>
            </a:r>
          </a:p>
          <a:p>
            <a:pPr defTabSz="886968">
              <a:defRPr sz="1164" baseline="30109">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Which, recall, have this strange and complex configuration:</a:t>
            </a: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defTabSz="886968">
              <a:defRPr sz="1164">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With two different electrolytes circulated in (via pumps) from external tanks </a:t>
            </a:r>
          </a:p>
          <a:p>
            <a:pPr defTabSz="886968">
              <a:defRPr sz="679">
                <a:effectLst>
                  <a:outerShdw blurRad="36957" dist="36957" dir="2700000" rotWithShape="0">
                    <a:srgbClr val="000000"/>
                  </a:outerShdw>
                </a:effectLst>
              </a:defRPr>
            </a:pPr>
            <a:endParaRPr/>
          </a:p>
          <a:p>
            <a:pPr marL="0" lvl="1" indent="621669" defTabSz="886968">
              <a:buSzTx/>
              <a:buNone/>
              <a:defRPr sz="1746">
                <a:effectLst>
                  <a:outerShdw blurRad="36957" dist="36957" dir="2700000" rotWithShape="0">
                    <a:srgbClr val="000000"/>
                  </a:outerShdw>
                </a:effectLst>
              </a:defRPr>
            </a:pPr>
            <a:r>
              <a:t>To a central cell with an "ion selective membrane"</a:t>
            </a:r>
          </a:p>
          <a:p>
            <a:pPr defTabSz="886968">
              <a:defRPr sz="679">
                <a:effectLst>
                  <a:outerShdw blurRad="36957" dist="36957" dir="2700000" rotWithShape="0">
                    <a:srgbClr val="000000"/>
                  </a:outerShdw>
                </a:effectLst>
              </a:defRPr>
            </a:pPr>
            <a:endParaRPr/>
          </a:p>
          <a:p>
            <a:pPr marL="0" lvl="2" indent="1053274" defTabSz="886968">
              <a:buSzTx/>
              <a:buNone/>
              <a:defRPr sz="1746">
                <a:effectLst>
                  <a:outerShdw blurRad="36957" dist="36957" dir="2700000" rotWithShape="0">
                    <a:srgbClr val="000000"/>
                  </a:outerShdw>
                </a:effectLst>
              </a:defRPr>
            </a:pPr>
            <a:r>
              <a:t>Plus simple metal electrodes to either side</a:t>
            </a:r>
          </a:p>
        </p:txBody>
      </p:sp>
      <p:pic>
        <p:nvPicPr>
          <p:cNvPr id="598" name="Picture 4" descr="Picture 4"/>
          <p:cNvPicPr>
            <a:picLocks noChangeAspect="1"/>
          </p:cNvPicPr>
          <p:nvPr/>
        </p:nvPicPr>
        <p:blipFill>
          <a:blip r:embed="rId5"/>
          <a:stretch>
            <a:fillRect/>
          </a:stretch>
        </p:blipFill>
        <p:spPr>
          <a:xfrm>
            <a:off x="2692762" y="2321917"/>
            <a:ext cx="3352801" cy="268651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143" name="Rectangle 2"/>
          <p:cNvSpPr txBox="1">
            <a:spLocks noGrp="1"/>
          </p:cNvSpPr>
          <p:nvPr>
            <p:ph type="title"/>
          </p:nvPr>
        </p:nvSpPr>
        <p:spPr>
          <a:xfrm>
            <a:off x="304800" y="76200"/>
            <a:ext cx="8534400" cy="457200"/>
          </a:xfrm>
          <a:prstGeom prst="rect">
            <a:avLst/>
          </a:prstGeom>
        </p:spPr>
        <p:txBody>
          <a:bodyPr/>
          <a:lstStyle/>
          <a:p>
            <a:r>
              <a:t>Simplifying a little bit, over one day:</a:t>
            </a:r>
          </a:p>
        </p:txBody>
      </p:sp>
      <p:sp>
        <p:nvSpPr>
          <p:cNvPr id="144" name="Rectangle 3"/>
          <p:cNvSpPr txBox="1">
            <a:spLocks noGrp="1"/>
          </p:cNvSpPr>
          <p:nvPr>
            <p:ph type="body" sz="half" idx="1"/>
          </p:nvPr>
        </p:nvSpPr>
        <p:spPr>
          <a:xfrm>
            <a:off x="152400" y="4038600"/>
            <a:ext cx="8991600" cy="2353967"/>
          </a:xfrm>
          <a:prstGeom prst="rect">
            <a:avLst/>
          </a:prstGeom>
        </p:spPr>
        <p:txBody>
          <a:bodyPr/>
          <a:lstStyle/>
          <a:p>
            <a:pPr>
              <a:defRPr sz="1800"/>
            </a:pPr>
            <a:r>
              <a:t>We have a constant component at about 60% of the peak </a:t>
            </a:r>
          </a:p>
          <a:p>
            <a:pPr>
              <a:defRPr sz="1600"/>
            </a:pPr>
            <a:endParaRPr/>
          </a:p>
          <a:p>
            <a:pPr>
              <a:defRPr sz="1800"/>
            </a:pPr>
            <a:r>
              <a:t>Plus an oscillating component moving from there up to 100% at about 6 pm</a:t>
            </a:r>
          </a:p>
          <a:p>
            <a:pPr>
              <a:defRPr sz="800"/>
            </a:pPr>
            <a:endParaRPr/>
          </a:p>
          <a:p>
            <a:pPr>
              <a:defRPr sz="1800"/>
            </a:pPr>
            <a:r>
              <a:t>	With oscillating component's </a:t>
            </a:r>
            <a:r>
              <a:rPr b="1"/>
              <a:t>average</a:t>
            </a:r>
            <a:r>
              <a:t> at 80% (from its symmetry)</a:t>
            </a:r>
          </a:p>
          <a:p>
            <a:pPr>
              <a:defRPr sz="1600"/>
            </a:pPr>
            <a:endParaRPr/>
          </a:p>
          <a:p>
            <a:pPr>
              <a:defRPr sz="1800"/>
            </a:pPr>
            <a:r>
              <a:t>Meaning that </a:t>
            </a:r>
            <a:r>
              <a:rPr b="1"/>
              <a:t>time averaged total power </a:t>
            </a:r>
            <a:r>
              <a:t>is also about 80% of the </a:t>
            </a:r>
            <a:r>
              <a:rPr b="1"/>
              <a:t>peak power</a:t>
            </a:r>
          </a:p>
        </p:txBody>
      </p:sp>
      <p:grpSp>
        <p:nvGrpSpPr>
          <p:cNvPr id="161" name="Group 28"/>
          <p:cNvGrpSpPr/>
          <p:nvPr/>
        </p:nvGrpSpPr>
        <p:grpSpPr>
          <a:xfrm>
            <a:off x="1371600" y="682822"/>
            <a:ext cx="5867400" cy="3050542"/>
            <a:chOff x="0" y="0"/>
            <a:chExt cx="5867400" cy="3050540"/>
          </a:xfrm>
        </p:grpSpPr>
        <p:sp>
          <p:nvSpPr>
            <p:cNvPr id="145" name="Freeform 24"/>
            <p:cNvSpPr/>
            <p:nvPr/>
          </p:nvSpPr>
          <p:spPr>
            <a:xfrm>
              <a:off x="1142686" y="405844"/>
              <a:ext cx="4193363" cy="965204"/>
            </a:xfrm>
            <a:custGeom>
              <a:avLst/>
              <a:gdLst/>
              <a:ahLst/>
              <a:cxnLst>
                <a:cxn ang="0">
                  <a:pos x="wd2" y="hd2"/>
                </a:cxn>
                <a:cxn ang="5400000">
                  <a:pos x="wd2" y="hd2"/>
                </a:cxn>
                <a:cxn ang="10800000">
                  <a:pos x="wd2" y="hd2"/>
                </a:cxn>
                <a:cxn ang="16200000">
                  <a:pos x="wd2" y="hd2"/>
                </a:cxn>
              </a:cxnLst>
              <a:rect l="0" t="0" r="r" b="b"/>
              <a:pathLst>
                <a:path w="21587" h="21443" extrusionOk="0">
                  <a:moveTo>
                    <a:pt x="21554" y="21443"/>
                  </a:moveTo>
                  <a:cubicBezTo>
                    <a:pt x="21565" y="19633"/>
                    <a:pt x="21576" y="17822"/>
                    <a:pt x="21576" y="16364"/>
                  </a:cubicBezTo>
                  <a:cubicBezTo>
                    <a:pt x="21576" y="14907"/>
                    <a:pt x="21558" y="13370"/>
                    <a:pt x="21554" y="12696"/>
                  </a:cubicBezTo>
                  <a:cubicBezTo>
                    <a:pt x="21551" y="12022"/>
                    <a:pt x="21554" y="12320"/>
                    <a:pt x="21554" y="12320"/>
                  </a:cubicBezTo>
                  <a:cubicBezTo>
                    <a:pt x="21554" y="12210"/>
                    <a:pt x="21551" y="12179"/>
                    <a:pt x="21554" y="12038"/>
                  </a:cubicBezTo>
                  <a:cubicBezTo>
                    <a:pt x="21558" y="11897"/>
                    <a:pt x="21573" y="11630"/>
                    <a:pt x="21576" y="11474"/>
                  </a:cubicBezTo>
                  <a:cubicBezTo>
                    <a:pt x="21580" y="11317"/>
                    <a:pt x="21598" y="11239"/>
                    <a:pt x="21576" y="11098"/>
                  </a:cubicBezTo>
                  <a:cubicBezTo>
                    <a:pt x="21554" y="10956"/>
                    <a:pt x="21525" y="10878"/>
                    <a:pt x="21445" y="10627"/>
                  </a:cubicBezTo>
                  <a:cubicBezTo>
                    <a:pt x="21366" y="10376"/>
                    <a:pt x="21315" y="10188"/>
                    <a:pt x="21097" y="9593"/>
                  </a:cubicBezTo>
                  <a:cubicBezTo>
                    <a:pt x="20879" y="8997"/>
                    <a:pt x="20508" y="7994"/>
                    <a:pt x="20138" y="7053"/>
                  </a:cubicBezTo>
                  <a:cubicBezTo>
                    <a:pt x="19767" y="6113"/>
                    <a:pt x="19295" y="4875"/>
                    <a:pt x="18874" y="3950"/>
                  </a:cubicBezTo>
                  <a:cubicBezTo>
                    <a:pt x="18453" y="3025"/>
                    <a:pt x="17977" y="2116"/>
                    <a:pt x="17610" y="1505"/>
                  </a:cubicBezTo>
                  <a:cubicBezTo>
                    <a:pt x="17243" y="893"/>
                    <a:pt x="16967" y="517"/>
                    <a:pt x="16673" y="282"/>
                  </a:cubicBezTo>
                  <a:cubicBezTo>
                    <a:pt x="16379" y="47"/>
                    <a:pt x="16164" y="-110"/>
                    <a:pt x="15845" y="94"/>
                  </a:cubicBezTo>
                  <a:cubicBezTo>
                    <a:pt x="15525" y="298"/>
                    <a:pt x="15140" y="830"/>
                    <a:pt x="14755" y="1505"/>
                  </a:cubicBezTo>
                  <a:cubicBezTo>
                    <a:pt x="14370" y="2179"/>
                    <a:pt x="13887" y="3291"/>
                    <a:pt x="13535" y="4138"/>
                  </a:cubicBezTo>
                  <a:cubicBezTo>
                    <a:pt x="13182" y="4984"/>
                    <a:pt x="13368" y="4812"/>
                    <a:pt x="12641" y="6583"/>
                  </a:cubicBezTo>
                  <a:cubicBezTo>
                    <a:pt x="11915" y="8354"/>
                    <a:pt x="9968" y="12837"/>
                    <a:pt x="9176" y="14765"/>
                  </a:cubicBezTo>
                  <a:cubicBezTo>
                    <a:pt x="8384" y="16693"/>
                    <a:pt x="8265" y="17258"/>
                    <a:pt x="7891" y="18151"/>
                  </a:cubicBezTo>
                  <a:cubicBezTo>
                    <a:pt x="7516" y="19045"/>
                    <a:pt x="7262" y="19625"/>
                    <a:pt x="6932" y="20126"/>
                  </a:cubicBezTo>
                  <a:cubicBezTo>
                    <a:pt x="6601" y="20628"/>
                    <a:pt x="6176" y="20973"/>
                    <a:pt x="5907" y="21161"/>
                  </a:cubicBezTo>
                  <a:cubicBezTo>
                    <a:pt x="5639" y="21349"/>
                    <a:pt x="5679" y="21490"/>
                    <a:pt x="5319" y="21255"/>
                  </a:cubicBezTo>
                  <a:cubicBezTo>
                    <a:pt x="4959" y="21020"/>
                    <a:pt x="4215" y="20408"/>
                    <a:pt x="3750" y="19750"/>
                  </a:cubicBezTo>
                  <a:cubicBezTo>
                    <a:pt x="3285" y="19092"/>
                    <a:pt x="2893" y="18120"/>
                    <a:pt x="2530" y="17305"/>
                  </a:cubicBezTo>
                  <a:cubicBezTo>
                    <a:pt x="2166" y="16490"/>
                    <a:pt x="1829" y="15534"/>
                    <a:pt x="1571" y="14860"/>
                  </a:cubicBezTo>
                  <a:cubicBezTo>
                    <a:pt x="1313" y="14185"/>
                    <a:pt x="1164" y="13778"/>
                    <a:pt x="982" y="13261"/>
                  </a:cubicBezTo>
                  <a:cubicBezTo>
                    <a:pt x="801" y="12743"/>
                    <a:pt x="590" y="12069"/>
                    <a:pt x="481" y="11756"/>
                  </a:cubicBezTo>
                  <a:cubicBezTo>
                    <a:pt x="372" y="11442"/>
                    <a:pt x="361" y="11489"/>
                    <a:pt x="329" y="11380"/>
                  </a:cubicBezTo>
                  <a:cubicBezTo>
                    <a:pt x="296" y="11270"/>
                    <a:pt x="303" y="11176"/>
                    <a:pt x="285" y="11098"/>
                  </a:cubicBezTo>
                  <a:cubicBezTo>
                    <a:pt x="267" y="11019"/>
                    <a:pt x="241" y="10956"/>
                    <a:pt x="220" y="10909"/>
                  </a:cubicBezTo>
                  <a:cubicBezTo>
                    <a:pt x="198" y="10862"/>
                    <a:pt x="176" y="10862"/>
                    <a:pt x="154" y="10815"/>
                  </a:cubicBezTo>
                  <a:cubicBezTo>
                    <a:pt x="132" y="10768"/>
                    <a:pt x="111" y="10659"/>
                    <a:pt x="89" y="10627"/>
                  </a:cubicBezTo>
                  <a:cubicBezTo>
                    <a:pt x="67" y="10596"/>
                    <a:pt x="34" y="10533"/>
                    <a:pt x="23" y="10627"/>
                  </a:cubicBezTo>
                  <a:cubicBezTo>
                    <a:pt x="13" y="10721"/>
                    <a:pt x="27" y="10878"/>
                    <a:pt x="23" y="11192"/>
                  </a:cubicBezTo>
                  <a:cubicBezTo>
                    <a:pt x="20" y="11505"/>
                    <a:pt x="5" y="11944"/>
                    <a:pt x="2" y="12508"/>
                  </a:cubicBezTo>
                  <a:cubicBezTo>
                    <a:pt x="-2" y="13073"/>
                    <a:pt x="2" y="14577"/>
                    <a:pt x="2" y="14577"/>
                  </a:cubicBezTo>
                  <a:lnTo>
                    <a:pt x="2" y="21349"/>
                  </a:lnTo>
                </a:path>
              </a:pathLst>
            </a:cu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46" name="Rectangle 41"/>
            <p:cNvSpPr/>
            <p:nvPr/>
          </p:nvSpPr>
          <p:spPr>
            <a:xfrm>
              <a:off x="1143000" y="1374577"/>
              <a:ext cx="4191000" cy="1371601"/>
            </a:xfrm>
            <a:prstGeom prst="rect">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47" name="Straight Arrow Connector 12"/>
            <p:cNvSpPr/>
            <p:nvPr/>
          </p:nvSpPr>
          <p:spPr>
            <a:xfrm>
              <a:off x="1143000" y="2741612"/>
              <a:ext cx="4629778" cy="1589"/>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148" name="Straight Arrow Connector 14"/>
            <p:cNvSpPr/>
            <p:nvPr/>
          </p:nvSpPr>
          <p:spPr>
            <a:xfrm flipH="1" flipV="1">
              <a:off x="1143000" y="-1"/>
              <a:ext cx="5862" cy="2743202"/>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149" name="Straight Connector 23"/>
            <p:cNvSpPr/>
            <p:nvPr/>
          </p:nvSpPr>
          <p:spPr>
            <a:xfrm flipV="1">
              <a:off x="4267200" y="457200"/>
              <a:ext cx="1589" cy="228600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50" name="Straight Connector 25"/>
            <p:cNvSpPr/>
            <p:nvPr/>
          </p:nvSpPr>
          <p:spPr>
            <a:xfrm flipV="1">
              <a:off x="3230879" y="457200"/>
              <a:ext cx="1589" cy="228600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51" name="Straight Connector 26"/>
            <p:cNvSpPr/>
            <p:nvPr/>
          </p:nvSpPr>
          <p:spPr>
            <a:xfrm flipV="1">
              <a:off x="2199639" y="457200"/>
              <a:ext cx="1590" cy="228600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52" name="Straight Connector 27"/>
            <p:cNvSpPr/>
            <p:nvPr/>
          </p:nvSpPr>
          <p:spPr>
            <a:xfrm flipV="1">
              <a:off x="5332412" y="457200"/>
              <a:ext cx="1589" cy="228600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53" name="Straight Connector 29"/>
            <p:cNvSpPr/>
            <p:nvPr/>
          </p:nvSpPr>
          <p:spPr>
            <a:xfrm>
              <a:off x="1143000" y="1371600"/>
              <a:ext cx="4191001" cy="1589"/>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54" name="Straight Connector 33"/>
            <p:cNvSpPr/>
            <p:nvPr/>
          </p:nvSpPr>
          <p:spPr>
            <a:xfrm>
              <a:off x="1143000" y="401320"/>
              <a:ext cx="4191001" cy="1589"/>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55" name="TextBox 34"/>
            <p:cNvSpPr txBox="1"/>
            <p:nvPr/>
          </p:nvSpPr>
          <p:spPr>
            <a:xfrm>
              <a:off x="0" y="228600"/>
              <a:ext cx="11430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400" b="0">
                  <a:solidFill>
                    <a:srgbClr val="FFFFFF"/>
                  </a:solidFill>
                </a:defRPr>
              </a:lvl1pPr>
            </a:lstStyle>
            <a:p>
              <a:r>
                <a:t>Peak Power</a:t>
              </a:r>
            </a:p>
          </p:txBody>
        </p:sp>
        <p:sp>
          <p:nvSpPr>
            <p:cNvPr id="156" name="TextBox 35"/>
            <p:cNvSpPr txBox="1"/>
            <p:nvPr/>
          </p:nvSpPr>
          <p:spPr>
            <a:xfrm>
              <a:off x="457200" y="1219200"/>
              <a:ext cx="6858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400" b="0">
                  <a:solidFill>
                    <a:srgbClr val="FFFFFF"/>
                  </a:solidFill>
                </a:defRPr>
              </a:lvl1pPr>
            </a:lstStyle>
            <a:p>
              <a:r>
                <a:t> 60%</a:t>
              </a:r>
            </a:p>
          </p:txBody>
        </p:sp>
        <p:sp>
          <p:nvSpPr>
            <p:cNvPr id="157" name="TextBox 36"/>
            <p:cNvSpPr txBox="1"/>
            <p:nvPr/>
          </p:nvSpPr>
          <p:spPr>
            <a:xfrm>
              <a:off x="533400" y="2743200"/>
              <a:ext cx="11430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 Midnight</a:t>
              </a:r>
            </a:p>
          </p:txBody>
        </p:sp>
        <p:sp>
          <p:nvSpPr>
            <p:cNvPr id="158" name="TextBox 37"/>
            <p:cNvSpPr txBox="1"/>
            <p:nvPr/>
          </p:nvSpPr>
          <p:spPr>
            <a:xfrm>
              <a:off x="2667000" y="2743200"/>
              <a:ext cx="11430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 Noon</a:t>
              </a:r>
            </a:p>
          </p:txBody>
        </p:sp>
        <p:sp>
          <p:nvSpPr>
            <p:cNvPr id="159" name="TextBox 38"/>
            <p:cNvSpPr txBox="1"/>
            <p:nvPr/>
          </p:nvSpPr>
          <p:spPr>
            <a:xfrm>
              <a:off x="4724400" y="2740223"/>
              <a:ext cx="11430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 Midnight</a:t>
              </a:r>
            </a:p>
          </p:txBody>
        </p:sp>
        <p:sp>
          <p:nvSpPr>
            <p:cNvPr id="160" name="TextBox 39"/>
            <p:cNvSpPr txBox="1"/>
            <p:nvPr/>
          </p:nvSpPr>
          <p:spPr>
            <a:xfrm>
              <a:off x="457200" y="688777"/>
              <a:ext cx="6858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400" b="0">
                  <a:solidFill>
                    <a:srgbClr val="FFFFFF"/>
                  </a:solidFill>
                </a:defRPr>
              </a:lvl1pPr>
            </a:lstStyle>
            <a:p>
              <a:r>
                <a:t> 80%</a:t>
              </a: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Rectangle 5"/>
          <p:cNvSpPr txBox="1"/>
          <p:nvPr/>
        </p:nvSpPr>
        <p:spPr>
          <a:xfrm>
            <a:off x="304800" y="6279420"/>
            <a:ext cx="8534400" cy="442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Figure: Electrochemical Energy Storage for Green Grid, Yang et al., Chemical Reviews 111, 3577–3613 (2011)</a:t>
            </a:r>
            <a:endParaRPr>
              <a:solidFill>
                <a:srgbClr val="E5FFFF"/>
              </a:solidFill>
            </a:endParaRPr>
          </a:p>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1) http://en.wikipedia.org/wiki/Molten_salt_battery</a:t>
            </a:r>
          </a:p>
        </p:txBody>
      </p:sp>
      <p:sp>
        <p:nvSpPr>
          <p:cNvPr id="601" name="Rectangle 2"/>
          <p:cNvSpPr txBox="1">
            <a:spLocks noGrp="1"/>
          </p:cNvSpPr>
          <p:nvPr>
            <p:ph type="title"/>
          </p:nvPr>
        </p:nvSpPr>
        <p:spPr>
          <a:xfrm>
            <a:off x="304800" y="76200"/>
            <a:ext cx="8534400" cy="617220"/>
          </a:xfrm>
          <a:prstGeom prst="rect">
            <a:avLst/>
          </a:prstGeom>
        </p:spPr>
        <p:txBody>
          <a:bodyPr/>
          <a:lstStyle/>
          <a:p>
            <a:pPr>
              <a:defRPr>
                <a:solidFill>
                  <a:srgbClr val="FFCC00"/>
                </a:solidFill>
              </a:defRPr>
            </a:pPr>
            <a:r>
              <a:t>Molten sodium beta alumina batteries </a:t>
            </a:r>
            <a:r>
              <a:rPr>
                <a:solidFill>
                  <a:srgbClr val="FFFFFF"/>
                </a:solidFill>
              </a:rPr>
              <a:t>were a second candidate</a:t>
            </a:r>
          </a:p>
        </p:txBody>
      </p:sp>
      <p:sp>
        <p:nvSpPr>
          <p:cNvPr id="602" name="Rectangle 3"/>
          <p:cNvSpPr txBox="1">
            <a:spLocks noGrp="1"/>
          </p:cNvSpPr>
          <p:nvPr>
            <p:ph type="body" idx="1"/>
          </p:nvPr>
        </p:nvSpPr>
        <p:spPr>
          <a:xfrm>
            <a:off x="304800" y="1132127"/>
            <a:ext cx="8534400" cy="5201030"/>
          </a:xfrm>
          <a:prstGeom prst="rect">
            <a:avLst/>
          </a:prstGeom>
        </p:spPr>
        <p:txBody>
          <a:bodyPr/>
          <a:lstStyle/>
          <a:p>
            <a:pPr>
              <a:defRPr sz="1800"/>
            </a:pPr>
            <a:r>
              <a:t>		</a:t>
            </a:r>
            <a:r>
              <a:rPr b="1"/>
              <a:t>With overall structure:</a:t>
            </a:r>
          </a:p>
          <a:p>
            <a:pPr>
              <a:defRPr sz="1100"/>
            </a:pPr>
            <a:endParaRPr/>
          </a:p>
          <a:p>
            <a:pPr>
              <a:defRPr sz="1800"/>
            </a:pPr>
            <a:r>
              <a:t>- Central (anode) reservoir of molten sodium (green)</a:t>
            </a:r>
          </a:p>
          <a:p>
            <a:pPr>
              <a:defRPr sz="1200"/>
            </a:pPr>
            <a:endParaRPr/>
          </a:p>
          <a:p>
            <a:pPr>
              <a:defRPr sz="1800"/>
            </a:pPr>
            <a:r>
              <a:t>- Membrane capable of passing Na</a:t>
            </a:r>
            <a:r>
              <a:rPr b="1" baseline="30000"/>
              <a:t>+</a:t>
            </a:r>
            <a:r>
              <a:t> ions (gray)</a:t>
            </a:r>
          </a:p>
          <a:p>
            <a:pPr>
              <a:defRPr sz="700"/>
            </a:pPr>
            <a:endParaRPr/>
          </a:p>
          <a:p>
            <a:pPr marL="0" lvl="1" indent="640896">
              <a:buSzTx/>
              <a:buNone/>
              <a:defRPr sz="1800"/>
            </a:pPr>
            <a:r>
              <a:t>Typically:  Al</a:t>
            </a:r>
            <a:r>
              <a:rPr b="1" baseline="-25000"/>
              <a:t>2</a:t>
            </a:r>
            <a:r>
              <a:t>O</a:t>
            </a:r>
            <a:r>
              <a:rPr b="1" baseline="-25000"/>
              <a:t>3</a:t>
            </a:r>
            <a:r>
              <a:t> "beta alumina" ceramic </a:t>
            </a:r>
          </a:p>
          <a:p>
            <a:pPr>
              <a:defRPr sz="1200"/>
            </a:pPr>
            <a:endParaRPr/>
          </a:p>
          <a:p>
            <a:pPr>
              <a:defRPr sz="1800"/>
            </a:pPr>
            <a:r>
              <a:t>- Surrounding (cathode) outer cylinder (orange) </a:t>
            </a:r>
          </a:p>
          <a:p>
            <a:pPr>
              <a:defRPr sz="700"/>
            </a:pPr>
            <a:endParaRPr/>
          </a:p>
          <a:p>
            <a:pPr marL="0" lvl="1" indent="640896">
              <a:buSzTx/>
              <a:buNone/>
              <a:defRPr sz="1800"/>
            </a:pPr>
            <a:r>
              <a:t>Typically: Sulfur / Sodium Sulfide (Na</a:t>
            </a:r>
            <a:r>
              <a:rPr b="1" baseline="-25000"/>
              <a:t>2</a:t>
            </a:r>
            <a:r>
              <a:t>S</a:t>
            </a:r>
            <a:r>
              <a:rPr baseline="-25000"/>
              <a:t>x</a:t>
            </a:r>
            <a:r>
              <a:t>)</a:t>
            </a:r>
          </a:p>
          <a:p>
            <a:pPr>
              <a:defRPr sz="1700"/>
            </a:pPr>
            <a:endParaRPr/>
          </a:p>
          <a:p>
            <a:pPr marL="0" lvl="1" indent="640896">
              <a:buSzTx/>
              <a:buNone/>
              <a:tabLst>
                <a:tab pos="3759200" algn="l"/>
              </a:tabLst>
              <a:defRPr sz="1800"/>
            </a:pPr>
            <a:r>
              <a:t>In the central anode:	At the outer cathode:</a:t>
            </a:r>
          </a:p>
          <a:p>
            <a:pPr>
              <a:defRPr sz="700"/>
            </a:pPr>
            <a:endParaRPr/>
          </a:p>
          <a:p>
            <a:pPr marL="0" lvl="1" indent="640896">
              <a:buSzTx/>
              <a:buNone/>
              <a:tabLst>
                <a:tab pos="3810000" algn="l"/>
              </a:tabLst>
              <a:defRPr sz="1800"/>
            </a:pPr>
            <a:r>
              <a:t>2 Na =&gt; 2 Na</a:t>
            </a:r>
            <a:r>
              <a:rPr baseline="30000"/>
              <a:t>+</a:t>
            </a:r>
            <a:r>
              <a:t> + 2 e</a:t>
            </a:r>
            <a:r>
              <a:rPr baseline="30000"/>
              <a:t>-</a:t>
            </a:r>
            <a:r>
              <a:t>	x S + 2 Na</a:t>
            </a:r>
            <a:r>
              <a:rPr b="1" baseline="30000"/>
              <a:t>+</a:t>
            </a:r>
            <a:r>
              <a:t> + 2 e</a:t>
            </a:r>
            <a:r>
              <a:rPr b="1" baseline="30000"/>
              <a:t>-</a:t>
            </a:r>
            <a:r>
              <a:t> =&gt; Na</a:t>
            </a:r>
            <a:r>
              <a:rPr b="1" baseline="-25000"/>
              <a:t>2</a:t>
            </a:r>
            <a:r>
              <a:t>S</a:t>
            </a:r>
            <a:r>
              <a:rPr b="1" baseline="-25000"/>
              <a:t>x</a:t>
            </a:r>
          </a:p>
          <a:p>
            <a:pPr>
              <a:defRPr sz="1200"/>
            </a:pPr>
            <a:endParaRPr/>
          </a:p>
          <a:p>
            <a:pPr>
              <a:defRPr sz="1800"/>
            </a:pPr>
            <a:r>
              <a:t>With Na</a:t>
            </a:r>
            <a:r>
              <a:rPr b="1" baseline="30000"/>
              <a:t>+</a:t>
            </a:r>
            <a:r>
              <a:t> ions formed in anode migrating through beta alumina toward cathode</a:t>
            </a:r>
          </a:p>
        </p:txBody>
      </p:sp>
      <p:pic>
        <p:nvPicPr>
          <p:cNvPr id="603" name="Picture 6" descr="Picture 6"/>
          <p:cNvPicPr>
            <a:picLocks noChangeAspect="1"/>
          </p:cNvPicPr>
          <p:nvPr/>
        </p:nvPicPr>
        <p:blipFill>
          <a:blip r:embed="rId2"/>
          <a:srcRect b="6143"/>
          <a:stretch>
            <a:fillRect/>
          </a:stretch>
        </p:blipFill>
        <p:spPr>
          <a:xfrm>
            <a:off x="5989806" y="1152627"/>
            <a:ext cx="2773194" cy="303837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Rectangle 2"/>
          <p:cNvSpPr txBox="1">
            <a:spLocks noGrp="1"/>
          </p:cNvSpPr>
          <p:nvPr>
            <p:ph type="title"/>
          </p:nvPr>
        </p:nvSpPr>
        <p:spPr>
          <a:xfrm>
            <a:off x="304800" y="152400"/>
            <a:ext cx="8534400" cy="381000"/>
          </a:xfrm>
          <a:prstGeom prst="rect">
            <a:avLst/>
          </a:prstGeom>
        </p:spPr>
        <p:txBody>
          <a:bodyPr/>
          <a:lstStyle/>
          <a:p>
            <a:pPr defTabSz="457200">
              <a:defRPr>
                <a:solidFill>
                  <a:srgbClr val="FFCC00"/>
                </a:solidFill>
              </a:defRPr>
            </a:pPr>
            <a:r>
              <a:t>Lithium ion batteries</a:t>
            </a:r>
            <a:r>
              <a:rPr>
                <a:solidFill>
                  <a:srgbClr val="E5FFFF"/>
                </a:solidFill>
              </a:rPr>
              <a:t> were a third candidate:</a:t>
            </a:r>
          </a:p>
        </p:txBody>
      </p:sp>
      <p:sp>
        <p:nvSpPr>
          <p:cNvPr id="606" name="Rectangle 3"/>
          <p:cNvSpPr txBox="1">
            <a:spLocks noGrp="1"/>
          </p:cNvSpPr>
          <p:nvPr>
            <p:ph type="body" sz="quarter" idx="1"/>
          </p:nvPr>
        </p:nvSpPr>
        <p:spPr>
          <a:xfrm>
            <a:off x="152400" y="838200"/>
            <a:ext cx="8763001" cy="365190"/>
          </a:xfrm>
          <a:prstGeom prst="rect">
            <a:avLst/>
          </a:prstGeom>
        </p:spPr>
        <p:txBody>
          <a:bodyPr/>
          <a:lstStyle/>
          <a:p>
            <a:pPr defTabSz="457200">
              <a:defRPr sz="1800"/>
            </a:pPr>
            <a:r>
              <a:t>During CHARGING, </a:t>
            </a:r>
            <a:r>
              <a:rPr b="1">
                <a:solidFill>
                  <a:srgbClr val="FECF29"/>
                </a:solidFill>
              </a:rPr>
              <a:t>Li</a:t>
            </a:r>
            <a:r>
              <a:t> is actually transferred from </a:t>
            </a:r>
            <a:r>
              <a:rPr b="1">
                <a:solidFill>
                  <a:srgbClr val="FFCC00"/>
                </a:solidFill>
              </a:rPr>
              <a:t>inside</a:t>
            </a:r>
            <a:r>
              <a:t> cathode to</a:t>
            </a:r>
            <a:r>
              <a:rPr>
                <a:solidFill>
                  <a:srgbClr val="FFCC00"/>
                </a:solidFill>
              </a:rPr>
              <a:t> </a:t>
            </a:r>
            <a:r>
              <a:rPr b="1">
                <a:solidFill>
                  <a:srgbClr val="FFCC00"/>
                </a:solidFill>
              </a:rPr>
              <a:t>inside</a:t>
            </a:r>
            <a:r>
              <a:rPr>
                <a:solidFill>
                  <a:srgbClr val="FFCC00"/>
                </a:solidFill>
              </a:rPr>
              <a:t> </a:t>
            </a:r>
            <a:r>
              <a:t>anode</a:t>
            </a:r>
          </a:p>
        </p:txBody>
      </p:sp>
      <p:grpSp>
        <p:nvGrpSpPr>
          <p:cNvPr id="681" name="Group"/>
          <p:cNvGrpSpPr/>
          <p:nvPr/>
        </p:nvGrpSpPr>
        <p:grpSpPr>
          <a:xfrm>
            <a:off x="381000" y="1142998"/>
            <a:ext cx="7924801" cy="2286002"/>
            <a:chOff x="0" y="0"/>
            <a:chExt cx="7924799" cy="2286000"/>
          </a:xfrm>
        </p:grpSpPr>
        <p:sp>
          <p:nvSpPr>
            <p:cNvPr id="607" name="Straight Connector 75"/>
            <p:cNvSpPr/>
            <p:nvPr/>
          </p:nvSpPr>
          <p:spPr>
            <a:xfrm flipH="1">
              <a:off x="2405849" y="164355"/>
              <a:ext cx="3302494" cy="6936"/>
            </a:xfrm>
            <a:prstGeom prst="line">
              <a:avLst/>
            </a:prstGeom>
            <a:solidFill>
              <a:schemeClr val="accent1"/>
            </a:solidFill>
            <a:ln w="38100" cap="flat">
              <a:solidFill>
                <a:srgbClr val="6D6D6D"/>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608" name="Oval 175"/>
            <p:cNvSpPr/>
            <p:nvPr/>
          </p:nvSpPr>
          <p:spPr>
            <a:xfrm flipH="1">
              <a:off x="3883556" y="115093"/>
              <a:ext cx="137605" cy="121865"/>
            </a:xfrm>
            <a:prstGeom prst="ellipse">
              <a:avLst/>
            </a:prstGeom>
            <a:solidFill>
              <a:srgbClr val="0A85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09" name="TextBox 176"/>
            <p:cNvSpPr txBox="1"/>
            <p:nvPr/>
          </p:nvSpPr>
          <p:spPr>
            <a:xfrm>
              <a:off x="3856682" y="0"/>
              <a:ext cx="275209" cy="332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600">
                  <a:solidFill>
                    <a:srgbClr val="0000FF"/>
                  </a:solidFill>
                </a:defRPr>
              </a:lvl1pPr>
            </a:lstStyle>
            <a:p>
              <a:r>
                <a:t>-</a:t>
              </a:r>
            </a:p>
          </p:txBody>
        </p:sp>
        <p:sp>
          <p:nvSpPr>
            <p:cNvPr id="610" name="TextBox 77"/>
            <p:cNvSpPr txBox="1"/>
            <p:nvPr/>
          </p:nvSpPr>
          <p:spPr>
            <a:xfrm>
              <a:off x="0" y="1061416"/>
              <a:ext cx="1717831" cy="739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9933"/>
                  </a:solidFill>
                </a:defRPr>
              </a:pPr>
              <a:r>
                <a:t>Anode:</a:t>
              </a:r>
              <a:endParaRPr>
                <a:solidFill>
                  <a:srgbClr val="FFFFFF"/>
                </a:solidFill>
              </a:endParaRPr>
            </a:p>
            <a:p>
              <a:pPr algn="ctr">
                <a:defRPr sz="1400" b="0">
                  <a:solidFill>
                    <a:srgbClr val="FF9933"/>
                  </a:solidFill>
                </a:defRPr>
              </a:pPr>
              <a:r>
                <a:t> Li absorbing</a:t>
              </a:r>
              <a:endParaRPr>
                <a:solidFill>
                  <a:srgbClr val="FFFFFF"/>
                </a:solidFill>
              </a:endParaRPr>
            </a:p>
            <a:p>
              <a:pPr algn="ctr">
                <a:defRPr sz="1400" b="0">
                  <a:solidFill>
                    <a:srgbClr val="FF9933"/>
                  </a:solidFill>
                </a:defRPr>
              </a:pPr>
              <a:r>
                <a:t>and deionizing</a:t>
              </a:r>
            </a:p>
          </p:txBody>
        </p:sp>
        <p:sp>
          <p:nvSpPr>
            <p:cNvPr id="611" name="Rectangle 78"/>
            <p:cNvSpPr/>
            <p:nvPr/>
          </p:nvSpPr>
          <p:spPr>
            <a:xfrm flipH="1">
              <a:off x="1793697" y="579913"/>
              <a:ext cx="4609015" cy="1689837"/>
            </a:xfrm>
            <a:prstGeom prst="rect">
              <a:avLst/>
            </a:prstGeom>
            <a:solidFill>
              <a:srgbClr val="6B9DCF"/>
            </a:solidFill>
            <a:ln w="12700" cap="flat">
              <a:noFill/>
              <a:miter lim="400000"/>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12" name="Straight Connector 83"/>
            <p:cNvSpPr/>
            <p:nvPr/>
          </p:nvSpPr>
          <p:spPr>
            <a:xfrm>
              <a:off x="6395643" y="579912"/>
              <a:ext cx="718" cy="1690473"/>
            </a:xfrm>
            <a:prstGeom prst="line">
              <a:avLst/>
            </a:prstGeom>
            <a:solidFill>
              <a:schemeClr val="accent1"/>
            </a:solidFill>
            <a:ln w="762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613" name="Straight Connector 84"/>
            <p:cNvSpPr/>
            <p:nvPr/>
          </p:nvSpPr>
          <p:spPr>
            <a:xfrm>
              <a:off x="1785199" y="579914"/>
              <a:ext cx="1433" cy="1706086"/>
            </a:xfrm>
            <a:prstGeom prst="line">
              <a:avLst/>
            </a:prstGeom>
            <a:solidFill>
              <a:schemeClr val="accent1"/>
            </a:solidFill>
            <a:ln w="762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614" name="Straight Connector 85"/>
            <p:cNvSpPr/>
            <p:nvPr/>
          </p:nvSpPr>
          <p:spPr>
            <a:xfrm flipV="1">
              <a:off x="4193981" y="2269749"/>
              <a:ext cx="2201663" cy="1271"/>
            </a:xfrm>
            <a:prstGeom prst="line">
              <a:avLst/>
            </a:prstGeom>
            <a:solidFill>
              <a:schemeClr val="accent1"/>
            </a:solidFill>
            <a:ln w="762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615" name="Straight Connector 86"/>
            <p:cNvSpPr/>
            <p:nvPr/>
          </p:nvSpPr>
          <p:spPr>
            <a:xfrm flipV="1">
              <a:off x="1786629" y="2269750"/>
              <a:ext cx="2407349" cy="16251"/>
            </a:xfrm>
            <a:prstGeom prst="line">
              <a:avLst/>
            </a:prstGeom>
            <a:solidFill>
              <a:schemeClr val="accent1"/>
            </a:solidFill>
            <a:ln w="762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616" name="Straight Connector 97"/>
            <p:cNvSpPr/>
            <p:nvPr/>
          </p:nvSpPr>
          <p:spPr>
            <a:xfrm>
              <a:off x="5707625" y="153391"/>
              <a:ext cx="1435" cy="670249"/>
            </a:xfrm>
            <a:prstGeom prst="line">
              <a:avLst/>
            </a:prstGeom>
            <a:solidFill>
              <a:schemeClr val="accent1"/>
            </a:solidFill>
            <a:ln w="38100" cap="flat">
              <a:solidFill>
                <a:srgbClr val="6D6D6D"/>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617" name="Straight Connector 98"/>
            <p:cNvSpPr/>
            <p:nvPr/>
          </p:nvSpPr>
          <p:spPr>
            <a:xfrm>
              <a:off x="2405848" y="153391"/>
              <a:ext cx="718" cy="792113"/>
            </a:xfrm>
            <a:prstGeom prst="line">
              <a:avLst/>
            </a:prstGeom>
            <a:solidFill>
              <a:schemeClr val="accent1"/>
            </a:solidFill>
            <a:ln w="38100" cap="flat">
              <a:solidFill>
                <a:srgbClr val="6D6D6D"/>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618" name="Right Arrow 99"/>
            <p:cNvSpPr/>
            <p:nvPr/>
          </p:nvSpPr>
          <p:spPr>
            <a:xfrm rot="10800000">
              <a:off x="4673208" y="1189229"/>
              <a:ext cx="278314" cy="104935"/>
            </a:xfrm>
            <a:prstGeom prst="rightArrow">
              <a:avLst>
                <a:gd name="adj1" fmla="val 50000"/>
                <a:gd name="adj2" fmla="val 50000"/>
              </a:avLst>
            </a:prstGeom>
            <a:solidFill>
              <a:srgbClr val="FECF29"/>
            </a:solidFill>
            <a:ln w="12700" cap="flat">
              <a:noFill/>
              <a:miter lim="400000"/>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19" name="Right Arrow 100"/>
            <p:cNvSpPr/>
            <p:nvPr/>
          </p:nvSpPr>
          <p:spPr>
            <a:xfrm rot="10800000">
              <a:off x="3850688" y="275255"/>
              <a:ext cx="275209" cy="121863"/>
            </a:xfrm>
            <a:prstGeom prst="rightArrow">
              <a:avLst>
                <a:gd name="adj1" fmla="val 50000"/>
                <a:gd name="adj2" fmla="val 50000"/>
              </a:avLst>
            </a:prstGeom>
            <a:solidFill>
              <a:srgbClr val="FECF29"/>
            </a:solidFill>
            <a:ln w="12700" cap="flat">
              <a:noFill/>
              <a:miter lim="400000"/>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20" name="TextBox 102"/>
            <p:cNvSpPr txBox="1"/>
            <p:nvPr/>
          </p:nvSpPr>
          <p:spPr>
            <a:xfrm>
              <a:off x="6533963" y="1135842"/>
              <a:ext cx="1390837" cy="739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20D46F"/>
                  </a:solidFill>
                </a:defRPr>
              </a:pPr>
              <a:r>
                <a:t>Cathode:</a:t>
              </a:r>
              <a:endParaRPr>
                <a:solidFill>
                  <a:srgbClr val="FFFFFF"/>
                </a:solidFill>
              </a:endParaRPr>
            </a:p>
            <a:p>
              <a:pPr algn="ctr">
                <a:defRPr sz="1400" b="0">
                  <a:solidFill>
                    <a:srgbClr val="20D46F"/>
                  </a:solidFill>
                </a:defRPr>
              </a:pPr>
              <a:r>
                <a:t>Li dissolving and ionizing </a:t>
              </a:r>
            </a:p>
          </p:txBody>
        </p:sp>
        <p:sp>
          <p:nvSpPr>
            <p:cNvPr id="621" name="Oval 173"/>
            <p:cNvSpPr/>
            <p:nvPr/>
          </p:nvSpPr>
          <p:spPr>
            <a:xfrm flipH="1">
              <a:off x="4433212" y="1145222"/>
              <a:ext cx="206407" cy="182795"/>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22" name="TextBox 174"/>
            <p:cNvSpPr txBox="1"/>
            <p:nvPr/>
          </p:nvSpPr>
          <p:spPr>
            <a:xfrm>
              <a:off x="4427689" y="1086861"/>
              <a:ext cx="412813"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200">
                  <a:solidFill>
                    <a:srgbClr val="FFFFFF"/>
                  </a:solidFill>
                </a:defRPr>
              </a:lvl1pPr>
            </a:lstStyle>
            <a:p>
              <a:r>
                <a:t>+</a:t>
              </a:r>
            </a:p>
          </p:txBody>
        </p:sp>
        <p:sp>
          <p:nvSpPr>
            <p:cNvPr id="623" name="Oval 138"/>
            <p:cNvSpPr/>
            <p:nvPr/>
          </p:nvSpPr>
          <p:spPr>
            <a:xfrm flipH="1">
              <a:off x="2781149" y="852458"/>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24" name="Oval 140"/>
            <p:cNvSpPr/>
            <p:nvPr/>
          </p:nvSpPr>
          <p:spPr>
            <a:xfrm flipH="1">
              <a:off x="2230734" y="852458"/>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25" name="Oval 141"/>
            <p:cNvSpPr/>
            <p:nvPr/>
          </p:nvSpPr>
          <p:spPr>
            <a:xfrm flipH="1">
              <a:off x="2781149" y="1329757"/>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26" name="Oval 144"/>
            <p:cNvSpPr/>
            <p:nvPr/>
          </p:nvSpPr>
          <p:spPr>
            <a:xfrm flipH="1">
              <a:off x="2230734" y="1329757"/>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27" name="Oval 146"/>
            <p:cNvSpPr/>
            <p:nvPr/>
          </p:nvSpPr>
          <p:spPr>
            <a:xfrm flipH="1">
              <a:off x="2506659" y="1096185"/>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28" name="Oval 147"/>
            <p:cNvSpPr/>
            <p:nvPr/>
          </p:nvSpPr>
          <p:spPr>
            <a:xfrm flipH="1">
              <a:off x="2781149" y="1813150"/>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29" name="Oval 148"/>
            <p:cNvSpPr/>
            <p:nvPr/>
          </p:nvSpPr>
          <p:spPr>
            <a:xfrm flipH="1">
              <a:off x="2286591" y="1623875"/>
              <a:ext cx="206407" cy="182797"/>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30" name="Oval 149"/>
            <p:cNvSpPr/>
            <p:nvPr/>
          </p:nvSpPr>
          <p:spPr>
            <a:xfrm flipH="1">
              <a:off x="2230734" y="1813150"/>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31" name="Oval 150"/>
            <p:cNvSpPr/>
            <p:nvPr/>
          </p:nvSpPr>
          <p:spPr>
            <a:xfrm flipH="1">
              <a:off x="2506659" y="1579578"/>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32" name="Oval 168"/>
            <p:cNvSpPr/>
            <p:nvPr/>
          </p:nvSpPr>
          <p:spPr>
            <a:xfrm flipH="1">
              <a:off x="3493980" y="1145218"/>
              <a:ext cx="206407" cy="182795"/>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33" name="TextBox 169"/>
            <p:cNvSpPr txBox="1"/>
            <p:nvPr/>
          </p:nvSpPr>
          <p:spPr>
            <a:xfrm>
              <a:off x="3478469" y="1091432"/>
              <a:ext cx="412813"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200">
                  <a:solidFill>
                    <a:srgbClr val="FFFFFF"/>
                  </a:solidFill>
                </a:defRPr>
              </a:lvl1pPr>
            </a:lstStyle>
            <a:p>
              <a:r>
                <a:t>+</a:t>
              </a:r>
            </a:p>
          </p:txBody>
        </p:sp>
        <p:sp>
          <p:nvSpPr>
            <p:cNvPr id="634" name="Right Arrow 153"/>
            <p:cNvSpPr/>
            <p:nvPr/>
          </p:nvSpPr>
          <p:spPr>
            <a:xfrm rot="10800000">
              <a:off x="3093868" y="1194644"/>
              <a:ext cx="344011" cy="83952"/>
            </a:xfrm>
            <a:prstGeom prst="rightArrow">
              <a:avLst>
                <a:gd name="adj1" fmla="val 50000"/>
                <a:gd name="adj2" fmla="val 50000"/>
              </a:avLst>
            </a:prstGeom>
            <a:solidFill>
              <a:srgbClr val="FECF29"/>
            </a:solidFill>
            <a:ln w="12700" cap="flat">
              <a:noFill/>
              <a:miter lim="400000"/>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35" name="Oval 166"/>
            <p:cNvSpPr/>
            <p:nvPr/>
          </p:nvSpPr>
          <p:spPr>
            <a:xfrm flipH="1">
              <a:off x="2346220" y="925866"/>
              <a:ext cx="137605" cy="121865"/>
            </a:xfrm>
            <a:prstGeom prst="ellipse">
              <a:avLst/>
            </a:prstGeom>
            <a:solidFill>
              <a:srgbClr val="0A85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36" name="TextBox 167"/>
            <p:cNvSpPr txBox="1"/>
            <p:nvPr/>
          </p:nvSpPr>
          <p:spPr>
            <a:xfrm>
              <a:off x="2306345" y="808359"/>
              <a:ext cx="275209" cy="332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600">
                  <a:solidFill>
                    <a:srgbClr val="0000FF"/>
                  </a:solidFill>
                </a:defRPr>
              </a:lvl1pPr>
            </a:lstStyle>
            <a:p>
              <a:r>
                <a:t>-</a:t>
              </a:r>
            </a:p>
          </p:txBody>
        </p:sp>
        <p:sp>
          <p:nvSpPr>
            <p:cNvPr id="637" name="Oval 160"/>
            <p:cNvSpPr/>
            <p:nvPr/>
          </p:nvSpPr>
          <p:spPr>
            <a:xfrm flipH="1">
              <a:off x="1931878" y="1101219"/>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38" name="Oval 161"/>
            <p:cNvSpPr/>
            <p:nvPr/>
          </p:nvSpPr>
          <p:spPr>
            <a:xfrm flipH="1">
              <a:off x="1931878" y="1584612"/>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39" name="Bent Arrow 162"/>
            <p:cNvSpPr/>
            <p:nvPr/>
          </p:nvSpPr>
          <p:spPr>
            <a:xfrm rot="10800000" flipH="1">
              <a:off x="2382520" y="1066800"/>
              <a:ext cx="304801" cy="2247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0390"/>
                  </a:lnTo>
                  <a:cubicBezTo>
                    <a:pt x="0" y="5171"/>
                    <a:pt x="3119" y="940"/>
                    <a:pt x="6967" y="940"/>
                  </a:cubicBezTo>
                  <a:lnTo>
                    <a:pt x="17619" y="940"/>
                  </a:lnTo>
                  <a:lnTo>
                    <a:pt x="17619" y="0"/>
                  </a:lnTo>
                  <a:lnTo>
                    <a:pt x="21600" y="3240"/>
                  </a:lnTo>
                  <a:lnTo>
                    <a:pt x="17619" y="6480"/>
                  </a:lnTo>
                  <a:lnTo>
                    <a:pt x="17619" y="5540"/>
                  </a:lnTo>
                  <a:lnTo>
                    <a:pt x="6967" y="5540"/>
                  </a:lnTo>
                  <a:cubicBezTo>
                    <a:pt x="4992" y="5540"/>
                    <a:pt x="3391" y="7711"/>
                    <a:pt x="3391" y="10390"/>
                  </a:cubicBezTo>
                  <a:lnTo>
                    <a:pt x="3391" y="21600"/>
                  </a:lnTo>
                  <a:close/>
                </a:path>
              </a:pathLst>
            </a:custGeom>
            <a:solidFill>
              <a:srgbClr val="FECF29"/>
            </a:solidFill>
            <a:ln w="12700" cap="flat">
              <a:noFill/>
              <a:miter lim="400000"/>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40" name="Right Arrow 163"/>
            <p:cNvSpPr/>
            <p:nvPr/>
          </p:nvSpPr>
          <p:spPr>
            <a:xfrm rot="10800000">
              <a:off x="4194698" y="1601151"/>
              <a:ext cx="278314" cy="104935"/>
            </a:xfrm>
            <a:prstGeom prst="rightArrow">
              <a:avLst>
                <a:gd name="adj1" fmla="val 50000"/>
                <a:gd name="adj2" fmla="val 50000"/>
              </a:avLst>
            </a:prstGeom>
            <a:solidFill>
              <a:srgbClr val="FECF29"/>
            </a:solidFill>
            <a:ln w="12700" cap="flat">
              <a:noFill/>
              <a:miter lim="400000"/>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41" name="Oval 164"/>
            <p:cNvSpPr/>
            <p:nvPr/>
          </p:nvSpPr>
          <p:spPr>
            <a:xfrm flipH="1">
              <a:off x="3882797" y="1555787"/>
              <a:ext cx="206407" cy="182797"/>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42" name="TextBox 165"/>
            <p:cNvSpPr txBox="1"/>
            <p:nvPr/>
          </p:nvSpPr>
          <p:spPr>
            <a:xfrm>
              <a:off x="3887432" y="1499432"/>
              <a:ext cx="412813"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200">
                  <a:solidFill>
                    <a:srgbClr val="FFFFFF"/>
                  </a:solidFill>
                </a:defRPr>
              </a:lvl1pPr>
            </a:lstStyle>
            <a:p>
              <a:r>
                <a:t>+</a:t>
              </a:r>
            </a:p>
          </p:txBody>
        </p:sp>
        <p:sp>
          <p:nvSpPr>
            <p:cNvPr id="643" name="Oval 115"/>
            <p:cNvSpPr/>
            <p:nvPr/>
          </p:nvSpPr>
          <p:spPr>
            <a:xfrm flipH="1">
              <a:off x="5226049" y="1588856"/>
              <a:ext cx="206407" cy="182797"/>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44" name="Oval 155"/>
            <p:cNvSpPr/>
            <p:nvPr/>
          </p:nvSpPr>
          <p:spPr>
            <a:xfrm flipH="1">
              <a:off x="5626099" y="1149350"/>
              <a:ext cx="206407" cy="182797"/>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nvGrpSpPr>
            <p:cNvPr id="654" name="Group 255"/>
            <p:cNvGrpSpPr/>
            <p:nvPr/>
          </p:nvGrpSpPr>
          <p:grpSpPr>
            <a:xfrm>
              <a:off x="5181599" y="838200"/>
              <a:ext cx="1054102" cy="304801"/>
              <a:chOff x="0" y="0"/>
              <a:chExt cx="1054101" cy="304799"/>
            </a:xfrm>
          </p:grpSpPr>
          <p:sp>
            <p:nvSpPr>
              <p:cNvPr id="645" name="Oval 105"/>
              <p:cNvSpPr/>
              <p:nvPr/>
            </p:nvSpPr>
            <p:spPr>
              <a:xfrm flipH="1">
                <a:off x="-1" y="44938"/>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nvGrpSpPr>
              <p:cNvPr id="648" name="Group 178"/>
              <p:cNvGrpSpPr/>
              <p:nvPr/>
            </p:nvGrpSpPr>
            <p:grpSpPr>
              <a:xfrm>
                <a:off x="247649" y="-1"/>
                <a:ext cx="158752" cy="304801"/>
                <a:chOff x="0" y="0"/>
                <a:chExt cx="158751" cy="304799"/>
              </a:xfrm>
            </p:grpSpPr>
            <p:sp>
              <p:nvSpPr>
                <p:cNvPr id="646" name="Oval 96"/>
                <p:cNvSpPr/>
                <p:nvPr/>
              </p:nvSpPr>
              <p:spPr>
                <a:xfrm flipH="1">
                  <a:off x="-1" y="-1"/>
                  <a:ext cx="157233" cy="140224"/>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47" name="Oval 177"/>
                <p:cNvSpPr/>
                <p:nvPr/>
              </p:nvSpPr>
              <p:spPr>
                <a:xfrm flipH="1">
                  <a:off x="1519" y="164577"/>
                  <a:ext cx="157233" cy="140223"/>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sp>
            <p:nvSpPr>
              <p:cNvPr id="649" name="Oval 221"/>
              <p:cNvSpPr/>
              <p:nvPr/>
            </p:nvSpPr>
            <p:spPr>
              <a:xfrm flipH="1">
                <a:off x="401328" y="44938"/>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50" name="Oval 222"/>
              <p:cNvSpPr/>
              <p:nvPr/>
            </p:nvSpPr>
            <p:spPr>
              <a:xfrm flipH="1">
                <a:off x="801378" y="38588"/>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nvGrpSpPr>
              <p:cNvPr id="653" name="Group 252"/>
              <p:cNvGrpSpPr/>
              <p:nvPr/>
            </p:nvGrpSpPr>
            <p:grpSpPr>
              <a:xfrm>
                <a:off x="647698" y="-1"/>
                <a:ext cx="158752" cy="304801"/>
                <a:chOff x="0" y="0"/>
                <a:chExt cx="158751" cy="304799"/>
              </a:xfrm>
            </p:grpSpPr>
            <p:sp>
              <p:nvSpPr>
                <p:cNvPr id="651" name="Oval 253"/>
                <p:cNvSpPr/>
                <p:nvPr/>
              </p:nvSpPr>
              <p:spPr>
                <a:xfrm flipH="1">
                  <a:off x="-1" y="-1"/>
                  <a:ext cx="157233" cy="140224"/>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52" name="Oval 254"/>
                <p:cNvSpPr/>
                <p:nvPr/>
              </p:nvSpPr>
              <p:spPr>
                <a:xfrm flipH="1">
                  <a:off x="1519" y="164577"/>
                  <a:ext cx="157233" cy="140223"/>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grpSp>
        <p:grpSp>
          <p:nvGrpSpPr>
            <p:cNvPr id="664" name="Group 256"/>
            <p:cNvGrpSpPr/>
            <p:nvPr/>
          </p:nvGrpSpPr>
          <p:grpSpPr>
            <a:xfrm>
              <a:off x="5194299" y="1301745"/>
              <a:ext cx="1054102" cy="304801"/>
              <a:chOff x="0" y="-4"/>
              <a:chExt cx="1054101" cy="304799"/>
            </a:xfrm>
          </p:grpSpPr>
          <p:sp>
            <p:nvSpPr>
              <p:cNvPr id="655" name="Oval 257"/>
              <p:cNvSpPr/>
              <p:nvPr/>
            </p:nvSpPr>
            <p:spPr>
              <a:xfrm flipH="1">
                <a:off x="-1" y="44938"/>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nvGrpSpPr>
              <p:cNvPr id="658" name="Group 178"/>
              <p:cNvGrpSpPr/>
              <p:nvPr/>
            </p:nvGrpSpPr>
            <p:grpSpPr>
              <a:xfrm>
                <a:off x="247649" y="-5"/>
                <a:ext cx="158752" cy="304800"/>
                <a:chOff x="0" y="0"/>
                <a:chExt cx="158751" cy="304799"/>
              </a:xfrm>
            </p:grpSpPr>
            <p:sp>
              <p:nvSpPr>
                <p:cNvPr id="656" name="Oval 264"/>
                <p:cNvSpPr/>
                <p:nvPr/>
              </p:nvSpPr>
              <p:spPr>
                <a:xfrm flipH="1">
                  <a:off x="-1" y="0"/>
                  <a:ext cx="157233" cy="140222"/>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57" name="Oval 265"/>
                <p:cNvSpPr/>
                <p:nvPr/>
              </p:nvSpPr>
              <p:spPr>
                <a:xfrm flipH="1">
                  <a:off x="1519" y="164577"/>
                  <a:ext cx="157233" cy="140223"/>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sp>
            <p:nvSpPr>
              <p:cNvPr id="659" name="Oval 259"/>
              <p:cNvSpPr/>
              <p:nvPr/>
            </p:nvSpPr>
            <p:spPr>
              <a:xfrm flipH="1">
                <a:off x="401328" y="44938"/>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60" name="Oval 260"/>
              <p:cNvSpPr/>
              <p:nvPr/>
            </p:nvSpPr>
            <p:spPr>
              <a:xfrm flipH="1">
                <a:off x="801378" y="38588"/>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nvGrpSpPr>
              <p:cNvPr id="663" name="Group 252"/>
              <p:cNvGrpSpPr/>
              <p:nvPr/>
            </p:nvGrpSpPr>
            <p:grpSpPr>
              <a:xfrm>
                <a:off x="647698" y="-5"/>
                <a:ext cx="158752" cy="304800"/>
                <a:chOff x="0" y="0"/>
                <a:chExt cx="158751" cy="304799"/>
              </a:xfrm>
            </p:grpSpPr>
            <p:sp>
              <p:nvSpPr>
                <p:cNvPr id="661" name="Oval 262"/>
                <p:cNvSpPr/>
                <p:nvPr/>
              </p:nvSpPr>
              <p:spPr>
                <a:xfrm flipH="1">
                  <a:off x="-1" y="0"/>
                  <a:ext cx="157233" cy="140222"/>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62" name="Oval 263"/>
                <p:cNvSpPr/>
                <p:nvPr/>
              </p:nvSpPr>
              <p:spPr>
                <a:xfrm flipH="1">
                  <a:off x="1519" y="164577"/>
                  <a:ext cx="157233" cy="140223"/>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grpSp>
        <p:grpSp>
          <p:nvGrpSpPr>
            <p:cNvPr id="674" name="Group 266"/>
            <p:cNvGrpSpPr/>
            <p:nvPr/>
          </p:nvGrpSpPr>
          <p:grpSpPr>
            <a:xfrm>
              <a:off x="5194299" y="1746245"/>
              <a:ext cx="1054102" cy="304801"/>
              <a:chOff x="0" y="-4"/>
              <a:chExt cx="1054101" cy="304799"/>
            </a:xfrm>
          </p:grpSpPr>
          <p:sp>
            <p:nvSpPr>
              <p:cNvPr id="665" name="Oval 267"/>
              <p:cNvSpPr/>
              <p:nvPr/>
            </p:nvSpPr>
            <p:spPr>
              <a:xfrm flipH="1">
                <a:off x="-1" y="44938"/>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nvGrpSpPr>
              <p:cNvPr id="668" name="Group 178"/>
              <p:cNvGrpSpPr/>
              <p:nvPr/>
            </p:nvGrpSpPr>
            <p:grpSpPr>
              <a:xfrm>
                <a:off x="247649" y="-5"/>
                <a:ext cx="158752" cy="304800"/>
                <a:chOff x="0" y="0"/>
                <a:chExt cx="158751" cy="304799"/>
              </a:xfrm>
            </p:grpSpPr>
            <p:sp>
              <p:nvSpPr>
                <p:cNvPr id="666" name="Oval 274"/>
                <p:cNvSpPr/>
                <p:nvPr/>
              </p:nvSpPr>
              <p:spPr>
                <a:xfrm flipH="1">
                  <a:off x="-1" y="0"/>
                  <a:ext cx="157233" cy="140222"/>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67" name="Oval 275"/>
                <p:cNvSpPr/>
                <p:nvPr/>
              </p:nvSpPr>
              <p:spPr>
                <a:xfrm flipH="1">
                  <a:off x="1519" y="164577"/>
                  <a:ext cx="157233" cy="140223"/>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sp>
            <p:nvSpPr>
              <p:cNvPr id="669" name="Oval 269"/>
              <p:cNvSpPr/>
              <p:nvPr/>
            </p:nvSpPr>
            <p:spPr>
              <a:xfrm flipH="1">
                <a:off x="401328" y="44938"/>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70" name="Oval 270"/>
              <p:cNvSpPr/>
              <p:nvPr/>
            </p:nvSpPr>
            <p:spPr>
              <a:xfrm flipH="1">
                <a:off x="801378" y="38588"/>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nvGrpSpPr>
              <p:cNvPr id="673" name="Group 252"/>
              <p:cNvGrpSpPr/>
              <p:nvPr/>
            </p:nvGrpSpPr>
            <p:grpSpPr>
              <a:xfrm>
                <a:off x="647698" y="-5"/>
                <a:ext cx="158752" cy="304800"/>
                <a:chOff x="0" y="0"/>
                <a:chExt cx="158751" cy="304799"/>
              </a:xfrm>
            </p:grpSpPr>
            <p:sp>
              <p:nvSpPr>
                <p:cNvPr id="671" name="Oval 272"/>
                <p:cNvSpPr/>
                <p:nvPr/>
              </p:nvSpPr>
              <p:spPr>
                <a:xfrm flipH="1">
                  <a:off x="-1" y="0"/>
                  <a:ext cx="157233" cy="140222"/>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72" name="Oval 273"/>
                <p:cNvSpPr/>
                <p:nvPr/>
              </p:nvSpPr>
              <p:spPr>
                <a:xfrm flipH="1">
                  <a:off x="1519" y="164577"/>
                  <a:ext cx="157233" cy="140223"/>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grpSp>
        <p:sp>
          <p:nvSpPr>
            <p:cNvPr id="675" name="Oval 276"/>
            <p:cNvSpPr/>
            <p:nvPr/>
          </p:nvSpPr>
          <p:spPr>
            <a:xfrm flipH="1">
              <a:off x="6016593" y="1143000"/>
              <a:ext cx="206407" cy="182797"/>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76" name="Oval 277"/>
            <p:cNvSpPr/>
            <p:nvPr/>
          </p:nvSpPr>
          <p:spPr>
            <a:xfrm flipH="1">
              <a:off x="5613399" y="1600200"/>
              <a:ext cx="206407" cy="182797"/>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77" name="Oval 278"/>
            <p:cNvSpPr/>
            <p:nvPr/>
          </p:nvSpPr>
          <p:spPr>
            <a:xfrm flipH="1">
              <a:off x="6016593" y="1587500"/>
              <a:ext cx="206407" cy="182797"/>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78" name="Bent Arrow 151"/>
            <p:cNvSpPr/>
            <p:nvPr/>
          </p:nvSpPr>
          <p:spPr>
            <a:xfrm rot="5400000" flipH="1">
              <a:off x="5502891" y="1024907"/>
              <a:ext cx="190501" cy="2742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7216"/>
                  </a:lnTo>
                  <a:cubicBezTo>
                    <a:pt x="0" y="3591"/>
                    <a:pt x="4231" y="653"/>
                    <a:pt x="9450" y="653"/>
                  </a:cubicBezTo>
                  <a:lnTo>
                    <a:pt x="16200" y="653"/>
                  </a:lnTo>
                  <a:lnTo>
                    <a:pt x="16200" y="0"/>
                  </a:lnTo>
                  <a:lnTo>
                    <a:pt x="21600" y="2250"/>
                  </a:lnTo>
                  <a:lnTo>
                    <a:pt x="16200" y="4501"/>
                  </a:lnTo>
                  <a:lnTo>
                    <a:pt x="16200" y="3848"/>
                  </a:lnTo>
                  <a:lnTo>
                    <a:pt x="9450" y="3848"/>
                  </a:lnTo>
                  <a:cubicBezTo>
                    <a:pt x="6771" y="3848"/>
                    <a:pt x="4600" y="5356"/>
                    <a:pt x="4600" y="7216"/>
                  </a:cubicBezTo>
                  <a:lnTo>
                    <a:pt x="4600" y="21600"/>
                  </a:lnTo>
                  <a:close/>
                </a:path>
              </a:pathLst>
            </a:custGeom>
            <a:solidFill>
              <a:srgbClr val="FECF29"/>
            </a:solidFill>
            <a:ln w="12700" cap="flat">
              <a:noFill/>
              <a:miter lim="400000"/>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79" name="Oval 170"/>
            <p:cNvSpPr/>
            <p:nvPr/>
          </p:nvSpPr>
          <p:spPr>
            <a:xfrm flipH="1">
              <a:off x="5645801" y="925159"/>
              <a:ext cx="137605" cy="121863"/>
            </a:xfrm>
            <a:prstGeom prst="ellipse">
              <a:avLst/>
            </a:prstGeom>
            <a:solidFill>
              <a:srgbClr val="0A85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80" name="TextBox 172"/>
            <p:cNvSpPr txBox="1"/>
            <p:nvPr/>
          </p:nvSpPr>
          <p:spPr>
            <a:xfrm>
              <a:off x="5642991" y="810066"/>
              <a:ext cx="275209" cy="332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600">
                  <a:solidFill>
                    <a:srgbClr val="0000FF"/>
                  </a:solidFill>
                </a:defRPr>
              </a:lvl1pPr>
            </a:lstStyle>
            <a:p>
              <a:r>
                <a:t>-</a:t>
              </a:r>
            </a:p>
          </p:txBody>
        </p:sp>
      </p:grpSp>
      <p:grpSp>
        <p:nvGrpSpPr>
          <p:cNvPr id="757" name="Group"/>
          <p:cNvGrpSpPr/>
          <p:nvPr/>
        </p:nvGrpSpPr>
        <p:grpSpPr>
          <a:xfrm>
            <a:off x="609600" y="4267199"/>
            <a:ext cx="7620001" cy="2286001"/>
            <a:chOff x="0" y="0"/>
            <a:chExt cx="7620000" cy="2286000"/>
          </a:xfrm>
        </p:grpSpPr>
        <p:sp>
          <p:nvSpPr>
            <p:cNvPr id="682" name="Straight Connector 131"/>
            <p:cNvSpPr/>
            <p:nvPr/>
          </p:nvSpPr>
          <p:spPr>
            <a:xfrm flipH="1">
              <a:off x="2177248" y="164355"/>
              <a:ext cx="3302495" cy="6935"/>
            </a:xfrm>
            <a:prstGeom prst="line">
              <a:avLst/>
            </a:prstGeom>
            <a:solidFill>
              <a:schemeClr val="accent1"/>
            </a:solidFill>
            <a:ln w="38100" cap="flat">
              <a:solidFill>
                <a:srgbClr val="6D6D6D"/>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683" name="Oval 249"/>
            <p:cNvSpPr/>
            <p:nvPr/>
          </p:nvSpPr>
          <p:spPr>
            <a:xfrm flipH="1">
              <a:off x="3654955" y="115093"/>
              <a:ext cx="137605" cy="121865"/>
            </a:xfrm>
            <a:prstGeom prst="ellipse">
              <a:avLst/>
            </a:prstGeom>
            <a:solidFill>
              <a:srgbClr val="0A85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84" name="TextBox 250"/>
            <p:cNvSpPr txBox="1"/>
            <p:nvPr/>
          </p:nvSpPr>
          <p:spPr>
            <a:xfrm>
              <a:off x="3628080" y="0"/>
              <a:ext cx="275209" cy="332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600">
                  <a:solidFill>
                    <a:srgbClr val="0000FF"/>
                  </a:solidFill>
                </a:defRPr>
              </a:lvl1pPr>
            </a:lstStyle>
            <a:p>
              <a:r>
                <a:t>-</a:t>
              </a:r>
            </a:p>
          </p:txBody>
        </p:sp>
        <p:sp>
          <p:nvSpPr>
            <p:cNvPr id="685" name="TextBox 134"/>
            <p:cNvSpPr txBox="1"/>
            <p:nvPr/>
          </p:nvSpPr>
          <p:spPr>
            <a:xfrm>
              <a:off x="0" y="1061415"/>
              <a:ext cx="1413028" cy="739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9933"/>
                  </a:solidFill>
                </a:defRPr>
              </a:pPr>
              <a:r>
                <a:t>Anode:</a:t>
              </a:r>
              <a:endParaRPr>
                <a:solidFill>
                  <a:srgbClr val="FFFFFF"/>
                </a:solidFill>
              </a:endParaRPr>
            </a:p>
            <a:p>
              <a:pPr algn="ctr">
                <a:defRPr sz="1400" b="0">
                  <a:solidFill>
                    <a:srgbClr val="FF9933"/>
                  </a:solidFill>
                </a:defRPr>
              </a:pPr>
              <a:r>
                <a:t>Li desorbing</a:t>
              </a:r>
              <a:endParaRPr>
                <a:solidFill>
                  <a:srgbClr val="FFFFFF"/>
                </a:solidFill>
              </a:endParaRPr>
            </a:p>
            <a:p>
              <a:pPr algn="ctr">
                <a:defRPr sz="1400" b="0">
                  <a:solidFill>
                    <a:srgbClr val="FF9933"/>
                  </a:solidFill>
                </a:defRPr>
              </a:pPr>
              <a:r>
                <a:t>and ionizing</a:t>
              </a:r>
            </a:p>
          </p:txBody>
        </p:sp>
        <p:sp>
          <p:nvSpPr>
            <p:cNvPr id="686" name="Rectangle 137"/>
            <p:cNvSpPr/>
            <p:nvPr/>
          </p:nvSpPr>
          <p:spPr>
            <a:xfrm flipH="1">
              <a:off x="1558746" y="579913"/>
              <a:ext cx="4609015" cy="1689837"/>
            </a:xfrm>
            <a:prstGeom prst="rect">
              <a:avLst/>
            </a:prstGeom>
            <a:solidFill>
              <a:srgbClr val="6B9DCF"/>
            </a:solidFill>
            <a:ln w="12700" cap="flat">
              <a:noFill/>
              <a:miter lim="400000"/>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87" name="Straight Connector 139"/>
            <p:cNvSpPr/>
            <p:nvPr/>
          </p:nvSpPr>
          <p:spPr>
            <a:xfrm>
              <a:off x="6167043" y="579912"/>
              <a:ext cx="718" cy="1690473"/>
            </a:xfrm>
            <a:prstGeom prst="line">
              <a:avLst/>
            </a:prstGeom>
            <a:solidFill>
              <a:schemeClr val="accent1"/>
            </a:solidFill>
            <a:ln w="762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688" name="Straight Connector 142"/>
            <p:cNvSpPr/>
            <p:nvPr/>
          </p:nvSpPr>
          <p:spPr>
            <a:xfrm>
              <a:off x="1556598" y="579914"/>
              <a:ext cx="1433" cy="1706086"/>
            </a:xfrm>
            <a:prstGeom prst="line">
              <a:avLst/>
            </a:prstGeom>
            <a:solidFill>
              <a:schemeClr val="accent1"/>
            </a:solidFill>
            <a:ln w="762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689" name="Straight Connector 143"/>
            <p:cNvSpPr/>
            <p:nvPr/>
          </p:nvSpPr>
          <p:spPr>
            <a:xfrm flipV="1">
              <a:off x="3965380" y="2269749"/>
              <a:ext cx="2201663" cy="1271"/>
            </a:xfrm>
            <a:prstGeom prst="line">
              <a:avLst/>
            </a:prstGeom>
            <a:solidFill>
              <a:schemeClr val="accent1"/>
            </a:solidFill>
            <a:ln w="762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690" name="Straight Connector 145"/>
            <p:cNvSpPr/>
            <p:nvPr/>
          </p:nvSpPr>
          <p:spPr>
            <a:xfrm flipV="1">
              <a:off x="1558029" y="2269749"/>
              <a:ext cx="2407350" cy="16251"/>
            </a:xfrm>
            <a:prstGeom prst="line">
              <a:avLst/>
            </a:prstGeom>
            <a:solidFill>
              <a:schemeClr val="accent1"/>
            </a:solidFill>
            <a:ln w="762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691" name="Straight Connector 212"/>
            <p:cNvSpPr/>
            <p:nvPr/>
          </p:nvSpPr>
          <p:spPr>
            <a:xfrm>
              <a:off x="5479023" y="153391"/>
              <a:ext cx="1436" cy="670249"/>
            </a:xfrm>
            <a:prstGeom prst="line">
              <a:avLst/>
            </a:prstGeom>
            <a:solidFill>
              <a:schemeClr val="accent1"/>
            </a:solidFill>
            <a:ln w="38100" cap="flat">
              <a:solidFill>
                <a:srgbClr val="6D6D6D"/>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692" name="Straight Connector 213"/>
            <p:cNvSpPr/>
            <p:nvPr/>
          </p:nvSpPr>
          <p:spPr>
            <a:xfrm>
              <a:off x="2177247" y="153391"/>
              <a:ext cx="718" cy="792113"/>
            </a:xfrm>
            <a:prstGeom prst="line">
              <a:avLst/>
            </a:prstGeom>
            <a:solidFill>
              <a:schemeClr val="accent1"/>
            </a:solidFill>
            <a:ln w="38100" cap="flat">
              <a:solidFill>
                <a:srgbClr val="6D6D6D"/>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693" name="Right Arrow 217"/>
            <p:cNvSpPr/>
            <p:nvPr/>
          </p:nvSpPr>
          <p:spPr>
            <a:xfrm>
              <a:off x="4444607" y="1189230"/>
              <a:ext cx="278314" cy="104935"/>
            </a:xfrm>
            <a:prstGeom prst="rightArrow">
              <a:avLst>
                <a:gd name="adj1" fmla="val 50000"/>
                <a:gd name="adj2" fmla="val 50000"/>
              </a:avLst>
            </a:prstGeom>
            <a:solidFill>
              <a:srgbClr val="FECF29"/>
            </a:solidFill>
            <a:ln w="12700" cap="flat">
              <a:noFill/>
              <a:miter lim="400000"/>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94" name="Right Arrow 218"/>
            <p:cNvSpPr/>
            <p:nvPr/>
          </p:nvSpPr>
          <p:spPr>
            <a:xfrm>
              <a:off x="3622088" y="275254"/>
              <a:ext cx="275209" cy="121864"/>
            </a:xfrm>
            <a:prstGeom prst="rightArrow">
              <a:avLst>
                <a:gd name="adj1" fmla="val 50000"/>
                <a:gd name="adj2" fmla="val 50000"/>
              </a:avLst>
            </a:prstGeom>
            <a:solidFill>
              <a:srgbClr val="FECF29"/>
            </a:solidFill>
            <a:ln w="12700" cap="flat">
              <a:noFill/>
              <a:miter lim="400000"/>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95" name="TextBox 223"/>
            <p:cNvSpPr txBox="1"/>
            <p:nvPr/>
          </p:nvSpPr>
          <p:spPr>
            <a:xfrm>
              <a:off x="6305366" y="1135843"/>
              <a:ext cx="1314635" cy="739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20D46F"/>
                  </a:solidFill>
                </a:defRPr>
              </a:pPr>
              <a:r>
                <a:t>Cathode:</a:t>
              </a:r>
              <a:endParaRPr>
                <a:solidFill>
                  <a:srgbClr val="FFFFFF"/>
                </a:solidFill>
              </a:endParaRPr>
            </a:p>
            <a:p>
              <a:pPr algn="ctr">
                <a:defRPr sz="1400" b="0">
                  <a:solidFill>
                    <a:srgbClr val="20D46F"/>
                  </a:solidFill>
                </a:defRPr>
              </a:pPr>
              <a:r>
                <a:t>Li absorbing and deionizing</a:t>
              </a:r>
            </a:p>
          </p:txBody>
        </p:sp>
        <p:sp>
          <p:nvSpPr>
            <p:cNvPr id="696" name="Oval 89"/>
            <p:cNvSpPr/>
            <p:nvPr/>
          </p:nvSpPr>
          <p:spPr>
            <a:xfrm flipH="1">
              <a:off x="4204613" y="1145223"/>
              <a:ext cx="206407" cy="182795"/>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97" name="TextBox 225"/>
            <p:cNvSpPr txBox="1"/>
            <p:nvPr/>
          </p:nvSpPr>
          <p:spPr>
            <a:xfrm>
              <a:off x="4209248" y="1086861"/>
              <a:ext cx="412813"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200">
                  <a:solidFill>
                    <a:srgbClr val="FFFFFF"/>
                  </a:solidFill>
                </a:defRPr>
              </a:lvl1pPr>
            </a:lstStyle>
            <a:p>
              <a:r>
                <a:t>+</a:t>
              </a:r>
            </a:p>
          </p:txBody>
        </p:sp>
        <p:sp>
          <p:nvSpPr>
            <p:cNvPr id="698" name="Oval 101"/>
            <p:cNvSpPr/>
            <p:nvPr/>
          </p:nvSpPr>
          <p:spPr>
            <a:xfrm flipH="1">
              <a:off x="2552549" y="852458"/>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699" name="Oval 103"/>
            <p:cNvSpPr/>
            <p:nvPr/>
          </p:nvSpPr>
          <p:spPr>
            <a:xfrm flipH="1">
              <a:off x="2002133" y="852458"/>
              <a:ext cx="344730"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00" name="Oval 104"/>
            <p:cNvSpPr/>
            <p:nvPr/>
          </p:nvSpPr>
          <p:spPr>
            <a:xfrm flipH="1">
              <a:off x="2552549" y="1329756"/>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01" name="Oval 106"/>
            <p:cNvSpPr/>
            <p:nvPr/>
          </p:nvSpPr>
          <p:spPr>
            <a:xfrm flipH="1">
              <a:off x="2002133" y="1329756"/>
              <a:ext cx="344730"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02" name="Oval 108"/>
            <p:cNvSpPr/>
            <p:nvPr/>
          </p:nvSpPr>
          <p:spPr>
            <a:xfrm flipH="1">
              <a:off x="2278059" y="1096185"/>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03" name="Oval 109"/>
            <p:cNvSpPr/>
            <p:nvPr/>
          </p:nvSpPr>
          <p:spPr>
            <a:xfrm flipH="1">
              <a:off x="2552549" y="1813150"/>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04" name="Oval 110"/>
            <p:cNvSpPr/>
            <p:nvPr/>
          </p:nvSpPr>
          <p:spPr>
            <a:xfrm flipH="1">
              <a:off x="2057991" y="1623876"/>
              <a:ext cx="206407" cy="182797"/>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05" name="Oval 111"/>
            <p:cNvSpPr/>
            <p:nvPr/>
          </p:nvSpPr>
          <p:spPr>
            <a:xfrm flipH="1">
              <a:off x="2002133" y="1813150"/>
              <a:ext cx="344730"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06" name="Oval 113"/>
            <p:cNvSpPr/>
            <p:nvPr/>
          </p:nvSpPr>
          <p:spPr>
            <a:xfrm flipH="1">
              <a:off x="2278059" y="1579579"/>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07" name="Oval 120"/>
            <p:cNvSpPr/>
            <p:nvPr/>
          </p:nvSpPr>
          <p:spPr>
            <a:xfrm flipH="1">
              <a:off x="3278078" y="1145218"/>
              <a:ext cx="206407" cy="182795"/>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08" name="TextBox 121"/>
            <p:cNvSpPr txBox="1"/>
            <p:nvPr/>
          </p:nvSpPr>
          <p:spPr>
            <a:xfrm>
              <a:off x="3264441" y="1088892"/>
              <a:ext cx="412813"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200">
                  <a:solidFill>
                    <a:srgbClr val="FFFFFF"/>
                  </a:solidFill>
                </a:defRPr>
              </a:lvl1pPr>
            </a:lstStyle>
            <a:p>
              <a:r>
                <a:t>+</a:t>
              </a:r>
            </a:p>
          </p:txBody>
        </p:sp>
        <p:sp>
          <p:nvSpPr>
            <p:cNvPr id="709" name="Right Arrow 122"/>
            <p:cNvSpPr/>
            <p:nvPr/>
          </p:nvSpPr>
          <p:spPr>
            <a:xfrm>
              <a:off x="2865266" y="1194644"/>
              <a:ext cx="344011" cy="83952"/>
            </a:xfrm>
            <a:prstGeom prst="rightArrow">
              <a:avLst>
                <a:gd name="adj1" fmla="val 50000"/>
                <a:gd name="adj2" fmla="val 50000"/>
              </a:avLst>
            </a:prstGeom>
            <a:solidFill>
              <a:srgbClr val="FECF29"/>
            </a:solidFill>
            <a:ln w="12700" cap="flat">
              <a:noFill/>
              <a:miter lim="400000"/>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10" name="Oval 231"/>
            <p:cNvSpPr/>
            <p:nvPr/>
          </p:nvSpPr>
          <p:spPr>
            <a:xfrm flipH="1">
              <a:off x="2117619" y="925867"/>
              <a:ext cx="137605" cy="121865"/>
            </a:xfrm>
            <a:prstGeom prst="ellipse">
              <a:avLst/>
            </a:prstGeom>
            <a:solidFill>
              <a:srgbClr val="0A85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11" name="TextBox 232"/>
            <p:cNvSpPr txBox="1"/>
            <p:nvPr/>
          </p:nvSpPr>
          <p:spPr>
            <a:xfrm>
              <a:off x="2077743" y="808359"/>
              <a:ext cx="275209" cy="332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600">
                  <a:solidFill>
                    <a:srgbClr val="0000FF"/>
                  </a:solidFill>
                </a:defRPr>
              </a:lvl1pPr>
            </a:lstStyle>
            <a:p>
              <a:r>
                <a:t>-</a:t>
              </a:r>
            </a:p>
          </p:txBody>
        </p:sp>
        <p:sp>
          <p:nvSpPr>
            <p:cNvPr id="712" name="Oval 132"/>
            <p:cNvSpPr/>
            <p:nvPr/>
          </p:nvSpPr>
          <p:spPr>
            <a:xfrm flipH="1">
              <a:off x="1703278" y="1101218"/>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13" name="Oval 133"/>
            <p:cNvSpPr/>
            <p:nvPr/>
          </p:nvSpPr>
          <p:spPr>
            <a:xfrm flipH="1">
              <a:off x="1703278" y="1584612"/>
              <a:ext cx="344729" cy="288409"/>
            </a:xfrm>
            <a:prstGeom prst="ellipse">
              <a:avLst/>
            </a:prstGeom>
            <a:solidFill>
              <a:srgbClr val="969696"/>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14" name="Bent Arrow 216"/>
            <p:cNvSpPr/>
            <p:nvPr/>
          </p:nvSpPr>
          <p:spPr>
            <a:xfrm rot="16200000">
              <a:off x="2254473" y="983377"/>
              <a:ext cx="189561" cy="3440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5725"/>
                  </a:lnTo>
                  <a:cubicBezTo>
                    <a:pt x="0" y="2849"/>
                    <a:pt x="4231" y="518"/>
                    <a:pt x="9450" y="518"/>
                  </a:cubicBezTo>
                  <a:lnTo>
                    <a:pt x="16200" y="518"/>
                  </a:lnTo>
                  <a:lnTo>
                    <a:pt x="16200" y="0"/>
                  </a:lnTo>
                  <a:lnTo>
                    <a:pt x="21600" y="1785"/>
                  </a:lnTo>
                  <a:lnTo>
                    <a:pt x="16200" y="3571"/>
                  </a:lnTo>
                  <a:lnTo>
                    <a:pt x="16200" y="3053"/>
                  </a:lnTo>
                  <a:lnTo>
                    <a:pt x="9450" y="3053"/>
                  </a:lnTo>
                  <a:cubicBezTo>
                    <a:pt x="6771" y="3053"/>
                    <a:pt x="4600" y="4249"/>
                    <a:pt x="4600" y="5725"/>
                  </a:cubicBezTo>
                  <a:lnTo>
                    <a:pt x="4600" y="21600"/>
                  </a:lnTo>
                  <a:close/>
                </a:path>
              </a:pathLst>
            </a:custGeom>
            <a:solidFill>
              <a:srgbClr val="FECF29"/>
            </a:solidFill>
            <a:ln w="12700" cap="flat">
              <a:noFill/>
              <a:miter lim="400000"/>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15" name="Right Arrow 71"/>
            <p:cNvSpPr/>
            <p:nvPr/>
          </p:nvSpPr>
          <p:spPr>
            <a:xfrm>
              <a:off x="3966097" y="1601151"/>
              <a:ext cx="278314" cy="104935"/>
            </a:xfrm>
            <a:prstGeom prst="rightArrow">
              <a:avLst>
                <a:gd name="adj1" fmla="val 50000"/>
                <a:gd name="adj2" fmla="val 50000"/>
              </a:avLst>
            </a:prstGeom>
            <a:solidFill>
              <a:srgbClr val="FECF29"/>
            </a:solidFill>
            <a:ln w="12700" cap="flat">
              <a:noFill/>
              <a:miter lim="400000"/>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16" name="Oval 73"/>
            <p:cNvSpPr/>
            <p:nvPr/>
          </p:nvSpPr>
          <p:spPr>
            <a:xfrm flipH="1">
              <a:off x="3654195" y="1555787"/>
              <a:ext cx="206407" cy="182797"/>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17" name="TextBox 72"/>
            <p:cNvSpPr txBox="1"/>
            <p:nvPr/>
          </p:nvSpPr>
          <p:spPr>
            <a:xfrm>
              <a:off x="3633432" y="1496891"/>
              <a:ext cx="412812"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200">
                  <a:solidFill>
                    <a:srgbClr val="FFFFFF"/>
                  </a:solidFill>
                </a:defRPr>
              </a:lvl1pPr>
            </a:lstStyle>
            <a:p>
              <a:r>
                <a:t>+</a:t>
              </a:r>
            </a:p>
          </p:txBody>
        </p:sp>
        <p:sp>
          <p:nvSpPr>
            <p:cNvPr id="718" name="Oval 69"/>
            <p:cNvSpPr/>
            <p:nvPr/>
          </p:nvSpPr>
          <p:spPr>
            <a:xfrm flipH="1">
              <a:off x="2342371" y="1393304"/>
              <a:ext cx="206407" cy="182797"/>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19" name="Oval 322"/>
            <p:cNvSpPr/>
            <p:nvPr/>
          </p:nvSpPr>
          <p:spPr>
            <a:xfrm flipH="1">
              <a:off x="4982209" y="1595204"/>
              <a:ext cx="206407" cy="182797"/>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20" name="Oval 323"/>
            <p:cNvSpPr/>
            <p:nvPr/>
          </p:nvSpPr>
          <p:spPr>
            <a:xfrm flipH="1">
              <a:off x="5382259" y="1155700"/>
              <a:ext cx="206407" cy="182797"/>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nvGrpSpPr>
            <p:cNvPr id="730" name="Group 255"/>
            <p:cNvGrpSpPr/>
            <p:nvPr/>
          </p:nvGrpSpPr>
          <p:grpSpPr>
            <a:xfrm>
              <a:off x="4937759" y="844544"/>
              <a:ext cx="1054102" cy="304801"/>
              <a:chOff x="0" y="0"/>
              <a:chExt cx="1054101" cy="304799"/>
            </a:xfrm>
          </p:grpSpPr>
          <p:sp>
            <p:nvSpPr>
              <p:cNvPr id="721" name="Oval 352"/>
              <p:cNvSpPr/>
              <p:nvPr/>
            </p:nvSpPr>
            <p:spPr>
              <a:xfrm flipH="1">
                <a:off x="-1" y="44944"/>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nvGrpSpPr>
              <p:cNvPr id="724" name="Group 178"/>
              <p:cNvGrpSpPr/>
              <p:nvPr/>
            </p:nvGrpSpPr>
            <p:grpSpPr>
              <a:xfrm>
                <a:off x="247649" y="0"/>
                <a:ext cx="158752" cy="304800"/>
                <a:chOff x="0" y="0"/>
                <a:chExt cx="158751" cy="304799"/>
              </a:xfrm>
            </p:grpSpPr>
            <p:sp>
              <p:nvSpPr>
                <p:cNvPr id="722" name="Oval 359"/>
                <p:cNvSpPr/>
                <p:nvPr/>
              </p:nvSpPr>
              <p:spPr>
                <a:xfrm flipH="1">
                  <a:off x="-1" y="0"/>
                  <a:ext cx="157233" cy="140222"/>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23" name="Oval 360"/>
                <p:cNvSpPr/>
                <p:nvPr/>
              </p:nvSpPr>
              <p:spPr>
                <a:xfrm flipH="1">
                  <a:off x="1519" y="164577"/>
                  <a:ext cx="157233" cy="140223"/>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sp>
            <p:nvSpPr>
              <p:cNvPr id="725" name="Oval 354"/>
              <p:cNvSpPr/>
              <p:nvPr/>
            </p:nvSpPr>
            <p:spPr>
              <a:xfrm flipH="1">
                <a:off x="401328" y="44944"/>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26" name="Oval 355"/>
              <p:cNvSpPr/>
              <p:nvPr/>
            </p:nvSpPr>
            <p:spPr>
              <a:xfrm flipH="1">
                <a:off x="801378" y="38594"/>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nvGrpSpPr>
              <p:cNvPr id="729" name="Group 252"/>
              <p:cNvGrpSpPr/>
              <p:nvPr/>
            </p:nvGrpSpPr>
            <p:grpSpPr>
              <a:xfrm>
                <a:off x="647698" y="0"/>
                <a:ext cx="158752" cy="304800"/>
                <a:chOff x="0" y="0"/>
                <a:chExt cx="158751" cy="304799"/>
              </a:xfrm>
            </p:grpSpPr>
            <p:sp>
              <p:nvSpPr>
                <p:cNvPr id="727" name="Oval 357"/>
                <p:cNvSpPr/>
                <p:nvPr/>
              </p:nvSpPr>
              <p:spPr>
                <a:xfrm flipH="1">
                  <a:off x="-1" y="0"/>
                  <a:ext cx="157233" cy="140222"/>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28" name="Oval 358"/>
                <p:cNvSpPr/>
                <p:nvPr/>
              </p:nvSpPr>
              <p:spPr>
                <a:xfrm flipH="1">
                  <a:off x="1519" y="164577"/>
                  <a:ext cx="157233" cy="140223"/>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grpSp>
        <p:grpSp>
          <p:nvGrpSpPr>
            <p:cNvPr id="740" name="Group 256"/>
            <p:cNvGrpSpPr/>
            <p:nvPr/>
          </p:nvGrpSpPr>
          <p:grpSpPr>
            <a:xfrm>
              <a:off x="4950459" y="1308094"/>
              <a:ext cx="1054102" cy="304801"/>
              <a:chOff x="0" y="0"/>
              <a:chExt cx="1054101" cy="304799"/>
            </a:xfrm>
          </p:grpSpPr>
          <p:sp>
            <p:nvSpPr>
              <p:cNvPr id="731" name="Oval 343"/>
              <p:cNvSpPr/>
              <p:nvPr/>
            </p:nvSpPr>
            <p:spPr>
              <a:xfrm flipH="1">
                <a:off x="-1" y="44944"/>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nvGrpSpPr>
              <p:cNvPr id="734" name="Group 178"/>
              <p:cNvGrpSpPr/>
              <p:nvPr/>
            </p:nvGrpSpPr>
            <p:grpSpPr>
              <a:xfrm>
                <a:off x="247649" y="0"/>
                <a:ext cx="158752" cy="304800"/>
                <a:chOff x="0" y="0"/>
                <a:chExt cx="158751" cy="304799"/>
              </a:xfrm>
            </p:grpSpPr>
            <p:sp>
              <p:nvSpPr>
                <p:cNvPr id="732" name="Oval 350"/>
                <p:cNvSpPr/>
                <p:nvPr/>
              </p:nvSpPr>
              <p:spPr>
                <a:xfrm flipH="1">
                  <a:off x="-1" y="0"/>
                  <a:ext cx="157233" cy="140222"/>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33" name="Oval 351"/>
                <p:cNvSpPr/>
                <p:nvPr/>
              </p:nvSpPr>
              <p:spPr>
                <a:xfrm flipH="1">
                  <a:off x="1519" y="164577"/>
                  <a:ext cx="157233" cy="140223"/>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sp>
            <p:nvSpPr>
              <p:cNvPr id="735" name="Oval 345"/>
              <p:cNvSpPr/>
              <p:nvPr/>
            </p:nvSpPr>
            <p:spPr>
              <a:xfrm flipH="1">
                <a:off x="401328" y="44944"/>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36" name="Oval 346"/>
              <p:cNvSpPr/>
              <p:nvPr/>
            </p:nvSpPr>
            <p:spPr>
              <a:xfrm flipH="1">
                <a:off x="801378" y="38594"/>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nvGrpSpPr>
              <p:cNvPr id="739" name="Group 252"/>
              <p:cNvGrpSpPr/>
              <p:nvPr/>
            </p:nvGrpSpPr>
            <p:grpSpPr>
              <a:xfrm>
                <a:off x="647698" y="0"/>
                <a:ext cx="158752" cy="304800"/>
                <a:chOff x="0" y="0"/>
                <a:chExt cx="158751" cy="304799"/>
              </a:xfrm>
            </p:grpSpPr>
            <p:sp>
              <p:nvSpPr>
                <p:cNvPr id="737" name="Oval 348"/>
                <p:cNvSpPr/>
                <p:nvPr/>
              </p:nvSpPr>
              <p:spPr>
                <a:xfrm flipH="1">
                  <a:off x="-1" y="0"/>
                  <a:ext cx="157233" cy="140222"/>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38" name="Oval 349"/>
                <p:cNvSpPr/>
                <p:nvPr/>
              </p:nvSpPr>
              <p:spPr>
                <a:xfrm flipH="1">
                  <a:off x="1519" y="164577"/>
                  <a:ext cx="157233" cy="140223"/>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grpSp>
        <p:grpSp>
          <p:nvGrpSpPr>
            <p:cNvPr id="750" name="Group 266"/>
            <p:cNvGrpSpPr/>
            <p:nvPr/>
          </p:nvGrpSpPr>
          <p:grpSpPr>
            <a:xfrm>
              <a:off x="4950459" y="1752594"/>
              <a:ext cx="1054102" cy="304801"/>
              <a:chOff x="0" y="0"/>
              <a:chExt cx="1054101" cy="304799"/>
            </a:xfrm>
          </p:grpSpPr>
          <p:sp>
            <p:nvSpPr>
              <p:cNvPr id="741" name="Oval 334"/>
              <p:cNvSpPr/>
              <p:nvPr/>
            </p:nvSpPr>
            <p:spPr>
              <a:xfrm flipH="1">
                <a:off x="-1" y="44944"/>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nvGrpSpPr>
              <p:cNvPr id="744" name="Group 178"/>
              <p:cNvGrpSpPr/>
              <p:nvPr/>
            </p:nvGrpSpPr>
            <p:grpSpPr>
              <a:xfrm>
                <a:off x="247649" y="0"/>
                <a:ext cx="158752" cy="304800"/>
                <a:chOff x="0" y="0"/>
                <a:chExt cx="158751" cy="304799"/>
              </a:xfrm>
            </p:grpSpPr>
            <p:sp>
              <p:nvSpPr>
                <p:cNvPr id="742" name="Oval 341"/>
                <p:cNvSpPr/>
                <p:nvPr/>
              </p:nvSpPr>
              <p:spPr>
                <a:xfrm flipH="1">
                  <a:off x="-1" y="0"/>
                  <a:ext cx="157233" cy="140222"/>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43" name="Oval 342"/>
                <p:cNvSpPr/>
                <p:nvPr/>
              </p:nvSpPr>
              <p:spPr>
                <a:xfrm flipH="1">
                  <a:off x="1519" y="164577"/>
                  <a:ext cx="157233" cy="140223"/>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sp>
            <p:nvSpPr>
              <p:cNvPr id="745" name="Oval 336"/>
              <p:cNvSpPr/>
              <p:nvPr/>
            </p:nvSpPr>
            <p:spPr>
              <a:xfrm flipH="1">
                <a:off x="401328" y="44944"/>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46" name="Oval 337"/>
              <p:cNvSpPr/>
              <p:nvPr/>
            </p:nvSpPr>
            <p:spPr>
              <a:xfrm flipH="1">
                <a:off x="801378" y="38594"/>
                <a:ext cx="252723" cy="228113"/>
              </a:xfrm>
              <a:prstGeom prst="ellips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nvGrpSpPr>
              <p:cNvPr id="749" name="Group 252"/>
              <p:cNvGrpSpPr/>
              <p:nvPr/>
            </p:nvGrpSpPr>
            <p:grpSpPr>
              <a:xfrm>
                <a:off x="647698" y="0"/>
                <a:ext cx="158752" cy="304800"/>
                <a:chOff x="0" y="0"/>
                <a:chExt cx="158751" cy="304799"/>
              </a:xfrm>
            </p:grpSpPr>
            <p:sp>
              <p:nvSpPr>
                <p:cNvPr id="747" name="Oval 339"/>
                <p:cNvSpPr/>
                <p:nvPr/>
              </p:nvSpPr>
              <p:spPr>
                <a:xfrm flipH="1">
                  <a:off x="-1" y="0"/>
                  <a:ext cx="157233" cy="140222"/>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48" name="Oval 340"/>
                <p:cNvSpPr/>
                <p:nvPr/>
              </p:nvSpPr>
              <p:spPr>
                <a:xfrm flipH="1">
                  <a:off x="1519" y="164577"/>
                  <a:ext cx="157233" cy="140223"/>
                </a:xfrm>
                <a:prstGeom prst="ellipse">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grpSp>
        <p:sp>
          <p:nvSpPr>
            <p:cNvPr id="751" name="Oval 327"/>
            <p:cNvSpPr/>
            <p:nvPr/>
          </p:nvSpPr>
          <p:spPr>
            <a:xfrm flipH="1">
              <a:off x="5772753" y="1149350"/>
              <a:ext cx="206407" cy="182797"/>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52" name="Oval 328"/>
            <p:cNvSpPr/>
            <p:nvPr/>
          </p:nvSpPr>
          <p:spPr>
            <a:xfrm flipH="1">
              <a:off x="5369559" y="1606550"/>
              <a:ext cx="206407" cy="182797"/>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53" name="Oval 329"/>
            <p:cNvSpPr/>
            <p:nvPr/>
          </p:nvSpPr>
          <p:spPr>
            <a:xfrm flipH="1">
              <a:off x="5772753" y="1593850"/>
              <a:ext cx="206407" cy="182797"/>
            </a:xfrm>
            <a:prstGeom prst="ellipse">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54" name="Oval 332"/>
            <p:cNvSpPr/>
            <p:nvPr/>
          </p:nvSpPr>
          <p:spPr>
            <a:xfrm flipH="1">
              <a:off x="5401961" y="931513"/>
              <a:ext cx="137605" cy="121863"/>
            </a:xfrm>
            <a:prstGeom prst="ellipse">
              <a:avLst/>
            </a:prstGeom>
            <a:solidFill>
              <a:srgbClr val="0A85FF"/>
            </a:solidFill>
            <a:ln w="12700" cap="flat">
              <a:solidFill>
                <a:srgbClr val="FFFFFF"/>
              </a:solidFill>
              <a:prstDash val="solid"/>
              <a:round/>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sp>
          <p:nvSpPr>
            <p:cNvPr id="755" name="TextBox 333"/>
            <p:cNvSpPr txBox="1"/>
            <p:nvPr/>
          </p:nvSpPr>
          <p:spPr>
            <a:xfrm>
              <a:off x="5373751" y="816419"/>
              <a:ext cx="275209" cy="332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600">
                  <a:solidFill>
                    <a:srgbClr val="0000FF"/>
                  </a:solidFill>
                </a:defRPr>
              </a:lvl1pPr>
            </a:lstStyle>
            <a:p>
              <a:r>
                <a:t>-</a:t>
              </a:r>
            </a:p>
          </p:txBody>
        </p:sp>
        <p:sp>
          <p:nvSpPr>
            <p:cNvPr id="756" name="Bent Arrow 118"/>
            <p:cNvSpPr/>
            <p:nvPr/>
          </p:nvSpPr>
          <p:spPr>
            <a:xfrm rot="10800000">
              <a:off x="5257800" y="1075264"/>
              <a:ext cx="228600" cy="1879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0390"/>
                  </a:lnTo>
                  <a:cubicBezTo>
                    <a:pt x="0" y="5171"/>
                    <a:pt x="3479" y="940"/>
                    <a:pt x="7770" y="940"/>
                  </a:cubicBezTo>
                  <a:lnTo>
                    <a:pt x="17160" y="940"/>
                  </a:lnTo>
                  <a:lnTo>
                    <a:pt x="17160" y="0"/>
                  </a:lnTo>
                  <a:lnTo>
                    <a:pt x="21600" y="3240"/>
                  </a:lnTo>
                  <a:lnTo>
                    <a:pt x="17160" y="6480"/>
                  </a:lnTo>
                  <a:lnTo>
                    <a:pt x="17160" y="5540"/>
                  </a:lnTo>
                  <a:lnTo>
                    <a:pt x="7770" y="5540"/>
                  </a:lnTo>
                  <a:cubicBezTo>
                    <a:pt x="5568" y="5540"/>
                    <a:pt x="3782" y="7711"/>
                    <a:pt x="3782" y="10390"/>
                  </a:cubicBezTo>
                  <a:lnTo>
                    <a:pt x="3782" y="21600"/>
                  </a:lnTo>
                  <a:close/>
                </a:path>
              </a:pathLst>
            </a:custGeom>
            <a:solidFill>
              <a:srgbClr val="FECF29"/>
            </a:solidFill>
            <a:ln w="12700" cap="flat">
              <a:noFill/>
              <a:miter lim="400000"/>
            </a:ln>
            <a:effectLst/>
          </p:spPr>
          <p:txBody>
            <a:bodyPr vert="eaVert" wrap="square" lIns="45719" tIns="45719" rIns="45719" bIns="45719" numCol="1" anchor="t">
              <a:noAutofit/>
            </a:bodyPr>
            <a:lstStyle/>
            <a:p>
              <a:pPr algn="ctr">
                <a:spcBef>
                  <a:spcPts val="1000"/>
                </a:spcBef>
                <a:defRPr sz="3600">
                  <a:solidFill>
                    <a:srgbClr val="CC3300"/>
                  </a:solidFill>
                </a:defRPr>
              </a:pPr>
              <a:endParaRPr/>
            </a:p>
          </p:txBody>
        </p:sp>
      </p:grpSp>
      <p:sp>
        <p:nvSpPr>
          <p:cNvPr id="758" name="Rectangle 3"/>
          <p:cNvSpPr txBox="1"/>
          <p:nvPr/>
        </p:nvSpPr>
        <p:spPr>
          <a:xfrm>
            <a:off x="91353" y="3780434"/>
            <a:ext cx="8763001" cy="3911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ormAutofit/>
          </a:bodyPr>
          <a:lstStyle/>
          <a:p>
            <a:pPr defTabSz="457200">
              <a:spcBef>
                <a:spcPts val="400"/>
              </a:spcBef>
              <a:defRPr b="0">
                <a:solidFill>
                  <a:srgbClr val="FFFFFF"/>
                </a:solidFill>
                <a:effectLst>
                  <a:outerShdw blurRad="38100" dist="38100" dir="2700000" rotWithShape="0">
                    <a:srgbClr val="000000"/>
                  </a:outerShdw>
                </a:effectLst>
              </a:defRPr>
            </a:pPr>
            <a:r>
              <a:t>DISCHARGE reverses this: Li transferred from </a:t>
            </a:r>
            <a:r>
              <a:rPr b="1">
                <a:solidFill>
                  <a:srgbClr val="FFCC00"/>
                </a:solidFill>
              </a:rPr>
              <a:t>inside</a:t>
            </a:r>
            <a:r>
              <a:t> the anode to </a:t>
            </a:r>
            <a:r>
              <a:rPr b="1">
                <a:solidFill>
                  <a:srgbClr val="FFCC00"/>
                </a:solidFill>
              </a:rPr>
              <a:t>inside</a:t>
            </a:r>
            <a:r>
              <a:t> cathode:</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Rectangle 5"/>
          <p:cNvSpPr txBox="1"/>
          <p:nvPr/>
        </p:nvSpPr>
        <p:spPr>
          <a:xfrm>
            <a:off x="304800" y="6101620"/>
            <a:ext cx="8534400" cy="6198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Left) http://www.sc.ehu.es/sbweb/energias-renovables/temas/almacenamiento/almacenamiento.html</a:t>
            </a:r>
          </a:p>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Right (compacted version of): http://www.nrel.gov/hydrogen/pdfs/48360.pdf</a:t>
            </a:r>
            <a:endParaRPr>
              <a:solidFill>
                <a:srgbClr val="E5FFFF"/>
              </a:solidFill>
            </a:endParaRPr>
          </a:p>
        </p:txBody>
      </p:sp>
      <p:sp>
        <p:nvSpPr>
          <p:cNvPr id="761" name="Rectangle 2"/>
          <p:cNvSpPr txBox="1">
            <a:spLocks noGrp="1"/>
          </p:cNvSpPr>
          <p:nvPr>
            <p:ph type="title"/>
          </p:nvPr>
        </p:nvSpPr>
        <p:spPr>
          <a:xfrm>
            <a:off x="304800" y="76200"/>
            <a:ext cx="8534400" cy="609600"/>
          </a:xfrm>
          <a:prstGeom prst="rect">
            <a:avLst/>
          </a:prstGeom>
        </p:spPr>
        <p:txBody>
          <a:bodyPr/>
          <a:lstStyle/>
          <a:p>
            <a:r>
              <a:t>Comparative battery energy density data on all of these:</a:t>
            </a:r>
          </a:p>
        </p:txBody>
      </p:sp>
      <p:sp>
        <p:nvSpPr>
          <p:cNvPr id="762" name="Rectangle 3"/>
          <p:cNvSpPr txBox="1">
            <a:spLocks noGrp="1"/>
          </p:cNvSpPr>
          <p:nvPr>
            <p:ph type="body" sz="half" idx="1"/>
          </p:nvPr>
        </p:nvSpPr>
        <p:spPr>
          <a:xfrm>
            <a:off x="277391" y="4136230"/>
            <a:ext cx="8343858" cy="1765884"/>
          </a:xfrm>
          <a:prstGeom prst="rect">
            <a:avLst/>
          </a:prstGeom>
        </p:spPr>
        <p:txBody>
          <a:bodyPr/>
          <a:lstStyle/>
          <a:p>
            <a:pPr>
              <a:defRPr sz="1800" b="1">
                <a:solidFill>
                  <a:srgbClr val="FFCC00"/>
                </a:solidFill>
              </a:defRPr>
            </a:pPr>
            <a:r>
              <a:t>Ion flow </a:t>
            </a:r>
            <a:r>
              <a:rPr baseline="-25000"/>
              <a:t>energy density  </a:t>
            </a:r>
            <a:r>
              <a:t>=   Up to 30 kW-h / m</a:t>
            </a:r>
            <a:r>
              <a:rPr baseline="30000"/>
              <a:t>3</a:t>
            </a:r>
            <a:r>
              <a:t>	at ~ 73% efficiency	</a:t>
            </a:r>
            <a:endParaRPr baseline="30000"/>
          </a:p>
          <a:p>
            <a:pPr>
              <a:defRPr sz="1000" b="1">
                <a:solidFill>
                  <a:srgbClr val="FFCC00"/>
                </a:solidFill>
              </a:defRPr>
            </a:pPr>
            <a:endParaRPr/>
          </a:p>
          <a:p>
            <a:pPr>
              <a:defRPr sz="1800" b="1">
                <a:solidFill>
                  <a:srgbClr val="FFCC00"/>
                </a:solidFill>
              </a:defRPr>
            </a:pPr>
            <a:r>
              <a:t>Molten Na </a:t>
            </a:r>
            <a:r>
              <a:rPr baseline="-25000"/>
              <a:t>energy density</a:t>
            </a:r>
            <a:r>
              <a:t> =   Up to 270 kW-h / m</a:t>
            </a:r>
            <a:r>
              <a:rPr baseline="30000"/>
              <a:t>3	</a:t>
            </a:r>
            <a:r>
              <a:t>at ~ 77% efficiency</a:t>
            </a:r>
          </a:p>
          <a:p>
            <a:pPr>
              <a:defRPr sz="1100" b="1">
                <a:solidFill>
                  <a:srgbClr val="FFCC00"/>
                </a:solidFill>
              </a:defRPr>
            </a:pPr>
            <a:endParaRPr/>
          </a:p>
          <a:p>
            <a:pPr>
              <a:defRPr sz="1800" b="1">
                <a:solidFill>
                  <a:srgbClr val="FFCC00"/>
                </a:solidFill>
              </a:defRPr>
            </a:pPr>
            <a:r>
              <a:t>Li Ion battery </a:t>
            </a:r>
            <a:r>
              <a:rPr baseline="-25000"/>
              <a:t>density</a:t>
            </a:r>
            <a:r>
              <a:t> =  Up to 350 kW-h / m</a:t>
            </a:r>
            <a:r>
              <a:rPr baseline="30000"/>
              <a:t>3</a:t>
            </a:r>
          </a:p>
        </p:txBody>
      </p:sp>
      <p:grpSp>
        <p:nvGrpSpPr>
          <p:cNvPr id="770" name="Group 32"/>
          <p:cNvGrpSpPr/>
          <p:nvPr/>
        </p:nvGrpSpPr>
        <p:grpSpPr>
          <a:xfrm>
            <a:off x="381000" y="914400"/>
            <a:ext cx="3810001" cy="2971800"/>
            <a:chOff x="0" y="0"/>
            <a:chExt cx="3810000" cy="2971800"/>
          </a:xfrm>
        </p:grpSpPr>
        <p:pic>
          <p:nvPicPr>
            <p:cNvPr id="763" name="Picture 6" descr="Picture 6"/>
            <p:cNvPicPr>
              <a:picLocks noChangeAspect="1"/>
            </p:cNvPicPr>
            <p:nvPr/>
          </p:nvPicPr>
          <p:blipFill>
            <a:blip r:embed="rId2"/>
            <a:stretch>
              <a:fillRect/>
            </a:stretch>
          </p:blipFill>
          <p:spPr>
            <a:xfrm>
              <a:off x="0" y="0"/>
              <a:ext cx="3810000" cy="2971800"/>
            </a:xfrm>
            <a:prstGeom prst="rect">
              <a:avLst/>
            </a:prstGeom>
            <a:ln w="12700" cap="flat">
              <a:noFill/>
              <a:miter lim="400000"/>
            </a:ln>
            <a:effectLst/>
          </p:spPr>
        </p:pic>
        <p:sp>
          <p:nvSpPr>
            <p:cNvPr id="764" name="Rectangle 3"/>
            <p:cNvSpPr txBox="1"/>
            <p:nvPr/>
          </p:nvSpPr>
          <p:spPr>
            <a:xfrm>
              <a:off x="2508490" y="1981200"/>
              <a:ext cx="1239150" cy="3073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spcBef>
                  <a:spcPts val="300"/>
                </a:spcBef>
                <a:defRPr sz="1400" b="0">
                  <a:solidFill>
                    <a:srgbClr val="FF0000"/>
                  </a:solidFill>
                  <a:effectLst>
                    <a:outerShdw blurRad="38100" dist="38100" dir="2700000" rotWithShape="0">
                      <a:srgbClr val="000000"/>
                    </a:outerShdw>
                  </a:effectLst>
                </a:defRPr>
              </a:lvl1pPr>
            </a:lstStyle>
            <a:p>
              <a:r>
                <a:t>Li Ion</a:t>
              </a:r>
            </a:p>
          </p:txBody>
        </p:sp>
        <p:sp>
          <p:nvSpPr>
            <p:cNvPr id="765" name="Rectangle 3"/>
            <p:cNvSpPr txBox="1"/>
            <p:nvPr/>
          </p:nvSpPr>
          <p:spPr>
            <a:xfrm>
              <a:off x="1200499" y="152399"/>
              <a:ext cx="1789884"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spcBef>
                  <a:spcPts val="300"/>
                </a:spcBef>
                <a:defRPr sz="1400" b="0">
                  <a:solidFill>
                    <a:srgbClr val="FF0000"/>
                  </a:solidFill>
                  <a:effectLst>
                    <a:outerShdw blurRad="38100" dist="38100" dir="2700000" rotWithShape="0">
                      <a:srgbClr val="000000"/>
                    </a:outerShdw>
                  </a:effectLst>
                </a:defRPr>
              </a:lvl1pPr>
            </a:lstStyle>
            <a:p>
              <a:r>
                <a:t>Molten Sodium</a:t>
              </a:r>
            </a:p>
          </p:txBody>
        </p:sp>
        <p:sp>
          <p:nvSpPr>
            <p:cNvPr id="766" name="Straight Connector 13"/>
            <p:cNvSpPr/>
            <p:nvPr/>
          </p:nvSpPr>
          <p:spPr>
            <a:xfrm>
              <a:off x="2646173" y="1447799"/>
              <a:ext cx="344210" cy="533402"/>
            </a:xfrm>
            <a:prstGeom prst="line">
              <a:avLst/>
            </a:prstGeom>
            <a:solidFill>
              <a:schemeClr val="accent1"/>
            </a:solidFill>
            <a:ln w="57150" cap="flat">
              <a:solidFill>
                <a:srgbClr val="FF00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767" name="Rectangle 3"/>
            <p:cNvSpPr txBox="1"/>
            <p:nvPr/>
          </p:nvSpPr>
          <p:spPr>
            <a:xfrm>
              <a:off x="167874" y="533400"/>
              <a:ext cx="1652200" cy="3073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spcBef>
                  <a:spcPts val="300"/>
                </a:spcBef>
                <a:defRPr sz="1400" b="0">
                  <a:solidFill>
                    <a:srgbClr val="FF0000"/>
                  </a:solidFill>
                  <a:effectLst>
                    <a:outerShdw blurRad="38100" dist="38100" dir="2700000" rotWithShape="0">
                      <a:srgbClr val="000000"/>
                    </a:outerShdw>
                  </a:effectLst>
                </a:defRPr>
              </a:lvl1pPr>
            </a:lstStyle>
            <a:p>
              <a:r>
                <a:t>Flow </a:t>
              </a:r>
            </a:p>
          </p:txBody>
        </p:sp>
        <p:sp>
          <p:nvSpPr>
            <p:cNvPr id="768" name="Straight Connector 18"/>
            <p:cNvSpPr/>
            <p:nvPr/>
          </p:nvSpPr>
          <p:spPr>
            <a:xfrm flipH="1">
              <a:off x="993257" y="838994"/>
              <a:ext cx="1435" cy="1219201"/>
            </a:xfrm>
            <a:prstGeom prst="line">
              <a:avLst/>
            </a:prstGeom>
            <a:solidFill>
              <a:schemeClr val="accent1"/>
            </a:solidFill>
            <a:ln w="57150" cap="flat">
              <a:solidFill>
                <a:srgbClr val="FF00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769" name="Straight Connector 19"/>
            <p:cNvSpPr/>
            <p:nvPr/>
          </p:nvSpPr>
          <p:spPr>
            <a:xfrm>
              <a:off x="2164999" y="609599"/>
              <a:ext cx="274650" cy="533402"/>
            </a:xfrm>
            <a:prstGeom prst="line">
              <a:avLst/>
            </a:prstGeom>
            <a:solidFill>
              <a:schemeClr val="accent1"/>
            </a:solidFill>
            <a:ln w="57150" cap="flat">
              <a:solidFill>
                <a:srgbClr val="FF00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grpSp>
        <p:nvGrpSpPr>
          <p:cNvPr id="778" name="Group 25"/>
          <p:cNvGrpSpPr/>
          <p:nvPr/>
        </p:nvGrpSpPr>
        <p:grpSpPr>
          <a:xfrm>
            <a:off x="4800600" y="914400"/>
            <a:ext cx="3505201" cy="3022325"/>
            <a:chOff x="0" y="0"/>
            <a:chExt cx="3505200" cy="3022324"/>
          </a:xfrm>
        </p:grpSpPr>
        <p:grpSp>
          <p:nvGrpSpPr>
            <p:cNvPr id="776" name="Group 15"/>
            <p:cNvGrpSpPr/>
            <p:nvPr/>
          </p:nvGrpSpPr>
          <p:grpSpPr>
            <a:xfrm>
              <a:off x="0" y="0"/>
              <a:ext cx="3505201" cy="3022325"/>
              <a:chOff x="0" y="0"/>
              <a:chExt cx="3505199" cy="3022324"/>
            </a:xfrm>
          </p:grpSpPr>
          <p:pic>
            <p:nvPicPr>
              <p:cNvPr id="771" name="Picture 17" descr="Picture 17"/>
              <p:cNvPicPr>
                <a:picLocks noChangeAspect="1"/>
              </p:cNvPicPr>
              <p:nvPr/>
            </p:nvPicPr>
            <p:blipFill>
              <a:blip r:embed="rId3"/>
              <a:srcRect l="63865"/>
              <a:stretch>
                <a:fillRect/>
              </a:stretch>
            </p:blipFill>
            <p:spPr>
              <a:xfrm>
                <a:off x="1337561" y="-1"/>
                <a:ext cx="2167639" cy="3017720"/>
              </a:xfrm>
              <a:prstGeom prst="rect">
                <a:avLst/>
              </a:prstGeom>
              <a:ln w="12700" cap="flat">
                <a:noFill/>
                <a:miter lim="400000"/>
              </a:ln>
              <a:effectLst/>
            </p:spPr>
          </p:pic>
          <p:pic>
            <p:nvPicPr>
              <p:cNvPr id="772" name="Picture 20" descr="Picture 20"/>
              <p:cNvPicPr>
                <a:picLocks noChangeAspect="1"/>
              </p:cNvPicPr>
              <p:nvPr/>
            </p:nvPicPr>
            <p:blipFill>
              <a:blip r:embed="rId3"/>
              <a:srcRect r="77550"/>
              <a:stretch>
                <a:fillRect/>
              </a:stretch>
            </p:blipFill>
            <p:spPr>
              <a:xfrm>
                <a:off x="0" y="4605"/>
                <a:ext cx="1346635" cy="3017720"/>
              </a:xfrm>
              <a:prstGeom prst="rect">
                <a:avLst/>
              </a:prstGeom>
              <a:ln w="12700" cap="flat">
                <a:noFill/>
                <a:miter lim="400000"/>
              </a:ln>
              <a:effectLst/>
            </p:spPr>
          </p:pic>
          <p:pic>
            <p:nvPicPr>
              <p:cNvPr id="773" name="Picture 21" descr="Picture 21"/>
              <p:cNvPicPr>
                <a:picLocks noChangeAspect="1"/>
              </p:cNvPicPr>
              <p:nvPr/>
            </p:nvPicPr>
            <p:blipFill>
              <a:blip r:embed="rId3"/>
              <a:srcRect l="31932" t="89302" r="15966" b="2790"/>
              <a:stretch>
                <a:fillRect/>
              </a:stretch>
            </p:blipFill>
            <p:spPr>
              <a:xfrm>
                <a:off x="312964" y="2695056"/>
                <a:ext cx="3125395" cy="238613"/>
              </a:xfrm>
              <a:prstGeom prst="rect">
                <a:avLst/>
              </a:prstGeom>
              <a:ln w="12700" cap="flat">
                <a:noFill/>
                <a:miter lim="400000"/>
              </a:ln>
              <a:effectLst/>
            </p:spPr>
          </p:pic>
          <p:sp>
            <p:nvSpPr>
              <p:cNvPr id="774" name="Rectangle 22"/>
              <p:cNvSpPr/>
              <p:nvPr/>
            </p:nvSpPr>
            <p:spPr>
              <a:xfrm>
                <a:off x="1251857" y="574480"/>
                <a:ext cx="876301" cy="231161"/>
              </a:xfrm>
              <a:prstGeom prst="rect">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775" name="Rectangle 23"/>
              <p:cNvSpPr/>
              <p:nvPr/>
            </p:nvSpPr>
            <p:spPr>
              <a:xfrm>
                <a:off x="1350963" y="1200539"/>
                <a:ext cx="876301" cy="231161"/>
              </a:xfrm>
              <a:prstGeom prst="rect">
                <a:avLst/>
              </a:prstGeom>
              <a:solidFill>
                <a:srgbClr val="FFFFFF"/>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
          <p:nvSpPr>
            <p:cNvPr id="777" name="TextBox 24"/>
            <p:cNvSpPr txBox="1"/>
            <p:nvPr/>
          </p:nvSpPr>
          <p:spPr>
            <a:xfrm>
              <a:off x="1058335" y="1621366"/>
              <a:ext cx="1676401" cy="218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800" b="0">
                  <a:solidFill>
                    <a:srgbClr val="FFCC00"/>
                  </a:solidFill>
                </a:defRPr>
              </a:lvl1pPr>
            </a:lstStyle>
            <a:p>
              <a:r>
                <a:t>(vanadium redox)</a:t>
              </a: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chemeClr val="accent1"/>
                </a:solidFill>
                <a:effectLst>
                  <a:outerShdw blurRad="38100" dist="38100" dir="2700000" rotWithShape="0">
                    <a:srgbClr val="000000"/>
                  </a:outerShdw>
                </a:effectLst>
                <a:latin typeface="+mj-lt"/>
                <a:ea typeface="+mj-ea"/>
                <a:cs typeface="+mj-cs"/>
                <a:sym typeface="Arial"/>
              </a:defRPr>
            </a:lvl1pPr>
          </a:lstStyle>
          <a:p>
            <a:r>
              <a:t>1) http://www.nrel.gov/docs/fy13osti/58595.pdf</a:t>
            </a:r>
          </a:p>
        </p:txBody>
      </p:sp>
      <p:sp>
        <p:nvSpPr>
          <p:cNvPr id="781" name="Rectangle 2"/>
          <p:cNvSpPr txBox="1">
            <a:spLocks noGrp="1"/>
          </p:cNvSpPr>
          <p:nvPr>
            <p:ph type="title"/>
          </p:nvPr>
        </p:nvSpPr>
        <p:spPr>
          <a:xfrm>
            <a:off x="304800" y="152400"/>
            <a:ext cx="8534400" cy="457200"/>
          </a:xfrm>
          <a:prstGeom prst="rect">
            <a:avLst/>
          </a:prstGeom>
        </p:spPr>
        <p:txBody>
          <a:bodyPr/>
          <a:lstStyle/>
          <a:p>
            <a:pPr>
              <a:defRPr>
                <a:solidFill>
                  <a:srgbClr val="FFCC00"/>
                </a:solidFill>
              </a:defRPr>
            </a:pPr>
            <a:r>
              <a:t>g) </a:t>
            </a:r>
            <a:r>
              <a:rPr>
                <a:solidFill>
                  <a:srgbClr val="FF3300"/>
                </a:solidFill>
              </a:rPr>
              <a:t>Heat</a:t>
            </a:r>
            <a:r>
              <a:t> energy storage via Molten Salts</a:t>
            </a:r>
          </a:p>
        </p:txBody>
      </p:sp>
      <p:sp>
        <p:nvSpPr>
          <p:cNvPr id="782" name="Rectangle 3"/>
          <p:cNvSpPr txBox="1">
            <a:spLocks noGrp="1"/>
          </p:cNvSpPr>
          <p:nvPr>
            <p:ph type="body" idx="1"/>
          </p:nvPr>
        </p:nvSpPr>
        <p:spPr>
          <a:xfrm>
            <a:off x="228600" y="838200"/>
            <a:ext cx="8686800" cy="5515723"/>
          </a:xfrm>
          <a:prstGeom prst="rect">
            <a:avLst/>
          </a:prstGeom>
        </p:spPr>
        <p:txBody>
          <a:bodyPr/>
          <a:lstStyle/>
          <a:p>
            <a:pPr>
              <a:defRPr sz="1800"/>
            </a:pPr>
            <a:r>
              <a:t>Best batteries returned ~ 80% of </a:t>
            </a:r>
            <a:r>
              <a:rPr b="1"/>
              <a:t>electrical</a:t>
            </a:r>
            <a:r>
              <a:t> energy</a:t>
            </a:r>
          </a:p>
          <a:p>
            <a:pPr>
              <a:defRPr sz="700"/>
            </a:pPr>
            <a:endParaRPr/>
          </a:p>
          <a:p>
            <a:pPr marL="0" lvl="1" indent="640896">
              <a:buSzTx/>
              <a:buNone/>
              <a:defRPr sz="1800"/>
            </a:pPr>
            <a:r>
              <a:t>Using electrical power in =&gt; electrical storage =&gt; electrical power out</a:t>
            </a:r>
          </a:p>
          <a:p>
            <a:pPr>
              <a:defRPr sz="1200"/>
            </a:pPr>
            <a:endParaRPr/>
          </a:p>
          <a:p>
            <a:pPr>
              <a:defRPr sz="1800"/>
            </a:pPr>
            <a:r>
              <a:t>Molten salts return only about </a:t>
            </a:r>
            <a:r>
              <a:rPr b="1">
                <a:solidFill>
                  <a:srgbClr val="FFCC00"/>
                </a:solidFill>
              </a:rPr>
              <a:t>70%</a:t>
            </a:r>
            <a:r>
              <a:t> of</a:t>
            </a:r>
            <a:r>
              <a:rPr b="1"/>
              <a:t> heat </a:t>
            </a:r>
            <a:r>
              <a:t>energy</a:t>
            </a:r>
            <a:endParaRPr sz="800"/>
          </a:p>
          <a:p>
            <a:pPr>
              <a:defRPr sz="700"/>
            </a:pPr>
            <a:endParaRPr/>
          </a:p>
          <a:p>
            <a:pPr marL="0" lvl="1" indent="640896">
              <a:buSzTx/>
              <a:buNone/>
              <a:tabLst>
                <a:tab pos="444500" algn="l"/>
                <a:tab pos="901700" algn="l"/>
                <a:tab pos="1371600" algn="l"/>
              </a:tabLst>
              <a:defRPr sz="1800"/>
            </a:pPr>
            <a:r>
              <a:t>A 10% drop (compared to batteries) sounds significant</a:t>
            </a:r>
          </a:p>
          <a:p>
            <a:pPr>
              <a:tabLst>
                <a:tab pos="444500" algn="l"/>
                <a:tab pos="901700" algn="l"/>
                <a:tab pos="1371600" algn="l"/>
              </a:tabLst>
              <a:defRPr sz="700"/>
            </a:pPr>
            <a:endParaRPr/>
          </a:p>
          <a:p>
            <a:pPr marL="0" lvl="2" indent="1085850">
              <a:buSzTx/>
              <a:buNone/>
              <a:tabLst>
                <a:tab pos="444500" algn="l"/>
                <a:tab pos="901700" algn="l"/>
                <a:tab pos="1371600" algn="l"/>
              </a:tabLst>
              <a:defRPr sz="1800"/>
            </a:pPr>
            <a:r>
              <a:t>But while batteries are expensive, salt is cheap!</a:t>
            </a:r>
          </a:p>
          <a:p>
            <a:pPr>
              <a:tabLst>
                <a:tab pos="444500" algn="l"/>
                <a:tab pos="901700" algn="l"/>
                <a:tab pos="1371600" algn="l"/>
              </a:tabLst>
              <a:defRPr sz="700"/>
            </a:pPr>
            <a:endParaRPr/>
          </a:p>
          <a:p>
            <a:pPr marL="0" lvl="3" indent="1577339">
              <a:buSzTx/>
              <a:buNone/>
              <a:tabLst>
                <a:tab pos="444500" algn="l"/>
                <a:tab pos="901700" algn="l"/>
                <a:tab pos="1371600" algn="l"/>
              </a:tabLst>
              <a:defRPr sz="1800"/>
            </a:pPr>
            <a:r>
              <a:t>We might even mine AND store heat in the original SALT MINES!</a:t>
            </a:r>
          </a:p>
          <a:p>
            <a:pPr>
              <a:tabLst>
                <a:tab pos="444500" algn="l"/>
                <a:tab pos="901700" algn="l"/>
                <a:tab pos="1371600" algn="l"/>
              </a:tabLst>
              <a:defRPr sz="2300">
                <a:solidFill>
                  <a:srgbClr val="FFCC00"/>
                </a:solidFill>
              </a:defRPr>
            </a:pPr>
            <a:endParaRPr/>
          </a:p>
          <a:p>
            <a:pPr>
              <a:tabLst>
                <a:tab pos="444500" algn="l"/>
                <a:tab pos="901700" algn="l"/>
                <a:tab pos="1371600" algn="l"/>
              </a:tabLst>
              <a:defRPr sz="1800"/>
            </a:pPr>
            <a:r>
              <a:t>NREL - Halotechnics Molten Salt Energy Storage Test Project, Emeryville CA: </a:t>
            </a:r>
            <a:endParaRPr baseline="30000"/>
          </a:p>
          <a:p>
            <a:pPr>
              <a:defRPr sz="700"/>
            </a:pPr>
            <a:endParaRPr/>
          </a:p>
          <a:p>
            <a:pPr marL="0" lvl="1" indent="640896">
              <a:buSzTx/>
              <a:buNone/>
              <a:defRPr sz="1800"/>
            </a:pPr>
            <a:r>
              <a:t>35.45 kW-h stored in 0.19 m</a:t>
            </a:r>
            <a:r>
              <a:rPr baseline="30000"/>
              <a:t>3</a:t>
            </a:r>
            <a:r>
              <a:t> of salt, returning 25.1 kw-h (71%) </a:t>
            </a:r>
            <a:r>
              <a:rPr baseline="30000"/>
              <a:t>1 </a:t>
            </a:r>
          </a:p>
          <a:p>
            <a:pPr>
              <a:defRPr sz="1800" baseline="30000"/>
            </a:pPr>
            <a:endParaRPr/>
          </a:p>
          <a:p>
            <a:pPr>
              <a:defRPr sz="1800"/>
            </a:pPr>
            <a:r>
              <a:t>Which gives:</a:t>
            </a:r>
            <a:endParaRPr baseline="30000"/>
          </a:p>
          <a:p>
            <a:pPr>
              <a:defRPr sz="700"/>
            </a:pPr>
            <a:endParaRPr/>
          </a:p>
          <a:p>
            <a:pPr marL="0" lvl="1" indent="640896">
              <a:buSzTx/>
              <a:buNone/>
              <a:defRPr sz="1800"/>
            </a:pPr>
            <a:r>
              <a:rPr b="1">
                <a:solidFill>
                  <a:srgbClr val="FFCC00"/>
                </a:solidFill>
              </a:rPr>
              <a:t>Salt </a:t>
            </a:r>
            <a:r>
              <a:rPr b="1" baseline="-25000">
                <a:solidFill>
                  <a:srgbClr val="FFCC00"/>
                </a:solidFill>
              </a:rPr>
              <a:t>energy storage density </a:t>
            </a:r>
            <a:r>
              <a:t>= 25.1 kW-h/0.19 m</a:t>
            </a:r>
            <a:r>
              <a:rPr baseline="30000"/>
              <a:t>3</a:t>
            </a:r>
            <a:r>
              <a:t> = </a:t>
            </a:r>
            <a:r>
              <a:rPr b="1">
                <a:solidFill>
                  <a:srgbClr val="FFCC00"/>
                </a:solidFill>
              </a:rPr>
              <a:t>132 kW-h/m</a:t>
            </a:r>
            <a:r>
              <a:rPr b="1" baseline="30000">
                <a:solidFill>
                  <a:srgbClr val="FFCC00"/>
                </a:solidFill>
              </a:rPr>
              <a:t>3</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785" name="Rectangle 3"/>
          <p:cNvSpPr txBox="1">
            <a:spLocks noGrp="1"/>
          </p:cNvSpPr>
          <p:nvPr>
            <p:ph type="body" idx="1"/>
          </p:nvPr>
        </p:nvSpPr>
        <p:spPr>
          <a:xfrm>
            <a:off x="228600" y="990600"/>
            <a:ext cx="8534400" cy="5334000"/>
          </a:xfrm>
          <a:prstGeom prst="rect">
            <a:avLst/>
          </a:prstGeom>
        </p:spPr>
        <p:txBody>
          <a:bodyPr/>
          <a:lstStyle/>
          <a:p>
            <a:pPr>
              <a:defRPr sz="1800"/>
            </a:pPr>
            <a:r>
              <a:t>To compute the impact of the most promising storage technologies when used in:</a:t>
            </a:r>
          </a:p>
          <a:p>
            <a:pPr>
              <a:defRPr sz="1800"/>
            </a:pPr>
            <a:endParaRPr/>
          </a:p>
          <a:p>
            <a:pPr algn="ctr">
              <a:defRPr sz="1800" b="1"/>
            </a:pPr>
            <a:r>
              <a:t>Scenario #2 = Conventional Power + 8% Storage:</a:t>
            </a:r>
          </a:p>
        </p:txBody>
      </p:sp>
      <p:grpSp>
        <p:nvGrpSpPr>
          <p:cNvPr id="809" name="Group 32"/>
          <p:cNvGrpSpPr/>
          <p:nvPr/>
        </p:nvGrpSpPr>
        <p:grpSpPr>
          <a:xfrm>
            <a:off x="2116428" y="2867558"/>
            <a:ext cx="4436772" cy="2616255"/>
            <a:chOff x="0" y="0"/>
            <a:chExt cx="4436771" cy="2616254"/>
          </a:xfrm>
        </p:grpSpPr>
        <p:grpSp>
          <p:nvGrpSpPr>
            <p:cNvPr id="801" name="Group 22"/>
            <p:cNvGrpSpPr/>
            <p:nvPr/>
          </p:nvGrpSpPr>
          <p:grpSpPr>
            <a:xfrm>
              <a:off x="0" y="225735"/>
              <a:ext cx="4436772" cy="2390520"/>
              <a:chOff x="0" y="0"/>
              <a:chExt cx="4436771" cy="2390519"/>
            </a:xfrm>
          </p:grpSpPr>
          <p:sp>
            <p:nvSpPr>
              <p:cNvPr id="786" name="Rectangle 9"/>
              <p:cNvSpPr/>
              <p:nvPr/>
            </p:nvSpPr>
            <p:spPr>
              <a:xfrm>
                <a:off x="643944" y="696653"/>
                <a:ext cx="3364606" cy="1388787"/>
              </a:xfrm>
              <a:prstGeom prst="rect">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787" name="Straight Arrow Connector 10"/>
              <p:cNvSpPr/>
              <p:nvPr/>
            </p:nvSpPr>
            <p:spPr>
              <a:xfrm>
                <a:off x="643944" y="2081973"/>
                <a:ext cx="3640429" cy="6332"/>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788" name="Straight Arrow Connector 11"/>
              <p:cNvSpPr/>
              <p:nvPr/>
            </p:nvSpPr>
            <p:spPr>
              <a:xfrm flipH="1" flipV="1">
                <a:off x="643944" y="0"/>
                <a:ext cx="4706" cy="2083180"/>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789" name="Freeform 12"/>
              <p:cNvSpPr/>
              <p:nvPr/>
            </p:nvSpPr>
            <p:spPr>
              <a:xfrm>
                <a:off x="668906" y="324800"/>
                <a:ext cx="3322165" cy="725256"/>
              </a:xfrm>
              <a:custGeom>
                <a:avLst/>
                <a:gdLst/>
                <a:ahLst/>
                <a:cxnLst>
                  <a:cxn ang="0">
                    <a:pos x="wd2" y="hd2"/>
                  </a:cxn>
                  <a:cxn ang="5400000">
                    <a:pos x="wd2" y="hd2"/>
                  </a:cxn>
                  <a:cxn ang="10800000">
                    <a:pos x="wd2" y="hd2"/>
                  </a:cxn>
                  <a:cxn ang="16200000">
                    <a:pos x="wd2" y="hd2"/>
                  </a:cxn>
                </a:cxnLst>
                <a:rect l="0" t="0" r="r" b="b"/>
                <a:pathLst>
                  <a:path w="21600" h="21600" extrusionOk="0">
                    <a:moveTo>
                      <a:pt x="0" y="10977"/>
                    </a:moveTo>
                    <a:cubicBezTo>
                      <a:pt x="1838" y="16289"/>
                      <a:pt x="3677" y="21600"/>
                      <a:pt x="5466" y="21600"/>
                    </a:cubicBezTo>
                    <a:cubicBezTo>
                      <a:pt x="7255" y="21600"/>
                      <a:pt x="8934" y="14577"/>
                      <a:pt x="10734" y="10977"/>
                    </a:cubicBezTo>
                    <a:cubicBezTo>
                      <a:pt x="12534" y="7377"/>
                      <a:pt x="14455" y="0"/>
                      <a:pt x="16266" y="0"/>
                    </a:cubicBezTo>
                    <a:cubicBezTo>
                      <a:pt x="18077" y="0"/>
                      <a:pt x="21600" y="10977"/>
                      <a:pt x="21600" y="10977"/>
                    </a:cubicBezTo>
                  </a:path>
                </a:pathLst>
              </a:custGeom>
              <a:solidFill>
                <a:srgbClr val="FFFF00">
                  <a:alpha val="52999"/>
                </a:srgbClr>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790" name="Straight Connector 13"/>
              <p:cNvSpPr/>
              <p:nvPr/>
            </p:nvSpPr>
            <p:spPr>
              <a:xfrm flipV="1">
                <a:off x="3152104" y="347196"/>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791" name="Straight Connector 14"/>
              <p:cNvSpPr/>
              <p:nvPr/>
            </p:nvSpPr>
            <p:spPr>
              <a:xfrm flipV="1">
                <a:off x="2320129" y="347196"/>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792" name="Straight Connector 15"/>
              <p:cNvSpPr/>
              <p:nvPr/>
            </p:nvSpPr>
            <p:spPr>
              <a:xfrm flipV="1">
                <a:off x="1492232" y="347196"/>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793" name="Straight Connector 16"/>
              <p:cNvSpPr/>
              <p:nvPr/>
            </p:nvSpPr>
            <p:spPr>
              <a:xfrm flipV="1">
                <a:off x="4007274" y="347196"/>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794" name="Straight Connector 17"/>
              <p:cNvSpPr/>
              <p:nvPr/>
            </p:nvSpPr>
            <p:spPr>
              <a:xfrm>
                <a:off x="643944" y="1041589"/>
                <a:ext cx="3364606" cy="120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795" name="Straight Connector 18"/>
              <p:cNvSpPr/>
              <p:nvPr/>
            </p:nvSpPr>
            <p:spPr>
              <a:xfrm>
                <a:off x="643944" y="304761"/>
                <a:ext cx="3364606" cy="1205"/>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796" name="TextBox 19"/>
              <p:cNvSpPr txBox="1"/>
              <p:nvPr/>
            </p:nvSpPr>
            <p:spPr>
              <a:xfrm>
                <a:off x="0" y="107105"/>
                <a:ext cx="702973" cy="421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Peak Power</a:t>
                </a:r>
              </a:p>
            </p:txBody>
          </p:sp>
          <p:sp>
            <p:nvSpPr>
              <p:cNvPr id="797" name="TextBox 20"/>
              <p:cNvSpPr txBox="1"/>
              <p:nvPr/>
            </p:nvSpPr>
            <p:spPr>
              <a:xfrm>
                <a:off x="154547" y="2083179"/>
                <a:ext cx="91762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100"/>
                  <a:t>Midnight</a:t>
                </a:r>
              </a:p>
            </p:txBody>
          </p:sp>
          <p:sp>
            <p:nvSpPr>
              <p:cNvPr id="798" name="TextBox 21"/>
              <p:cNvSpPr txBox="1"/>
              <p:nvPr/>
            </p:nvSpPr>
            <p:spPr>
              <a:xfrm>
                <a:off x="1867436" y="2083179"/>
                <a:ext cx="917620"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 Noon</a:t>
                </a:r>
              </a:p>
            </p:txBody>
          </p:sp>
          <p:sp>
            <p:nvSpPr>
              <p:cNvPr id="799" name="TextBox 22"/>
              <p:cNvSpPr txBox="1"/>
              <p:nvPr/>
            </p:nvSpPr>
            <p:spPr>
              <a:xfrm>
                <a:off x="3519152" y="2080918"/>
                <a:ext cx="91762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100"/>
                  <a:t>Midnight</a:t>
                </a:r>
              </a:p>
            </p:txBody>
          </p:sp>
          <p:sp>
            <p:nvSpPr>
              <p:cNvPr id="800" name="TextBox 23"/>
              <p:cNvSpPr txBox="1"/>
              <p:nvPr/>
            </p:nvSpPr>
            <p:spPr>
              <a:xfrm>
                <a:off x="93372" y="570945"/>
                <a:ext cx="550572"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defRPr sz="1400" b="0">
                    <a:solidFill>
                      <a:srgbClr val="FFFFFF"/>
                    </a:solidFill>
                  </a:defRPr>
                </a:pPr>
                <a:r>
                  <a:t> </a:t>
                </a:r>
                <a:r>
                  <a:rPr sz="1100"/>
                  <a:t>80%</a:t>
                </a:r>
              </a:p>
            </p:txBody>
          </p:sp>
        </p:grpSp>
        <p:grpSp>
          <p:nvGrpSpPr>
            <p:cNvPr id="805" name="Curved Down Arrow 6"/>
            <p:cNvGrpSpPr/>
            <p:nvPr/>
          </p:nvGrpSpPr>
          <p:grpSpPr>
            <a:xfrm>
              <a:off x="1319648" y="-1"/>
              <a:ext cx="1895886" cy="839268"/>
              <a:chOff x="0" y="0"/>
              <a:chExt cx="1895885" cy="839266"/>
            </a:xfrm>
          </p:grpSpPr>
          <p:sp>
            <p:nvSpPr>
              <p:cNvPr id="802" name="Shape"/>
              <p:cNvSpPr/>
              <p:nvPr/>
            </p:nvSpPr>
            <p:spPr>
              <a:xfrm rot="20869688">
                <a:off x="27994" y="188776"/>
                <a:ext cx="1839898" cy="461715"/>
              </a:xfrm>
              <a:custGeom>
                <a:avLst/>
                <a:gdLst/>
                <a:ahLst/>
                <a:cxnLst>
                  <a:cxn ang="0">
                    <a:pos x="wd2" y="hd2"/>
                  </a:cxn>
                  <a:cxn ang="5400000">
                    <a:pos x="wd2" y="hd2"/>
                  </a:cxn>
                  <a:cxn ang="10800000">
                    <a:pos x="wd2" y="hd2"/>
                  </a:cxn>
                  <a:cxn ang="16200000">
                    <a:pos x="wd2" y="hd2"/>
                  </a:cxn>
                </a:cxnLst>
                <a:rect l="0" t="0" r="r" b="b"/>
                <a:pathLst>
                  <a:path w="21600" h="21600" extrusionOk="0">
                    <a:moveTo>
                      <a:pt x="20900" y="21600"/>
                    </a:moveTo>
                    <a:lnTo>
                      <a:pt x="18344" y="12560"/>
                    </a:lnTo>
                    <a:lnTo>
                      <a:pt x="19294" y="12560"/>
                    </a:lnTo>
                    <a:lnTo>
                      <a:pt x="19294" y="12560"/>
                    </a:lnTo>
                    <a:cubicBezTo>
                      <a:pt x="17643" y="4904"/>
                      <a:pt x="14057" y="0"/>
                      <a:pt x="10111" y="0"/>
                    </a:cubicBezTo>
                    <a:lnTo>
                      <a:pt x="11466" y="0"/>
                    </a:lnTo>
                    <a:cubicBezTo>
                      <a:pt x="15412" y="0"/>
                      <a:pt x="18998" y="4904"/>
                      <a:pt x="20649" y="12560"/>
                    </a:cubicBezTo>
                    <a:lnTo>
                      <a:pt x="21600" y="12560"/>
                    </a:lnTo>
                    <a:close/>
                    <a:moveTo>
                      <a:pt x="10789" y="49"/>
                    </a:moveTo>
                    <a:lnTo>
                      <a:pt x="10789" y="49"/>
                    </a:lnTo>
                    <a:cubicBezTo>
                      <a:pt x="5479" y="810"/>
                      <a:pt x="1355" y="10232"/>
                      <a:pt x="1355" y="21600"/>
                    </a:cubicBezTo>
                    <a:lnTo>
                      <a:pt x="0" y="21600"/>
                    </a:lnTo>
                    <a:cubicBezTo>
                      <a:pt x="0" y="9671"/>
                      <a:pt x="4527" y="0"/>
                      <a:pt x="10111" y="0"/>
                    </a:cubicBezTo>
                    <a:cubicBezTo>
                      <a:pt x="10337" y="0"/>
                      <a:pt x="10563" y="16"/>
                      <a:pt x="10789" y="49"/>
                    </a:cubicBezTo>
                    <a:close/>
                  </a:path>
                </a:pathLst>
              </a:custGeom>
              <a:solidFill>
                <a:schemeClr val="accent1"/>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sp>
            <p:nvSpPr>
              <p:cNvPr id="803" name="Shape"/>
              <p:cNvSpPr/>
              <p:nvPr/>
            </p:nvSpPr>
            <p:spPr>
              <a:xfrm rot="20869688">
                <a:off x="38345" y="285861"/>
                <a:ext cx="918991" cy="461714"/>
              </a:xfrm>
              <a:custGeom>
                <a:avLst/>
                <a:gdLst/>
                <a:ahLst/>
                <a:cxnLst>
                  <a:cxn ang="0">
                    <a:pos x="wd2" y="hd2"/>
                  </a:cxn>
                  <a:cxn ang="5400000">
                    <a:pos x="wd2" y="hd2"/>
                  </a:cxn>
                  <a:cxn ang="10800000">
                    <a:pos x="wd2" y="hd2"/>
                  </a:cxn>
                  <a:cxn ang="16200000">
                    <a:pos x="wd2" y="hd2"/>
                  </a:cxn>
                </a:cxnLst>
                <a:rect l="0" t="0" r="r" b="b"/>
                <a:pathLst>
                  <a:path w="21600" h="21600" extrusionOk="0">
                    <a:moveTo>
                      <a:pt x="21600" y="49"/>
                    </a:moveTo>
                    <a:lnTo>
                      <a:pt x="21600" y="49"/>
                    </a:lnTo>
                    <a:cubicBezTo>
                      <a:pt x="10970" y="810"/>
                      <a:pt x="2713" y="10232"/>
                      <a:pt x="2713" y="21600"/>
                    </a:cubicBezTo>
                    <a:lnTo>
                      <a:pt x="0" y="21600"/>
                    </a:lnTo>
                    <a:cubicBezTo>
                      <a:pt x="0" y="9671"/>
                      <a:pt x="9063" y="0"/>
                      <a:pt x="20243" y="0"/>
                    </a:cubicBezTo>
                    <a:cubicBezTo>
                      <a:pt x="20696" y="0"/>
                      <a:pt x="21148" y="16"/>
                      <a:pt x="21600" y="49"/>
                    </a:cubicBezTo>
                    <a:close/>
                  </a:path>
                </a:pathLst>
              </a:custGeom>
              <a:solidFill>
                <a:srgbClr val="000000">
                  <a:alpha val="20000"/>
                </a:srgbClr>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sp>
            <p:nvSpPr>
              <p:cNvPr id="804" name="Line"/>
              <p:cNvSpPr/>
              <p:nvPr/>
            </p:nvSpPr>
            <p:spPr>
              <a:xfrm rot="20869688">
                <a:off x="27994" y="188776"/>
                <a:ext cx="1839898" cy="461715"/>
              </a:xfrm>
              <a:custGeom>
                <a:avLst/>
                <a:gdLst/>
                <a:ahLst/>
                <a:cxnLst>
                  <a:cxn ang="0">
                    <a:pos x="wd2" y="hd2"/>
                  </a:cxn>
                  <a:cxn ang="5400000">
                    <a:pos x="wd2" y="hd2"/>
                  </a:cxn>
                  <a:cxn ang="10800000">
                    <a:pos x="wd2" y="hd2"/>
                  </a:cxn>
                  <a:cxn ang="16200000">
                    <a:pos x="wd2" y="hd2"/>
                  </a:cxn>
                </a:cxnLst>
                <a:rect l="0" t="0" r="r" b="b"/>
                <a:pathLst>
                  <a:path w="21600" h="21600" extrusionOk="0">
                    <a:moveTo>
                      <a:pt x="10789" y="49"/>
                    </a:moveTo>
                    <a:lnTo>
                      <a:pt x="10789" y="49"/>
                    </a:lnTo>
                    <a:cubicBezTo>
                      <a:pt x="5479" y="810"/>
                      <a:pt x="1355" y="10232"/>
                      <a:pt x="1355" y="21600"/>
                    </a:cubicBezTo>
                    <a:lnTo>
                      <a:pt x="0" y="21600"/>
                    </a:lnTo>
                    <a:cubicBezTo>
                      <a:pt x="0" y="9671"/>
                      <a:pt x="4527" y="0"/>
                      <a:pt x="10111" y="0"/>
                    </a:cubicBezTo>
                    <a:lnTo>
                      <a:pt x="11466" y="0"/>
                    </a:lnTo>
                    <a:cubicBezTo>
                      <a:pt x="15412" y="0"/>
                      <a:pt x="18998" y="4904"/>
                      <a:pt x="20649" y="12560"/>
                    </a:cubicBezTo>
                    <a:lnTo>
                      <a:pt x="21600" y="12560"/>
                    </a:lnTo>
                    <a:lnTo>
                      <a:pt x="20900" y="21600"/>
                    </a:lnTo>
                    <a:lnTo>
                      <a:pt x="18344" y="12560"/>
                    </a:lnTo>
                    <a:lnTo>
                      <a:pt x="19294" y="12560"/>
                    </a:lnTo>
                    <a:lnTo>
                      <a:pt x="19294" y="12560"/>
                    </a:lnTo>
                    <a:cubicBezTo>
                      <a:pt x="17643" y="4904"/>
                      <a:pt x="14057" y="0"/>
                      <a:pt x="10111" y="0"/>
                    </a:cubicBezTo>
                  </a:path>
                </a:pathLst>
              </a:custGeom>
              <a:no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
          <p:nvSpPr>
            <p:cNvPr id="806" name="TextBox 7"/>
            <p:cNvSpPr txBox="1"/>
            <p:nvPr/>
          </p:nvSpPr>
          <p:spPr>
            <a:xfrm>
              <a:off x="1007771" y="1486021"/>
              <a:ext cx="2667000" cy="523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Most effective power plants,</a:t>
              </a:r>
            </a:p>
            <a:p>
              <a:pPr algn="ctr">
                <a:defRPr sz="1400" b="0">
                  <a:solidFill>
                    <a:srgbClr val="FFFFFF"/>
                  </a:solidFill>
                </a:defRPr>
              </a:pPr>
              <a:r>
                <a:t>always at full power</a:t>
              </a:r>
            </a:p>
          </p:txBody>
        </p:sp>
        <p:sp>
          <p:nvSpPr>
            <p:cNvPr id="807" name="TextBox 8"/>
            <p:cNvSpPr txBox="1"/>
            <p:nvPr/>
          </p:nvSpPr>
          <p:spPr>
            <a:xfrm>
              <a:off x="550572" y="866241"/>
              <a:ext cx="19050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Stored energy</a:t>
              </a:r>
            </a:p>
          </p:txBody>
        </p:sp>
        <p:sp>
          <p:nvSpPr>
            <p:cNvPr id="808" name="TextBox 31"/>
            <p:cNvSpPr txBox="1"/>
            <p:nvPr/>
          </p:nvSpPr>
          <p:spPr>
            <a:xfrm>
              <a:off x="2455571" y="635493"/>
              <a:ext cx="14478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a:solidFill>
                    <a:srgbClr val="FF0000"/>
                  </a:solidFill>
                </a:defRPr>
              </a:lvl1pPr>
            </a:lstStyle>
            <a:p>
              <a:r>
                <a:t>887 GW-h</a:t>
              </a:r>
            </a:p>
          </p:txBody>
        </p:sp>
      </p:grpSp>
      <p:sp>
        <p:nvSpPr>
          <p:cNvPr id="810" name="Rectangle 2"/>
          <p:cNvSpPr txBox="1">
            <a:spLocks noGrp="1"/>
          </p:cNvSpPr>
          <p:nvPr>
            <p:ph type="title"/>
          </p:nvPr>
        </p:nvSpPr>
        <p:spPr>
          <a:xfrm>
            <a:off x="304800" y="228600"/>
            <a:ext cx="8534400" cy="457200"/>
          </a:xfrm>
          <a:prstGeom prst="rect">
            <a:avLst/>
          </a:prstGeom>
        </p:spPr>
        <p:txBody>
          <a:bodyPr/>
          <a:lstStyle>
            <a:lvl1pPr>
              <a:defRPr>
                <a:solidFill>
                  <a:srgbClr val="FFFFFF"/>
                </a:solidFill>
              </a:defRPr>
            </a:lvl1pPr>
          </a:lstStyle>
          <a:p>
            <a:r>
              <a:t>FINALLY (!): Using ALL of the data from above:</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Rectangle 2"/>
          <p:cNvSpPr txBox="1">
            <a:spLocks noGrp="1"/>
          </p:cNvSpPr>
          <p:nvPr>
            <p:ph type="title"/>
          </p:nvPr>
        </p:nvSpPr>
        <p:spPr>
          <a:xfrm>
            <a:off x="304800" y="228600"/>
            <a:ext cx="8534400" cy="457200"/>
          </a:xfrm>
          <a:prstGeom prst="rect">
            <a:avLst/>
          </a:prstGeom>
        </p:spPr>
        <p:txBody>
          <a:bodyPr/>
          <a:lstStyle>
            <a:lvl1pPr>
              <a:defRPr>
                <a:solidFill>
                  <a:srgbClr val="FFCC00"/>
                </a:solidFill>
              </a:defRPr>
            </a:lvl1pPr>
          </a:lstStyle>
          <a:p>
            <a:r>
              <a:t>Projected numbers for nation-wide energy storage SYSTEMS:</a:t>
            </a:r>
          </a:p>
        </p:txBody>
      </p:sp>
      <p:sp>
        <p:nvSpPr>
          <p:cNvPr id="813" name="Rectangle 3"/>
          <p:cNvSpPr txBox="1">
            <a:spLocks noGrp="1"/>
          </p:cNvSpPr>
          <p:nvPr>
            <p:ph type="body" idx="1"/>
          </p:nvPr>
        </p:nvSpPr>
        <p:spPr>
          <a:xfrm>
            <a:off x="228600" y="914400"/>
            <a:ext cx="8915400" cy="5374122"/>
          </a:xfrm>
          <a:prstGeom prst="rect">
            <a:avLst/>
          </a:prstGeom>
        </p:spPr>
        <p:txBody>
          <a:bodyPr/>
          <a:lstStyle/>
          <a:p>
            <a:pPr>
              <a:defRPr sz="1800" b="1">
                <a:solidFill>
                  <a:srgbClr val="FFCC00"/>
                </a:solidFill>
              </a:defRPr>
            </a:pPr>
            <a:r>
              <a:t>Pumped Storage Hydro </a:t>
            </a:r>
            <a:r>
              <a:rPr b="0">
                <a:solidFill>
                  <a:srgbClr val="FFFFFF"/>
                </a:solidFill>
              </a:rPr>
              <a:t>based energy storage SYSTEMS:  </a:t>
            </a:r>
            <a:r>
              <a:t>80% efficiency </a:t>
            </a:r>
          </a:p>
          <a:p>
            <a:pPr>
              <a:defRPr sz="700" b="1">
                <a:solidFill>
                  <a:srgbClr val="FFCC00"/>
                </a:solidFill>
              </a:defRPr>
            </a:pPr>
            <a:endParaRPr/>
          </a:p>
          <a:p>
            <a:pPr marL="0" lvl="1" indent="640896">
              <a:buSzTx/>
              <a:buNone/>
              <a:defRPr sz="1800" b="1">
                <a:solidFill>
                  <a:srgbClr val="FFCC00"/>
                </a:solidFill>
              </a:defRPr>
            </a:pPr>
            <a:r>
              <a:rPr b="0">
                <a:solidFill>
                  <a:srgbClr val="FFFFFF"/>
                </a:solidFill>
              </a:rPr>
              <a:t>Bath PSH = 35.8 MW-h occupying ~ 2 km</a:t>
            </a:r>
            <a:r>
              <a:rPr b="0" baseline="30000">
                <a:solidFill>
                  <a:srgbClr val="FFFFFF"/>
                </a:solidFill>
              </a:rPr>
              <a:t>2</a:t>
            </a:r>
            <a:endParaRPr baseline="30000"/>
          </a:p>
          <a:p>
            <a:pPr>
              <a:defRPr sz="700" b="1">
                <a:solidFill>
                  <a:srgbClr val="FFCC00"/>
                </a:solidFill>
              </a:defRPr>
            </a:pPr>
            <a:endParaRPr/>
          </a:p>
          <a:p>
            <a:pPr marL="0" lvl="1" indent="640896">
              <a:buSzTx/>
              <a:buNone/>
              <a:defRPr sz="1800" b="1">
                <a:solidFill>
                  <a:srgbClr val="FFCC00"/>
                </a:solidFill>
              </a:defRPr>
            </a:pPr>
            <a:r>
              <a:rPr b="0">
                <a:solidFill>
                  <a:srgbClr val="FFFFFF"/>
                </a:solidFill>
              </a:rPr>
              <a:t>Number of plants: 887 GW-h / 35.8 MW-h </a:t>
            </a:r>
            <a:r>
              <a:t>= 24,781 plants</a:t>
            </a:r>
          </a:p>
          <a:p>
            <a:pPr>
              <a:defRPr sz="700" b="1">
                <a:solidFill>
                  <a:srgbClr val="FFCC00"/>
                </a:solidFill>
              </a:defRPr>
            </a:pPr>
            <a:endParaRPr/>
          </a:p>
          <a:p>
            <a:pPr marL="0" lvl="1" indent="640896">
              <a:buSzTx/>
              <a:buNone/>
              <a:defRPr sz="1800" b="1">
                <a:solidFill>
                  <a:srgbClr val="FFCC00"/>
                </a:solidFill>
              </a:defRPr>
            </a:pPr>
            <a:r>
              <a:rPr b="0">
                <a:solidFill>
                  <a:srgbClr val="FFFFFF"/>
                </a:solidFill>
              </a:rPr>
              <a:t>Cumulative national footprint: (~ 25,000) x (~ 2 km</a:t>
            </a:r>
            <a:r>
              <a:rPr b="0" baseline="30000">
                <a:solidFill>
                  <a:srgbClr val="FFFFFF"/>
                </a:solidFill>
              </a:rPr>
              <a:t>2</a:t>
            </a:r>
            <a:r>
              <a:rPr b="0">
                <a:solidFill>
                  <a:srgbClr val="FFFFFF"/>
                </a:solidFill>
              </a:rPr>
              <a:t>) =&gt; </a:t>
            </a:r>
            <a:r>
              <a:t>~ 50,000 km</a:t>
            </a:r>
            <a:r>
              <a:rPr baseline="30000"/>
              <a:t>2</a:t>
            </a:r>
          </a:p>
          <a:p>
            <a:pPr>
              <a:defRPr sz="1800" b="1">
                <a:solidFill>
                  <a:srgbClr val="FFCC00"/>
                </a:solidFill>
              </a:defRPr>
            </a:pPr>
            <a:endParaRPr/>
          </a:p>
          <a:p>
            <a:pPr>
              <a:defRPr sz="1800" b="1">
                <a:solidFill>
                  <a:srgbClr val="FFCC00"/>
                </a:solidFill>
              </a:defRPr>
            </a:pPr>
            <a:r>
              <a:t>Fuel Cell </a:t>
            </a:r>
            <a:r>
              <a:rPr b="0">
                <a:solidFill>
                  <a:srgbClr val="FFFFFF"/>
                </a:solidFill>
              </a:rPr>
              <a:t>based energy storage SYSTEMS: </a:t>
            </a:r>
            <a:r>
              <a:t> 30-35% efficiency</a:t>
            </a:r>
          </a:p>
          <a:p>
            <a:pPr>
              <a:defRPr sz="700" b="1">
                <a:solidFill>
                  <a:srgbClr val="FFCC00"/>
                </a:solidFill>
              </a:defRPr>
            </a:pPr>
            <a:endParaRPr/>
          </a:p>
          <a:p>
            <a:pPr marL="0" lvl="1" indent="640896">
              <a:buSzTx/>
              <a:buNone/>
              <a:defRPr sz="1800" b="1">
                <a:solidFill>
                  <a:srgbClr val="FFCC00"/>
                </a:solidFill>
              </a:defRPr>
            </a:pPr>
            <a:r>
              <a:rPr b="0">
                <a:solidFill>
                  <a:srgbClr val="FFFFFF"/>
                </a:solidFill>
              </a:rPr>
              <a:t>”Planned” (future) plant capacity = 300 MW-h:</a:t>
            </a:r>
          </a:p>
          <a:p>
            <a:pPr>
              <a:defRPr sz="700"/>
            </a:pPr>
            <a:endParaRPr/>
          </a:p>
          <a:p>
            <a:pPr marL="0" lvl="2" indent="1085850">
              <a:buSzTx/>
              <a:buNone/>
              <a:defRPr sz="1800"/>
            </a:pPr>
            <a:r>
              <a:t>Number of plants: 887 GW-h / 300 MW =&gt; </a:t>
            </a:r>
            <a:r>
              <a:rPr b="1">
                <a:solidFill>
                  <a:srgbClr val="FFCC00"/>
                </a:solidFill>
              </a:rPr>
              <a:t>2,956 plants</a:t>
            </a:r>
          </a:p>
          <a:p>
            <a:pPr>
              <a:defRPr sz="1200"/>
            </a:pPr>
            <a:endParaRPr/>
          </a:p>
          <a:p>
            <a:pPr marL="0" lvl="1" indent="640896">
              <a:buSzTx/>
              <a:buNone/>
              <a:defRPr sz="1800"/>
            </a:pPr>
            <a:r>
              <a:t>Current test plant = 50 MW-h, no info given on plant sizes </a:t>
            </a:r>
            <a:endParaRPr b="1">
              <a:solidFill>
                <a:srgbClr val="FFCC00"/>
              </a:solidFill>
            </a:endParaRPr>
          </a:p>
          <a:p>
            <a:pPr>
              <a:defRPr sz="700"/>
            </a:pPr>
            <a:endParaRPr/>
          </a:p>
          <a:p>
            <a:pPr marL="0" lvl="2" indent="1085850">
              <a:buSzTx/>
              <a:buNone/>
              <a:defRPr sz="1800"/>
            </a:pPr>
            <a:r>
              <a:t>Number of plants:  887 GW-h / 50 MW =&gt; </a:t>
            </a:r>
            <a:r>
              <a:rPr b="1">
                <a:solidFill>
                  <a:srgbClr val="FFCC00"/>
                </a:solidFill>
              </a:rPr>
              <a:t>17,740 plants</a:t>
            </a:r>
          </a:p>
          <a:p>
            <a:pPr>
              <a:defRPr sz="1200"/>
            </a:pPr>
            <a:endParaRPr/>
          </a:p>
          <a:p>
            <a:pPr marL="0" lvl="1" indent="640896">
              <a:buSzTx/>
              <a:buNone/>
              <a:defRPr sz="1800"/>
            </a:pPr>
            <a:r>
              <a:t>Cumulative national footprint: Not enough information given = </a:t>
            </a:r>
            <a:r>
              <a:rPr b="1">
                <a:solidFill>
                  <a:srgbClr val="FFCC00"/>
                </a:solidFill>
              </a:rPr>
              <a:t>? km</a:t>
            </a:r>
            <a:r>
              <a:rPr b="1" baseline="30000">
                <a:solidFill>
                  <a:srgbClr val="FFCC00"/>
                </a:solidFill>
              </a:rPr>
              <a:t>2</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Rectangle 2"/>
          <p:cNvSpPr txBox="1">
            <a:spLocks noGrp="1"/>
          </p:cNvSpPr>
          <p:nvPr>
            <p:ph type="title"/>
          </p:nvPr>
        </p:nvSpPr>
        <p:spPr>
          <a:xfrm>
            <a:off x="304800" y="228600"/>
            <a:ext cx="8534400" cy="457200"/>
          </a:xfrm>
          <a:prstGeom prst="rect">
            <a:avLst/>
          </a:prstGeom>
        </p:spPr>
        <p:txBody>
          <a:bodyPr/>
          <a:lstStyle>
            <a:lvl1pPr>
              <a:defRPr>
                <a:solidFill>
                  <a:srgbClr val="FFFFFF"/>
                </a:solidFill>
              </a:defRPr>
            </a:lvl1pPr>
          </a:lstStyle>
          <a:p>
            <a:r>
              <a:t>Projected numbers for nation-wide energy storage SYSTEMS (cont’d):</a:t>
            </a:r>
          </a:p>
        </p:txBody>
      </p:sp>
      <p:sp>
        <p:nvSpPr>
          <p:cNvPr id="816" name="Rectangle 3"/>
          <p:cNvSpPr txBox="1">
            <a:spLocks noGrp="1"/>
          </p:cNvSpPr>
          <p:nvPr>
            <p:ph type="body" idx="1"/>
          </p:nvPr>
        </p:nvSpPr>
        <p:spPr>
          <a:xfrm>
            <a:off x="228600" y="990600"/>
            <a:ext cx="8915400" cy="5715000"/>
          </a:xfrm>
          <a:prstGeom prst="rect">
            <a:avLst/>
          </a:prstGeom>
        </p:spPr>
        <p:txBody>
          <a:bodyPr/>
          <a:lstStyle/>
          <a:p>
            <a:pPr>
              <a:defRPr sz="1800" b="1">
                <a:solidFill>
                  <a:srgbClr val="FFCC00"/>
                </a:solidFill>
              </a:defRPr>
            </a:pPr>
            <a:r>
              <a:t>Flywheel </a:t>
            </a:r>
            <a:r>
              <a:rPr b="0">
                <a:solidFill>
                  <a:srgbClr val="FFFFFF"/>
                </a:solidFill>
              </a:rPr>
              <a:t>based energy storage SYSTEMS: </a:t>
            </a:r>
            <a:r>
              <a:t> 85-90% efficeint</a:t>
            </a:r>
          </a:p>
          <a:p>
            <a:pPr>
              <a:defRPr sz="700" b="1">
                <a:solidFill>
                  <a:srgbClr val="FFCC00"/>
                </a:solidFill>
              </a:defRPr>
            </a:pPr>
            <a:endParaRPr/>
          </a:p>
          <a:p>
            <a:pPr marL="0" lvl="1" indent="640896">
              <a:buSzTx/>
              <a:buNone/>
              <a:defRPr sz="1800" b="1">
                <a:solidFill>
                  <a:srgbClr val="FFCC00"/>
                </a:solidFill>
              </a:defRPr>
            </a:pPr>
            <a:r>
              <a:rPr b="0">
                <a:solidFill>
                  <a:srgbClr val="FFFFFF"/>
                </a:solidFill>
              </a:rPr>
              <a:t>Current projects = 2 MW-h occupying ~ about 2 hectares</a:t>
            </a:r>
          </a:p>
          <a:p>
            <a:pPr>
              <a:defRPr sz="700"/>
            </a:pPr>
            <a:endParaRPr/>
          </a:p>
          <a:p>
            <a:pPr marL="0" lvl="1" indent="640896">
              <a:buSzTx/>
              <a:buNone/>
              <a:defRPr sz="1800"/>
            </a:pPr>
            <a:r>
              <a:t>Number of plants: 887 GW-h / (2 MW-h) =&gt; </a:t>
            </a:r>
            <a:r>
              <a:rPr b="1">
                <a:solidFill>
                  <a:srgbClr val="FFCC00"/>
                </a:solidFill>
              </a:rPr>
              <a:t>443,500 plants </a:t>
            </a:r>
          </a:p>
          <a:p>
            <a:pPr>
              <a:defRPr sz="700"/>
            </a:pPr>
            <a:endParaRPr/>
          </a:p>
          <a:p>
            <a:pPr marL="0" lvl="1" indent="640896">
              <a:buSzTx/>
              <a:buNone/>
              <a:defRPr sz="1800"/>
            </a:pPr>
            <a:r>
              <a:t>Cumulative national footprint: ~ 90,000 hectares =&gt; </a:t>
            </a:r>
            <a:r>
              <a:rPr b="1">
                <a:solidFill>
                  <a:srgbClr val="FFCC00"/>
                </a:solidFill>
              </a:rPr>
              <a:t>9000 km</a:t>
            </a:r>
            <a:r>
              <a:rPr b="1" baseline="30000">
                <a:solidFill>
                  <a:srgbClr val="FFCC00"/>
                </a:solidFill>
              </a:rPr>
              <a:t>2</a:t>
            </a:r>
            <a:endParaRPr b="1">
              <a:solidFill>
                <a:srgbClr val="FFCC00"/>
              </a:solidFill>
            </a:endParaRPr>
          </a:p>
          <a:p>
            <a:pPr>
              <a:defRPr b="1">
                <a:solidFill>
                  <a:srgbClr val="FFCC00"/>
                </a:solidFill>
              </a:defRPr>
            </a:pPr>
            <a:endParaRPr/>
          </a:p>
          <a:p>
            <a:pPr>
              <a:defRPr sz="1800" b="1">
                <a:solidFill>
                  <a:srgbClr val="FFCC00"/>
                </a:solidFill>
              </a:defRPr>
            </a:pPr>
            <a:r>
              <a:t>Adiabatic compressed air</a:t>
            </a:r>
            <a:r>
              <a:rPr b="0">
                <a:solidFill>
                  <a:srgbClr val="FFFFFF"/>
                </a:solidFill>
              </a:rPr>
              <a:t> based energy storage SYSTEMS: </a:t>
            </a:r>
            <a:r>
              <a:t> 70% efficient</a:t>
            </a:r>
          </a:p>
          <a:p>
            <a:pPr>
              <a:defRPr sz="700" b="1">
                <a:solidFill>
                  <a:srgbClr val="FFCC00"/>
                </a:solidFill>
              </a:defRPr>
            </a:pPr>
            <a:endParaRPr/>
          </a:p>
          <a:p>
            <a:pPr marL="0" lvl="1" indent="640896">
              <a:buSzTx/>
              <a:buNone/>
              <a:defRPr sz="1800" b="1">
                <a:solidFill>
                  <a:srgbClr val="FFCC00"/>
                </a:solidFill>
              </a:defRPr>
            </a:pPr>
            <a:r>
              <a:rPr b="0">
                <a:solidFill>
                  <a:srgbClr val="FFFFFF"/>
                </a:solidFill>
              </a:rPr>
              <a:t>Adiabatic plant (under construction) = 1000 MW occupying ~ 1 hectare</a:t>
            </a:r>
          </a:p>
          <a:p>
            <a:pPr>
              <a:defRPr sz="700"/>
            </a:pPr>
            <a:endParaRPr/>
          </a:p>
          <a:p>
            <a:pPr marL="0" lvl="1" indent="640896">
              <a:buSzTx/>
              <a:buNone/>
              <a:defRPr sz="1800"/>
            </a:pPr>
            <a:r>
              <a:t>Number of plants: : 887 GW-h / (1 GW-h) =&gt; </a:t>
            </a:r>
            <a:r>
              <a:rPr b="1">
                <a:solidFill>
                  <a:srgbClr val="FFCC00"/>
                </a:solidFill>
              </a:rPr>
              <a:t>886 plants </a:t>
            </a:r>
          </a:p>
          <a:p>
            <a:pPr>
              <a:defRPr sz="800"/>
            </a:pPr>
            <a:endParaRPr/>
          </a:p>
          <a:p>
            <a:pPr marL="0" lvl="1" indent="640896">
              <a:buSzTx/>
              <a:buNone/>
              <a:defRPr sz="1800"/>
            </a:pPr>
            <a:r>
              <a:t>Cumulative national footprint: ~ 900 hectares =&gt; </a:t>
            </a:r>
            <a:r>
              <a:rPr b="1">
                <a:solidFill>
                  <a:srgbClr val="FFCC00"/>
                </a:solidFill>
              </a:rPr>
              <a:t>9 km</a:t>
            </a:r>
            <a:r>
              <a:rPr b="1" baseline="30000">
                <a:solidFill>
                  <a:srgbClr val="FFCC00"/>
                </a:solidFill>
              </a:rPr>
              <a:t>2</a:t>
            </a:r>
            <a:r>
              <a:rPr b="1">
                <a:solidFill>
                  <a:srgbClr val="FFCC00"/>
                </a:solidFill>
              </a:rPr>
              <a:t> </a:t>
            </a:r>
          </a:p>
          <a:p>
            <a:pPr>
              <a:defRPr sz="1800" b="1">
                <a:solidFill>
                  <a:srgbClr val="FFCC00"/>
                </a:solidFill>
              </a:defRPr>
            </a:pPr>
            <a:endParaRPr/>
          </a:p>
          <a:p>
            <a:pPr>
              <a:defRPr sz="1800" b="1">
                <a:solidFill>
                  <a:srgbClr val="FFCC00"/>
                </a:solidFill>
              </a:defRPr>
            </a:pPr>
            <a:endParaRPr/>
          </a:p>
          <a:p>
            <a:pPr algn="ctr">
              <a:defRPr sz="1800" b="1"/>
            </a:pPr>
            <a:r>
              <a:t>Now moving onto energy storage THINGS: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819" name="Rectangle 2"/>
          <p:cNvSpPr txBox="1">
            <a:spLocks noGrp="1"/>
          </p:cNvSpPr>
          <p:nvPr>
            <p:ph type="title"/>
          </p:nvPr>
        </p:nvSpPr>
        <p:spPr>
          <a:xfrm>
            <a:off x="304800" y="228600"/>
            <a:ext cx="8534400" cy="457200"/>
          </a:xfrm>
          <a:prstGeom prst="rect">
            <a:avLst/>
          </a:prstGeom>
        </p:spPr>
        <p:txBody>
          <a:bodyPr/>
          <a:lstStyle>
            <a:lvl1pPr>
              <a:defRPr>
                <a:solidFill>
                  <a:srgbClr val="FFCC00"/>
                </a:solidFill>
              </a:defRPr>
            </a:lvl1pPr>
          </a:lstStyle>
          <a:p>
            <a:r>
              <a:t>Projected numbers for nation-wide energy storage THINGS:</a:t>
            </a:r>
          </a:p>
        </p:txBody>
      </p:sp>
      <p:sp>
        <p:nvSpPr>
          <p:cNvPr id="820" name="Rectangle 3"/>
          <p:cNvSpPr txBox="1">
            <a:spLocks noGrp="1"/>
          </p:cNvSpPr>
          <p:nvPr>
            <p:ph type="body" idx="1"/>
          </p:nvPr>
        </p:nvSpPr>
        <p:spPr>
          <a:xfrm>
            <a:off x="152400" y="990600"/>
            <a:ext cx="8915400" cy="5016884"/>
          </a:xfrm>
          <a:prstGeom prst="rect">
            <a:avLst/>
          </a:prstGeom>
        </p:spPr>
        <p:txBody>
          <a:bodyPr/>
          <a:lstStyle/>
          <a:p>
            <a:pPr>
              <a:defRPr sz="1800" b="1"/>
            </a:pPr>
            <a:r>
              <a:t>Based on assumptions:  </a:t>
            </a:r>
            <a:r>
              <a:rPr b="0"/>
              <a:t>Volume = 887 GW-h / (energy storage density)</a:t>
            </a:r>
          </a:p>
          <a:p>
            <a:pPr>
              <a:defRPr sz="700"/>
            </a:pPr>
            <a:endParaRPr/>
          </a:p>
          <a:p>
            <a:pPr marL="0" lvl="1" indent="640896">
              <a:buSzTx/>
              <a:buNone/>
              <a:tabLst>
                <a:tab pos="444500" algn="l"/>
              </a:tabLst>
              <a:defRPr sz="1800"/>
            </a:pPr>
            <a:r>
              <a:t>Converted to a footprint by assuming these are piled ~ 1 m high in warehouses</a:t>
            </a:r>
          </a:p>
          <a:p>
            <a:pPr>
              <a:defRPr sz="1800">
                <a:solidFill>
                  <a:srgbClr val="FF9933"/>
                </a:solidFill>
              </a:defRPr>
            </a:pPr>
            <a:r>
              <a:t>			</a:t>
            </a:r>
          </a:p>
          <a:p>
            <a:pPr>
              <a:defRPr sz="1800" b="1">
                <a:solidFill>
                  <a:srgbClr val="FFCC00"/>
                </a:solidFill>
              </a:defRPr>
            </a:pPr>
            <a:r>
              <a:t>Battery</a:t>
            </a:r>
            <a:r>
              <a:rPr>
                <a:solidFill>
                  <a:srgbClr val="FFFFFF"/>
                </a:solidFill>
              </a:rPr>
              <a:t> </a:t>
            </a:r>
            <a:r>
              <a:rPr b="0">
                <a:solidFill>
                  <a:srgbClr val="FFFFFF"/>
                </a:solidFill>
              </a:rPr>
              <a:t>based energy storage THINGS:  </a:t>
            </a:r>
            <a:r>
              <a:t>70-80% efficient</a:t>
            </a:r>
          </a:p>
          <a:p>
            <a:pPr>
              <a:defRPr sz="700"/>
            </a:pPr>
            <a:endParaRPr/>
          </a:p>
          <a:p>
            <a:pPr marL="0" lvl="1" indent="640896">
              <a:buSzTx/>
              <a:buNone/>
              <a:defRPr sz="1800"/>
            </a:pPr>
            <a:r>
              <a:t>Energy Storage Density – </a:t>
            </a:r>
            <a:r>
              <a:rPr b="1">
                <a:solidFill>
                  <a:srgbClr val="FFCC00"/>
                </a:solidFill>
              </a:rPr>
              <a:t>Flow Batteries</a:t>
            </a:r>
            <a:r>
              <a:rPr>
                <a:solidFill>
                  <a:srgbClr val="FFCC00"/>
                </a:solidFill>
              </a:rPr>
              <a:t>: 30 kW-h/m</a:t>
            </a:r>
            <a:r>
              <a:rPr baseline="30000">
                <a:solidFill>
                  <a:srgbClr val="FFCC00"/>
                </a:solidFill>
              </a:rPr>
              <a:t>3</a:t>
            </a:r>
            <a:endParaRPr>
              <a:solidFill>
                <a:srgbClr val="FFCC00"/>
              </a:solidFill>
            </a:endParaRPr>
          </a:p>
          <a:p>
            <a:pPr>
              <a:defRPr sz="700">
                <a:solidFill>
                  <a:srgbClr val="FFCC00"/>
                </a:solidFill>
              </a:defRPr>
            </a:pPr>
            <a:endParaRPr/>
          </a:p>
          <a:p>
            <a:pPr marL="0" lvl="2" indent="1085850">
              <a:buSzTx/>
              <a:buNone/>
              <a:defRPr sz="1800">
                <a:solidFill>
                  <a:srgbClr val="FFCC00"/>
                </a:solidFill>
              </a:defRPr>
            </a:pPr>
            <a:r>
              <a:rPr>
                <a:solidFill>
                  <a:srgbClr val="FFFFFF"/>
                </a:solidFill>
              </a:rPr>
              <a:t>Cumulative volume =&gt; footprint: </a:t>
            </a:r>
            <a:r>
              <a:t>29 x 10</a:t>
            </a:r>
            <a:r>
              <a:rPr baseline="30000"/>
              <a:t>6</a:t>
            </a:r>
            <a:r>
              <a:t> m</a:t>
            </a:r>
            <a:r>
              <a:rPr baseline="30000"/>
              <a:t>3</a:t>
            </a:r>
            <a:r>
              <a:t> =&gt; </a:t>
            </a:r>
            <a:r>
              <a:rPr b="1"/>
              <a:t>29 km</a:t>
            </a:r>
            <a:r>
              <a:rPr b="1" baseline="30000"/>
              <a:t>2</a:t>
            </a:r>
          </a:p>
          <a:p>
            <a:pPr>
              <a:defRPr baseline="29199">
                <a:solidFill>
                  <a:srgbClr val="FFCC00"/>
                </a:solidFill>
              </a:defRPr>
            </a:pPr>
            <a:endParaRPr/>
          </a:p>
          <a:p>
            <a:pPr marL="0" lvl="1" indent="640896">
              <a:buSzTx/>
              <a:buNone/>
              <a:defRPr sz="1800"/>
            </a:pPr>
            <a:r>
              <a:t>Energy Storage Density – </a:t>
            </a:r>
            <a:r>
              <a:rPr b="1">
                <a:solidFill>
                  <a:srgbClr val="FFCC00"/>
                </a:solidFill>
              </a:rPr>
              <a:t>Molten Sodium Batteries</a:t>
            </a:r>
            <a:r>
              <a:rPr>
                <a:solidFill>
                  <a:srgbClr val="FFCC00"/>
                </a:solidFill>
              </a:rPr>
              <a:t>:  270 kW-h/m</a:t>
            </a:r>
            <a:r>
              <a:rPr baseline="30000">
                <a:solidFill>
                  <a:srgbClr val="FFCC00"/>
                </a:solidFill>
              </a:rPr>
              <a:t>3</a:t>
            </a:r>
            <a:endParaRPr>
              <a:solidFill>
                <a:srgbClr val="FFCC00"/>
              </a:solidFill>
            </a:endParaRPr>
          </a:p>
          <a:p>
            <a:pPr>
              <a:defRPr sz="700">
                <a:solidFill>
                  <a:srgbClr val="FFCC00"/>
                </a:solidFill>
              </a:defRPr>
            </a:pPr>
            <a:endParaRPr/>
          </a:p>
          <a:p>
            <a:pPr marL="0" lvl="2" indent="1085850">
              <a:buSzTx/>
              <a:buNone/>
              <a:defRPr sz="1800">
                <a:solidFill>
                  <a:srgbClr val="FFCC00"/>
                </a:solidFill>
              </a:defRPr>
            </a:pPr>
            <a:r>
              <a:rPr>
                <a:solidFill>
                  <a:srgbClr val="FFFFFF"/>
                </a:solidFill>
              </a:rPr>
              <a:t>Cumulative volume =&gt; footprint: </a:t>
            </a:r>
            <a:r>
              <a:t>3.3 x 10</a:t>
            </a:r>
            <a:r>
              <a:rPr baseline="30000"/>
              <a:t>6</a:t>
            </a:r>
            <a:r>
              <a:t> m</a:t>
            </a:r>
            <a:r>
              <a:rPr baseline="30000"/>
              <a:t>3</a:t>
            </a:r>
            <a:r>
              <a:t> =&gt; </a:t>
            </a:r>
            <a:r>
              <a:rPr b="1"/>
              <a:t>3.3 km</a:t>
            </a:r>
            <a:r>
              <a:rPr b="1" baseline="30000"/>
              <a:t>2</a:t>
            </a:r>
          </a:p>
          <a:p>
            <a:pPr>
              <a:defRPr baseline="28800">
                <a:solidFill>
                  <a:srgbClr val="FFCC00"/>
                </a:solidFill>
              </a:defRPr>
            </a:pPr>
            <a:endParaRPr/>
          </a:p>
          <a:p>
            <a:pPr marL="0" lvl="1" indent="640896">
              <a:buSzTx/>
              <a:buNone/>
              <a:defRPr sz="1800"/>
            </a:pPr>
            <a:r>
              <a:t>Energy Storage Density - </a:t>
            </a:r>
            <a:r>
              <a:rPr b="1">
                <a:solidFill>
                  <a:srgbClr val="FFCC00"/>
                </a:solidFill>
              </a:rPr>
              <a:t>Lithium Ion Batteries</a:t>
            </a:r>
            <a:r>
              <a:rPr>
                <a:solidFill>
                  <a:srgbClr val="FFCC00"/>
                </a:solidFill>
              </a:rPr>
              <a:t>: 350 kW-h/m</a:t>
            </a:r>
            <a:r>
              <a:rPr baseline="30000">
                <a:solidFill>
                  <a:srgbClr val="FFCC00"/>
                </a:solidFill>
              </a:rPr>
              <a:t>3</a:t>
            </a:r>
            <a:endParaRPr>
              <a:solidFill>
                <a:srgbClr val="FFCC00"/>
              </a:solidFill>
            </a:endParaRPr>
          </a:p>
          <a:p>
            <a:pPr>
              <a:defRPr sz="700">
                <a:solidFill>
                  <a:srgbClr val="FFCC00"/>
                </a:solidFill>
              </a:defRPr>
            </a:pPr>
            <a:endParaRPr/>
          </a:p>
          <a:p>
            <a:pPr marL="0" lvl="2" indent="1085850">
              <a:buSzTx/>
              <a:buNone/>
              <a:defRPr sz="1800">
                <a:solidFill>
                  <a:srgbClr val="FFCC00"/>
                </a:solidFill>
              </a:defRPr>
            </a:pPr>
            <a:r>
              <a:rPr>
                <a:solidFill>
                  <a:srgbClr val="FFFFFF"/>
                </a:solidFill>
              </a:rPr>
              <a:t>Cumulative footprint: </a:t>
            </a:r>
            <a:r>
              <a:t>2.5 x 10</a:t>
            </a:r>
            <a:r>
              <a:rPr baseline="30000"/>
              <a:t>6</a:t>
            </a:r>
            <a:r>
              <a:t> m</a:t>
            </a:r>
            <a:r>
              <a:rPr baseline="30000"/>
              <a:t>3 </a:t>
            </a:r>
            <a:r>
              <a:t>= </a:t>
            </a:r>
            <a:r>
              <a:rPr b="1"/>
              <a:t>2.5 km</a:t>
            </a:r>
            <a:r>
              <a:rPr b="1" baseline="30000"/>
              <a:t>2</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823" name="Rectangle 2"/>
          <p:cNvSpPr txBox="1">
            <a:spLocks noGrp="1"/>
          </p:cNvSpPr>
          <p:nvPr>
            <p:ph type="title"/>
          </p:nvPr>
        </p:nvSpPr>
        <p:spPr>
          <a:xfrm>
            <a:off x="76200" y="228600"/>
            <a:ext cx="8991600" cy="457200"/>
          </a:xfrm>
          <a:prstGeom prst="rect">
            <a:avLst/>
          </a:prstGeom>
        </p:spPr>
        <p:txBody>
          <a:bodyPr/>
          <a:lstStyle>
            <a:lvl1pPr>
              <a:defRPr>
                <a:solidFill>
                  <a:srgbClr val="FFFFFF"/>
                </a:solidFill>
              </a:defRPr>
            </a:lvl1pPr>
          </a:lstStyle>
          <a:p>
            <a:r>
              <a:t>Projected numbers for nation-wide energy storage THINGS (cont’d):</a:t>
            </a:r>
          </a:p>
        </p:txBody>
      </p:sp>
      <p:sp>
        <p:nvSpPr>
          <p:cNvPr id="824" name="Rectangle 3"/>
          <p:cNvSpPr txBox="1">
            <a:spLocks noGrp="1"/>
          </p:cNvSpPr>
          <p:nvPr>
            <p:ph type="body" idx="1"/>
          </p:nvPr>
        </p:nvSpPr>
        <p:spPr>
          <a:xfrm>
            <a:off x="114300" y="979727"/>
            <a:ext cx="8915400" cy="4758222"/>
          </a:xfrm>
          <a:prstGeom prst="rect">
            <a:avLst/>
          </a:prstGeom>
        </p:spPr>
        <p:txBody>
          <a:bodyPr/>
          <a:lstStyle/>
          <a:p>
            <a:pPr>
              <a:defRPr sz="1800" b="1">
                <a:solidFill>
                  <a:srgbClr val="FFCC00"/>
                </a:solidFill>
              </a:defRPr>
            </a:pPr>
            <a:r>
              <a:t>Capacitor</a:t>
            </a:r>
            <a:r>
              <a:rPr b="0">
                <a:solidFill>
                  <a:srgbClr val="FFFFFF"/>
                </a:solidFill>
              </a:rPr>
              <a:t> based energy storage THINGS:  </a:t>
            </a:r>
            <a:r>
              <a:t>likely nearly 100% efficient</a:t>
            </a:r>
          </a:p>
          <a:p>
            <a:pPr>
              <a:defRPr sz="700"/>
            </a:pPr>
            <a:endParaRPr/>
          </a:p>
          <a:p>
            <a:pPr marL="0" lvl="1" indent="640896">
              <a:buSzTx/>
              <a:buNone/>
              <a:defRPr sz="1800"/>
            </a:pPr>
            <a:r>
              <a:t> Energy Storage Density – </a:t>
            </a:r>
            <a:r>
              <a:rPr b="1">
                <a:solidFill>
                  <a:srgbClr val="FFCC00"/>
                </a:solidFill>
              </a:rPr>
              <a:t>h-BN insulator </a:t>
            </a:r>
            <a:r>
              <a:t>: </a:t>
            </a:r>
            <a:r>
              <a:rPr>
                <a:solidFill>
                  <a:srgbClr val="FFCC00"/>
                </a:solidFill>
              </a:rPr>
              <a:t>1.25 kW-h/m</a:t>
            </a:r>
            <a:r>
              <a:rPr baseline="30000">
                <a:solidFill>
                  <a:srgbClr val="FFCC00"/>
                </a:solidFill>
              </a:rPr>
              <a:t>3</a:t>
            </a:r>
          </a:p>
          <a:p>
            <a:pPr>
              <a:defRPr sz="1000">
                <a:solidFill>
                  <a:srgbClr val="FFCC00"/>
                </a:solidFill>
              </a:defRPr>
            </a:pPr>
            <a:endParaRPr/>
          </a:p>
          <a:p>
            <a:pPr marL="0" lvl="1" indent="640896">
              <a:buSzTx/>
              <a:buNone/>
              <a:defRPr sz="1800">
                <a:solidFill>
                  <a:srgbClr val="FFCC00"/>
                </a:solidFill>
              </a:defRPr>
            </a:pPr>
            <a:r>
              <a:rPr>
                <a:solidFill>
                  <a:srgbClr val="FFFFFF"/>
                </a:solidFill>
              </a:rPr>
              <a:t>Cumulative volume =&gt; footprint: </a:t>
            </a:r>
            <a:r>
              <a:t>1.26 x 10</a:t>
            </a:r>
            <a:r>
              <a:rPr baseline="30000"/>
              <a:t>8</a:t>
            </a:r>
            <a:r>
              <a:t> m</a:t>
            </a:r>
            <a:r>
              <a:rPr baseline="30000"/>
              <a:t>3 </a:t>
            </a:r>
            <a:r>
              <a:t>=&gt; </a:t>
            </a:r>
            <a:r>
              <a:rPr b="1"/>
              <a:t>126 km</a:t>
            </a:r>
            <a:r>
              <a:rPr b="1" baseline="30000"/>
              <a:t>2</a:t>
            </a:r>
          </a:p>
          <a:p>
            <a:pPr>
              <a:defRPr b="1" baseline="30200">
                <a:solidFill>
                  <a:srgbClr val="FFCC00"/>
                </a:solidFill>
              </a:defRPr>
            </a:pPr>
            <a:endParaRPr/>
          </a:p>
          <a:p>
            <a:pPr>
              <a:defRPr sz="1800" b="1">
                <a:solidFill>
                  <a:srgbClr val="FFCC00"/>
                </a:solidFill>
              </a:defRPr>
            </a:pPr>
            <a:r>
              <a:t>Molten Salt </a:t>
            </a:r>
            <a:r>
              <a:rPr b="0">
                <a:solidFill>
                  <a:srgbClr val="FFFFFF"/>
                </a:solidFill>
              </a:rPr>
              <a:t>based </a:t>
            </a:r>
            <a:r>
              <a:rPr b="0">
                <a:solidFill>
                  <a:srgbClr val="FF0000"/>
                </a:solidFill>
              </a:rPr>
              <a:t>heat</a:t>
            </a:r>
            <a:r>
              <a:rPr b="0">
                <a:solidFill>
                  <a:srgbClr val="FFFFFF"/>
                </a:solidFill>
              </a:rPr>
              <a:t> energy storage THINGS:   </a:t>
            </a:r>
            <a:r>
              <a:t>70% efficient</a:t>
            </a:r>
          </a:p>
          <a:p>
            <a:pPr>
              <a:defRPr sz="700"/>
            </a:pPr>
            <a:endParaRPr/>
          </a:p>
          <a:p>
            <a:pPr marL="0" lvl="1" indent="640896">
              <a:buSzTx/>
              <a:buNone/>
              <a:defRPr sz="1800"/>
            </a:pPr>
            <a:r>
              <a:t>Energy Storage Density: </a:t>
            </a:r>
            <a:r>
              <a:rPr>
                <a:solidFill>
                  <a:srgbClr val="FFCC00"/>
                </a:solidFill>
              </a:rPr>
              <a:t>132 kW-h/m</a:t>
            </a:r>
            <a:r>
              <a:rPr baseline="30000">
                <a:solidFill>
                  <a:srgbClr val="FFCC00"/>
                </a:solidFill>
              </a:rPr>
              <a:t>3</a:t>
            </a:r>
            <a:endParaRPr>
              <a:solidFill>
                <a:srgbClr val="FFCC00"/>
              </a:solidFill>
            </a:endParaRPr>
          </a:p>
          <a:p>
            <a:pPr>
              <a:defRPr sz="700">
                <a:solidFill>
                  <a:srgbClr val="FFCC00"/>
                </a:solidFill>
              </a:defRPr>
            </a:pPr>
            <a:endParaRPr/>
          </a:p>
          <a:p>
            <a:pPr marL="0" lvl="1" indent="640896">
              <a:buSzTx/>
              <a:buNone/>
              <a:defRPr sz="1800">
                <a:solidFill>
                  <a:srgbClr val="FFCC00"/>
                </a:solidFill>
              </a:defRPr>
            </a:pPr>
            <a:r>
              <a:rPr>
                <a:solidFill>
                  <a:srgbClr val="FFFFFF"/>
                </a:solidFill>
              </a:rPr>
              <a:t>Cumulative volume =&gt; footprint: </a:t>
            </a:r>
            <a:r>
              <a:t>6.7 x10</a:t>
            </a:r>
            <a:r>
              <a:rPr baseline="30000"/>
              <a:t>6</a:t>
            </a:r>
            <a:r>
              <a:t> m</a:t>
            </a:r>
            <a:r>
              <a:rPr baseline="30000"/>
              <a:t>3 </a:t>
            </a:r>
            <a:r>
              <a:t>=&gt; </a:t>
            </a:r>
            <a:r>
              <a:rPr b="1"/>
              <a:t>6.7 km</a:t>
            </a:r>
            <a:r>
              <a:rPr b="1" baseline="30000"/>
              <a:t>2</a:t>
            </a:r>
          </a:p>
          <a:p>
            <a:pPr>
              <a:defRPr sz="1800" baseline="30000">
                <a:solidFill>
                  <a:srgbClr val="FFCC00"/>
                </a:solidFill>
              </a:defRPr>
            </a:pPr>
            <a:endParaRPr/>
          </a:p>
          <a:p>
            <a:pPr>
              <a:defRPr sz="1800" baseline="30000">
                <a:solidFill>
                  <a:srgbClr val="FFCC00"/>
                </a:solidFill>
              </a:defRPr>
            </a:pPr>
            <a:r>
              <a:t>	</a:t>
            </a:r>
          </a:p>
          <a:p>
            <a:pPr algn="ctr">
              <a:defRPr sz="1800"/>
            </a:pPr>
            <a:r>
              <a:t>However, if you could get them to efficiently store </a:t>
            </a:r>
            <a:r>
              <a:rPr>
                <a:solidFill>
                  <a:srgbClr val="FF0000"/>
                </a:solidFill>
              </a:rPr>
              <a:t>heat,</a:t>
            </a:r>
          </a:p>
          <a:p>
            <a:pPr algn="ctr">
              <a:defRPr sz="700" b="1"/>
            </a:pPr>
            <a:endParaRPr/>
          </a:p>
          <a:p>
            <a:pPr algn="ctr">
              <a:defRPr sz="1800" b="1"/>
            </a:pPr>
            <a:r>
              <a:t>Salt Caverns </a:t>
            </a:r>
            <a:r>
              <a:rPr b="0"/>
              <a:t>might be a much better idea for cheap/large-scale storage</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827" name="Rectangle 2"/>
          <p:cNvSpPr txBox="1">
            <a:spLocks noGrp="1"/>
          </p:cNvSpPr>
          <p:nvPr>
            <p:ph type="title"/>
          </p:nvPr>
        </p:nvSpPr>
        <p:spPr>
          <a:xfrm>
            <a:off x="304800" y="228600"/>
            <a:ext cx="8534400" cy="457200"/>
          </a:xfrm>
          <a:prstGeom prst="rect">
            <a:avLst/>
          </a:prstGeom>
        </p:spPr>
        <p:txBody>
          <a:bodyPr/>
          <a:lstStyle/>
          <a:p>
            <a:r>
              <a:t>Leading to the somewhat surprising result:</a:t>
            </a:r>
          </a:p>
        </p:txBody>
      </p:sp>
      <p:sp>
        <p:nvSpPr>
          <p:cNvPr id="828" name="Rectangle 3"/>
          <p:cNvSpPr txBox="1">
            <a:spLocks noGrp="1"/>
          </p:cNvSpPr>
          <p:nvPr>
            <p:ph type="body" idx="1"/>
          </p:nvPr>
        </p:nvSpPr>
        <p:spPr>
          <a:xfrm>
            <a:off x="228600" y="1066800"/>
            <a:ext cx="8915400" cy="5105400"/>
          </a:xfrm>
          <a:prstGeom prst="rect">
            <a:avLst/>
          </a:prstGeom>
        </p:spPr>
        <p:txBody>
          <a:bodyPr/>
          <a:lstStyle/>
          <a:p>
            <a:pPr defTabSz="886968">
              <a:defRPr sz="1746">
                <a:effectLst>
                  <a:outerShdw blurRad="36957" dist="36957" dir="2700000" rotWithShape="0">
                    <a:srgbClr val="000000"/>
                  </a:outerShdw>
                </a:effectLst>
              </a:defRPr>
            </a:pPr>
            <a:r>
              <a:t>In contrast to note set </a:t>
            </a:r>
            <a:r>
              <a:rPr b="1"/>
              <a:t>Power Plants Requirements: Land &amp; Water</a:t>
            </a:r>
            <a:r>
              <a:t> (</a:t>
            </a:r>
            <a:r>
              <a:rPr u="sng">
                <a:solidFill>
                  <a:srgbClr val="00CCFF"/>
                </a:solidFill>
                <a:uFill>
                  <a:solidFill>
                    <a:srgbClr val="00CCFF"/>
                  </a:solidFill>
                </a:uFill>
                <a:hlinkClick r:id="rId2"/>
              </a:rPr>
              <a:t>pptx</a:t>
            </a:r>
            <a:r>
              <a:t> / </a:t>
            </a:r>
            <a:r>
              <a:rPr u="sng">
                <a:solidFill>
                  <a:srgbClr val="00CCFF"/>
                </a:solidFill>
                <a:uFill>
                  <a:solidFill>
                    <a:srgbClr val="00CCFF"/>
                  </a:solidFill>
                </a:uFill>
                <a:hlinkClick r:id="rId3"/>
              </a:rPr>
              <a:t>pdf</a:t>
            </a:r>
            <a:r>
              <a:t> / </a:t>
            </a:r>
            <a:r>
              <a:rPr u="sng">
                <a:solidFill>
                  <a:srgbClr val="00CCFF"/>
                </a:solidFill>
                <a:uFill>
                  <a:solidFill>
                    <a:srgbClr val="00CCFF"/>
                  </a:solidFill>
                </a:uFill>
                <a:hlinkClick r:id="rId4"/>
              </a:rPr>
              <a:t>key</a:t>
            </a:r>
            <a:r>
              <a:t>)</a:t>
            </a: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For this </a:t>
            </a:r>
            <a:r>
              <a:rPr b="1">
                <a:solidFill>
                  <a:srgbClr val="FFCC00"/>
                </a:solidFill>
              </a:rPr>
              <a:t>Scenario #2 = Conventional Power + 8% Storage </a:t>
            </a: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Land requirements of essentially all storage technologies are NOT excessive!</a:t>
            </a: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Indeed, especially for the technologies located primarily underground:</a:t>
            </a:r>
          </a:p>
          <a:p>
            <a:pPr defTabSz="886968">
              <a:defRPr sz="776">
                <a:effectLst>
                  <a:outerShdw blurRad="36957" dist="36957" dir="2700000" rotWithShape="0">
                    <a:srgbClr val="000000"/>
                  </a:outerShdw>
                </a:effectLst>
              </a:defRPr>
            </a:pPr>
            <a:endParaRPr/>
          </a:p>
          <a:p>
            <a:pPr marL="0" lvl="1" indent="621669" defTabSz="886968">
              <a:buSzTx/>
              <a:buNone/>
              <a:defRPr sz="1746">
                <a:effectLst>
                  <a:outerShdw blurRad="36957" dist="36957" dir="2700000" rotWithShape="0">
                    <a:srgbClr val="000000"/>
                  </a:outerShdw>
                </a:effectLst>
              </a:defRPr>
            </a:pPr>
            <a:r>
              <a:t>Surface ground use and overall environmental impact might be small</a:t>
            </a:r>
          </a:p>
          <a:p>
            <a:pPr defTabSz="886968">
              <a:defRPr sz="1746">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endParaRPr/>
          </a:p>
          <a:p>
            <a:pPr algn="ctr" defTabSz="886968">
              <a:defRPr sz="1746">
                <a:solidFill>
                  <a:srgbClr val="FFCC00"/>
                </a:solidFill>
                <a:effectLst>
                  <a:outerShdw blurRad="36957" dist="36957" dir="2700000" rotWithShape="0">
                    <a:srgbClr val="000000"/>
                  </a:outerShdw>
                </a:effectLst>
              </a:defRPr>
            </a:pPr>
            <a:r>
              <a:t>So WHY don't we already make extensive use of energy storage?</a:t>
            </a:r>
          </a:p>
          <a:p>
            <a:pPr algn="ctr" defTabSz="886968">
              <a:defRPr sz="1552">
                <a:effectLst>
                  <a:outerShdw blurRad="36957" dist="36957" dir="2700000" rotWithShape="0">
                    <a:srgbClr val="000000"/>
                  </a:outerShdw>
                </a:effectLst>
              </a:defRPr>
            </a:pPr>
            <a:endParaRPr/>
          </a:p>
          <a:p>
            <a:pPr algn="ctr" defTabSz="886968">
              <a:defRPr sz="1746">
                <a:effectLst>
                  <a:outerShdw blurRad="36957" dist="36957" dir="2700000" rotWithShape="0">
                    <a:srgbClr val="000000"/>
                  </a:outerShdw>
                </a:effectLst>
              </a:defRPr>
            </a:pPr>
            <a:r>
              <a:t>The answers must lie in:</a:t>
            </a:r>
          </a:p>
          <a:p>
            <a:pPr algn="ctr" defTabSz="886968">
              <a:defRPr sz="1552">
                <a:effectLst>
                  <a:outerShdw blurRad="36957" dist="36957" dir="2700000" rotWithShape="0">
                    <a:srgbClr val="000000"/>
                  </a:outerShdw>
                </a:effectLst>
              </a:defRPr>
            </a:pPr>
            <a:endParaRPr/>
          </a:p>
          <a:p>
            <a:pPr algn="ctr" defTabSz="886968">
              <a:defRPr sz="1746" b="1">
                <a:effectLst>
                  <a:outerShdw blurRad="36957" dist="36957" dir="2700000" rotWithShape="0">
                    <a:srgbClr val="000000"/>
                  </a:outerShdw>
                </a:effectLst>
              </a:defRPr>
            </a:pPr>
            <a:r>
              <a:t>The Cost of Grid Scale Energy Storage</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3"/>
          <p:cNvSpPr txBox="1">
            <a:spLocks noGrp="1"/>
          </p:cNvSpPr>
          <p:nvPr>
            <p:ph type="body" idx="1"/>
          </p:nvPr>
        </p:nvSpPr>
        <p:spPr>
          <a:xfrm>
            <a:off x="228600" y="685800"/>
            <a:ext cx="8763000" cy="5943137"/>
          </a:xfrm>
          <a:prstGeom prst="rect">
            <a:avLst/>
          </a:prstGeom>
        </p:spPr>
        <p:txBody>
          <a:bodyPr/>
          <a:lstStyle/>
          <a:p>
            <a:pPr>
              <a:defRPr sz="1800"/>
            </a:pPr>
            <a:r>
              <a:t>The constant "</a:t>
            </a:r>
            <a:r>
              <a:rPr b="1">
                <a:solidFill>
                  <a:srgbClr val="FFCC00"/>
                </a:solidFill>
              </a:rPr>
              <a:t>base</a:t>
            </a:r>
            <a:r>
              <a:t>" electrical load:</a:t>
            </a:r>
          </a:p>
          <a:p>
            <a:pPr>
              <a:defRPr sz="1800"/>
            </a:pPr>
            <a:endParaRPr/>
          </a:p>
          <a:p>
            <a:pPr>
              <a:defRPr sz="1800"/>
            </a:pPr>
            <a:endParaRPr/>
          </a:p>
          <a:p>
            <a:pPr>
              <a:defRPr sz="1800"/>
            </a:pPr>
            <a:endParaRPr/>
          </a:p>
          <a:p>
            <a:pPr>
              <a:defRPr sz="1800"/>
            </a:pPr>
            <a:endParaRPr/>
          </a:p>
          <a:p>
            <a:pPr>
              <a:defRPr sz="1800"/>
            </a:pPr>
            <a:endParaRPr/>
          </a:p>
          <a:p>
            <a:pPr>
              <a:defRPr sz="1800"/>
            </a:pPr>
            <a:endParaRPr/>
          </a:p>
          <a:p>
            <a:pPr>
              <a:defRPr sz="3200"/>
            </a:pPr>
            <a:endParaRPr/>
          </a:p>
          <a:p>
            <a:pPr>
              <a:defRPr sz="1800"/>
            </a:pPr>
            <a:r>
              <a:t>Plus a variable "</a:t>
            </a:r>
            <a:r>
              <a:rPr b="1">
                <a:solidFill>
                  <a:srgbClr val="FFCC00"/>
                </a:solidFill>
              </a:rPr>
              <a:t>dispatchable</a:t>
            </a:r>
            <a:r>
              <a:t>" component (</a:t>
            </a:r>
            <a:r>
              <a:rPr sz="1600"/>
              <a:t>so called because a dispatcher controls it?</a:t>
            </a:r>
            <a:r>
              <a:t>)</a:t>
            </a:r>
          </a:p>
          <a:p>
            <a:pPr>
              <a:defRPr sz="1800"/>
            </a:pPr>
            <a:endParaRPr/>
          </a:p>
          <a:p>
            <a:pPr>
              <a:defRPr sz="1800"/>
            </a:pPr>
            <a:endParaRPr/>
          </a:p>
          <a:p>
            <a:pPr>
              <a:defRPr sz="1800"/>
            </a:pPr>
            <a:endParaRPr/>
          </a:p>
          <a:p>
            <a:pPr>
              <a:defRPr sz="1800"/>
            </a:pPr>
            <a:endParaRPr/>
          </a:p>
          <a:p>
            <a:pPr>
              <a:defRPr sz="1800"/>
            </a:pPr>
            <a:endParaRPr/>
          </a:p>
          <a:p>
            <a:pPr>
              <a:defRPr sz="2400"/>
            </a:pPr>
            <a:endParaRPr/>
          </a:p>
          <a:p>
            <a:pPr algn="ctr">
              <a:defRPr sz="1800" b="1">
                <a:solidFill>
                  <a:srgbClr val="FFCC00"/>
                </a:solidFill>
              </a:defRPr>
            </a:pPr>
            <a:r>
              <a:t>So we could also call Scenario #1:  "Base + Dispatchable"</a:t>
            </a:r>
          </a:p>
        </p:txBody>
      </p:sp>
      <p:sp>
        <p:nvSpPr>
          <p:cNvPr id="164" name="Rectangle 2"/>
          <p:cNvSpPr txBox="1">
            <a:spLocks noGrp="1"/>
          </p:cNvSpPr>
          <p:nvPr>
            <p:ph type="title"/>
          </p:nvPr>
        </p:nvSpPr>
        <p:spPr>
          <a:xfrm>
            <a:off x="304800" y="76200"/>
            <a:ext cx="8534400" cy="533400"/>
          </a:xfrm>
          <a:prstGeom prst="rect">
            <a:avLst/>
          </a:prstGeom>
        </p:spPr>
        <p:txBody>
          <a:bodyPr/>
          <a:lstStyle>
            <a:lvl1pPr>
              <a:defRPr sz="2400"/>
            </a:lvl1pPr>
          </a:lstStyle>
          <a:p>
            <a:r>
              <a:t>Or dividing these two up:</a:t>
            </a:r>
          </a:p>
        </p:txBody>
      </p:sp>
      <p:grpSp>
        <p:nvGrpSpPr>
          <p:cNvPr id="177" name="Group"/>
          <p:cNvGrpSpPr/>
          <p:nvPr/>
        </p:nvGrpSpPr>
        <p:grpSpPr>
          <a:xfrm>
            <a:off x="1143000" y="1231902"/>
            <a:ext cx="6096000" cy="2145862"/>
            <a:chOff x="0" y="0"/>
            <a:chExt cx="6096000" cy="2145860"/>
          </a:xfrm>
        </p:grpSpPr>
        <p:sp>
          <p:nvSpPr>
            <p:cNvPr id="165" name="Rectangle 51"/>
            <p:cNvSpPr/>
            <p:nvPr/>
          </p:nvSpPr>
          <p:spPr>
            <a:xfrm>
              <a:off x="1371600" y="304797"/>
              <a:ext cx="4191000" cy="1524001"/>
            </a:xfrm>
            <a:prstGeom prst="rect">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66" name="Straight Arrow Connector 6"/>
            <p:cNvSpPr/>
            <p:nvPr/>
          </p:nvSpPr>
          <p:spPr>
            <a:xfrm>
              <a:off x="1371600" y="1824232"/>
              <a:ext cx="4629778" cy="1589"/>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167" name="Straight Arrow Connector 7"/>
            <p:cNvSpPr/>
            <p:nvPr/>
          </p:nvSpPr>
          <p:spPr>
            <a:xfrm flipH="1" flipV="1">
              <a:off x="1371600" y="-1"/>
              <a:ext cx="5863" cy="1825823"/>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168" name="Straight Connector 11"/>
            <p:cNvSpPr/>
            <p:nvPr/>
          </p:nvSpPr>
          <p:spPr>
            <a:xfrm flipV="1">
              <a:off x="2437606" y="1677191"/>
              <a:ext cx="1589" cy="15240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69" name="TextBox 16"/>
            <p:cNvSpPr txBox="1"/>
            <p:nvPr/>
          </p:nvSpPr>
          <p:spPr>
            <a:xfrm>
              <a:off x="0" y="152397"/>
              <a:ext cx="1447800" cy="523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60% of </a:t>
              </a:r>
            </a:p>
            <a:p>
              <a:pPr algn="ctr">
                <a:defRPr sz="1400" b="0">
                  <a:solidFill>
                    <a:srgbClr val="FFFFFF"/>
                  </a:solidFill>
                </a:defRPr>
              </a:pPr>
              <a:r>
                <a:t>Peak Power</a:t>
              </a:r>
            </a:p>
          </p:txBody>
        </p:sp>
        <p:sp>
          <p:nvSpPr>
            <p:cNvPr id="170" name="TextBox 17"/>
            <p:cNvSpPr txBox="1"/>
            <p:nvPr/>
          </p:nvSpPr>
          <p:spPr>
            <a:xfrm>
              <a:off x="1028700" y="1838520"/>
              <a:ext cx="11430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 Midnight</a:t>
              </a:r>
            </a:p>
          </p:txBody>
        </p:sp>
        <p:sp>
          <p:nvSpPr>
            <p:cNvPr id="171" name="TextBox 18"/>
            <p:cNvSpPr txBox="1"/>
            <p:nvPr/>
          </p:nvSpPr>
          <p:spPr>
            <a:xfrm>
              <a:off x="2895600" y="1825820"/>
              <a:ext cx="11430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 Noon</a:t>
              </a:r>
            </a:p>
          </p:txBody>
        </p:sp>
        <p:sp>
          <p:nvSpPr>
            <p:cNvPr id="172" name="TextBox 19"/>
            <p:cNvSpPr txBox="1"/>
            <p:nvPr/>
          </p:nvSpPr>
          <p:spPr>
            <a:xfrm>
              <a:off x="4953000" y="1822843"/>
              <a:ext cx="11430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 Midnight</a:t>
              </a:r>
            </a:p>
          </p:txBody>
        </p:sp>
        <p:sp>
          <p:nvSpPr>
            <p:cNvPr id="173" name="TextBox 25"/>
            <p:cNvSpPr txBox="1"/>
            <p:nvPr/>
          </p:nvSpPr>
          <p:spPr>
            <a:xfrm>
              <a:off x="520700" y="1584520"/>
              <a:ext cx="6858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r">
                <a:defRPr sz="1400" b="0">
                  <a:solidFill>
                    <a:srgbClr val="FFFFFF"/>
                  </a:solidFill>
                </a:defRPr>
              </a:lvl1pPr>
            </a:lstStyle>
            <a:p>
              <a:r>
                <a:t> 0%</a:t>
              </a:r>
            </a:p>
          </p:txBody>
        </p:sp>
        <p:sp>
          <p:nvSpPr>
            <p:cNvPr id="174" name="Straight Connector 32"/>
            <p:cNvSpPr/>
            <p:nvPr/>
          </p:nvSpPr>
          <p:spPr>
            <a:xfrm flipV="1">
              <a:off x="3460750" y="1676397"/>
              <a:ext cx="1589" cy="15240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75" name="Straight Connector 33"/>
            <p:cNvSpPr/>
            <p:nvPr/>
          </p:nvSpPr>
          <p:spPr>
            <a:xfrm flipV="1">
              <a:off x="4494212" y="1676397"/>
              <a:ext cx="1589" cy="15240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76" name="Straight Connector 34"/>
            <p:cNvSpPr/>
            <p:nvPr/>
          </p:nvSpPr>
          <p:spPr>
            <a:xfrm flipV="1">
              <a:off x="5561011" y="1676397"/>
              <a:ext cx="1589" cy="15240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
        <p:nvSpPr>
          <p:cNvPr id="178" name="Straight Connector 13"/>
          <p:cNvSpPr/>
          <p:nvPr/>
        </p:nvSpPr>
        <p:spPr>
          <a:xfrm>
            <a:off x="2514600" y="5546923"/>
            <a:ext cx="4191001" cy="1588"/>
          </a:xfrm>
          <a:prstGeom prst="line">
            <a:avLst/>
          </a:prstGeom>
          <a:solidFill>
            <a:schemeClr val="accent1"/>
          </a:solidFill>
          <a:ln w="12700">
            <a:solidFill>
              <a:srgbClr val="FFFFFF"/>
            </a:solidFill>
          </a:ln>
        </p:spPr>
        <p:txBody>
          <a:bodyPr vert="eaVert" lIns="45719" rIns="45719"/>
          <a:lstStyle/>
          <a:p>
            <a:pPr>
              <a:defRPr>
                <a:solidFill>
                  <a:srgbClr val="FFFFFF"/>
                </a:solidFill>
              </a:defRPr>
            </a:pPr>
            <a:endParaRPr/>
          </a:p>
        </p:txBody>
      </p:sp>
      <p:sp>
        <p:nvSpPr>
          <p:cNvPr id="179" name="Straight Arrow Connector 27"/>
          <p:cNvSpPr/>
          <p:nvPr/>
        </p:nvSpPr>
        <p:spPr>
          <a:xfrm>
            <a:off x="2514600" y="5549900"/>
            <a:ext cx="4629778" cy="1589"/>
          </a:xfrm>
          <a:prstGeom prst="line">
            <a:avLst/>
          </a:prstGeom>
          <a:ln w="38100">
            <a:solidFill>
              <a:srgbClr val="FFFFFF"/>
            </a:solidFill>
            <a:tailEnd type="triangle"/>
          </a:ln>
        </p:spPr>
        <p:txBody>
          <a:bodyPr vert="eaVert" lIns="45719" rIns="45719"/>
          <a:lstStyle/>
          <a:p>
            <a:pPr>
              <a:defRPr>
                <a:solidFill>
                  <a:srgbClr val="FFFFFF"/>
                </a:solidFill>
              </a:defRPr>
            </a:pPr>
            <a:endParaRPr/>
          </a:p>
        </p:txBody>
      </p:sp>
      <p:sp>
        <p:nvSpPr>
          <p:cNvPr id="180" name="TextBox 39"/>
          <p:cNvSpPr txBox="1"/>
          <p:nvPr/>
        </p:nvSpPr>
        <p:spPr>
          <a:xfrm>
            <a:off x="2209800" y="5623122"/>
            <a:ext cx="1143000" cy="307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lvl1pPr algn="ctr">
              <a:defRPr sz="1400" b="0">
                <a:solidFill>
                  <a:srgbClr val="FFFFFF"/>
                </a:solidFill>
              </a:defRPr>
            </a:lvl1pPr>
          </a:lstStyle>
          <a:p>
            <a:r>
              <a:t> Midnight</a:t>
            </a:r>
          </a:p>
        </p:txBody>
      </p:sp>
      <p:sp>
        <p:nvSpPr>
          <p:cNvPr id="181" name="TextBox 40"/>
          <p:cNvSpPr txBox="1"/>
          <p:nvPr/>
        </p:nvSpPr>
        <p:spPr>
          <a:xfrm>
            <a:off x="4038600" y="5623122"/>
            <a:ext cx="1143000" cy="307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lvl1pPr algn="ctr">
              <a:defRPr sz="1400" b="0">
                <a:solidFill>
                  <a:srgbClr val="FFFFFF"/>
                </a:solidFill>
              </a:defRPr>
            </a:lvl1pPr>
          </a:lstStyle>
          <a:p>
            <a:r>
              <a:t> Noon</a:t>
            </a:r>
          </a:p>
        </p:txBody>
      </p:sp>
      <p:sp>
        <p:nvSpPr>
          <p:cNvPr id="182" name="TextBox 41"/>
          <p:cNvSpPr txBox="1"/>
          <p:nvPr/>
        </p:nvSpPr>
        <p:spPr>
          <a:xfrm>
            <a:off x="6096000" y="5620145"/>
            <a:ext cx="1143000" cy="307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lvl1pPr algn="ctr">
              <a:defRPr sz="1400" b="0">
                <a:solidFill>
                  <a:srgbClr val="FFFFFF"/>
                </a:solidFill>
              </a:defRPr>
            </a:lvl1pPr>
          </a:lstStyle>
          <a:p>
            <a:r>
              <a:t> Midnight</a:t>
            </a:r>
          </a:p>
        </p:txBody>
      </p:sp>
      <p:grpSp>
        <p:nvGrpSpPr>
          <p:cNvPr id="193" name="Group"/>
          <p:cNvGrpSpPr/>
          <p:nvPr/>
        </p:nvGrpSpPr>
        <p:grpSpPr>
          <a:xfrm>
            <a:off x="1193800" y="4330699"/>
            <a:ext cx="5513849" cy="1297941"/>
            <a:chOff x="0" y="0"/>
            <a:chExt cx="5513848" cy="1297940"/>
          </a:xfrm>
        </p:grpSpPr>
        <p:sp>
          <p:nvSpPr>
            <p:cNvPr id="183" name="Freeform 48"/>
            <p:cNvSpPr/>
            <p:nvPr/>
          </p:nvSpPr>
          <p:spPr>
            <a:xfrm>
              <a:off x="1320486" y="309441"/>
              <a:ext cx="4193363" cy="907769"/>
            </a:xfrm>
            <a:custGeom>
              <a:avLst/>
              <a:gdLst/>
              <a:ahLst/>
              <a:cxnLst>
                <a:cxn ang="0">
                  <a:pos x="wd2" y="hd2"/>
                </a:cxn>
                <a:cxn ang="5400000">
                  <a:pos x="wd2" y="hd2"/>
                </a:cxn>
                <a:cxn ang="10800000">
                  <a:pos x="wd2" y="hd2"/>
                </a:cxn>
                <a:cxn ang="16200000">
                  <a:pos x="wd2" y="hd2"/>
                </a:cxn>
              </a:cxnLst>
              <a:rect l="0" t="0" r="r" b="b"/>
              <a:pathLst>
                <a:path w="21587" h="21443" extrusionOk="0">
                  <a:moveTo>
                    <a:pt x="21554" y="21443"/>
                  </a:moveTo>
                  <a:cubicBezTo>
                    <a:pt x="21565" y="19633"/>
                    <a:pt x="21576" y="17822"/>
                    <a:pt x="21576" y="16364"/>
                  </a:cubicBezTo>
                  <a:cubicBezTo>
                    <a:pt x="21576" y="14907"/>
                    <a:pt x="21558" y="13370"/>
                    <a:pt x="21554" y="12696"/>
                  </a:cubicBezTo>
                  <a:cubicBezTo>
                    <a:pt x="21551" y="12022"/>
                    <a:pt x="21554" y="12320"/>
                    <a:pt x="21554" y="12320"/>
                  </a:cubicBezTo>
                  <a:cubicBezTo>
                    <a:pt x="21554" y="12210"/>
                    <a:pt x="21551" y="12179"/>
                    <a:pt x="21554" y="12038"/>
                  </a:cubicBezTo>
                  <a:cubicBezTo>
                    <a:pt x="21558" y="11897"/>
                    <a:pt x="21573" y="11630"/>
                    <a:pt x="21576" y="11474"/>
                  </a:cubicBezTo>
                  <a:cubicBezTo>
                    <a:pt x="21580" y="11317"/>
                    <a:pt x="21598" y="11239"/>
                    <a:pt x="21576" y="11098"/>
                  </a:cubicBezTo>
                  <a:cubicBezTo>
                    <a:pt x="21554" y="10956"/>
                    <a:pt x="21525" y="10878"/>
                    <a:pt x="21445" y="10627"/>
                  </a:cubicBezTo>
                  <a:cubicBezTo>
                    <a:pt x="21366" y="10376"/>
                    <a:pt x="21315" y="10188"/>
                    <a:pt x="21097" y="9593"/>
                  </a:cubicBezTo>
                  <a:cubicBezTo>
                    <a:pt x="20879" y="8997"/>
                    <a:pt x="20508" y="7994"/>
                    <a:pt x="20138" y="7053"/>
                  </a:cubicBezTo>
                  <a:cubicBezTo>
                    <a:pt x="19767" y="6113"/>
                    <a:pt x="19295" y="4875"/>
                    <a:pt x="18874" y="3950"/>
                  </a:cubicBezTo>
                  <a:cubicBezTo>
                    <a:pt x="18453" y="3025"/>
                    <a:pt x="17977" y="2116"/>
                    <a:pt x="17610" y="1505"/>
                  </a:cubicBezTo>
                  <a:cubicBezTo>
                    <a:pt x="17243" y="893"/>
                    <a:pt x="16967" y="517"/>
                    <a:pt x="16673" y="282"/>
                  </a:cubicBezTo>
                  <a:cubicBezTo>
                    <a:pt x="16379" y="47"/>
                    <a:pt x="16164" y="-110"/>
                    <a:pt x="15845" y="94"/>
                  </a:cubicBezTo>
                  <a:cubicBezTo>
                    <a:pt x="15525" y="298"/>
                    <a:pt x="15140" y="830"/>
                    <a:pt x="14755" y="1505"/>
                  </a:cubicBezTo>
                  <a:cubicBezTo>
                    <a:pt x="14370" y="2179"/>
                    <a:pt x="13887" y="3291"/>
                    <a:pt x="13535" y="4138"/>
                  </a:cubicBezTo>
                  <a:cubicBezTo>
                    <a:pt x="13182" y="4984"/>
                    <a:pt x="13368" y="4812"/>
                    <a:pt x="12641" y="6583"/>
                  </a:cubicBezTo>
                  <a:cubicBezTo>
                    <a:pt x="11915" y="8354"/>
                    <a:pt x="9968" y="12837"/>
                    <a:pt x="9176" y="14765"/>
                  </a:cubicBezTo>
                  <a:cubicBezTo>
                    <a:pt x="8384" y="16693"/>
                    <a:pt x="8265" y="17258"/>
                    <a:pt x="7891" y="18151"/>
                  </a:cubicBezTo>
                  <a:cubicBezTo>
                    <a:pt x="7516" y="19045"/>
                    <a:pt x="7262" y="19625"/>
                    <a:pt x="6932" y="20126"/>
                  </a:cubicBezTo>
                  <a:cubicBezTo>
                    <a:pt x="6601" y="20628"/>
                    <a:pt x="6176" y="20973"/>
                    <a:pt x="5907" y="21161"/>
                  </a:cubicBezTo>
                  <a:cubicBezTo>
                    <a:pt x="5639" y="21349"/>
                    <a:pt x="5679" y="21490"/>
                    <a:pt x="5319" y="21255"/>
                  </a:cubicBezTo>
                  <a:cubicBezTo>
                    <a:pt x="4959" y="21020"/>
                    <a:pt x="4215" y="20408"/>
                    <a:pt x="3750" y="19750"/>
                  </a:cubicBezTo>
                  <a:cubicBezTo>
                    <a:pt x="3285" y="19092"/>
                    <a:pt x="2893" y="18120"/>
                    <a:pt x="2530" y="17305"/>
                  </a:cubicBezTo>
                  <a:cubicBezTo>
                    <a:pt x="2166" y="16490"/>
                    <a:pt x="1829" y="15534"/>
                    <a:pt x="1571" y="14860"/>
                  </a:cubicBezTo>
                  <a:cubicBezTo>
                    <a:pt x="1313" y="14185"/>
                    <a:pt x="1164" y="13778"/>
                    <a:pt x="982" y="13261"/>
                  </a:cubicBezTo>
                  <a:cubicBezTo>
                    <a:pt x="801" y="12743"/>
                    <a:pt x="590" y="12069"/>
                    <a:pt x="481" y="11756"/>
                  </a:cubicBezTo>
                  <a:cubicBezTo>
                    <a:pt x="372" y="11442"/>
                    <a:pt x="361" y="11489"/>
                    <a:pt x="329" y="11380"/>
                  </a:cubicBezTo>
                  <a:cubicBezTo>
                    <a:pt x="296" y="11270"/>
                    <a:pt x="303" y="11176"/>
                    <a:pt x="285" y="11098"/>
                  </a:cubicBezTo>
                  <a:cubicBezTo>
                    <a:pt x="267" y="11019"/>
                    <a:pt x="241" y="10956"/>
                    <a:pt x="220" y="10909"/>
                  </a:cubicBezTo>
                  <a:cubicBezTo>
                    <a:pt x="198" y="10862"/>
                    <a:pt x="176" y="10862"/>
                    <a:pt x="154" y="10815"/>
                  </a:cubicBezTo>
                  <a:cubicBezTo>
                    <a:pt x="132" y="10768"/>
                    <a:pt x="111" y="10659"/>
                    <a:pt x="89" y="10627"/>
                  </a:cubicBezTo>
                  <a:cubicBezTo>
                    <a:pt x="67" y="10596"/>
                    <a:pt x="34" y="10533"/>
                    <a:pt x="23" y="10627"/>
                  </a:cubicBezTo>
                  <a:cubicBezTo>
                    <a:pt x="13" y="10721"/>
                    <a:pt x="27" y="10878"/>
                    <a:pt x="23" y="11192"/>
                  </a:cubicBezTo>
                  <a:cubicBezTo>
                    <a:pt x="20" y="11505"/>
                    <a:pt x="5" y="11944"/>
                    <a:pt x="2" y="12508"/>
                  </a:cubicBezTo>
                  <a:cubicBezTo>
                    <a:pt x="-2" y="13073"/>
                    <a:pt x="2" y="14577"/>
                    <a:pt x="2" y="14577"/>
                  </a:cubicBezTo>
                  <a:lnTo>
                    <a:pt x="2" y="21349"/>
                  </a:lnTo>
                </a:path>
              </a:pathLst>
            </a:cu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84" name="TextBox 15"/>
            <p:cNvSpPr txBox="1"/>
            <p:nvPr/>
          </p:nvSpPr>
          <p:spPr>
            <a:xfrm>
              <a:off x="0" y="0"/>
              <a:ext cx="1143000" cy="523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40% of Peak Power</a:t>
              </a:r>
            </a:p>
          </p:txBody>
        </p:sp>
        <p:sp>
          <p:nvSpPr>
            <p:cNvPr id="185" name="TextBox 20"/>
            <p:cNvSpPr txBox="1"/>
            <p:nvPr/>
          </p:nvSpPr>
          <p:spPr>
            <a:xfrm>
              <a:off x="482600" y="990600"/>
              <a:ext cx="6858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r">
                <a:defRPr sz="1400" b="0">
                  <a:solidFill>
                    <a:srgbClr val="FFFFFF"/>
                  </a:solidFill>
                </a:defRPr>
              </a:lvl1pPr>
            </a:lstStyle>
            <a:p>
              <a:r>
                <a:t> 0%</a:t>
              </a:r>
            </a:p>
          </p:txBody>
        </p:sp>
        <p:sp>
          <p:nvSpPr>
            <p:cNvPr id="186" name="Straight Arrow Connector 23"/>
            <p:cNvSpPr/>
            <p:nvPr/>
          </p:nvSpPr>
          <p:spPr>
            <a:xfrm flipH="1" flipV="1">
              <a:off x="1320800" y="0"/>
              <a:ext cx="5864" cy="1246702"/>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187" name="Straight Connector 35"/>
            <p:cNvSpPr/>
            <p:nvPr/>
          </p:nvSpPr>
          <p:spPr>
            <a:xfrm flipV="1">
              <a:off x="2387600" y="990600"/>
              <a:ext cx="1589" cy="15240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88" name="Straight Connector 36"/>
            <p:cNvSpPr/>
            <p:nvPr/>
          </p:nvSpPr>
          <p:spPr>
            <a:xfrm flipV="1">
              <a:off x="3410743" y="1066799"/>
              <a:ext cx="1589" cy="15240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89" name="Straight Connector 37"/>
            <p:cNvSpPr/>
            <p:nvPr/>
          </p:nvSpPr>
          <p:spPr>
            <a:xfrm flipV="1">
              <a:off x="4444205" y="1066799"/>
              <a:ext cx="1589" cy="15240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90" name="Straight Connector 38"/>
            <p:cNvSpPr/>
            <p:nvPr/>
          </p:nvSpPr>
          <p:spPr>
            <a:xfrm flipV="1">
              <a:off x="5511006" y="1066799"/>
              <a:ext cx="1589" cy="15240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91" name="Straight Connector 31"/>
            <p:cNvSpPr/>
            <p:nvPr/>
          </p:nvSpPr>
          <p:spPr>
            <a:xfrm>
              <a:off x="1320800" y="279400"/>
              <a:ext cx="230189" cy="1589"/>
            </a:xfrm>
            <a:prstGeom prst="line">
              <a:avLst/>
            </a:prstGeom>
            <a:solidFill>
              <a:schemeClr val="accent1"/>
            </a:solidFill>
            <a:ln w="28575"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92" name="Straight Connector 46"/>
            <p:cNvSpPr/>
            <p:nvPr/>
          </p:nvSpPr>
          <p:spPr>
            <a:xfrm>
              <a:off x="1320800" y="750252"/>
              <a:ext cx="230189" cy="1589"/>
            </a:xfrm>
            <a:prstGeom prst="line">
              <a:avLst/>
            </a:prstGeom>
            <a:solidFill>
              <a:schemeClr val="accent1"/>
            </a:solidFill>
            <a:ln w="28575"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Rectangle 5"/>
          <p:cNvSpPr txBox="1"/>
          <p:nvPr/>
        </p:nvSpPr>
        <p:spPr>
          <a:xfrm>
            <a:off x="304800" y="6279420"/>
            <a:ext cx="8534400" cy="442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sz="1200" i="1">
                <a:solidFill>
                  <a:schemeClr val="accent1"/>
                </a:solidFill>
                <a:effectLst>
                  <a:outerShdw blurRad="38100" dist="38100" dir="2700000" rotWithShape="0">
                    <a:srgbClr val="000000"/>
                  </a:outerShdw>
                </a:effectLst>
                <a:latin typeface="+mj-lt"/>
                <a:ea typeface="+mj-ea"/>
                <a:cs typeface="+mj-cs"/>
                <a:sym typeface="Arial"/>
              </a:defRPr>
            </a:pPr>
            <a:r>
              <a:t>U.S. National Renewable Energy Lab: "Hydrogen Energy Storage Overview"</a:t>
            </a:r>
            <a:endParaRPr b="0">
              <a:solidFill>
                <a:srgbClr val="E5FFFF"/>
              </a:solidFill>
            </a:endParaRPr>
          </a:p>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http://www.nrel.gov/hydrogen/pdfs/48360.pdf</a:t>
            </a:r>
          </a:p>
        </p:txBody>
      </p:sp>
      <p:sp>
        <p:nvSpPr>
          <p:cNvPr id="831" name="Rectangle 3"/>
          <p:cNvSpPr txBox="1">
            <a:spLocks noGrp="1"/>
          </p:cNvSpPr>
          <p:nvPr>
            <p:ph type="body" sz="half" idx="1"/>
          </p:nvPr>
        </p:nvSpPr>
        <p:spPr>
          <a:xfrm>
            <a:off x="152400" y="762000"/>
            <a:ext cx="8915400" cy="1632686"/>
          </a:xfrm>
          <a:prstGeom prst="rect">
            <a:avLst/>
          </a:prstGeom>
        </p:spPr>
        <p:txBody>
          <a:bodyPr/>
          <a:lstStyle/>
          <a:p>
            <a:pPr>
              <a:tabLst>
                <a:tab pos="444500" algn="l"/>
                <a:tab pos="901700" algn="l"/>
              </a:tabLst>
              <a:defRPr sz="1800"/>
            </a:pPr>
            <a:r>
              <a:t>From a 2010 NREL presentation (with dashed lines giving anticipated 2015 costs):</a:t>
            </a:r>
          </a:p>
          <a:p>
            <a:pPr>
              <a:tabLst>
                <a:tab pos="444500" algn="l"/>
                <a:tab pos="901700" algn="l"/>
              </a:tabLst>
              <a:defRPr sz="700"/>
            </a:pPr>
            <a:endParaRPr/>
          </a:p>
          <a:p>
            <a:pPr>
              <a:tabLst>
                <a:tab pos="444500" algn="l"/>
                <a:tab pos="901700" algn="l"/>
              </a:tabLst>
              <a:defRPr sz="1800"/>
            </a:pPr>
            <a:r>
              <a:t>	Figure uses units of ¢/kW-hr rather than more common units of $/MW-h:</a:t>
            </a:r>
          </a:p>
          <a:p>
            <a:pPr>
              <a:tabLst>
                <a:tab pos="444500" algn="l"/>
                <a:tab pos="901700" algn="l"/>
              </a:tabLst>
              <a:defRPr sz="700"/>
            </a:pPr>
            <a:endParaRPr/>
          </a:p>
          <a:p>
            <a:pPr>
              <a:tabLst>
                <a:tab pos="444500" algn="l"/>
                <a:tab pos="901700" algn="l"/>
              </a:tabLst>
              <a:defRPr sz="1800"/>
            </a:pPr>
            <a:r>
              <a:t>		1¢/kW-hr =&gt; $10/MW-h  (i.e. multiply by ten and change units)	</a:t>
            </a:r>
          </a:p>
        </p:txBody>
      </p:sp>
      <p:sp>
        <p:nvSpPr>
          <p:cNvPr id="832" name="Rectangle 2"/>
          <p:cNvSpPr txBox="1">
            <a:spLocks noGrp="1"/>
          </p:cNvSpPr>
          <p:nvPr>
            <p:ph type="title"/>
          </p:nvPr>
        </p:nvSpPr>
        <p:spPr>
          <a:xfrm>
            <a:off x="304800" y="76200"/>
            <a:ext cx="8534400" cy="533400"/>
          </a:xfrm>
          <a:prstGeom prst="rect">
            <a:avLst/>
          </a:prstGeom>
        </p:spPr>
        <p:txBody>
          <a:bodyPr/>
          <a:lstStyle/>
          <a:p>
            <a:r>
              <a:t>NREL estimates of energy storage LCOEs:</a:t>
            </a:r>
          </a:p>
        </p:txBody>
      </p:sp>
      <p:grpSp>
        <p:nvGrpSpPr>
          <p:cNvPr id="837" name="Group 20"/>
          <p:cNvGrpSpPr/>
          <p:nvPr/>
        </p:nvGrpSpPr>
        <p:grpSpPr>
          <a:xfrm>
            <a:off x="304799" y="2441830"/>
            <a:ext cx="8458201" cy="3654170"/>
            <a:chOff x="0" y="0"/>
            <a:chExt cx="8458200" cy="3654168"/>
          </a:xfrm>
        </p:grpSpPr>
        <p:pic>
          <p:nvPicPr>
            <p:cNvPr id="833" name="Picture 7" descr="Picture 7"/>
            <p:cNvPicPr>
              <a:picLocks noChangeAspect="1"/>
            </p:cNvPicPr>
            <p:nvPr/>
          </p:nvPicPr>
          <p:blipFill>
            <a:blip r:embed="rId2"/>
            <a:stretch>
              <a:fillRect/>
            </a:stretch>
          </p:blipFill>
          <p:spPr>
            <a:xfrm>
              <a:off x="1600200" y="0"/>
              <a:ext cx="6858000" cy="3654169"/>
            </a:xfrm>
            <a:prstGeom prst="rect">
              <a:avLst/>
            </a:prstGeom>
            <a:ln w="12700" cap="flat">
              <a:noFill/>
              <a:miter lim="400000"/>
            </a:ln>
            <a:effectLst/>
          </p:spPr>
        </p:pic>
        <p:grpSp>
          <p:nvGrpSpPr>
            <p:cNvPr id="836" name="Group 19"/>
            <p:cNvGrpSpPr/>
            <p:nvPr/>
          </p:nvGrpSpPr>
          <p:grpSpPr>
            <a:xfrm>
              <a:off x="-1" y="2046816"/>
              <a:ext cx="1524001" cy="332741"/>
              <a:chOff x="0" y="0"/>
              <a:chExt cx="1524000" cy="332740"/>
            </a:xfrm>
          </p:grpSpPr>
          <p:sp>
            <p:nvSpPr>
              <p:cNvPr id="834" name="Straight Arrow Connector 8"/>
              <p:cNvSpPr/>
              <p:nvPr/>
            </p:nvSpPr>
            <p:spPr>
              <a:xfrm>
                <a:off x="1219200" y="184566"/>
                <a:ext cx="304801" cy="1587"/>
              </a:xfrm>
              <a:prstGeom prst="line">
                <a:avLst/>
              </a:prstGeom>
              <a:noFill/>
              <a:ln w="38100" cap="flat">
                <a:solidFill>
                  <a:srgbClr val="FF3300"/>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835" name="TextBox 9"/>
              <p:cNvSpPr txBox="1"/>
              <p:nvPr/>
            </p:nvSpPr>
            <p:spPr>
              <a:xfrm>
                <a:off x="0" y="0"/>
                <a:ext cx="1371600" cy="332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600" b="0">
                    <a:solidFill>
                      <a:srgbClr val="FF0000"/>
                    </a:solidFill>
                  </a:defRPr>
                </a:lvl1pPr>
              </a:lstStyle>
              <a:p>
                <a:r>
                  <a:t>100$/MW-h</a:t>
                </a:r>
              </a:p>
            </p:txBody>
          </p:sp>
        </p:gr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i="1">
                <a:solidFill>
                  <a:schemeClr val="accent1"/>
                </a:solidFill>
                <a:effectLst>
                  <a:outerShdw blurRad="38100" dist="38100" dir="2700000" rotWithShape="0">
                    <a:srgbClr val="000000"/>
                  </a:outerShdw>
                </a:effectLst>
                <a:latin typeface="+mj-lt"/>
                <a:ea typeface="+mj-ea"/>
                <a:cs typeface="+mj-cs"/>
                <a:sym typeface="Arial"/>
              </a:defRPr>
            </a:lvl1pPr>
          </a:lstStyle>
          <a:p>
            <a:r>
              <a:t>http://dotyenergy.com/PDFs/Doty-90377-Storage-ASME-ES10.pdf</a:t>
            </a:r>
          </a:p>
        </p:txBody>
      </p:sp>
      <p:sp>
        <p:nvSpPr>
          <p:cNvPr id="840" name="Rectangle 2"/>
          <p:cNvSpPr txBox="1">
            <a:spLocks noGrp="1"/>
          </p:cNvSpPr>
          <p:nvPr>
            <p:ph type="title"/>
          </p:nvPr>
        </p:nvSpPr>
        <p:spPr>
          <a:xfrm>
            <a:off x="304800" y="76200"/>
            <a:ext cx="8534400" cy="533400"/>
          </a:xfrm>
          <a:prstGeom prst="rect">
            <a:avLst/>
          </a:prstGeom>
        </p:spPr>
        <p:txBody>
          <a:bodyPr/>
          <a:lstStyle/>
          <a:p>
            <a:r>
              <a:t>An independent corporate study:</a:t>
            </a:r>
          </a:p>
        </p:txBody>
      </p:sp>
      <p:sp>
        <p:nvSpPr>
          <p:cNvPr id="841" name="Rectangle 3"/>
          <p:cNvSpPr txBox="1">
            <a:spLocks noGrp="1"/>
          </p:cNvSpPr>
          <p:nvPr>
            <p:ph type="body" sz="half" idx="1"/>
          </p:nvPr>
        </p:nvSpPr>
        <p:spPr>
          <a:xfrm>
            <a:off x="152400" y="838200"/>
            <a:ext cx="8915400" cy="1676400"/>
          </a:xfrm>
          <a:prstGeom prst="rect">
            <a:avLst/>
          </a:prstGeom>
        </p:spPr>
        <p:txBody>
          <a:bodyPr/>
          <a:lstStyle/>
          <a:p>
            <a:pPr>
              <a:defRPr sz="1800"/>
            </a:pPr>
            <a:r>
              <a:t>"Projections of the Levelized Cost Benefit of Grid Scale Energy Storage Options"</a:t>
            </a:r>
          </a:p>
          <a:p>
            <a:pPr>
              <a:defRPr sz="700"/>
            </a:pPr>
            <a:endParaRPr/>
          </a:p>
          <a:p>
            <a:pPr marL="0" lvl="1" indent="640896">
              <a:buSzTx/>
              <a:buNone/>
              <a:defRPr sz="1800"/>
            </a:pPr>
            <a:r>
              <a:t>From a 2010 conference paper presented by </a:t>
            </a:r>
            <a:r>
              <a:rPr b="1">
                <a:solidFill>
                  <a:srgbClr val="FFCC00"/>
                </a:solidFill>
              </a:rPr>
              <a:t>Doty Energy Corp.</a:t>
            </a:r>
          </a:p>
          <a:p>
            <a:pPr>
              <a:defRPr sz="1400"/>
            </a:pPr>
            <a:endParaRPr/>
          </a:p>
          <a:p>
            <a:pPr>
              <a:defRPr sz="1800"/>
            </a:pPr>
            <a:r>
              <a:t>Final column gives levelized cost due to storage using the indicated technology</a:t>
            </a:r>
          </a:p>
        </p:txBody>
      </p:sp>
      <p:grpSp>
        <p:nvGrpSpPr>
          <p:cNvPr id="844" name="Group 9"/>
          <p:cNvGrpSpPr/>
          <p:nvPr/>
        </p:nvGrpSpPr>
        <p:grpSpPr>
          <a:xfrm>
            <a:off x="533400" y="2634343"/>
            <a:ext cx="7772400" cy="3614057"/>
            <a:chOff x="0" y="0"/>
            <a:chExt cx="7772400" cy="3614056"/>
          </a:xfrm>
        </p:grpSpPr>
        <p:pic>
          <p:nvPicPr>
            <p:cNvPr id="842" name="Picture 6" descr="Picture 6"/>
            <p:cNvPicPr>
              <a:picLocks noChangeAspect="1"/>
            </p:cNvPicPr>
            <p:nvPr/>
          </p:nvPicPr>
          <p:blipFill>
            <a:blip r:embed="rId2"/>
            <a:stretch>
              <a:fillRect/>
            </a:stretch>
          </p:blipFill>
          <p:spPr>
            <a:xfrm>
              <a:off x="0" y="0"/>
              <a:ext cx="7772400" cy="3614057"/>
            </a:xfrm>
            <a:prstGeom prst="rect">
              <a:avLst/>
            </a:prstGeom>
            <a:ln w="12700" cap="flat">
              <a:noFill/>
              <a:miter lim="400000"/>
            </a:ln>
            <a:effectLst/>
          </p:spPr>
        </p:pic>
        <p:sp>
          <p:nvSpPr>
            <p:cNvPr id="843" name="Rectangle 8"/>
            <p:cNvSpPr/>
            <p:nvPr/>
          </p:nvSpPr>
          <p:spPr>
            <a:xfrm>
              <a:off x="6623048" y="421640"/>
              <a:ext cx="1073152" cy="3162300"/>
            </a:xfrm>
            <a:prstGeom prst="rect">
              <a:avLst/>
            </a:prstGeom>
            <a:noFill/>
            <a:ln w="5715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Rectangle 2"/>
          <p:cNvSpPr txBox="1">
            <a:spLocks noGrp="1"/>
          </p:cNvSpPr>
          <p:nvPr>
            <p:ph type="title"/>
          </p:nvPr>
        </p:nvSpPr>
        <p:spPr>
          <a:xfrm>
            <a:off x="304800" y="152400"/>
            <a:ext cx="8534400" cy="533400"/>
          </a:xfrm>
          <a:prstGeom prst="rect">
            <a:avLst/>
          </a:prstGeom>
        </p:spPr>
        <p:txBody>
          <a:bodyPr/>
          <a:lstStyle/>
          <a:p>
            <a:r>
              <a:t>A comparison of those data (all in $/MW-h): </a:t>
            </a:r>
          </a:p>
        </p:txBody>
      </p:sp>
      <p:sp>
        <p:nvSpPr>
          <p:cNvPr id="847" name="Rectangle 3"/>
          <p:cNvSpPr txBox="1">
            <a:spLocks noGrp="1"/>
          </p:cNvSpPr>
          <p:nvPr>
            <p:ph type="body" sz="half" idx="1"/>
          </p:nvPr>
        </p:nvSpPr>
        <p:spPr>
          <a:xfrm>
            <a:off x="495300" y="838200"/>
            <a:ext cx="2279998" cy="5638800"/>
          </a:xfrm>
          <a:prstGeom prst="rect">
            <a:avLst/>
          </a:prstGeom>
        </p:spPr>
        <p:txBody>
          <a:bodyPr/>
          <a:lstStyle/>
          <a:p>
            <a:pPr defTabSz="740663">
              <a:spcBef>
                <a:spcPts val="300"/>
              </a:spcBef>
              <a:defRPr sz="1458" b="1">
                <a:effectLst>
                  <a:outerShdw blurRad="30861" dist="30861" dir="2700000" rotWithShape="0">
                    <a:srgbClr val="000000"/>
                  </a:outerShdw>
                </a:effectLst>
              </a:defRPr>
            </a:pPr>
            <a:r>
              <a:t>Storage Technology	</a:t>
            </a:r>
          </a:p>
          <a:p>
            <a:pPr defTabSz="740663">
              <a:spcBef>
                <a:spcPts val="300"/>
              </a:spcBef>
              <a:defRPr sz="1458" b="1">
                <a:effectLst>
                  <a:outerShdw blurRad="30861" dist="30861" dir="2700000" rotWithShape="0">
                    <a:srgbClr val="000000"/>
                  </a:outerShdw>
                </a:effectLst>
              </a:defRPr>
            </a:pPr>
            <a:r>
              <a:t>			</a:t>
            </a:r>
          </a:p>
          <a:p>
            <a:pPr defTabSz="740663">
              <a:spcBef>
                <a:spcPts val="300"/>
              </a:spcBef>
              <a:defRPr sz="972">
                <a:effectLst>
                  <a:outerShdw blurRad="30861" dist="30861" dir="2700000" rotWithShape="0">
                    <a:srgbClr val="000000"/>
                  </a:outerShdw>
                </a:effectLst>
              </a:defRPr>
            </a:pPr>
            <a:endParaRPr/>
          </a:p>
          <a:p>
            <a:pPr defTabSz="740663">
              <a:spcBef>
                <a:spcPts val="300"/>
              </a:spcBef>
              <a:defRPr sz="1458">
                <a:effectLst>
                  <a:outerShdw blurRad="30861" dist="30861" dir="2700000" rotWithShape="0">
                    <a:srgbClr val="000000"/>
                  </a:outerShdw>
                </a:effectLst>
              </a:defRPr>
            </a:pPr>
            <a:r>
              <a:t>Pumped Storage Hydro</a:t>
            </a:r>
          </a:p>
          <a:p>
            <a:pPr defTabSz="740663">
              <a:spcBef>
                <a:spcPts val="300"/>
              </a:spcBef>
              <a:defRPr sz="648">
                <a:effectLst>
                  <a:outerShdw blurRad="30861" dist="30861" dir="2700000" rotWithShape="0">
                    <a:srgbClr val="000000"/>
                  </a:outerShdw>
                </a:effectLst>
              </a:defRPr>
            </a:pPr>
            <a:endParaRPr/>
          </a:p>
          <a:p>
            <a:pPr defTabSz="740663">
              <a:spcBef>
                <a:spcPts val="300"/>
              </a:spcBef>
              <a:defRPr sz="1458">
                <a:effectLst>
                  <a:outerShdw blurRad="30861" dist="30861" dir="2700000" rotWithShape="0">
                    <a:srgbClr val="000000"/>
                  </a:outerShdw>
                </a:effectLst>
              </a:defRPr>
            </a:pPr>
            <a:r>
              <a:t>Fuel Cell		</a:t>
            </a:r>
          </a:p>
          <a:p>
            <a:pPr defTabSz="740663">
              <a:spcBef>
                <a:spcPts val="300"/>
              </a:spcBef>
              <a:defRPr sz="648">
                <a:effectLst>
                  <a:outerShdw blurRad="30861" dist="30861" dir="2700000" rotWithShape="0">
                    <a:srgbClr val="000000"/>
                  </a:outerShdw>
                </a:effectLst>
              </a:defRPr>
            </a:pPr>
            <a:endParaRPr/>
          </a:p>
          <a:p>
            <a:pPr defTabSz="740663">
              <a:spcBef>
                <a:spcPts val="300"/>
              </a:spcBef>
              <a:defRPr sz="1458">
                <a:effectLst>
                  <a:outerShdw blurRad="30861" dist="30861" dir="2700000" rotWithShape="0">
                    <a:srgbClr val="000000"/>
                  </a:outerShdw>
                </a:effectLst>
              </a:defRPr>
            </a:pPr>
            <a:r>
              <a:t>V redox battery</a:t>
            </a:r>
          </a:p>
          <a:p>
            <a:pPr defTabSz="740663">
              <a:spcBef>
                <a:spcPts val="300"/>
              </a:spcBef>
              <a:defRPr sz="648">
                <a:effectLst>
                  <a:outerShdw blurRad="30861" dist="30861" dir="2700000" rotWithShape="0">
                    <a:srgbClr val="000000"/>
                  </a:outerShdw>
                </a:effectLst>
              </a:defRPr>
            </a:pPr>
            <a:endParaRPr/>
          </a:p>
          <a:p>
            <a:pPr defTabSz="740663">
              <a:spcBef>
                <a:spcPts val="300"/>
              </a:spcBef>
              <a:defRPr sz="1458">
                <a:effectLst>
                  <a:outerShdw blurRad="30861" dist="30861" dir="2700000" rotWithShape="0">
                    <a:srgbClr val="000000"/>
                  </a:outerShdw>
                </a:effectLst>
              </a:defRPr>
            </a:pPr>
            <a:r>
              <a:t>Adiabatic CAES	</a:t>
            </a:r>
          </a:p>
          <a:p>
            <a:pPr defTabSz="740663">
              <a:spcBef>
                <a:spcPts val="300"/>
              </a:spcBef>
              <a:defRPr sz="648">
                <a:effectLst>
                  <a:outerShdw blurRad="30861" dist="30861" dir="2700000" rotWithShape="0">
                    <a:srgbClr val="000000"/>
                  </a:outerShdw>
                </a:effectLst>
              </a:defRPr>
            </a:pPr>
            <a:endParaRPr/>
          </a:p>
          <a:p>
            <a:pPr defTabSz="740663">
              <a:spcBef>
                <a:spcPts val="300"/>
              </a:spcBef>
              <a:defRPr sz="1458">
                <a:effectLst>
                  <a:outerShdw blurRad="30861" dist="30861" dir="2700000" rotWithShape="0">
                    <a:srgbClr val="000000"/>
                  </a:outerShdw>
                </a:effectLst>
              </a:defRPr>
            </a:pPr>
            <a:r>
              <a:t>Li ion battery	</a:t>
            </a:r>
          </a:p>
          <a:p>
            <a:pPr defTabSz="740663">
              <a:spcBef>
                <a:spcPts val="300"/>
              </a:spcBef>
              <a:defRPr sz="648">
                <a:effectLst>
                  <a:outerShdw blurRad="30861" dist="30861" dir="2700000" rotWithShape="0">
                    <a:srgbClr val="000000"/>
                  </a:outerShdw>
                </a:effectLst>
              </a:defRPr>
            </a:pPr>
            <a:endParaRPr/>
          </a:p>
          <a:p>
            <a:pPr defTabSz="740663">
              <a:spcBef>
                <a:spcPts val="300"/>
              </a:spcBef>
              <a:defRPr sz="1458">
                <a:effectLst>
                  <a:outerShdw blurRad="30861" dist="30861" dir="2700000" rotWithShape="0">
                    <a:srgbClr val="000000"/>
                  </a:outerShdw>
                </a:effectLst>
              </a:defRPr>
            </a:pPr>
            <a:r>
              <a:t>Flywheel</a:t>
            </a:r>
          </a:p>
          <a:p>
            <a:pPr defTabSz="740663">
              <a:spcBef>
                <a:spcPts val="300"/>
              </a:spcBef>
              <a:defRPr sz="648">
                <a:effectLst>
                  <a:outerShdw blurRad="30861" dist="30861" dir="2700000" rotWithShape="0">
                    <a:srgbClr val="000000"/>
                  </a:outerShdw>
                </a:effectLst>
              </a:defRPr>
            </a:pPr>
            <a:endParaRPr/>
          </a:p>
          <a:p>
            <a:pPr defTabSz="740663">
              <a:spcBef>
                <a:spcPts val="300"/>
              </a:spcBef>
              <a:defRPr sz="1458">
                <a:effectLst>
                  <a:outerShdw blurRad="30861" dist="30861" dir="2700000" rotWithShape="0">
                    <a:srgbClr val="000000"/>
                  </a:outerShdw>
                </a:effectLst>
              </a:defRPr>
            </a:pPr>
            <a:r>
              <a:t>Lead Acid battery</a:t>
            </a:r>
          </a:p>
          <a:p>
            <a:pPr defTabSz="740663">
              <a:spcBef>
                <a:spcPts val="300"/>
              </a:spcBef>
              <a:defRPr sz="648">
                <a:effectLst>
                  <a:outerShdw blurRad="30861" dist="30861" dir="2700000" rotWithShape="0">
                    <a:srgbClr val="000000"/>
                  </a:outerShdw>
                </a:effectLst>
              </a:defRPr>
            </a:pPr>
            <a:endParaRPr/>
          </a:p>
          <a:p>
            <a:pPr defTabSz="740663">
              <a:spcBef>
                <a:spcPts val="300"/>
              </a:spcBef>
              <a:defRPr sz="1458">
                <a:effectLst>
                  <a:outerShdw blurRad="30861" dist="30861" dir="2700000" rotWithShape="0">
                    <a:srgbClr val="000000"/>
                  </a:outerShdw>
                </a:effectLst>
              </a:defRPr>
            </a:pPr>
            <a:r>
              <a:t>NaS battery</a:t>
            </a:r>
          </a:p>
          <a:p>
            <a:pPr defTabSz="740663">
              <a:spcBef>
                <a:spcPts val="300"/>
              </a:spcBef>
              <a:defRPr sz="729">
                <a:effectLst>
                  <a:outerShdw blurRad="30861" dist="30861" dir="2700000" rotWithShape="0">
                    <a:srgbClr val="000000"/>
                  </a:outerShdw>
                </a:effectLst>
              </a:defRPr>
            </a:pPr>
            <a:endParaRPr/>
          </a:p>
          <a:p>
            <a:pPr defTabSz="740663">
              <a:spcBef>
                <a:spcPts val="300"/>
              </a:spcBef>
              <a:defRPr sz="1458">
                <a:effectLst>
                  <a:outerShdw blurRad="30861" dist="30861" dir="2700000" rotWithShape="0">
                    <a:srgbClr val="000000"/>
                  </a:outerShdw>
                </a:effectLst>
              </a:defRPr>
            </a:pPr>
            <a:r>
              <a:t>NiCd battery</a:t>
            </a:r>
          </a:p>
          <a:p>
            <a:pPr defTabSz="740663">
              <a:spcBef>
                <a:spcPts val="300"/>
              </a:spcBef>
              <a:defRPr sz="648">
                <a:effectLst>
                  <a:outerShdw blurRad="30861" dist="30861" dir="2700000" rotWithShape="0">
                    <a:srgbClr val="000000"/>
                  </a:outerShdw>
                </a:effectLst>
              </a:defRPr>
            </a:pPr>
            <a:endParaRPr/>
          </a:p>
          <a:p>
            <a:pPr defTabSz="740663">
              <a:spcBef>
                <a:spcPts val="300"/>
              </a:spcBef>
              <a:defRPr sz="1458">
                <a:effectLst>
                  <a:outerShdw blurRad="30861" dist="30861" dir="2700000" rotWithShape="0">
                    <a:srgbClr val="000000"/>
                  </a:outerShdw>
                </a:effectLst>
              </a:defRPr>
            </a:pPr>
            <a:r>
              <a:t>Ultra Capacitors</a:t>
            </a:r>
          </a:p>
          <a:p>
            <a:pPr defTabSz="740663">
              <a:spcBef>
                <a:spcPts val="300"/>
              </a:spcBef>
              <a:defRPr sz="1458">
                <a:effectLst>
                  <a:outerShdw blurRad="30861" dist="30861" dir="2700000" rotWithShape="0">
                    <a:srgbClr val="000000"/>
                  </a:outerShdw>
                </a:effectLst>
              </a:defRPr>
            </a:pPr>
            <a:endParaRPr/>
          </a:p>
          <a:p>
            <a:pPr defTabSz="740663">
              <a:spcBef>
                <a:spcPts val="300"/>
              </a:spcBef>
              <a:defRPr sz="1458">
                <a:effectLst>
                  <a:outerShdw blurRad="30861" dist="30861" dir="2700000" rotWithShape="0">
                    <a:srgbClr val="000000"/>
                  </a:outerShdw>
                </a:effectLst>
              </a:defRPr>
            </a:pPr>
            <a:endParaRPr/>
          </a:p>
          <a:p>
            <a:pPr defTabSz="740663">
              <a:spcBef>
                <a:spcPts val="300"/>
              </a:spcBef>
              <a:defRPr sz="1458">
                <a:effectLst>
                  <a:outerShdw blurRad="30861" dist="30861" dir="2700000" rotWithShape="0">
                    <a:srgbClr val="000000"/>
                  </a:outerShdw>
                </a:effectLst>
              </a:defRPr>
            </a:pPr>
            <a:r>
              <a:t>	</a:t>
            </a:r>
          </a:p>
        </p:txBody>
      </p:sp>
      <p:sp>
        <p:nvSpPr>
          <p:cNvPr id="848" name="Rectangle 3"/>
          <p:cNvSpPr txBox="1"/>
          <p:nvPr/>
        </p:nvSpPr>
        <p:spPr>
          <a:xfrm>
            <a:off x="3012082" y="838200"/>
            <a:ext cx="1196679" cy="5638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ormAutofit/>
          </a:bodyPr>
          <a:lstStyle/>
          <a:p>
            <a:pPr defTabSz="740663">
              <a:spcBef>
                <a:spcPts val="300"/>
              </a:spcBef>
              <a:defRPr sz="1458">
                <a:solidFill>
                  <a:srgbClr val="FFFFFF"/>
                </a:solidFill>
                <a:effectLst>
                  <a:outerShdw blurRad="30861" dist="30861" dir="2700000" rotWithShape="0">
                    <a:srgbClr val="000000"/>
                  </a:outerShdw>
                </a:effectLst>
              </a:defRPr>
            </a:pPr>
            <a:r>
              <a:t>NREL LCOE</a:t>
            </a:r>
          </a:p>
          <a:p>
            <a:pPr defTabSz="740663">
              <a:spcBef>
                <a:spcPts val="300"/>
              </a:spcBef>
              <a:defRPr sz="1458">
                <a:solidFill>
                  <a:srgbClr val="FFFFFF"/>
                </a:solidFill>
                <a:effectLst>
                  <a:outerShdw blurRad="30861" dist="30861" dir="2700000" rotWithShape="0">
                    <a:srgbClr val="000000"/>
                  </a:outerShdw>
                </a:effectLst>
              </a:defRPr>
            </a:pPr>
            <a:r>
              <a:t>2010</a:t>
            </a:r>
          </a:p>
          <a:p>
            <a:pPr defTabSz="740663">
              <a:spcBef>
                <a:spcPts val="300"/>
              </a:spcBef>
              <a:defRPr sz="972"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130-180</a:t>
            </a: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100-600</a:t>
            </a: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220-500</a:t>
            </a: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100-165</a:t>
            </a:r>
          </a:p>
          <a:p>
            <a:pPr defTabSz="740663">
              <a:spcBef>
                <a:spcPts val="300"/>
              </a:spcBef>
              <a:defRPr sz="648" b="0">
                <a:solidFill>
                  <a:srgbClr val="FFFFFF"/>
                </a:solidFill>
                <a:effectLst>
                  <a:outerShdw blurRad="30861" dist="30861" dir="2700000" rotWithShape="0">
                    <a:srgbClr val="000000"/>
                  </a:outerShdw>
                </a:effectLst>
              </a:defRPr>
            </a:pPr>
            <a:endParaRPr/>
          </a:p>
          <a:p>
            <a:pPr lvl="4" indent="1647977"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648" b="0">
                <a:solidFill>
                  <a:srgbClr val="FFFFFF"/>
                </a:solidFill>
                <a:effectLst>
                  <a:outerShdw blurRad="30861" dist="30861" dir="2700000" rotWithShape="0">
                    <a:srgbClr val="000000"/>
                  </a:outerShdw>
                </a:effectLst>
              </a:defRPr>
            </a:pPr>
            <a:endParaRPr/>
          </a:p>
          <a:p>
            <a:pPr lvl="3" indent="1277645"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648" b="0">
                <a:solidFill>
                  <a:srgbClr val="FFFFFF"/>
                </a:solidFill>
                <a:effectLst>
                  <a:outerShdw blurRad="30861" dist="30861" dir="2700000" rotWithShape="0">
                    <a:srgbClr val="000000"/>
                  </a:outerShdw>
                </a:effectLst>
              </a:defRPr>
            </a:pPr>
            <a:endParaRPr/>
          </a:p>
          <a:p>
            <a:pPr lvl="3" indent="1277645"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220-320</a:t>
            </a:r>
          </a:p>
          <a:p>
            <a:pPr defTabSz="740663">
              <a:spcBef>
                <a:spcPts val="300"/>
              </a:spcBef>
              <a:defRPr sz="729"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480-1030</a:t>
            </a:r>
          </a:p>
          <a:p>
            <a:pPr defTabSz="740663">
              <a:spcBef>
                <a:spcPts val="300"/>
              </a:spcBef>
              <a:defRPr sz="648" b="0">
                <a:solidFill>
                  <a:srgbClr val="FFFFFF"/>
                </a:solidFill>
                <a:effectLst>
                  <a:outerShdw blurRad="30861" dist="30861" dir="2700000" rotWithShape="0">
                    <a:srgbClr val="000000"/>
                  </a:outerShdw>
                </a:effectLst>
              </a:defRPr>
            </a:pPr>
            <a:endParaRPr/>
          </a:p>
          <a:p>
            <a:pPr lvl="4" indent="1647977"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	</a:t>
            </a:r>
          </a:p>
        </p:txBody>
      </p:sp>
      <p:sp>
        <p:nvSpPr>
          <p:cNvPr id="849" name="Rectangle 3"/>
          <p:cNvSpPr txBox="1"/>
          <p:nvPr/>
        </p:nvSpPr>
        <p:spPr>
          <a:xfrm>
            <a:off x="4870102" y="838200"/>
            <a:ext cx="1483570" cy="5638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ormAutofit/>
          </a:bodyPr>
          <a:lstStyle/>
          <a:p>
            <a:pPr defTabSz="740663">
              <a:spcBef>
                <a:spcPts val="300"/>
              </a:spcBef>
              <a:defRPr sz="1458">
                <a:solidFill>
                  <a:srgbClr val="FFFFFF"/>
                </a:solidFill>
                <a:effectLst>
                  <a:outerShdw blurRad="30861" dist="30861" dir="2700000" rotWithShape="0">
                    <a:srgbClr val="000000"/>
                  </a:outerShdw>
                </a:effectLst>
              </a:defRPr>
            </a:pPr>
            <a:r>
              <a:t>Doty LCOE</a:t>
            </a:r>
          </a:p>
          <a:p>
            <a:pPr defTabSz="740663">
              <a:spcBef>
                <a:spcPts val="300"/>
              </a:spcBef>
              <a:defRPr sz="1458">
                <a:solidFill>
                  <a:srgbClr val="FFFFFF"/>
                </a:solidFill>
                <a:effectLst>
                  <a:outerShdw blurRad="30861" dist="30861" dir="2700000" rotWithShape="0">
                    <a:srgbClr val="000000"/>
                  </a:outerShdw>
                </a:effectLst>
              </a:defRPr>
            </a:pPr>
            <a:r>
              <a:t>2010</a:t>
            </a:r>
          </a:p>
          <a:p>
            <a:pPr defTabSz="740663">
              <a:spcBef>
                <a:spcPts val="300"/>
              </a:spcBef>
              <a:defRPr sz="972"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56</a:t>
            </a: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51</a:t>
            </a: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162</a:t>
            </a:r>
          </a:p>
          <a:p>
            <a:pPr lvl="4" indent="1647977"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167</a:t>
            </a: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532</a:t>
            </a: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181</a:t>
            </a: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774</a:t>
            </a:r>
          </a:p>
          <a:p>
            <a:pPr defTabSz="740663">
              <a:spcBef>
                <a:spcPts val="300"/>
              </a:spcBef>
              <a:defRPr sz="729" b="0">
                <a:solidFill>
                  <a:srgbClr val="FFFFFF"/>
                </a:solidFill>
                <a:effectLst>
                  <a:outerShdw blurRad="30861" dist="30861" dir="2700000" rotWithShape="0">
                    <a:srgbClr val="000000"/>
                  </a:outerShdw>
                </a:effectLst>
              </a:defRPr>
            </a:pPr>
            <a:endParaRPr/>
          </a:p>
          <a:p>
            <a:pPr lvl="2" indent="879538"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2910</a:t>
            </a:r>
          </a:p>
          <a:p>
            <a:pPr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	</a:t>
            </a:r>
          </a:p>
        </p:txBody>
      </p:sp>
      <p:sp>
        <p:nvSpPr>
          <p:cNvPr id="850" name="Rectangle 3"/>
          <p:cNvSpPr txBox="1"/>
          <p:nvPr/>
        </p:nvSpPr>
        <p:spPr>
          <a:xfrm>
            <a:off x="6790134" y="838200"/>
            <a:ext cx="1776116" cy="5638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ormAutofit/>
          </a:bodyPr>
          <a:lstStyle/>
          <a:p>
            <a:pPr defTabSz="740663">
              <a:spcBef>
                <a:spcPts val="300"/>
              </a:spcBef>
              <a:defRPr sz="1458">
                <a:solidFill>
                  <a:srgbClr val="FFFFFF"/>
                </a:solidFill>
                <a:effectLst>
                  <a:outerShdw blurRad="30861" dist="30861" dir="2700000" rotWithShape="0">
                    <a:srgbClr val="000000"/>
                  </a:outerShdw>
                </a:effectLst>
              </a:defRPr>
            </a:pPr>
            <a:r>
              <a:t>NREL LCOE</a:t>
            </a:r>
          </a:p>
          <a:p>
            <a:pPr defTabSz="740663">
              <a:spcBef>
                <a:spcPts val="300"/>
              </a:spcBef>
              <a:defRPr sz="1458">
                <a:solidFill>
                  <a:srgbClr val="FFFFFF"/>
                </a:solidFill>
                <a:effectLst>
                  <a:outerShdw blurRad="30861" dist="30861" dir="2700000" rotWithShape="0">
                    <a:srgbClr val="000000"/>
                  </a:outerShdw>
                </a:effectLst>
              </a:defRPr>
            </a:pPr>
            <a:r>
              <a:t>~ 2015</a:t>
            </a:r>
          </a:p>
          <a:p>
            <a:pPr defTabSz="740663">
              <a:spcBef>
                <a:spcPts val="300"/>
              </a:spcBef>
              <a:defRPr sz="972"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130</a:t>
            </a: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240-280</a:t>
            </a: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280</a:t>
            </a: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100</a:t>
            </a:r>
          </a:p>
          <a:p>
            <a:pPr lvl="4" indent="1647977"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250</a:t>
            </a:r>
          </a:p>
          <a:p>
            <a:pPr defTabSz="740663">
              <a:spcBef>
                <a:spcPts val="300"/>
              </a:spcBef>
              <a:defRPr sz="729"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830</a:t>
            </a:r>
          </a:p>
          <a:p>
            <a:pPr defTabSz="740663">
              <a:spcBef>
                <a:spcPts val="300"/>
              </a:spcBef>
              <a:defRPr sz="64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endParaRPr/>
          </a:p>
          <a:p>
            <a:pPr defTabSz="740663">
              <a:spcBef>
                <a:spcPts val="300"/>
              </a:spcBef>
              <a:defRPr sz="1458" b="0">
                <a:solidFill>
                  <a:srgbClr val="FFFFFF"/>
                </a:solidFill>
                <a:effectLst>
                  <a:outerShdw blurRad="30861" dist="30861" dir="2700000" rotWithShape="0">
                    <a:srgbClr val="000000"/>
                  </a:outerShdw>
                </a:effectLst>
              </a:defRPr>
            </a:pPr>
            <a:r>
              <a:t>	</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 name="Rectangle 2"/>
          <p:cNvSpPr txBox="1">
            <a:spLocks noGrp="1"/>
          </p:cNvSpPr>
          <p:nvPr>
            <p:ph type="title"/>
          </p:nvPr>
        </p:nvSpPr>
        <p:spPr>
          <a:xfrm>
            <a:off x="304800" y="152400"/>
            <a:ext cx="8534400" cy="533400"/>
          </a:xfrm>
          <a:prstGeom prst="rect">
            <a:avLst/>
          </a:prstGeom>
        </p:spPr>
        <p:txBody>
          <a:bodyPr/>
          <a:lstStyle/>
          <a:p>
            <a:r>
              <a:t>Quick analysis of storage LCOE's: </a:t>
            </a:r>
          </a:p>
        </p:txBody>
      </p:sp>
      <p:sp>
        <p:nvSpPr>
          <p:cNvPr id="853" name="Rectangle 3"/>
          <p:cNvSpPr txBox="1">
            <a:spLocks noGrp="1"/>
          </p:cNvSpPr>
          <p:nvPr>
            <p:ph type="body" idx="1"/>
          </p:nvPr>
        </p:nvSpPr>
        <p:spPr>
          <a:xfrm>
            <a:off x="228600" y="762000"/>
            <a:ext cx="8915400" cy="4322134"/>
          </a:xfrm>
          <a:prstGeom prst="rect">
            <a:avLst/>
          </a:prstGeom>
        </p:spPr>
        <p:txBody>
          <a:bodyPr/>
          <a:lstStyle/>
          <a:p>
            <a:pPr>
              <a:defRPr sz="1800" b="1"/>
            </a:pPr>
            <a:r>
              <a:t>Pumped storage hydro </a:t>
            </a:r>
            <a:r>
              <a:rPr b="0"/>
              <a:t>(PSH / UPSH) is cheapest:  ~ $50 / MW-h</a:t>
            </a:r>
          </a:p>
          <a:p>
            <a:pPr>
              <a:defRPr sz="1000"/>
            </a:pPr>
            <a:endParaRPr/>
          </a:p>
          <a:p>
            <a:pPr>
              <a:defRPr sz="1800" b="1"/>
            </a:pPr>
            <a:r>
              <a:t>Fuel cell storage:  	</a:t>
            </a:r>
            <a:r>
              <a:rPr b="0"/>
              <a:t>Doty: Comparable to PSH		NREL: 4-5 X PSH</a:t>
            </a:r>
          </a:p>
          <a:p>
            <a:pPr>
              <a:defRPr sz="1000"/>
            </a:pPr>
            <a:endParaRPr/>
          </a:p>
          <a:p>
            <a:pPr>
              <a:defRPr sz="1800" b="1"/>
            </a:pPr>
            <a:r>
              <a:t>Adiabatic CAES &amp; best battery storage </a:t>
            </a:r>
            <a:r>
              <a:rPr b="0"/>
              <a:t>~ 2-3 X PSH = $100-150 / MW-h</a:t>
            </a:r>
          </a:p>
          <a:p>
            <a:pPr>
              <a:defRPr sz="1000"/>
            </a:pPr>
            <a:endParaRPr/>
          </a:p>
          <a:p>
            <a:pPr>
              <a:defRPr sz="1800">
                <a:solidFill>
                  <a:srgbClr val="FFCC00"/>
                </a:solidFill>
              </a:defRPr>
            </a:pPr>
            <a:r>
              <a:t>Storage LCOE would be ADDED to energy's production LCOE = $70-150 / MW-h</a:t>
            </a:r>
          </a:p>
          <a:p>
            <a:pPr>
              <a:defRPr sz="700"/>
            </a:pPr>
            <a:endParaRPr/>
          </a:p>
          <a:p>
            <a:pPr marL="0" lvl="1" indent="640896">
              <a:buSzTx/>
              <a:buNone/>
              <a:defRPr sz="1800"/>
            </a:pPr>
            <a:r>
              <a:t>Seemingly at least doubling or tripling the total cost of energy!</a:t>
            </a:r>
          </a:p>
          <a:p>
            <a:pPr>
              <a:defRPr sz="1000"/>
            </a:pPr>
            <a:endParaRPr/>
          </a:p>
          <a:p>
            <a:pPr>
              <a:defRPr sz="1800"/>
            </a:pPr>
            <a:r>
              <a:t>But not really, because under Scenario #2:</a:t>
            </a:r>
          </a:p>
          <a:p>
            <a:pPr>
              <a:defRPr sz="700"/>
            </a:pPr>
            <a:endParaRPr/>
          </a:p>
          <a:p>
            <a:pPr marL="0" lvl="1" indent="640896">
              <a:buSzTx/>
              <a:buNone/>
              <a:defRPr sz="1800"/>
            </a:pPr>
            <a:r>
              <a:t>Storage cost is added to </a:t>
            </a:r>
            <a:r>
              <a:rPr b="1"/>
              <a:t>only</a:t>
            </a:r>
            <a:r>
              <a:t> to the ~ 8% of power we need to store</a:t>
            </a:r>
          </a:p>
          <a:p>
            <a:pPr>
              <a:defRPr sz="1000"/>
            </a:pPr>
            <a:endParaRPr/>
          </a:p>
          <a:p>
            <a:pPr>
              <a:defRPr sz="1800"/>
            </a:pPr>
            <a:r>
              <a:t>And competition = Scenario #1 evening power, already 2-4X more expensive!</a:t>
            </a:r>
          </a:p>
        </p:txBody>
      </p:sp>
      <p:grpSp>
        <p:nvGrpSpPr>
          <p:cNvPr id="864" name="Group 3"/>
          <p:cNvGrpSpPr/>
          <p:nvPr/>
        </p:nvGrpSpPr>
        <p:grpSpPr>
          <a:xfrm>
            <a:off x="381000" y="4953000"/>
            <a:ext cx="3962400" cy="1752546"/>
            <a:chOff x="0" y="0"/>
            <a:chExt cx="3962400" cy="1752545"/>
          </a:xfrm>
        </p:grpSpPr>
        <p:pic>
          <p:nvPicPr>
            <p:cNvPr id="854" name="Picture 4" descr="Picture 4"/>
            <p:cNvPicPr>
              <a:picLocks noChangeAspect="1"/>
            </p:cNvPicPr>
            <p:nvPr/>
          </p:nvPicPr>
          <p:blipFill>
            <a:blip r:embed="rId2"/>
            <a:stretch>
              <a:fillRect/>
            </a:stretch>
          </p:blipFill>
          <p:spPr>
            <a:xfrm>
              <a:off x="0" y="0"/>
              <a:ext cx="3962400" cy="1711161"/>
            </a:xfrm>
            <a:prstGeom prst="rect">
              <a:avLst/>
            </a:prstGeom>
            <a:ln w="38100" cap="flat">
              <a:solidFill>
                <a:srgbClr val="FFFFFF"/>
              </a:solidFill>
              <a:prstDash val="solid"/>
              <a:round/>
            </a:ln>
            <a:effectLst/>
          </p:spPr>
        </p:pic>
        <p:grpSp>
          <p:nvGrpSpPr>
            <p:cNvPr id="863" name="Group 16"/>
            <p:cNvGrpSpPr/>
            <p:nvPr/>
          </p:nvGrpSpPr>
          <p:grpSpPr>
            <a:xfrm>
              <a:off x="601258" y="1454169"/>
              <a:ext cx="2904654" cy="298377"/>
              <a:chOff x="0" y="0"/>
              <a:chExt cx="2904652" cy="298376"/>
            </a:xfrm>
          </p:grpSpPr>
          <p:sp>
            <p:nvSpPr>
              <p:cNvPr id="855" name="Straight Connector 7"/>
              <p:cNvSpPr/>
              <p:nvPr/>
            </p:nvSpPr>
            <p:spPr>
              <a:xfrm flipV="1">
                <a:off x="-1" y="286250"/>
                <a:ext cx="2904654" cy="12128"/>
              </a:xfrm>
              <a:prstGeom prst="line">
                <a:avLst/>
              </a:prstGeom>
              <a:solidFill>
                <a:schemeClr val="accent1"/>
              </a:solidFill>
              <a:ln w="38100" cap="flat">
                <a:solidFill>
                  <a:srgbClr val="0A85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856" name="Straight Arrow Connector 8"/>
              <p:cNvSpPr/>
              <p:nvPr/>
            </p:nvSpPr>
            <p:spPr>
              <a:xfrm flipV="1">
                <a:off x="7542" y="381"/>
                <a:ext cx="1078" cy="292307"/>
              </a:xfrm>
              <a:prstGeom prst="line">
                <a:avLst/>
              </a:prstGeom>
              <a:noFill/>
              <a:ln w="38100" cap="flat">
                <a:solidFill>
                  <a:srgbClr val="0A85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857" name="Straight Arrow Connector 9"/>
              <p:cNvSpPr/>
              <p:nvPr/>
            </p:nvSpPr>
            <p:spPr>
              <a:xfrm flipV="1">
                <a:off x="575972" y="0"/>
                <a:ext cx="1078" cy="292307"/>
              </a:xfrm>
              <a:prstGeom prst="line">
                <a:avLst/>
              </a:prstGeom>
              <a:noFill/>
              <a:ln w="38100" cap="flat">
                <a:solidFill>
                  <a:srgbClr val="0A85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858" name="Straight Arrow Connector 10"/>
              <p:cNvSpPr/>
              <p:nvPr/>
            </p:nvSpPr>
            <p:spPr>
              <a:xfrm flipV="1">
                <a:off x="989768" y="0"/>
                <a:ext cx="1078" cy="292307"/>
              </a:xfrm>
              <a:prstGeom prst="line">
                <a:avLst/>
              </a:prstGeom>
              <a:noFill/>
              <a:ln w="38100" cap="flat">
                <a:solidFill>
                  <a:srgbClr val="0A85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859" name="Straight Arrow Connector 11"/>
              <p:cNvSpPr/>
              <p:nvPr/>
            </p:nvSpPr>
            <p:spPr>
              <a:xfrm flipV="1">
                <a:off x="1455289" y="0"/>
                <a:ext cx="1078" cy="292307"/>
              </a:xfrm>
              <a:prstGeom prst="line">
                <a:avLst/>
              </a:prstGeom>
              <a:noFill/>
              <a:ln w="38100" cap="flat">
                <a:solidFill>
                  <a:srgbClr val="0A85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860" name="Straight Arrow Connector 12"/>
              <p:cNvSpPr/>
              <p:nvPr/>
            </p:nvSpPr>
            <p:spPr>
              <a:xfrm flipV="1">
                <a:off x="1921887" y="0"/>
                <a:ext cx="1078" cy="292307"/>
              </a:xfrm>
              <a:prstGeom prst="line">
                <a:avLst/>
              </a:prstGeom>
              <a:noFill/>
              <a:ln w="38100" cap="flat">
                <a:solidFill>
                  <a:srgbClr val="0A85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861" name="Straight Arrow Connector 13"/>
              <p:cNvSpPr/>
              <p:nvPr/>
            </p:nvSpPr>
            <p:spPr>
              <a:xfrm flipV="1">
                <a:off x="2438054" y="0"/>
                <a:ext cx="1078" cy="292307"/>
              </a:xfrm>
              <a:prstGeom prst="line">
                <a:avLst/>
              </a:prstGeom>
              <a:noFill/>
              <a:ln w="38100" cap="flat">
                <a:solidFill>
                  <a:srgbClr val="0A85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862" name="Straight Arrow Connector 14"/>
              <p:cNvSpPr/>
              <p:nvPr/>
            </p:nvSpPr>
            <p:spPr>
              <a:xfrm flipV="1">
                <a:off x="2903575" y="0"/>
                <a:ext cx="1078" cy="292307"/>
              </a:xfrm>
              <a:prstGeom prst="line">
                <a:avLst/>
              </a:prstGeom>
              <a:noFill/>
              <a:ln w="38100" cap="flat">
                <a:solidFill>
                  <a:srgbClr val="0A85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grpSp>
      </p:grpSp>
      <p:sp>
        <p:nvSpPr>
          <p:cNvPr id="865" name="TextBox 15"/>
          <p:cNvSpPr txBox="1"/>
          <p:nvPr/>
        </p:nvSpPr>
        <p:spPr>
          <a:xfrm>
            <a:off x="4343400" y="5486400"/>
            <a:ext cx="4572000" cy="802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lgn="ctr">
              <a:defRPr>
                <a:solidFill>
                  <a:srgbClr val="FFCC00"/>
                </a:solidFill>
              </a:defRPr>
            </a:pPr>
            <a:r>
              <a:t>Thus some experts say storage could</a:t>
            </a:r>
            <a:endParaRPr>
              <a:solidFill>
                <a:srgbClr val="FFFFFF"/>
              </a:solidFill>
            </a:endParaRPr>
          </a:p>
          <a:p>
            <a:pPr algn="ctr">
              <a:defRPr sz="1000">
                <a:solidFill>
                  <a:srgbClr val="FFCC00"/>
                </a:solidFill>
              </a:defRPr>
            </a:pPr>
            <a:endParaRPr/>
          </a:p>
          <a:p>
            <a:pPr algn="ctr">
              <a:defRPr>
                <a:solidFill>
                  <a:srgbClr val="FFCC00"/>
                </a:solidFill>
              </a:defRPr>
            </a:pPr>
            <a:r>
              <a:t> be competitive within five years</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868" name="Rectangle 2"/>
          <p:cNvSpPr txBox="1">
            <a:spLocks noGrp="1"/>
          </p:cNvSpPr>
          <p:nvPr>
            <p:ph type="title"/>
          </p:nvPr>
        </p:nvSpPr>
        <p:spPr>
          <a:xfrm>
            <a:off x="76200" y="76200"/>
            <a:ext cx="8915400" cy="609600"/>
          </a:xfrm>
          <a:prstGeom prst="rect">
            <a:avLst/>
          </a:prstGeom>
        </p:spPr>
        <p:txBody>
          <a:bodyPr/>
          <a:lstStyle/>
          <a:p>
            <a:pPr>
              <a:defRPr b="1" i="0">
                <a:solidFill>
                  <a:srgbClr val="FFCC00"/>
                </a:solidFill>
                <a:latin typeface="Tahoma"/>
                <a:ea typeface="Tahoma"/>
                <a:cs typeface="Tahoma"/>
                <a:sym typeface="Tahoma"/>
              </a:defRPr>
            </a:pPr>
            <a:r>
              <a:t>NEW</a:t>
            </a:r>
            <a:r>
              <a:rPr b="0"/>
              <a:t> Scenario 3: Use of ONLY “green” sustainable power sources</a:t>
            </a:r>
          </a:p>
        </p:txBody>
      </p:sp>
      <p:sp>
        <p:nvSpPr>
          <p:cNvPr id="869" name="Rectangle 3"/>
          <p:cNvSpPr txBox="1">
            <a:spLocks noGrp="1"/>
          </p:cNvSpPr>
          <p:nvPr>
            <p:ph type="body" sz="half" idx="1"/>
          </p:nvPr>
        </p:nvSpPr>
        <p:spPr>
          <a:xfrm>
            <a:off x="152400" y="762000"/>
            <a:ext cx="8839200" cy="2200349"/>
          </a:xfrm>
          <a:prstGeom prst="rect">
            <a:avLst/>
          </a:prstGeom>
        </p:spPr>
        <p:txBody>
          <a:bodyPr/>
          <a:lstStyle/>
          <a:p>
            <a:pPr>
              <a:defRPr sz="1800"/>
            </a:pPr>
            <a:r>
              <a:t>“Greenest” of renewable energy sources don't produce energy all of the time:</a:t>
            </a:r>
          </a:p>
          <a:p>
            <a:pPr>
              <a:defRPr sz="800"/>
            </a:pPr>
            <a:endParaRPr/>
          </a:p>
          <a:p>
            <a:pPr marL="0" lvl="1" indent="640896">
              <a:buSzTx/>
              <a:buNone/>
              <a:defRPr sz="1800"/>
            </a:pPr>
            <a:r>
              <a:t>Examples include solar power, wind power, tidal power</a:t>
            </a:r>
          </a:p>
          <a:p>
            <a:pPr>
              <a:defRPr sz="1000"/>
            </a:pPr>
            <a:endParaRPr/>
          </a:p>
          <a:p>
            <a:pPr>
              <a:defRPr sz="1800"/>
            </a:pPr>
            <a:r>
              <a:t>And when they DO produce, it's not when we most need their production!</a:t>
            </a:r>
          </a:p>
          <a:p>
            <a:pPr>
              <a:defRPr sz="1200"/>
            </a:pPr>
            <a:endParaRPr/>
          </a:p>
          <a:p>
            <a:pPr>
              <a:defRPr sz="1800"/>
            </a:pPr>
            <a:r>
              <a:t>This, again, is how we LIKE to consume energy:</a:t>
            </a:r>
          </a:p>
        </p:txBody>
      </p:sp>
      <p:sp>
        <p:nvSpPr>
          <p:cNvPr id="870" name="Rectangle 5"/>
          <p:cNvSpPr txBox="1"/>
          <p:nvPr/>
        </p:nvSpPr>
        <p:spPr>
          <a:xfrm>
            <a:off x="1295400" y="5907945"/>
            <a:ext cx="6324600" cy="264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sz="1200" b="0" i="1">
                <a:solidFill>
                  <a:schemeClr val="accent1"/>
                </a:solidFill>
                <a:effectLst>
                  <a:outerShdw blurRad="38100" dist="38100" dir="2700000" rotWithShape="0">
                    <a:srgbClr val="000000"/>
                  </a:outerShdw>
                </a:effectLst>
                <a:latin typeface="+mj-lt"/>
                <a:ea typeface="+mj-ea"/>
                <a:cs typeface="+mj-cs"/>
                <a:sym typeface="Arial"/>
              </a:defRPr>
            </a:pPr>
            <a:r>
              <a:t>www.eia.gov/todayinenergy/detail.cfm?id=12711     </a:t>
            </a:r>
            <a:r>
              <a:rPr>
                <a:solidFill>
                  <a:srgbClr val="FFCC00"/>
                </a:solidFill>
              </a:rPr>
              <a:t>YELLOW midnight lines added</a:t>
            </a:r>
          </a:p>
        </p:txBody>
      </p:sp>
      <p:grpSp>
        <p:nvGrpSpPr>
          <p:cNvPr id="878" name="Group 5"/>
          <p:cNvGrpSpPr/>
          <p:nvPr/>
        </p:nvGrpSpPr>
        <p:grpSpPr>
          <a:xfrm>
            <a:off x="1440427" y="2895600"/>
            <a:ext cx="6103373" cy="2971800"/>
            <a:chOff x="0" y="0"/>
            <a:chExt cx="6103372" cy="2971799"/>
          </a:xfrm>
        </p:grpSpPr>
        <p:pic>
          <p:nvPicPr>
            <p:cNvPr id="871" name="Picture 6" descr="Picture 6"/>
            <p:cNvPicPr>
              <a:picLocks noChangeAspect="1"/>
            </p:cNvPicPr>
            <p:nvPr/>
          </p:nvPicPr>
          <p:blipFill>
            <a:blip r:embed="rId2"/>
            <a:stretch>
              <a:fillRect/>
            </a:stretch>
          </p:blipFill>
          <p:spPr>
            <a:xfrm>
              <a:off x="0" y="0"/>
              <a:ext cx="6103373" cy="2971800"/>
            </a:xfrm>
            <a:prstGeom prst="rect">
              <a:avLst/>
            </a:prstGeom>
            <a:ln w="12700" cap="flat">
              <a:noFill/>
              <a:miter lim="400000"/>
            </a:ln>
            <a:effectLst/>
          </p:spPr>
        </p:pic>
        <p:sp>
          <p:nvSpPr>
            <p:cNvPr id="872" name="Straight Connector 7"/>
            <p:cNvSpPr/>
            <p:nvPr/>
          </p:nvSpPr>
          <p:spPr>
            <a:xfrm flipV="1">
              <a:off x="4950212" y="609599"/>
              <a:ext cx="10161" cy="1981996"/>
            </a:xfrm>
            <a:prstGeom prst="line">
              <a:avLst/>
            </a:prstGeom>
            <a:solidFill>
              <a:schemeClr val="accent1"/>
            </a:solidFill>
            <a:ln w="5715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873" name="Straight Connector 8"/>
            <p:cNvSpPr/>
            <p:nvPr/>
          </p:nvSpPr>
          <p:spPr>
            <a:xfrm flipV="1">
              <a:off x="4178052" y="609599"/>
              <a:ext cx="10161" cy="1981996"/>
            </a:xfrm>
            <a:prstGeom prst="line">
              <a:avLst/>
            </a:prstGeom>
            <a:solidFill>
              <a:schemeClr val="accent1"/>
            </a:solidFill>
            <a:ln w="5715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874" name="Straight Connector 9"/>
            <p:cNvSpPr/>
            <p:nvPr/>
          </p:nvSpPr>
          <p:spPr>
            <a:xfrm flipV="1">
              <a:off x="3426212" y="604519"/>
              <a:ext cx="10161" cy="1981995"/>
            </a:xfrm>
            <a:prstGeom prst="line">
              <a:avLst/>
            </a:prstGeom>
            <a:solidFill>
              <a:schemeClr val="accent1"/>
            </a:solidFill>
            <a:ln w="5715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875" name="Straight Connector 10"/>
            <p:cNvSpPr/>
            <p:nvPr/>
          </p:nvSpPr>
          <p:spPr>
            <a:xfrm flipV="1">
              <a:off x="2674372" y="609599"/>
              <a:ext cx="10160" cy="1981996"/>
            </a:xfrm>
            <a:prstGeom prst="line">
              <a:avLst/>
            </a:prstGeom>
            <a:solidFill>
              <a:schemeClr val="accent1"/>
            </a:solidFill>
            <a:ln w="5715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876" name="Straight Connector 11"/>
            <p:cNvSpPr/>
            <p:nvPr/>
          </p:nvSpPr>
          <p:spPr>
            <a:xfrm flipV="1">
              <a:off x="1912372" y="609599"/>
              <a:ext cx="10160" cy="1981996"/>
            </a:xfrm>
            <a:prstGeom prst="line">
              <a:avLst/>
            </a:prstGeom>
            <a:solidFill>
              <a:schemeClr val="accent1"/>
            </a:solidFill>
            <a:ln w="5715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877" name="Straight Connector 12"/>
            <p:cNvSpPr/>
            <p:nvPr/>
          </p:nvSpPr>
          <p:spPr>
            <a:xfrm flipV="1">
              <a:off x="1160532" y="609599"/>
              <a:ext cx="10160" cy="1981996"/>
            </a:xfrm>
            <a:prstGeom prst="line">
              <a:avLst/>
            </a:prstGeom>
            <a:solidFill>
              <a:schemeClr val="accent1"/>
            </a:solidFill>
            <a:ln w="5715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Rectangle 5"/>
          <p:cNvSpPr txBox="1"/>
          <p:nvPr/>
        </p:nvSpPr>
        <p:spPr>
          <a:xfrm>
            <a:off x="0" y="3291745"/>
            <a:ext cx="3962400" cy="442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sz="1200" i="1">
                <a:solidFill>
                  <a:srgbClr val="FFCC00"/>
                </a:solidFill>
                <a:effectLst>
                  <a:outerShdw blurRad="38100" dist="38100" dir="2700000" rotWithShape="0">
                    <a:srgbClr val="000000"/>
                  </a:outerShdw>
                </a:effectLst>
                <a:latin typeface="+mj-lt"/>
                <a:ea typeface="+mj-ea"/>
                <a:cs typeface="+mj-cs"/>
                <a:sym typeface="Arial"/>
              </a:defRPr>
            </a:pPr>
            <a:r>
              <a:t>TEXAS</a:t>
            </a:r>
            <a:r>
              <a:rPr b="0">
                <a:solidFill>
                  <a:srgbClr val="E5FFFF"/>
                </a:solidFill>
              </a:rPr>
              <a:t>: </a:t>
            </a:r>
            <a:r>
              <a:rPr b="0">
                <a:solidFill>
                  <a:schemeClr val="accent1"/>
                </a:solidFill>
              </a:rPr>
              <a:t>www.seco.cpa.state.tx.us/publications/renewenergy/windenergy.php</a:t>
            </a:r>
          </a:p>
        </p:txBody>
      </p:sp>
      <p:sp>
        <p:nvSpPr>
          <p:cNvPr id="881" name="Rectangle 2"/>
          <p:cNvSpPr txBox="1">
            <a:spLocks noGrp="1"/>
          </p:cNvSpPr>
          <p:nvPr>
            <p:ph type="title"/>
          </p:nvPr>
        </p:nvSpPr>
        <p:spPr>
          <a:xfrm>
            <a:off x="304800" y="76200"/>
            <a:ext cx="8534400" cy="609600"/>
          </a:xfrm>
          <a:prstGeom prst="rect">
            <a:avLst/>
          </a:prstGeom>
        </p:spPr>
        <p:txBody>
          <a:bodyPr/>
          <a:lstStyle/>
          <a:p>
            <a:r>
              <a:t>These are data on actual wind speeds vs. time of day</a:t>
            </a:r>
          </a:p>
        </p:txBody>
      </p:sp>
      <p:pic>
        <p:nvPicPr>
          <p:cNvPr id="882" name="Picture 4" descr="Picture 4"/>
          <p:cNvPicPr>
            <a:picLocks noChangeAspect="1"/>
          </p:cNvPicPr>
          <p:nvPr/>
        </p:nvPicPr>
        <p:blipFill>
          <a:blip r:embed="rId2"/>
          <a:stretch>
            <a:fillRect/>
          </a:stretch>
        </p:blipFill>
        <p:spPr>
          <a:xfrm>
            <a:off x="366486" y="838200"/>
            <a:ext cx="3062515" cy="2217684"/>
          </a:xfrm>
          <a:prstGeom prst="rect">
            <a:avLst/>
          </a:prstGeom>
          <a:ln w="12700">
            <a:miter lim="400000"/>
          </a:ln>
        </p:spPr>
      </p:pic>
      <p:pic>
        <p:nvPicPr>
          <p:cNvPr id="883" name="Picture 6" descr="Picture 6"/>
          <p:cNvPicPr>
            <a:picLocks noChangeAspect="1"/>
          </p:cNvPicPr>
          <p:nvPr/>
        </p:nvPicPr>
        <p:blipFill>
          <a:blip r:embed="rId3"/>
          <a:stretch>
            <a:fillRect/>
          </a:stretch>
        </p:blipFill>
        <p:spPr>
          <a:xfrm>
            <a:off x="5257800" y="838200"/>
            <a:ext cx="3048000" cy="2211296"/>
          </a:xfrm>
          <a:prstGeom prst="rect">
            <a:avLst/>
          </a:prstGeom>
          <a:ln w="12700">
            <a:miter lim="400000"/>
          </a:ln>
        </p:spPr>
      </p:pic>
      <p:sp>
        <p:nvSpPr>
          <p:cNvPr id="884" name="Rectangle 5"/>
          <p:cNvSpPr txBox="1"/>
          <p:nvPr/>
        </p:nvSpPr>
        <p:spPr>
          <a:xfrm>
            <a:off x="4648200" y="3291745"/>
            <a:ext cx="4191000" cy="442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sz="1200" i="1">
                <a:solidFill>
                  <a:srgbClr val="FFCC00"/>
                </a:solidFill>
                <a:effectLst>
                  <a:outerShdw blurRad="38100" dist="38100" dir="2700000" rotWithShape="0">
                    <a:srgbClr val="000000"/>
                  </a:outerShdw>
                </a:effectLst>
                <a:latin typeface="+mj-lt"/>
                <a:ea typeface="+mj-ea"/>
                <a:cs typeface="+mj-cs"/>
                <a:sym typeface="Arial"/>
              </a:defRPr>
            </a:pPr>
            <a:r>
              <a:t>ONTARIO CANADA</a:t>
            </a:r>
            <a:r>
              <a:rPr b="0">
                <a:solidFill>
                  <a:srgbClr val="E5FFFF"/>
                </a:solidFill>
              </a:rPr>
              <a:t>: </a:t>
            </a:r>
            <a:r>
              <a:rPr b="0">
                <a:solidFill>
                  <a:schemeClr val="accent1"/>
                </a:solidFill>
              </a:rPr>
              <a:t>www.omafra.gov.on.ca/english/engineer/facts/03-047.htm</a:t>
            </a:r>
          </a:p>
        </p:txBody>
      </p:sp>
      <p:pic>
        <p:nvPicPr>
          <p:cNvPr id="885" name="Picture 8" descr="Picture 8"/>
          <p:cNvPicPr>
            <a:picLocks noChangeAspect="1"/>
          </p:cNvPicPr>
          <p:nvPr/>
        </p:nvPicPr>
        <p:blipFill>
          <a:blip r:embed="rId4"/>
          <a:srcRect r="57288"/>
          <a:stretch>
            <a:fillRect/>
          </a:stretch>
        </p:blipFill>
        <p:spPr>
          <a:xfrm>
            <a:off x="380999" y="3886200"/>
            <a:ext cx="3124202" cy="2094634"/>
          </a:xfrm>
          <a:prstGeom prst="rect">
            <a:avLst/>
          </a:prstGeom>
          <a:ln w="12700">
            <a:miter lim="400000"/>
          </a:ln>
        </p:spPr>
      </p:pic>
      <p:sp>
        <p:nvSpPr>
          <p:cNvPr id="886" name="Rectangle 5"/>
          <p:cNvSpPr txBox="1"/>
          <p:nvPr/>
        </p:nvSpPr>
        <p:spPr>
          <a:xfrm>
            <a:off x="76200" y="6339745"/>
            <a:ext cx="3505200" cy="442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sz="1200" i="1">
                <a:solidFill>
                  <a:srgbClr val="FFCC00"/>
                </a:solidFill>
                <a:effectLst>
                  <a:outerShdw blurRad="38100" dist="38100" dir="2700000" rotWithShape="0">
                    <a:srgbClr val="000000"/>
                  </a:outerShdw>
                </a:effectLst>
                <a:latin typeface="+mj-lt"/>
                <a:ea typeface="+mj-ea"/>
                <a:cs typeface="+mj-cs"/>
                <a:sym typeface="Arial"/>
              </a:defRPr>
            </a:pPr>
            <a:r>
              <a:t>NETHERLANDS</a:t>
            </a:r>
            <a:r>
              <a:rPr b="0">
                <a:solidFill>
                  <a:srgbClr val="E5FFFF"/>
                </a:solidFill>
              </a:rPr>
              <a:t>: </a:t>
            </a:r>
            <a:r>
              <a:rPr b="0">
                <a:solidFill>
                  <a:schemeClr val="accent1"/>
                </a:solidFill>
              </a:rPr>
              <a:t>www.ekopower.nl/wind-energy-monitoring-data-logger-data-processing.htm</a:t>
            </a:r>
          </a:p>
        </p:txBody>
      </p:sp>
      <p:sp>
        <p:nvSpPr>
          <p:cNvPr id="887" name="Rectangle 5"/>
          <p:cNvSpPr txBox="1"/>
          <p:nvPr/>
        </p:nvSpPr>
        <p:spPr>
          <a:xfrm>
            <a:off x="4572000" y="6203220"/>
            <a:ext cx="4419600" cy="442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p>
            <a:pPr algn="ctr">
              <a:defRPr sz="1200" i="1">
                <a:solidFill>
                  <a:srgbClr val="FFCC00"/>
                </a:solidFill>
                <a:effectLst>
                  <a:outerShdw blurRad="38100" dist="38100" dir="2700000" rotWithShape="0">
                    <a:srgbClr val="000000"/>
                  </a:outerShdw>
                </a:effectLst>
                <a:latin typeface="+mj-lt"/>
                <a:ea typeface="+mj-ea"/>
                <a:cs typeface="+mj-cs"/>
                <a:sym typeface="Arial"/>
              </a:defRPr>
            </a:pPr>
            <a:r>
              <a:t>WISCONSIN</a:t>
            </a:r>
            <a:r>
              <a:rPr b="0">
                <a:solidFill>
                  <a:srgbClr val="E5FFFF"/>
                </a:solidFill>
              </a:rPr>
              <a:t>: </a:t>
            </a:r>
            <a:r>
              <a:rPr b="0">
                <a:solidFill>
                  <a:schemeClr val="accent1"/>
                </a:solidFill>
              </a:rPr>
              <a:t>www.windpowerweather.com/history?date=last2days</a:t>
            </a:r>
          </a:p>
        </p:txBody>
      </p:sp>
      <p:pic>
        <p:nvPicPr>
          <p:cNvPr id="888" name="Picture 11" descr="Picture 11"/>
          <p:cNvPicPr>
            <a:picLocks noChangeAspect="1"/>
          </p:cNvPicPr>
          <p:nvPr/>
        </p:nvPicPr>
        <p:blipFill>
          <a:blip r:embed="rId5"/>
          <a:srcRect t="19800" r="48000"/>
          <a:stretch>
            <a:fillRect/>
          </a:stretch>
        </p:blipFill>
        <p:spPr>
          <a:xfrm>
            <a:off x="5257800" y="3920676"/>
            <a:ext cx="3048001" cy="206150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891" name="Rectangle 2"/>
          <p:cNvSpPr txBox="1">
            <a:spLocks noGrp="1"/>
          </p:cNvSpPr>
          <p:nvPr>
            <p:ph type="title"/>
          </p:nvPr>
        </p:nvSpPr>
        <p:spPr>
          <a:xfrm>
            <a:off x="304800" y="76200"/>
            <a:ext cx="8534400" cy="838200"/>
          </a:xfrm>
          <a:prstGeom prst="rect">
            <a:avLst/>
          </a:prstGeom>
        </p:spPr>
        <p:txBody>
          <a:bodyPr/>
          <a:lstStyle/>
          <a:p>
            <a:r>
              <a:t>Which, recalling that wind energy goes as wind velocity cubed:</a:t>
            </a:r>
          </a:p>
        </p:txBody>
      </p:sp>
      <p:sp>
        <p:nvSpPr>
          <p:cNvPr id="892" name="Rectangle 3"/>
          <p:cNvSpPr txBox="1">
            <a:spLocks noGrp="1"/>
          </p:cNvSpPr>
          <p:nvPr>
            <p:ph type="body" sz="half" idx="1"/>
          </p:nvPr>
        </p:nvSpPr>
        <p:spPr>
          <a:xfrm>
            <a:off x="228600" y="990600"/>
            <a:ext cx="8915400" cy="1569215"/>
          </a:xfrm>
          <a:prstGeom prst="rect">
            <a:avLst/>
          </a:prstGeom>
        </p:spPr>
        <p:txBody>
          <a:bodyPr/>
          <a:lstStyle/>
          <a:p>
            <a:pPr>
              <a:defRPr sz="1800"/>
            </a:pPr>
            <a:r>
              <a:t>Would lead to a typical wind </a:t>
            </a:r>
            <a:r>
              <a:rPr b="1"/>
              <a:t>energy</a:t>
            </a:r>
            <a:r>
              <a:t> versus time of day plot something like this:</a:t>
            </a:r>
          </a:p>
          <a:p>
            <a:pPr>
              <a:defRPr sz="700"/>
            </a:pPr>
            <a:endParaRPr/>
          </a:p>
          <a:p>
            <a:pPr marL="0" lvl="1" indent="640896">
              <a:buSzTx/>
              <a:buNone/>
              <a:defRPr sz="1800"/>
            </a:pPr>
            <a:r>
              <a:t>(~ doubled afternoon wind speed =&gt; ~ 2</a:t>
            </a:r>
            <a:r>
              <a:rPr baseline="30000"/>
              <a:t>3</a:t>
            </a:r>
            <a:r>
              <a:t> X wind power)</a:t>
            </a:r>
          </a:p>
          <a:p>
            <a:pPr>
              <a:defRPr sz="1200"/>
            </a:pPr>
            <a:endParaRPr/>
          </a:p>
          <a:p>
            <a:pPr>
              <a:defRPr sz="1800">
                <a:solidFill>
                  <a:srgbClr val="FFCC00"/>
                </a:solidFill>
              </a:defRPr>
            </a:pPr>
            <a:r>
              <a:t>Thus, with wind energy peaking sharply in the late afternoon, we'd get power like:</a:t>
            </a:r>
          </a:p>
        </p:txBody>
      </p:sp>
      <p:grpSp>
        <p:nvGrpSpPr>
          <p:cNvPr id="907" name="Group 4"/>
          <p:cNvGrpSpPr/>
          <p:nvPr/>
        </p:nvGrpSpPr>
        <p:grpSpPr>
          <a:xfrm>
            <a:off x="2040228" y="2636014"/>
            <a:ext cx="5198772" cy="3459549"/>
            <a:chOff x="0" y="0"/>
            <a:chExt cx="5198771" cy="3459547"/>
          </a:xfrm>
        </p:grpSpPr>
        <p:sp>
          <p:nvSpPr>
            <p:cNvPr id="893" name="Straight Arrow Connector 5"/>
            <p:cNvSpPr/>
            <p:nvPr/>
          </p:nvSpPr>
          <p:spPr>
            <a:xfrm>
              <a:off x="754539" y="3059837"/>
              <a:ext cx="4355223" cy="1771"/>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894" name="Straight Arrow Connector 6"/>
            <p:cNvSpPr/>
            <p:nvPr/>
          </p:nvSpPr>
          <p:spPr>
            <a:xfrm flipH="1" flipV="1">
              <a:off x="754540" y="0"/>
              <a:ext cx="5514" cy="3061609"/>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895" name="Straight Connector 7"/>
            <p:cNvSpPr/>
            <p:nvPr/>
          </p:nvSpPr>
          <p:spPr>
            <a:xfrm flipV="1">
              <a:off x="3693466" y="510268"/>
              <a:ext cx="1495" cy="2551342"/>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896" name="Straight Connector 8"/>
            <p:cNvSpPr/>
            <p:nvPr/>
          </p:nvSpPr>
          <p:spPr>
            <a:xfrm flipV="1">
              <a:off x="2718602" y="510268"/>
              <a:ext cx="1496" cy="2551342"/>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897" name="Straight Connector 9"/>
            <p:cNvSpPr/>
            <p:nvPr/>
          </p:nvSpPr>
          <p:spPr>
            <a:xfrm flipV="1">
              <a:off x="1748518" y="510268"/>
              <a:ext cx="1495" cy="2551342"/>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898" name="Straight Connector 10"/>
            <p:cNvSpPr/>
            <p:nvPr/>
          </p:nvSpPr>
          <p:spPr>
            <a:xfrm flipV="1">
              <a:off x="4695509" y="510268"/>
              <a:ext cx="1496" cy="2551342"/>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899" name="Straight Connector 11"/>
            <p:cNvSpPr/>
            <p:nvPr/>
          </p:nvSpPr>
          <p:spPr>
            <a:xfrm>
              <a:off x="754539" y="514077"/>
              <a:ext cx="3942465" cy="1772"/>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00" name="TextBox 12"/>
            <p:cNvSpPr txBox="1"/>
            <p:nvPr/>
          </p:nvSpPr>
          <p:spPr>
            <a:xfrm>
              <a:off x="0" y="255134"/>
              <a:ext cx="823704"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400" b="0">
                  <a:solidFill>
                    <a:srgbClr val="FFFFFF"/>
                  </a:solidFill>
                </a:defRPr>
              </a:lvl1pPr>
            </a:lstStyle>
            <a:p>
              <a:r>
                <a:t>100%</a:t>
              </a:r>
            </a:p>
          </p:txBody>
        </p:sp>
        <p:sp>
          <p:nvSpPr>
            <p:cNvPr id="901" name="TextBox 13"/>
            <p:cNvSpPr txBox="1"/>
            <p:nvPr/>
          </p:nvSpPr>
          <p:spPr>
            <a:xfrm>
              <a:off x="181089" y="3152207"/>
              <a:ext cx="1075218"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 Midnight</a:t>
              </a:r>
            </a:p>
          </p:txBody>
        </p:sp>
        <p:sp>
          <p:nvSpPr>
            <p:cNvPr id="902" name="TextBox 14"/>
            <p:cNvSpPr txBox="1"/>
            <p:nvPr/>
          </p:nvSpPr>
          <p:spPr>
            <a:xfrm>
              <a:off x="2188164" y="3152207"/>
              <a:ext cx="1075218"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 Noon</a:t>
              </a:r>
            </a:p>
          </p:txBody>
        </p:sp>
        <p:sp>
          <p:nvSpPr>
            <p:cNvPr id="903" name="TextBox 15"/>
            <p:cNvSpPr txBox="1"/>
            <p:nvPr/>
          </p:nvSpPr>
          <p:spPr>
            <a:xfrm>
              <a:off x="4123554" y="3148885"/>
              <a:ext cx="1075218"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 Midnight</a:t>
              </a:r>
            </a:p>
          </p:txBody>
        </p:sp>
        <p:grpSp>
          <p:nvGrpSpPr>
            <p:cNvPr id="906" name="Group 57"/>
            <p:cNvGrpSpPr/>
            <p:nvPr/>
          </p:nvGrpSpPr>
          <p:grpSpPr>
            <a:xfrm>
              <a:off x="790015" y="829082"/>
              <a:ext cx="3911063" cy="1938640"/>
              <a:chOff x="0" y="0"/>
              <a:chExt cx="3911061" cy="1938639"/>
            </a:xfrm>
          </p:grpSpPr>
          <p:sp>
            <p:nvSpPr>
              <p:cNvPr id="904" name="Freeform 17"/>
              <p:cNvSpPr/>
              <p:nvPr/>
            </p:nvSpPr>
            <p:spPr>
              <a:xfrm>
                <a:off x="1141133" y="0"/>
                <a:ext cx="2769929" cy="1936345"/>
              </a:xfrm>
              <a:custGeom>
                <a:avLst/>
                <a:gdLst/>
                <a:ahLst/>
                <a:cxnLst>
                  <a:cxn ang="0">
                    <a:pos x="wd2" y="hd2"/>
                  </a:cxn>
                  <a:cxn ang="5400000">
                    <a:pos x="wd2" y="hd2"/>
                  </a:cxn>
                  <a:cxn ang="10800000">
                    <a:pos x="wd2" y="hd2"/>
                  </a:cxn>
                  <a:cxn ang="16200000">
                    <a:pos x="wd2" y="hd2"/>
                  </a:cxn>
                </a:cxnLst>
                <a:rect l="0" t="0" r="r" b="b"/>
                <a:pathLst>
                  <a:path w="21600" h="21544" extrusionOk="0">
                    <a:moveTo>
                      <a:pt x="0" y="21523"/>
                    </a:moveTo>
                    <a:lnTo>
                      <a:pt x="925" y="21523"/>
                    </a:lnTo>
                    <a:cubicBezTo>
                      <a:pt x="1166" y="21523"/>
                      <a:pt x="1240" y="21554"/>
                      <a:pt x="1448" y="21523"/>
                    </a:cubicBezTo>
                    <a:cubicBezTo>
                      <a:pt x="1656" y="21492"/>
                      <a:pt x="1937" y="21500"/>
                      <a:pt x="2172" y="21339"/>
                    </a:cubicBezTo>
                    <a:cubicBezTo>
                      <a:pt x="2407" y="21178"/>
                      <a:pt x="2534" y="21285"/>
                      <a:pt x="2856" y="20557"/>
                    </a:cubicBezTo>
                    <a:cubicBezTo>
                      <a:pt x="3178" y="19829"/>
                      <a:pt x="3654" y="18288"/>
                      <a:pt x="4103" y="16970"/>
                    </a:cubicBezTo>
                    <a:cubicBezTo>
                      <a:pt x="4552" y="15652"/>
                      <a:pt x="5102" y="14011"/>
                      <a:pt x="5551" y="12647"/>
                    </a:cubicBezTo>
                    <a:cubicBezTo>
                      <a:pt x="6000" y="11283"/>
                      <a:pt x="5893" y="10892"/>
                      <a:pt x="6798" y="8784"/>
                    </a:cubicBezTo>
                    <a:cubicBezTo>
                      <a:pt x="7703" y="6676"/>
                      <a:pt x="9607" y="30"/>
                      <a:pt x="10981" y="0"/>
                    </a:cubicBezTo>
                    <a:cubicBezTo>
                      <a:pt x="12355" y="-31"/>
                      <a:pt x="14212" y="6699"/>
                      <a:pt x="15044" y="8600"/>
                    </a:cubicBezTo>
                    <a:cubicBezTo>
                      <a:pt x="15875" y="10501"/>
                      <a:pt x="15680" y="10539"/>
                      <a:pt x="15969" y="11405"/>
                    </a:cubicBezTo>
                    <a:cubicBezTo>
                      <a:pt x="16257" y="12271"/>
                      <a:pt x="16472" y="12915"/>
                      <a:pt x="16773" y="13797"/>
                    </a:cubicBezTo>
                    <a:cubicBezTo>
                      <a:pt x="17075" y="14678"/>
                      <a:pt x="17504" y="15882"/>
                      <a:pt x="17779" y="16694"/>
                    </a:cubicBezTo>
                    <a:cubicBezTo>
                      <a:pt x="18054" y="17507"/>
                      <a:pt x="18235" y="18150"/>
                      <a:pt x="18422" y="18672"/>
                    </a:cubicBezTo>
                    <a:cubicBezTo>
                      <a:pt x="18610" y="19193"/>
                      <a:pt x="18771" y="19469"/>
                      <a:pt x="18905" y="19821"/>
                    </a:cubicBezTo>
                    <a:cubicBezTo>
                      <a:pt x="19039" y="20174"/>
                      <a:pt x="19099" y="20550"/>
                      <a:pt x="19227" y="20787"/>
                    </a:cubicBezTo>
                    <a:cubicBezTo>
                      <a:pt x="19354" y="21025"/>
                      <a:pt x="19455" y="21124"/>
                      <a:pt x="19669" y="21247"/>
                    </a:cubicBezTo>
                    <a:cubicBezTo>
                      <a:pt x="19884" y="21370"/>
                      <a:pt x="20192" y="21477"/>
                      <a:pt x="20514" y="21523"/>
                    </a:cubicBezTo>
                    <a:cubicBezTo>
                      <a:pt x="20836" y="21569"/>
                      <a:pt x="21600" y="21523"/>
                      <a:pt x="21600" y="21523"/>
                    </a:cubicBezTo>
                  </a:path>
                </a:pathLst>
              </a:custGeom>
              <a:noFill/>
              <a:ln w="38100" cap="flat">
                <a:solidFill>
                  <a:srgbClr val="66CC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05" name="Straight Connector 18"/>
              <p:cNvSpPr/>
              <p:nvPr/>
            </p:nvSpPr>
            <p:spPr>
              <a:xfrm>
                <a:off x="-1" y="1936617"/>
                <a:ext cx="1228914" cy="2023"/>
              </a:xfrm>
              <a:prstGeom prst="line">
                <a:avLst/>
              </a:prstGeom>
              <a:solidFill>
                <a:schemeClr val="accent1"/>
              </a:solidFill>
              <a:ln w="38100" cap="flat">
                <a:solidFill>
                  <a:srgbClr val="66CC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
        <p:nvSpPr>
          <p:cNvPr id="910" name="Rectangle 2"/>
          <p:cNvSpPr txBox="1">
            <a:spLocks noGrp="1"/>
          </p:cNvSpPr>
          <p:nvPr>
            <p:ph type="title"/>
          </p:nvPr>
        </p:nvSpPr>
        <p:spPr>
          <a:xfrm>
            <a:off x="304800" y="76200"/>
            <a:ext cx="8534400" cy="838200"/>
          </a:xfrm>
          <a:prstGeom prst="rect">
            <a:avLst/>
          </a:prstGeom>
        </p:spPr>
        <p:txBody>
          <a:bodyPr/>
          <a:lstStyle/>
          <a:p>
            <a:r>
              <a:t>Solar energy peaks midday, but also varies by season:</a:t>
            </a:r>
          </a:p>
        </p:txBody>
      </p:sp>
      <p:sp>
        <p:nvSpPr>
          <p:cNvPr id="911" name="Rectangle 3"/>
          <p:cNvSpPr txBox="1">
            <a:spLocks noGrp="1"/>
          </p:cNvSpPr>
          <p:nvPr>
            <p:ph type="body" sz="quarter" idx="1"/>
          </p:nvPr>
        </p:nvSpPr>
        <p:spPr>
          <a:xfrm>
            <a:off x="228600" y="990600"/>
            <a:ext cx="8534400" cy="1093110"/>
          </a:xfrm>
          <a:prstGeom prst="rect">
            <a:avLst/>
          </a:prstGeom>
        </p:spPr>
        <p:txBody>
          <a:bodyPr/>
          <a:lstStyle/>
          <a:p>
            <a:pPr>
              <a:defRPr sz="1800"/>
            </a:pPr>
            <a:r>
              <a:t>Starts at sunrise, peaks at about noon, ends at sunset</a:t>
            </a:r>
          </a:p>
          <a:p>
            <a:pPr>
              <a:defRPr sz="1200"/>
            </a:pPr>
            <a:endParaRPr/>
          </a:p>
          <a:p>
            <a:pPr>
              <a:defRPr sz="1800"/>
            </a:pPr>
            <a:r>
              <a:t>	And lasts longer and is more intense in the summer:</a:t>
            </a:r>
          </a:p>
        </p:txBody>
      </p:sp>
      <p:grpSp>
        <p:nvGrpSpPr>
          <p:cNvPr id="926" name="Group 4"/>
          <p:cNvGrpSpPr/>
          <p:nvPr/>
        </p:nvGrpSpPr>
        <p:grpSpPr>
          <a:xfrm>
            <a:off x="1676399" y="2475520"/>
            <a:ext cx="5410201" cy="3391780"/>
            <a:chOff x="0" y="0"/>
            <a:chExt cx="5410199" cy="3391778"/>
          </a:xfrm>
        </p:grpSpPr>
        <p:sp>
          <p:nvSpPr>
            <p:cNvPr id="912" name="TextBox 5"/>
            <p:cNvSpPr txBox="1"/>
            <p:nvPr/>
          </p:nvSpPr>
          <p:spPr>
            <a:xfrm>
              <a:off x="0" y="268513"/>
              <a:ext cx="857204"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400" b="0">
                  <a:solidFill>
                    <a:srgbClr val="FFFFFF"/>
                  </a:solidFill>
                </a:defRPr>
              </a:lvl1pPr>
            </a:lstStyle>
            <a:p>
              <a:r>
                <a:t>100%</a:t>
              </a:r>
            </a:p>
          </p:txBody>
        </p:sp>
        <p:grpSp>
          <p:nvGrpSpPr>
            <p:cNvPr id="925" name="Group 60"/>
            <p:cNvGrpSpPr/>
            <p:nvPr/>
          </p:nvGrpSpPr>
          <p:grpSpPr>
            <a:xfrm>
              <a:off x="188454" y="-1"/>
              <a:ext cx="5221746" cy="3391780"/>
              <a:chOff x="0" y="0"/>
              <a:chExt cx="5221744" cy="3391778"/>
            </a:xfrm>
          </p:grpSpPr>
          <p:sp>
            <p:nvSpPr>
              <p:cNvPr id="913" name="Straight Arrow Connector 7"/>
              <p:cNvSpPr/>
              <p:nvPr/>
            </p:nvSpPr>
            <p:spPr>
              <a:xfrm>
                <a:off x="596771" y="2994052"/>
                <a:ext cx="4532345" cy="1734"/>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914" name="Straight Arrow Connector 8"/>
              <p:cNvSpPr/>
              <p:nvPr/>
            </p:nvSpPr>
            <p:spPr>
              <a:xfrm flipH="1" flipV="1">
                <a:off x="596772" y="0"/>
                <a:ext cx="5738" cy="2995787"/>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915" name="Straight Connector 9"/>
              <p:cNvSpPr/>
              <p:nvPr/>
            </p:nvSpPr>
            <p:spPr>
              <a:xfrm flipV="1">
                <a:off x="3655221" y="499298"/>
                <a:ext cx="1555" cy="2496490"/>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16" name="Straight Connector 10"/>
              <p:cNvSpPr/>
              <p:nvPr/>
            </p:nvSpPr>
            <p:spPr>
              <a:xfrm flipV="1">
                <a:off x="2640711" y="499298"/>
                <a:ext cx="1555" cy="2496490"/>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17" name="Straight Connector 11"/>
              <p:cNvSpPr/>
              <p:nvPr/>
            </p:nvSpPr>
            <p:spPr>
              <a:xfrm flipV="1">
                <a:off x="1631174" y="499298"/>
                <a:ext cx="1555" cy="2496490"/>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18" name="Straight Connector 12"/>
              <p:cNvSpPr/>
              <p:nvPr/>
            </p:nvSpPr>
            <p:spPr>
              <a:xfrm flipV="1">
                <a:off x="4698016" y="499298"/>
                <a:ext cx="1555" cy="2496490"/>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19" name="Straight Connector 13"/>
              <p:cNvSpPr/>
              <p:nvPr/>
            </p:nvSpPr>
            <p:spPr>
              <a:xfrm>
                <a:off x="596771" y="503025"/>
                <a:ext cx="4102800" cy="173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20" name="TextBox 14"/>
              <p:cNvSpPr txBox="1"/>
              <p:nvPr/>
            </p:nvSpPr>
            <p:spPr>
              <a:xfrm>
                <a:off x="0" y="3084438"/>
                <a:ext cx="1118945"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 Midnight</a:t>
                </a:r>
              </a:p>
            </p:txBody>
          </p:sp>
          <p:sp>
            <p:nvSpPr>
              <p:cNvPr id="921" name="TextBox 15"/>
              <p:cNvSpPr txBox="1"/>
              <p:nvPr/>
            </p:nvSpPr>
            <p:spPr>
              <a:xfrm>
                <a:off x="2088700" y="3084438"/>
                <a:ext cx="1118945"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 Noon</a:t>
                </a:r>
              </a:p>
            </p:txBody>
          </p:sp>
          <p:sp>
            <p:nvSpPr>
              <p:cNvPr id="922" name="TextBox 16"/>
              <p:cNvSpPr txBox="1"/>
              <p:nvPr/>
            </p:nvSpPr>
            <p:spPr>
              <a:xfrm>
                <a:off x="4102800" y="3081185"/>
                <a:ext cx="1118945"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 Midnight</a:t>
                </a:r>
              </a:p>
            </p:txBody>
          </p:sp>
          <p:sp>
            <p:nvSpPr>
              <p:cNvPr id="923" name="Freeform 17"/>
              <p:cNvSpPr/>
              <p:nvPr/>
            </p:nvSpPr>
            <p:spPr>
              <a:xfrm>
                <a:off x="1014313" y="520577"/>
                <a:ext cx="3253055" cy="2471901"/>
              </a:xfrm>
              <a:custGeom>
                <a:avLst/>
                <a:gdLst/>
                <a:ahLst/>
                <a:cxnLst>
                  <a:cxn ang="0">
                    <a:pos x="wd2" y="hd2"/>
                  </a:cxn>
                  <a:cxn ang="5400000">
                    <a:pos x="wd2" y="hd2"/>
                  </a:cxn>
                  <a:cxn ang="10800000">
                    <a:pos x="wd2" y="hd2"/>
                  </a:cxn>
                  <a:cxn ang="16200000">
                    <a:pos x="wd2" y="hd2"/>
                  </a:cxn>
                </a:cxnLst>
                <a:rect l="0" t="0" r="r" b="b"/>
                <a:pathLst>
                  <a:path w="21600" h="21544" extrusionOk="0">
                    <a:moveTo>
                      <a:pt x="0" y="21523"/>
                    </a:moveTo>
                    <a:lnTo>
                      <a:pt x="925" y="21523"/>
                    </a:lnTo>
                    <a:cubicBezTo>
                      <a:pt x="1166" y="21523"/>
                      <a:pt x="1240" y="21554"/>
                      <a:pt x="1448" y="21523"/>
                    </a:cubicBezTo>
                    <a:cubicBezTo>
                      <a:pt x="1656" y="21492"/>
                      <a:pt x="1937" y="21500"/>
                      <a:pt x="2172" y="21339"/>
                    </a:cubicBezTo>
                    <a:cubicBezTo>
                      <a:pt x="2407" y="21178"/>
                      <a:pt x="2534" y="21285"/>
                      <a:pt x="2856" y="20557"/>
                    </a:cubicBezTo>
                    <a:cubicBezTo>
                      <a:pt x="3178" y="19829"/>
                      <a:pt x="3654" y="18288"/>
                      <a:pt x="4103" y="16970"/>
                    </a:cubicBezTo>
                    <a:cubicBezTo>
                      <a:pt x="4552" y="15652"/>
                      <a:pt x="5102" y="14011"/>
                      <a:pt x="5551" y="12647"/>
                    </a:cubicBezTo>
                    <a:cubicBezTo>
                      <a:pt x="6000" y="11283"/>
                      <a:pt x="5893" y="10892"/>
                      <a:pt x="6798" y="8784"/>
                    </a:cubicBezTo>
                    <a:cubicBezTo>
                      <a:pt x="7703" y="6676"/>
                      <a:pt x="9607" y="30"/>
                      <a:pt x="10981" y="0"/>
                    </a:cubicBezTo>
                    <a:cubicBezTo>
                      <a:pt x="12355" y="-31"/>
                      <a:pt x="14212" y="6699"/>
                      <a:pt x="15044" y="8600"/>
                    </a:cubicBezTo>
                    <a:cubicBezTo>
                      <a:pt x="15875" y="10501"/>
                      <a:pt x="15680" y="10539"/>
                      <a:pt x="15969" y="11405"/>
                    </a:cubicBezTo>
                    <a:cubicBezTo>
                      <a:pt x="16257" y="12271"/>
                      <a:pt x="16472" y="12915"/>
                      <a:pt x="16773" y="13797"/>
                    </a:cubicBezTo>
                    <a:cubicBezTo>
                      <a:pt x="17075" y="14678"/>
                      <a:pt x="17504" y="15882"/>
                      <a:pt x="17779" y="16694"/>
                    </a:cubicBezTo>
                    <a:cubicBezTo>
                      <a:pt x="18054" y="17507"/>
                      <a:pt x="18235" y="18150"/>
                      <a:pt x="18422" y="18672"/>
                    </a:cubicBezTo>
                    <a:cubicBezTo>
                      <a:pt x="18610" y="19193"/>
                      <a:pt x="18771" y="19469"/>
                      <a:pt x="18905" y="19821"/>
                    </a:cubicBezTo>
                    <a:cubicBezTo>
                      <a:pt x="19039" y="20174"/>
                      <a:pt x="19099" y="20550"/>
                      <a:pt x="19227" y="20787"/>
                    </a:cubicBezTo>
                    <a:cubicBezTo>
                      <a:pt x="19354" y="21025"/>
                      <a:pt x="19455" y="21124"/>
                      <a:pt x="19669" y="21247"/>
                    </a:cubicBezTo>
                    <a:cubicBezTo>
                      <a:pt x="19884" y="21370"/>
                      <a:pt x="20192" y="21477"/>
                      <a:pt x="20514" y="21523"/>
                    </a:cubicBezTo>
                    <a:cubicBezTo>
                      <a:pt x="20836" y="21569"/>
                      <a:pt x="21600" y="21523"/>
                      <a:pt x="21600" y="21523"/>
                    </a:cubicBezTo>
                  </a:path>
                </a:pathLst>
              </a:custGeom>
              <a:noFill/>
              <a:ln w="3810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24" name="Freeform 18"/>
              <p:cNvSpPr/>
              <p:nvPr/>
            </p:nvSpPr>
            <p:spPr>
              <a:xfrm>
                <a:off x="1587786" y="1288142"/>
                <a:ext cx="2121337" cy="1705244"/>
              </a:xfrm>
              <a:custGeom>
                <a:avLst/>
                <a:gdLst/>
                <a:ahLst/>
                <a:cxnLst>
                  <a:cxn ang="0">
                    <a:pos x="wd2" y="hd2"/>
                  </a:cxn>
                  <a:cxn ang="5400000">
                    <a:pos x="wd2" y="hd2"/>
                  </a:cxn>
                  <a:cxn ang="10800000">
                    <a:pos x="wd2" y="hd2"/>
                  </a:cxn>
                  <a:cxn ang="16200000">
                    <a:pos x="wd2" y="hd2"/>
                  </a:cxn>
                </a:cxnLst>
                <a:rect l="0" t="0" r="r" b="b"/>
                <a:pathLst>
                  <a:path w="21600" h="21544" extrusionOk="0">
                    <a:moveTo>
                      <a:pt x="0" y="21523"/>
                    </a:moveTo>
                    <a:lnTo>
                      <a:pt x="925" y="21523"/>
                    </a:lnTo>
                    <a:cubicBezTo>
                      <a:pt x="1166" y="21523"/>
                      <a:pt x="1240" y="21554"/>
                      <a:pt x="1448" y="21523"/>
                    </a:cubicBezTo>
                    <a:cubicBezTo>
                      <a:pt x="1656" y="21492"/>
                      <a:pt x="1937" y="21500"/>
                      <a:pt x="2172" y="21339"/>
                    </a:cubicBezTo>
                    <a:cubicBezTo>
                      <a:pt x="2407" y="21178"/>
                      <a:pt x="2534" y="21285"/>
                      <a:pt x="2856" y="20557"/>
                    </a:cubicBezTo>
                    <a:cubicBezTo>
                      <a:pt x="3178" y="19829"/>
                      <a:pt x="3654" y="18288"/>
                      <a:pt x="4103" y="16970"/>
                    </a:cubicBezTo>
                    <a:cubicBezTo>
                      <a:pt x="4552" y="15652"/>
                      <a:pt x="5102" y="14011"/>
                      <a:pt x="5551" y="12647"/>
                    </a:cubicBezTo>
                    <a:cubicBezTo>
                      <a:pt x="6000" y="11283"/>
                      <a:pt x="5893" y="10892"/>
                      <a:pt x="6798" y="8784"/>
                    </a:cubicBezTo>
                    <a:cubicBezTo>
                      <a:pt x="7703" y="6676"/>
                      <a:pt x="9607" y="30"/>
                      <a:pt x="10981" y="0"/>
                    </a:cubicBezTo>
                    <a:cubicBezTo>
                      <a:pt x="12355" y="-31"/>
                      <a:pt x="14212" y="6699"/>
                      <a:pt x="15044" y="8600"/>
                    </a:cubicBezTo>
                    <a:cubicBezTo>
                      <a:pt x="15875" y="10501"/>
                      <a:pt x="15680" y="10539"/>
                      <a:pt x="15969" y="11405"/>
                    </a:cubicBezTo>
                    <a:cubicBezTo>
                      <a:pt x="16257" y="12271"/>
                      <a:pt x="16472" y="12915"/>
                      <a:pt x="16773" y="13797"/>
                    </a:cubicBezTo>
                    <a:cubicBezTo>
                      <a:pt x="17075" y="14678"/>
                      <a:pt x="17504" y="15882"/>
                      <a:pt x="17779" y="16694"/>
                    </a:cubicBezTo>
                    <a:cubicBezTo>
                      <a:pt x="18054" y="17507"/>
                      <a:pt x="18235" y="18150"/>
                      <a:pt x="18422" y="18672"/>
                    </a:cubicBezTo>
                    <a:cubicBezTo>
                      <a:pt x="18610" y="19193"/>
                      <a:pt x="18771" y="19469"/>
                      <a:pt x="18905" y="19821"/>
                    </a:cubicBezTo>
                    <a:cubicBezTo>
                      <a:pt x="19039" y="20174"/>
                      <a:pt x="19099" y="20550"/>
                      <a:pt x="19227" y="20787"/>
                    </a:cubicBezTo>
                    <a:cubicBezTo>
                      <a:pt x="19354" y="21025"/>
                      <a:pt x="19455" y="21124"/>
                      <a:pt x="19669" y="21247"/>
                    </a:cubicBezTo>
                    <a:cubicBezTo>
                      <a:pt x="19884" y="21370"/>
                      <a:pt x="20192" y="21477"/>
                      <a:pt x="20514" y="21523"/>
                    </a:cubicBezTo>
                    <a:cubicBezTo>
                      <a:pt x="20836" y="21569"/>
                      <a:pt x="21600" y="21523"/>
                      <a:pt x="21600" y="21523"/>
                    </a:cubicBezTo>
                  </a:path>
                </a:pathLst>
              </a:custGeom>
              <a:noFill/>
              <a:ln w="3810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grpSp>
      <p:sp>
        <p:nvSpPr>
          <p:cNvPr id="927" name="TextBox 19"/>
          <p:cNvSpPr txBox="1"/>
          <p:nvPr/>
        </p:nvSpPr>
        <p:spPr>
          <a:xfrm>
            <a:off x="4672255" y="3048000"/>
            <a:ext cx="1118946" cy="307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lgn="ctr">
              <a:defRPr sz="1400" b="0">
                <a:solidFill>
                  <a:srgbClr val="FFFFFF"/>
                </a:solidFill>
              </a:defRPr>
            </a:pPr>
            <a:r>
              <a:t> </a:t>
            </a:r>
            <a:r>
              <a:rPr>
                <a:solidFill>
                  <a:srgbClr val="FFCC00"/>
                </a:solidFill>
              </a:rPr>
              <a:t>Summer</a:t>
            </a:r>
          </a:p>
        </p:txBody>
      </p:sp>
      <p:sp>
        <p:nvSpPr>
          <p:cNvPr id="928" name="TextBox 20"/>
          <p:cNvSpPr txBox="1"/>
          <p:nvPr/>
        </p:nvSpPr>
        <p:spPr>
          <a:xfrm>
            <a:off x="3886200" y="4569023"/>
            <a:ext cx="1118945" cy="307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p>
            <a:pPr algn="ctr">
              <a:defRPr sz="1400" b="0">
                <a:solidFill>
                  <a:srgbClr val="FFFFFF"/>
                </a:solidFill>
              </a:defRPr>
            </a:pPr>
            <a:r>
              <a:t> </a:t>
            </a:r>
            <a:r>
              <a:rPr>
                <a:solidFill>
                  <a:srgbClr val="FFCC00"/>
                </a:solidFill>
              </a:rPr>
              <a:t>Winter</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Rectangle 3"/>
          <p:cNvSpPr txBox="1">
            <a:spLocks noGrp="1"/>
          </p:cNvSpPr>
          <p:nvPr>
            <p:ph type="body" idx="1"/>
          </p:nvPr>
        </p:nvSpPr>
        <p:spPr>
          <a:xfrm>
            <a:off x="228600" y="762000"/>
            <a:ext cx="8534400" cy="3507970"/>
          </a:xfrm>
          <a:prstGeom prst="rect">
            <a:avLst/>
          </a:prstGeom>
        </p:spPr>
        <p:txBody>
          <a:bodyPr/>
          <a:lstStyle/>
          <a:p>
            <a:pPr>
              <a:defRPr sz="1800"/>
            </a:pPr>
            <a:r>
              <a:t>What we now need/want in the way of daily power:</a:t>
            </a:r>
          </a:p>
          <a:p>
            <a:pPr>
              <a:defRPr sz="1800"/>
            </a:pPr>
            <a:endParaRPr/>
          </a:p>
          <a:p>
            <a:pPr>
              <a:defRPr sz="1800"/>
            </a:pPr>
            <a:endParaRPr/>
          </a:p>
          <a:p>
            <a:pPr>
              <a:defRPr sz="1800"/>
            </a:pPr>
            <a:endParaRPr/>
          </a:p>
          <a:p>
            <a:pPr>
              <a:defRPr sz="1800"/>
            </a:pPr>
            <a:endParaRPr/>
          </a:p>
          <a:p>
            <a:pPr>
              <a:defRPr sz="1800"/>
            </a:pPr>
            <a:endParaRPr/>
          </a:p>
          <a:p>
            <a:pPr>
              <a:defRPr sz="1800"/>
            </a:pPr>
            <a:endParaRPr/>
          </a:p>
          <a:p>
            <a:pPr>
              <a:defRPr sz="1800"/>
            </a:pPr>
            <a:endParaRPr/>
          </a:p>
          <a:p>
            <a:pPr>
              <a:defRPr sz="1800"/>
            </a:pPr>
            <a:endParaRPr/>
          </a:p>
          <a:p>
            <a:pPr>
              <a:defRPr sz="1800"/>
            </a:pPr>
            <a:r>
              <a:t>What we'd get from a </a:t>
            </a:r>
            <a:r>
              <a:rPr b="1">
                <a:solidFill>
                  <a:srgbClr val="66CCFF"/>
                </a:solidFill>
              </a:rPr>
              <a:t>wind</a:t>
            </a:r>
            <a:r>
              <a:t> plant:		What we'd get from a </a:t>
            </a:r>
            <a:r>
              <a:rPr b="1">
                <a:solidFill>
                  <a:srgbClr val="FFCC00"/>
                </a:solidFill>
              </a:rPr>
              <a:t>solar</a:t>
            </a:r>
            <a:r>
              <a:t> plant:</a:t>
            </a:r>
          </a:p>
        </p:txBody>
      </p:sp>
      <p:sp>
        <p:nvSpPr>
          <p:cNvPr id="931" name="Rectangle 2"/>
          <p:cNvSpPr txBox="1">
            <a:spLocks noGrp="1"/>
          </p:cNvSpPr>
          <p:nvPr>
            <p:ph type="title"/>
          </p:nvPr>
        </p:nvSpPr>
        <p:spPr>
          <a:xfrm>
            <a:off x="0" y="76200"/>
            <a:ext cx="9144000" cy="457200"/>
          </a:xfrm>
          <a:prstGeom prst="rect">
            <a:avLst/>
          </a:prstGeom>
        </p:spPr>
        <p:txBody>
          <a:bodyPr/>
          <a:lstStyle>
            <a:lvl1pPr>
              <a:defRPr b="1" i="0">
                <a:solidFill>
                  <a:srgbClr val="FFCC00"/>
                </a:solidFill>
                <a:latin typeface="Tahoma"/>
                <a:ea typeface="Tahoma"/>
                <a:cs typeface="Tahoma"/>
                <a:sym typeface="Tahoma"/>
              </a:defRPr>
            </a:lvl1pPr>
          </a:lstStyle>
          <a:p>
            <a:r>
              <a:t>Wholesale use of renewables =&gt; HUGE NEED for storage!</a:t>
            </a:r>
          </a:p>
        </p:txBody>
      </p:sp>
      <p:grpSp>
        <p:nvGrpSpPr>
          <p:cNvPr id="946" name="Group 63"/>
          <p:cNvGrpSpPr/>
          <p:nvPr/>
        </p:nvGrpSpPr>
        <p:grpSpPr>
          <a:xfrm>
            <a:off x="4783428" y="4294916"/>
            <a:ext cx="4038600" cy="2257848"/>
            <a:chOff x="0" y="0"/>
            <a:chExt cx="4038599" cy="2257846"/>
          </a:xfrm>
        </p:grpSpPr>
        <p:sp>
          <p:nvSpPr>
            <p:cNvPr id="932" name="TextBox 17"/>
            <p:cNvSpPr txBox="1"/>
            <p:nvPr/>
          </p:nvSpPr>
          <p:spPr>
            <a:xfrm>
              <a:off x="0" y="169799"/>
              <a:ext cx="639883"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200" b="0">
                  <a:solidFill>
                    <a:srgbClr val="FFFFFF"/>
                  </a:solidFill>
                </a:defRPr>
              </a:lvl1pPr>
            </a:lstStyle>
            <a:p>
              <a:r>
                <a:t>100%</a:t>
              </a:r>
            </a:p>
          </p:txBody>
        </p:sp>
        <p:grpSp>
          <p:nvGrpSpPr>
            <p:cNvPr id="945" name="Group 60"/>
            <p:cNvGrpSpPr/>
            <p:nvPr/>
          </p:nvGrpSpPr>
          <p:grpSpPr>
            <a:xfrm>
              <a:off x="140677" y="0"/>
              <a:ext cx="3897923" cy="2257847"/>
              <a:chOff x="0" y="0"/>
              <a:chExt cx="3897922" cy="2257846"/>
            </a:xfrm>
          </p:grpSpPr>
          <p:sp>
            <p:nvSpPr>
              <p:cNvPr id="933" name="Straight Arrow Connector 8"/>
              <p:cNvSpPr/>
              <p:nvPr/>
            </p:nvSpPr>
            <p:spPr>
              <a:xfrm>
                <a:off x="445477" y="1893350"/>
                <a:ext cx="3383300" cy="1096"/>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934" name="Straight Arrow Connector 9"/>
              <p:cNvSpPr/>
              <p:nvPr/>
            </p:nvSpPr>
            <p:spPr>
              <a:xfrm flipH="1" flipV="1">
                <a:off x="445478" y="-1"/>
                <a:ext cx="4283" cy="1894447"/>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935" name="Straight Connector 11"/>
              <p:cNvSpPr/>
              <p:nvPr/>
            </p:nvSpPr>
            <p:spPr>
              <a:xfrm flipV="1">
                <a:off x="2728545" y="315741"/>
                <a:ext cx="1161" cy="157870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36" name="Straight Connector 12"/>
              <p:cNvSpPr/>
              <p:nvPr/>
            </p:nvSpPr>
            <p:spPr>
              <a:xfrm flipV="1">
                <a:off x="1971235" y="315741"/>
                <a:ext cx="1161" cy="157870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37" name="Straight Connector 13"/>
              <p:cNvSpPr/>
              <p:nvPr/>
            </p:nvSpPr>
            <p:spPr>
              <a:xfrm flipV="1">
                <a:off x="1217637" y="315741"/>
                <a:ext cx="1161" cy="157870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38" name="Straight Connector 14"/>
              <p:cNvSpPr/>
              <p:nvPr/>
            </p:nvSpPr>
            <p:spPr>
              <a:xfrm flipV="1">
                <a:off x="3506970" y="315741"/>
                <a:ext cx="1161" cy="157870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39" name="Straight Connector 16"/>
              <p:cNvSpPr/>
              <p:nvPr/>
            </p:nvSpPr>
            <p:spPr>
              <a:xfrm>
                <a:off x="445477" y="318098"/>
                <a:ext cx="3062654" cy="1097"/>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40" name="TextBox 18"/>
              <p:cNvSpPr txBox="1"/>
              <p:nvPr/>
            </p:nvSpPr>
            <p:spPr>
              <a:xfrm>
                <a:off x="0" y="1950506"/>
                <a:ext cx="835268"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200"/>
                  <a:t>Midnight</a:t>
                </a:r>
              </a:p>
            </p:txBody>
          </p:sp>
          <p:sp>
            <p:nvSpPr>
              <p:cNvPr id="941" name="TextBox 19"/>
              <p:cNvSpPr txBox="1"/>
              <p:nvPr/>
            </p:nvSpPr>
            <p:spPr>
              <a:xfrm>
                <a:off x="1559170" y="1950506"/>
                <a:ext cx="835269"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200" b="0">
                    <a:solidFill>
                      <a:srgbClr val="FFFFFF"/>
                    </a:solidFill>
                  </a:defRPr>
                </a:lvl1pPr>
              </a:lstStyle>
              <a:p>
                <a:r>
                  <a:t> Noon</a:t>
                </a:r>
              </a:p>
            </p:txBody>
          </p:sp>
          <p:sp>
            <p:nvSpPr>
              <p:cNvPr id="942" name="TextBox 20"/>
              <p:cNvSpPr txBox="1"/>
              <p:nvPr/>
            </p:nvSpPr>
            <p:spPr>
              <a:xfrm>
                <a:off x="3062654" y="1948450"/>
                <a:ext cx="835269"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200"/>
                  <a:t>Midnight</a:t>
                </a:r>
              </a:p>
            </p:txBody>
          </p:sp>
          <p:sp>
            <p:nvSpPr>
              <p:cNvPr id="943" name="Freeform 30"/>
              <p:cNvSpPr/>
              <p:nvPr/>
            </p:nvSpPr>
            <p:spPr>
              <a:xfrm>
                <a:off x="757164" y="329197"/>
                <a:ext cx="2428336" cy="1563157"/>
              </a:xfrm>
              <a:custGeom>
                <a:avLst/>
                <a:gdLst/>
                <a:ahLst/>
                <a:cxnLst>
                  <a:cxn ang="0">
                    <a:pos x="wd2" y="hd2"/>
                  </a:cxn>
                  <a:cxn ang="5400000">
                    <a:pos x="wd2" y="hd2"/>
                  </a:cxn>
                  <a:cxn ang="10800000">
                    <a:pos x="wd2" y="hd2"/>
                  </a:cxn>
                  <a:cxn ang="16200000">
                    <a:pos x="wd2" y="hd2"/>
                  </a:cxn>
                </a:cxnLst>
                <a:rect l="0" t="0" r="r" b="b"/>
                <a:pathLst>
                  <a:path w="21600" h="21544" extrusionOk="0">
                    <a:moveTo>
                      <a:pt x="0" y="21523"/>
                    </a:moveTo>
                    <a:lnTo>
                      <a:pt x="925" y="21523"/>
                    </a:lnTo>
                    <a:cubicBezTo>
                      <a:pt x="1166" y="21523"/>
                      <a:pt x="1240" y="21554"/>
                      <a:pt x="1448" y="21523"/>
                    </a:cubicBezTo>
                    <a:cubicBezTo>
                      <a:pt x="1656" y="21492"/>
                      <a:pt x="1937" y="21500"/>
                      <a:pt x="2172" y="21339"/>
                    </a:cubicBezTo>
                    <a:cubicBezTo>
                      <a:pt x="2407" y="21178"/>
                      <a:pt x="2534" y="21285"/>
                      <a:pt x="2856" y="20557"/>
                    </a:cubicBezTo>
                    <a:cubicBezTo>
                      <a:pt x="3178" y="19829"/>
                      <a:pt x="3654" y="18288"/>
                      <a:pt x="4103" y="16970"/>
                    </a:cubicBezTo>
                    <a:cubicBezTo>
                      <a:pt x="4552" y="15652"/>
                      <a:pt x="5102" y="14011"/>
                      <a:pt x="5551" y="12647"/>
                    </a:cubicBezTo>
                    <a:cubicBezTo>
                      <a:pt x="6000" y="11283"/>
                      <a:pt x="5893" y="10892"/>
                      <a:pt x="6798" y="8784"/>
                    </a:cubicBezTo>
                    <a:cubicBezTo>
                      <a:pt x="7703" y="6676"/>
                      <a:pt x="9607" y="30"/>
                      <a:pt x="10981" y="0"/>
                    </a:cubicBezTo>
                    <a:cubicBezTo>
                      <a:pt x="12355" y="-31"/>
                      <a:pt x="14212" y="6699"/>
                      <a:pt x="15044" y="8600"/>
                    </a:cubicBezTo>
                    <a:cubicBezTo>
                      <a:pt x="15875" y="10501"/>
                      <a:pt x="15680" y="10539"/>
                      <a:pt x="15969" y="11405"/>
                    </a:cubicBezTo>
                    <a:cubicBezTo>
                      <a:pt x="16257" y="12271"/>
                      <a:pt x="16472" y="12915"/>
                      <a:pt x="16773" y="13797"/>
                    </a:cubicBezTo>
                    <a:cubicBezTo>
                      <a:pt x="17075" y="14678"/>
                      <a:pt x="17504" y="15882"/>
                      <a:pt x="17779" y="16694"/>
                    </a:cubicBezTo>
                    <a:cubicBezTo>
                      <a:pt x="18054" y="17507"/>
                      <a:pt x="18235" y="18150"/>
                      <a:pt x="18422" y="18672"/>
                    </a:cubicBezTo>
                    <a:cubicBezTo>
                      <a:pt x="18610" y="19193"/>
                      <a:pt x="18771" y="19469"/>
                      <a:pt x="18905" y="19821"/>
                    </a:cubicBezTo>
                    <a:cubicBezTo>
                      <a:pt x="19039" y="20174"/>
                      <a:pt x="19099" y="20550"/>
                      <a:pt x="19227" y="20787"/>
                    </a:cubicBezTo>
                    <a:cubicBezTo>
                      <a:pt x="19354" y="21025"/>
                      <a:pt x="19455" y="21124"/>
                      <a:pt x="19669" y="21247"/>
                    </a:cubicBezTo>
                    <a:cubicBezTo>
                      <a:pt x="19884" y="21370"/>
                      <a:pt x="20192" y="21477"/>
                      <a:pt x="20514" y="21523"/>
                    </a:cubicBezTo>
                    <a:cubicBezTo>
                      <a:pt x="20836" y="21569"/>
                      <a:pt x="21600" y="21523"/>
                      <a:pt x="21600" y="21523"/>
                    </a:cubicBezTo>
                  </a:path>
                </a:pathLst>
              </a:custGeom>
              <a:noFill/>
              <a:ln w="3810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44" name="Freeform 31"/>
              <p:cNvSpPr/>
              <p:nvPr/>
            </p:nvSpPr>
            <p:spPr>
              <a:xfrm>
                <a:off x="1185249" y="814583"/>
                <a:ext cx="1583533" cy="1078346"/>
              </a:xfrm>
              <a:custGeom>
                <a:avLst/>
                <a:gdLst/>
                <a:ahLst/>
                <a:cxnLst>
                  <a:cxn ang="0">
                    <a:pos x="wd2" y="hd2"/>
                  </a:cxn>
                  <a:cxn ang="5400000">
                    <a:pos x="wd2" y="hd2"/>
                  </a:cxn>
                  <a:cxn ang="10800000">
                    <a:pos x="wd2" y="hd2"/>
                  </a:cxn>
                  <a:cxn ang="16200000">
                    <a:pos x="wd2" y="hd2"/>
                  </a:cxn>
                </a:cxnLst>
                <a:rect l="0" t="0" r="r" b="b"/>
                <a:pathLst>
                  <a:path w="21600" h="21544" extrusionOk="0">
                    <a:moveTo>
                      <a:pt x="0" y="21523"/>
                    </a:moveTo>
                    <a:lnTo>
                      <a:pt x="925" y="21523"/>
                    </a:lnTo>
                    <a:cubicBezTo>
                      <a:pt x="1166" y="21523"/>
                      <a:pt x="1240" y="21554"/>
                      <a:pt x="1448" y="21523"/>
                    </a:cubicBezTo>
                    <a:cubicBezTo>
                      <a:pt x="1656" y="21492"/>
                      <a:pt x="1937" y="21500"/>
                      <a:pt x="2172" y="21339"/>
                    </a:cubicBezTo>
                    <a:cubicBezTo>
                      <a:pt x="2407" y="21178"/>
                      <a:pt x="2534" y="21285"/>
                      <a:pt x="2856" y="20557"/>
                    </a:cubicBezTo>
                    <a:cubicBezTo>
                      <a:pt x="3178" y="19829"/>
                      <a:pt x="3654" y="18288"/>
                      <a:pt x="4103" y="16970"/>
                    </a:cubicBezTo>
                    <a:cubicBezTo>
                      <a:pt x="4552" y="15652"/>
                      <a:pt x="5102" y="14011"/>
                      <a:pt x="5551" y="12647"/>
                    </a:cubicBezTo>
                    <a:cubicBezTo>
                      <a:pt x="6000" y="11283"/>
                      <a:pt x="5893" y="10892"/>
                      <a:pt x="6798" y="8784"/>
                    </a:cubicBezTo>
                    <a:cubicBezTo>
                      <a:pt x="7703" y="6676"/>
                      <a:pt x="9607" y="30"/>
                      <a:pt x="10981" y="0"/>
                    </a:cubicBezTo>
                    <a:cubicBezTo>
                      <a:pt x="12355" y="-31"/>
                      <a:pt x="14212" y="6699"/>
                      <a:pt x="15044" y="8600"/>
                    </a:cubicBezTo>
                    <a:cubicBezTo>
                      <a:pt x="15875" y="10501"/>
                      <a:pt x="15680" y="10539"/>
                      <a:pt x="15969" y="11405"/>
                    </a:cubicBezTo>
                    <a:cubicBezTo>
                      <a:pt x="16257" y="12271"/>
                      <a:pt x="16472" y="12915"/>
                      <a:pt x="16773" y="13797"/>
                    </a:cubicBezTo>
                    <a:cubicBezTo>
                      <a:pt x="17075" y="14678"/>
                      <a:pt x="17504" y="15882"/>
                      <a:pt x="17779" y="16694"/>
                    </a:cubicBezTo>
                    <a:cubicBezTo>
                      <a:pt x="18054" y="17507"/>
                      <a:pt x="18235" y="18150"/>
                      <a:pt x="18422" y="18672"/>
                    </a:cubicBezTo>
                    <a:cubicBezTo>
                      <a:pt x="18610" y="19193"/>
                      <a:pt x="18771" y="19469"/>
                      <a:pt x="18905" y="19821"/>
                    </a:cubicBezTo>
                    <a:cubicBezTo>
                      <a:pt x="19039" y="20174"/>
                      <a:pt x="19099" y="20550"/>
                      <a:pt x="19227" y="20787"/>
                    </a:cubicBezTo>
                    <a:cubicBezTo>
                      <a:pt x="19354" y="21025"/>
                      <a:pt x="19455" y="21124"/>
                      <a:pt x="19669" y="21247"/>
                    </a:cubicBezTo>
                    <a:cubicBezTo>
                      <a:pt x="19884" y="21370"/>
                      <a:pt x="20192" y="21477"/>
                      <a:pt x="20514" y="21523"/>
                    </a:cubicBezTo>
                    <a:cubicBezTo>
                      <a:pt x="20836" y="21569"/>
                      <a:pt x="21600" y="21523"/>
                      <a:pt x="21600" y="21523"/>
                    </a:cubicBezTo>
                  </a:path>
                </a:pathLst>
              </a:custGeom>
              <a:noFill/>
              <a:ln w="38100" cap="flat">
                <a:solidFill>
                  <a:srgbClr val="FFCC00"/>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grpSp>
      <p:grpSp>
        <p:nvGrpSpPr>
          <p:cNvPr id="961" name="Group 61"/>
          <p:cNvGrpSpPr/>
          <p:nvPr/>
        </p:nvGrpSpPr>
        <p:grpSpPr>
          <a:xfrm>
            <a:off x="76199" y="4294916"/>
            <a:ext cx="4038601" cy="2257848"/>
            <a:chOff x="0" y="0"/>
            <a:chExt cx="4038599" cy="2257846"/>
          </a:xfrm>
        </p:grpSpPr>
        <p:sp>
          <p:nvSpPr>
            <p:cNvPr id="947" name="Straight Arrow Connector 44"/>
            <p:cNvSpPr/>
            <p:nvPr/>
          </p:nvSpPr>
          <p:spPr>
            <a:xfrm>
              <a:off x="586154" y="1893350"/>
              <a:ext cx="3383300" cy="1096"/>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948" name="Straight Arrow Connector 45"/>
            <p:cNvSpPr/>
            <p:nvPr/>
          </p:nvSpPr>
          <p:spPr>
            <a:xfrm flipH="1" flipV="1">
              <a:off x="586155" y="-1"/>
              <a:ext cx="4283" cy="1894447"/>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949" name="Straight Connector 46"/>
            <p:cNvSpPr/>
            <p:nvPr/>
          </p:nvSpPr>
          <p:spPr>
            <a:xfrm flipV="1">
              <a:off x="2869223" y="315741"/>
              <a:ext cx="1161" cy="157870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50" name="Straight Connector 47"/>
            <p:cNvSpPr/>
            <p:nvPr/>
          </p:nvSpPr>
          <p:spPr>
            <a:xfrm flipV="1">
              <a:off x="2111912" y="315741"/>
              <a:ext cx="1161" cy="157870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51" name="Straight Connector 48"/>
            <p:cNvSpPr/>
            <p:nvPr/>
          </p:nvSpPr>
          <p:spPr>
            <a:xfrm flipV="1">
              <a:off x="1358314" y="315741"/>
              <a:ext cx="1161" cy="157870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52" name="Straight Connector 49"/>
            <p:cNvSpPr/>
            <p:nvPr/>
          </p:nvSpPr>
          <p:spPr>
            <a:xfrm flipV="1">
              <a:off x="3647647" y="315741"/>
              <a:ext cx="1161" cy="157870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53" name="Straight Connector 50"/>
            <p:cNvSpPr/>
            <p:nvPr/>
          </p:nvSpPr>
          <p:spPr>
            <a:xfrm>
              <a:off x="586154" y="318098"/>
              <a:ext cx="3062654" cy="1097"/>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54" name="TextBox 51"/>
            <p:cNvSpPr txBox="1"/>
            <p:nvPr/>
          </p:nvSpPr>
          <p:spPr>
            <a:xfrm>
              <a:off x="0" y="157869"/>
              <a:ext cx="639883"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200" b="0">
                  <a:solidFill>
                    <a:srgbClr val="FFFFFF"/>
                  </a:solidFill>
                </a:defRPr>
              </a:lvl1pPr>
            </a:lstStyle>
            <a:p>
              <a:r>
                <a:t>100%</a:t>
              </a:r>
            </a:p>
          </p:txBody>
        </p:sp>
        <p:sp>
          <p:nvSpPr>
            <p:cNvPr id="955" name="TextBox 52"/>
            <p:cNvSpPr txBox="1"/>
            <p:nvPr/>
          </p:nvSpPr>
          <p:spPr>
            <a:xfrm>
              <a:off x="140677" y="1950506"/>
              <a:ext cx="835269"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200"/>
                <a:t>Midnight</a:t>
              </a:r>
            </a:p>
          </p:txBody>
        </p:sp>
        <p:sp>
          <p:nvSpPr>
            <p:cNvPr id="956" name="TextBox 53"/>
            <p:cNvSpPr txBox="1"/>
            <p:nvPr/>
          </p:nvSpPr>
          <p:spPr>
            <a:xfrm>
              <a:off x="1699847" y="1950506"/>
              <a:ext cx="835269"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200"/>
                <a:t>Noon</a:t>
              </a:r>
            </a:p>
          </p:txBody>
        </p:sp>
        <p:sp>
          <p:nvSpPr>
            <p:cNvPr id="957" name="TextBox 54"/>
            <p:cNvSpPr txBox="1"/>
            <p:nvPr/>
          </p:nvSpPr>
          <p:spPr>
            <a:xfrm>
              <a:off x="3203331" y="1948450"/>
              <a:ext cx="835269"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200"/>
                <a:t>Midnight</a:t>
              </a:r>
            </a:p>
          </p:txBody>
        </p:sp>
        <p:grpSp>
          <p:nvGrpSpPr>
            <p:cNvPr id="960" name="Group 57"/>
            <p:cNvGrpSpPr/>
            <p:nvPr/>
          </p:nvGrpSpPr>
          <p:grpSpPr>
            <a:xfrm>
              <a:off x="613713" y="513015"/>
              <a:ext cx="3038260" cy="1199582"/>
              <a:chOff x="0" y="0"/>
              <a:chExt cx="3038258" cy="1199581"/>
            </a:xfrm>
          </p:grpSpPr>
          <p:sp>
            <p:nvSpPr>
              <p:cNvPr id="958" name="Freeform 58"/>
              <p:cNvSpPr/>
              <p:nvPr/>
            </p:nvSpPr>
            <p:spPr>
              <a:xfrm>
                <a:off x="886475" y="-1"/>
                <a:ext cx="2151784" cy="1198163"/>
              </a:xfrm>
              <a:custGeom>
                <a:avLst/>
                <a:gdLst/>
                <a:ahLst/>
                <a:cxnLst>
                  <a:cxn ang="0">
                    <a:pos x="wd2" y="hd2"/>
                  </a:cxn>
                  <a:cxn ang="5400000">
                    <a:pos x="wd2" y="hd2"/>
                  </a:cxn>
                  <a:cxn ang="10800000">
                    <a:pos x="wd2" y="hd2"/>
                  </a:cxn>
                  <a:cxn ang="16200000">
                    <a:pos x="wd2" y="hd2"/>
                  </a:cxn>
                </a:cxnLst>
                <a:rect l="0" t="0" r="r" b="b"/>
                <a:pathLst>
                  <a:path w="21600" h="21544" extrusionOk="0">
                    <a:moveTo>
                      <a:pt x="0" y="21523"/>
                    </a:moveTo>
                    <a:lnTo>
                      <a:pt x="925" y="21523"/>
                    </a:lnTo>
                    <a:cubicBezTo>
                      <a:pt x="1166" y="21523"/>
                      <a:pt x="1240" y="21554"/>
                      <a:pt x="1448" y="21523"/>
                    </a:cubicBezTo>
                    <a:cubicBezTo>
                      <a:pt x="1656" y="21492"/>
                      <a:pt x="1937" y="21500"/>
                      <a:pt x="2172" y="21339"/>
                    </a:cubicBezTo>
                    <a:cubicBezTo>
                      <a:pt x="2407" y="21178"/>
                      <a:pt x="2534" y="21285"/>
                      <a:pt x="2856" y="20557"/>
                    </a:cubicBezTo>
                    <a:cubicBezTo>
                      <a:pt x="3178" y="19829"/>
                      <a:pt x="3654" y="18288"/>
                      <a:pt x="4103" y="16970"/>
                    </a:cubicBezTo>
                    <a:cubicBezTo>
                      <a:pt x="4552" y="15652"/>
                      <a:pt x="5102" y="14011"/>
                      <a:pt x="5551" y="12647"/>
                    </a:cubicBezTo>
                    <a:cubicBezTo>
                      <a:pt x="6000" y="11283"/>
                      <a:pt x="5893" y="10892"/>
                      <a:pt x="6798" y="8784"/>
                    </a:cubicBezTo>
                    <a:cubicBezTo>
                      <a:pt x="7703" y="6676"/>
                      <a:pt x="9607" y="30"/>
                      <a:pt x="10981" y="0"/>
                    </a:cubicBezTo>
                    <a:cubicBezTo>
                      <a:pt x="12355" y="-31"/>
                      <a:pt x="14212" y="6699"/>
                      <a:pt x="15044" y="8600"/>
                    </a:cubicBezTo>
                    <a:cubicBezTo>
                      <a:pt x="15875" y="10501"/>
                      <a:pt x="15680" y="10539"/>
                      <a:pt x="15969" y="11405"/>
                    </a:cubicBezTo>
                    <a:cubicBezTo>
                      <a:pt x="16257" y="12271"/>
                      <a:pt x="16472" y="12915"/>
                      <a:pt x="16773" y="13797"/>
                    </a:cubicBezTo>
                    <a:cubicBezTo>
                      <a:pt x="17075" y="14678"/>
                      <a:pt x="17504" y="15882"/>
                      <a:pt x="17779" y="16694"/>
                    </a:cubicBezTo>
                    <a:cubicBezTo>
                      <a:pt x="18054" y="17507"/>
                      <a:pt x="18235" y="18150"/>
                      <a:pt x="18422" y="18672"/>
                    </a:cubicBezTo>
                    <a:cubicBezTo>
                      <a:pt x="18610" y="19193"/>
                      <a:pt x="18771" y="19469"/>
                      <a:pt x="18905" y="19821"/>
                    </a:cubicBezTo>
                    <a:cubicBezTo>
                      <a:pt x="19039" y="20174"/>
                      <a:pt x="19099" y="20550"/>
                      <a:pt x="19227" y="20787"/>
                    </a:cubicBezTo>
                    <a:cubicBezTo>
                      <a:pt x="19354" y="21025"/>
                      <a:pt x="19455" y="21124"/>
                      <a:pt x="19669" y="21247"/>
                    </a:cubicBezTo>
                    <a:cubicBezTo>
                      <a:pt x="19884" y="21370"/>
                      <a:pt x="20192" y="21477"/>
                      <a:pt x="20514" y="21523"/>
                    </a:cubicBezTo>
                    <a:cubicBezTo>
                      <a:pt x="20836" y="21569"/>
                      <a:pt x="21600" y="21523"/>
                      <a:pt x="21600" y="21523"/>
                    </a:cubicBezTo>
                  </a:path>
                </a:pathLst>
              </a:custGeom>
              <a:noFill/>
              <a:ln w="38100" cap="flat">
                <a:solidFill>
                  <a:srgbClr val="66CC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59" name="Straight Connector 59"/>
              <p:cNvSpPr/>
              <p:nvPr/>
            </p:nvSpPr>
            <p:spPr>
              <a:xfrm>
                <a:off x="-1" y="1198330"/>
                <a:ext cx="954667" cy="1252"/>
              </a:xfrm>
              <a:prstGeom prst="line">
                <a:avLst/>
              </a:prstGeom>
              <a:solidFill>
                <a:schemeClr val="accent1"/>
              </a:solidFill>
              <a:ln w="38100" cap="flat">
                <a:solidFill>
                  <a:srgbClr val="66CC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grpSp>
      <p:grpSp>
        <p:nvGrpSpPr>
          <p:cNvPr id="974" name="Group 97"/>
          <p:cNvGrpSpPr/>
          <p:nvPr/>
        </p:nvGrpSpPr>
        <p:grpSpPr>
          <a:xfrm>
            <a:off x="2286000" y="1246916"/>
            <a:ext cx="4038600" cy="2257848"/>
            <a:chOff x="0" y="0"/>
            <a:chExt cx="4038599" cy="2257846"/>
          </a:xfrm>
        </p:grpSpPr>
        <p:sp>
          <p:nvSpPr>
            <p:cNvPr id="962" name="Freeform 70"/>
            <p:cNvSpPr/>
            <p:nvPr/>
          </p:nvSpPr>
          <p:spPr>
            <a:xfrm>
              <a:off x="595529" y="330369"/>
              <a:ext cx="3068569" cy="645443"/>
            </a:xfrm>
            <a:custGeom>
              <a:avLst/>
              <a:gdLst/>
              <a:ahLst/>
              <a:cxnLst>
                <a:cxn ang="0">
                  <a:pos x="wd2" y="hd2"/>
                </a:cxn>
                <a:cxn ang="5400000">
                  <a:pos x="wd2" y="hd2"/>
                </a:cxn>
                <a:cxn ang="10800000">
                  <a:pos x="wd2" y="hd2"/>
                </a:cxn>
                <a:cxn ang="16200000">
                  <a:pos x="wd2" y="hd2"/>
                </a:cxn>
              </a:cxnLst>
              <a:rect l="0" t="0" r="r" b="b"/>
              <a:pathLst>
                <a:path w="21600" h="21600" extrusionOk="0">
                  <a:moveTo>
                    <a:pt x="0" y="10977"/>
                  </a:moveTo>
                  <a:cubicBezTo>
                    <a:pt x="1838" y="16289"/>
                    <a:pt x="3677" y="21600"/>
                    <a:pt x="5466" y="21600"/>
                  </a:cubicBezTo>
                  <a:cubicBezTo>
                    <a:pt x="7255" y="21600"/>
                    <a:pt x="8934" y="14577"/>
                    <a:pt x="10734" y="10977"/>
                  </a:cubicBezTo>
                  <a:cubicBezTo>
                    <a:pt x="12534" y="7377"/>
                    <a:pt x="14455" y="0"/>
                    <a:pt x="16266" y="0"/>
                  </a:cubicBezTo>
                  <a:cubicBezTo>
                    <a:pt x="18077" y="0"/>
                    <a:pt x="21600" y="10977"/>
                    <a:pt x="21600" y="10977"/>
                  </a:cubicBezTo>
                </a:path>
              </a:pathLst>
            </a:custGeom>
            <a:noFill/>
            <a:ln w="38100" cap="flat">
              <a:solidFill>
                <a:schemeClr val="accent1"/>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63" name="Straight Arrow Connector 83"/>
            <p:cNvSpPr/>
            <p:nvPr/>
          </p:nvSpPr>
          <p:spPr>
            <a:xfrm>
              <a:off x="586154" y="1893350"/>
              <a:ext cx="3383300" cy="1096"/>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964" name="Straight Arrow Connector 84"/>
            <p:cNvSpPr/>
            <p:nvPr/>
          </p:nvSpPr>
          <p:spPr>
            <a:xfrm flipH="1" flipV="1">
              <a:off x="586155" y="-1"/>
              <a:ext cx="4283" cy="1894447"/>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965" name="Straight Connector 85"/>
            <p:cNvSpPr/>
            <p:nvPr/>
          </p:nvSpPr>
          <p:spPr>
            <a:xfrm flipV="1">
              <a:off x="2869223" y="315741"/>
              <a:ext cx="1161" cy="157870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66" name="Straight Connector 86"/>
            <p:cNvSpPr/>
            <p:nvPr/>
          </p:nvSpPr>
          <p:spPr>
            <a:xfrm flipV="1">
              <a:off x="2111912" y="315741"/>
              <a:ext cx="1161" cy="157870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67" name="Straight Connector 87"/>
            <p:cNvSpPr/>
            <p:nvPr/>
          </p:nvSpPr>
          <p:spPr>
            <a:xfrm flipV="1">
              <a:off x="1358314" y="315741"/>
              <a:ext cx="1161" cy="157870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68" name="Straight Connector 88"/>
            <p:cNvSpPr/>
            <p:nvPr/>
          </p:nvSpPr>
          <p:spPr>
            <a:xfrm flipV="1">
              <a:off x="3647647" y="315741"/>
              <a:ext cx="1161" cy="157870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69" name="Straight Connector 89"/>
            <p:cNvSpPr/>
            <p:nvPr/>
          </p:nvSpPr>
          <p:spPr>
            <a:xfrm>
              <a:off x="586154" y="271059"/>
              <a:ext cx="3062654" cy="1098"/>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70" name="TextBox 90"/>
            <p:cNvSpPr txBox="1"/>
            <p:nvPr/>
          </p:nvSpPr>
          <p:spPr>
            <a:xfrm>
              <a:off x="0" y="157869"/>
              <a:ext cx="639883"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200" b="0">
                  <a:solidFill>
                    <a:srgbClr val="FFFFFF"/>
                  </a:solidFill>
                </a:defRPr>
              </a:lvl1pPr>
            </a:lstStyle>
            <a:p>
              <a:r>
                <a:t>100%</a:t>
              </a:r>
            </a:p>
          </p:txBody>
        </p:sp>
        <p:sp>
          <p:nvSpPr>
            <p:cNvPr id="971" name="TextBox 91"/>
            <p:cNvSpPr txBox="1"/>
            <p:nvPr/>
          </p:nvSpPr>
          <p:spPr>
            <a:xfrm>
              <a:off x="140677" y="1950506"/>
              <a:ext cx="835269"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200"/>
                <a:t>Midnight</a:t>
              </a:r>
            </a:p>
          </p:txBody>
        </p:sp>
        <p:sp>
          <p:nvSpPr>
            <p:cNvPr id="972" name="TextBox 92"/>
            <p:cNvSpPr txBox="1"/>
            <p:nvPr/>
          </p:nvSpPr>
          <p:spPr>
            <a:xfrm>
              <a:off x="1699847" y="1950506"/>
              <a:ext cx="835269"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200" b="0">
                  <a:solidFill>
                    <a:srgbClr val="FFFFFF"/>
                  </a:solidFill>
                </a:defRPr>
              </a:lvl1pPr>
            </a:lstStyle>
            <a:p>
              <a:r>
                <a:t> Noon</a:t>
              </a:r>
            </a:p>
          </p:txBody>
        </p:sp>
        <p:sp>
          <p:nvSpPr>
            <p:cNvPr id="973" name="TextBox 93"/>
            <p:cNvSpPr txBox="1"/>
            <p:nvPr/>
          </p:nvSpPr>
          <p:spPr>
            <a:xfrm>
              <a:off x="3203331" y="1948450"/>
              <a:ext cx="835269"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200"/>
                <a:t>Midnight</a:t>
              </a: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 name="Rectangle 2"/>
          <p:cNvSpPr txBox="1">
            <a:spLocks noGrp="1"/>
          </p:cNvSpPr>
          <p:nvPr>
            <p:ph type="title"/>
          </p:nvPr>
        </p:nvSpPr>
        <p:spPr>
          <a:xfrm>
            <a:off x="304800" y="228600"/>
            <a:ext cx="8534400" cy="457200"/>
          </a:xfrm>
          <a:prstGeom prst="rect">
            <a:avLst/>
          </a:prstGeom>
        </p:spPr>
        <p:txBody>
          <a:bodyPr/>
          <a:lstStyle/>
          <a:p>
            <a:r>
              <a:t>Let me (somewhat crudely) approximate </a:t>
            </a:r>
            <a:r>
              <a:rPr b="1" i="0">
                <a:latin typeface="Tahoma"/>
                <a:ea typeface="Tahoma"/>
                <a:cs typeface="Tahoma"/>
                <a:sym typeface="Tahoma"/>
              </a:rPr>
              <a:t>either</a:t>
            </a:r>
            <a:r>
              <a:t> as half sine wave:</a:t>
            </a:r>
          </a:p>
        </p:txBody>
      </p:sp>
      <p:sp>
        <p:nvSpPr>
          <p:cNvPr id="977" name="Rectangle 3"/>
          <p:cNvSpPr txBox="1">
            <a:spLocks noGrp="1"/>
          </p:cNvSpPr>
          <p:nvPr>
            <p:ph type="body" sz="half" idx="1"/>
          </p:nvPr>
        </p:nvSpPr>
        <p:spPr>
          <a:xfrm>
            <a:off x="228600" y="4572000"/>
            <a:ext cx="8686800" cy="1828800"/>
          </a:xfrm>
          <a:prstGeom prst="rect">
            <a:avLst/>
          </a:prstGeom>
        </p:spPr>
        <p:txBody>
          <a:bodyPr/>
          <a:lstStyle/>
          <a:p>
            <a:pPr>
              <a:defRPr sz="1800"/>
            </a:pPr>
            <a:r>
              <a:t>Area under half sinusoid = Amplitude x day / Pi = P</a:t>
            </a:r>
            <a:r>
              <a:rPr baseline="-25000"/>
              <a:t>peak_renewable</a:t>
            </a:r>
            <a:r>
              <a:t> x day / Pi </a:t>
            </a:r>
          </a:p>
          <a:p>
            <a:pPr>
              <a:defRPr sz="1200"/>
            </a:pPr>
            <a:endParaRPr/>
          </a:p>
          <a:p>
            <a:pPr>
              <a:defRPr sz="1800"/>
            </a:pPr>
            <a:r>
              <a:t>But if this to be </a:t>
            </a:r>
            <a:r>
              <a:rPr b="1"/>
              <a:t>all</a:t>
            </a:r>
            <a:r>
              <a:t> our power, this must = 80% P</a:t>
            </a:r>
            <a:r>
              <a:rPr baseline="-25000"/>
              <a:t>peak_use</a:t>
            </a:r>
            <a:r>
              <a:t> x day</a:t>
            </a:r>
          </a:p>
          <a:p>
            <a:pPr>
              <a:defRPr sz="1200"/>
            </a:pPr>
            <a:endParaRPr/>
          </a:p>
          <a:p>
            <a:pPr>
              <a:defRPr sz="1800">
                <a:solidFill>
                  <a:srgbClr val="FFCC00"/>
                </a:solidFill>
              </a:defRPr>
            </a:pPr>
            <a:r>
              <a:t>	Implying P</a:t>
            </a:r>
            <a:r>
              <a:rPr baseline="-25000"/>
              <a:t>peak_renewable</a:t>
            </a:r>
            <a:r>
              <a:t> = 0.8 Pi P</a:t>
            </a:r>
            <a:r>
              <a:rPr baseline="-25000"/>
              <a:t>peak_use</a:t>
            </a:r>
            <a:r>
              <a:t> = 2.5 P</a:t>
            </a:r>
            <a:r>
              <a:rPr baseline="-25000"/>
              <a:t>peak_use</a:t>
            </a:r>
          </a:p>
        </p:txBody>
      </p:sp>
      <p:grpSp>
        <p:nvGrpSpPr>
          <p:cNvPr id="996" name="Group 34"/>
          <p:cNvGrpSpPr/>
          <p:nvPr/>
        </p:nvGrpSpPr>
        <p:grpSpPr>
          <a:xfrm>
            <a:off x="1735428" y="838200"/>
            <a:ext cx="4741572" cy="3578816"/>
            <a:chOff x="0" y="0"/>
            <a:chExt cx="4741571" cy="3578814"/>
          </a:xfrm>
        </p:grpSpPr>
        <p:grpSp>
          <p:nvGrpSpPr>
            <p:cNvPr id="994" name="Group 32"/>
            <p:cNvGrpSpPr/>
            <p:nvPr/>
          </p:nvGrpSpPr>
          <p:grpSpPr>
            <a:xfrm>
              <a:off x="0" y="-1"/>
              <a:ext cx="4741572" cy="3578816"/>
              <a:chOff x="0" y="0"/>
              <a:chExt cx="4741571" cy="3578814"/>
            </a:xfrm>
          </p:grpSpPr>
          <p:sp>
            <p:nvSpPr>
              <p:cNvPr id="978" name="Freeform 31"/>
              <p:cNvSpPr/>
              <p:nvPr/>
            </p:nvSpPr>
            <p:spPr>
              <a:xfrm>
                <a:off x="1788159" y="533399"/>
                <a:ext cx="1645921" cy="27228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00" y="10800"/>
                      <a:pt x="7200" y="0"/>
                      <a:pt x="10800" y="0"/>
                    </a:cubicBezTo>
                    <a:cubicBezTo>
                      <a:pt x="14400" y="0"/>
                      <a:pt x="21600" y="21600"/>
                      <a:pt x="21600" y="21600"/>
                    </a:cubicBezTo>
                  </a:path>
                </a:pathLst>
              </a:custGeom>
              <a:solidFill>
                <a:srgbClr val="66FF66"/>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nvGrpSpPr>
              <p:cNvPr id="992" name="Group 22"/>
              <p:cNvGrpSpPr/>
              <p:nvPr/>
            </p:nvGrpSpPr>
            <p:grpSpPr>
              <a:xfrm>
                <a:off x="0" y="-1"/>
                <a:ext cx="4741572" cy="3578816"/>
                <a:chOff x="0" y="0"/>
                <a:chExt cx="4741571" cy="3578814"/>
              </a:xfrm>
            </p:grpSpPr>
            <p:sp>
              <p:nvSpPr>
                <p:cNvPr id="979" name="Straight Arrow Connector 11"/>
                <p:cNvSpPr/>
                <p:nvPr/>
              </p:nvSpPr>
              <p:spPr>
                <a:xfrm>
                  <a:off x="948743" y="3270268"/>
                  <a:ext cx="3640429" cy="6332"/>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980" name="Straight Arrow Connector 12"/>
                <p:cNvSpPr/>
                <p:nvPr/>
              </p:nvSpPr>
              <p:spPr>
                <a:xfrm flipH="1" flipV="1">
                  <a:off x="914400" y="-1"/>
                  <a:ext cx="3758" cy="3271476"/>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981" name="Straight Connector 14"/>
                <p:cNvSpPr/>
                <p:nvPr/>
              </p:nvSpPr>
              <p:spPr>
                <a:xfrm flipV="1">
                  <a:off x="3456904" y="1535491"/>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82" name="Straight Connector 15"/>
                <p:cNvSpPr/>
                <p:nvPr/>
              </p:nvSpPr>
              <p:spPr>
                <a:xfrm flipV="1">
                  <a:off x="2624929" y="1535491"/>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83" name="Straight Connector 16"/>
                <p:cNvSpPr/>
                <p:nvPr/>
              </p:nvSpPr>
              <p:spPr>
                <a:xfrm flipV="1">
                  <a:off x="1797032" y="1535491"/>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84" name="Straight Connector 17"/>
                <p:cNvSpPr/>
                <p:nvPr/>
              </p:nvSpPr>
              <p:spPr>
                <a:xfrm flipV="1">
                  <a:off x="4312074" y="1535491"/>
                  <a:ext cx="1275" cy="173598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85" name="Straight Connector 18"/>
                <p:cNvSpPr/>
                <p:nvPr/>
              </p:nvSpPr>
              <p:spPr>
                <a:xfrm>
                  <a:off x="948744" y="1935480"/>
                  <a:ext cx="3364605" cy="1205"/>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86" name="Straight Connector 19"/>
                <p:cNvSpPr/>
                <p:nvPr/>
              </p:nvSpPr>
              <p:spPr>
                <a:xfrm>
                  <a:off x="948744" y="1493056"/>
                  <a:ext cx="3364605" cy="1205"/>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987" name="TextBox 20"/>
                <p:cNvSpPr txBox="1"/>
                <p:nvPr/>
              </p:nvSpPr>
              <p:spPr>
                <a:xfrm>
                  <a:off x="0" y="1295399"/>
                  <a:ext cx="1007772" cy="421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100" b="0">
                      <a:solidFill>
                        <a:srgbClr val="FFFFFF"/>
                      </a:solidFill>
                    </a:defRPr>
                  </a:pPr>
                  <a:r>
                    <a:t>Peak </a:t>
                  </a:r>
                </a:p>
                <a:p>
                  <a:pPr algn="ctr">
                    <a:defRPr sz="1100" b="0">
                      <a:solidFill>
                        <a:srgbClr val="FFFFFF"/>
                      </a:solidFill>
                    </a:defRPr>
                  </a:pPr>
                  <a:r>
                    <a:t>Power Use</a:t>
                  </a:r>
                </a:p>
              </p:txBody>
            </p:sp>
            <p:sp>
              <p:nvSpPr>
                <p:cNvPr id="988" name="TextBox 21"/>
                <p:cNvSpPr txBox="1"/>
                <p:nvPr/>
              </p:nvSpPr>
              <p:spPr>
                <a:xfrm>
                  <a:off x="459346" y="3271474"/>
                  <a:ext cx="91762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100"/>
                    <a:t>Midnight</a:t>
                  </a:r>
                </a:p>
              </p:txBody>
            </p:sp>
            <p:sp>
              <p:nvSpPr>
                <p:cNvPr id="989" name="TextBox 22"/>
                <p:cNvSpPr txBox="1"/>
                <p:nvPr/>
              </p:nvSpPr>
              <p:spPr>
                <a:xfrm>
                  <a:off x="2172236" y="3271474"/>
                  <a:ext cx="917620"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 Noon</a:t>
                  </a:r>
                </a:p>
              </p:txBody>
            </p:sp>
            <p:sp>
              <p:nvSpPr>
                <p:cNvPr id="990" name="TextBox 23"/>
                <p:cNvSpPr txBox="1"/>
                <p:nvPr/>
              </p:nvSpPr>
              <p:spPr>
                <a:xfrm>
                  <a:off x="3823952" y="3269214"/>
                  <a:ext cx="91762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100"/>
                    <a:t>Midnight</a:t>
                  </a:r>
                </a:p>
              </p:txBody>
            </p:sp>
            <p:sp>
              <p:nvSpPr>
                <p:cNvPr id="991" name="TextBox 24"/>
                <p:cNvSpPr txBox="1"/>
                <p:nvPr/>
              </p:nvSpPr>
              <p:spPr>
                <a:xfrm>
                  <a:off x="398172" y="1759240"/>
                  <a:ext cx="550572"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defRPr sz="1400" b="0">
                      <a:solidFill>
                        <a:srgbClr val="FFFFFF"/>
                      </a:solidFill>
                    </a:defRPr>
                  </a:pPr>
                  <a:r>
                    <a:t> </a:t>
                  </a:r>
                  <a:r>
                    <a:rPr sz="1100"/>
                    <a:t>80%</a:t>
                  </a:r>
                </a:p>
              </p:txBody>
            </p:sp>
          </p:grpSp>
          <p:sp>
            <p:nvSpPr>
              <p:cNvPr id="993" name="TextBox 29"/>
              <p:cNvSpPr txBox="1"/>
              <p:nvPr/>
            </p:nvSpPr>
            <p:spPr>
              <a:xfrm>
                <a:off x="0" y="304799"/>
                <a:ext cx="1007772" cy="751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Power of Renewable at Peak</a:t>
                </a:r>
              </a:p>
            </p:txBody>
          </p:sp>
        </p:grpSp>
        <p:sp>
          <p:nvSpPr>
            <p:cNvPr id="995" name="Freeform 33"/>
            <p:cNvSpPr/>
            <p:nvPr/>
          </p:nvSpPr>
          <p:spPr>
            <a:xfrm>
              <a:off x="931572" y="1488439"/>
              <a:ext cx="3352800" cy="838201"/>
            </a:xfrm>
            <a:custGeom>
              <a:avLst/>
              <a:gdLst/>
              <a:ahLst/>
              <a:cxnLst>
                <a:cxn ang="0">
                  <a:pos x="wd2" y="hd2"/>
                </a:cxn>
                <a:cxn ang="5400000">
                  <a:pos x="wd2" y="hd2"/>
                </a:cxn>
                <a:cxn ang="10800000">
                  <a:pos x="wd2" y="hd2"/>
                </a:cxn>
                <a:cxn ang="16200000">
                  <a:pos x="wd2" y="hd2"/>
                </a:cxn>
              </a:cxnLst>
              <a:rect l="0" t="0" r="r" b="b"/>
              <a:pathLst>
                <a:path w="21600" h="21600" extrusionOk="0">
                  <a:moveTo>
                    <a:pt x="0" y="10977"/>
                  </a:moveTo>
                  <a:cubicBezTo>
                    <a:pt x="1838" y="16289"/>
                    <a:pt x="3677" y="21600"/>
                    <a:pt x="5466" y="21600"/>
                  </a:cubicBezTo>
                  <a:cubicBezTo>
                    <a:pt x="7255" y="21600"/>
                    <a:pt x="8934" y="14577"/>
                    <a:pt x="10734" y="10977"/>
                  </a:cubicBezTo>
                  <a:cubicBezTo>
                    <a:pt x="12534" y="7377"/>
                    <a:pt x="14455" y="0"/>
                    <a:pt x="16266" y="0"/>
                  </a:cubicBezTo>
                  <a:cubicBezTo>
                    <a:pt x="18077" y="0"/>
                    <a:pt x="21600" y="10977"/>
                    <a:pt x="21600" y="10977"/>
                  </a:cubicBezTo>
                </a:path>
              </a:pathLst>
            </a:custGeom>
            <a:noFill/>
            <a:ln w="38100" cap="flat">
              <a:solidFill>
                <a:schemeClr val="accent1"/>
              </a:solidFill>
              <a:prstDash val="dash"/>
              <a:round/>
            </a:ln>
            <a:effectLst/>
          </p:spPr>
          <p:txBody>
            <a:bodyPr vert="eaVert" wrap="square" lIns="45719" tIns="45719" rIns="45719" bIns="45719" numCol="1" anchor="t">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2"/>
          <p:cNvSpPr txBox="1">
            <a:spLocks noGrp="1"/>
          </p:cNvSpPr>
          <p:nvPr>
            <p:ph type="title"/>
          </p:nvPr>
        </p:nvSpPr>
        <p:spPr>
          <a:xfrm>
            <a:off x="0" y="76200"/>
            <a:ext cx="9144000" cy="838200"/>
          </a:xfrm>
          <a:prstGeom prst="rect">
            <a:avLst/>
          </a:prstGeom>
        </p:spPr>
        <p:txBody>
          <a:bodyPr/>
          <a:lstStyle>
            <a:lvl1pPr>
              <a:defRPr>
                <a:solidFill>
                  <a:srgbClr val="FFCC00"/>
                </a:solidFill>
              </a:defRPr>
            </a:lvl1pPr>
          </a:lstStyle>
          <a:p>
            <a:r>
              <a:t>Scenario #1) Base Power Plants + Dispatchable Power Plants + no storage:</a:t>
            </a:r>
          </a:p>
        </p:txBody>
      </p:sp>
      <p:sp>
        <p:nvSpPr>
          <p:cNvPr id="196" name="Rectangle 3"/>
          <p:cNvSpPr txBox="1">
            <a:spLocks noGrp="1"/>
          </p:cNvSpPr>
          <p:nvPr>
            <p:ph type="body" idx="1"/>
          </p:nvPr>
        </p:nvSpPr>
        <p:spPr>
          <a:xfrm>
            <a:off x="228600" y="990600"/>
            <a:ext cx="8915400" cy="4876800"/>
          </a:xfrm>
          <a:prstGeom prst="rect">
            <a:avLst/>
          </a:prstGeom>
        </p:spPr>
        <p:txBody>
          <a:bodyPr/>
          <a:lstStyle/>
          <a:p>
            <a:pPr>
              <a:defRPr sz="1800" b="1"/>
            </a:pPr>
            <a:r>
              <a:t>This is TODAY's scenario, now in almost universal use</a:t>
            </a:r>
          </a:p>
          <a:p>
            <a:pPr>
              <a:defRPr sz="1200"/>
            </a:pPr>
            <a:endParaRPr/>
          </a:p>
          <a:p>
            <a:pPr>
              <a:defRPr sz="1800"/>
            </a:pPr>
            <a:r>
              <a:t>But, of course, power companies want to minimize costs (theirs and yours)</a:t>
            </a:r>
          </a:p>
          <a:p>
            <a:pPr>
              <a:defRPr sz="1200"/>
            </a:pPr>
            <a:endParaRPr/>
          </a:p>
          <a:p>
            <a:pPr>
              <a:defRPr sz="1800"/>
            </a:pPr>
            <a:r>
              <a:t>Costs come in two principal flavors:  FIXED COSTS and VARIABLE COSTS</a:t>
            </a:r>
          </a:p>
          <a:p>
            <a:pPr>
              <a:defRPr sz="1200"/>
            </a:pPr>
            <a:endParaRPr/>
          </a:p>
          <a:p>
            <a:pPr>
              <a:defRPr sz="1800"/>
            </a:pPr>
            <a:r>
              <a:t>A </a:t>
            </a:r>
            <a:r>
              <a:rPr b="1">
                <a:solidFill>
                  <a:srgbClr val="FFCC00"/>
                </a:solidFill>
              </a:rPr>
              <a:t>fixed cost </a:t>
            </a:r>
            <a:r>
              <a:t>is just that, something you're going to have to pay no matter what</a:t>
            </a:r>
          </a:p>
          <a:p>
            <a:pPr>
              <a:defRPr sz="700"/>
            </a:pPr>
            <a:endParaRPr/>
          </a:p>
          <a:p>
            <a:pPr marL="0" lvl="1" indent="640896">
              <a:buSzTx/>
              <a:buNone/>
              <a:defRPr sz="1800"/>
            </a:pPr>
            <a:r>
              <a:t>For power plants, the biggest are most often construction (</a:t>
            </a:r>
            <a:r>
              <a:rPr b="1"/>
              <a:t>capital</a:t>
            </a:r>
            <a:r>
              <a:t>) costs</a:t>
            </a:r>
          </a:p>
          <a:p>
            <a:pPr>
              <a:defRPr sz="700"/>
            </a:pPr>
            <a:endParaRPr/>
          </a:p>
          <a:p>
            <a:pPr marL="0" lvl="2" indent="1085850">
              <a:buSzTx/>
              <a:buNone/>
              <a:defRPr sz="1800"/>
            </a:pPr>
            <a:r>
              <a:t>Which are then translated into </a:t>
            </a:r>
            <a:r>
              <a:rPr b="1"/>
              <a:t>ongoing</a:t>
            </a:r>
            <a:r>
              <a:t> mortgage / bond payments</a:t>
            </a:r>
          </a:p>
          <a:p>
            <a:pPr marL="0" lvl="2" indent="1085850">
              <a:buSzTx/>
              <a:buNone/>
              <a:defRPr sz="700"/>
            </a:pPr>
            <a:endParaRPr/>
          </a:p>
          <a:p>
            <a:pPr marL="0" lvl="3" indent="1577339">
              <a:buSzTx/>
              <a:buNone/>
              <a:defRPr sz="1800"/>
            </a:pPr>
            <a:r>
              <a:t>Which have to be paid, whatever power you are now producing</a:t>
            </a:r>
          </a:p>
          <a:p>
            <a:pPr>
              <a:defRPr sz="1200"/>
            </a:pPr>
            <a:endParaRPr/>
          </a:p>
          <a:p>
            <a:pPr>
              <a:defRPr sz="1800"/>
            </a:pPr>
            <a:r>
              <a:t>A </a:t>
            </a:r>
            <a:r>
              <a:rPr b="1">
                <a:solidFill>
                  <a:srgbClr val="FFCC00"/>
                </a:solidFill>
              </a:rPr>
              <a:t>variable cost </a:t>
            </a:r>
            <a:r>
              <a:t>is instead a cost that varies with the plant's power output</a:t>
            </a:r>
          </a:p>
          <a:p>
            <a:pPr>
              <a:defRPr sz="700"/>
            </a:pPr>
            <a:endParaRPr/>
          </a:p>
          <a:p>
            <a:pPr marL="0" lvl="1" indent="640896">
              <a:buSzTx/>
              <a:buNone/>
              <a:defRPr sz="1800"/>
            </a:pPr>
            <a:r>
              <a:t>Which includes the labor cost of the operators as well as fuel costs</a:t>
            </a:r>
          </a:p>
        </p:txBody>
      </p:sp>
      <p:sp>
        <p:nvSpPr>
          <p:cNvPr id="197" name="Rectangle 5"/>
          <p:cNvSpPr txBox="1"/>
          <p:nvPr/>
        </p:nvSpPr>
        <p:spPr>
          <a:xfrm>
            <a:off x="304800" y="6457220"/>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Rectangle 2"/>
          <p:cNvSpPr txBox="1">
            <a:spLocks noGrp="1"/>
          </p:cNvSpPr>
          <p:nvPr>
            <p:ph type="title"/>
          </p:nvPr>
        </p:nvSpPr>
        <p:spPr>
          <a:xfrm>
            <a:off x="304800" y="76200"/>
            <a:ext cx="8534400" cy="457200"/>
          </a:xfrm>
          <a:prstGeom prst="rect">
            <a:avLst/>
          </a:prstGeom>
        </p:spPr>
        <p:txBody>
          <a:bodyPr/>
          <a:lstStyle/>
          <a:p>
            <a:r>
              <a:t>Whoops, so wind energy production would have to be more like:</a:t>
            </a:r>
          </a:p>
        </p:txBody>
      </p:sp>
      <p:sp>
        <p:nvSpPr>
          <p:cNvPr id="999" name="Rectangle 3"/>
          <p:cNvSpPr txBox="1">
            <a:spLocks noGrp="1"/>
          </p:cNvSpPr>
          <p:nvPr>
            <p:ph type="body" sz="half" idx="1"/>
          </p:nvPr>
        </p:nvSpPr>
        <p:spPr>
          <a:xfrm>
            <a:off x="152400" y="3949700"/>
            <a:ext cx="8991600" cy="2674456"/>
          </a:xfrm>
          <a:prstGeom prst="rect">
            <a:avLst/>
          </a:prstGeom>
        </p:spPr>
        <p:txBody>
          <a:bodyPr/>
          <a:lstStyle/>
          <a:p>
            <a:pPr algn="ctr" defTabSz="886968">
              <a:defRPr sz="1746" b="1">
                <a:solidFill>
                  <a:srgbClr val="FFCC00"/>
                </a:solidFill>
                <a:effectLst>
                  <a:outerShdw blurRad="36957" dist="36957" dir="2700000" rotWithShape="0">
                    <a:srgbClr val="000000"/>
                  </a:outerShdw>
                </a:effectLst>
              </a:defRPr>
            </a:pPr>
            <a:r>
              <a:t>But I now need to store and shift ALL energy above green "use" line!</a:t>
            </a:r>
          </a:p>
          <a:p>
            <a:pPr algn="ctr" defTabSz="886968">
              <a:defRPr sz="1164" b="1">
                <a:solidFill>
                  <a:srgbClr val="FFCC00"/>
                </a:solidFill>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Yellow Base ~ (0.8 P</a:t>
            </a:r>
            <a:r>
              <a:rPr baseline="-25587"/>
              <a:t>peak_use</a:t>
            </a:r>
            <a:r>
              <a:t> )(d/2) = (0.4 d)(P</a:t>
            </a:r>
            <a:r>
              <a:rPr baseline="-25587"/>
              <a:t>peak_renewable</a:t>
            </a:r>
            <a:r>
              <a:t> /2.5) = 0.16 P</a:t>
            </a:r>
            <a:r>
              <a:rPr baseline="-25587"/>
              <a:t>peak_renewable </a:t>
            </a:r>
            <a:r>
              <a:t>d</a:t>
            </a:r>
          </a:p>
          <a:p>
            <a:pPr defTabSz="886968">
              <a:defRPr sz="1164">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Fraction that must be stored and shifted = 1 - Yellow base / All </a:t>
            </a:r>
          </a:p>
          <a:p>
            <a:pPr defTabSz="886968">
              <a:defRPr sz="1164">
                <a:effectLst>
                  <a:outerShdw blurRad="36957" dist="36957" dir="2700000" rotWithShape="0">
                    <a:srgbClr val="000000"/>
                  </a:outerShdw>
                </a:effectLst>
              </a:defRPr>
            </a:pPr>
            <a:endParaRPr/>
          </a:p>
          <a:p>
            <a:pPr defTabSz="886968">
              <a:defRPr sz="1746">
                <a:effectLst>
                  <a:outerShdw blurRad="36957" dist="36957" dir="2700000" rotWithShape="0">
                    <a:srgbClr val="000000"/>
                  </a:outerShdw>
                </a:effectLst>
              </a:defRPr>
            </a:pPr>
            <a:r>
              <a:t>	= 1 – (0.16 P</a:t>
            </a:r>
            <a:r>
              <a:rPr baseline="-25587"/>
              <a:t>peak_renewable </a:t>
            </a:r>
            <a:r>
              <a:t>d) / (P</a:t>
            </a:r>
            <a:r>
              <a:rPr baseline="-25587"/>
              <a:t>peak_renewable</a:t>
            </a:r>
            <a:r>
              <a:t> d day / Pi) = 1 – 0.16 Pi = </a:t>
            </a:r>
            <a:r>
              <a:rPr b="1">
                <a:solidFill>
                  <a:srgbClr val="FFCC00"/>
                </a:solidFill>
              </a:rPr>
              <a:t>50%</a:t>
            </a:r>
          </a:p>
          <a:p>
            <a:pPr defTabSz="886968">
              <a:defRPr sz="1164" b="1">
                <a:solidFill>
                  <a:srgbClr val="FFCC00"/>
                </a:solidFill>
                <a:effectLst>
                  <a:outerShdw blurRad="36957" dist="36957" dir="2700000" rotWithShape="0">
                    <a:srgbClr val="000000"/>
                  </a:outerShdw>
                </a:effectLst>
              </a:defRPr>
            </a:pPr>
            <a:endParaRPr/>
          </a:p>
          <a:p>
            <a:pPr algn="ctr" defTabSz="886968">
              <a:defRPr sz="1746">
                <a:effectLst>
                  <a:outerShdw blurRad="36957" dist="36957" dir="2700000" rotWithShape="0">
                    <a:srgbClr val="000000"/>
                  </a:outerShdw>
                </a:effectLst>
              </a:defRPr>
            </a:pPr>
            <a:r>
              <a:t>Making this the </a:t>
            </a:r>
            <a:r>
              <a:rPr b="1">
                <a:solidFill>
                  <a:srgbClr val="FFCC00"/>
                </a:solidFill>
              </a:rPr>
              <a:t>”Green (only) Sustainables + 50% Storage” </a:t>
            </a:r>
            <a:r>
              <a:t>scenario</a:t>
            </a:r>
          </a:p>
        </p:txBody>
      </p:sp>
      <p:grpSp>
        <p:nvGrpSpPr>
          <p:cNvPr id="1016" name="Group 30"/>
          <p:cNvGrpSpPr/>
          <p:nvPr/>
        </p:nvGrpSpPr>
        <p:grpSpPr>
          <a:xfrm>
            <a:off x="-1" y="762000"/>
            <a:ext cx="4191001" cy="3031902"/>
            <a:chOff x="0" y="0"/>
            <a:chExt cx="4191000" cy="3031902"/>
          </a:xfrm>
        </p:grpSpPr>
        <p:sp>
          <p:nvSpPr>
            <p:cNvPr id="1000" name="Freeform 31"/>
            <p:cNvSpPr/>
            <p:nvPr/>
          </p:nvSpPr>
          <p:spPr>
            <a:xfrm>
              <a:off x="1659503" y="199592"/>
              <a:ext cx="1410790" cy="25126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00" y="10800"/>
                    <a:pt x="7200" y="0"/>
                    <a:pt x="10800" y="0"/>
                  </a:cubicBezTo>
                  <a:cubicBezTo>
                    <a:pt x="14400" y="0"/>
                    <a:pt x="21600" y="21600"/>
                    <a:pt x="21600" y="21600"/>
                  </a:cubicBezTo>
                </a:path>
              </a:pathLst>
            </a:custGeom>
            <a:solidFill>
              <a:srgbClr val="66FF66"/>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nvGrpSpPr>
            <p:cNvPr id="1011" name="Group 22"/>
            <p:cNvGrpSpPr/>
            <p:nvPr/>
          </p:nvGrpSpPr>
          <p:grpSpPr>
            <a:xfrm>
              <a:off x="126795" y="76221"/>
              <a:ext cx="4064206" cy="2955681"/>
              <a:chOff x="0" y="0"/>
              <a:chExt cx="4064204" cy="2955680"/>
            </a:xfrm>
          </p:grpSpPr>
          <p:sp>
            <p:nvSpPr>
              <p:cNvPr id="1001" name="Straight Arrow Connector 11"/>
              <p:cNvSpPr/>
              <p:nvPr/>
            </p:nvSpPr>
            <p:spPr>
              <a:xfrm>
                <a:off x="813209" y="2647364"/>
                <a:ext cx="3120368" cy="5127"/>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1002" name="Straight Arrow Connector 12"/>
              <p:cNvSpPr/>
              <p:nvPr/>
            </p:nvSpPr>
            <p:spPr>
              <a:xfrm flipH="1" flipV="1">
                <a:off x="783774" y="0"/>
                <a:ext cx="3218" cy="2648341"/>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1003" name="Straight Connector 16"/>
              <p:cNvSpPr/>
              <p:nvPr/>
            </p:nvSpPr>
            <p:spPr>
              <a:xfrm flipV="1">
                <a:off x="1516947" y="1665517"/>
                <a:ext cx="2" cy="98697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004" name="Straight Connector 17"/>
              <p:cNvSpPr/>
              <p:nvPr/>
            </p:nvSpPr>
            <p:spPr>
              <a:xfrm flipV="1">
                <a:off x="3708846" y="1654825"/>
                <a:ext cx="1" cy="1008292"/>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005" name="Straight Connector 18"/>
              <p:cNvSpPr/>
              <p:nvPr/>
            </p:nvSpPr>
            <p:spPr>
              <a:xfrm>
                <a:off x="813209" y="1850574"/>
                <a:ext cx="2883947" cy="977"/>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006" name="Straight Connector 19"/>
              <p:cNvSpPr/>
              <p:nvPr/>
            </p:nvSpPr>
            <p:spPr>
              <a:xfrm>
                <a:off x="813209" y="1665517"/>
                <a:ext cx="2883947" cy="976"/>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007" name="TextBox 20"/>
              <p:cNvSpPr txBox="1"/>
              <p:nvPr/>
            </p:nvSpPr>
            <p:spPr>
              <a:xfrm>
                <a:off x="0" y="1440073"/>
                <a:ext cx="863805" cy="421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Peak Power Use</a:t>
                </a:r>
              </a:p>
            </p:txBody>
          </p:sp>
          <p:sp>
            <p:nvSpPr>
              <p:cNvPr id="1008" name="TextBox 21"/>
              <p:cNvSpPr txBox="1"/>
              <p:nvPr/>
            </p:nvSpPr>
            <p:spPr>
              <a:xfrm>
                <a:off x="393725" y="2648340"/>
                <a:ext cx="786532"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100"/>
                  <a:t>Midnight</a:t>
                </a:r>
              </a:p>
            </p:txBody>
          </p:sp>
          <p:sp>
            <p:nvSpPr>
              <p:cNvPr id="1009" name="TextBox 22"/>
              <p:cNvSpPr txBox="1"/>
              <p:nvPr/>
            </p:nvSpPr>
            <p:spPr>
              <a:xfrm>
                <a:off x="1861918" y="2648342"/>
                <a:ext cx="786532"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 Noon</a:t>
                </a:r>
              </a:p>
            </p:txBody>
          </p:sp>
          <p:sp>
            <p:nvSpPr>
              <p:cNvPr id="1010" name="TextBox 23"/>
              <p:cNvSpPr txBox="1"/>
              <p:nvPr/>
            </p:nvSpPr>
            <p:spPr>
              <a:xfrm>
                <a:off x="3277673" y="2646512"/>
                <a:ext cx="786532"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100"/>
                  <a:t>Midnight</a:t>
                </a:r>
              </a:p>
            </p:txBody>
          </p:sp>
        </p:grpSp>
        <p:sp>
          <p:nvSpPr>
            <p:cNvPr id="1012" name="TextBox 29"/>
            <p:cNvSpPr txBox="1"/>
            <p:nvPr/>
          </p:nvSpPr>
          <p:spPr>
            <a:xfrm>
              <a:off x="0" y="0"/>
              <a:ext cx="863806" cy="751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Power of Renewable at Peak</a:t>
              </a:r>
            </a:p>
          </p:txBody>
        </p:sp>
        <p:sp>
          <p:nvSpPr>
            <p:cNvPr id="1013" name="Freeform 33"/>
            <p:cNvSpPr/>
            <p:nvPr/>
          </p:nvSpPr>
          <p:spPr>
            <a:xfrm>
              <a:off x="925285" y="1770525"/>
              <a:ext cx="2873830" cy="341330"/>
            </a:xfrm>
            <a:custGeom>
              <a:avLst/>
              <a:gdLst/>
              <a:ahLst/>
              <a:cxnLst>
                <a:cxn ang="0">
                  <a:pos x="wd2" y="hd2"/>
                </a:cxn>
                <a:cxn ang="5400000">
                  <a:pos x="wd2" y="hd2"/>
                </a:cxn>
                <a:cxn ang="10800000">
                  <a:pos x="wd2" y="hd2"/>
                </a:cxn>
                <a:cxn ang="16200000">
                  <a:pos x="wd2" y="hd2"/>
                </a:cxn>
              </a:cxnLst>
              <a:rect l="0" t="0" r="r" b="b"/>
              <a:pathLst>
                <a:path w="21600" h="21600" extrusionOk="0">
                  <a:moveTo>
                    <a:pt x="0" y="10977"/>
                  </a:moveTo>
                  <a:cubicBezTo>
                    <a:pt x="1838" y="16289"/>
                    <a:pt x="3677" y="21600"/>
                    <a:pt x="5466" y="21600"/>
                  </a:cubicBezTo>
                  <a:cubicBezTo>
                    <a:pt x="7255" y="21600"/>
                    <a:pt x="8934" y="14577"/>
                    <a:pt x="10734" y="10977"/>
                  </a:cubicBezTo>
                  <a:cubicBezTo>
                    <a:pt x="12534" y="7377"/>
                    <a:pt x="14455" y="0"/>
                    <a:pt x="16266" y="0"/>
                  </a:cubicBezTo>
                  <a:cubicBezTo>
                    <a:pt x="18077" y="0"/>
                    <a:pt x="21600" y="10977"/>
                    <a:pt x="21600" y="10977"/>
                  </a:cubicBezTo>
                </a:path>
              </a:pathLst>
            </a:custGeom>
            <a:noFill/>
            <a:ln w="38100" cap="flat">
              <a:solidFill>
                <a:schemeClr val="accent1"/>
              </a:solidFill>
              <a:prstDash val="dash"/>
              <a:round/>
            </a:ln>
            <a:effectLst/>
          </p:spPr>
          <p:txBody>
            <a:bodyPr vert="eaVert" wrap="square" lIns="45719" tIns="45719" rIns="45719" bIns="45719" numCol="1" anchor="t">
              <a:noAutofit/>
            </a:bodyPr>
            <a:lstStyle/>
            <a:p>
              <a:pPr>
                <a:defRPr>
                  <a:solidFill>
                    <a:srgbClr val="FFFFFF"/>
                  </a:solidFill>
                </a:defRPr>
              </a:pPr>
              <a:endParaRPr/>
            </a:p>
          </p:txBody>
        </p:sp>
        <p:sp>
          <p:nvSpPr>
            <p:cNvPr id="1014" name="Straight Connector 27"/>
            <p:cNvSpPr/>
            <p:nvPr/>
          </p:nvSpPr>
          <p:spPr>
            <a:xfrm flipV="1">
              <a:off x="2375261" y="1741739"/>
              <a:ext cx="2" cy="98697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015" name="Straight Connector 28"/>
            <p:cNvSpPr/>
            <p:nvPr/>
          </p:nvSpPr>
          <p:spPr>
            <a:xfrm flipV="1">
              <a:off x="3080655" y="1741739"/>
              <a:ext cx="2" cy="98697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grpSp>
        <p:nvGrpSpPr>
          <p:cNvPr id="1032" name="Group 61"/>
          <p:cNvGrpSpPr/>
          <p:nvPr/>
        </p:nvGrpSpPr>
        <p:grpSpPr>
          <a:xfrm>
            <a:off x="4876799" y="761999"/>
            <a:ext cx="4191001" cy="3031841"/>
            <a:chOff x="0" y="0"/>
            <a:chExt cx="4190999" cy="3031839"/>
          </a:xfrm>
        </p:grpSpPr>
        <p:sp>
          <p:nvSpPr>
            <p:cNvPr id="1017" name="Freeform 34"/>
            <p:cNvSpPr/>
            <p:nvPr/>
          </p:nvSpPr>
          <p:spPr>
            <a:xfrm>
              <a:off x="1659504" y="199587"/>
              <a:ext cx="1410789" cy="25126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00" y="10800"/>
                    <a:pt x="7200" y="0"/>
                    <a:pt x="10800" y="0"/>
                  </a:cubicBezTo>
                  <a:cubicBezTo>
                    <a:pt x="14400" y="0"/>
                    <a:pt x="21600" y="21600"/>
                    <a:pt x="21600" y="21600"/>
                  </a:cubicBezTo>
                </a:path>
              </a:pathLst>
            </a:custGeom>
            <a:solidFill>
              <a:srgbClr val="E3E236"/>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nvGrpSpPr>
            <p:cNvPr id="1026" name="Group 22"/>
            <p:cNvGrpSpPr/>
            <p:nvPr/>
          </p:nvGrpSpPr>
          <p:grpSpPr>
            <a:xfrm>
              <a:off x="76199" y="76200"/>
              <a:ext cx="4114801" cy="2955640"/>
              <a:chOff x="0" y="0"/>
              <a:chExt cx="4114799" cy="2955639"/>
            </a:xfrm>
          </p:grpSpPr>
          <p:sp>
            <p:nvSpPr>
              <p:cNvPr id="1018" name="Straight Arrow Connector 40"/>
              <p:cNvSpPr/>
              <p:nvPr/>
            </p:nvSpPr>
            <p:spPr>
              <a:xfrm>
                <a:off x="863804" y="2647323"/>
                <a:ext cx="3120367" cy="5126"/>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1019" name="Straight Arrow Connector 41"/>
              <p:cNvSpPr/>
              <p:nvPr/>
            </p:nvSpPr>
            <p:spPr>
              <a:xfrm flipH="1" flipV="1">
                <a:off x="834368" y="0"/>
                <a:ext cx="3220" cy="2648300"/>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1020" name="Straight Connector 43"/>
              <p:cNvSpPr/>
              <p:nvPr/>
            </p:nvSpPr>
            <p:spPr>
              <a:xfrm flipV="1">
                <a:off x="3721534" y="1828801"/>
                <a:ext cx="12268" cy="81767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021" name="Straight Connector 44"/>
              <p:cNvSpPr/>
              <p:nvPr/>
            </p:nvSpPr>
            <p:spPr>
              <a:xfrm>
                <a:off x="863804" y="1850545"/>
                <a:ext cx="2883948" cy="977"/>
              </a:xfrm>
              <a:prstGeom prst="line">
                <a:avLst/>
              </a:prstGeom>
              <a:solidFill>
                <a:schemeClr val="accent1"/>
              </a:solidFill>
              <a:ln w="57150" cap="flat">
                <a:solidFill>
                  <a:schemeClr val="accent1"/>
                </a:solidFill>
                <a:prstDash val="dash"/>
                <a:round/>
              </a:ln>
              <a:effectLst/>
            </p:spPr>
            <p:txBody>
              <a:bodyPr vert="eaVert" wrap="square" lIns="45719" tIns="45719" rIns="45719" bIns="45719" numCol="1" anchor="t">
                <a:noAutofit/>
              </a:bodyPr>
              <a:lstStyle/>
              <a:p>
                <a:pPr>
                  <a:defRPr>
                    <a:solidFill>
                      <a:srgbClr val="FFFFFF"/>
                    </a:solidFill>
                  </a:defRPr>
                </a:pPr>
                <a:endParaRPr/>
              </a:p>
            </p:txBody>
          </p:sp>
          <p:sp>
            <p:nvSpPr>
              <p:cNvPr id="1022" name="TextBox 46"/>
              <p:cNvSpPr txBox="1"/>
              <p:nvPr/>
            </p:nvSpPr>
            <p:spPr>
              <a:xfrm>
                <a:off x="0" y="1563991"/>
                <a:ext cx="863806" cy="586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80% of Peak Power Use</a:t>
                </a:r>
              </a:p>
            </p:txBody>
          </p:sp>
          <p:sp>
            <p:nvSpPr>
              <p:cNvPr id="1023" name="TextBox 47"/>
              <p:cNvSpPr txBox="1"/>
              <p:nvPr/>
            </p:nvSpPr>
            <p:spPr>
              <a:xfrm>
                <a:off x="444320" y="2648299"/>
                <a:ext cx="786532"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100"/>
                  <a:t>Midnight</a:t>
                </a:r>
              </a:p>
            </p:txBody>
          </p:sp>
          <p:sp>
            <p:nvSpPr>
              <p:cNvPr id="1024" name="TextBox 48"/>
              <p:cNvSpPr txBox="1"/>
              <p:nvPr/>
            </p:nvSpPr>
            <p:spPr>
              <a:xfrm>
                <a:off x="1912513" y="2648299"/>
                <a:ext cx="786532"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 Noon</a:t>
                </a:r>
              </a:p>
            </p:txBody>
          </p:sp>
          <p:sp>
            <p:nvSpPr>
              <p:cNvPr id="1025" name="TextBox 49"/>
              <p:cNvSpPr txBox="1"/>
              <p:nvPr/>
            </p:nvSpPr>
            <p:spPr>
              <a:xfrm>
                <a:off x="3328268" y="2646470"/>
                <a:ext cx="786532"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100"/>
                  <a:t>Midnight</a:t>
                </a:r>
              </a:p>
            </p:txBody>
          </p:sp>
        </p:grpSp>
        <p:sp>
          <p:nvSpPr>
            <p:cNvPr id="1027" name="TextBox 36"/>
            <p:cNvSpPr txBox="1"/>
            <p:nvPr/>
          </p:nvSpPr>
          <p:spPr>
            <a:xfrm>
              <a:off x="0" y="0"/>
              <a:ext cx="863805" cy="751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Power of Renewable at Peak</a:t>
              </a:r>
            </a:p>
          </p:txBody>
        </p:sp>
        <p:sp>
          <p:nvSpPr>
            <p:cNvPr id="1028" name="Freeform 53"/>
            <p:cNvSpPr/>
            <p:nvPr/>
          </p:nvSpPr>
          <p:spPr>
            <a:xfrm>
              <a:off x="1801395" y="217600"/>
              <a:ext cx="1112600" cy="16966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00" y="10800"/>
                    <a:pt x="7200" y="0"/>
                    <a:pt x="10800" y="0"/>
                  </a:cubicBezTo>
                  <a:cubicBezTo>
                    <a:pt x="14400" y="0"/>
                    <a:pt x="21600" y="21600"/>
                    <a:pt x="21600" y="21600"/>
                  </a:cubicBezTo>
                </a:path>
              </a:pathLst>
            </a:custGeom>
            <a:solidFill>
              <a:srgbClr val="66FF66"/>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029" name="Straight Connector 58"/>
            <p:cNvSpPr/>
            <p:nvPr/>
          </p:nvSpPr>
          <p:spPr>
            <a:xfrm flipV="1">
              <a:off x="3068320" y="1905000"/>
              <a:ext cx="12268" cy="81767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030" name="Straight Connector 59"/>
            <p:cNvSpPr/>
            <p:nvPr/>
          </p:nvSpPr>
          <p:spPr>
            <a:xfrm flipV="1">
              <a:off x="2362200" y="1905000"/>
              <a:ext cx="12268" cy="81767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1031" name="Straight Connector 60"/>
            <p:cNvSpPr/>
            <p:nvPr/>
          </p:nvSpPr>
          <p:spPr>
            <a:xfrm flipV="1">
              <a:off x="1664132" y="1905000"/>
              <a:ext cx="12268" cy="817671"/>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
        <p:nvSpPr>
          <p:cNvPr id="1033" name="TextBox 62"/>
          <p:cNvSpPr txBox="1"/>
          <p:nvPr/>
        </p:nvSpPr>
        <p:spPr>
          <a:xfrm>
            <a:off x="4114800" y="1981200"/>
            <a:ext cx="914400" cy="58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spAutoFit/>
          </a:bodyPr>
          <a:lstStyle>
            <a:lvl1pPr algn="ctr">
              <a:defRPr sz="3200">
                <a:solidFill>
                  <a:srgbClr val="FFFFFF"/>
                </a:solidFill>
              </a:defRPr>
            </a:lvl1pPr>
          </a:lstStyle>
          <a:p>
            <a:r>
              <a:t>≈</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2"/>
          <p:cNvSpPr txBox="1">
            <a:spLocks noGrp="1"/>
          </p:cNvSpPr>
          <p:nvPr>
            <p:ph type="title"/>
          </p:nvPr>
        </p:nvSpPr>
        <p:spPr>
          <a:xfrm>
            <a:off x="304800" y="152400"/>
            <a:ext cx="8534400" cy="457200"/>
          </a:xfrm>
          <a:prstGeom prst="rect">
            <a:avLst/>
          </a:prstGeom>
        </p:spPr>
        <p:txBody>
          <a:bodyPr/>
          <a:lstStyle/>
          <a:p>
            <a:r>
              <a:t>Whoops squared!</a:t>
            </a:r>
          </a:p>
        </p:txBody>
      </p:sp>
      <p:sp>
        <p:nvSpPr>
          <p:cNvPr id="1036" name="Rectangle 3"/>
          <p:cNvSpPr txBox="1">
            <a:spLocks noGrp="1"/>
          </p:cNvSpPr>
          <p:nvPr>
            <p:ph type="body" idx="1"/>
          </p:nvPr>
        </p:nvSpPr>
        <p:spPr>
          <a:xfrm>
            <a:off x="152400" y="762000"/>
            <a:ext cx="8991600" cy="5867400"/>
          </a:xfrm>
          <a:prstGeom prst="rect">
            <a:avLst/>
          </a:prstGeom>
        </p:spPr>
        <p:txBody>
          <a:bodyPr/>
          <a:lstStyle/>
          <a:p>
            <a:pPr>
              <a:defRPr sz="1800"/>
            </a:pPr>
            <a:r>
              <a:t>From previously having to store </a:t>
            </a:r>
            <a:r>
              <a:rPr b="1">
                <a:solidFill>
                  <a:srgbClr val="FFCC00"/>
                </a:solidFill>
              </a:rPr>
              <a:t>8% </a:t>
            </a:r>
            <a:r>
              <a:t>of energy to accommodate our power use curve</a:t>
            </a:r>
          </a:p>
          <a:p>
            <a:endParaRPr/>
          </a:p>
          <a:p>
            <a:pPr>
              <a:defRPr sz="1800"/>
            </a:pPr>
            <a:r>
              <a:t>If we use single "green" renewable (i.e. neither hydro or nuclear), we would have to:</a:t>
            </a:r>
          </a:p>
          <a:p>
            <a:pPr>
              <a:defRPr sz="700"/>
            </a:pPr>
            <a:endParaRPr/>
          </a:p>
          <a:p>
            <a:pPr marL="0" lvl="1" indent="640896">
              <a:buSzTx/>
              <a:buNone/>
              <a:defRPr sz="1800"/>
            </a:pPr>
            <a:r>
              <a:t>Store and shift </a:t>
            </a:r>
            <a:r>
              <a:rPr b="1">
                <a:solidFill>
                  <a:srgbClr val="FFCC00"/>
                </a:solidFill>
              </a:rPr>
              <a:t>50% </a:t>
            </a:r>
            <a:r>
              <a:t>of energy to accommodate our power use curve</a:t>
            </a:r>
          </a:p>
          <a:p>
            <a:pPr>
              <a:defRPr sz="1400"/>
            </a:pPr>
            <a:endParaRPr/>
          </a:p>
          <a:p>
            <a:pPr algn="ctr">
              <a:defRPr sz="1800" b="1">
                <a:solidFill>
                  <a:srgbClr val="FFCC00"/>
                </a:solidFill>
              </a:defRPr>
            </a:pPr>
            <a:r>
              <a:t>Switch to renewables =&gt; Need to increase storage by ~ 6X </a:t>
            </a:r>
          </a:p>
          <a:p>
            <a:pPr algn="ctr">
              <a:defRPr sz="700" b="1">
                <a:solidFill>
                  <a:srgbClr val="FFCC00"/>
                </a:solidFill>
              </a:defRPr>
            </a:pPr>
            <a:endParaRPr/>
          </a:p>
          <a:p>
            <a:pPr algn="ctr">
              <a:spcBef>
                <a:spcPts val="300"/>
              </a:spcBef>
              <a:defRPr sz="1600"/>
            </a:pPr>
            <a:r>
              <a:t>(vs. storage Scenario #2 which just eliminated evening "peaking" power plants)</a:t>
            </a:r>
            <a:r>
              <a:rPr b="1"/>
              <a:t> </a:t>
            </a:r>
          </a:p>
          <a:p>
            <a:endParaRPr/>
          </a:p>
          <a:p>
            <a:pPr>
              <a:defRPr sz="1800"/>
            </a:pPr>
            <a:r>
              <a:t>Two renewables, peaking at different times (e.g. solar and wind) help a little</a:t>
            </a:r>
          </a:p>
          <a:p>
            <a:pPr>
              <a:defRPr sz="700"/>
            </a:pPr>
            <a:endParaRPr/>
          </a:p>
          <a:p>
            <a:pPr marL="0" lvl="1" indent="640896">
              <a:buSzTx/>
              <a:buNone/>
              <a:defRPr sz="1800"/>
            </a:pPr>
            <a:r>
              <a:t>Two renewables, coming from different time zones, help a little more</a:t>
            </a:r>
          </a:p>
          <a:p>
            <a:endParaRPr/>
          </a:p>
          <a:p>
            <a:pPr>
              <a:defRPr sz="1800"/>
            </a:pPr>
            <a:r>
              <a:t>But this strongly suggests that </a:t>
            </a:r>
            <a:r>
              <a:rPr b="1"/>
              <a:t>we will have to retain some 24/7 power sources</a:t>
            </a:r>
          </a:p>
          <a:p>
            <a:pPr>
              <a:defRPr sz="700"/>
            </a:pPr>
            <a:endParaRPr/>
          </a:p>
          <a:p>
            <a:pPr marL="0" lvl="1" indent="640896">
              <a:buSzTx/>
              <a:buNone/>
              <a:defRPr sz="1800"/>
            </a:pPr>
            <a:r>
              <a:t>Producing a good fraction of the present day (Scenario #1) base load</a:t>
            </a:r>
          </a:p>
          <a:p>
            <a:pPr>
              <a:defRPr sz="1600"/>
            </a:pPr>
            <a:endParaRPr/>
          </a:p>
          <a:p>
            <a:pPr algn="ctr">
              <a:defRPr b="1">
                <a:solidFill>
                  <a:srgbClr val="FFCC00"/>
                </a:solidFill>
              </a:defRPr>
            </a:pPr>
            <a:r>
              <a:t>It's going to be really hard to abandon hydro &amp; nuclear power!</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Rectangle 2"/>
          <p:cNvSpPr txBox="1">
            <a:spLocks noGrp="1"/>
          </p:cNvSpPr>
          <p:nvPr>
            <p:ph type="title"/>
          </p:nvPr>
        </p:nvSpPr>
        <p:spPr>
          <a:xfrm>
            <a:off x="304800" y="76200"/>
            <a:ext cx="8534400" cy="838200"/>
          </a:xfrm>
          <a:prstGeom prst="rect">
            <a:avLst/>
          </a:prstGeom>
        </p:spPr>
        <p:txBody>
          <a:bodyPr/>
          <a:lstStyle>
            <a:lvl1pPr>
              <a:defRPr sz="2400"/>
            </a:lvl1pPr>
          </a:lstStyle>
          <a:p>
            <a:r>
              <a:t>Credits / Acknowledgements</a:t>
            </a:r>
          </a:p>
        </p:txBody>
      </p:sp>
      <p:sp>
        <p:nvSpPr>
          <p:cNvPr id="1039" name="Rectangle 3"/>
          <p:cNvSpPr txBox="1">
            <a:spLocks noGrp="1"/>
          </p:cNvSpPr>
          <p:nvPr>
            <p:ph type="body" idx="1"/>
          </p:nvPr>
        </p:nvSpPr>
        <p:spPr>
          <a:xfrm>
            <a:off x="304800" y="990600"/>
            <a:ext cx="8534400" cy="5410200"/>
          </a:xfrm>
          <a:prstGeom prst="rect">
            <a:avLst/>
          </a:prstGeom>
        </p:spPr>
        <p:txBody>
          <a:bodyPr/>
          <a:lstStyle/>
          <a:p>
            <a:pPr>
              <a:spcBef>
                <a:spcPts val="300"/>
              </a:spcBef>
              <a:defRPr sz="1400"/>
            </a:pPr>
            <a:r>
              <a:t>Some materials used in this class were developed under a National Science Foundation "Research Initiation Grant in Engineering Education" (RIGEE).</a:t>
            </a:r>
          </a:p>
          <a:p>
            <a:pPr>
              <a:defRPr sz="1400"/>
            </a:pPr>
            <a:endParaRPr/>
          </a:p>
          <a:p>
            <a:pPr>
              <a:spcBef>
                <a:spcPts val="300"/>
              </a:spcBef>
              <a:defRPr sz="1400"/>
            </a:pPr>
            <a:r>
              <a:t>Other materials, including the "Virtual Lab" science education website, were developed under even earlier NSF "Course, Curriculum and Laboratory Improvement" (CCLI) and "Nanoscience Undergraduate Education" (NUE) awards.</a:t>
            </a:r>
          </a:p>
          <a:p>
            <a:pPr>
              <a:defRPr sz="1400"/>
            </a:pPr>
            <a:endParaRPr/>
          </a:p>
          <a:p>
            <a:pPr>
              <a:spcBef>
                <a:spcPts val="300"/>
              </a:spcBef>
              <a:defRPr sz="1400"/>
            </a:pPr>
            <a:r>
              <a:t>This set of notes was authored by John C. Bean who also created all figures not explicitly credited above.  </a:t>
            </a:r>
          </a:p>
          <a:p>
            <a:pPr>
              <a:defRPr sz="1400"/>
            </a:pPr>
            <a:endParaRPr/>
          </a:p>
          <a:p>
            <a:pPr>
              <a:defRPr sz="1400"/>
            </a:pPr>
            <a:endParaRPr/>
          </a:p>
          <a:p>
            <a:pPr>
              <a:defRPr sz="1400"/>
            </a:pPr>
            <a:endParaRPr/>
          </a:p>
          <a:p>
            <a:pPr algn="ctr">
              <a:defRPr sz="1400" u="sng"/>
            </a:pPr>
            <a:endParaRPr/>
          </a:p>
          <a:p>
            <a:pPr algn="ctr">
              <a:defRPr sz="1400" u="sng"/>
            </a:pPr>
            <a:endParaRPr/>
          </a:p>
          <a:p>
            <a:pPr algn="ctr">
              <a:defRPr sz="1400" u="sng"/>
            </a:pPr>
            <a:endParaRPr/>
          </a:p>
          <a:p>
            <a:pPr algn="ctr">
              <a:spcBef>
                <a:spcPts val="300"/>
              </a:spcBef>
              <a:defRPr sz="1400">
                <a:solidFill>
                  <a:srgbClr val="FF3300"/>
                </a:solidFill>
              </a:defRPr>
            </a:pPr>
            <a:r>
              <a:t>Copyright John C. Bean</a:t>
            </a:r>
            <a:endParaRPr u="sng"/>
          </a:p>
          <a:p>
            <a:pPr algn="ctr">
              <a:defRPr sz="800" u="sng"/>
            </a:pPr>
            <a:endParaRPr/>
          </a:p>
          <a:p>
            <a:pPr algn="ctr">
              <a:spcBef>
                <a:spcPts val="200"/>
              </a:spcBef>
              <a:defRPr sz="1200"/>
            </a:pPr>
            <a:r>
              <a:t>(However, permission is granted for use by individual instructors in non-profit academic institutions)</a:t>
            </a:r>
          </a:p>
        </p:txBody>
      </p:sp>
      <p:sp>
        <p:nvSpPr>
          <p:cNvPr id="1040" name="Rectangle 5"/>
          <p:cNvSpPr txBox="1"/>
          <p:nvPr/>
        </p:nvSpPr>
        <p:spPr>
          <a:xfrm>
            <a:off x="304800" y="6288945"/>
            <a:ext cx="8534400" cy="2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9" rIns="45719" anchor="b">
            <a:spAutoFit/>
          </a:bodyPr>
          <a:lstStyle>
            <a:lvl1pPr algn="ctr">
              <a:defRPr sz="1200" b="0" i="1">
                <a:solidFill>
                  <a:srgbClr val="E5FFFF"/>
                </a:solidFill>
                <a:effectLst>
                  <a:outerShdw blurRad="38100" dist="38100" dir="2700000" rotWithShape="0">
                    <a:srgbClr val="000000"/>
                  </a:outerShdw>
                </a:effectLst>
                <a:latin typeface="+mj-lt"/>
                <a:ea typeface="+mj-ea"/>
                <a:cs typeface="+mj-cs"/>
                <a:sym typeface="Arial"/>
              </a:defRPr>
            </a:lvl1pPr>
          </a:lstStyle>
          <a:p>
            <a:r>
              <a:t>An Introduction to Sustainable Energy Systems: WeCanFigureThisOut.org/ENERGY/Energy_home.htm</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2"/>
          <p:cNvSpPr txBox="1">
            <a:spLocks noGrp="1"/>
          </p:cNvSpPr>
          <p:nvPr>
            <p:ph type="title"/>
          </p:nvPr>
        </p:nvSpPr>
        <p:spPr>
          <a:xfrm>
            <a:off x="0" y="76200"/>
            <a:ext cx="9144000" cy="838200"/>
          </a:xfrm>
          <a:prstGeom prst="rect">
            <a:avLst/>
          </a:prstGeom>
        </p:spPr>
        <p:txBody>
          <a:bodyPr/>
          <a:lstStyle>
            <a:lvl1pPr>
              <a:defRPr sz="2200">
                <a:solidFill>
                  <a:srgbClr val="FFFFFF"/>
                </a:solidFill>
              </a:defRPr>
            </a:lvl1pPr>
          </a:lstStyle>
          <a:p>
            <a:r>
              <a:t>The contrast between Base and Dispatchable Plants:</a:t>
            </a:r>
          </a:p>
        </p:txBody>
      </p:sp>
      <p:sp>
        <p:nvSpPr>
          <p:cNvPr id="200" name="Rectangle 3"/>
          <p:cNvSpPr txBox="1">
            <a:spLocks noGrp="1"/>
          </p:cNvSpPr>
          <p:nvPr>
            <p:ph type="body" idx="1"/>
          </p:nvPr>
        </p:nvSpPr>
        <p:spPr>
          <a:xfrm>
            <a:off x="152400" y="990600"/>
            <a:ext cx="8991600" cy="5867400"/>
          </a:xfrm>
          <a:prstGeom prst="rect">
            <a:avLst/>
          </a:prstGeom>
        </p:spPr>
        <p:txBody>
          <a:bodyPr/>
          <a:lstStyle/>
          <a:p>
            <a:pPr>
              <a:tabLst>
                <a:tab pos="444500" algn="l"/>
                <a:tab pos="901700" algn="l"/>
              </a:tabLst>
              <a:defRPr sz="1800"/>
            </a:pPr>
            <a:r>
              <a:t>FIXED COSTS: For </a:t>
            </a:r>
            <a:r>
              <a:rPr b="1"/>
              <a:t>both</a:t>
            </a:r>
            <a:r>
              <a:t> base</a:t>
            </a:r>
            <a:r>
              <a:rPr b="1"/>
              <a:t> and </a:t>
            </a:r>
            <a:r>
              <a:t>dispachable plants are ~ mortgage payments </a:t>
            </a:r>
          </a:p>
          <a:p>
            <a:pPr>
              <a:tabLst>
                <a:tab pos="444500" algn="l"/>
                <a:tab pos="901700" algn="l"/>
              </a:tabLst>
              <a:defRPr sz="700"/>
            </a:pPr>
            <a:endParaRPr/>
          </a:p>
          <a:p>
            <a:pPr marL="0" lvl="1" indent="640896">
              <a:buSzTx/>
              <a:buNone/>
              <a:tabLst>
                <a:tab pos="444500" algn="l"/>
                <a:tab pos="901700" algn="l"/>
              </a:tabLst>
              <a:defRPr sz="1800"/>
            </a:pPr>
            <a:r>
              <a:t>Which depend upon building cost, mortgage interest and duration</a:t>
            </a:r>
          </a:p>
          <a:p>
            <a:pPr>
              <a:tabLst>
                <a:tab pos="444500" algn="l"/>
                <a:tab pos="901700" algn="l"/>
              </a:tabLst>
              <a:defRPr sz="1200"/>
            </a:pPr>
            <a:endParaRPr/>
          </a:p>
          <a:p>
            <a:pPr>
              <a:tabLst>
                <a:tab pos="444500" algn="l"/>
                <a:tab pos="901700" algn="l"/>
              </a:tabLst>
              <a:defRPr sz="1800"/>
            </a:pPr>
            <a:r>
              <a:t>VARIABLE COSTS: </a:t>
            </a:r>
          </a:p>
          <a:p>
            <a:pPr>
              <a:tabLst>
                <a:tab pos="444500" algn="l"/>
                <a:tab pos="901700" algn="l"/>
              </a:tabLst>
              <a:defRPr sz="700"/>
            </a:pPr>
            <a:endParaRPr/>
          </a:p>
          <a:p>
            <a:pPr marL="0" lvl="1" indent="640896">
              <a:buSzTx/>
              <a:buNone/>
              <a:tabLst>
                <a:tab pos="444500" algn="l"/>
                <a:tab pos="901700" algn="l"/>
              </a:tabLst>
              <a:defRPr sz="1800"/>
            </a:pPr>
            <a:r>
              <a:t>Base Plant = Labor &amp; Fuel costs while power is being produced (= all the time)</a:t>
            </a:r>
          </a:p>
          <a:p>
            <a:pPr>
              <a:tabLst>
                <a:tab pos="444500" algn="l"/>
                <a:tab pos="901700" algn="l"/>
              </a:tabLst>
              <a:defRPr sz="700"/>
            </a:pPr>
            <a:endParaRPr/>
          </a:p>
          <a:p>
            <a:pPr marL="0" lvl="1" indent="640896">
              <a:buSzTx/>
              <a:buNone/>
              <a:tabLst>
                <a:tab pos="444500" algn="l"/>
                <a:tab pos="901700" algn="l"/>
              </a:tabLst>
              <a:defRPr sz="1800"/>
            </a:pPr>
            <a:r>
              <a:t>Dispatchable Plant = </a:t>
            </a:r>
          </a:p>
          <a:p>
            <a:pPr marL="0" lvl="1" indent="640896">
              <a:buSzTx/>
              <a:buNone/>
              <a:tabLst>
                <a:tab pos="444500" algn="l"/>
                <a:tab pos="901700" algn="l"/>
              </a:tabLst>
              <a:defRPr sz="800"/>
            </a:pPr>
            <a:endParaRPr/>
          </a:p>
          <a:p>
            <a:pPr marL="0" lvl="2" indent="1085850">
              <a:buSzTx/>
              <a:buNone/>
              <a:tabLst>
                <a:tab pos="444500" algn="l"/>
                <a:tab pos="901700" algn="l"/>
              </a:tabLst>
              <a:defRPr sz="1800"/>
            </a:pPr>
            <a:r>
              <a:t>Labor &amp; Fuel costs while power is being produced +</a:t>
            </a:r>
          </a:p>
          <a:p>
            <a:pPr>
              <a:tabLst>
                <a:tab pos="444500" algn="l"/>
                <a:tab pos="901700" algn="l"/>
              </a:tabLst>
              <a:defRPr sz="700"/>
            </a:pPr>
            <a:endParaRPr/>
          </a:p>
          <a:p>
            <a:pPr marL="0" lvl="2" indent="1085850">
              <a:buSzTx/>
              <a:buNone/>
              <a:tabLst>
                <a:tab pos="444500" algn="l"/>
                <a:tab pos="901700" algn="l"/>
              </a:tabLst>
              <a:defRPr sz="1800"/>
            </a:pPr>
            <a:r>
              <a:t>Labor &amp; Fuel costs while plant is </a:t>
            </a:r>
            <a:r>
              <a:rPr b="1">
                <a:solidFill>
                  <a:srgbClr val="FF3300"/>
                </a:solidFill>
              </a:rPr>
              <a:t>warming up </a:t>
            </a:r>
            <a:r>
              <a:t>(</a:t>
            </a:r>
            <a:r>
              <a:rPr b="1"/>
              <a:t>NOT</a:t>
            </a:r>
            <a:r>
              <a:t> producing power) +</a:t>
            </a:r>
          </a:p>
          <a:p>
            <a:pPr>
              <a:tabLst>
                <a:tab pos="444500" algn="l"/>
                <a:tab pos="901700" algn="l"/>
              </a:tabLst>
              <a:defRPr sz="700"/>
            </a:pPr>
            <a:endParaRPr/>
          </a:p>
          <a:p>
            <a:pPr marL="0" lvl="2" indent="1085850">
              <a:buSzTx/>
              <a:buNone/>
              <a:tabLst>
                <a:tab pos="444500" algn="l"/>
                <a:tab pos="901700" algn="l"/>
              </a:tabLst>
              <a:defRPr sz="1800"/>
            </a:pPr>
            <a:r>
              <a:t>Labor costs while plant is shutting down (</a:t>
            </a:r>
            <a:r>
              <a:rPr b="1"/>
              <a:t>NOT</a:t>
            </a:r>
            <a:r>
              <a:t> producing power) +</a:t>
            </a:r>
          </a:p>
          <a:p>
            <a:pPr>
              <a:tabLst>
                <a:tab pos="444500" algn="l"/>
                <a:tab pos="901700" algn="l"/>
              </a:tabLst>
              <a:defRPr sz="700"/>
            </a:pPr>
            <a:endParaRPr/>
          </a:p>
          <a:p>
            <a:pPr marL="0" lvl="2" indent="1085850">
              <a:buSzTx/>
              <a:buNone/>
              <a:tabLst>
                <a:tab pos="444500" algn="l"/>
                <a:tab pos="901700" algn="l"/>
              </a:tabLst>
              <a:defRPr sz="1800"/>
            </a:pPr>
            <a:r>
              <a:t>Some labor costs 24/7, for security, maintenance, deliveries  . . .</a:t>
            </a:r>
          </a:p>
          <a:p>
            <a:pPr>
              <a:tabLst>
                <a:tab pos="444500" algn="l"/>
                <a:tab pos="901700" algn="l"/>
              </a:tabLst>
              <a:defRPr sz="1200"/>
            </a:pPr>
            <a:endParaRPr/>
          </a:p>
          <a:p>
            <a:pPr>
              <a:tabLst>
                <a:tab pos="444500" algn="l"/>
                <a:tab pos="901700" algn="l"/>
              </a:tabLst>
              <a:defRPr sz="1800"/>
            </a:pPr>
            <a:r>
              <a:t>But for all but open-cycle-gas-turbine dispatchable plants (which don't use steam):</a:t>
            </a:r>
          </a:p>
          <a:p>
            <a:pPr>
              <a:tabLst>
                <a:tab pos="444500" algn="l"/>
                <a:tab pos="901700" algn="l"/>
              </a:tabLst>
              <a:defRPr sz="700"/>
            </a:pPr>
            <a:endParaRPr/>
          </a:p>
          <a:p>
            <a:pPr marL="0" lvl="1" indent="640896">
              <a:buSzTx/>
              <a:buNone/>
              <a:tabLst>
                <a:tab pos="444500" algn="l"/>
                <a:tab pos="901700" algn="l"/>
              </a:tabLst>
              <a:defRPr sz="1800"/>
            </a:pPr>
            <a:r>
              <a:rPr>
                <a:solidFill>
                  <a:srgbClr val="FFCC00"/>
                </a:solidFill>
              </a:rPr>
              <a:t>Warm up time + Shut down time can easily exceed power production time!</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3"/>
          <p:cNvSpPr txBox="1">
            <a:spLocks noGrp="1"/>
          </p:cNvSpPr>
          <p:nvPr>
            <p:ph type="body" idx="1"/>
          </p:nvPr>
        </p:nvSpPr>
        <p:spPr>
          <a:xfrm>
            <a:off x="249939" y="502902"/>
            <a:ext cx="8915401" cy="6158036"/>
          </a:xfrm>
          <a:prstGeom prst="rect">
            <a:avLst/>
          </a:prstGeom>
        </p:spPr>
        <p:txBody>
          <a:bodyPr/>
          <a:lstStyle/>
          <a:p>
            <a:pPr>
              <a:defRPr sz="1800"/>
            </a:pPr>
            <a:r>
              <a:t>The LCOE is still going to be hugely inflated, because it still equals: </a:t>
            </a:r>
          </a:p>
          <a:p>
            <a:pPr>
              <a:defRPr sz="700"/>
            </a:pPr>
            <a:endParaRPr/>
          </a:p>
          <a:p>
            <a:pPr marL="0" lvl="1" indent="640896">
              <a:buSzTx/>
              <a:buNone/>
              <a:defRPr sz="1800"/>
            </a:pPr>
            <a:r>
              <a:t>LCOE = Levelized Cost / Energy Produced</a:t>
            </a:r>
          </a:p>
          <a:p>
            <a:pPr>
              <a:defRPr sz="1200"/>
            </a:pPr>
            <a:endParaRPr/>
          </a:p>
          <a:p>
            <a:pPr>
              <a:defRPr sz="1800"/>
            </a:pPr>
            <a:r>
              <a:t>With numerator still depending on FULL purchase/construction cost (via mortgage)</a:t>
            </a:r>
          </a:p>
          <a:p>
            <a:pPr>
              <a:defRPr sz="1200"/>
            </a:pPr>
            <a:endParaRPr/>
          </a:p>
          <a:p>
            <a:pPr>
              <a:defRPr sz="1800"/>
            </a:pPr>
            <a:r>
              <a:t>But denominator now hugely reduced:  E.G., for plant operating 3 hours per day:</a:t>
            </a:r>
          </a:p>
          <a:p>
            <a:pPr>
              <a:defRPr sz="700"/>
            </a:pPr>
            <a:endParaRPr/>
          </a:p>
          <a:p>
            <a:pPr marL="0" lvl="1" indent="640896">
              <a:buSzTx/>
              <a:buNone/>
              <a:defRPr sz="1800"/>
            </a:pPr>
            <a:r>
              <a:t>Denominator reduced by (3/24) = 1/8 =&gt; </a:t>
            </a:r>
            <a:r>
              <a:rPr b="1">
                <a:solidFill>
                  <a:srgbClr val="FFCC00"/>
                </a:solidFill>
              </a:rPr>
              <a:t>LCOE increases by 8X</a:t>
            </a:r>
          </a:p>
          <a:p>
            <a:pPr>
              <a:defRPr sz="1100"/>
            </a:pPr>
            <a:endParaRPr/>
          </a:p>
          <a:p>
            <a:pPr>
              <a:defRPr sz="1800"/>
            </a:pPr>
            <a:r>
              <a:t>		</a:t>
            </a:r>
          </a:p>
          <a:p>
            <a:pPr>
              <a:defRPr sz="1800"/>
            </a:pPr>
            <a:endParaRPr/>
          </a:p>
          <a:p>
            <a:pPr>
              <a:defRPr sz="1800"/>
            </a:pPr>
            <a:endParaRPr/>
          </a:p>
          <a:p>
            <a:pPr>
              <a:defRPr sz="1800"/>
            </a:pPr>
            <a:endParaRPr/>
          </a:p>
          <a:p>
            <a:pPr>
              <a:defRPr sz="1800"/>
            </a:pPr>
            <a:endParaRPr/>
          </a:p>
          <a:p>
            <a:pPr>
              <a:defRPr sz="1800"/>
            </a:pPr>
            <a:endParaRPr/>
          </a:p>
          <a:p>
            <a:pPr algn="ctr">
              <a:defRPr sz="2200" b="1"/>
            </a:pPr>
            <a:endParaRPr/>
          </a:p>
          <a:p>
            <a:pPr algn="ctr">
              <a:defRPr sz="1800" b="1"/>
            </a:pPr>
            <a:r>
              <a:t>Which is indeed seen in the </a:t>
            </a:r>
            <a:r>
              <a:rPr>
                <a:solidFill>
                  <a:srgbClr val="5CADFF"/>
                </a:solidFill>
              </a:rPr>
              <a:t>blue</a:t>
            </a:r>
            <a:r>
              <a:t> cost of power time variation above!</a:t>
            </a:r>
          </a:p>
          <a:p>
            <a:pPr>
              <a:defRPr sz="700"/>
            </a:pPr>
            <a:endParaRPr/>
          </a:p>
          <a:p>
            <a:pPr algn="ctr">
              <a:defRPr sz="1800" b="1">
                <a:solidFill>
                  <a:srgbClr val="FFCC00"/>
                </a:solidFill>
              </a:defRPr>
            </a:pPr>
            <a:r>
              <a:t>Which is WHY our gas "peaking" power is ~ 4X cost of base power</a:t>
            </a:r>
          </a:p>
        </p:txBody>
      </p:sp>
      <p:grpSp>
        <p:nvGrpSpPr>
          <p:cNvPr id="213" name="Group 26"/>
          <p:cNvGrpSpPr/>
          <p:nvPr/>
        </p:nvGrpSpPr>
        <p:grpSpPr>
          <a:xfrm>
            <a:off x="2200641" y="3175429"/>
            <a:ext cx="4508091" cy="2209801"/>
            <a:chOff x="0" y="0"/>
            <a:chExt cx="4508089" cy="2209800"/>
          </a:xfrm>
        </p:grpSpPr>
        <p:pic>
          <p:nvPicPr>
            <p:cNvPr id="203" name="Picture 15" descr="Picture 15"/>
            <p:cNvPicPr>
              <a:picLocks noChangeAspect="1"/>
            </p:cNvPicPr>
            <p:nvPr/>
          </p:nvPicPr>
          <p:blipFill>
            <a:blip r:embed="rId2"/>
            <a:stretch>
              <a:fillRect/>
            </a:stretch>
          </p:blipFill>
          <p:spPr>
            <a:xfrm>
              <a:off x="0" y="-1"/>
              <a:ext cx="4508090" cy="2157552"/>
            </a:xfrm>
            <a:prstGeom prst="rect">
              <a:avLst/>
            </a:prstGeom>
            <a:ln w="12700" cap="flat">
              <a:noFill/>
              <a:miter lim="400000"/>
            </a:ln>
            <a:effectLst/>
          </p:spPr>
        </p:pic>
        <p:grpSp>
          <p:nvGrpSpPr>
            <p:cNvPr id="212" name="Group 16"/>
            <p:cNvGrpSpPr/>
            <p:nvPr/>
          </p:nvGrpSpPr>
          <p:grpSpPr>
            <a:xfrm>
              <a:off x="684061" y="1833578"/>
              <a:ext cx="3304675" cy="376223"/>
              <a:chOff x="0" y="0"/>
              <a:chExt cx="3304673" cy="376221"/>
            </a:xfrm>
          </p:grpSpPr>
          <p:sp>
            <p:nvSpPr>
              <p:cNvPr id="204" name="Straight Connector 17"/>
              <p:cNvSpPr/>
              <p:nvPr/>
            </p:nvSpPr>
            <p:spPr>
              <a:xfrm flipV="1">
                <a:off x="-1" y="360930"/>
                <a:ext cx="3304674" cy="15292"/>
              </a:xfrm>
              <a:prstGeom prst="line">
                <a:avLst/>
              </a:prstGeom>
              <a:solidFill>
                <a:schemeClr val="accent1"/>
              </a:solidFill>
              <a:ln w="57150" cap="flat">
                <a:solidFill>
                  <a:srgbClr val="0A85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05" name="Straight Arrow Connector 18"/>
              <p:cNvSpPr/>
              <p:nvPr/>
            </p:nvSpPr>
            <p:spPr>
              <a:xfrm flipV="1">
                <a:off x="8580" y="480"/>
                <a:ext cx="1227" cy="368568"/>
              </a:xfrm>
              <a:prstGeom prst="line">
                <a:avLst/>
              </a:prstGeom>
              <a:noFill/>
              <a:ln w="57150" cap="flat">
                <a:solidFill>
                  <a:srgbClr val="0A85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206" name="Straight Arrow Connector 19"/>
              <p:cNvSpPr/>
              <p:nvPr/>
            </p:nvSpPr>
            <p:spPr>
              <a:xfrm flipV="1">
                <a:off x="655293" y="0"/>
                <a:ext cx="1228" cy="368568"/>
              </a:xfrm>
              <a:prstGeom prst="line">
                <a:avLst/>
              </a:prstGeom>
              <a:noFill/>
              <a:ln w="57150" cap="flat">
                <a:solidFill>
                  <a:srgbClr val="0A85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207" name="Straight Arrow Connector 20"/>
              <p:cNvSpPr/>
              <p:nvPr/>
            </p:nvSpPr>
            <p:spPr>
              <a:xfrm flipV="1">
                <a:off x="1126076" y="0"/>
                <a:ext cx="1227" cy="368568"/>
              </a:xfrm>
              <a:prstGeom prst="line">
                <a:avLst/>
              </a:prstGeom>
              <a:noFill/>
              <a:ln w="57150" cap="flat">
                <a:solidFill>
                  <a:srgbClr val="0A85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208" name="Straight Arrow Connector 21"/>
              <p:cNvSpPr/>
              <p:nvPr/>
            </p:nvSpPr>
            <p:spPr>
              <a:xfrm flipV="1">
                <a:off x="1655707" y="0"/>
                <a:ext cx="1227" cy="368568"/>
              </a:xfrm>
              <a:prstGeom prst="line">
                <a:avLst/>
              </a:prstGeom>
              <a:noFill/>
              <a:ln w="57150" cap="flat">
                <a:solidFill>
                  <a:srgbClr val="0A85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209" name="Straight Arrow Connector 22"/>
              <p:cNvSpPr/>
              <p:nvPr/>
            </p:nvSpPr>
            <p:spPr>
              <a:xfrm flipV="1">
                <a:off x="2186564" y="0"/>
                <a:ext cx="1227" cy="368568"/>
              </a:xfrm>
              <a:prstGeom prst="line">
                <a:avLst/>
              </a:prstGeom>
              <a:noFill/>
              <a:ln w="57150" cap="flat">
                <a:solidFill>
                  <a:srgbClr val="0A85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210" name="Straight Arrow Connector 23"/>
              <p:cNvSpPr/>
              <p:nvPr/>
            </p:nvSpPr>
            <p:spPr>
              <a:xfrm flipV="1">
                <a:off x="2773816" y="0"/>
                <a:ext cx="1227" cy="368568"/>
              </a:xfrm>
              <a:prstGeom prst="line">
                <a:avLst/>
              </a:prstGeom>
              <a:noFill/>
              <a:ln w="57150" cap="flat">
                <a:solidFill>
                  <a:srgbClr val="0A85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211" name="Straight Arrow Connector 24"/>
              <p:cNvSpPr/>
              <p:nvPr/>
            </p:nvSpPr>
            <p:spPr>
              <a:xfrm flipV="1">
                <a:off x="3303447" y="0"/>
                <a:ext cx="1227" cy="368568"/>
              </a:xfrm>
              <a:prstGeom prst="line">
                <a:avLst/>
              </a:prstGeom>
              <a:noFill/>
              <a:ln w="57150" cap="flat">
                <a:solidFill>
                  <a:srgbClr val="0A85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gr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ectangle 2"/>
          <p:cNvSpPr txBox="1">
            <a:spLocks noGrp="1"/>
          </p:cNvSpPr>
          <p:nvPr>
            <p:ph type="title"/>
          </p:nvPr>
        </p:nvSpPr>
        <p:spPr>
          <a:xfrm>
            <a:off x="304800" y="152400"/>
            <a:ext cx="8534400" cy="533400"/>
          </a:xfrm>
          <a:prstGeom prst="rect">
            <a:avLst/>
          </a:prstGeom>
        </p:spPr>
        <p:txBody>
          <a:bodyPr/>
          <a:lstStyle/>
          <a:p>
            <a:pPr>
              <a:defRPr>
                <a:solidFill>
                  <a:srgbClr val="FFCC00"/>
                </a:solidFill>
              </a:defRPr>
            </a:pPr>
            <a:r>
              <a:t>Scenario #2) Add </a:t>
            </a:r>
            <a:r>
              <a:rPr b="1" i="0">
                <a:latin typeface="Tahoma"/>
                <a:ea typeface="Tahoma"/>
                <a:cs typeface="Tahoma"/>
                <a:sym typeface="Tahoma"/>
              </a:rPr>
              <a:t>storage</a:t>
            </a:r>
            <a:r>
              <a:t> in place of dispatchable plants</a:t>
            </a:r>
          </a:p>
        </p:txBody>
      </p:sp>
      <p:sp>
        <p:nvSpPr>
          <p:cNvPr id="216" name="Rectangle 3"/>
          <p:cNvSpPr txBox="1">
            <a:spLocks noGrp="1"/>
          </p:cNvSpPr>
          <p:nvPr>
            <p:ph type="body" idx="1"/>
          </p:nvPr>
        </p:nvSpPr>
        <p:spPr>
          <a:xfrm>
            <a:off x="228600" y="835222"/>
            <a:ext cx="8534400" cy="3796350"/>
          </a:xfrm>
          <a:prstGeom prst="rect">
            <a:avLst/>
          </a:prstGeom>
        </p:spPr>
        <p:txBody>
          <a:bodyPr/>
          <a:lstStyle/>
          <a:p>
            <a:pPr>
              <a:defRPr sz="1800"/>
            </a:pPr>
            <a:r>
              <a:t>Why pay for dispatchable power plants that sit idle almost all of the day!</a:t>
            </a:r>
          </a:p>
          <a:p>
            <a:pPr>
              <a:defRPr sz="1200" b="1"/>
            </a:pPr>
            <a:endParaRPr/>
          </a:p>
          <a:p>
            <a:pPr>
              <a:defRPr sz="1800"/>
            </a:pPr>
            <a:r>
              <a:t>INSTEAD:  Choose the CHEAPEST CLEANEST TYPE(S) OF POWER PLANTS</a:t>
            </a:r>
          </a:p>
          <a:p>
            <a:pPr>
              <a:defRPr sz="1000"/>
            </a:pPr>
            <a:endParaRPr/>
          </a:p>
          <a:p>
            <a:pPr>
              <a:defRPr sz="1800"/>
            </a:pPr>
            <a:r>
              <a:t>Let them run ALL DAY AT FULL POWER (maximizing their bang / capital buck)</a:t>
            </a:r>
          </a:p>
          <a:p>
            <a:pPr>
              <a:defRPr sz="700"/>
            </a:pPr>
            <a:endParaRPr/>
          </a:p>
          <a:p>
            <a:pPr marL="0" lvl="1" indent="640896">
              <a:buSzTx/>
              <a:buNone/>
              <a:defRPr sz="1800"/>
            </a:pPr>
            <a:r>
              <a:t>Size them so their power = 80% of peak power = average daily power</a:t>
            </a:r>
          </a:p>
          <a:p>
            <a:pPr>
              <a:defRPr sz="1600"/>
            </a:pPr>
            <a:endParaRPr/>
          </a:p>
          <a:p>
            <a:pPr>
              <a:defRPr sz="1800"/>
            </a:pPr>
            <a:r>
              <a:t>And </a:t>
            </a:r>
            <a:r>
              <a:rPr b="1"/>
              <a:t>STORE</a:t>
            </a:r>
            <a:r>
              <a:t> EXCESS POWER produced early in the day for use later in the day</a:t>
            </a:r>
          </a:p>
          <a:p>
            <a:pPr>
              <a:defRPr sz="1800"/>
            </a:pPr>
            <a:endParaRPr/>
          </a:p>
          <a:p>
            <a:pPr>
              <a:defRPr sz="1800"/>
            </a:pPr>
            <a:r>
              <a:t>	Old Scenario #1:				New Scenario #2:</a:t>
            </a:r>
          </a:p>
        </p:txBody>
      </p:sp>
      <p:grpSp>
        <p:nvGrpSpPr>
          <p:cNvPr id="235" name="Group 49"/>
          <p:cNvGrpSpPr/>
          <p:nvPr/>
        </p:nvGrpSpPr>
        <p:grpSpPr>
          <a:xfrm>
            <a:off x="76200" y="4249959"/>
            <a:ext cx="4419601" cy="2405317"/>
            <a:chOff x="0" y="0"/>
            <a:chExt cx="4419600" cy="2405315"/>
          </a:xfrm>
        </p:grpSpPr>
        <p:sp>
          <p:nvSpPr>
            <p:cNvPr id="217" name="Rectangle 25"/>
            <p:cNvSpPr/>
            <p:nvPr/>
          </p:nvSpPr>
          <p:spPr>
            <a:xfrm>
              <a:off x="676892" y="1051265"/>
              <a:ext cx="3320145" cy="1048989"/>
            </a:xfrm>
            <a:prstGeom prst="rect">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18" name="Straight Arrow Connector 26"/>
            <p:cNvSpPr/>
            <p:nvPr/>
          </p:nvSpPr>
          <p:spPr>
            <a:xfrm>
              <a:off x="685800" y="2094960"/>
              <a:ext cx="3581401" cy="1588"/>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219" name="Straight Arrow Connector 27"/>
            <p:cNvSpPr/>
            <p:nvPr/>
          </p:nvSpPr>
          <p:spPr>
            <a:xfrm flipH="1" flipV="1">
              <a:off x="676893" y="-1"/>
              <a:ext cx="4644" cy="2097978"/>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220" name="Straight Connector 28"/>
            <p:cNvSpPr/>
            <p:nvPr/>
          </p:nvSpPr>
          <p:spPr>
            <a:xfrm flipV="1">
              <a:off x="3151908" y="349663"/>
              <a:ext cx="1259" cy="174831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21" name="Straight Connector 29"/>
            <p:cNvSpPr/>
            <p:nvPr/>
          </p:nvSpPr>
          <p:spPr>
            <a:xfrm flipV="1">
              <a:off x="2330927" y="349663"/>
              <a:ext cx="1259" cy="174831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22" name="Straight Connector 30"/>
            <p:cNvSpPr/>
            <p:nvPr/>
          </p:nvSpPr>
          <p:spPr>
            <a:xfrm flipV="1">
              <a:off x="1513971" y="349663"/>
              <a:ext cx="1259" cy="174831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23" name="Straight Connector 31"/>
            <p:cNvSpPr/>
            <p:nvPr/>
          </p:nvSpPr>
          <p:spPr>
            <a:xfrm flipV="1">
              <a:off x="3995778" y="349663"/>
              <a:ext cx="1259" cy="1748314"/>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24" name="Straight Connector 32"/>
            <p:cNvSpPr/>
            <p:nvPr/>
          </p:nvSpPr>
          <p:spPr>
            <a:xfrm>
              <a:off x="676892" y="1048988"/>
              <a:ext cx="3320144" cy="1215"/>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25" name="Straight Connector 33"/>
            <p:cNvSpPr/>
            <p:nvPr/>
          </p:nvSpPr>
          <p:spPr>
            <a:xfrm>
              <a:off x="676892" y="306926"/>
              <a:ext cx="3320144" cy="1215"/>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26" name="TextBox 34"/>
            <p:cNvSpPr txBox="1"/>
            <p:nvPr/>
          </p:nvSpPr>
          <p:spPr>
            <a:xfrm>
              <a:off x="0" y="93440"/>
              <a:ext cx="609600" cy="421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100" b="0">
                  <a:solidFill>
                    <a:srgbClr val="FFFFFF"/>
                  </a:solidFill>
                </a:defRPr>
              </a:pPr>
              <a:r>
                <a:t>Peak </a:t>
              </a:r>
            </a:p>
            <a:p>
              <a:pPr algn="ctr">
                <a:defRPr sz="1100" b="0">
                  <a:solidFill>
                    <a:srgbClr val="FFFFFF"/>
                  </a:solidFill>
                </a:defRPr>
              </a:pPr>
              <a:r>
                <a:t>Power</a:t>
              </a:r>
            </a:p>
          </p:txBody>
        </p:sp>
        <p:sp>
          <p:nvSpPr>
            <p:cNvPr id="227" name="TextBox 35"/>
            <p:cNvSpPr txBox="1"/>
            <p:nvPr/>
          </p:nvSpPr>
          <p:spPr>
            <a:xfrm>
              <a:off x="133596" y="931640"/>
              <a:ext cx="543297" cy="243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defRPr sz="1000" b="0">
                  <a:solidFill>
                    <a:srgbClr val="FFFFFF"/>
                  </a:solidFill>
                </a:defRPr>
              </a:lvl1pPr>
            </a:lstStyle>
            <a:p>
              <a:r>
                <a:t> 60%</a:t>
              </a:r>
            </a:p>
          </p:txBody>
        </p:sp>
        <p:sp>
          <p:nvSpPr>
            <p:cNvPr id="228" name="TextBox 36"/>
            <p:cNvSpPr txBox="1"/>
            <p:nvPr/>
          </p:nvSpPr>
          <p:spPr>
            <a:xfrm>
              <a:off x="193963" y="2097975"/>
              <a:ext cx="905495"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 Midnight</a:t>
              </a:r>
            </a:p>
          </p:txBody>
        </p:sp>
        <p:sp>
          <p:nvSpPr>
            <p:cNvPr id="229" name="TextBox 37"/>
            <p:cNvSpPr txBox="1"/>
            <p:nvPr/>
          </p:nvSpPr>
          <p:spPr>
            <a:xfrm>
              <a:off x="1884217" y="2097975"/>
              <a:ext cx="905495"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100"/>
                <a:t>Noon</a:t>
              </a:r>
            </a:p>
          </p:txBody>
        </p:sp>
        <p:sp>
          <p:nvSpPr>
            <p:cNvPr id="230" name="TextBox 38"/>
            <p:cNvSpPr txBox="1"/>
            <p:nvPr/>
          </p:nvSpPr>
          <p:spPr>
            <a:xfrm>
              <a:off x="3514106" y="2117830"/>
              <a:ext cx="905495"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 Midnight</a:t>
              </a:r>
            </a:p>
          </p:txBody>
        </p:sp>
        <p:sp>
          <p:nvSpPr>
            <p:cNvPr id="231" name="TextBox 39"/>
            <p:cNvSpPr txBox="1"/>
            <p:nvPr/>
          </p:nvSpPr>
          <p:spPr>
            <a:xfrm>
              <a:off x="133596" y="474440"/>
              <a:ext cx="543297"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defRPr sz="1400" b="0">
                  <a:solidFill>
                    <a:srgbClr val="FFFFFF"/>
                  </a:solidFill>
                </a:defRPr>
              </a:pPr>
              <a:r>
                <a:t> </a:t>
              </a:r>
              <a:r>
                <a:rPr sz="1100"/>
                <a:t>80%</a:t>
              </a:r>
            </a:p>
          </p:txBody>
        </p:sp>
        <p:sp>
          <p:nvSpPr>
            <p:cNvPr id="232" name="Freeform 40"/>
            <p:cNvSpPr/>
            <p:nvPr/>
          </p:nvSpPr>
          <p:spPr>
            <a:xfrm>
              <a:off x="676645" y="310386"/>
              <a:ext cx="3322015" cy="738180"/>
            </a:xfrm>
            <a:custGeom>
              <a:avLst/>
              <a:gdLst/>
              <a:ahLst/>
              <a:cxnLst>
                <a:cxn ang="0">
                  <a:pos x="wd2" y="hd2"/>
                </a:cxn>
                <a:cxn ang="5400000">
                  <a:pos x="wd2" y="hd2"/>
                </a:cxn>
                <a:cxn ang="10800000">
                  <a:pos x="wd2" y="hd2"/>
                </a:cxn>
                <a:cxn ang="16200000">
                  <a:pos x="wd2" y="hd2"/>
                </a:cxn>
              </a:cxnLst>
              <a:rect l="0" t="0" r="r" b="b"/>
              <a:pathLst>
                <a:path w="21587" h="21443" extrusionOk="0">
                  <a:moveTo>
                    <a:pt x="21554" y="21443"/>
                  </a:moveTo>
                  <a:cubicBezTo>
                    <a:pt x="21565" y="19633"/>
                    <a:pt x="21576" y="17822"/>
                    <a:pt x="21576" y="16364"/>
                  </a:cubicBezTo>
                  <a:cubicBezTo>
                    <a:pt x="21576" y="14907"/>
                    <a:pt x="21558" y="13370"/>
                    <a:pt x="21554" y="12696"/>
                  </a:cubicBezTo>
                  <a:cubicBezTo>
                    <a:pt x="21551" y="12022"/>
                    <a:pt x="21554" y="12320"/>
                    <a:pt x="21554" y="12320"/>
                  </a:cubicBezTo>
                  <a:cubicBezTo>
                    <a:pt x="21554" y="12210"/>
                    <a:pt x="21551" y="12179"/>
                    <a:pt x="21554" y="12038"/>
                  </a:cubicBezTo>
                  <a:cubicBezTo>
                    <a:pt x="21558" y="11897"/>
                    <a:pt x="21573" y="11630"/>
                    <a:pt x="21576" y="11474"/>
                  </a:cubicBezTo>
                  <a:cubicBezTo>
                    <a:pt x="21580" y="11317"/>
                    <a:pt x="21598" y="11239"/>
                    <a:pt x="21576" y="11098"/>
                  </a:cubicBezTo>
                  <a:cubicBezTo>
                    <a:pt x="21554" y="10956"/>
                    <a:pt x="21525" y="10878"/>
                    <a:pt x="21445" y="10627"/>
                  </a:cubicBezTo>
                  <a:cubicBezTo>
                    <a:pt x="21366" y="10376"/>
                    <a:pt x="21315" y="10188"/>
                    <a:pt x="21097" y="9593"/>
                  </a:cubicBezTo>
                  <a:cubicBezTo>
                    <a:pt x="20879" y="8997"/>
                    <a:pt x="20508" y="7994"/>
                    <a:pt x="20138" y="7053"/>
                  </a:cubicBezTo>
                  <a:cubicBezTo>
                    <a:pt x="19767" y="6113"/>
                    <a:pt x="19295" y="4875"/>
                    <a:pt x="18874" y="3950"/>
                  </a:cubicBezTo>
                  <a:cubicBezTo>
                    <a:pt x="18453" y="3025"/>
                    <a:pt x="17977" y="2116"/>
                    <a:pt x="17610" y="1505"/>
                  </a:cubicBezTo>
                  <a:cubicBezTo>
                    <a:pt x="17243" y="893"/>
                    <a:pt x="16967" y="517"/>
                    <a:pt x="16673" y="282"/>
                  </a:cubicBezTo>
                  <a:cubicBezTo>
                    <a:pt x="16379" y="47"/>
                    <a:pt x="16164" y="-110"/>
                    <a:pt x="15845" y="94"/>
                  </a:cubicBezTo>
                  <a:cubicBezTo>
                    <a:pt x="15525" y="298"/>
                    <a:pt x="15140" y="830"/>
                    <a:pt x="14755" y="1505"/>
                  </a:cubicBezTo>
                  <a:cubicBezTo>
                    <a:pt x="14370" y="2179"/>
                    <a:pt x="13887" y="3291"/>
                    <a:pt x="13535" y="4138"/>
                  </a:cubicBezTo>
                  <a:cubicBezTo>
                    <a:pt x="13182" y="4984"/>
                    <a:pt x="13368" y="4812"/>
                    <a:pt x="12641" y="6583"/>
                  </a:cubicBezTo>
                  <a:cubicBezTo>
                    <a:pt x="11915" y="8354"/>
                    <a:pt x="9968" y="12837"/>
                    <a:pt x="9176" y="14765"/>
                  </a:cubicBezTo>
                  <a:cubicBezTo>
                    <a:pt x="8384" y="16693"/>
                    <a:pt x="8265" y="17258"/>
                    <a:pt x="7891" y="18151"/>
                  </a:cubicBezTo>
                  <a:cubicBezTo>
                    <a:pt x="7516" y="19045"/>
                    <a:pt x="7262" y="19625"/>
                    <a:pt x="6932" y="20126"/>
                  </a:cubicBezTo>
                  <a:cubicBezTo>
                    <a:pt x="6601" y="20628"/>
                    <a:pt x="6176" y="20973"/>
                    <a:pt x="5907" y="21161"/>
                  </a:cubicBezTo>
                  <a:cubicBezTo>
                    <a:pt x="5639" y="21349"/>
                    <a:pt x="5679" y="21490"/>
                    <a:pt x="5319" y="21255"/>
                  </a:cubicBezTo>
                  <a:cubicBezTo>
                    <a:pt x="4959" y="21020"/>
                    <a:pt x="4215" y="20408"/>
                    <a:pt x="3750" y="19750"/>
                  </a:cubicBezTo>
                  <a:cubicBezTo>
                    <a:pt x="3285" y="19092"/>
                    <a:pt x="2893" y="18120"/>
                    <a:pt x="2530" y="17305"/>
                  </a:cubicBezTo>
                  <a:cubicBezTo>
                    <a:pt x="2166" y="16490"/>
                    <a:pt x="1829" y="15534"/>
                    <a:pt x="1571" y="14860"/>
                  </a:cubicBezTo>
                  <a:cubicBezTo>
                    <a:pt x="1313" y="14185"/>
                    <a:pt x="1164" y="13778"/>
                    <a:pt x="982" y="13261"/>
                  </a:cubicBezTo>
                  <a:cubicBezTo>
                    <a:pt x="801" y="12743"/>
                    <a:pt x="590" y="12069"/>
                    <a:pt x="481" y="11756"/>
                  </a:cubicBezTo>
                  <a:cubicBezTo>
                    <a:pt x="372" y="11442"/>
                    <a:pt x="361" y="11489"/>
                    <a:pt x="329" y="11380"/>
                  </a:cubicBezTo>
                  <a:cubicBezTo>
                    <a:pt x="296" y="11270"/>
                    <a:pt x="303" y="11176"/>
                    <a:pt x="285" y="11098"/>
                  </a:cubicBezTo>
                  <a:cubicBezTo>
                    <a:pt x="267" y="11019"/>
                    <a:pt x="241" y="10956"/>
                    <a:pt x="220" y="10909"/>
                  </a:cubicBezTo>
                  <a:cubicBezTo>
                    <a:pt x="198" y="10862"/>
                    <a:pt x="176" y="10862"/>
                    <a:pt x="154" y="10815"/>
                  </a:cubicBezTo>
                  <a:cubicBezTo>
                    <a:pt x="132" y="10768"/>
                    <a:pt x="111" y="10659"/>
                    <a:pt x="89" y="10627"/>
                  </a:cubicBezTo>
                  <a:cubicBezTo>
                    <a:pt x="67" y="10596"/>
                    <a:pt x="34" y="10533"/>
                    <a:pt x="23" y="10627"/>
                  </a:cubicBezTo>
                  <a:cubicBezTo>
                    <a:pt x="13" y="10721"/>
                    <a:pt x="27" y="10878"/>
                    <a:pt x="23" y="11192"/>
                  </a:cubicBezTo>
                  <a:cubicBezTo>
                    <a:pt x="20" y="11505"/>
                    <a:pt x="5" y="11944"/>
                    <a:pt x="2" y="12508"/>
                  </a:cubicBezTo>
                  <a:cubicBezTo>
                    <a:pt x="-2" y="13073"/>
                    <a:pt x="2" y="14577"/>
                    <a:pt x="2" y="14577"/>
                  </a:cubicBezTo>
                  <a:lnTo>
                    <a:pt x="2" y="21349"/>
                  </a:lnTo>
                </a:path>
              </a:pathLst>
            </a:cu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33" name="TextBox 46"/>
            <p:cNvSpPr txBox="1"/>
            <p:nvPr/>
          </p:nvSpPr>
          <p:spPr>
            <a:xfrm>
              <a:off x="990600" y="1388840"/>
              <a:ext cx="26670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Base load power plants</a:t>
              </a:r>
            </a:p>
          </p:txBody>
        </p:sp>
        <p:sp>
          <p:nvSpPr>
            <p:cNvPr id="234" name="TextBox 47"/>
            <p:cNvSpPr txBox="1"/>
            <p:nvPr/>
          </p:nvSpPr>
          <p:spPr>
            <a:xfrm>
              <a:off x="2057400" y="520180"/>
              <a:ext cx="2209800" cy="523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Dispatchable </a:t>
              </a:r>
            </a:p>
            <a:p>
              <a:pPr algn="ctr">
                <a:defRPr sz="1400" b="0">
                  <a:solidFill>
                    <a:srgbClr val="FFFFFF"/>
                  </a:solidFill>
                </a:defRPr>
              </a:pPr>
              <a:r>
                <a:t>load power plants</a:t>
              </a:r>
            </a:p>
          </p:txBody>
        </p:sp>
      </p:grpSp>
      <p:grpSp>
        <p:nvGrpSpPr>
          <p:cNvPr id="258" name="Group 52"/>
          <p:cNvGrpSpPr/>
          <p:nvPr/>
        </p:nvGrpSpPr>
        <p:grpSpPr>
          <a:xfrm>
            <a:off x="4554828" y="4012706"/>
            <a:ext cx="4436772" cy="2616257"/>
            <a:chOff x="0" y="0"/>
            <a:chExt cx="4436771" cy="2616256"/>
          </a:xfrm>
        </p:grpSpPr>
        <p:grpSp>
          <p:nvGrpSpPr>
            <p:cNvPr id="251" name="Group 22"/>
            <p:cNvGrpSpPr/>
            <p:nvPr/>
          </p:nvGrpSpPr>
          <p:grpSpPr>
            <a:xfrm>
              <a:off x="0" y="225736"/>
              <a:ext cx="4436772" cy="2390521"/>
              <a:chOff x="0" y="0"/>
              <a:chExt cx="4436771" cy="2390520"/>
            </a:xfrm>
          </p:grpSpPr>
          <p:sp>
            <p:nvSpPr>
              <p:cNvPr id="236" name="Rectangle 5"/>
              <p:cNvSpPr/>
              <p:nvPr/>
            </p:nvSpPr>
            <p:spPr>
              <a:xfrm>
                <a:off x="643944" y="696653"/>
                <a:ext cx="3364606" cy="1388788"/>
              </a:xfrm>
              <a:prstGeom prst="rect">
                <a:avLst/>
              </a:prstGeom>
              <a:solidFill>
                <a:srgbClr val="FF9933"/>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37" name="Straight Arrow Connector 6"/>
              <p:cNvSpPr/>
              <p:nvPr/>
            </p:nvSpPr>
            <p:spPr>
              <a:xfrm>
                <a:off x="643944" y="2081974"/>
                <a:ext cx="3640429" cy="6332"/>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238" name="Straight Arrow Connector 7"/>
              <p:cNvSpPr/>
              <p:nvPr/>
            </p:nvSpPr>
            <p:spPr>
              <a:xfrm flipH="1" flipV="1">
                <a:off x="643944" y="0"/>
                <a:ext cx="4706" cy="2083180"/>
              </a:xfrm>
              <a:prstGeom prst="line">
                <a:avLst/>
              </a:prstGeom>
              <a:noFill/>
              <a:ln w="38100" cap="flat">
                <a:solidFill>
                  <a:srgbClr val="FFFFFF"/>
                </a:solidFill>
                <a:prstDash val="solid"/>
                <a:round/>
                <a:tailEnd type="triangle" w="med" len="med"/>
              </a:ln>
              <a:effectLst/>
            </p:spPr>
            <p:txBody>
              <a:bodyPr vert="eaVert" wrap="square" lIns="45719" tIns="45719" rIns="45719" bIns="45719" numCol="1" anchor="t">
                <a:noAutofit/>
              </a:bodyPr>
              <a:lstStyle/>
              <a:p>
                <a:pPr>
                  <a:defRPr>
                    <a:solidFill>
                      <a:srgbClr val="FFFFFF"/>
                    </a:solidFill>
                  </a:defRPr>
                </a:pPr>
                <a:endParaRPr/>
              </a:p>
            </p:txBody>
          </p:sp>
          <p:sp>
            <p:nvSpPr>
              <p:cNvPr id="239" name="Freeform 8"/>
              <p:cNvSpPr/>
              <p:nvPr/>
            </p:nvSpPr>
            <p:spPr>
              <a:xfrm>
                <a:off x="668906" y="324800"/>
                <a:ext cx="3322165" cy="725257"/>
              </a:xfrm>
              <a:custGeom>
                <a:avLst/>
                <a:gdLst/>
                <a:ahLst/>
                <a:cxnLst>
                  <a:cxn ang="0">
                    <a:pos x="wd2" y="hd2"/>
                  </a:cxn>
                  <a:cxn ang="5400000">
                    <a:pos x="wd2" y="hd2"/>
                  </a:cxn>
                  <a:cxn ang="10800000">
                    <a:pos x="wd2" y="hd2"/>
                  </a:cxn>
                  <a:cxn ang="16200000">
                    <a:pos x="wd2" y="hd2"/>
                  </a:cxn>
                </a:cxnLst>
                <a:rect l="0" t="0" r="r" b="b"/>
                <a:pathLst>
                  <a:path w="21600" h="21600" extrusionOk="0">
                    <a:moveTo>
                      <a:pt x="0" y="10977"/>
                    </a:moveTo>
                    <a:cubicBezTo>
                      <a:pt x="1838" y="16289"/>
                      <a:pt x="3677" y="21600"/>
                      <a:pt x="5466" y="21600"/>
                    </a:cubicBezTo>
                    <a:cubicBezTo>
                      <a:pt x="7255" y="21600"/>
                      <a:pt x="8934" y="14577"/>
                      <a:pt x="10734" y="10977"/>
                    </a:cubicBezTo>
                    <a:cubicBezTo>
                      <a:pt x="12534" y="7377"/>
                      <a:pt x="14455" y="0"/>
                      <a:pt x="16266" y="0"/>
                    </a:cubicBezTo>
                    <a:cubicBezTo>
                      <a:pt x="18077" y="0"/>
                      <a:pt x="21600" y="10977"/>
                      <a:pt x="21600" y="10977"/>
                    </a:cubicBezTo>
                  </a:path>
                </a:pathLst>
              </a:custGeom>
              <a:solidFill>
                <a:srgbClr val="FFFF00">
                  <a:alpha val="52999"/>
                </a:srgbClr>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40" name="Straight Connector 9"/>
              <p:cNvSpPr/>
              <p:nvPr/>
            </p:nvSpPr>
            <p:spPr>
              <a:xfrm flipV="1">
                <a:off x="3152104" y="347196"/>
                <a:ext cx="1275" cy="1735985"/>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41" name="Straight Connector 10"/>
              <p:cNvSpPr/>
              <p:nvPr/>
            </p:nvSpPr>
            <p:spPr>
              <a:xfrm flipV="1">
                <a:off x="2320129" y="347196"/>
                <a:ext cx="1275" cy="1735985"/>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42" name="Straight Connector 11"/>
              <p:cNvSpPr/>
              <p:nvPr/>
            </p:nvSpPr>
            <p:spPr>
              <a:xfrm flipV="1">
                <a:off x="1492232" y="347196"/>
                <a:ext cx="1275" cy="1735985"/>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43" name="Straight Connector 12"/>
              <p:cNvSpPr/>
              <p:nvPr/>
            </p:nvSpPr>
            <p:spPr>
              <a:xfrm flipV="1">
                <a:off x="4007274" y="347196"/>
                <a:ext cx="1275" cy="1735985"/>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44" name="Straight Connector 13"/>
              <p:cNvSpPr/>
              <p:nvPr/>
            </p:nvSpPr>
            <p:spPr>
              <a:xfrm>
                <a:off x="643944" y="1041590"/>
                <a:ext cx="3364606" cy="1205"/>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45" name="Straight Connector 14"/>
              <p:cNvSpPr/>
              <p:nvPr/>
            </p:nvSpPr>
            <p:spPr>
              <a:xfrm>
                <a:off x="643944" y="304761"/>
                <a:ext cx="3364606" cy="1205"/>
              </a:xfrm>
              <a:prstGeom prst="line">
                <a:avLst/>
              </a:prstGeom>
              <a:solidFill>
                <a:schemeClr val="accent1"/>
              </a:solid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sp>
            <p:nvSpPr>
              <p:cNvPr id="246" name="TextBox 15"/>
              <p:cNvSpPr txBox="1"/>
              <p:nvPr/>
            </p:nvSpPr>
            <p:spPr>
              <a:xfrm>
                <a:off x="0" y="107105"/>
                <a:ext cx="702973" cy="421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Peak Power</a:t>
                </a:r>
              </a:p>
            </p:txBody>
          </p:sp>
          <p:sp>
            <p:nvSpPr>
              <p:cNvPr id="247" name="TextBox 17"/>
              <p:cNvSpPr txBox="1"/>
              <p:nvPr/>
            </p:nvSpPr>
            <p:spPr>
              <a:xfrm>
                <a:off x="154547" y="2083180"/>
                <a:ext cx="91762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100"/>
                  <a:t>Midnight</a:t>
                </a:r>
              </a:p>
            </p:txBody>
          </p:sp>
          <p:sp>
            <p:nvSpPr>
              <p:cNvPr id="248" name="TextBox 18"/>
              <p:cNvSpPr txBox="1"/>
              <p:nvPr/>
            </p:nvSpPr>
            <p:spPr>
              <a:xfrm>
                <a:off x="1867436" y="2083180"/>
                <a:ext cx="917620" cy="2565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100" b="0">
                    <a:solidFill>
                      <a:srgbClr val="FFFFFF"/>
                    </a:solidFill>
                  </a:defRPr>
                </a:lvl1pPr>
              </a:lstStyle>
              <a:p>
                <a:r>
                  <a:t> Noon</a:t>
                </a:r>
              </a:p>
            </p:txBody>
          </p:sp>
          <p:sp>
            <p:nvSpPr>
              <p:cNvPr id="249" name="TextBox 19"/>
              <p:cNvSpPr txBox="1"/>
              <p:nvPr/>
            </p:nvSpPr>
            <p:spPr>
              <a:xfrm>
                <a:off x="3519152" y="2080919"/>
                <a:ext cx="91762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 </a:t>
                </a:r>
                <a:r>
                  <a:rPr sz="1100"/>
                  <a:t>Midnight</a:t>
                </a:r>
              </a:p>
            </p:txBody>
          </p:sp>
          <p:sp>
            <p:nvSpPr>
              <p:cNvPr id="250" name="TextBox 20"/>
              <p:cNvSpPr txBox="1"/>
              <p:nvPr/>
            </p:nvSpPr>
            <p:spPr>
              <a:xfrm>
                <a:off x="93372" y="570945"/>
                <a:ext cx="550572"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defRPr sz="1400" b="0">
                    <a:solidFill>
                      <a:srgbClr val="FFFFFF"/>
                    </a:solidFill>
                  </a:defRPr>
                </a:pPr>
                <a:r>
                  <a:t> </a:t>
                </a:r>
                <a:r>
                  <a:rPr sz="1100"/>
                  <a:t>80%</a:t>
                </a:r>
              </a:p>
            </p:txBody>
          </p:sp>
        </p:grpSp>
        <p:grpSp>
          <p:nvGrpSpPr>
            <p:cNvPr id="255" name="Curved Down Arrow 21"/>
            <p:cNvGrpSpPr/>
            <p:nvPr/>
          </p:nvGrpSpPr>
          <p:grpSpPr>
            <a:xfrm>
              <a:off x="1319648" y="-1"/>
              <a:ext cx="1895886" cy="839268"/>
              <a:chOff x="0" y="0"/>
              <a:chExt cx="1895885" cy="839266"/>
            </a:xfrm>
          </p:grpSpPr>
          <p:sp>
            <p:nvSpPr>
              <p:cNvPr id="252" name="Shape"/>
              <p:cNvSpPr/>
              <p:nvPr/>
            </p:nvSpPr>
            <p:spPr>
              <a:xfrm rot="20869688">
                <a:off x="27994" y="188776"/>
                <a:ext cx="1839898" cy="461715"/>
              </a:xfrm>
              <a:custGeom>
                <a:avLst/>
                <a:gdLst/>
                <a:ahLst/>
                <a:cxnLst>
                  <a:cxn ang="0">
                    <a:pos x="wd2" y="hd2"/>
                  </a:cxn>
                  <a:cxn ang="5400000">
                    <a:pos x="wd2" y="hd2"/>
                  </a:cxn>
                  <a:cxn ang="10800000">
                    <a:pos x="wd2" y="hd2"/>
                  </a:cxn>
                  <a:cxn ang="16200000">
                    <a:pos x="wd2" y="hd2"/>
                  </a:cxn>
                </a:cxnLst>
                <a:rect l="0" t="0" r="r" b="b"/>
                <a:pathLst>
                  <a:path w="21600" h="21600" extrusionOk="0">
                    <a:moveTo>
                      <a:pt x="20900" y="21600"/>
                    </a:moveTo>
                    <a:lnTo>
                      <a:pt x="18344" y="12560"/>
                    </a:lnTo>
                    <a:lnTo>
                      <a:pt x="19294" y="12560"/>
                    </a:lnTo>
                    <a:lnTo>
                      <a:pt x="19294" y="12560"/>
                    </a:lnTo>
                    <a:cubicBezTo>
                      <a:pt x="17643" y="4904"/>
                      <a:pt x="14057" y="0"/>
                      <a:pt x="10111" y="0"/>
                    </a:cubicBezTo>
                    <a:lnTo>
                      <a:pt x="11466" y="0"/>
                    </a:lnTo>
                    <a:cubicBezTo>
                      <a:pt x="15412" y="0"/>
                      <a:pt x="18998" y="4904"/>
                      <a:pt x="20649" y="12560"/>
                    </a:cubicBezTo>
                    <a:lnTo>
                      <a:pt x="21600" y="12560"/>
                    </a:lnTo>
                    <a:close/>
                    <a:moveTo>
                      <a:pt x="10789" y="49"/>
                    </a:moveTo>
                    <a:lnTo>
                      <a:pt x="10789" y="49"/>
                    </a:lnTo>
                    <a:cubicBezTo>
                      <a:pt x="5479" y="810"/>
                      <a:pt x="1355" y="10232"/>
                      <a:pt x="1355" y="21600"/>
                    </a:cubicBezTo>
                    <a:lnTo>
                      <a:pt x="0" y="21600"/>
                    </a:lnTo>
                    <a:cubicBezTo>
                      <a:pt x="0" y="9671"/>
                      <a:pt x="4527" y="0"/>
                      <a:pt x="10111" y="0"/>
                    </a:cubicBezTo>
                    <a:cubicBezTo>
                      <a:pt x="10337" y="0"/>
                      <a:pt x="10563" y="16"/>
                      <a:pt x="10789" y="49"/>
                    </a:cubicBezTo>
                    <a:close/>
                  </a:path>
                </a:pathLst>
              </a:custGeom>
              <a:solidFill>
                <a:schemeClr val="accent1"/>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sp>
            <p:nvSpPr>
              <p:cNvPr id="253" name="Shape"/>
              <p:cNvSpPr/>
              <p:nvPr/>
            </p:nvSpPr>
            <p:spPr>
              <a:xfrm rot="20869688">
                <a:off x="38345" y="285861"/>
                <a:ext cx="918991" cy="461714"/>
              </a:xfrm>
              <a:custGeom>
                <a:avLst/>
                <a:gdLst/>
                <a:ahLst/>
                <a:cxnLst>
                  <a:cxn ang="0">
                    <a:pos x="wd2" y="hd2"/>
                  </a:cxn>
                  <a:cxn ang="5400000">
                    <a:pos x="wd2" y="hd2"/>
                  </a:cxn>
                  <a:cxn ang="10800000">
                    <a:pos x="wd2" y="hd2"/>
                  </a:cxn>
                  <a:cxn ang="16200000">
                    <a:pos x="wd2" y="hd2"/>
                  </a:cxn>
                </a:cxnLst>
                <a:rect l="0" t="0" r="r" b="b"/>
                <a:pathLst>
                  <a:path w="21600" h="21600" extrusionOk="0">
                    <a:moveTo>
                      <a:pt x="21600" y="49"/>
                    </a:moveTo>
                    <a:lnTo>
                      <a:pt x="21600" y="49"/>
                    </a:lnTo>
                    <a:cubicBezTo>
                      <a:pt x="10970" y="810"/>
                      <a:pt x="2713" y="10232"/>
                      <a:pt x="2713" y="21600"/>
                    </a:cubicBezTo>
                    <a:lnTo>
                      <a:pt x="0" y="21600"/>
                    </a:lnTo>
                    <a:cubicBezTo>
                      <a:pt x="0" y="9671"/>
                      <a:pt x="9063" y="0"/>
                      <a:pt x="20243" y="0"/>
                    </a:cubicBezTo>
                    <a:cubicBezTo>
                      <a:pt x="20696" y="0"/>
                      <a:pt x="21148" y="16"/>
                      <a:pt x="21600" y="49"/>
                    </a:cubicBezTo>
                    <a:close/>
                  </a:path>
                </a:pathLst>
              </a:custGeom>
              <a:solidFill>
                <a:srgbClr val="000000">
                  <a:alpha val="20000"/>
                </a:srgbClr>
              </a:solidFill>
              <a:ln w="12700" cap="flat">
                <a:noFill/>
                <a:miter lim="400000"/>
              </a:ln>
              <a:effectLst/>
            </p:spPr>
            <p:txBody>
              <a:bodyPr vert="eaVert" wrap="square" lIns="45719" tIns="45719" rIns="45719" bIns="45719" numCol="1" anchor="t">
                <a:noAutofit/>
              </a:bodyPr>
              <a:lstStyle/>
              <a:p>
                <a:pPr>
                  <a:defRPr>
                    <a:solidFill>
                      <a:srgbClr val="FFFFFF"/>
                    </a:solidFill>
                  </a:defRPr>
                </a:pPr>
                <a:endParaRPr/>
              </a:p>
            </p:txBody>
          </p:sp>
          <p:sp>
            <p:nvSpPr>
              <p:cNvPr id="254" name="Line"/>
              <p:cNvSpPr/>
              <p:nvPr/>
            </p:nvSpPr>
            <p:spPr>
              <a:xfrm rot="20869688">
                <a:off x="27994" y="188776"/>
                <a:ext cx="1839898" cy="461715"/>
              </a:xfrm>
              <a:custGeom>
                <a:avLst/>
                <a:gdLst/>
                <a:ahLst/>
                <a:cxnLst>
                  <a:cxn ang="0">
                    <a:pos x="wd2" y="hd2"/>
                  </a:cxn>
                  <a:cxn ang="5400000">
                    <a:pos x="wd2" y="hd2"/>
                  </a:cxn>
                  <a:cxn ang="10800000">
                    <a:pos x="wd2" y="hd2"/>
                  </a:cxn>
                  <a:cxn ang="16200000">
                    <a:pos x="wd2" y="hd2"/>
                  </a:cxn>
                </a:cxnLst>
                <a:rect l="0" t="0" r="r" b="b"/>
                <a:pathLst>
                  <a:path w="21600" h="21600" extrusionOk="0">
                    <a:moveTo>
                      <a:pt x="10789" y="49"/>
                    </a:moveTo>
                    <a:lnTo>
                      <a:pt x="10789" y="49"/>
                    </a:lnTo>
                    <a:cubicBezTo>
                      <a:pt x="5479" y="810"/>
                      <a:pt x="1355" y="10232"/>
                      <a:pt x="1355" y="21600"/>
                    </a:cubicBezTo>
                    <a:lnTo>
                      <a:pt x="0" y="21600"/>
                    </a:lnTo>
                    <a:cubicBezTo>
                      <a:pt x="0" y="9671"/>
                      <a:pt x="4527" y="0"/>
                      <a:pt x="10111" y="0"/>
                    </a:cubicBezTo>
                    <a:lnTo>
                      <a:pt x="11466" y="0"/>
                    </a:lnTo>
                    <a:cubicBezTo>
                      <a:pt x="15412" y="0"/>
                      <a:pt x="18998" y="4904"/>
                      <a:pt x="20649" y="12560"/>
                    </a:cubicBezTo>
                    <a:lnTo>
                      <a:pt x="21600" y="12560"/>
                    </a:lnTo>
                    <a:lnTo>
                      <a:pt x="20900" y="21600"/>
                    </a:lnTo>
                    <a:lnTo>
                      <a:pt x="18344" y="12560"/>
                    </a:lnTo>
                    <a:lnTo>
                      <a:pt x="19294" y="12560"/>
                    </a:lnTo>
                    <a:lnTo>
                      <a:pt x="19294" y="12560"/>
                    </a:lnTo>
                    <a:cubicBezTo>
                      <a:pt x="17643" y="4904"/>
                      <a:pt x="14057" y="0"/>
                      <a:pt x="10111" y="0"/>
                    </a:cubicBezTo>
                  </a:path>
                </a:pathLst>
              </a:custGeom>
              <a:noFill/>
              <a:ln w="12700" cap="flat">
                <a:solidFill>
                  <a:srgbClr val="FFFFFF"/>
                </a:solidFill>
                <a:prstDash val="solid"/>
                <a:round/>
              </a:ln>
              <a:effectLst/>
            </p:spPr>
            <p:txBody>
              <a:bodyPr vert="eaVert" wrap="square" lIns="45719" tIns="45719" rIns="45719" bIns="45719" numCol="1" anchor="t">
                <a:noAutofit/>
              </a:bodyPr>
              <a:lstStyle/>
              <a:p>
                <a:pPr>
                  <a:defRPr>
                    <a:solidFill>
                      <a:srgbClr val="FFFFFF"/>
                    </a:solidFill>
                  </a:defRPr>
                </a:pPr>
                <a:endParaRPr/>
              </a:p>
            </p:txBody>
          </p:sp>
        </p:grpSp>
        <p:sp>
          <p:nvSpPr>
            <p:cNvPr id="256" name="TextBox 48"/>
            <p:cNvSpPr txBox="1"/>
            <p:nvPr/>
          </p:nvSpPr>
          <p:spPr>
            <a:xfrm>
              <a:off x="1007771" y="1486021"/>
              <a:ext cx="2667000" cy="523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p>
              <a:pPr algn="ctr">
                <a:defRPr sz="1400" b="0">
                  <a:solidFill>
                    <a:srgbClr val="FFFFFF"/>
                  </a:solidFill>
                </a:defRPr>
              </a:pPr>
              <a:r>
                <a:t>Most effective power plants,</a:t>
              </a:r>
            </a:p>
            <a:p>
              <a:pPr algn="ctr">
                <a:defRPr sz="1400" b="0">
                  <a:solidFill>
                    <a:srgbClr val="FFFFFF"/>
                  </a:solidFill>
                </a:defRPr>
              </a:pPr>
              <a:r>
                <a:t>always at full power</a:t>
              </a:r>
            </a:p>
          </p:txBody>
        </p:sp>
        <p:sp>
          <p:nvSpPr>
            <p:cNvPr id="257" name="TextBox 51"/>
            <p:cNvSpPr txBox="1"/>
            <p:nvPr/>
          </p:nvSpPr>
          <p:spPr>
            <a:xfrm>
              <a:off x="550572" y="866241"/>
              <a:ext cx="1905000" cy="307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45719" tIns="45719" rIns="45719" bIns="45719" numCol="1" anchor="t">
              <a:spAutoFit/>
            </a:bodyPr>
            <a:lstStyle>
              <a:lvl1pPr algn="ctr">
                <a:defRPr sz="1400" b="0">
                  <a:solidFill>
                    <a:srgbClr val="FFFFFF"/>
                  </a:solidFill>
                </a:defRPr>
              </a:lvl1pPr>
            </a:lstStyle>
            <a:p>
              <a:r>
                <a:t>Stored energy</a:t>
              </a:r>
            </a:p>
          </p:txBody>
        </p:sp>
      </p:gr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mv="urn:schemas-microsoft-com:mac:vml" xmlns="">
      <mp:transition xmlns:mp="http://schemas.microsoft.com/office/mac/powerpoint/2008/main" spd="med"/>
    </mc:Fallback>
  </mc:AlternateContent>
</p:sld>
</file>

<file path=ppt/theme/theme1.xml><?xml version="1.0" encoding="utf-8"?>
<a:theme xmlns:a="http://schemas.openxmlformats.org/drawingml/2006/main" name="Lecture 1 - What is Nanoscience">
  <a:themeElements>
    <a:clrScheme name="Custom 129">
      <a:dk1>
        <a:srgbClr val="003366"/>
      </a:dk1>
      <a:lt1>
        <a:srgbClr val="666666"/>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20FFFF"/>
      </a:hlink>
      <a:folHlink>
        <a:srgbClr val="FF00FF"/>
      </a:folHlink>
    </a:clrScheme>
    <a:fontScheme name="Lecture 1 - What is Nanoscience">
      <a:majorFont>
        <a:latin typeface="Arial"/>
        <a:ea typeface="Arial"/>
        <a:cs typeface="Arial"/>
      </a:majorFont>
      <a:minorFont>
        <a:latin typeface="Helvetica"/>
        <a:ea typeface="Helvetica"/>
        <a:cs typeface="Helvetica"/>
      </a:minorFont>
    </a:fontScheme>
    <a:fmtScheme name="Lecture 1 - What is Nanoscie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eaVert"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cture 1 - What is Nanoscience">
  <a:themeElements>
    <a:clrScheme name="Lecture 1 - What is Nanoscience">
      <a:dk1>
        <a:srgbClr val="000000"/>
      </a:dk1>
      <a:lt1>
        <a:srgbClr val="FFFFFF"/>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0000FF"/>
      </a:hlink>
      <a:folHlink>
        <a:srgbClr val="FF00FF"/>
      </a:folHlink>
    </a:clrScheme>
    <a:fontScheme name="Lecture 1 - What is Nanoscience">
      <a:majorFont>
        <a:latin typeface="Arial"/>
        <a:ea typeface="Arial"/>
        <a:cs typeface="Arial"/>
      </a:majorFont>
      <a:minorFont>
        <a:latin typeface="Helvetica"/>
        <a:ea typeface="Helvetica"/>
        <a:cs typeface="Helvetica"/>
      </a:minorFont>
    </a:fontScheme>
    <a:fmtScheme name="Lecture 1 - What is Nanoscie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eaVert"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7608</Words>
  <Application>Microsoft Macintosh PowerPoint</Application>
  <PresentationFormat>On-screen Show (4:3)</PresentationFormat>
  <Paragraphs>1223</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Symbol</vt:lpstr>
      <vt:lpstr>Tahoma</vt:lpstr>
      <vt:lpstr>Lecture 1 - What is Nanoscience</vt:lpstr>
      <vt:lpstr>Power Cycles and Energy Storage</vt:lpstr>
      <vt:lpstr>Power Cycles and Energy Storage</vt:lpstr>
      <vt:lpstr>It all starts with this:</vt:lpstr>
      <vt:lpstr>Simplifying a little bit, over one day:</vt:lpstr>
      <vt:lpstr>Or dividing these two up:</vt:lpstr>
      <vt:lpstr>Scenario #1) Base Power Plants + Dispatchable Power Plants + no storage:</vt:lpstr>
      <vt:lpstr>The contrast between Base and Dispatchable Plants:</vt:lpstr>
      <vt:lpstr>PowerPoint Presentation</vt:lpstr>
      <vt:lpstr>Scenario #2) Add storage in place of dispatchable plants</vt:lpstr>
      <vt:lpstr>But how MUCH energy do we have to store early in the day?</vt:lpstr>
      <vt:lpstr>U.S. energy per day value:</vt:lpstr>
      <vt:lpstr>Candidate energy storage technologies:</vt:lpstr>
      <vt:lpstr>Nevertheless, sorting the more plausible/mature candidates: </vt:lpstr>
      <vt:lpstr>For each of these candidates, we need to know:</vt:lpstr>
      <vt:lpstr>a) Energy storage via Pumped Storage Hydro (PSH)</vt:lpstr>
      <vt:lpstr>The Bath County Virginia pumped hydro storage plant:</vt:lpstr>
      <vt:lpstr>Energy stored in Bath pumped storage energy plant:</vt:lpstr>
      <vt:lpstr>Round trip energy efficiency of pumped storage hydro?</vt:lpstr>
      <vt:lpstr>b) Fuel cell based energy storage:</vt:lpstr>
      <vt:lpstr>Fuel cell based storage has three stages:</vt:lpstr>
      <vt:lpstr>Fuel cell energy storage numbers?</vt:lpstr>
      <vt:lpstr>c) Flywheel based energy storage:</vt:lpstr>
      <vt:lpstr>Flywheel energy storage numbers?</vt:lpstr>
      <vt:lpstr>d) Compressed air energy storage (CAES):</vt:lpstr>
      <vt:lpstr>Most sources make CAES sound simple - It isn't!</vt:lpstr>
      <vt:lpstr>Faced by this reality, Wikipedia et al. ignore it </vt:lpstr>
      <vt:lpstr>Challenge of heat loss =&gt; Multiple CAES versions:</vt:lpstr>
      <vt:lpstr>Contrasting the two main CAES approaches:</vt:lpstr>
      <vt:lpstr>Compressed air energy storage numbers?</vt:lpstr>
      <vt:lpstr>Did the ADELE CAES project achieve its 70% efficiency goal?</vt:lpstr>
      <vt:lpstr>Another 2017 paper stated ADELE was on hold (possibly not even complete)</vt:lpstr>
      <vt:lpstr>e) Energy storage via Capacitors or Super-Capacitors</vt:lpstr>
      <vt:lpstr>But how much energy can a capacitor store?</vt:lpstr>
      <vt:lpstr>Design of a SUPER CAPACITOR:</vt:lpstr>
      <vt:lpstr>This all suggests use of ultrathin nano materials</vt:lpstr>
      <vt:lpstr>But while there are extraordinarily good nano metals for the plates</vt:lpstr>
      <vt:lpstr>Calculating required insulator thickness:</vt:lpstr>
      <vt:lpstr>Then calculating this "nano" capacitor's energy density:</vt:lpstr>
      <vt:lpstr>f) Energy storage via Super-Batteries</vt:lpstr>
      <vt:lpstr>Molten sodium beta alumina batteries were a second candidate</vt:lpstr>
      <vt:lpstr>Lithium ion batteries were a third candidate:</vt:lpstr>
      <vt:lpstr>Comparative battery energy density data on all of these:</vt:lpstr>
      <vt:lpstr>g) Heat energy storage via Molten Salts</vt:lpstr>
      <vt:lpstr>FINALLY (!): Using ALL of the data from above:</vt:lpstr>
      <vt:lpstr>Projected numbers for nation-wide energy storage SYSTEMS:</vt:lpstr>
      <vt:lpstr>Projected numbers for nation-wide energy storage SYSTEMS (cont’d):</vt:lpstr>
      <vt:lpstr>Projected numbers for nation-wide energy storage THINGS:</vt:lpstr>
      <vt:lpstr>Projected numbers for nation-wide energy storage THINGS (cont’d):</vt:lpstr>
      <vt:lpstr>Leading to the somewhat surprising result:</vt:lpstr>
      <vt:lpstr>NREL estimates of energy storage LCOEs:</vt:lpstr>
      <vt:lpstr>An independent corporate study:</vt:lpstr>
      <vt:lpstr>A comparison of those data (all in $/MW-h): </vt:lpstr>
      <vt:lpstr>Quick analysis of storage LCOE's: </vt:lpstr>
      <vt:lpstr>NEW Scenario 3: Use of ONLY “green” sustainable power sources</vt:lpstr>
      <vt:lpstr>These are data on actual wind speeds vs. time of day</vt:lpstr>
      <vt:lpstr>Which, recalling that wind energy goes as wind velocity cubed:</vt:lpstr>
      <vt:lpstr>Solar energy peaks midday, but also varies by season:</vt:lpstr>
      <vt:lpstr>Wholesale use of renewables =&gt; HUGE NEED for storage!</vt:lpstr>
      <vt:lpstr>Let me (somewhat crudely) approximate either as half sine wave:</vt:lpstr>
      <vt:lpstr>Whoops, so wind energy production would have to be more like:</vt:lpstr>
      <vt:lpstr>Whoops squared!</vt:lpstr>
      <vt:lpstr>Credits / 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Cycles and Energy Storage</dc:title>
  <cp:lastModifiedBy>John Bean</cp:lastModifiedBy>
  <cp:revision>2</cp:revision>
  <dcterms:created xsi:type="dcterms:W3CDTF">2020-03-26T13:34:00Z</dcterms:created>
  <dcterms:modified xsi:type="dcterms:W3CDTF">2023-02-14T20:29:09Z</dcterms:modified>
</cp:coreProperties>
</file>