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38100" dir="2700000">
            <a:srgbClr val="000000"/>
          </a:outerShdw>
        </a:effectLst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 b="def" i="def"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 b="def" i="def"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i="0" sz="44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i="0" sz="44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tabLst>
                <a:tab pos="444500" algn="l"/>
              </a:tabLst>
            </a:lvl1pPr>
            <a:lvl2pPr>
              <a:spcBef>
                <a:spcPts val="300"/>
              </a:spcBef>
              <a:tabLst>
                <a:tab pos="444500" algn="l"/>
              </a:tabLst>
            </a:lvl2pPr>
            <a:lvl3pPr>
              <a:spcBef>
                <a:spcPts val="300"/>
              </a:spcBef>
              <a:tabLst>
                <a:tab pos="444500" algn="l"/>
              </a:tabLst>
            </a:lvl3pPr>
            <a:lvl4pPr>
              <a:spcBef>
                <a:spcPts val="300"/>
              </a:spcBef>
              <a:tabLst>
                <a:tab pos="444500" algn="l"/>
              </a:tabLst>
            </a:lvl4pPr>
            <a:lvl5pPr>
              <a:spcBef>
                <a:spcPts val="300"/>
              </a:spcBef>
              <a:tabLst>
                <a:tab pos="444500" algn="l"/>
              </a:tabLst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661307" indent="-204107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1104900" indent="-190500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1600200" indent="-228600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2057400" indent="-228600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i="0" sz="44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i="0" sz="4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i="0" sz="44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buSzPct val="65000"/>
              <a:buChar char="■"/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i="0" sz="44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500"/>
              </a:spcBef>
              <a:tabLst/>
              <a:defRPr b="1" sz="2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b="1" sz="2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b="1" sz="2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b="1" sz="2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b="1" sz="2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500"/>
              </a:spcBef>
              <a:tabLst/>
              <a:defRPr b="1" sz="240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i="0" sz="44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tabLst/>
              <a:defRPr sz="140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spcBef>
                <a:spcPts val="300"/>
              </a:spcBef>
              <a:defRPr>
                <a:solidFill>
                  <a:srgbClr val="059797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0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620485" marR="0" indent="-163285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1066800" marR="0" indent="-152400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1554480" marR="0" indent="-182880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20116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24688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29260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33832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38404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b="0" baseline="0" cap="none" i="0" spc="0" strike="noStrike" sz="1600" u="none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ENERGY/Web_notes/Nuclear/Small_Modular_Reactors_Supporting.ht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 txBox="1"/>
          <p:nvPr>
            <p:ph type="title"/>
          </p:nvPr>
        </p:nvSpPr>
        <p:spPr>
          <a:xfrm>
            <a:off x="304800" y="-25400"/>
            <a:ext cx="8534400" cy="654050"/>
          </a:xfrm>
          <a:prstGeom prst="rect">
            <a:avLst/>
          </a:prstGeom>
        </p:spPr>
        <p:txBody>
          <a:bodyPr/>
          <a:lstStyle/>
          <a:p>
            <a:pPr/>
            <a:r>
              <a:t>Small Modular Reactors</a:t>
            </a:r>
          </a:p>
        </p:txBody>
      </p:sp>
      <p:sp>
        <p:nvSpPr>
          <p:cNvPr id="131" name="Rectangle 3"/>
          <p:cNvSpPr txBox="1"/>
          <p:nvPr>
            <p:ph type="body" sz="quarter" idx="1"/>
          </p:nvPr>
        </p:nvSpPr>
        <p:spPr>
          <a:xfrm>
            <a:off x="304800" y="533400"/>
            <a:ext cx="8534400" cy="6540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John C. Bean</a:t>
            </a:r>
          </a:p>
        </p:txBody>
      </p:sp>
      <p:sp>
        <p:nvSpPr>
          <p:cNvPr id="13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/>
            <a:r>
              <a:t>Figures being developed for the full noteset:</a:t>
            </a:r>
          </a:p>
        </p:txBody>
      </p:sp>
      <p:sp>
        <p:nvSpPr>
          <p:cNvPr id="133" name="Rectangle 3"/>
          <p:cNvSpPr txBox="1"/>
          <p:nvPr/>
        </p:nvSpPr>
        <p:spPr>
          <a:xfrm>
            <a:off x="304800" y="1003496"/>
            <a:ext cx="8534400" cy="233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b="1" i="0" sz="1600">
                <a:solidFill>
                  <a:srgbClr val="FF2600"/>
                </a:solidFill>
              </a:defRPr>
            </a:pPr>
            <a:r>
              <a:t>Still Under Construction</a:t>
            </a:r>
          </a:p>
          <a:p>
            <a:pPr algn="l"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i="0" sz="1600"/>
            </a:pPr>
          </a:p>
          <a:p>
            <a:pPr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i="0" sz="1600"/>
            </a:pPr>
            <a:r>
              <a:t>But my research to-date is already summarized</a:t>
            </a:r>
          </a:p>
          <a:p>
            <a:pPr lvl="1" indent="640896"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i="0" sz="600"/>
            </a:pPr>
          </a:p>
          <a:p>
            <a:pPr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i="0" sz="1600"/>
            </a:pPr>
            <a:r>
              <a:t>in this noteset's web-posted </a:t>
            </a:r>
            <a:r>
              <a:rPr b="1"/>
              <a:t>Resources webpage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link</a:t>
            </a:r>
            <a:r>
              <a:t>),</a:t>
            </a:r>
          </a:p>
          <a:p>
            <a:pPr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i="0" sz="700"/>
            </a:pPr>
          </a:p>
          <a:p>
            <a:pPr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i="0" sz="1600"/>
            </a:pPr>
            <a:r>
              <a:t>	which includes links to &amp; cached copies of almost 200 sources, organized by topic:</a:t>
            </a:r>
          </a:p>
        </p:txBody>
      </p:sp>
      <p:pic>
        <p:nvPicPr>
          <p:cNvPr id="13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79" y="2941046"/>
            <a:ext cx="1614917" cy="316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3721" y="2961024"/>
            <a:ext cx="1614917" cy="312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22422" y="2926138"/>
            <a:ext cx="1614916" cy="3193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1123" y="2929437"/>
            <a:ext cx="1614916" cy="318645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 5"/>
          <p:cNvSpPr txBox="1"/>
          <p:nvPr/>
        </p:nvSpPr>
        <p:spPr>
          <a:xfrm>
            <a:off x="7889023" y="4169000"/>
            <a:ext cx="921900" cy="49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2900"/>
            </a:lvl1pPr>
          </a:lstStyle>
          <a:p>
            <a:pPr/>
            <a:r>
              <a:t>. .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 txBox="1"/>
          <p:nvPr>
            <p:ph type="title"/>
          </p:nvPr>
        </p:nvSpPr>
        <p:spPr>
          <a:xfrm>
            <a:off x="417139" y="-16352"/>
            <a:ext cx="8412188" cy="42896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/>
            <a:r>
              <a:t>My cut-and-paste edit of Wikipedia's SMR List → Western designs only, sorted by "Status"</a:t>
            </a:r>
          </a:p>
        </p:txBody>
      </p:sp>
      <p:sp>
        <p:nvSpPr>
          <p:cNvPr id="141" name="Rectangle 3"/>
          <p:cNvSpPr txBox="1"/>
          <p:nvPr>
            <p:ph type="body" sz="quarter" idx="1"/>
          </p:nvPr>
        </p:nvSpPr>
        <p:spPr>
          <a:xfrm>
            <a:off x="143470" y="6129609"/>
            <a:ext cx="4063359" cy="6105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tabLst>
                <a:tab pos="1816100" algn="l"/>
              </a:tabLst>
              <a:defRPr sz="800"/>
            </a:pPr>
            <a:r>
              <a:t>PWR = Pressurized Water Reactor 	F = Fast = Using fast / unmoderated Neutrons </a:t>
            </a:r>
          </a:p>
          <a:p>
            <a:pPr>
              <a:lnSpc>
                <a:spcPct val="130000"/>
              </a:lnSpc>
              <a:tabLst>
                <a:tab pos="1816100" algn="l"/>
              </a:tabLst>
              <a:defRPr sz="800"/>
            </a:pPr>
            <a:r>
              <a:t>SFR = Sodium Cooled Fast Reactor	BWR = Boiling Water Reactor		HPR = Heat Pipe Reactor	MSR = Molten Salt Reactor		</a:t>
            </a:r>
          </a:p>
        </p:txBody>
      </p:sp>
      <p:sp>
        <p:nvSpPr>
          <p:cNvPr id="142" name="Rectangle 3"/>
          <p:cNvSpPr txBox="1"/>
          <p:nvPr/>
        </p:nvSpPr>
        <p:spPr>
          <a:xfrm>
            <a:off x="4339655" y="6129609"/>
            <a:ext cx="4732092" cy="610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>
              <a:lnSpc>
                <a:spcPct val="130000"/>
              </a:lnSpc>
              <a:tabLst>
                <a:tab pos="457200" algn="l"/>
                <a:tab pos="2578100" algn="l"/>
              </a:tabLst>
              <a:defRPr i="0" sz="800"/>
            </a:pPr>
            <a:r>
              <a:t>FBR = Fast Breeder Reactor 	LFR = Lead Cooled Fast Reactor	GTHMR = Gas Turbine Helium Modular Reactor	MCSFR = Molten Chloride Salt Fast Reactor</a:t>
            </a:r>
          </a:p>
          <a:p>
            <a:pPr algn="l">
              <a:lnSpc>
                <a:spcPct val="130000"/>
              </a:lnSpc>
              <a:tabLst>
                <a:tab pos="457200" algn="l"/>
                <a:tab pos="2578100" algn="l"/>
              </a:tabLst>
              <a:defRPr i="0" sz="800"/>
            </a:pPr>
            <a:r>
              <a:t>HTGR = High Temperature Gas Cooled Fast Reactor</a:t>
            </a:r>
          </a:p>
        </p:txBody>
      </p:sp>
      <p:sp>
        <p:nvSpPr>
          <p:cNvPr id="143" name="Rectangle 2"/>
          <p:cNvSpPr txBox="1"/>
          <p:nvPr/>
        </p:nvSpPr>
        <p:spPr>
          <a:xfrm>
            <a:off x="5272844" y="389565"/>
            <a:ext cx="3185882" cy="116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>
              <a:lnSpc>
                <a:spcPct val="120000"/>
              </a:lnSpc>
              <a:defRPr i="0">
                <a:solidFill>
                  <a:srgbClr val="CF7CE8"/>
                </a:solidFill>
              </a:defRPr>
            </a:pPr>
            <a:r>
              <a:t>In Operation as of 2025 (0) </a:t>
            </a:r>
          </a:p>
          <a:p>
            <a:pPr>
              <a:lnSpc>
                <a:spcPct val="120000"/>
              </a:lnSpc>
              <a:defRPr i="0"/>
            </a:pPr>
            <a:r>
              <a:rPr>
                <a:solidFill>
                  <a:srgbClr val="D2ED7A"/>
                </a:solidFill>
              </a:rPr>
              <a:t>Under Construction (1 in Argentina) </a:t>
            </a:r>
            <a:r>
              <a:t> </a:t>
            </a:r>
          </a:p>
          <a:p>
            <a:pPr>
              <a:lnSpc>
                <a:spcPct val="120000"/>
              </a:lnSpc>
              <a:defRPr i="0"/>
            </a:pPr>
            <a:r>
              <a:rPr>
                <a:solidFill>
                  <a:srgbClr val="71EB50"/>
                </a:solidFill>
              </a:rPr>
              <a:t>Licensed (2)</a:t>
            </a:r>
            <a:r>
              <a:t> or </a:t>
            </a:r>
            <a:r>
              <a:rPr>
                <a:solidFill>
                  <a:srgbClr val="E8CD5E"/>
                </a:solidFill>
              </a:rPr>
              <a:t>Seeking License (2)</a:t>
            </a:r>
            <a:r>
              <a:t>  </a:t>
            </a:r>
          </a:p>
          <a:p>
            <a:pPr>
              <a:lnSpc>
                <a:spcPct val="120000"/>
              </a:lnSpc>
              <a:defRPr i="0"/>
            </a:pPr>
            <a:r>
              <a:t>Detailed Design → Design Concept only</a:t>
            </a:r>
          </a:p>
          <a:p>
            <a:pPr>
              <a:lnSpc>
                <a:spcPct val="120000"/>
              </a:lnSpc>
              <a:defRPr i="0"/>
            </a:pPr>
            <a:r>
              <a:t>Abandoned or </a:t>
            </a:r>
            <a:r>
              <a:rPr>
                <a:solidFill>
                  <a:srgbClr val="CCCCCC"/>
                </a:solidFill>
              </a:rPr>
              <a:t>Cancelled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4617720" y="1597937"/>
            <a:ext cx="4496130" cy="4486775"/>
            <a:chOff x="0" y="0"/>
            <a:chExt cx="4496129" cy="4486773"/>
          </a:xfrm>
        </p:grpSpPr>
        <p:pic>
          <p:nvPicPr>
            <p:cNvPr id="144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5729" r="0" b="0"/>
            <a:stretch>
              <a:fillRect/>
            </a:stretch>
          </p:blipFill>
          <p:spPr>
            <a:xfrm>
              <a:off x="6514" y="0"/>
              <a:ext cx="4477976" cy="523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16166"/>
              <a:ext cx="4480560" cy="59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88" y="1095576"/>
              <a:ext cx="4480561" cy="969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69" y="2061165"/>
              <a:ext cx="4480561" cy="15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79" y="2204930"/>
              <a:ext cx="4480561" cy="678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pasted-movie.png" descr="pasted-movi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85" y="2926675"/>
              <a:ext cx="4480034" cy="382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pasted-movie.png" descr="pasted-movi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569" y="3565620"/>
              <a:ext cx="4480561" cy="921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asted-movie.png" descr="pasted-movie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63919" r="0" b="0"/>
            <a:stretch>
              <a:fillRect/>
            </a:stretch>
          </p:blipFill>
          <p:spPr>
            <a:xfrm>
              <a:off x="15490" y="3293700"/>
              <a:ext cx="4480561" cy="27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" name="Group"/>
          <p:cNvGrpSpPr/>
          <p:nvPr/>
        </p:nvGrpSpPr>
        <p:grpSpPr>
          <a:xfrm>
            <a:off x="62825" y="413400"/>
            <a:ext cx="4493031" cy="5673588"/>
            <a:chOff x="0" y="0"/>
            <a:chExt cx="4493030" cy="5673586"/>
          </a:xfrm>
        </p:grpSpPr>
        <p:pic>
          <p:nvPicPr>
            <p:cNvPr id="153" name="pasted-movie.png" descr="pasted-movie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0" b="32883"/>
            <a:stretch>
              <a:fillRect/>
            </a:stretch>
          </p:blipFill>
          <p:spPr>
            <a:xfrm>
              <a:off x="0" y="0"/>
              <a:ext cx="4480560" cy="513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asted-movie.png" descr="pasted-movi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363" y="556761"/>
              <a:ext cx="4480561" cy="160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asted-movie.png" descr="pasted-movi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69" y="1551617"/>
              <a:ext cx="4480561" cy="635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pasted-movie.png" descr="pasted-movi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63" y="759068"/>
              <a:ext cx="4480561" cy="75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asted-movie.png" descr="pasted-movi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63" y="2228431"/>
              <a:ext cx="4480561" cy="1075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pasted-movie.png" descr="pasted-movie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63" y="3874057"/>
              <a:ext cx="4480561" cy="266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pasted-movie.png" descr="pasted-movi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792" y="4130046"/>
              <a:ext cx="4480561" cy="64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pasted-movie.png" descr="pasted-movie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116" y="4736093"/>
              <a:ext cx="4480561" cy="64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63100"/>
            <a:stretch>
              <a:fillRect/>
            </a:stretch>
          </p:blipFill>
          <p:spPr>
            <a:xfrm>
              <a:off x="15055" y="5373308"/>
              <a:ext cx="4477976" cy="300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asted-movie.png" descr="pasted-movie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83" y="3289302"/>
              <a:ext cx="4480561" cy="594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Rectangle 5"/>
          <p:cNvSpPr txBox="1"/>
          <p:nvPr/>
        </p:nvSpPr>
        <p:spPr>
          <a:xfrm>
            <a:off x="1947055" y="6626525"/>
            <a:ext cx="5386968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>
                <a:solidFill>
                  <a:srgbClr val="059797"/>
                </a:solidFill>
              </a:defRPr>
            </a:lvl1pPr>
          </a:lstStyle>
          <a:p>
            <a:pPr/>
            <a:r>
              <a:t>Drawn from: https://en.wikipedia.org/wiki/List_of_small_modular_reactor_designs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/>
            <a:r>
              <a:t>An Introduction to Sustainable Energy Systems: WeCanFigureThisOut.org/ENERGY/Energy_home.htm</a:t>
            </a:r>
          </a:p>
        </p:txBody>
      </p:sp>
      <p:sp>
        <p:nvSpPr>
          <p:cNvPr id="167" name="Rectangle 2"/>
          <p:cNvSpPr txBox="1"/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/>
            <a:r>
              <a:t>Credits / Acknowledgements</a:t>
            </a:r>
          </a:p>
        </p:txBody>
      </p:sp>
      <p:sp>
        <p:nvSpPr>
          <p:cNvPr id="168" name="Rectangle 3"/>
          <p:cNvSpPr txBox="1"/>
          <p:nvPr>
            <p:ph type="body" idx="1"/>
          </p:nvPr>
        </p:nvSpPr>
        <p:spPr>
          <a:xfrm>
            <a:off x="165280" y="990600"/>
            <a:ext cx="8813440" cy="3513602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Some materials used in this class were developed under a National Science Foundation "Research Initiation Grant in Engineering Education" (RIGEE).</a:t>
            </a:r>
          </a:p>
          <a:p>
            <a:pPr/>
          </a:p>
          <a:p>
            <a:pPr/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/>
          </a:p>
          <a:p>
            <a:pPr algn="ctr"/>
            <a:r>
              <a:rPr>
                <a:solidFill>
                  <a:srgbClr val="E04550"/>
                </a:solidFill>
              </a:rPr>
              <a:t>Copyright John C. Bean</a:t>
            </a:r>
          </a:p>
          <a:p>
            <a:pPr algn="ctr">
              <a:defRPr sz="1400"/>
            </a:pPr>
            <a:r>
              <a:t>(But permission is granted for use by individual instructors &amp; students in non-profit academic institutions)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059797"/>
      </a:dk2>
      <a:lt2>
        <a:srgbClr val="FBC901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38100" dir="2700000">
                <a:srgbClr val="000000"/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059797"/>
      </a:dk2>
      <a:lt2>
        <a:srgbClr val="FBC901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38100" dir="2700000">
                <a:srgbClr val="000000"/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