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0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3366"/>
        </a:fontRef>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3366"/>
        </a:fontRef>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3366"/>
        </a:fontRef>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3366"/>
        </a:fontRef>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3366"/>
        </a:fontRef>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3366"/>
        </a:fontRef>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Objects="1">
      <p:cViewPr varScale="1">
        <p:scale>
          <a:sx n="119" d="100"/>
          <a:sy n="119" d="100"/>
        </p:scale>
        <p:origin x="1984"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1143000" y="685800"/>
            <a:ext cx="4572000" cy="3429000"/>
          </a:xfrm>
          <a:prstGeom prst="rect">
            <a:avLst/>
          </a:prstGeom>
        </p:spPr>
        <p:txBody>
          <a:bodyPr/>
          <a:lstStyle/>
          <a:p>
            <a:endParaRPr/>
          </a:p>
        </p:txBody>
      </p:sp>
      <p:sp>
        <p:nvSpPr>
          <p:cNvPr id="155" name="Shape 15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defRPr>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vert="eaVert"/>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vert="eaVert"/>
          <a:lstStyle>
            <a:lvl1pPr>
              <a:defRPr sz="4400" i="0">
                <a:solidFill>
                  <a:srgbClr val="E5FFFF"/>
                </a:solidFill>
              </a:defRPr>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vert="eaVert"/>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a:defRPr i="0">
                <a:latin typeface="Tahoma"/>
                <a:ea typeface="Tahoma"/>
                <a:cs typeface="Tahoma"/>
                <a:sym typeface="Tahoma"/>
              </a:defRPr>
            </a:lvl1pPr>
          </a:lstStyle>
          <a:p>
            <a:r>
              <a:t>Title Text</a:t>
            </a:r>
          </a:p>
        </p:txBody>
      </p:sp>
      <p:sp>
        <p:nvSpPr>
          <p:cNvPr id="111" name="Body Level One…"/>
          <p:cNvSpPr txBox="1">
            <a:spLocks noGrp="1"/>
          </p:cNvSpPr>
          <p:nvPr>
            <p:ph type="body" idx="1"/>
          </p:nvPr>
        </p:nvSpPr>
        <p:spPr>
          <a:prstGeom prst="rect">
            <a:avLst/>
          </a:prstGeom>
        </p:spPr>
        <p:txBody>
          <a:bodyPr/>
          <a:lstStyle>
            <a:lvl1pPr>
              <a:tabLst>
                <a:tab pos="457200" algn="l"/>
                <a:tab pos="914400" algn="l"/>
                <a:tab pos="1371600" algn="l"/>
                <a:tab pos="1828800" algn="l"/>
                <a:tab pos="2286000" algn="l"/>
              </a:tabLst>
              <a:defRPr sz="1800"/>
            </a:lvl1pPr>
            <a:lvl2pPr marL="640896" indent="-183696">
              <a:tabLst>
                <a:tab pos="457200" algn="l"/>
                <a:tab pos="914400" algn="l"/>
                <a:tab pos="1371600" algn="l"/>
                <a:tab pos="1828800" algn="l"/>
                <a:tab pos="2286000" algn="l"/>
              </a:tabLst>
              <a:defRPr sz="1800"/>
            </a:lvl2pPr>
            <a:lvl3pPr marL="1085850" indent="-171450">
              <a:tabLst>
                <a:tab pos="457200" algn="l"/>
                <a:tab pos="914400" algn="l"/>
                <a:tab pos="1371600" algn="l"/>
                <a:tab pos="1828800" algn="l"/>
                <a:tab pos="2286000" algn="l"/>
              </a:tabLst>
              <a:defRPr sz="1800"/>
            </a:lvl3pPr>
            <a:lvl4pPr marL="1577339" indent="-205739">
              <a:tabLst>
                <a:tab pos="457200" algn="l"/>
                <a:tab pos="914400" algn="l"/>
                <a:tab pos="1371600" algn="l"/>
                <a:tab pos="1828800" algn="l"/>
                <a:tab pos="2286000" algn="l"/>
              </a:tabLst>
              <a:defRPr sz="1800"/>
            </a:lvl4pPr>
            <a:lvl5pPr marL="2034539" indent="-205739">
              <a:tabLst>
                <a:tab pos="457200" algn="l"/>
                <a:tab pos="914400" algn="l"/>
                <a:tab pos="1371600" algn="l"/>
                <a:tab pos="1828800" algn="l"/>
                <a:tab pos="2286000" algn="l"/>
              </a:tabLst>
              <a:defRPr sz="1800"/>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5486400" y="5988050"/>
            <a:ext cx="2133600" cy="368301"/>
          </a:xfrm>
          <a:prstGeom prst="rect">
            <a:avLst/>
          </a:prstGeom>
        </p:spPr>
        <p:txBody>
          <a:bodyPr/>
          <a:lstStyle>
            <a:lvl1pPr algn="ctr">
              <a:spcBef>
                <a:spcPts val="300"/>
              </a:spcBef>
              <a:defRPr sz="1200" i="1">
                <a:solidFill>
                  <a:srgbClr val="059797"/>
                </a:solidFill>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lvl1pPr>
              <a:defRPr>
                <a:solidFill>
                  <a:srgbClr val="E5FFFF"/>
                </a:solidFill>
              </a:defRPr>
            </a:lvl1pPr>
          </a:lstStyle>
          <a:p>
            <a:r>
              <a:t>Title Text</a:t>
            </a:r>
          </a:p>
        </p:txBody>
      </p:sp>
      <p:sp>
        <p:nvSpPr>
          <p:cNvPr id="120" name="Body Level One…"/>
          <p:cNvSpPr txBox="1">
            <a:spLocks noGrp="1"/>
          </p:cNvSpPr>
          <p:nvPr>
            <p:ph type="body" idx="1"/>
          </p:nvPr>
        </p:nvSpPr>
        <p:spPr>
          <a:prstGeom prst="rect">
            <a:avLst/>
          </a:prstGeom>
        </p:spPr>
        <p:txBody>
          <a:bodyPr/>
          <a:lstStyle>
            <a:lvl1pPr>
              <a:defRPr>
                <a:latin typeface="Tahoma"/>
                <a:ea typeface="Tahoma"/>
                <a:cs typeface="Tahoma"/>
                <a:sym typeface="Tahoma"/>
              </a:defRPr>
            </a:lvl1pPr>
            <a:lvl2pPr>
              <a:defRPr>
                <a:latin typeface="Tahoma"/>
                <a:ea typeface="Tahoma"/>
                <a:cs typeface="Tahoma"/>
                <a:sym typeface="Tahoma"/>
              </a:defRPr>
            </a:lvl2pPr>
            <a:lvl3pPr>
              <a:defRPr>
                <a:latin typeface="Tahoma"/>
                <a:ea typeface="Tahoma"/>
                <a:cs typeface="Tahoma"/>
                <a:sym typeface="Tahoma"/>
              </a:defRPr>
            </a:lvl3pPr>
            <a:lvl4pPr>
              <a:defRPr>
                <a:latin typeface="Tahoma"/>
                <a:ea typeface="Tahoma"/>
                <a:cs typeface="Tahoma"/>
                <a:sym typeface="Tahoma"/>
              </a:defRPr>
            </a:lvl4pPr>
            <a:lvl5pP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lvl1pPr>
              <a:defRPr sz="2800" i="0">
                <a:solidFill>
                  <a:srgbClr val="E5FFFF"/>
                </a:solidFill>
                <a:latin typeface="Tahoma"/>
                <a:ea typeface="Tahoma"/>
                <a:cs typeface="Tahoma"/>
                <a:sym typeface="Tahoma"/>
              </a:defRPr>
            </a:lvl1pPr>
          </a:lstStyle>
          <a:p>
            <a:r>
              <a:t>Title Text</a:t>
            </a:r>
          </a:p>
        </p:txBody>
      </p:sp>
      <p:sp>
        <p:nvSpPr>
          <p:cNvPr id="129" name="Body Level One…"/>
          <p:cNvSpPr txBox="1">
            <a:spLocks noGrp="1"/>
          </p:cNvSpPr>
          <p:nvPr>
            <p:ph type="body" idx="1"/>
          </p:nvPr>
        </p:nvSpPr>
        <p:spPr>
          <a:prstGeom prst="rect">
            <a:avLst/>
          </a:prstGeom>
        </p:spPr>
        <p:txBody>
          <a:bodyPr/>
          <a:lstStyle>
            <a:lvl1pPr>
              <a:defRPr>
                <a:latin typeface="Tahoma"/>
                <a:ea typeface="Tahoma"/>
                <a:cs typeface="Tahoma"/>
                <a:sym typeface="Tahoma"/>
              </a:defRPr>
            </a:lvl1pPr>
            <a:lvl2pPr>
              <a:defRPr>
                <a:latin typeface="Tahoma"/>
                <a:ea typeface="Tahoma"/>
                <a:cs typeface="Tahoma"/>
                <a:sym typeface="Tahoma"/>
              </a:defRPr>
            </a:lvl2pPr>
            <a:lvl3pPr>
              <a:defRPr>
                <a:latin typeface="Tahoma"/>
                <a:ea typeface="Tahoma"/>
                <a:cs typeface="Tahoma"/>
                <a:sym typeface="Tahoma"/>
              </a:defRPr>
            </a:lvl3pPr>
            <a:lvl4pPr>
              <a:defRPr>
                <a:latin typeface="Tahoma"/>
                <a:ea typeface="Tahoma"/>
                <a:cs typeface="Tahoma"/>
                <a:sym typeface="Tahoma"/>
              </a:defRPr>
            </a:lvl4pPr>
            <a:lvl5pP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lvl1pPr>
              <a:defRPr sz="2800" i="0">
                <a:solidFill>
                  <a:srgbClr val="E5FFFF"/>
                </a:solidFill>
                <a:latin typeface="Tahoma"/>
                <a:ea typeface="Tahoma"/>
                <a:cs typeface="Tahoma"/>
                <a:sym typeface="Tahoma"/>
              </a:defRPr>
            </a:lvl1pPr>
          </a:lstStyle>
          <a:p>
            <a:r>
              <a:t>Title Text</a:t>
            </a:r>
          </a:p>
        </p:txBody>
      </p:sp>
      <p:sp>
        <p:nvSpPr>
          <p:cNvPr id="138" name="Body Level One…"/>
          <p:cNvSpPr txBox="1">
            <a:spLocks noGrp="1"/>
          </p:cNvSpPr>
          <p:nvPr>
            <p:ph type="body" idx="1"/>
          </p:nvPr>
        </p:nvSpPr>
        <p:spPr>
          <a:prstGeom prst="rect">
            <a:avLst/>
          </a:prstGeom>
        </p:spPr>
        <p:txBody>
          <a:bodyPr/>
          <a:lstStyle>
            <a:lvl1pPr>
              <a:defRPr>
                <a:latin typeface="Tahoma"/>
                <a:ea typeface="Tahoma"/>
                <a:cs typeface="Tahoma"/>
                <a:sym typeface="Tahoma"/>
              </a:defRPr>
            </a:lvl1pPr>
            <a:lvl2pPr>
              <a:defRPr>
                <a:latin typeface="Tahoma"/>
                <a:ea typeface="Tahoma"/>
                <a:cs typeface="Tahoma"/>
                <a:sym typeface="Tahoma"/>
              </a:defRPr>
            </a:lvl2pPr>
            <a:lvl3pPr>
              <a:defRPr>
                <a:latin typeface="Tahoma"/>
                <a:ea typeface="Tahoma"/>
                <a:cs typeface="Tahoma"/>
                <a:sym typeface="Tahoma"/>
              </a:defRPr>
            </a:lvl3pPr>
            <a:lvl4pPr>
              <a:defRPr>
                <a:latin typeface="Tahoma"/>
                <a:ea typeface="Tahoma"/>
                <a:cs typeface="Tahoma"/>
                <a:sym typeface="Tahoma"/>
              </a:defRPr>
            </a:lvl4pPr>
            <a:lvl5pP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lIns="45718" tIns="45718" rIns="45718" bIns="45718"/>
          <a:lstStyle/>
          <a:p>
            <a:r>
              <a:t>Title Text</a:t>
            </a:r>
          </a:p>
        </p:txBody>
      </p:sp>
      <p:sp>
        <p:nvSpPr>
          <p:cNvPr id="147" name="Body Level One…"/>
          <p:cNvSpPr txBox="1">
            <a:spLocks noGrp="1"/>
          </p:cNvSpPr>
          <p:nvPr>
            <p:ph type="body" idx="1"/>
          </p:nvPr>
        </p:nvSpPr>
        <p:spPr>
          <a:prstGeom prst="rect">
            <a:avLst/>
          </a:prstGeom>
        </p:spPr>
        <p:txBody>
          <a:bodyPr lIns="45718" tIns="45718" rIns="45718" bIns="45718"/>
          <a:lstStyle>
            <a:lvl2pPr marL="661307" indent="-204107"/>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6251294" y="6067529"/>
            <a:ext cx="301906" cy="288823"/>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defRPr>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E5FFFF"/>
                </a:solidFill>
              </a:defRPr>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defRPr>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9" indent="-320039">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i="0">
                <a:solidFill>
                  <a:srgbClr val="E5FFFF"/>
                </a:solidFill>
              </a:defRPr>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a:spcBef>
                <a:spcPts val="500"/>
              </a:spcBef>
              <a:defRPr sz="2400" b="1"/>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defRPr>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defRPr>
                <a:solidFill>
                  <a:srgbClr val="E5FFFF"/>
                </a:solidFill>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a:spcBef>
                <a:spcPts val="300"/>
              </a:spcBef>
              <a:defRPr sz="1400"/>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defRPr>
                <a:solidFill>
                  <a:srgbClr val="E5FFFF"/>
                </a:solidFill>
              </a:defRPr>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22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22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22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22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ecanfigurethisout.org/ENERGY/Web_notes/Introduction/US%20Energy%20Production%20and%20Consumption.pdf" TargetMode="External"/><Relationship Id="rId2" Type="http://schemas.openxmlformats.org/officeDocument/2006/relationships/hyperlink" Target="https://wecanfigurethisout.org/ENERGY/Web_notes/Introduction/US%20Energy%20Production%20and%20Consumption.pptx" TargetMode="External"/><Relationship Id="rId1" Type="http://schemas.openxmlformats.org/officeDocument/2006/relationships/slideLayout" Target="../slideLayouts/slideLayout12.xml"/><Relationship Id="rId4" Type="http://schemas.openxmlformats.org/officeDocument/2006/relationships/hyperlink" Target="https://wecanfigurethisout.org/ENERGY/Web_notes/Introduction/US%20Energy%20Production%20and%20Consumption.key"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hyperlink" Target="https://www.wecanfigurethisout.org/ENERGY/Web_notes/Electricity/Electricty%20and%20Magnetism.pdf" TargetMode="External"/><Relationship Id="rId2" Type="http://schemas.openxmlformats.org/officeDocument/2006/relationships/hyperlink" Target="https://www.wecanfigurethisout.org/ENERGY/Web_notes/Electricity/Electricty%20and%20Magnetism.pptx" TargetMode="Externa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wecanfigurethisout.org/ENERGY/Web_notes/Electricity/Electricty%20and%20Magnetism.key"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gif"/></Relationships>
</file>

<file path=ppt/slides/_rels/slide1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hyperlink" Target="https://wecanfigurethisout.org/ENERGY/Web_notes/Exotics/Exotics%20-%20Supporting.htm" TargetMode="Externa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hyperlink" Target="https://wecanfigurethisout.org/ENERGY/Web_notes/Introduction/US%20Energy%20Production%20and%20Consumption.pptx" TargetMode="External"/><Relationship Id="rId2" Type="http://schemas.openxmlformats.org/officeDocument/2006/relationships/image" Target="../media/image79.gif"/><Relationship Id="rId1" Type="http://schemas.openxmlformats.org/officeDocument/2006/relationships/slideLayout" Target="../slideLayouts/slideLayout12.xml"/><Relationship Id="rId5" Type="http://schemas.openxmlformats.org/officeDocument/2006/relationships/hyperlink" Target="https://wecanfigurethisout.org/ENERGY/Web_notes/Introduction/US%20Energy%20Production%20and%20Consumption.key" TargetMode="External"/><Relationship Id="rId4" Type="http://schemas.openxmlformats.org/officeDocument/2006/relationships/hyperlink" Target="https://wecanfigurethisout.org/ENERGY/Web_notes/Introduction/US%20Energy%20Production%20and%20Consumption.pdf"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ecanfigurethisout.org/ENERGY/Web_notes/Carbon/Fossil%20Fuels.pdf" TargetMode="External"/><Relationship Id="rId2" Type="http://schemas.openxmlformats.org/officeDocument/2006/relationships/hyperlink" Target="https://wecanfigurethisout.org/ENERGY/Web_notes/Carbon/Fossil%20Fuels.pptx" TargetMode="External"/><Relationship Id="rId1" Type="http://schemas.openxmlformats.org/officeDocument/2006/relationships/slideLayout" Target="../slideLayouts/slideLayout12.xml"/><Relationship Id="rId4" Type="http://schemas.openxmlformats.org/officeDocument/2006/relationships/hyperlink" Target="https://wecanfigurethisout.org/ENERGY/Web_notes/Carbon/Fossil%20Fuels.k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ecanfigurethisout.org/ENERGY/Web_notes/Electricity/Generic%20Power%20Plant%20and%20Grid.pdf" TargetMode="External"/><Relationship Id="rId2" Type="http://schemas.openxmlformats.org/officeDocument/2006/relationships/hyperlink" Target="https://wecanfigurethisout.org/ENERGY/Web_notes/Electricity/Generic%20Power%20Plant%20and%20Grid.pptx" TargetMode="External"/><Relationship Id="rId1" Type="http://schemas.openxmlformats.org/officeDocument/2006/relationships/slideLayout" Target="../slideLayouts/slideLayout12.xml"/><Relationship Id="rId4" Type="http://schemas.openxmlformats.org/officeDocument/2006/relationships/hyperlink" Target="https://wecanfigurethisout.org/ENERGY/Web_notes/Electricity/Generic%20Power%20Plant%20and%20Grid.key"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ecanfigurethisout.org/ENERGY/Web_notes/Introduction/US%20Energy%20Production%20and%20Consumption.pptx" TargetMode="External"/><Relationship Id="rId2" Type="http://schemas.openxmlformats.org/officeDocument/2006/relationships/image" Target="../media/image2.gif"/><Relationship Id="rId1" Type="http://schemas.openxmlformats.org/officeDocument/2006/relationships/slideLayout" Target="../slideLayouts/slideLayout12.xml"/><Relationship Id="rId5" Type="http://schemas.openxmlformats.org/officeDocument/2006/relationships/hyperlink" Target="https://wecanfigurethisout.org/ENERGY/Web_notes/Introduction/US%20Energy%20Production%20and%20Consumption.key" TargetMode="External"/><Relationship Id="rId4" Type="http://schemas.openxmlformats.org/officeDocument/2006/relationships/hyperlink" Target="https://wecanfigurethisout.org/ENERGY/Web_notes/Introduction/US%20Energy%20Production%20and%20Consumption.pdf"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makai.com/ocean-thermal-energy-conversion/" TargetMode="Externa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hyperlink" Target="https://www.youtube.com/watch?v=LJV4d4XtHuo"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ecanfigurethisout.org/ENERGY/Web_notes/Hydro/Hydroelectric%20Power.pdf" TargetMode="External"/><Relationship Id="rId2" Type="http://schemas.openxmlformats.org/officeDocument/2006/relationships/hyperlink" Target="https://wecanfigurethisout.org/ENERGY/Web_notes/Hydro/Hydroelectric%20Power.pptx" TargetMode="External"/><Relationship Id="rId1" Type="http://schemas.openxmlformats.org/officeDocument/2006/relationships/slideLayout" Target="../slideLayouts/slideLayout12.xml"/><Relationship Id="rId4" Type="http://schemas.openxmlformats.org/officeDocument/2006/relationships/hyperlink" Target="https://wecanfigurethisout.org/ENERGY/Web_notes/Hydro/Hydroelectric%20Power.key"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hyperlink" Target="https://wecanfigurethisout.org/ENERGY/Web_notes/Hydro/Hydroelectric%20Power.pdf" TargetMode="External"/><Relationship Id="rId2" Type="http://schemas.openxmlformats.org/officeDocument/2006/relationships/hyperlink" Target="https://wecanfigurethisout.org/ENERGY/Web_notes/Hydro/Hydroelectric%20Power.pptx" TargetMode="External"/><Relationship Id="rId1" Type="http://schemas.openxmlformats.org/officeDocument/2006/relationships/slideLayout" Target="../slideLayouts/slideLayout12.xml"/><Relationship Id="rId4" Type="http://schemas.openxmlformats.org/officeDocument/2006/relationships/hyperlink" Target="https://wecanfigurethisout.org/ENERGY/Web_notes/Hydro/Hydroelectric%20Power.key"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ecanfigurethisout.org/ENERGY/Web_notes/Solar/Solar%20-%20Todays%20PV.pdf" TargetMode="External"/><Relationship Id="rId2" Type="http://schemas.openxmlformats.org/officeDocument/2006/relationships/hyperlink" Target="https://wecanfigurethisout.org/ENERGY/Web_notes/Solar/Solar%20-%20Todays%20PV.pptx" TargetMode="External"/><Relationship Id="rId1" Type="http://schemas.openxmlformats.org/officeDocument/2006/relationships/slideLayout" Target="../slideLayouts/slideLayout16.xml"/><Relationship Id="rId4" Type="http://schemas.openxmlformats.org/officeDocument/2006/relationships/hyperlink" Target="https://wecanfigurethisout.org/ENERGY/Web_notes/Solar/Solar%20-%20Todays%20PV.key"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ecanfigurethisout.org/NANO/lecture_notes/Waves%20-%20electron.pdf" TargetMode="External"/><Relationship Id="rId2" Type="http://schemas.openxmlformats.org/officeDocument/2006/relationships/hyperlink" Target="https://wecanfigurethisout.org/NANO/lecture_notes/Waves%20-%20electron.pptx" TargetMode="Externa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ecanfigurethisout.org/NANO/lecture_notes/Waves%20-%20electron.key"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hyperlink" Target="https://wecanfigurethisout.org/ENERGY/Web_notes/Solar/Solar%20-%20Todays%20PV.key" TargetMode="External"/><Relationship Id="rId5" Type="http://schemas.openxmlformats.org/officeDocument/2006/relationships/hyperlink" Target="https://wecanfigurethisout.org/ENERGY/Web_notes/Solar/Solar%20-%20Todays%20PV.pdf" TargetMode="External"/><Relationship Id="rId4" Type="http://schemas.openxmlformats.org/officeDocument/2006/relationships/hyperlink" Target="https://wecanfigurethisout.org/ENERGY/Web_notes/Solar/Solar%20-%20Todays%20PV.pptx"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ecanfigurethisout.org/ENERGY/Web_notes/Wind/Wind%20Power%20II.pdf" TargetMode="External"/><Relationship Id="rId7" Type="http://schemas.openxmlformats.org/officeDocument/2006/relationships/hyperlink" Target="https://www.wecanfigurethisout.org/ENERGY/Web_notes/Wind/Wind%20Power.key" TargetMode="External"/><Relationship Id="rId2" Type="http://schemas.openxmlformats.org/officeDocument/2006/relationships/hyperlink" Target="https://wecanfigurethisout.org/ENERGY/Web_notes/Wind/Wind%20Power%20II.pptx" TargetMode="External"/><Relationship Id="rId1" Type="http://schemas.openxmlformats.org/officeDocument/2006/relationships/slideLayout" Target="../slideLayouts/slideLayout1.xml"/><Relationship Id="rId6" Type="http://schemas.openxmlformats.org/officeDocument/2006/relationships/hyperlink" Target="https://www.wecanfigurethisout.org/ENERGY/Web_notes/Wind/Wind%20Power.pdf" TargetMode="External"/><Relationship Id="rId5" Type="http://schemas.openxmlformats.org/officeDocument/2006/relationships/hyperlink" Target="https://www.wecanfigurethisout.org/ENERGY/Web_notes/Wind/Wind%20Power.pptx" TargetMode="External"/><Relationship Id="rId4" Type="http://schemas.openxmlformats.org/officeDocument/2006/relationships/hyperlink" Target="https://wecanfigurethisout.org/ENERGY/Web_notes/Wind/Wind%20Power%20II.key"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2"/>
          <p:cNvSpPr txBox="1">
            <a:spLocks noGrp="1"/>
          </p:cNvSpPr>
          <p:nvPr>
            <p:ph type="title"/>
          </p:nvPr>
        </p:nvSpPr>
        <p:spPr>
          <a:xfrm>
            <a:off x="304800" y="88900"/>
            <a:ext cx="8534400" cy="540048"/>
          </a:xfrm>
          <a:prstGeom prst="rect">
            <a:avLst/>
          </a:prstGeom>
        </p:spPr>
        <p:txBody>
          <a:bodyPr/>
          <a:lstStyle>
            <a:lvl1pPr>
              <a:defRPr i="1">
                <a:solidFill>
                  <a:srgbClr val="E5FFFF"/>
                </a:solidFill>
                <a:latin typeface="+mn-lt"/>
                <a:ea typeface="+mn-ea"/>
                <a:cs typeface="+mn-cs"/>
                <a:sym typeface="Arial"/>
              </a:defRPr>
            </a:lvl1pPr>
          </a:lstStyle>
          <a:p>
            <a:r>
              <a:t>Exotic Power Sources</a:t>
            </a:r>
          </a:p>
        </p:txBody>
      </p:sp>
      <p:sp>
        <p:nvSpPr>
          <p:cNvPr id="158" name="Rectangle 3"/>
          <p:cNvSpPr txBox="1">
            <a:spLocks noGrp="1"/>
          </p:cNvSpPr>
          <p:nvPr>
            <p:ph type="body" sz="quarter" idx="1"/>
          </p:nvPr>
        </p:nvSpPr>
        <p:spPr>
          <a:xfrm>
            <a:off x="304800" y="673100"/>
            <a:ext cx="8534400" cy="827921"/>
          </a:xfrm>
          <a:prstGeom prst="rect">
            <a:avLst/>
          </a:prstGeom>
        </p:spPr>
        <p:txBody>
          <a:bodyPr/>
          <a:lstStyle/>
          <a:p>
            <a:pPr algn="ctr"/>
            <a:r>
              <a:t>John C. Bean</a:t>
            </a:r>
          </a:p>
          <a:p>
            <a:pPr>
              <a:defRPr sz="600"/>
            </a:pPr>
            <a:endParaRPr/>
          </a:p>
          <a:p>
            <a:pPr algn="ctr">
              <a:spcBef>
                <a:spcPts val="300"/>
              </a:spcBef>
              <a:defRPr sz="1600" u="sng"/>
            </a:pPr>
            <a:r>
              <a:t>Outline</a:t>
            </a:r>
          </a:p>
        </p:txBody>
      </p:sp>
      <p:sp>
        <p:nvSpPr>
          <p:cNvPr id="159" name="Rectangle 5"/>
          <p:cNvSpPr txBox="1"/>
          <p:nvPr/>
        </p:nvSpPr>
        <p:spPr>
          <a:xfrm>
            <a:off x="304800" y="6558776"/>
            <a:ext cx="8534400" cy="27699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defRPr>
            </a:lvl1pPr>
          </a:lstStyle>
          <a:p>
            <a:r>
              <a:rPr dirty="0"/>
              <a:t>(Written / Revised:  </a:t>
            </a:r>
            <a:r>
              <a:rPr lang="en-US" dirty="0"/>
              <a:t>August 2022</a:t>
            </a:r>
            <a:r>
              <a:rPr dirty="0"/>
              <a:t>)</a:t>
            </a:r>
          </a:p>
        </p:txBody>
      </p:sp>
      <p:sp>
        <p:nvSpPr>
          <p:cNvPr id="160" name="Rectangle 3"/>
          <p:cNvSpPr txBox="1"/>
          <p:nvPr/>
        </p:nvSpPr>
        <p:spPr>
          <a:xfrm>
            <a:off x="355742" y="1553395"/>
            <a:ext cx="8534401" cy="496575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t>Geothermal Power</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t>Ocean Thermal Energy Conversion</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t>The Physics of Tapping into Water Power</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t>Tidal Barrage Power</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t>Tidal Stream Power</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t>Wave Power</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t>Floating Photovoltaic Farms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t>Wind Power Balloons &amp; Kites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t>Solar Power Satellites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t>Fusion Power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5"/>
          <p:cNvSpPr txBox="1"/>
          <p:nvPr/>
        </p:nvSpPr>
        <p:spPr>
          <a:xfrm>
            <a:off x="304800" y="6559212"/>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defRPr>
            </a:pPr>
            <a:r>
              <a:t>1) That 1/2 TW number is discussed in my note set: </a:t>
            </a:r>
            <a:r>
              <a:rPr b="1"/>
              <a:t>U.S. Energy Production &amp; Consumption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 set: </a:t>
            </a:r>
          </a:p>
        </p:txBody>
      </p:sp>
      <p:sp>
        <p:nvSpPr>
          <p:cNvPr id="209" name="Rectangle 2"/>
          <p:cNvSpPr txBox="1">
            <a:spLocks noGrp="1"/>
          </p:cNvSpPr>
          <p:nvPr>
            <p:ph type="title"/>
          </p:nvPr>
        </p:nvSpPr>
        <p:spPr>
          <a:xfrm>
            <a:off x="304800" y="76199"/>
            <a:ext cx="8534400" cy="675219"/>
          </a:xfrm>
          <a:prstGeom prst="rect">
            <a:avLst/>
          </a:prstGeom>
        </p:spPr>
        <p:txBody>
          <a:bodyPr/>
          <a:lstStyle>
            <a:lvl1pPr>
              <a:defRPr i="1">
                <a:solidFill>
                  <a:srgbClr val="E5FFFF"/>
                </a:solidFill>
                <a:latin typeface="+mn-lt"/>
                <a:ea typeface="+mn-ea"/>
                <a:cs typeface="+mn-cs"/>
                <a:sym typeface="Arial"/>
              </a:defRPr>
            </a:lvl1pPr>
          </a:lstStyle>
          <a:p>
            <a:r>
              <a:t>Those Geothermal power capacity numbers are discouraging</a:t>
            </a:r>
          </a:p>
        </p:txBody>
      </p:sp>
      <p:sp>
        <p:nvSpPr>
          <p:cNvPr id="210" name="Rectangle 3"/>
          <p:cNvSpPr txBox="1">
            <a:spLocks noGrp="1"/>
          </p:cNvSpPr>
          <p:nvPr>
            <p:ph type="body" idx="1"/>
          </p:nvPr>
        </p:nvSpPr>
        <p:spPr>
          <a:xfrm>
            <a:off x="169564" y="806386"/>
            <a:ext cx="8804872" cy="5647057"/>
          </a:xfrm>
          <a:prstGeom prst="rect">
            <a:avLst/>
          </a:prstGeom>
        </p:spPr>
        <p:txBody>
          <a:bodyPr/>
          <a:lstStyle/>
          <a:p>
            <a:pPr>
              <a:tabLst/>
            </a:pPr>
            <a:r>
              <a:t>Especially when you consider Geothermal's claimed </a:t>
            </a:r>
            <a:r>
              <a:rPr b="1">
                <a:solidFill>
                  <a:srgbClr val="00F900"/>
                </a:solidFill>
              </a:rPr>
              <a:t>green energy </a:t>
            </a:r>
            <a:r>
              <a:t>qualities:</a:t>
            </a:r>
          </a:p>
          <a:p>
            <a:pPr>
              <a:tabLst/>
              <a:defRPr sz="700"/>
            </a:pPr>
            <a:endParaRPr/>
          </a:p>
          <a:p>
            <a:pPr marL="0" lvl="1" indent="640896">
              <a:buSzTx/>
              <a:buNone/>
              <a:tabLst/>
            </a:pPr>
            <a:r>
              <a:t>- It employs simple, well known, low risk, technologies (described later)</a:t>
            </a:r>
          </a:p>
          <a:p>
            <a:pPr marL="0" lvl="1" indent="640896">
              <a:buSzTx/>
              <a:buNone/>
              <a:tabLst/>
              <a:defRPr sz="700"/>
            </a:pPr>
            <a:endParaRPr/>
          </a:p>
          <a:p>
            <a:pPr marL="0" lvl="1" indent="640896">
              <a:buSzTx/>
              <a:buNone/>
              <a:tabLst/>
            </a:pPr>
            <a:r>
              <a:t>- It produces constant 24/7 ("base load") power that requires</a:t>
            </a:r>
          </a:p>
          <a:p>
            <a:pPr marL="0" lvl="2" indent="1085850">
              <a:buSzTx/>
              <a:buNone/>
              <a:tabLst/>
              <a:defRPr sz="800"/>
            </a:pPr>
            <a:endParaRPr/>
          </a:p>
          <a:p>
            <a:pPr marL="0" lvl="2" indent="1085850">
              <a:buSzTx/>
              <a:buNone/>
              <a:tabLst/>
            </a:pPr>
            <a:r>
              <a:t>neither supplemental energy storage technology nor large reservoirs</a:t>
            </a:r>
          </a:p>
          <a:p>
            <a:pPr marL="0" lvl="1" indent="640896">
              <a:buSzTx/>
              <a:buNone/>
              <a:tabLst/>
              <a:defRPr sz="700"/>
            </a:pPr>
            <a:endParaRPr/>
          </a:p>
          <a:p>
            <a:pPr marL="0" lvl="1" indent="640896">
              <a:buSzTx/>
              <a:buNone/>
              <a:tabLst/>
            </a:pPr>
            <a:r>
              <a:t>- It emits no greenhouse combustion gases </a:t>
            </a:r>
          </a:p>
          <a:p>
            <a:pPr marL="0" lvl="1" indent="640896">
              <a:buSzTx/>
              <a:buNone/>
              <a:tabLst/>
              <a:defRPr sz="700"/>
            </a:pPr>
            <a:endParaRPr/>
          </a:p>
          <a:p>
            <a:pPr marL="0" lvl="1" indent="640896">
              <a:buSzTx/>
              <a:buNone/>
              <a:tabLst/>
            </a:pPr>
            <a:r>
              <a:t>- It seems to neither produce nor release dangerous wastes</a:t>
            </a:r>
          </a:p>
          <a:p>
            <a:pPr marL="0" lvl="1" indent="640896">
              <a:buSzTx/>
              <a:buNone/>
              <a:tabLst/>
              <a:defRPr sz="800"/>
            </a:pPr>
            <a:endParaRPr/>
          </a:p>
          <a:p>
            <a:pPr marL="0" lvl="1" indent="640896">
              <a:buSzTx/>
              <a:buNone/>
              <a:tabLst/>
            </a:pPr>
            <a:r>
              <a:t>- Its plants require minimal ground surface area</a:t>
            </a:r>
          </a:p>
          <a:p>
            <a:pPr marL="0" lvl="1" indent="640896">
              <a:buSzTx/>
              <a:buNone/>
              <a:tabLst/>
              <a:defRPr sz="700"/>
            </a:pPr>
            <a:endParaRPr/>
          </a:p>
          <a:p>
            <a:pPr marL="0" lvl="1" indent="640896">
              <a:buSzTx/>
              <a:buNone/>
              <a:tabLst/>
            </a:pPr>
            <a:r>
              <a:t>- Their "fuel" is drawn entirely from the hot ground immediately below them</a:t>
            </a:r>
          </a:p>
          <a:p>
            <a:pPr>
              <a:tabLst/>
              <a:defRPr sz="1100"/>
            </a:pPr>
            <a:endParaRPr/>
          </a:p>
          <a:p>
            <a:pPr>
              <a:tabLst/>
            </a:pPr>
            <a:r>
              <a:t>But time-averaged U.S. power consumption is ~ 1/2 TW  (= 500,000 MW) </a:t>
            </a:r>
            <a:r>
              <a:rPr baseline="31999"/>
              <a:t>1</a:t>
            </a:r>
          </a:p>
          <a:p>
            <a:pPr>
              <a:tabLst/>
              <a:defRPr sz="700"/>
            </a:pPr>
            <a:endParaRPr/>
          </a:p>
          <a:p>
            <a:pPr marL="0" lvl="1" indent="640896">
              <a:buSzTx/>
              <a:buNone/>
              <a:tabLst/>
              <a:defRPr>
                <a:solidFill>
                  <a:srgbClr val="FBC901"/>
                </a:solidFill>
              </a:defRPr>
            </a:pPr>
            <a:r>
              <a:t>To supply even </a:t>
            </a:r>
            <a:r>
              <a:rPr b="1"/>
              <a:t>10%</a:t>
            </a:r>
            <a:r>
              <a:t> of that power, from the previous slide's numbers:</a:t>
            </a:r>
          </a:p>
          <a:p>
            <a:pPr marL="0" lvl="1" indent="640896">
              <a:buSzTx/>
              <a:buNone/>
              <a:tabLst/>
              <a:defRPr sz="700">
                <a:solidFill>
                  <a:srgbClr val="FBC901"/>
                </a:solidFill>
              </a:defRPr>
            </a:pPr>
            <a:endParaRPr/>
          </a:p>
          <a:p>
            <a:pPr marL="0" lvl="2" indent="1085850">
              <a:buSzTx/>
              <a:buNone/>
              <a:tabLst/>
              <a:defRPr>
                <a:solidFill>
                  <a:srgbClr val="FBC901"/>
                </a:solidFill>
              </a:defRPr>
            </a:pPr>
            <a:r>
              <a:t>Geothermal capacity would have to increase by ~ 5x10</a:t>
            </a:r>
            <a:r>
              <a:rPr baseline="31999"/>
              <a:t>5</a:t>
            </a:r>
            <a:r>
              <a:t> MW / 3592 MW </a:t>
            </a:r>
          </a:p>
          <a:p>
            <a:pPr marL="0" lvl="2" indent="1085850">
              <a:buSzTx/>
              <a:buNone/>
              <a:tabLst/>
              <a:defRPr sz="700">
                <a:solidFill>
                  <a:srgbClr val="FBC901"/>
                </a:solidFill>
              </a:defRPr>
            </a:pPr>
            <a:endParaRPr/>
          </a:p>
          <a:p>
            <a:pPr algn="ctr">
              <a:tabLst/>
              <a:defRPr>
                <a:solidFill>
                  <a:srgbClr val="FBC901"/>
                </a:solidFill>
              </a:defRPr>
            </a:pPr>
            <a:r>
              <a:t>= </a:t>
            </a:r>
            <a:r>
              <a:rPr b="1"/>
              <a:t>140X</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http://rredc.nrel.gov/solar/old_data/nsrdb/1961-1990/redbook/atlas/serve.cgi</a:t>
            </a:r>
          </a:p>
        </p:txBody>
      </p:sp>
      <p:sp>
        <p:nvSpPr>
          <p:cNvPr id="880" name="Rectangle 2"/>
          <p:cNvSpPr txBox="1">
            <a:spLocks noGrp="1"/>
          </p:cNvSpPr>
          <p:nvPr>
            <p:ph type="title"/>
          </p:nvPr>
        </p:nvSpPr>
        <p:spPr>
          <a:xfrm>
            <a:off x="304800" y="76200"/>
            <a:ext cx="8534400" cy="533400"/>
          </a:xfrm>
          <a:prstGeom prst="rect">
            <a:avLst/>
          </a:prstGeom>
        </p:spPr>
        <p:txBody>
          <a:bodyPr/>
          <a:lstStyle/>
          <a:p>
            <a:r>
              <a:t>Motivation (at least) is crystal clear:</a:t>
            </a:r>
          </a:p>
        </p:txBody>
      </p:sp>
      <p:sp>
        <p:nvSpPr>
          <p:cNvPr id="881" name="Rectangle 3"/>
          <p:cNvSpPr txBox="1">
            <a:spLocks noGrp="1"/>
          </p:cNvSpPr>
          <p:nvPr>
            <p:ph type="body" sz="half" idx="1"/>
          </p:nvPr>
        </p:nvSpPr>
        <p:spPr>
          <a:xfrm>
            <a:off x="238756" y="712506"/>
            <a:ext cx="8915401" cy="2537388"/>
          </a:xfrm>
          <a:prstGeom prst="rect">
            <a:avLst/>
          </a:prstGeom>
        </p:spPr>
        <p:txBody>
          <a:bodyPr/>
          <a:lstStyle/>
          <a:p>
            <a:pPr>
              <a:defRPr sz="1800"/>
            </a:pPr>
            <a:r>
              <a:t>As described in my Solar Power note sets:</a:t>
            </a:r>
          </a:p>
          <a:p>
            <a:pPr>
              <a:defRPr sz="700"/>
            </a:pPr>
            <a:endParaRPr/>
          </a:p>
          <a:p>
            <a:pPr marL="0" lvl="1" indent="640896">
              <a:buSzTx/>
              <a:buNone/>
              <a:defRPr sz="1800"/>
            </a:pPr>
            <a:r>
              <a:t>Our atmosphere absorbs ~ 1/4 of sun's power:  1.35 kW / m</a:t>
            </a:r>
            <a:r>
              <a:rPr baseline="30000"/>
              <a:t>2</a:t>
            </a:r>
            <a:r>
              <a:t> =&gt; 1 kW / m</a:t>
            </a:r>
            <a:r>
              <a:rPr baseline="30000"/>
              <a:t>2</a:t>
            </a:r>
          </a:p>
          <a:p>
            <a:pPr marL="0" lvl="1" indent="640896">
              <a:buSzTx/>
              <a:buNone/>
              <a:defRPr sz="700"/>
            </a:pPr>
            <a:endParaRPr baseline="26857"/>
          </a:p>
          <a:p>
            <a:pPr marL="0" lvl="1" indent="640896">
              <a:buSzTx/>
              <a:buNone/>
              <a:defRPr sz="1800"/>
            </a:pPr>
            <a:r>
              <a:t>Remainder is diluted when incident at shallow angles (i.e., not at noon)</a:t>
            </a:r>
          </a:p>
          <a:p>
            <a:pPr marL="0" lvl="1" indent="640896">
              <a:buSzTx/>
              <a:buNone/>
              <a:defRPr sz="800"/>
            </a:pPr>
            <a:endParaRPr/>
          </a:p>
          <a:p>
            <a:pPr marL="0" lvl="1" indent="640896">
              <a:buSzTx/>
              <a:buNone/>
              <a:defRPr sz="1800"/>
            </a:pPr>
            <a:r>
              <a:t>And totally blocked by the earth itself (for a particular location) half the time</a:t>
            </a:r>
          </a:p>
          <a:p>
            <a:pPr>
              <a:defRPr sz="1200"/>
            </a:pPr>
            <a:endParaRPr/>
          </a:p>
          <a:p>
            <a:pPr>
              <a:defRPr sz="1800"/>
            </a:pPr>
            <a:r>
              <a:t>Net result (from U.S. National Renewable Energy Lab calculator website):</a:t>
            </a:r>
          </a:p>
        </p:txBody>
      </p:sp>
      <p:pic>
        <p:nvPicPr>
          <p:cNvPr id="882" name="Picture 4" descr="Picture 4"/>
          <p:cNvPicPr>
            <a:picLocks noChangeAspect="1"/>
          </p:cNvPicPr>
          <p:nvPr/>
        </p:nvPicPr>
        <p:blipFill>
          <a:blip r:embed="rId2"/>
          <a:stretch>
            <a:fillRect/>
          </a:stretch>
        </p:blipFill>
        <p:spPr>
          <a:xfrm>
            <a:off x="3974773" y="3352800"/>
            <a:ext cx="3200401" cy="2306746"/>
          </a:xfrm>
          <a:prstGeom prst="rect">
            <a:avLst/>
          </a:prstGeom>
          <a:ln w="12700">
            <a:miter lim="400000"/>
          </a:ln>
        </p:spPr>
      </p:pic>
      <p:pic>
        <p:nvPicPr>
          <p:cNvPr id="883" name="Picture 6" descr="Picture 6"/>
          <p:cNvPicPr>
            <a:picLocks noChangeAspect="1"/>
          </p:cNvPicPr>
          <p:nvPr/>
        </p:nvPicPr>
        <p:blipFill>
          <a:blip r:embed="rId3"/>
          <a:stretch>
            <a:fillRect/>
          </a:stretch>
        </p:blipFill>
        <p:spPr>
          <a:xfrm>
            <a:off x="7409857" y="3352800"/>
            <a:ext cx="1353143" cy="2324100"/>
          </a:xfrm>
          <a:prstGeom prst="rect">
            <a:avLst/>
          </a:prstGeom>
          <a:ln w="12700">
            <a:miter lim="400000"/>
          </a:ln>
        </p:spPr>
      </p:pic>
      <p:sp>
        <p:nvSpPr>
          <p:cNvPr id="884" name="Rectangle 3"/>
          <p:cNvSpPr txBox="1"/>
          <p:nvPr/>
        </p:nvSpPr>
        <p:spPr>
          <a:xfrm>
            <a:off x="238756" y="5371463"/>
            <a:ext cx="8915401" cy="9382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But 1 kW-h/m</a:t>
            </a:r>
            <a:r>
              <a:rPr baseline="30000"/>
              <a:t>2</a:t>
            </a:r>
            <a:r>
              <a:t>/day = 41.6 W / m</a:t>
            </a:r>
            <a:r>
              <a:rPr baseline="30000"/>
              <a:t>2</a:t>
            </a:r>
            <a:r>
              <a:t> </a:t>
            </a:r>
          </a:p>
          <a:p>
            <a:pPr>
              <a:spcBef>
                <a:spcPts val="400"/>
              </a:spcBef>
              <a:defRPr sz="800" b="0">
                <a:solidFill>
                  <a:srgbClr val="FFFFFF"/>
                </a:solidFill>
                <a:effectLst>
                  <a:outerShdw blurRad="38100" dist="38100" dir="2700000" rotWithShape="0">
                    <a:srgbClr val="000000"/>
                  </a:outerShdw>
                </a:effectLst>
              </a:defRPr>
            </a:pPr>
            <a:endParaRPr/>
          </a:p>
          <a:p>
            <a:pPr lvl="1" indent="640896">
              <a:spcBef>
                <a:spcPts val="400"/>
              </a:spcBef>
              <a:defRPr b="0">
                <a:solidFill>
                  <a:srgbClr val="FBC901"/>
                </a:solidFill>
                <a:effectLst>
                  <a:outerShdw blurRad="38100" dist="38100" dir="2700000" rotWithShape="0">
                    <a:srgbClr val="000000"/>
                  </a:outerShdw>
                </a:effectLst>
              </a:defRPr>
            </a:pPr>
            <a:r>
              <a:t>So BEST U.S. sites have annual average incident solar power of ~ 200 W / m</a:t>
            </a:r>
            <a:r>
              <a:rPr baseline="30000"/>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887" name="Rectangle 2"/>
          <p:cNvSpPr txBox="1">
            <a:spLocks noGrp="1"/>
          </p:cNvSpPr>
          <p:nvPr>
            <p:ph type="title"/>
          </p:nvPr>
        </p:nvSpPr>
        <p:spPr>
          <a:xfrm>
            <a:off x="304800" y="76200"/>
            <a:ext cx="8534400" cy="609600"/>
          </a:xfrm>
          <a:prstGeom prst="rect">
            <a:avLst/>
          </a:prstGeom>
        </p:spPr>
        <p:txBody>
          <a:bodyPr/>
          <a:lstStyle/>
          <a:p>
            <a:r>
              <a:t>Versus an orbital solar array:</a:t>
            </a:r>
          </a:p>
        </p:txBody>
      </p:sp>
      <p:sp>
        <p:nvSpPr>
          <p:cNvPr id="888" name="Rectangle 3"/>
          <p:cNvSpPr txBox="1">
            <a:spLocks noGrp="1"/>
          </p:cNvSpPr>
          <p:nvPr>
            <p:ph type="body" idx="1"/>
          </p:nvPr>
        </p:nvSpPr>
        <p:spPr>
          <a:xfrm>
            <a:off x="228600" y="838200"/>
            <a:ext cx="8915400" cy="5334000"/>
          </a:xfrm>
          <a:prstGeom prst="rect">
            <a:avLst/>
          </a:prstGeom>
        </p:spPr>
        <p:txBody>
          <a:bodyPr/>
          <a:lstStyle/>
          <a:p>
            <a:pPr>
              <a:defRPr sz="1800"/>
            </a:pPr>
            <a:r>
              <a:t>Once aimed at the sun, it should </a:t>
            </a:r>
            <a:r>
              <a:rPr b="1"/>
              <a:t>stay</a:t>
            </a:r>
            <a:r>
              <a:t> aimed at the sun (except for tidal effects)</a:t>
            </a:r>
          </a:p>
          <a:p>
            <a:pPr>
              <a:defRPr sz="1100"/>
            </a:pPr>
            <a:endParaRPr/>
          </a:p>
          <a:p>
            <a:pPr>
              <a:defRPr sz="1800"/>
            </a:pPr>
            <a:r>
              <a:t>And, when not blocked by the earth, a satellite receives that constant 1350 W / m</a:t>
            </a:r>
            <a:r>
              <a:rPr baseline="30000"/>
              <a:t>2</a:t>
            </a:r>
          </a:p>
          <a:p>
            <a:pPr>
              <a:defRPr sz="700"/>
            </a:pPr>
            <a:endParaRPr baseline="26857"/>
          </a:p>
          <a:p>
            <a:pPr marL="0" lvl="1" indent="640896">
              <a:buSzTx/>
              <a:buNone/>
              <a:defRPr sz="1800"/>
            </a:pPr>
            <a:r>
              <a:rPr>
                <a:solidFill>
                  <a:srgbClr val="FFCC00"/>
                </a:solidFill>
              </a:rPr>
              <a:t>Almost 7X better than our BEST U.S. sites</a:t>
            </a:r>
          </a:p>
          <a:p>
            <a:pPr marL="0" lvl="1" indent="640896">
              <a:buSzTx/>
              <a:buNone/>
              <a:defRPr sz="700"/>
            </a:pPr>
            <a:endParaRPr>
              <a:solidFill>
                <a:srgbClr val="FFCC00"/>
              </a:solidFill>
            </a:endParaRPr>
          </a:p>
          <a:p>
            <a:pPr marL="0" lvl="2" indent="1085850">
              <a:buSzTx/>
              <a:buNone/>
              <a:defRPr sz="1800">
                <a:solidFill>
                  <a:srgbClr val="FBC901"/>
                </a:solidFill>
              </a:defRPr>
            </a:pPr>
            <a:r>
              <a:t>And ~ 15X better than at our poorer (non-desert contiguous 48 state) sites</a:t>
            </a:r>
          </a:p>
          <a:p>
            <a:pPr marL="0" lvl="2" indent="1085850">
              <a:buSzTx/>
              <a:buNone/>
              <a:defRPr sz="1100">
                <a:solidFill>
                  <a:srgbClr val="FBC901"/>
                </a:solidFill>
              </a:defRPr>
            </a:pPr>
            <a:endParaRPr/>
          </a:p>
          <a:p>
            <a:pPr>
              <a:defRPr sz="1800" b="1"/>
            </a:pPr>
            <a:r>
              <a:t>But the (first) big caveat is "when not blocked by the earth"</a:t>
            </a:r>
          </a:p>
          <a:p>
            <a:pPr>
              <a:defRPr sz="1100" b="1"/>
            </a:pPr>
            <a:endParaRPr/>
          </a:p>
          <a:p>
            <a:pPr>
              <a:defRPr sz="1800"/>
            </a:pPr>
            <a:r>
              <a:t>Time for a little orbital mechanics:</a:t>
            </a:r>
          </a:p>
          <a:p>
            <a:pPr>
              <a:defRPr sz="1100"/>
            </a:pPr>
            <a:endParaRPr/>
          </a:p>
          <a:p>
            <a:pPr marL="0" lvl="1" indent="640896">
              <a:buSzTx/>
              <a:buNone/>
              <a:defRPr sz="1800"/>
            </a:pPr>
            <a:r>
              <a:t>We want an object (the solar array) to orbit at a distance r above earth's center</a:t>
            </a:r>
          </a:p>
          <a:p>
            <a:pPr marL="0" lvl="1" indent="640896">
              <a:buSzTx/>
              <a:buNone/>
              <a:defRPr sz="1100"/>
            </a:pPr>
            <a:endParaRPr/>
          </a:p>
          <a:p>
            <a:pPr marL="0" lvl="1" indent="640896">
              <a:buSzTx/>
              <a:buNone/>
              <a:defRPr sz="1800"/>
            </a:pPr>
            <a:r>
              <a:t>Acceleration of object due to earth's gravity = G M / r</a:t>
            </a:r>
            <a:r>
              <a:rPr baseline="30000"/>
              <a:t>2</a:t>
            </a:r>
          </a:p>
          <a:p>
            <a:pPr marL="0" lvl="1" indent="640896">
              <a:buSzTx/>
              <a:buNone/>
              <a:defRPr sz="1100"/>
            </a:pPr>
            <a:endParaRPr baseline="28727"/>
          </a:p>
          <a:p>
            <a:pPr marL="0" lvl="2" indent="1085850">
              <a:buSzTx/>
              <a:buNone/>
              <a:defRPr sz="1800"/>
            </a:pPr>
            <a:r>
              <a:t>Inducing a centripetal acceleration on object = v</a:t>
            </a:r>
            <a:r>
              <a:rPr baseline="30000"/>
              <a:t>2</a:t>
            </a:r>
            <a:r>
              <a:t> / r  </a:t>
            </a:r>
          </a:p>
          <a:p>
            <a:pPr marL="0" lvl="2" indent="1085850">
              <a:buSzTx/>
              <a:buNone/>
              <a:defRPr sz="1100"/>
            </a:pPr>
            <a:endParaRPr/>
          </a:p>
          <a:p>
            <a:pPr marL="0" lvl="3" indent="1577339">
              <a:buSzTx/>
              <a:buNone/>
              <a:defRPr sz="1800"/>
            </a:pPr>
            <a:r>
              <a:t>Where v = orbital circumference / orbital period = 2 </a:t>
            </a:r>
            <a:r>
              <a:rPr>
                <a:latin typeface="Symbol"/>
                <a:ea typeface="Symbol"/>
                <a:cs typeface="Symbol"/>
                <a:sym typeface="Symbol"/>
              </a:rPr>
              <a:t>p</a:t>
            </a:r>
            <a:r>
              <a:t> r / 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891" name="Rectangle 2"/>
          <p:cNvSpPr txBox="1">
            <a:spLocks noGrp="1"/>
          </p:cNvSpPr>
          <p:nvPr>
            <p:ph type="title"/>
          </p:nvPr>
        </p:nvSpPr>
        <p:spPr>
          <a:xfrm>
            <a:off x="304800" y="76200"/>
            <a:ext cx="8534400" cy="533400"/>
          </a:xfrm>
          <a:prstGeom prst="rect">
            <a:avLst/>
          </a:prstGeom>
        </p:spPr>
        <p:txBody>
          <a:bodyPr/>
          <a:lstStyle/>
          <a:p>
            <a:r>
              <a:t>Equating gravitational and centripetal forces to get orbits:</a:t>
            </a:r>
          </a:p>
        </p:txBody>
      </p:sp>
      <p:sp>
        <p:nvSpPr>
          <p:cNvPr id="892" name="Rectangle 3"/>
          <p:cNvSpPr txBox="1">
            <a:spLocks noGrp="1"/>
          </p:cNvSpPr>
          <p:nvPr>
            <p:ph type="body" idx="1"/>
          </p:nvPr>
        </p:nvSpPr>
        <p:spPr>
          <a:xfrm>
            <a:off x="228600" y="815610"/>
            <a:ext cx="8915400" cy="5302980"/>
          </a:xfrm>
          <a:prstGeom prst="rect">
            <a:avLst/>
          </a:prstGeom>
        </p:spPr>
        <p:txBody>
          <a:bodyPr/>
          <a:lstStyle/>
          <a:p>
            <a:pPr>
              <a:defRPr sz="1800"/>
            </a:pPr>
            <a:r>
              <a:t>G M / r</a:t>
            </a:r>
            <a:r>
              <a:rPr baseline="30000"/>
              <a:t>2</a:t>
            </a:r>
            <a:r>
              <a:t> = (4 </a:t>
            </a:r>
            <a:r>
              <a:rPr>
                <a:latin typeface="Symbol"/>
                <a:ea typeface="Symbol"/>
                <a:cs typeface="Symbol"/>
                <a:sym typeface="Symbol"/>
              </a:rPr>
              <a:t>p</a:t>
            </a:r>
            <a:r>
              <a:rPr baseline="30000"/>
              <a:t>2</a:t>
            </a:r>
            <a:r>
              <a:t> r</a:t>
            </a:r>
            <a:r>
              <a:rPr baseline="30000"/>
              <a:t>2</a:t>
            </a:r>
            <a:r>
              <a:t> / T</a:t>
            </a:r>
            <a:r>
              <a:rPr baseline="30000"/>
              <a:t>2</a:t>
            </a:r>
            <a:r>
              <a:t>) / r   which yields   </a:t>
            </a:r>
            <a:r>
              <a:rPr b="1">
                <a:solidFill>
                  <a:srgbClr val="FFCC00"/>
                </a:solidFill>
              </a:rPr>
              <a:t>(4</a:t>
            </a:r>
            <a:r>
              <a:rPr>
                <a:solidFill>
                  <a:srgbClr val="FFCC00"/>
                </a:solidFill>
                <a:latin typeface="Symbol"/>
                <a:ea typeface="Symbol"/>
                <a:cs typeface="Symbol"/>
                <a:sym typeface="Symbol"/>
              </a:rPr>
              <a:t>p</a:t>
            </a:r>
            <a:r>
              <a:rPr b="1" baseline="30000">
                <a:solidFill>
                  <a:srgbClr val="FFCC00"/>
                </a:solidFill>
              </a:rPr>
              <a:t>2 </a:t>
            </a:r>
            <a:r>
              <a:rPr b="1">
                <a:solidFill>
                  <a:srgbClr val="FFCC00"/>
                </a:solidFill>
              </a:rPr>
              <a:t>/ GM) r</a:t>
            </a:r>
            <a:r>
              <a:rPr b="1" baseline="30000">
                <a:solidFill>
                  <a:srgbClr val="FFCC00"/>
                </a:solidFill>
              </a:rPr>
              <a:t>3</a:t>
            </a:r>
            <a:r>
              <a:rPr b="1">
                <a:solidFill>
                  <a:srgbClr val="FFCC00"/>
                </a:solidFill>
              </a:rPr>
              <a:t> = T</a:t>
            </a:r>
            <a:r>
              <a:rPr b="1" baseline="30000">
                <a:solidFill>
                  <a:srgbClr val="FFCC00"/>
                </a:solidFill>
              </a:rPr>
              <a:t>2</a:t>
            </a:r>
          </a:p>
          <a:p>
            <a:pPr>
              <a:defRPr sz="1100"/>
            </a:pPr>
            <a:endParaRPr b="1" baseline="28727">
              <a:solidFill>
                <a:srgbClr val="FFCC00"/>
              </a:solidFill>
            </a:endParaRPr>
          </a:p>
          <a:p>
            <a:pPr marL="0" lvl="1" indent="640896">
              <a:buSzTx/>
              <a:buNone/>
              <a:defRPr sz="1800"/>
            </a:pPr>
            <a:r>
              <a:t>G (universal gravitational constant) = 6.67 x 10</a:t>
            </a:r>
            <a:r>
              <a:rPr baseline="30000"/>
              <a:t>-11 </a:t>
            </a:r>
            <a:r>
              <a:t>m</a:t>
            </a:r>
            <a:r>
              <a:rPr baseline="30000"/>
              <a:t>3</a:t>
            </a:r>
            <a:r>
              <a:t> / (kg – s</a:t>
            </a:r>
            <a:r>
              <a:rPr baseline="30000"/>
              <a:t>2</a:t>
            </a:r>
            <a:r>
              <a:t>)</a:t>
            </a:r>
          </a:p>
          <a:p>
            <a:pPr>
              <a:defRPr sz="1100"/>
            </a:pPr>
            <a:endParaRPr/>
          </a:p>
          <a:p>
            <a:pPr marL="0" lvl="1" indent="640896">
              <a:buSzTx/>
              <a:buNone/>
              <a:defRPr sz="1800"/>
            </a:pPr>
            <a:r>
              <a:t>Earth parameters:  	M = 5.97 x 10</a:t>
            </a:r>
            <a:r>
              <a:rPr baseline="30000"/>
              <a:t>24</a:t>
            </a:r>
            <a:r>
              <a:t> kg 	Radius = 6371 km</a:t>
            </a:r>
          </a:p>
          <a:p>
            <a:pPr>
              <a:defRPr sz="1100"/>
            </a:pPr>
            <a:endParaRPr/>
          </a:p>
          <a:p>
            <a:pPr marL="0" lvl="1" indent="640896">
              <a:buSzTx/>
              <a:buNone/>
              <a:defRPr sz="1800"/>
            </a:pPr>
            <a:r>
              <a:t>So earth's circumference = 40,029 km   </a:t>
            </a:r>
          </a:p>
          <a:p>
            <a:pPr>
              <a:defRPr sz="1100"/>
            </a:pPr>
            <a:endParaRPr/>
          </a:p>
          <a:p>
            <a:pPr marL="0" lvl="2" indent="1085850">
              <a:buSzTx/>
              <a:buNone/>
              <a:defRPr sz="1800"/>
            </a:pPr>
            <a:r>
              <a:t>(Which I remember as 24,000 miles =&gt; Equatorial spin of 1000 MPH)</a:t>
            </a:r>
          </a:p>
          <a:p>
            <a:pPr marL="0" lvl="1" indent="640896">
              <a:buSzTx/>
              <a:buNone/>
              <a:defRPr sz="1100"/>
            </a:pPr>
            <a:endParaRPr/>
          </a:p>
          <a:p>
            <a:pPr>
              <a:defRPr sz="1800"/>
            </a:pPr>
            <a:r>
              <a:t>Constant (4</a:t>
            </a:r>
            <a:r>
              <a:rPr>
                <a:latin typeface="Symbol"/>
                <a:ea typeface="Symbol"/>
                <a:cs typeface="Symbol"/>
                <a:sym typeface="Symbol"/>
              </a:rPr>
              <a:t>p</a:t>
            </a:r>
            <a:r>
              <a:rPr baseline="30000"/>
              <a:t>2</a:t>
            </a:r>
            <a:r>
              <a:t> / GM) in equation then becomes:  9.913 x 10</a:t>
            </a:r>
            <a:r>
              <a:rPr baseline="30000"/>
              <a:t>-14 </a:t>
            </a:r>
            <a:r>
              <a:t>s</a:t>
            </a:r>
            <a:r>
              <a:rPr baseline="30000"/>
              <a:t>2</a:t>
            </a:r>
            <a:r>
              <a:t> / m</a:t>
            </a:r>
            <a:r>
              <a:rPr baseline="30000"/>
              <a:t>3</a:t>
            </a:r>
          </a:p>
          <a:p>
            <a:pPr>
              <a:defRPr sz="1100"/>
            </a:pPr>
            <a:endParaRPr baseline="28727"/>
          </a:p>
          <a:p>
            <a:pPr>
              <a:defRPr sz="1800" b="1">
                <a:solidFill>
                  <a:srgbClr val="FBC901"/>
                </a:solidFill>
              </a:defRPr>
            </a:pPr>
            <a:r>
              <a:t>Some space agency is going to have to launch pieces of solar array into orbit</a:t>
            </a:r>
          </a:p>
          <a:p>
            <a:pPr>
              <a:defRPr sz="1100"/>
            </a:pPr>
            <a:endParaRPr/>
          </a:p>
          <a:p>
            <a:pPr marL="0" lvl="1" indent="640896">
              <a:buSzTx/>
              <a:buNone/>
              <a:defRPr sz="1800"/>
            </a:pPr>
            <a:r>
              <a:t>Most launches are into </a:t>
            </a:r>
            <a:r>
              <a:rPr b="1"/>
              <a:t>LEO</a:t>
            </a:r>
            <a:r>
              <a:t> (low earth orbit) 160-2000 km above surface</a:t>
            </a:r>
          </a:p>
          <a:p>
            <a:pPr marL="0" lvl="1" indent="640896">
              <a:buSzTx/>
              <a:buNone/>
              <a:defRPr sz="1100"/>
            </a:pPr>
            <a:endParaRPr/>
          </a:p>
          <a:p>
            <a:pPr marL="0" lvl="1" indent="640896">
              <a:buSzTx/>
              <a:buNone/>
              <a:defRPr sz="1800"/>
            </a:pPr>
            <a:r>
              <a:t>ISS orbits ~ 400 km above earth =&gt; orbital radius of 6800 km, and a period of:</a:t>
            </a:r>
          </a:p>
          <a:p>
            <a:pPr marL="0" lvl="1" indent="640896">
              <a:buSzTx/>
              <a:buNone/>
              <a:defRPr sz="1100"/>
            </a:pPr>
            <a:endParaRPr/>
          </a:p>
          <a:p>
            <a:pPr marL="0" lvl="2" indent="1085850">
              <a:buSzTx/>
              <a:buNone/>
              <a:defRPr sz="1800"/>
            </a:pPr>
            <a:r>
              <a:rPr b="1">
                <a:solidFill>
                  <a:srgbClr val="FFCC00"/>
                </a:solidFill>
              </a:rPr>
              <a:t>T</a:t>
            </a:r>
            <a:r>
              <a:t> = √[9.913 x 10</a:t>
            </a:r>
            <a:r>
              <a:rPr baseline="30000"/>
              <a:t>-14 </a:t>
            </a:r>
            <a:r>
              <a:t>s</a:t>
            </a:r>
            <a:r>
              <a:rPr baseline="30000"/>
              <a:t>2</a:t>
            </a:r>
            <a:r>
              <a:t> / m</a:t>
            </a:r>
            <a:r>
              <a:rPr baseline="30000"/>
              <a:t>3</a:t>
            </a:r>
            <a:r>
              <a:t> x (6.8 x 10</a:t>
            </a:r>
            <a:r>
              <a:rPr baseline="30000"/>
              <a:t>6</a:t>
            </a:r>
            <a:r>
              <a:t> m)</a:t>
            </a:r>
            <a:r>
              <a:rPr baseline="30000"/>
              <a:t>3</a:t>
            </a:r>
            <a:r>
              <a:t>] = 5,583 sec = </a:t>
            </a:r>
            <a:r>
              <a:rPr b="1">
                <a:solidFill>
                  <a:srgbClr val="FFCC00"/>
                </a:solidFill>
              </a:rPr>
              <a:t>93 minutes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Figure: http://www.universetoday.com/89063/must-see-video-falling-nasa-uars-satellite-observed-while-still-in-orbit/</a:t>
            </a:r>
          </a:p>
        </p:txBody>
      </p:sp>
      <p:sp>
        <p:nvSpPr>
          <p:cNvPr id="895" name="Rectangle 2"/>
          <p:cNvSpPr txBox="1">
            <a:spLocks noGrp="1"/>
          </p:cNvSpPr>
          <p:nvPr>
            <p:ph type="title"/>
          </p:nvPr>
        </p:nvSpPr>
        <p:spPr>
          <a:xfrm>
            <a:off x="304800" y="76200"/>
            <a:ext cx="8534400" cy="609600"/>
          </a:xfrm>
          <a:prstGeom prst="rect">
            <a:avLst/>
          </a:prstGeom>
        </p:spPr>
        <p:txBody>
          <a:bodyPr/>
          <a:lstStyle/>
          <a:p>
            <a:r>
              <a:t>Problems with low earth orbit (LEO):</a:t>
            </a:r>
          </a:p>
        </p:txBody>
      </p:sp>
      <p:sp>
        <p:nvSpPr>
          <p:cNvPr id="896" name="Rectangle 3"/>
          <p:cNvSpPr txBox="1">
            <a:spLocks noGrp="1"/>
          </p:cNvSpPr>
          <p:nvPr>
            <p:ph type="body" idx="1"/>
          </p:nvPr>
        </p:nvSpPr>
        <p:spPr>
          <a:xfrm>
            <a:off x="228600" y="762000"/>
            <a:ext cx="8915400" cy="5619021"/>
          </a:xfrm>
          <a:prstGeom prst="rect">
            <a:avLst/>
          </a:prstGeom>
        </p:spPr>
        <p:txBody>
          <a:bodyPr/>
          <a:lstStyle/>
          <a:p>
            <a:pPr>
              <a:defRPr sz="1800" b="1"/>
            </a:pPr>
            <a:r>
              <a:t>Earth will still block the sun half the time </a:t>
            </a:r>
          </a:p>
          <a:p>
            <a:pPr>
              <a:defRPr sz="700" b="1"/>
            </a:pPr>
            <a:endParaRPr/>
          </a:p>
          <a:p>
            <a:pPr marL="0" lvl="1" indent="640896">
              <a:buSzTx/>
              <a:buNone/>
              <a:defRPr sz="1800"/>
            </a:pPr>
            <a:r>
              <a:t>We just lost half of our potential power enhancement!</a:t>
            </a:r>
          </a:p>
          <a:p>
            <a:pPr>
              <a:defRPr sz="1200"/>
            </a:pPr>
            <a:endParaRPr/>
          </a:p>
          <a:p>
            <a:pPr>
              <a:defRPr sz="1800" b="1"/>
            </a:pPr>
            <a:r>
              <a:t>Satellite won't stay above our location </a:t>
            </a:r>
          </a:p>
          <a:p>
            <a:pPr>
              <a:defRPr sz="800" b="1"/>
            </a:pPr>
            <a:endParaRPr/>
          </a:p>
          <a:p>
            <a:pPr marL="0" lvl="1" indent="640896">
              <a:buSzTx/>
              <a:buNone/>
              <a:defRPr sz="1800"/>
            </a:pPr>
            <a:r>
              <a:t>Assuming that world is not willing to share in the cost &amp; benefit of the satellite,</a:t>
            </a:r>
          </a:p>
          <a:p>
            <a:pPr marL="0" lvl="1" indent="640896">
              <a:buSzTx/>
              <a:buNone/>
              <a:defRPr sz="700"/>
            </a:pPr>
            <a:endParaRPr/>
          </a:p>
          <a:p>
            <a:pPr marL="0" lvl="2" indent="1085850">
              <a:buSzTx/>
              <a:buNone/>
              <a:defRPr sz="1800"/>
            </a:pPr>
            <a:r>
              <a:t>How do WE (the builders / financers of the array) get all of its power?</a:t>
            </a:r>
          </a:p>
          <a:p>
            <a:pPr marL="0" lvl="2" indent="1085850">
              <a:buSzTx/>
              <a:buNone/>
              <a:defRPr sz="1300"/>
            </a:pPr>
            <a:endParaRPr/>
          </a:p>
          <a:p>
            <a:pPr>
              <a:defRPr sz="1800">
                <a:solidFill>
                  <a:srgbClr val="FBC901"/>
                </a:solidFill>
              </a:defRPr>
            </a:pPr>
            <a:r>
              <a:t>We'd have to store power until array passed overhead - which is NOT once per orbit!</a:t>
            </a:r>
          </a:p>
          <a:p>
            <a:pPr>
              <a:defRPr sz="700">
                <a:solidFill>
                  <a:srgbClr val="FBC901"/>
                </a:solidFill>
              </a:defRPr>
            </a:pPr>
            <a:endParaRPr/>
          </a:p>
          <a:p>
            <a:pPr marL="0" lvl="1" indent="640896">
              <a:buSzTx/>
              <a:buNone/>
              <a:defRPr sz="1800"/>
            </a:pPr>
            <a:r>
              <a:t>It passes overhead far less frequently</a:t>
            </a:r>
          </a:p>
          <a:p>
            <a:pPr marL="0" lvl="1" indent="640896">
              <a:buSzTx/>
              <a:buNone/>
              <a:defRPr sz="700"/>
            </a:pPr>
            <a:endParaRPr/>
          </a:p>
          <a:p>
            <a:pPr marL="0" lvl="1" indent="640896">
              <a:buSzTx/>
              <a:buNone/>
              <a:defRPr sz="1800"/>
            </a:pPr>
            <a:r>
              <a:t>Because the earth is rotating </a:t>
            </a:r>
            <a:r>
              <a:rPr b="1"/>
              <a:t>under</a:t>
            </a:r>
            <a:r>
              <a:t> its orbit:</a:t>
            </a:r>
          </a:p>
          <a:p>
            <a:pPr marL="0" lvl="1" indent="640896">
              <a:buSzTx/>
              <a:buNone/>
              <a:defRPr sz="700"/>
            </a:pPr>
            <a:endParaRPr/>
          </a:p>
          <a:p>
            <a:pPr marL="0" lvl="2" indent="1085850">
              <a:buSzTx/>
              <a:buNone/>
              <a:defRPr sz="1800"/>
            </a:pPr>
            <a:r>
              <a:t>Figure plots flyovers as ~ once in 8 orbits</a:t>
            </a:r>
          </a:p>
          <a:p>
            <a:pPr marL="0" lvl="2" indent="1085850">
              <a:buSzTx/>
              <a:buNone/>
              <a:defRPr sz="700"/>
            </a:pPr>
            <a:endParaRPr/>
          </a:p>
          <a:p>
            <a:pPr marL="0" lvl="3" indent="1577339">
              <a:buSzTx/>
              <a:buNone/>
              <a:defRPr sz="1800"/>
            </a:pPr>
            <a:r>
              <a:t>=&gt; twice a day (only!)</a:t>
            </a:r>
          </a:p>
          <a:p>
            <a:pPr marL="0" lvl="3" indent="1577339">
              <a:buSzTx/>
              <a:buNone/>
              <a:defRPr sz="1600"/>
            </a:pPr>
            <a:endParaRPr/>
          </a:p>
          <a:p>
            <a:pPr marL="0" lvl="1" indent="640896">
              <a:buSzTx/>
              <a:buNone/>
              <a:defRPr sz="1800"/>
            </a:pPr>
            <a:r>
              <a:t>So we'd ALSO need </a:t>
            </a:r>
            <a:r>
              <a:rPr b="1"/>
              <a:t>HUGE orbiting energy storage</a:t>
            </a:r>
            <a:r>
              <a:t> (12 GW-hours of it!)</a:t>
            </a:r>
          </a:p>
        </p:txBody>
      </p:sp>
      <p:pic>
        <p:nvPicPr>
          <p:cNvPr id="897" name="Picture 4" descr="Picture 4"/>
          <p:cNvPicPr>
            <a:picLocks noChangeAspect="1"/>
          </p:cNvPicPr>
          <p:nvPr/>
        </p:nvPicPr>
        <p:blipFill>
          <a:blip r:embed="rId2"/>
          <a:stretch>
            <a:fillRect/>
          </a:stretch>
        </p:blipFill>
        <p:spPr>
          <a:xfrm>
            <a:off x="5715000" y="4000500"/>
            <a:ext cx="3276600" cy="16383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900" name="Rectangle 2"/>
          <p:cNvSpPr txBox="1">
            <a:spLocks noGrp="1"/>
          </p:cNvSpPr>
          <p:nvPr>
            <p:ph type="title"/>
          </p:nvPr>
        </p:nvSpPr>
        <p:spPr>
          <a:xfrm>
            <a:off x="304800" y="76200"/>
            <a:ext cx="8534400" cy="535195"/>
          </a:xfrm>
          <a:prstGeom prst="rect">
            <a:avLst/>
          </a:prstGeom>
        </p:spPr>
        <p:txBody>
          <a:bodyPr/>
          <a:lstStyle>
            <a:lvl1pPr>
              <a:defRPr sz="2300"/>
            </a:lvl1pPr>
          </a:lstStyle>
          <a:p>
            <a:r>
              <a:t>So instead use a geosynchronous orbit:</a:t>
            </a:r>
          </a:p>
        </p:txBody>
      </p:sp>
      <p:sp>
        <p:nvSpPr>
          <p:cNvPr id="901" name="Rectangle 3"/>
          <p:cNvSpPr txBox="1">
            <a:spLocks noGrp="1"/>
          </p:cNvSpPr>
          <p:nvPr>
            <p:ph type="body" idx="1"/>
          </p:nvPr>
        </p:nvSpPr>
        <p:spPr>
          <a:xfrm>
            <a:off x="228600" y="990600"/>
            <a:ext cx="8915400" cy="5334000"/>
          </a:xfrm>
          <a:prstGeom prst="rect">
            <a:avLst/>
          </a:prstGeom>
        </p:spPr>
        <p:txBody>
          <a:bodyPr/>
          <a:lstStyle/>
          <a:p>
            <a:pPr>
              <a:defRPr sz="1800"/>
            </a:pPr>
            <a:r>
              <a:t>Meaning that we now want an orbital period of one day to match our rotation</a:t>
            </a:r>
          </a:p>
          <a:p>
            <a:pPr>
              <a:defRPr sz="1200"/>
            </a:pPr>
            <a:endParaRPr/>
          </a:p>
          <a:p>
            <a:pPr>
              <a:defRPr sz="1800"/>
            </a:pPr>
            <a:r>
              <a:t>Put T = 24 hours = 86,400 seconds into </a:t>
            </a:r>
            <a:r>
              <a:rPr b="1">
                <a:solidFill>
                  <a:srgbClr val="FFCC00"/>
                </a:solidFill>
              </a:rPr>
              <a:t>(4</a:t>
            </a:r>
            <a:r>
              <a:rPr>
                <a:solidFill>
                  <a:srgbClr val="FFCC00"/>
                </a:solidFill>
                <a:latin typeface="Symbol"/>
                <a:ea typeface="Symbol"/>
                <a:cs typeface="Symbol"/>
                <a:sym typeface="Symbol"/>
              </a:rPr>
              <a:t>p</a:t>
            </a:r>
            <a:r>
              <a:rPr b="1" baseline="30000">
                <a:solidFill>
                  <a:srgbClr val="FFCC00"/>
                </a:solidFill>
              </a:rPr>
              <a:t>2 </a:t>
            </a:r>
            <a:r>
              <a:rPr b="1">
                <a:solidFill>
                  <a:srgbClr val="FFCC00"/>
                </a:solidFill>
              </a:rPr>
              <a:t>/ GM) r</a:t>
            </a:r>
            <a:r>
              <a:rPr b="1" baseline="30000">
                <a:solidFill>
                  <a:srgbClr val="FFCC00"/>
                </a:solidFill>
              </a:rPr>
              <a:t>3</a:t>
            </a:r>
            <a:r>
              <a:rPr b="1">
                <a:solidFill>
                  <a:srgbClr val="FFCC00"/>
                </a:solidFill>
              </a:rPr>
              <a:t> = T</a:t>
            </a:r>
            <a:r>
              <a:rPr b="1" baseline="30000">
                <a:solidFill>
                  <a:srgbClr val="FFCC00"/>
                </a:solidFill>
              </a:rPr>
              <a:t>2  </a:t>
            </a:r>
            <a:r>
              <a:t>and solve for r:</a:t>
            </a:r>
          </a:p>
          <a:p>
            <a:pPr>
              <a:defRPr sz="700"/>
            </a:pPr>
            <a:endParaRPr/>
          </a:p>
          <a:p>
            <a:pPr marL="0" lvl="1" indent="640896">
              <a:buSzTx/>
              <a:buNone/>
              <a:defRPr sz="1800"/>
            </a:pPr>
            <a:r>
              <a:t>r = [(8.64 x 10</a:t>
            </a:r>
            <a:r>
              <a:rPr baseline="30000"/>
              <a:t>4 </a:t>
            </a:r>
            <a:r>
              <a:t>s)</a:t>
            </a:r>
            <a:r>
              <a:rPr baseline="30000"/>
              <a:t>2</a:t>
            </a:r>
            <a:r>
              <a:t> / (9.913 x 10</a:t>
            </a:r>
            <a:r>
              <a:rPr baseline="30000"/>
              <a:t>-14 </a:t>
            </a:r>
            <a:r>
              <a:t>s</a:t>
            </a:r>
            <a:r>
              <a:rPr baseline="30000"/>
              <a:t>2</a:t>
            </a:r>
            <a:r>
              <a:t> / m</a:t>
            </a:r>
            <a:r>
              <a:rPr baseline="30000"/>
              <a:t>3</a:t>
            </a:r>
            <a:r>
              <a:t>)]</a:t>
            </a:r>
            <a:r>
              <a:rPr baseline="30000"/>
              <a:t>1/3 </a:t>
            </a:r>
            <a:r>
              <a:t>= 42,227 km</a:t>
            </a:r>
          </a:p>
          <a:p>
            <a:pPr marL="0" lvl="1" indent="640896">
              <a:buSzTx/>
              <a:buNone/>
              <a:defRPr sz="700"/>
            </a:pPr>
            <a:endParaRPr/>
          </a:p>
          <a:p>
            <a:pPr marL="0" lvl="2" indent="1085850">
              <a:buSzTx/>
              <a:buNone/>
              <a:defRPr sz="1800"/>
            </a:pPr>
            <a:r>
              <a:t>Subtracting out earth's radius =&gt; 35,856 km above earth surface</a:t>
            </a:r>
          </a:p>
          <a:p>
            <a:pPr marL="0" lvl="2" indent="1085850">
              <a:buSzTx/>
              <a:buNone/>
              <a:defRPr sz="1200"/>
            </a:pPr>
            <a:endParaRPr/>
          </a:p>
          <a:p>
            <a:pPr>
              <a:defRPr sz="1800" b="1">
                <a:solidFill>
                  <a:srgbClr val="FBC901"/>
                </a:solidFill>
              </a:defRPr>
            </a:pPr>
            <a:r>
              <a:t>How much time will orbiting solar array then spend in earth's shadow?</a:t>
            </a:r>
          </a:p>
          <a:p>
            <a:pPr>
              <a:defRPr sz="800"/>
            </a:pPr>
            <a:endParaRPr/>
          </a:p>
          <a:p>
            <a:pPr marL="0" lvl="1" indent="640896">
              <a:buSzTx/>
              <a:buNone/>
              <a:defRPr sz="1800"/>
            </a:pPr>
            <a:r>
              <a:t>Orbital circumference is now 2 </a:t>
            </a:r>
            <a:r>
              <a:rPr>
                <a:latin typeface="Symbol"/>
                <a:ea typeface="Symbol"/>
                <a:cs typeface="Symbol"/>
                <a:sym typeface="Symbol"/>
              </a:rPr>
              <a:t>p</a:t>
            </a:r>
            <a:r>
              <a:t> x 42,227 km ~ 265,000 km</a:t>
            </a:r>
          </a:p>
          <a:p>
            <a:pPr marL="0" lvl="1" indent="640896">
              <a:buSzTx/>
              <a:buNone/>
              <a:defRPr sz="700"/>
            </a:pPr>
            <a:endParaRPr/>
          </a:p>
          <a:p>
            <a:pPr marL="0" lvl="2" indent="1085850">
              <a:buSzTx/>
              <a:buNone/>
              <a:defRPr sz="1800"/>
            </a:pPr>
            <a:r>
              <a:t>Width of earth's shadow ~ earth diameter = 2 x 6371 km = 12,742 km</a:t>
            </a:r>
          </a:p>
          <a:p>
            <a:pPr marL="0" lvl="2" indent="1085850">
              <a:buSzTx/>
              <a:buNone/>
              <a:defRPr sz="700"/>
            </a:pPr>
            <a:endParaRPr/>
          </a:p>
          <a:p>
            <a:pPr marL="0" lvl="3" indent="1577339">
              <a:buSzTx/>
              <a:buNone/>
              <a:defRPr sz="1800"/>
            </a:pPr>
            <a:r>
              <a:t>Fraction of time in shadow ~ 12,742 / 265,000 ~ 4.8%  </a:t>
            </a:r>
          </a:p>
          <a:p>
            <a:pPr marL="0" lvl="1" indent="640896">
              <a:buSzTx/>
              <a:buNone/>
              <a:defRPr sz="1400"/>
            </a:pPr>
            <a:endParaRPr/>
          </a:p>
          <a:p>
            <a:pPr algn="ctr">
              <a:defRPr sz="1800">
                <a:solidFill>
                  <a:srgbClr val="FBC901"/>
                </a:solidFill>
              </a:defRPr>
            </a:pPr>
            <a:r>
              <a:t>So we'd then get almost full 7X–15X enhancement of solar energy to the array!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Rectangle 5"/>
          <p:cNvSpPr txBox="1"/>
          <p:nvPr/>
        </p:nvSpPr>
        <p:spPr>
          <a:xfrm>
            <a:off x="304800" y="6580955"/>
            <a:ext cx="8534400"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http://www.nasa.gov/centers/marshall/news/background/facts/astp.html_prt.htm</a:t>
            </a:r>
          </a:p>
        </p:txBody>
      </p:sp>
      <p:sp>
        <p:nvSpPr>
          <p:cNvPr id="904" name="Rectangle 2"/>
          <p:cNvSpPr txBox="1">
            <a:spLocks noGrp="1"/>
          </p:cNvSpPr>
          <p:nvPr>
            <p:ph type="title"/>
          </p:nvPr>
        </p:nvSpPr>
        <p:spPr>
          <a:xfrm>
            <a:off x="304800" y="12700"/>
            <a:ext cx="8534400" cy="609600"/>
          </a:xfrm>
          <a:prstGeom prst="rect">
            <a:avLst/>
          </a:prstGeom>
        </p:spPr>
        <p:txBody>
          <a:bodyPr/>
          <a:lstStyle/>
          <a:p>
            <a:r>
              <a:t>But at least two very non-trivial issues remain:</a:t>
            </a:r>
          </a:p>
        </p:txBody>
      </p:sp>
      <p:sp>
        <p:nvSpPr>
          <p:cNvPr id="905" name="Rectangle 3"/>
          <p:cNvSpPr txBox="1">
            <a:spLocks noGrp="1"/>
          </p:cNvSpPr>
          <p:nvPr>
            <p:ph type="body" idx="1"/>
          </p:nvPr>
        </p:nvSpPr>
        <p:spPr>
          <a:xfrm>
            <a:off x="290467" y="704500"/>
            <a:ext cx="8874140" cy="5838045"/>
          </a:xfrm>
          <a:prstGeom prst="rect">
            <a:avLst/>
          </a:prstGeom>
        </p:spPr>
        <p:txBody>
          <a:bodyPr/>
          <a:lstStyle/>
          <a:p>
            <a:pPr>
              <a:defRPr sz="1800" b="1">
                <a:solidFill>
                  <a:srgbClr val="FFCC00"/>
                </a:solidFill>
              </a:defRPr>
            </a:pPr>
            <a:r>
              <a:t>First: The cost of launching array's parts into geosynchronous orbit:</a:t>
            </a:r>
          </a:p>
          <a:p>
            <a:pPr>
              <a:defRPr sz="1000"/>
            </a:pPr>
            <a:endParaRPr/>
          </a:p>
          <a:p>
            <a:pPr>
              <a:defRPr sz="1800"/>
            </a:pPr>
            <a:r>
              <a:t>NASA figure for cost to launch into (unspecified) orbit is $10,000 / kg </a:t>
            </a:r>
            <a:r>
              <a:rPr baseline="30000"/>
              <a:t>1</a:t>
            </a:r>
          </a:p>
          <a:p>
            <a:pPr>
              <a:defRPr sz="700"/>
            </a:pPr>
            <a:endParaRPr baseline="26857"/>
          </a:p>
          <a:p>
            <a:pPr marL="0" lvl="1" indent="640896">
              <a:buSzTx/>
              <a:buNone/>
              <a:defRPr sz="1800"/>
            </a:pPr>
            <a:r>
              <a:t>This, almost certainly, refers to low earth orbit only</a:t>
            </a:r>
          </a:p>
          <a:p>
            <a:pPr marL="0" lvl="1" indent="640896">
              <a:buSzTx/>
              <a:buNone/>
              <a:defRPr sz="1100"/>
            </a:pPr>
            <a:endParaRPr/>
          </a:p>
          <a:p>
            <a:pPr>
              <a:defRPr sz="1800"/>
            </a:pPr>
            <a:r>
              <a:t>Gravitational potential energy goes as 1/r</a:t>
            </a:r>
          </a:p>
          <a:p>
            <a:pPr>
              <a:defRPr sz="700"/>
            </a:pPr>
            <a:endParaRPr/>
          </a:p>
          <a:p>
            <a:pPr marL="0" lvl="1" indent="640896">
              <a:buSzTx/>
              <a:buNone/>
              <a:defRPr sz="1800"/>
            </a:pPr>
            <a:r>
              <a:t>r for high geosynchronous orbit is ~ 6X r for low earth orbit</a:t>
            </a:r>
          </a:p>
          <a:p>
            <a:pPr marL="0" lvl="1" indent="640896">
              <a:buSzTx/>
              <a:buNone/>
              <a:defRPr sz="1100"/>
            </a:pPr>
            <a:endParaRPr/>
          </a:p>
          <a:p>
            <a:pPr>
              <a:defRPr sz="1800"/>
            </a:pPr>
            <a:r>
              <a:t>If cost scales as potential energy of orbit, geosynchronous cost =&gt; ~ 60 k$ / kg</a:t>
            </a:r>
          </a:p>
          <a:p>
            <a:pPr>
              <a:defRPr sz="1100"/>
            </a:pPr>
            <a:endParaRPr/>
          </a:p>
          <a:p>
            <a:pPr>
              <a:defRPr sz="1800"/>
            </a:pPr>
            <a:r>
              <a:t>Planned Japanese station weighs 10,000,000 kg =&gt; </a:t>
            </a:r>
            <a:r>
              <a:rPr b="1">
                <a:solidFill>
                  <a:srgbClr val="FFCC00"/>
                </a:solidFill>
              </a:rPr>
              <a:t>$6 x 10</a:t>
            </a:r>
            <a:r>
              <a:rPr b="1" baseline="30000">
                <a:solidFill>
                  <a:srgbClr val="FFCC00"/>
                </a:solidFill>
              </a:rPr>
              <a:t>11</a:t>
            </a:r>
            <a:r>
              <a:rPr b="1">
                <a:solidFill>
                  <a:srgbClr val="FFCC00"/>
                </a:solidFill>
              </a:rPr>
              <a:t> = 600 B$ </a:t>
            </a:r>
            <a:r>
              <a:t>to launch</a:t>
            </a:r>
          </a:p>
          <a:p>
            <a:pPr>
              <a:defRPr sz="700"/>
            </a:pPr>
            <a:endParaRPr/>
          </a:p>
          <a:p>
            <a:pPr marL="0" lvl="1" indent="640896">
              <a:buSzTx/>
              <a:buNone/>
              <a:defRPr sz="1800"/>
            </a:pPr>
            <a:r>
              <a:t>If array provided 1 GW (10</a:t>
            </a:r>
            <a:r>
              <a:rPr baseline="30000"/>
              <a:t>6</a:t>
            </a:r>
            <a:r>
              <a:t> kW) power for 20 years (limited by cell lifetimes):</a:t>
            </a:r>
          </a:p>
          <a:p>
            <a:pPr marL="0" lvl="1" indent="640896">
              <a:buSzTx/>
              <a:buNone/>
              <a:defRPr sz="700"/>
            </a:pPr>
            <a:endParaRPr/>
          </a:p>
          <a:p>
            <a:pPr marL="0" lvl="2" indent="1085850">
              <a:buSzTx/>
              <a:buNone/>
              <a:defRPr sz="1800"/>
            </a:pPr>
            <a:r>
              <a:rPr b="1"/>
              <a:t>Launch cost (alone)</a:t>
            </a:r>
            <a:r>
              <a:t> = $6 x10</a:t>
            </a:r>
            <a:r>
              <a:rPr baseline="30000"/>
              <a:t>11</a:t>
            </a:r>
            <a:r>
              <a:t> / [(20 x 365 x 24 hours) x (10</a:t>
            </a:r>
            <a:r>
              <a:rPr baseline="30000"/>
              <a:t>6</a:t>
            </a:r>
            <a:r>
              <a:t> kW)]</a:t>
            </a:r>
          </a:p>
          <a:p>
            <a:pPr marL="0" lvl="2" indent="1085850">
              <a:buSzTx/>
              <a:buNone/>
              <a:defRPr sz="1100"/>
            </a:pPr>
            <a:endParaRPr/>
          </a:p>
          <a:p>
            <a:pPr>
              <a:defRPr sz="1800"/>
            </a:pPr>
            <a:r>
              <a:t>To cover that cost (alone), charge for satellite's power would have to be:</a:t>
            </a:r>
          </a:p>
          <a:p>
            <a:pPr marL="0" lvl="2" indent="1085850">
              <a:buSzTx/>
              <a:buNone/>
              <a:defRPr sz="700"/>
            </a:pPr>
            <a:endParaRPr/>
          </a:p>
          <a:p>
            <a:pPr marL="0" lvl="1" indent="640896">
              <a:buSzTx/>
              <a:buNone/>
              <a:defRPr sz="1800"/>
            </a:pPr>
            <a:r>
              <a:rPr b="1">
                <a:solidFill>
                  <a:srgbClr val="FFCC00"/>
                </a:solidFill>
              </a:rPr>
              <a:t>3.42 $ / kW-hour</a:t>
            </a:r>
            <a:r>
              <a:rPr>
                <a:solidFill>
                  <a:srgbClr val="FFCC00"/>
                </a:solidFill>
              </a:rPr>
              <a:t>  vs present day U.S. power costs of </a:t>
            </a:r>
            <a:r>
              <a:rPr b="1">
                <a:solidFill>
                  <a:srgbClr val="FFCC00"/>
                </a:solidFill>
              </a:rPr>
              <a:t>10-20 cents /kW-h</a:t>
            </a:r>
          </a:p>
          <a:p>
            <a:pPr marL="0" lvl="2" indent="1085850">
              <a:buSzTx/>
              <a:buNone/>
              <a:defRPr sz="700"/>
            </a:pPr>
            <a:endParaRPr b="1">
              <a:solidFill>
                <a:srgbClr val="FFCC00"/>
              </a:solidFill>
            </a:endParaRPr>
          </a:p>
          <a:p>
            <a:pPr marL="0" lvl="2" indent="1085850">
              <a:buSzTx/>
              <a:buNone/>
              <a:defRPr sz="1800"/>
            </a:pPr>
            <a:r>
              <a:rPr b="1">
                <a:solidFill>
                  <a:srgbClr val="FFCC00"/>
                </a:solidFill>
              </a:rPr>
              <a:t>(</a:t>
            </a:r>
            <a:r>
              <a:rPr>
                <a:solidFill>
                  <a:srgbClr val="FFCC00"/>
                </a:solidFill>
              </a:rPr>
              <a:t>i.e., solar array's power would be</a:t>
            </a:r>
            <a:r>
              <a:rPr b="1">
                <a:solidFill>
                  <a:srgbClr val="FFCC00"/>
                </a:solidFill>
              </a:rPr>
              <a:t> 17 to 34 times more expensive</a:t>
            </a:r>
            <a:r>
              <a:rPr>
                <a:solidFill>
                  <a:srgbClr val="FFCC00"/>
                </a:solidFill>
              </a:rPr>
              <a:t>)</a:t>
            </a:r>
            <a:r>
              <a:rPr b="1">
                <a:solidFill>
                  <a:srgbClr val="FFCC00"/>
                </a:solidFill>
              </a:rP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Rectangle 5"/>
          <p:cNvSpPr txBox="1"/>
          <p:nvPr/>
        </p:nvSpPr>
        <p:spPr>
          <a:xfrm>
            <a:off x="5715000" y="4381367"/>
            <a:ext cx="3429000" cy="4420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How Japan Plans to Build an Orbital Solar Farm, IEEE Spectrum Magazine, April 2014</a:t>
            </a:r>
          </a:p>
        </p:txBody>
      </p:sp>
      <p:sp>
        <p:nvSpPr>
          <p:cNvPr id="908" name="Rectangle 2"/>
          <p:cNvSpPr txBox="1">
            <a:spLocks noGrp="1"/>
          </p:cNvSpPr>
          <p:nvPr>
            <p:ph type="title"/>
          </p:nvPr>
        </p:nvSpPr>
        <p:spPr>
          <a:xfrm>
            <a:off x="304800" y="76200"/>
            <a:ext cx="8534400" cy="609600"/>
          </a:xfrm>
          <a:prstGeom prst="rect">
            <a:avLst/>
          </a:prstGeom>
        </p:spPr>
        <p:txBody>
          <a:bodyPr/>
          <a:lstStyle/>
          <a:p>
            <a:r>
              <a:t>The second issue: The array's 1 GW power beam:</a:t>
            </a:r>
          </a:p>
        </p:txBody>
      </p:sp>
      <p:sp>
        <p:nvSpPr>
          <p:cNvPr id="909" name="Rectangle 3"/>
          <p:cNvSpPr txBox="1">
            <a:spLocks noGrp="1"/>
          </p:cNvSpPr>
          <p:nvPr>
            <p:ph type="body" idx="1"/>
          </p:nvPr>
        </p:nvSpPr>
        <p:spPr>
          <a:xfrm>
            <a:off x="135128" y="702898"/>
            <a:ext cx="9013109" cy="6131994"/>
          </a:xfrm>
          <a:prstGeom prst="rect">
            <a:avLst/>
          </a:prstGeom>
        </p:spPr>
        <p:txBody>
          <a:bodyPr/>
          <a:lstStyle/>
          <a:p>
            <a:pPr>
              <a:defRPr sz="1800"/>
            </a:pPr>
            <a:r>
              <a:t>Now only possible using microwaves (not lasers)</a:t>
            </a:r>
          </a:p>
          <a:p>
            <a:pPr>
              <a:defRPr sz="700"/>
            </a:pPr>
            <a:endParaRPr/>
          </a:p>
          <a:p>
            <a:pPr marL="0" lvl="1" indent="640896">
              <a:buSzTx/>
              <a:buNone/>
              <a:defRPr sz="1800"/>
            </a:pPr>
            <a:r>
              <a:t>Which would be </a:t>
            </a:r>
            <a:r>
              <a:rPr b="1"/>
              <a:t>aimed</a:t>
            </a:r>
            <a:r>
              <a:t> at offshore receivers:</a:t>
            </a:r>
          </a:p>
          <a:p>
            <a:pPr marL="0" lvl="1" indent="640896">
              <a:buSzTx/>
              <a:buNone/>
              <a:defRPr sz="1100"/>
            </a:pPr>
            <a:endParaRPr/>
          </a:p>
          <a:p>
            <a:pPr>
              <a:defRPr sz="1800"/>
            </a:pPr>
            <a:r>
              <a:t>But microwave beams naturally spread out</a:t>
            </a:r>
          </a:p>
          <a:p>
            <a:pPr>
              <a:defRPr sz="700"/>
            </a:pPr>
            <a:endParaRPr/>
          </a:p>
          <a:p>
            <a:pPr marL="0" lvl="1" indent="640896">
              <a:buSzTx/>
              <a:buNone/>
              <a:defRPr sz="1800"/>
            </a:pPr>
            <a:r>
              <a:t>And there is the nightmare scenario of a beam </a:t>
            </a:r>
          </a:p>
          <a:p>
            <a:pPr>
              <a:defRPr sz="700"/>
            </a:pPr>
            <a:endParaRPr/>
          </a:p>
          <a:p>
            <a:pPr marL="0" lvl="2" indent="1085850">
              <a:buSzTx/>
              <a:buNone/>
              <a:defRPr sz="1800"/>
            </a:pPr>
            <a:r>
              <a:t>being deliberately diverted as a weapon</a:t>
            </a:r>
          </a:p>
          <a:p>
            <a:pPr marL="0" lvl="1" indent="640896">
              <a:buSzTx/>
              <a:buNone/>
              <a:defRPr sz="1100"/>
            </a:pPr>
            <a:endParaRPr/>
          </a:p>
          <a:p>
            <a:pPr>
              <a:defRPr sz="1800"/>
            </a:pPr>
            <a:r>
              <a:t>Hard proof of RF radiation harm is as yet very slim</a:t>
            </a:r>
          </a:p>
          <a:p>
            <a:pPr>
              <a:defRPr sz="1100"/>
            </a:pPr>
            <a:endParaRPr/>
          </a:p>
          <a:p>
            <a:pPr>
              <a:defRPr sz="1800"/>
            </a:pPr>
            <a:r>
              <a:t>But many worry about cell phones &amp; AC power lines</a:t>
            </a:r>
          </a:p>
          <a:p>
            <a:pPr>
              <a:defRPr sz="700"/>
            </a:pPr>
            <a:endParaRPr/>
          </a:p>
          <a:p>
            <a:pPr marL="0" lvl="1" indent="640896">
              <a:buSzTx/>
              <a:buNone/>
              <a:defRPr sz="1800"/>
            </a:pPr>
            <a:r>
              <a:t>For which US / Euro power limits are currently:</a:t>
            </a:r>
          </a:p>
          <a:p>
            <a:pPr marL="0" lvl="1" indent="640896">
              <a:buSzTx/>
              <a:buNone/>
              <a:defRPr sz="700"/>
            </a:pPr>
            <a:endParaRPr/>
          </a:p>
          <a:p>
            <a:pPr marL="0" lvl="2" indent="1085850">
              <a:buSzTx/>
              <a:buNone/>
              <a:defRPr sz="1800"/>
            </a:pPr>
            <a:r>
              <a:t>1.6 - 2 W of RF radiation / kg of tissue </a:t>
            </a:r>
            <a:r>
              <a:rPr baseline="30000"/>
              <a:t>1</a:t>
            </a:r>
          </a:p>
          <a:p>
            <a:pPr marL="0" lvl="2" indent="1085850">
              <a:buSzTx/>
              <a:buNone/>
              <a:defRPr sz="1100"/>
            </a:pPr>
            <a:endParaRPr baseline="-3272"/>
          </a:p>
          <a:p>
            <a:pPr>
              <a:defRPr sz="1800"/>
            </a:pPr>
            <a:r>
              <a:rPr baseline="-1999"/>
              <a:t>A 1</a:t>
            </a:r>
            <a:r>
              <a:t> GW beam could exceed that limit even spread over 500,000,000 kg of living tissue</a:t>
            </a:r>
          </a:p>
          <a:p>
            <a:pPr>
              <a:defRPr sz="700"/>
            </a:pPr>
            <a:endParaRPr/>
          </a:p>
          <a:p>
            <a:pPr marL="0" lvl="1" indent="640896">
              <a:buSzTx/>
              <a:buNone/>
              <a:defRPr sz="1800">
                <a:solidFill>
                  <a:srgbClr val="FBC901"/>
                </a:solidFill>
              </a:defRPr>
            </a:pPr>
            <a:r>
              <a:t>I wouldn't want to go anywhere near the proposed power receiver (figure), and </a:t>
            </a:r>
          </a:p>
          <a:p>
            <a:pPr marL="0" lvl="1" indent="640896">
              <a:buSzTx/>
              <a:buNone/>
              <a:defRPr sz="700">
                <a:solidFill>
                  <a:srgbClr val="FBC901"/>
                </a:solidFill>
              </a:defRPr>
            </a:pPr>
            <a:endParaRPr/>
          </a:p>
          <a:p>
            <a:pPr marL="0" lvl="1" indent="640896">
              <a:buSzTx/>
              <a:buNone/>
              <a:defRPr sz="1800">
                <a:solidFill>
                  <a:srgbClr val="FBC901"/>
                </a:solidFill>
              </a:defRPr>
            </a:pPr>
            <a:r>
              <a:t>I'd be uneasy with an unfriendly country's array orbiting anywhere above me</a:t>
            </a:r>
          </a:p>
        </p:txBody>
      </p:sp>
      <p:pic>
        <p:nvPicPr>
          <p:cNvPr id="910" name="Picture 4" descr="Picture 4"/>
          <p:cNvPicPr>
            <a:picLocks noChangeAspect="1"/>
          </p:cNvPicPr>
          <p:nvPr/>
        </p:nvPicPr>
        <p:blipFill>
          <a:blip r:embed="rId2"/>
          <a:stretch>
            <a:fillRect/>
          </a:stretch>
        </p:blipFill>
        <p:spPr>
          <a:xfrm>
            <a:off x="6154824" y="996095"/>
            <a:ext cx="2803352" cy="3320973"/>
          </a:xfrm>
          <a:prstGeom prst="rect">
            <a:avLst/>
          </a:prstGeom>
          <a:ln w="12700">
            <a:miter lim="400000"/>
          </a:ln>
        </p:spPr>
      </p:pic>
      <p:sp>
        <p:nvSpPr>
          <p:cNvPr id="911" name="Rectangle 5"/>
          <p:cNvSpPr txBox="1"/>
          <p:nvPr/>
        </p:nvSpPr>
        <p:spPr>
          <a:xfrm>
            <a:off x="1981200" y="6546120"/>
            <a:ext cx="48768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http://en.wikipedia.org/wiki/Mobile_phone_radiation_and_health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Rectangle 2"/>
          <p:cNvSpPr txBox="1">
            <a:spLocks noGrp="1"/>
          </p:cNvSpPr>
          <p:nvPr>
            <p:ph type="title"/>
          </p:nvPr>
        </p:nvSpPr>
        <p:spPr>
          <a:xfrm>
            <a:off x="304800" y="2082800"/>
            <a:ext cx="8534400" cy="675218"/>
          </a:xfrm>
          <a:prstGeom prst="rect">
            <a:avLst/>
          </a:prstGeom>
        </p:spPr>
        <p:txBody>
          <a:bodyPr/>
          <a:lstStyle>
            <a:lvl1pPr>
              <a:defRPr b="1" i="1">
                <a:solidFill>
                  <a:srgbClr val="FBC901"/>
                </a:solidFill>
                <a:latin typeface="+mn-lt"/>
                <a:ea typeface="+mn-ea"/>
                <a:cs typeface="+mn-cs"/>
                <a:sym typeface="Arial"/>
              </a:defRPr>
            </a:lvl1pPr>
          </a:lstStyle>
          <a:p>
            <a:r>
              <a:t>Fusion Power</a:t>
            </a:r>
          </a:p>
        </p:txBody>
      </p:sp>
      <p:sp>
        <p:nvSpPr>
          <p:cNvPr id="914"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Rectangle 5"/>
          <p:cNvSpPr txBox="1"/>
          <p:nvPr/>
        </p:nvSpPr>
        <p:spPr>
          <a:xfrm>
            <a:off x="304800" y="65080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917" name="Rectangle 3"/>
          <p:cNvSpPr txBox="1">
            <a:spLocks noGrp="1"/>
          </p:cNvSpPr>
          <p:nvPr>
            <p:ph type="body" idx="1"/>
          </p:nvPr>
        </p:nvSpPr>
        <p:spPr>
          <a:xfrm>
            <a:off x="241300" y="980216"/>
            <a:ext cx="8866287" cy="4627564"/>
          </a:xfrm>
          <a:prstGeom prst="rect">
            <a:avLst/>
          </a:prstGeom>
        </p:spPr>
        <p:txBody>
          <a:bodyPr/>
          <a:lstStyle/>
          <a:p>
            <a:pPr>
              <a:defRPr sz="1800"/>
            </a:pPr>
            <a:r>
              <a:t>T</a:t>
            </a:r>
            <a:r>
              <a:rPr>
                <a:latin typeface="+mn-lt"/>
                <a:ea typeface="+mn-ea"/>
                <a:cs typeface="+mn-cs"/>
                <a:sym typeface="Arial"/>
              </a:rPr>
              <a:t>o start at the beginning, what exactly </a:t>
            </a:r>
            <a:r>
              <a:rPr b="1">
                <a:latin typeface="+mn-lt"/>
                <a:ea typeface="+mn-ea"/>
                <a:cs typeface="+mn-cs"/>
                <a:sym typeface="Arial"/>
              </a:rPr>
              <a:t>is</a:t>
            </a:r>
            <a:r>
              <a:rPr>
                <a:latin typeface="+mn-lt"/>
                <a:ea typeface="+mn-ea"/>
                <a:cs typeface="+mn-cs"/>
                <a:sym typeface="Arial"/>
              </a:rPr>
              <a:t> nuclear fusion?</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And how does it compare with conventional chemical fusion (i.e., chemistry)?</a:t>
            </a:r>
          </a:p>
          <a:p>
            <a:pPr>
              <a:defRPr sz="1100">
                <a:latin typeface="+mn-lt"/>
                <a:ea typeface="+mn-ea"/>
                <a:cs typeface="+mn-cs"/>
                <a:sym typeface="Arial"/>
              </a:defRPr>
            </a:pPr>
            <a:endParaRPr/>
          </a:p>
          <a:p>
            <a:pPr>
              <a:defRPr sz="1800">
                <a:latin typeface="+mn-lt"/>
                <a:ea typeface="+mn-ea"/>
                <a:cs typeface="+mn-cs"/>
                <a:sym typeface="Arial"/>
              </a:defRPr>
            </a:pPr>
            <a:r>
              <a:rPr b="1"/>
              <a:t>Chemical fusion</a:t>
            </a:r>
            <a:r>
              <a:t> combines atoms into molecules (or larger molecules)</a:t>
            </a:r>
          </a:p>
          <a:p>
            <a:pPr>
              <a:defRPr sz="1200">
                <a:latin typeface="+mn-lt"/>
                <a:ea typeface="+mn-ea"/>
                <a:cs typeface="+mn-cs"/>
                <a:sym typeface="Arial"/>
              </a:defRPr>
            </a:pPr>
            <a:endParaRPr/>
          </a:p>
          <a:p>
            <a:pPr>
              <a:defRPr sz="1800">
                <a:latin typeface="+mn-lt"/>
                <a:ea typeface="+mn-ea"/>
                <a:cs typeface="+mn-cs"/>
                <a:sym typeface="Arial"/>
              </a:defRPr>
            </a:pPr>
            <a:r>
              <a:rPr b="1"/>
              <a:t>Nuclear fusion</a:t>
            </a:r>
            <a:r>
              <a:t> combines atoms (or atom fragments) into larger atoms</a:t>
            </a:r>
          </a:p>
          <a:p>
            <a:pPr>
              <a:defRPr sz="1100">
                <a:latin typeface="+mn-lt"/>
                <a:ea typeface="+mn-ea"/>
                <a:cs typeface="+mn-cs"/>
                <a:sym typeface="Arial"/>
              </a:defRPr>
            </a:pPr>
            <a:endParaRPr/>
          </a:p>
          <a:p>
            <a:pPr>
              <a:defRPr sz="1800">
                <a:latin typeface="+mn-lt"/>
                <a:ea typeface="+mn-ea"/>
                <a:cs typeface="+mn-cs"/>
                <a:sym typeface="Arial"/>
              </a:defRPr>
            </a:pPr>
            <a:r>
              <a:t>Compare those alternatives for a pair of starting "Deuterium" atoms:</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Deuterium = Hydrogen with a nucleus of 1 proton (   ) </a:t>
            </a:r>
            <a:r>
              <a:rPr b="1"/>
              <a:t>PLUS</a:t>
            </a:r>
            <a:r>
              <a:t> 1 neutron (   )</a:t>
            </a:r>
          </a:p>
          <a:p>
            <a:pPr marL="0" lvl="1" indent="640896">
              <a:buSzTx/>
              <a:buNone/>
              <a:defRPr sz="800">
                <a:latin typeface="+mn-lt"/>
                <a:ea typeface="+mn-ea"/>
                <a:cs typeface="+mn-cs"/>
                <a:sym typeface="Arial"/>
              </a:defRPr>
            </a:pPr>
            <a:endParaRPr/>
          </a:p>
          <a:p>
            <a:pPr marL="0" lvl="2" indent="1085850">
              <a:buSzTx/>
              <a:buNone/>
              <a:defRPr sz="1800">
                <a:latin typeface="+mn-lt"/>
                <a:ea typeface="+mn-ea"/>
                <a:cs typeface="+mn-cs"/>
                <a:sym typeface="Arial"/>
              </a:defRPr>
            </a:pPr>
            <a:r>
              <a:t>(Starting with both protons + neutrons simplifies nuclear fusion)</a:t>
            </a:r>
          </a:p>
          <a:p>
            <a:pPr marL="0" lvl="2" indent="1085850">
              <a:buSzTx/>
              <a:buNone/>
              <a:defRPr sz="1800">
                <a:latin typeface="+mn-lt"/>
                <a:ea typeface="+mn-ea"/>
                <a:cs typeface="+mn-cs"/>
                <a:sym typeface="Arial"/>
              </a:defRPr>
            </a:pPr>
            <a:endParaRPr/>
          </a:p>
          <a:p>
            <a:pPr marL="0" lvl="2" indent="1085850">
              <a:buSzTx/>
              <a:buNone/>
              <a:defRPr sz="1800">
                <a:latin typeface="+mn-lt"/>
                <a:ea typeface="+mn-ea"/>
                <a:cs typeface="+mn-cs"/>
                <a:sym typeface="Arial"/>
              </a:defRPr>
            </a:pPr>
            <a:endParaRPr/>
          </a:p>
          <a:p>
            <a:pPr>
              <a:defRPr sz="1800" b="1">
                <a:latin typeface="+mn-lt"/>
                <a:ea typeface="+mn-ea"/>
                <a:cs typeface="+mn-cs"/>
                <a:sym typeface="Arial"/>
              </a:defRPr>
            </a:pPr>
            <a:r>
              <a:rPr b="0"/>
              <a:t>The</a:t>
            </a:r>
            <a:r>
              <a:t> Reactants:</a:t>
            </a:r>
          </a:p>
        </p:txBody>
      </p:sp>
      <p:sp>
        <p:nvSpPr>
          <p:cNvPr id="918" name="Rectangle 2"/>
          <p:cNvSpPr txBox="1">
            <a:spLocks noGrp="1"/>
          </p:cNvSpPr>
          <p:nvPr>
            <p:ph type="title"/>
          </p:nvPr>
        </p:nvSpPr>
        <p:spPr>
          <a:xfrm>
            <a:off x="304800" y="76200"/>
            <a:ext cx="8534400" cy="838200"/>
          </a:xfrm>
          <a:prstGeom prst="rect">
            <a:avLst/>
          </a:prstGeom>
        </p:spPr>
        <p:txBody>
          <a:bodyPr/>
          <a:lstStyle/>
          <a:p>
            <a:pPr>
              <a:defRPr sz="2200" i="1">
                <a:latin typeface="+mn-lt"/>
                <a:ea typeface="+mn-ea"/>
                <a:cs typeface="+mn-cs"/>
                <a:sym typeface="Arial"/>
              </a:defRPr>
            </a:pPr>
            <a:r>
              <a:rPr>
                <a:solidFill>
                  <a:srgbClr val="FFFFFF"/>
                </a:solidFill>
              </a:rPr>
              <a:t>What about the holy grail of clean power:</a:t>
            </a:r>
            <a:r>
              <a:t> </a:t>
            </a:r>
            <a:r>
              <a:rPr b="1">
                <a:solidFill>
                  <a:srgbClr val="FFCC00"/>
                </a:solidFill>
              </a:rPr>
              <a:t>Nuclear Fusion</a:t>
            </a:r>
            <a:r>
              <a:rPr b="1">
                <a:solidFill>
                  <a:srgbClr val="FBC901"/>
                </a:solidFill>
              </a:rPr>
              <a:t>?</a:t>
            </a:r>
          </a:p>
        </p:txBody>
      </p:sp>
      <p:sp>
        <p:nvSpPr>
          <p:cNvPr id="919" name="Oval 6"/>
          <p:cNvSpPr/>
          <p:nvPr/>
        </p:nvSpPr>
        <p:spPr>
          <a:xfrm>
            <a:off x="6113245" y="3706285"/>
            <a:ext cx="76201" cy="76201"/>
          </a:xfrm>
          <a:prstGeom prst="ellipse">
            <a:avLst/>
          </a:prstGeom>
          <a:solidFill>
            <a:srgbClr val="FF0000"/>
          </a:solidFill>
          <a:ln w="12700">
            <a:solidFill>
              <a:srgbClr val="FFFFFF"/>
            </a:solidFill>
          </a:ln>
        </p:spPr>
        <p:txBody>
          <a:bodyPr vert="eaVert" lIns="45719" rIns="45719"/>
          <a:lstStyle/>
          <a:p>
            <a:pPr>
              <a:defRPr>
                <a:solidFill>
                  <a:srgbClr val="FFFFFF"/>
                </a:solidFill>
                <a:latin typeface="Tahoma"/>
                <a:ea typeface="Tahoma"/>
                <a:cs typeface="Tahoma"/>
                <a:sym typeface="Tahoma"/>
              </a:defRPr>
            </a:pPr>
            <a:endParaRPr/>
          </a:p>
        </p:txBody>
      </p:sp>
      <p:sp>
        <p:nvSpPr>
          <p:cNvPr id="920" name="Oval 31"/>
          <p:cNvSpPr/>
          <p:nvPr/>
        </p:nvSpPr>
        <p:spPr>
          <a:xfrm>
            <a:off x="8231716" y="3718985"/>
            <a:ext cx="76201" cy="76201"/>
          </a:xfrm>
          <a:prstGeom prst="ellipse">
            <a:avLst/>
          </a:prstGeom>
          <a:solidFill>
            <a:srgbClr val="FFFFFF"/>
          </a:solidFill>
          <a:ln w="12700">
            <a:solidFill>
              <a:srgbClr val="FFFFFF"/>
            </a:solidFill>
          </a:ln>
        </p:spPr>
        <p:txBody>
          <a:bodyPr vert="eaVert" lIns="45719" rIns="45719"/>
          <a:lstStyle/>
          <a:p>
            <a:pPr>
              <a:defRPr>
                <a:solidFill>
                  <a:srgbClr val="FFFFFF"/>
                </a:solidFill>
                <a:latin typeface="Tahoma"/>
                <a:ea typeface="Tahoma"/>
                <a:cs typeface="Tahoma"/>
                <a:sym typeface="Tahoma"/>
              </a:defRPr>
            </a:pPr>
            <a:endParaRPr/>
          </a:p>
        </p:txBody>
      </p:sp>
      <p:grpSp>
        <p:nvGrpSpPr>
          <p:cNvPr id="934" name="Group"/>
          <p:cNvGrpSpPr/>
          <p:nvPr/>
        </p:nvGrpSpPr>
        <p:grpSpPr>
          <a:xfrm>
            <a:off x="2120900" y="4724400"/>
            <a:ext cx="5753100" cy="1514023"/>
            <a:chOff x="0" y="0"/>
            <a:chExt cx="5753100" cy="1514022"/>
          </a:xfrm>
        </p:grpSpPr>
        <p:grpSp>
          <p:nvGrpSpPr>
            <p:cNvPr id="925" name="Group"/>
            <p:cNvGrpSpPr/>
            <p:nvPr/>
          </p:nvGrpSpPr>
          <p:grpSpPr>
            <a:xfrm>
              <a:off x="0" y="0"/>
              <a:ext cx="1447800" cy="1447800"/>
              <a:chOff x="0" y="0"/>
              <a:chExt cx="1447800" cy="1447800"/>
            </a:xfrm>
          </p:grpSpPr>
          <p:sp>
            <p:nvSpPr>
              <p:cNvPr id="921" name="Oval 4"/>
              <p:cNvSpPr/>
              <p:nvPr/>
            </p:nvSpPr>
            <p:spPr>
              <a:xfrm>
                <a:off x="0" y="0"/>
                <a:ext cx="1447800" cy="1447800"/>
              </a:xfrm>
              <a:prstGeom prst="ellipse">
                <a:avLst/>
              </a:prstGeom>
              <a:solidFill>
                <a:srgbClr val="5CADFF">
                  <a:alpha val="36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924" name="Group 32"/>
              <p:cNvGrpSpPr/>
              <p:nvPr/>
            </p:nvGrpSpPr>
            <p:grpSpPr>
              <a:xfrm>
                <a:off x="706965" y="645583"/>
                <a:ext cx="80435" cy="165103"/>
                <a:chOff x="0" y="0"/>
                <a:chExt cx="80434" cy="165101"/>
              </a:xfrm>
            </p:grpSpPr>
            <p:sp>
              <p:nvSpPr>
                <p:cNvPr id="922" name="Oval 6"/>
                <p:cNvSpPr/>
                <p:nvPr/>
              </p:nvSpPr>
              <p:spPr>
                <a:xfrm>
                  <a:off x="4234" y="-1"/>
                  <a:ext cx="76201" cy="76201"/>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23" name="Oval 31"/>
                <p:cNvSpPr/>
                <p:nvPr/>
              </p:nvSpPr>
              <p:spPr>
                <a:xfrm>
                  <a:off x="0" y="88901"/>
                  <a:ext cx="76201" cy="76201"/>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grpSp>
          <p:nvGrpSpPr>
            <p:cNvPr id="930" name="Group"/>
            <p:cNvGrpSpPr/>
            <p:nvPr/>
          </p:nvGrpSpPr>
          <p:grpSpPr>
            <a:xfrm>
              <a:off x="4305300" y="0"/>
              <a:ext cx="1447800" cy="1447800"/>
              <a:chOff x="0" y="0"/>
              <a:chExt cx="1447800" cy="1447800"/>
            </a:xfrm>
          </p:grpSpPr>
          <p:sp>
            <p:nvSpPr>
              <p:cNvPr id="926" name="Oval 4"/>
              <p:cNvSpPr/>
              <p:nvPr/>
            </p:nvSpPr>
            <p:spPr>
              <a:xfrm>
                <a:off x="0" y="0"/>
                <a:ext cx="1447800" cy="1447800"/>
              </a:xfrm>
              <a:prstGeom prst="ellipse">
                <a:avLst/>
              </a:prstGeom>
              <a:solidFill>
                <a:srgbClr val="5CADFF">
                  <a:alpha val="36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929" name="Group 32"/>
              <p:cNvGrpSpPr/>
              <p:nvPr/>
            </p:nvGrpSpPr>
            <p:grpSpPr>
              <a:xfrm>
                <a:off x="706965" y="645583"/>
                <a:ext cx="80435" cy="165103"/>
                <a:chOff x="0" y="0"/>
                <a:chExt cx="80434" cy="165101"/>
              </a:xfrm>
            </p:grpSpPr>
            <p:sp>
              <p:nvSpPr>
                <p:cNvPr id="927" name="Oval 6"/>
                <p:cNvSpPr/>
                <p:nvPr/>
              </p:nvSpPr>
              <p:spPr>
                <a:xfrm>
                  <a:off x="4234" y="-1"/>
                  <a:ext cx="76201" cy="76201"/>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28" name="Oval 31"/>
                <p:cNvSpPr/>
                <p:nvPr/>
              </p:nvSpPr>
              <p:spPr>
                <a:xfrm>
                  <a:off x="0" y="88901"/>
                  <a:ext cx="76201" cy="76201"/>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931" name="Electron Clouds"/>
            <p:cNvSpPr txBox="1"/>
            <p:nvPr/>
          </p:nvSpPr>
          <p:spPr>
            <a:xfrm>
              <a:off x="2011586" y="1163360"/>
              <a:ext cx="1717848" cy="35066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b="0">
                  <a:solidFill>
                    <a:srgbClr val="76D6FF"/>
                  </a:solidFill>
                </a:defRPr>
              </a:lvl1pPr>
            </a:lstStyle>
            <a:p>
              <a:r>
                <a:t>Electron Clouds</a:t>
              </a:r>
            </a:p>
          </p:txBody>
        </p:sp>
        <p:sp>
          <p:nvSpPr>
            <p:cNvPr id="932" name="Line"/>
            <p:cNvSpPr/>
            <p:nvPr/>
          </p:nvSpPr>
          <p:spPr>
            <a:xfrm flipV="1">
              <a:off x="3817100" y="1127832"/>
              <a:ext cx="430288" cy="212810"/>
            </a:xfrm>
            <a:prstGeom prst="line">
              <a:avLst/>
            </a:prstGeom>
            <a:noFill/>
            <a:ln w="25400" cap="flat">
              <a:solidFill>
                <a:srgbClr val="76D6FF"/>
              </a:solidFill>
              <a:prstDash val="solid"/>
              <a:round/>
              <a:tailEnd type="triangle" w="med" len="med"/>
            </a:ln>
            <a:effectLst>
              <a:outerShdw blurRad="38100" dist="20000" dir="5400000" rotWithShape="0">
                <a:srgbClr val="000000">
                  <a:alpha val="20804"/>
                </a:srgbClr>
              </a:outerShdw>
            </a:effectLst>
          </p:spPr>
          <p:txBody>
            <a:bodyPr vert="eaVert" wrap="square" lIns="45719" tIns="45719" rIns="45719" bIns="45719" numCol="1" anchor="t">
              <a:noAutofit/>
            </a:bodyPr>
            <a:lstStyle/>
            <a:p>
              <a:pPr>
                <a:defRPr>
                  <a:solidFill>
                    <a:srgbClr val="FFFFFF"/>
                  </a:solidFill>
                </a:defRPr>
              </a:pPr>
              <a:endParaRPr/>
            </a:p>
          </p:txBody>
        </p:sp>
        <p:sp>
          <p:nvSpPr>
            <p:cNvPr id="933" name="Line"/>
            <p:cNvSpPr/>
            <p:nvPr/>
          </p:nvSpPr>
          <p:spPr>
            <a:xfrm flipH="1" flipV="1">
              <a:off x="1574582" y="1079925"/>
              <a:ext cx="392308" cy="226499"/>
            </a:xfrm>
            <a:prstGeom prst="line">
              <a:avLst/>
            </a:prstGeom>
            <a:noFill/>
            <a:ln w="25400" cap="flat">
              <a:solidFill>
                <a:srgbClr val="76D6FF"/>
              </a:solidFill>
              <a:prstDash val="solid"/>
              <a:round/>
              <a:tailEnd type="triangle" w="med" len="med"/>
            </a:ln>
            <a:effectLst>
              <a:outerShdw blurRad="38100" dist="20000" dir="5400000" rotWithShape="0">
                <a:srgbClr val="000000">
                  <a:alpha val="20804"/>
                </a:srgbClr>
              </a:outerShdw>
            </a:effectLst>
          </p:spPr>
          <p:txBody>
            <a:bodyPr vert="eaVert"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Rectangle 3"/>
          <p:cNvSpPr txBox="1">
            <a:spLocks noGrp="1"/>
          </p:cNvSpPr>
          <p:nvPr>
            <p:ph type="body" sz="quarter" idx="1"/>
          </p:nvPr>
        </p:nvSpPr>
        <p:spPr>
          <a:xfrm>
            <a:off x="126221" y="724045"/>
            <a:ext cx="4350223" cy="838201"/>
          </a:xfrm>
          <a:prstGeom prst="rect">
            <a:avLst/>
          </a:prstGeom>
        </p:spPr>
        <p:txBody>
          <a:bodyPr/>
          <a:lstStyle/>
          <a:p>
            <a:pPr defTabSz="868680">
              <a:defRPr sz="1710">
                <a:effectLst>
                  <a:outerShdw blurRad="36195" dist="36195" dir="2700000" rotWithShape="0">
                    <a:srgbClr val="000000"/>
                  </a:outerShdw>
                </a:effectLst>
                <a:latin typeface="+mn-lt"/>
                <a:ea typeface="+mn-ea"/>
                <a:cs typeface="+mn-cs"/>
                <a:sym typeface="Arial"/>
              </a:defRPr>
            </a:pPr>
            <a:r>
              <a:rPr b="1"/>
              <a:t>Chemically fused</a:t>
            </a:r>
            <a:r>
              <a:t> pair of Deuterium atoms:</a:t>
            </a:r>
          </a:p>
          <a:p>
            <a:pPr defTabSz="868680">
              <a:defRPr sz="665">
                <a:effectLst>
                  <a:outerShdw blurRad="36195" dist="36195" dir="2700000" rotWithShape="0">
                    <a:srgbClr val="000000"/>
                  </a:outerShdw>
                </a:effectLst>
                <a:latin typeface="+mn-lt"/>
                <a:ea typeface="+mn-ea"/>
                <a:cs typeface="+mn-cs"/>
                <a:sym typeface="Arial"/>
              </a:defRPr>
            </a:pPr>
            <a:endParaRPr/>
          </a:p>
          <a:p>
            <a:pPr algn="ctr" defTabSz="868680">
              <a:defRPr sz="1710">
                <a:effectLst>
                  <a:outerShdw blurRad="36195" dist="36195" dir="2700000" rotWithShape="0">
                    <a:srgbClr val="000000"/>
                  </a:outerShdw>
                </a:effectLst>
                <a:latin typeface="+mn-lt"/>
                <a:ea typeface="+mn-ea"/>
                <a:cs typeface="+mn-cs"/>
                <a:sym typeface="Arial"/>
              </a:defRPr>
            </a:pPr>
            <a:r>
              <a:t>(=&gt; 1 Deuterium molecule)</a:t>
            </a:r>
          </a:p>
        </p:txBody>
      </p:sp>
      <p:sp>
        <p:nvSpPr>
          <p:cNvPr id="937" name="Rectangle 2"/>
          <p:cNvSpPr txBox="1">
            <a:spLocks noGrp="1"/>
          </p:cNvSpPr>
          <p:nvPr>
            <p:ph type="title"/>
          </p:nvPr>
        </p:nvSpPr>
        <p:spPr>
          <a:xfrm>
            <a:off x="304800" y="63500"/>
            <a:ext cx="8534400" cy="561208"/>
          </a:xfrm>
          <a:prstGeom prst="rect">
            <a:avLst/>
          </a:prstGeom>
        </p:spPr>
        <p:txBody>
          <a:bodyPr/>
          <a:lstStyle/>
          <a:p>
            <a:pPr>
              <a:defRPr sz="2200" i="1">
                <a:solidFill>
                  <a:srgbClr val="FFFFFF"/>
                </a:solidFill>
                <a:latin typeface="+mn-lt"/>
                <a:ea typeface="+mn-ea"/>
                <a:cs typeface="+mn-cs"/>
                <a:sym typeface="Arial"/>
              </a:defRPr>
            </a:pPr>
            <a:r>
              <a:t>The </a:t>
            </a:r>
            <a:r>
              <a:rPr b="1"/>
              <a:t>products</a:t>
            </a:r>
            <a:r>
              <a:t> of chemical fusion vs. nuclear fusion: </a:t>
            </a:r>
          </a:p>
        </p:txBody>
      </p:sp>
      <p:grpSp>
        <p:nvGrpSpPr>
          <p:cNvPr id="948" name="Group"/>
          <p:cNvGrpSpPr/>
          <p:nvPr/>
        </p:nvGrpSpPr>
        <p:grpSpPr>
          <a:xfrm>
            <a:off x="960133" y="1782633"/>
            <a:ext cx="2510379" cy="1447801"/>
            <a:chOff x="0" y="0"/>
            <a:chExt cx="2510377" cy="1447800"/>
          </a:xfrm>
        </p:grpSpPr>
        <p:grpSp>
          <p:nvGrpSpPr>
            <p:cNvPr id="942" name="Group"/>
            <p:cNvGrpSpPr/>
            <p:nvPr/>
          </p:nvGrpSpPr>
          <p:grpSpPr>
            <a:xfrm>
              <a:off x="0" y="0"/>
              <a:ext cx="1447800" cy="1447800"/>
              <a:chOff x="0" y="0"/>
              <a:chExt cx="1447800" cy="1447800"/>
            </a:xfrm>
          </p:grpSpPr>
          <p:sp>
            <p:nvSpPr>
              <p:cNvPr id="938" name="Oval 4"/>
              <p:cNvSpPr/>
              <p:nvPr/>
            </p:nvSpPr>
            <p:spPr>
              <a:xfrm>
                <a:off x="0" y="0"/>
                <a:ext cx="1447800" cy="1447800"/>
              </a:xfrm>
              <a:prstGeom prst="ellipse">
                <a:avLst/>
              </a:prstGeom>
              <a:solidFill>
                <a:srgbClr val="5CADFF">
                  <a:alpha val="36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941" name="Group 32"/>
              <p:cNvGrpSpPr/>
              <p:nvPr/>
            </p:nvGrpSpPr>
            <p:grpSpPr>
              <a:xfrm>
                <a:off x="706965" y="645583"/>
                <a:ext cx="80435" cy="165103"/>
                <a:chOff x="0" y="0"/>
                <a:chExt cx="80434" cy="165101"/>
              </a:xfrm>
            </p:grpSpPr>
            <p:sp>
              <p:nvSpPr>
                <p:cNvPr id="939" name="Oval 6"/>
                <p:cNvSpPr/>
                <p:nvPr/>
              </p:nvSpPr>
              <p:spPr>
                <a:xfrm>
                  <a:off x="4234" y="-1"/>
                  <a:ext cx="76201" cy="76201"/>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40" name="Oval 31"/>
                <p:cNvSpPr/>
                <p:nvPr/>
              </p:nvSpPr>
              <p:spPr>
                <a:xfrm>
                  <a:off x="0" y="88901"/>
                  <a:ext cx="76201" cy="76201"/>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grpSp>
          <p:nvGrpSpPr>
            <p:cNvPr id="947" name="Group"/>
            <p:cNvGrpSpPr/>
            <p:nvPr/>
          </p:nvGrpSpPr>
          <p:grpSpPr>
            <a:xfrm>
              <a:off x="1062577" y="0"/>
              <a:ext cx="1447801" cy="1447800"/>
              <a:chOff x="0" y="0"/>
              <a:chExt cx="1447800" cy="1447800"/>
            </a:xfrm>
          </p:grpSpPr>
          <p:sp>
            <p:nvSpPr>
              <p:cNvPr id="943" name="Oval 4"/>
              <p:cNvSpPr/>
              <p:nvPr/>
            </p:nvSpPr>
            <p:spPr>
              <a:xfrm>
                <a:off x="0" y="0"/>
                <a:ext cx="1447800" cy="1447800"/>
              </a:xfrm>
              <a:prstGeom prst="ellipse">
                <a:avLst/>
              </a:prstGeom>
              <a:solidFill>
                <a:srgbClr val="5CADFF">
                  <a:alpha val="36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946" name="Group 32"/>
              <p:cNvGrpSpPr/>
              <p:nvPr/>
            </p:nvGrpSpPr>
            <p:grpSpPr>
              <a:xfrm>
                <a:off x="706965" y="645583"/>
                <a:ext cx="80435" cy="165103"/>
                <a:chOff x="0" y="0"/>
                <a:chExt cx="80434" cy="165101"/>
              </a:xfrm>
            </p:grpSpPr>
            <p:sp>
              <p:nvSpPr>
                <p:cNvPr id="944" name="Oval 6"/>
                <p:cNvSpPr/>
                <p:nvPr/>
              </p:nvSpPr>
              <p:spPr>
                <a:xfrm>
                  <a:off x="4234" y="-1"/>
                  <a:ext cx="76201" cy="76201"/>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45" name="Oval 31"/>
                <p:cNvSpPr/>
                <p:nvPr/>
              </p:nvSpPr>
              <p:spPr>
                <a:xfrm>
                  <a:off x="0" y="88901"/>
                  <a:ext cx="76201" cy="76201"/>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grpSp>
      <p:grpSp>
        <p:nvGrpSpPr>
          <p:cNvPr id="956" name="Group"/>
          <p:cNvGrpSpPr/>
          <p:nvPr/>
        </p:nvGrpSpPr>
        <p:grpSpPr>
          <a:xfrm>
            <a:off x="5978755" y="1612687"/>
            <a:ext cx="1945023" cy="1851558"/>
            <a:chOff x="0" y="0"/>
            <a:chExt cx="1945021" cy="1851556"/>
          </a:xfrm>
        </p:grpSpPr>
        <p:sp>
          <p:nvSpPr>
            <p:cNvPr id="949" name="Oval 4"/>
            <p:cNvSpPr/>
            <p:nvPr/>
          </p:nvSpPr>
          <p:spPr>
            <a:xfrm>
              <a:off x="0" y="0"/>
              <a:ext cx="1945022" cy="1851557"/>
            </a:xfrm>
            <a:prstGeom prst="ellipse">
              <a:avLst/>
            </a:prstGeom>
            <a:solidFill>
              <a:srgbClr val="5CADFF">
                <a:alpha val="36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955" name="Group"/>
            <p:cNvGrpSpPr/>
            <p:nvPr/>
          </p:nvGrpSpPr>
          <p:grpSpPr>
            <a:xfrm>
              <a:off x="929340" y="840928"/>
              <a:ext cx="177801" cy="177801"/>
              <a:chOff x="0" y="0"/>
              <a:chExt cx="177800" cy="177799"/>
            </a:xfrm>
          </p:grpSpPr>
          <p:grpSp>
            <p:nvGrpSpPr>
              <p:cNvPr id="952" name="Group 32"/>
              <p:cNvGrpSpPr/>
              <p:nvPr/>
            </p:nvGrpSpPr>
            <p:grpSpPr>
              <a:xfrm>
                <a:off x="-1" y="0"/>
                <a:ext cx="80436" cy="165102"/>
                <a:chOff x="0" y="0"/>
                <a:chExt cx="80434" cy="165101"/>
              </a:xfrm>
            </p:grpSpPr>
            <p:sp>
              <p:nvSpPr>
                <p:cNvPr id="950" name="Oval 6"/>
                <p:cNvSpPr/>
                <p:nvPr/>
              </p:nvSpPr>
              <p:spPr>
                <a:xfrm>
                  <a:off x="4234" y="-1"/>
                  <a:ext cx="76201" cy="76201"/>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51" name="Oval 31"/>
                <p:cNvSpPr/>
                <p:nvPr/>
              </p:nvSpPr>
              <p:spPr>
                <a:xfrm>
                  <a:off x="0" y="88901"/>
                  <a:ext cx="76201" cy="76201"/>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953" name="Oval 6"/>
              <p:cNvSpPr/>
              <p:nvPr/>
            </p:nvSpPr>
            <p:spPr>
              <a:xfrm>
                <a:off x="93133" y="101600"/>
                <a:ext cx="76201" cy="76200"/>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54" name="Oval 31"/>
              <p:cNvSpPr/>
              <p:nvPr/>
            </p:nvSpPr>
            <p:spPr>
              <a:xfrm>
                <a:off x="101600" y="12701"/>
                <a:ext cx="76200" cy="76201"/>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957" name="Rectangle 3"/>
          <p:cNvSpPr txBox="1"/>
          <p:nvPr/>
        </p:nvSpPr>
        <p:spPr>
          <a:xfrm>
            <a:off x="4805782" y="736493"/>
            <a:ext cx="4245344" cy="8382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defRPr b="0">
                <a:solidFill>
                  <a:srgbClr val="FFFFFF"/>
                </a:solidFill>
                <a:effectLst>
                  <a:outerShdw blurRad="38100" dist="38100" dir="2700000" rotWithShape="0">
                    <a:srgbClr val="000000"/>
                  </a:outerShdw>
                </a:effectLst>
              </a:defRPr>
            </a:pPr>
            <a:r>
              <a:rPr b="1"/>
              <a:t>Nuclear fused</a:t>
            </a:r>
            <a:r>
              <a:t> pair of Deuterium atoms:</a:t>
            </a:r>
          </a:p>
          <a:p>
            <a:pPr>
              <a:spcBef>
                <a:spcPts val="400"/>
              </a:spcBef>
              <a:defRPr sz="7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(=&gt; 1 Helium atom)</a:t>
            </a:r>
          </a:p>
        </p:txBody>
      </p:sp>
      <p:sp>
        <p:nvSpPr>
          <p:cNvPr id="958" name="Rectangle 3"/>
          <p:cNvSpPr txBox="1"/>
          <p:nvPr/>
        </p:nvSpPr>
        <p:spPr>
          <a:xfrm>
            <a:off x="68699" y="3550250"/>
            <a:ext cx="3935382" cy="14478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Energy liberated:</a:t>
            </a:r>
          </a:p>
          <a:p>
            <a:pPr>
              <a:spcBef>
                <a:spcPts val="400"/>
              </a:spcBef>
              <a:defRPr sz="7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rPr b="1">
                <a:solidFill>
                  <a:srgbClr val="FBC901"/>
                </a:solidFill>
              </a:rPr>
              <a:t>9.6</a:t>
            </a:r>
            <a:r>
              <a:t> electron-Volts per molecule</a:t>
            </a:r>
          </a:p>
          <a:p>
            <a:pPr algn="ctr">
              <a:spcBef>
                <a:spcPts val="400"/>
              </a:spcBef>
              <a:defRPr sz="7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=&gt; </a:t>
            </a:r>
            <a:r>
              <a:rPr b="1">
                <a:solidFill>
                  <a:srgbClr val="FBC901"/>
                </a:solidFill>
              </a:rPr>
              <a:t>222</a:t>
            </a:r>
            <a:r>
              <a:t> kcal per mole </a:t>
            </a:r>
            <a:r>
              <a:rPr baseline="31999"/>
              <a:t>1</a:t>
            </a:r>
          </a:p>
        </p:txBody>
      </p:sp>
      <p:sp>
        <p:nvSpPr>
          <p:cNvPr id="959" name="Rectangle 3"/>
          <p:cNvSpPr txBox="1"/>
          <p:nvPr/>
        </p:nvSpPr>
        <p:spPr>
          <a:xfrm>
            <a:off x="4736338" y="3565738"/>
            <a:ext cx="4350223" cy="14478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Energy liberated: </a:t>
            </a:r>
          </a:p>
          <a:p>
            <a:pPr algn="ctr">
              <a:spcBef>
                <a:spcPts val="400"/>
              </a:spcBef>
              <a:defRPr sz="7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rPr b="1">
                <a:solidFill>
                  <a:srgbClr val="FBC901"/>
                </a:solidFill>
              </a:rPr>
              <a:t>17.6 Million</a:t>
            </a:r>
            <a:r>
              <a:t> electron-Volts per atom </a:t>
            </a:r>
            <a:r>
              <a:rPr baseline="31999"/>
              <a:t>2</a:t>
            </a:r>
          </a:p>
          <a:p>
            <a:pPr lvl="1" indent="640896" algn="ctr">
              <a:spcBef>
                <a:spcPts val="400"/>
              </a:spcBef>
              <a:defRPr sz="7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=&gt; </a:t>
            </a:r>
            <a:r>
              <a:rPr b="1">
                <a:solidFill>
                  <a:srgbClr val="FBC901"/>
                </a:solidFill>
              </a:rPr>
              <a:t>409 million</a:t>
            </a:r>
            <a:r>
              <a:t> kcal per mole</a:t>
            </a:r>
          </a:p>
        </p:txBody>
      </p:sp>
      <p:sp>
        <p:nvSpPr>
          <p:cNvPr id="960" name="Rectangle 5"/>
          <p:cNvSpPr txBox="1"/>
          <p:nvPr/>
        </p:nvSpPr>
        <p:spPr>
          <a:xfrm>
            <a:off x="190465" y="6419120"/>
            <a:ext cx="8763070"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1)https://atct.anl.gov/Thermochemical%20Data/version%201.118/species/?species_number=348</a:t>
            </a:r>
          </a:p>
          <a:p>
            <a:pPr algn="ctr">
              <a:defRPr sz="1200" b="0" i="1">
                <a:solidFill>
                  <a:schemeClr val="accent1"/>
                </a:solidFill>
                <a:effectLst>
                  <a:outerShdw blurRad="38100" dist="38100" dir="2700000" rotWithShape="0">
                    <a:srgbClr val="000000"/>
                  </a:outerShdw>
                </a:effectLst>
              </a:defRPr>
            </a:pPr>
            <a:r>
              <a:t>2) hhttp://hyperphysics.phy-astr.gsu.edu/hbase/NucEne/fusion.html</a:t>
            </a:r>
          </a:p>
        </p:txBody>
      </p:sp>
      <p:sp>
        <p:nvSpPr>
          <p:cNvPr id="961" name="Rectangle 3"/>
          <p:cNvSpPr txBox="1"/>
          <p:nvPr/>
        </p:nvSpPr>
        <p:spPr>
          <a:xfrm>
            <a:off x="4889526" y="2349791"/>
            <a:ext cx="1139261" cy="56120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sz="1600" b="0">
                <a:solidFill>
                  <a:srgbClr val="FFFFFF"/>
                </a:solidFill>
                <a:effectLst>
                  <a:outerShdw blurRad="38100" dist="38100" dir="2700000" rotWithShape="0">
                    <a:srgbClr val="000000"/>
                  </a:outerShdw>
                </a:effectLst>
                <a:latin typeface="Tahoma"/>
                <a:ea typeface="Tahoma"/>
                <a:cs typeface="Tahoma"/>
                <a:sym typeface="Tahoma"/>
              </a:defRPr>
            </a:pPr>
            <a:r>
              <a:t>~10</a:t>
            </a:r>
            <a:r>
              <a:rPr b="1" baseline="31999"/>
              <a:t>-15</a:t>
            </a:r>
            <a:r>
              <a:t> m</a:t>
            </a:r>
          </a:p>
        </p:txBody>
      </p:sp>
      <p:sp>
        <p:nvSpPr>
          <p:cNvPr id="962" name="Rectangle 3"/>
          <p:cNvSpPr txBox="1"/>
          <p:nvPr/>
        </p:nvSpPr>
        <p:spPr>
          <a:xfrm>
            <a:off x="3470097" y="2349791"/>
            <a:ext cx="1139261" cy="56120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sz="1600" b="0">
                <a:solidFill>
                  <a:srgbClr val="FFFFFF"/>
                </a:solidFill>
                <a:effectLst>
                  <a:outerShdw blurRad="38100" dist="38100" dir="2700000" rotWithShape="0">
                    <a:srgbClr val="000000"/>
                  </a:outerShdw>
                </a:effectLst>
                <a:latin typeface="Tahoma"/>
                <a:ea typeface="Tahoma"/>
                <a:cs typeface="Tahoma"/>
                <a:sym typeface="Tahoma"/>
              </a:defRPr>
            </a:pPr>
            <a:r>
              <a:t>~ 10</a:t>
            </a:r>
            <a:r>
              <a:rPr b="1" baseline="31999"/>
              <a:t>-10</a:t>
            </a:r>
            <a:r>
              <a:t> m</a:t>
            </a:r>
          </a:p>
        </p:txBody>
      </p:sp>
      <p:sp>
        <p:nvSpPr>
          <p:cNvPr id="963" name="Line"/>
          <p:cNvSpPr/>
          <p:nvPr/>
        </p:nvSpPr>
        <p:spPr>
          <a:xfrm flipV="1">
            <a:off x="4577182" y="1850263"/>
            <a:ext cx="1" cy="1376407"/>
          </a:xfrm>
          <a:prstGeom prst="line">
            <a:avLst/>
          </a:prstGeom>
          <a:ln w="25400">
            <a:solidFill>
              <a:srgbClr val="FBC901"/>
            </a:solidFill>
            <a:headEnd type="triangle"/>
            <a:tailEnd type="triangle"/>
          </a:ln>
          <a:effectLst>
            <a:outerShdw blurRad="38100" dist="20000" dir="5400000" rotWithShape="0">
              <a:srgbClr val="000000">
                <a:alpha val="38000"/>
              </a:srgbClr>
            </a:outerShdw>
          </a:effectLst>
        </p:spPr>
        <p:txBody>
          <a:bodyPr vert="eaVert" lIns="45719" rIns="45719"/>
          <a:lstStyle/>
          <a:p>
            <a:pPr>
              <a:defRPr>
                <a:solidFill>
                  <a:srgbClr val="FFFFFF"/>
                </a:solidFill>
              </a:defRPr>
            </a:pPr>
            <a:endParaRPr/>
          </a:p>
        </p:txBody>
      </p:sp>
      <p:sp>
        <p:nvSpPr>
          <p:cNvPr id="964" name="Line"/>
          <p:cNvSpPr/>
          <p:nvPr/>
        </p:nvSpPr>
        <p:spPr>
          <a:xfrm flipV="1">
            <a:off x="4932782" y="2417751"/>
            <a:ext cx="1" cy="228365"/>
          </a:xfrm>
          <a:prstGeom prst="line">
            <a:avLst/>
          </a:prstGeom>
          <a:ln w="12700">
            <a:solidFill>
              <a:srgbClr val="FBC901"/>
            </a:solidFill>
            <a:headEnd type="triangle"/>
            <a:tailEnd type="triangle"/>
          </a:ln>
          <a:effectLst>
            <a:outerShdw blurRad="38100" dist="20000" dir="5400000" rotWithShape="0">
              <a:srgbClr val="000000">
                <a:alpha val="38000"/>
              </a:srgbClr>
            </a:outerShdw>
          </a:effectLst>
        </p:spPr>
        <p:txBody>
          <a:bodyPr vert="eaVert" lIns="45719" rIns="45719"/>
          <a:lstStyle/>
          <a:p>
            <a:pPr>
              <a:defRPr>
                <a:solidFill>
                  <a:srgbClr val="FFFFFF"/>
                </a:solidFill>
              </a:defRPr>
            </a:pPr>
            <a:endParaRPr/>
          </a:p>
        </p:txBody>
      </p:sp>
      <p:sp>
        <p:nvSpPr>
          <p:cNvPr id="965" name="Rectangle 3"/>
          <p:cNvSpPr txBox="1"/>
          <p:nvPr/>
        </p:nvSpPr>
        <p:spPr>
          <a:xfrm>
            <a:off x="929949" y="5263912"/>
            <a:ext cx="7318512" cy="101634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a:solidFill>
                  <a:srgbClr val="FBC901"/>
                </a:solidFill>
                <a:effectLst>
                  <a:outerShdw blurRad="38100" dist="38100" dir="2700000" rotWithShape="0">
                    <a:srgbClr val="000000"/>
                  </a:outerShdw>
                </a:effectLst>
              </a:defRPr>
            </a:pPr>
            <a:r>
              <a:t>Nuclear Fusion's energy advantage: ~ 2 million times</a:t>
            </a:r>
          </a:p>
          <a:p>
            <a:pPr algn="ctr">
              <a:spcBef>
                <a:spcPts val="400"/>
              </a:spcBef>
              <a:defRPr sz="100">
                <a:solidFill>
                  <a:srgbClr val="FBC901"/>
                </a:solidFill>
                <a:effectLst>
                  <a:outerShdw blurRad="38100" dist="38100" dir="2700000" rotWithShape="0">
                    <a:srgbClr val="000000"/>
                  </a:outerShdw>
                </a:effectLst>
              </a:defRPr>
            </a:pPr>
            <a:endParaRPr/>
          </a:p>
          <a:p>
            <a:pPr algn="ctr">
              <a:spcBef>
                <a:spcPts val="400"/>
              </a:spcBef>
              <a:defRPr>
                <a:solidFill>
                  <a:srgbClr val="FBC901"/>
                </a:solidFill>
                <a:effectLst>
                  <a:outerShdw blurRad="38100" dist="38100" dir="2700000" rotWithShape="0">
                    <a:srgbClr val="000000"/>
                  </a:outerShdw>
                </a:effectLst>
              </a:defRPr>
            </a:pPr>
            <a:r>
              <a:t>PLUS the fact that its products are often benign simple atoms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5"/>
          <p:cNvSpPr txBox="1"/>
          <p:nvPr/>
        </p:nvSpPr>
        <p:spPr>
          <a:xfrm>
            <a:off x="146248" y="6596505"/>
            <a:ext cx="8851504" cy="2392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rgbClr val="059797"/>
                </a:solidFill>
                <a:effectLst>
                  <a:outerShdw blurRad="38100" dist="38100" dir="2700000" rotWithShape="0">
                    <a:srgbClr val="000000"/>
                  </a:outerShdw>
                </a:effectLst>
              </a:defRPr>
            </a:lvl1pPr>
          </a:lstStyle>
          <a:p>
            <a:pPr>
              <a:defRPr>
                <a:solidFill>
                  <a:schemeClr val="accent1"/>
                </a:solidFill>
              </a:defRPr>
            </a:pPr>
            <a:r>
              <a:rPr>
                <a:solidFill>
                  <a:srgbClr val="059797"/>
                </a:solidFill>
              </a:rPr>
              <a:t>1) https://geothermalcommunities.eu/assets/elearning/7.15.geo_101.pdf</a:t>
            </a:r>
          </a:p>
        </p:txBody>
      </p:sp>
      <p:sp>
        <p:nvSpPr>
          <p:cNvPr id="213" name="Rectangle 2"/>
          <p:cNvSpPr txBox="1">
            <a:spLocks noGrp="1"/>
          </p:cNvSpPr>
          <p:nvPr>
            <p:ph type="title"/>
          </p:nvPr>
        </p:nvSpPr>
        <p:spPr>
          <a:xfrm>
            <a:off x="304800" y="76199"/>
            <a:ext cx="8534400" cy="675219"/>
          </a:xfrm>
          <a:prstGeom prst="rect">
            <a:avLst/>
          </a:prstGeom>
        </p:spPr>
        <p:txBody>
          <a:bodyPr/>
          <a:lstStyle>
            <a:lvl1pPr>
              <a:defRPr i="1">
                <a:solidFill>
                  <a:srgbClr val="E5FFFF"/>
                </a:solidFill>
                <a:latin typeface="+mn-lt"/>
                <a:ea typeface="+mn-ea"/>
                <a:cs typeface="+mn-cs"/>
                <a:sym typeface="Arial"/>
              </a:defRPr>
            </a:lvl1pPr>
          </a:lstStyle>
          <a:p>
            <a:r>
              <a:t>The proposed solution?  EGS</a:t>
            </a:r>
          </a:p>
        </p:txBody>
      </p:sp>
      <p:sp>
        <p:nvSpPr>
          <p:cNvPr id="214" name="Rectangle 3"/>
          <p:cNvSpPr txBox="1">
            <a:spLocks noGrp="1"/>
          </p:cNvSpPr>
          <p:nvPr>
            <p:ph type="body" idx="1"/>
          </p:nvPr>
        </p:nvSpPr>
        <p:spPr>
          <a:xfrm>
            <a:off x="209550" y="643018"/>
            <a:ext cx="8724900" cy="3404012"/>
          </a:xfrm>
          <a:prstGeom prst="rect">
            <a:avLst/>
          </a:prstGeom>
        </p:spPr>
        <p:txBody>
          <a:bodyPr/>
          <a:lstStyle/>
          <a:p>
            <a:pPr>
              <a:tabLst/>
            </a:pPr>
            <a:r>
              <a:t>Which stands for </a:t>
            </a:r>
            <a:r>
              <a:rPr b="1">
                <a:solidFill>
                  <a:srgbClr val="FBC901"/>
                </a:solidFill>
              </a:rPr>
              <a:t>Enhanced / Engineered Geothermal Systems</a:t>
            </a:r>
          </a:p>
          <a:p>
            <a:pPr>
              <a:tabLst/>
              <a:defRPr sz="900"/>
            </a:pPr>
            <a:endParaRPr/>
          </a:p>
          <a:p>
            <a:pPr>
              <a:tabLst/>
            </a:pPr>
            <a:r>
              <a:t>From </a:t>
            </a:r>
            <a:r>
              <a:rPr b="1"/>
              <a:t>Geothermal 101: Basics of Geothermal Energy Production and Use:</a:t>
            </a:r>
            <a:r>
              <a:t> </a:t>
            </a:r>
            <a:r>
              <a:rPr baseline="31999"/>
              <a:t>1</a:t>
            </a:r>
          </a:p>
          <a:p>
            <a:pPr>
              <a:tabLst/>
              <a:defRPr sz="700"/>
            </a:pPr>
            <a:endParaRPr/>
          </a:p>
          <a:p>
            <a:pPr marL="430529">
              <a:tabLst/>
              <a:defRPr sz="1600"/>
            </a:pPr>
            <a:r>
              <a:t>"Although the deeper crust and interior of the Earth is universally hot, it lacks two of the three ingredients required for a naturally occurring geothermal reservoir: </a:t>
            </a:r>
          </a:p>
          <a:p>
            <a:pPr marL="430529">
              <a:tabLst/>
              <a:defRPr sz="100"/>
            </a:pPr>
            <a:endParaRPr/>
          </a:p>
          <a:p>
            <a:pPr marL="430529">
              <a:tabLst/>
              <a:defRPr sz="1600"/>
            </a:pPr>
            <a:r>
              <a:t>Water and interconnected open volume for water movement. </a:t>
            </a:r>
          </a:p>
          <a:p>
            <a:pPr marL="430529">
              <a:tabLst/>
              <a:defRPr sz="100"/>
            </a:pPr>
            <a:endParaRPr/>
          </a:p>
          <a:p>
            <a:pPr marL="430529">
              <a:tabLst/>
              <a:defRPr sz="1600"/>
            </a:pPr>
            <a:r>
              <a:t>Producing electricity from this naturally occurring hot, but relatively dry rock requires enhancing the potential reservoir </a:t>
            </a:r>
            <a:r>
              <a:rPr>
                <a:solidFill>
                  <a:srgbClr val="FBC901"/>
                </a:solidFill>
              </a:rPr>
              <a:t>by fracturing, pumping water into and out of the hot rock</a:t>
            </a:r>
            <a:r>
              <a:t>, and directing the hot water to a geothermal power plant."</a:t>
            </a:r>
          </a:p>
          <a:p>
            <a:pPr marL="0" lvl="1" indent="228600">
              <a:buSzTx/>
              <a:buNone/>
              <a:tabLst/>
              <a:defRPr i="1"/>
            </a:pPr>
            <a:endParaRPr/>
          </a:p>
          <a:p>
            <a:pPr>
              <a:tabLst/>
            </a:pPr>
            <a:r>
              <a:t>EGS might allow expansion of Geothermal out from </a:t>
            </a:r>
            <a:r>
              <a:rPr>
                <a:solidFill>
                  <a:srgbClr val="FF2600"/>
                </a:solidFill>
              </a:rPr>
              <a:t>Red</a:t>
            </a:r>
            <a:r>
              <a:t> into </a:t>
            </a:r>
            <a:r>
              <a:rPr>
                <a:solidFill>
                  <a:srgbClr val="FF9300"/>
                </a:solidFill>
              </a:rPr>
              <a:t>Orange</a:t>
            </a:r>
            <a:r>
              <a:t> U.S. areas:</a:t>
            </a:r>
          </a:p>
        </p:txBody>
      </p:sp>
      <p:pic>
        <p:nvPicPr>
          <p:cNvPr id="215" name="Picture 7" descr="Picture 7"/>
          <p:cNvPicPr>
            <a:picLocks noChangeAspect="1"/>
          </p:cNvPicPr>
          <p:nvPr/>
        </p:nvPicPr>
        <p:blipFill>
          <a:blip r:embed="rId2"/>
          <a:srcRect t="11630" b="9233"/>
          <a:stretch>
            <a:fillRect/>
          </a:stretch>
        </p:blipFill>
        <p:spPr>
          <a:xfrm>
            <a:off x="2723157" y="4220169"/>
            <a:ext cx="3748782" cy="229271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Rectangle 5"/>
          <p:cNvSpPr txBox="1"/>
          <p:nvPr/>
        </p:nvSpPr>
        <p:spPr>
          <a:xfrm>
            <a:off x="304800" y="65334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968" name="Rectangle 3"/>
          <p:cNvSpPr txBox="1">
            <a:spLocks noGrp="1"/>
          </p:cNvSpPr>
          <p:nvPr>
            <p:ph type="body" idx="1"/>
          </p:nvPr>
        </p:nvSpPr>
        <p:spPr>
          <a:xfrm>
            <a:off x="148838" y="749300"/>
            <a:ext cx="8936342" cy="5537200"/>
          </a:xfrm>
          <a:prstGeom prst="rect">
            <a:avLst/>
          </a:prstGeom>
        </p:spPr>
        <p:txBody>
          <a:bodyPr/>
          <a:lstStyle/>
          <a:p>
            <a:pPr>
              <a:defRPr sz="1800">
                <a:solidFill>
                  <a:srgbClr val="FBC901"/>
                </a:solidFill>
              </a:defRPr>
            </a:pPr>
            <a:r>
              <a:t>Chemical reactions require close approach of the reactant atom's </a:t>
            </a:r>
            <a:r>
              <a:rPr b="1"/>
              <a:t>electron clouds</a:t>
            </a:r>
            <a:r>
              <a:t> </a:t>
            </a:r>
          </a:p>
          <a:p>
            <a:pPr>
              <a:defRPr sz="700"/>
            </a:pPr>
            <a:endParaRPr/>
          </a:p>
          <a:p>
            <a:pPr marL="0" lvl="1" indent="640896">
              <a:buSzTx/>
              <a:buNone/>
              <a:defRPr sz="1800"/>
            </a:pPr>
            <a:r>
              <a:t>A catalyst can facilitate this by getting those atoms to </a:t>
            </a:r>
          </a:p>
          <a:p>
            <a:pPr marL="0" lvl="1" indent="640896">
              <a:buSzTx/>
              <a:buNone/>
              <a:defRPr sz="700"/>
            </a:pPr>
            <a:endParaRPr/>
          </a:p>
          <a:p>
            <a:pPr marL="0" lvl="2" indent="1085850">
              <a:buSzTx/>
              <a:buNone/>
              <a:defRPr sz="1800"/>
            </a:pPr>
            <a:r>
              <a:t>settle down on its surface, immediately beside one another</a:t>
            </a:r>
          </a:p>
          <a:p>
            <a:pPr marL="0" lvl="1" indent="640896">
              <a:buSzTx/>
              <a:buNone/>
              <a:defRPr sz="900"/>
            </a:pPr>
            <a:endParaRPr/>
          </a:p>
          <a:p>
            <a:pPr marL="0" lvl="1" indent="640896">
              <a:buSzTx/>
              <a:buNone/>
              <a:defRPr sz="1800"/>
            </a:pPr>
            <a:r>
              <a:t>Or in the absence of an effective catalyst, heat can be added to accelerate </a:t>
            </a:r>
          </a:p>
          <a:p>
            <a:pPr marL="0" lvl="1" indent="640896">
              <a:buSzTx/>
              <a:buNone/>
              <a:defRPr sz="700"/>
            </a:pPr>
            <a:endParaRPr/>
          </a:p>
          <a:p>
            <a:pPr marL="0" lvl="2" indent="1085850">
              <a:buSzTx/>
              <a:buNone/>
              <a:defRPr sz="1800"/>
            </a:pPr>
            <a:r>
              <a:t>reactants' motion to the point that collisions will drive them close together</a:t>
            </a:r>
          </a:p>
          <a:p>
            <a:pPr>
              <a:defRPr sz="1100"/>
            </a:pPr>
            <a:endParaRPr/>
          </a:p>
          <a:p>
            <a:pPr>
              <a:defRPr sz="1800">
                <a:solidFill>
                  <a:srgbClr val="FBC901"/>
                </a:solidFill>
              </a:defRPr>
            </a:pPr>
            <a:r>
              <a:t>Nuclear reactions require close approach of the reactant's </a:t>
            </a:r>
            <a:r>
              <a:rPr b="1"/>
              <a:t>nuclei</a:t>
            </a:r>
          </a:p>
          <a:p>
            <a:pPr>
              <a:defRPr sz="700"/>
            </a:pPr>
            <a:endParaRPr/>
          </a:p>
          <a:p>
            <a:pPr marL="0" lvl="1" indent="640896">
              <a:buSzTx/>
              <a:buNone/>
              <a:defRPr sz="1800"/>
            </a:pPr>
            <a:r>
              <a:t>For intact atoms, negative electron cloud repulsion prevents such an approach</a:t>
            </a:r>
          </a:p>
          <a:p>
            <a:pPr>
              <a:defRPr sz="800"/>
            </a:pPr>
            <a:endParaRPr/>
          </a:p>
          <a:p>
            <a:pPr marL="0" lvl="1" indent="640896">
              <a:buSzTx/>
              <a:buNone/>
              <a:defRPr sz="1800"/>
            </a:pPr>
            <a:r>
              <a:t>Instead, extreme heat must be added to the point that:</a:t>
            </a:r>
          </a:p>
          <a:p>
            <a:pPr marL="0" lvl="1" indent="640896">
              <a:buSzTx/>
              <a:buNone/>
              <a:defRPr sz="700"/>
            </a:pPr>
            <a:endParaRPr/>
          </a:p>
          <a:p>
            <a:pPr marL="0" lvl="2" indent="1085850">
              <a:buSzTx/>
              <a:buNone/>
              <a:defRPr sz="1800"/>
            </a:pPr>
            <a:r>
              <a:t>1) </a:t>
            </a:r>
            <a:r>
              <a:rPr b="1"/>
              <a:t>Electron clouds are torn from nuclei</a:t>
            </a:r>
            <a:r>
              <a:t> (creating what's called a </a:t>
            </a:r>
            <a:r>
              <a:rPr b="1">
                <a:solidFill>
                  <a:srgbClr val="FBC901"/>
                </a:solidFill>
              </a:rPr>
              <a:t>plasma</a:t>
            </a:r>
            <a:r>
              <a:t>)</a:t>
            </a:r>
          </a:p>
          <a:p>
            <a:pPr>
              <a:defRPr sz="400"/>
            </a:pPr>
            <a:endParaRPr/>
          </a:p>
          <a:p>
            <a:pPr algn="ctr">
              <a:defRPr sz="1800"/>
            </a:pPr>
            <a:r>
              <a:t>And that</a:t>
            </a:r>
          </a:p>
          <a:p>
            <a:pPr marL="0" lvl="2" indent="1085850">
              <a:buSzTx/>
              <a:buNone/>
              <a:defRPr sz="300"/>
            </a:pPr>
            <a:endParaRPr/>
          </a:p>
          <a:p>
            <a:pPr marL="0" lvl="2" indent="1085850">
              <a:buSzTx/>
              <a:buNone/>
              <a:defRPr sz="1800"/>
            </a:pPr>
            <a:r>
              <a:t>2) Nuclei accelerate to speeds so fast that their positive nuclear charge</a:t>
            </a:r>
          </a:p>
          <a:p>
            <a:pPr marL="0" lvl="2" indent="1085850">
              <a:buSzTx/>
              <a:buNone/>
              <a:defRPr sz="700"/>
            </a:pPr>
            <a:endParaRPr/>
          </a:p>
          <a:p>
            <a:pPr marL="0" lvl="3" indent="1577339">
              <a:buSzTx/>
              <a:buNone/>
              <a:defRPr sz="1800" b="1"/>
            </a:pPr>
            <a:r>
              <a:t>repulsion is overcome by the momentum / energy of their motion</a:t>
            </a:r>
          </a:p>
        </p:txBody>
      </p:sp>
      <p:sp>
        <p:nvSpPr>
          <p:cNvPr id="969" name="Rectangle 2"/>
          <p:cNvSpPr txBox="1">
            <a:spLocks noGrp="1"/>
          </p:cNvSpPr>
          <p:nvPr>
            <p:ph type="title"/>
          </p:nvPr>
        </p:nvSpPr>
        <p:spPr>
          <a:xfrm>
            <a:off x="304800" y="38100"/>
            <a:ext cx="8534400" cy="503375"/>
          </a:xfrm>
          <a:prstGeom prst="rect">
            <a:avLst/>
          </a:prstGeom>
        </p:spPr>
        <p:txBody>
          <a:bodyPr/>
          <a:lstStyle/>
          <a:p>
            <a:r>
              <a:t>The challenge is GETTING nuclear reactions to even occur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Rectangle 5"/>
          <p:cNvSpPr txBox="1"/>
          <p:nvPr/>
        </p:nvSpPr>
        <p:spPr>
          <a:xfrm>
            <a:off x="304800" y="65207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972" name="Rectangle 3"/>
          <p:cNvSpPr txBox="1">
            <a:spLocks noGrp="1"/>
          </p:cNvSpPr>
          <p:nvPr>
            <p:ph type="body" idx="1"/>
          </p:nvPr>
        </p:nvSpPr>
        <p:spPr>
          <a:xfrm>
            <a:off x="177800" y="772703"/>
            <a:ext cx="8965214" cy="5657659"/>
          </a:xfrm>
          <a:prstGeom prst="rect">
            <a:avLst/>
          </a:prstGeom>
        </p:spPr>
        <p:txBody>
          <a:bodyPr/>
          <a:lstStyle/>
          <a:p>
            <a:pPr defTabSz="868680">
              <a:defRPr sz="1710">
                <a:effectLst>
                  <a:outerShdw blurRad="36195" dist="36195" dir="2700000" rotWithShape="0">
                    <a:srgbClr val="000000"/>
                  </a:outerShdw>
                </a:effectLst>
              </a:defRPr>
            </a:pPr>
            <a:r>
              <a:t>That's determined by how </a:t>
            </a:r>
            <a:r>
              <a:rPr b="1"/>
              <a:t>close</a:t>
            </a:r>
            <a:r>
              <a:t> the speeding nuclei must come to one another</a:t>
            </a:r>
          </a:p>
          <a:p>
            <a:pPr defTabSz="868680">
              <a:defRPr sz="1045">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The answer (NOT taught in high school physics, or even most college physics classes):</a:t>
            </a:r>
          </a:p>
          <a:p>
            <a:pPr defTabSz="868680">
              <a:defRPr sz="665">
                <a:effectLst>
                  <a:outerShdw blurRad="36195" dist="36195" dir="2700000" rotWithShape="0">
                    <a:srgbClr val="000000"/>
                  </a:outerShdw>
                </a:effectLst>
              </a:defRPr>
            </a:pPr>
            <a:endParaRPr/>
          </a:p>
          <a:p>
            <a:pPr marL="0" lvl="1" indent="608851" defTabSz="868680">
              <a:buSzTx/>
              <a:buNone/>
              <a:defRPr sz="1710" b="1">
                <a:effectLst>
                  <a:outerShdw blurRad="36195" dist="36195" dir="2700000" rotWithShape="0">
                    <a:srgbClr val="000000"/>
                  </a:outerShdw>
                </a:effectLst>
              </a:defRPr>
            </a:pPr>
            <a:r>
              <a:t>Nuclei must come close enough for the </a:t>
            </a:r>
            <a:r>
              <a:rPr>
                <a:solidFill>
                  <a:srgbClr val="FBC901"/>
                </a:solidFill>
              </a:rPr>
              <a:t>Stong Nuclear Force</a:t>
            </a:r>
            <a:r>
              <a:t> to kick in</a:t>
            </a:r>
          </a:p>
          <a:p>
            <a:pPr marL="0" lvl="1" indent="608851" defTabSz="868680">
              <a:buSzTx/>
              <a:buNone/>
              <a:defRPr sz="665">
                <a:effectLst>
                  <a:outerShdw blurRad="36195" dist="36195" dir="2700000" rotWithShape="0">
                    <a:srgbClr val="000000"/>
                  </a:outerShdw>
                </a:effectLst>
              </a:defRPr>
            </a:pPr>
            <a:endParaRPr/>
          </a:p>
          <a:p>
            <a:pPr marL="0" lvl="2" indent="1031557" defTabSz="868680">
              <a:buSzTx/>
              <a:buNone/>
              <a:defRPr sz="1710">
                <a:effectLst>
                  <a:outerShdw blurRad="36195" dist="36195" dir="2700000" rotWithShape="0">
                    <a:srgbClr val="000000"/>
                  </a:outerShdw>
                </a:effectLst>
              </a:defRPr>
            </a:pPr>
            <a:r>
              <a:t>It's "strong" because it offsets the charge repulsion between the nucleis' protons</a:t>
            </a:r>
          </a:p>
          <a:p>
            <a:pPr marL="0" lvl="2" indent="1031557" defTabSz="868680">
              <a:buSzTx/>
              <a:buNone/>
              <a:defRPr sz="1045">
                <a:effectLst>
                  <a:outerShdw blurRad="36195" dist="36195" dir="2700000" rotWithShape="0">
                    <a:srgbClr val="000000"/>
                  </a:outerShdw>
                </a:effectLst>
              </a:defRPr>
            </a:pPr>
            <a:endParaRPr/>
          </a:p>
          <a:p>
            <a:pPr defTabSz="868680">
              <a:defRPr sz="1710">
                <a:solidFill>
                  <a:srgbClr val="FBC901"/>
                </a:solidFill>
                <a:effectLst>
                  <a:outerShdw blurRad="36195" dist="36195" dir="2700000" rotWithShape="0">
                    <a:srgbClr val="000000"/>
                  </a:outerShdw>
                </a:effectLst>
              </a:defRPr>
            </a:pPr>
            <a:r>
              <a:t>Fortunately, all we need to know about the </a:t>
            </a:r>
            <a:r>
              <a:rPr b="1"/>
              <a:t>Strong Nuclear Force </a:t>
            </a:r>
            <a:r>
              <a:t>is that</a:t>
            </a:r>
          </a:p>
          <a:p>
            <a:pPr defTabSz="868680">
              <a:defRPr sz="665">
                <a:solidFill>
                  <a:srgbClr val="FBC901"/>
                </a:solidFill>
                <a:effectLst>
                  <a:outerShdw blurRad="36195" dist="36195" dir="2700000" rotWithShape="0">
                    <a:srgbClr val="000000"/>
                  </a:outerShdw>
                </a:effectLst>
              </a:defRPr>
            </a:pPr>
            <a:endParaRPr/>
          </a:p>
          <a:p>
            <a:pPr marL="0" lvl="1" indent="608851" defTabSz="868680">
              <a:buSzTx/>
              <a:buNone/>
              <a:defRPr sz="1710">
                <a:solidFill>
                  <a:srgbClr val="FBC901"/>
                </a:solidFill>
                <a:effectLst>
                  <a:outerShdw blurRad="36195" dist="36195" dir="2700000" rotWithShape="0">
                    <a:srgbClr val="000000"/>
                  </a:outerShdw>
                </a:effectLst>
              </a:defRPr>
            </a:pPr>
            <a:r>
              <a:t>it only becomes significant at nuclear separations </a:t>
            </a:r>
            <a:r>
              <a:rPr b="1"/>
              <a:t>&lt; 1 femtometer (10</a:t>
            </a:r>
            <a:r>
              <a:rPr b="1" baseline="29894"/>
              <a:t>-15 </a:t>
            </a:r>
            <a:r>
              <a:rPr b="1" baseline="-2105"/>
              <a:t>m</a:t>
            </a:r>
            <a:r>
              <a:rPr b="1"/>
              <a:t>)</a:t>
            </a:r>
          </a:p>
          <a:p>
            <a:pPr marL="0" lvl="1" indent="608851" defTabSz="868680">
              <a:buSzTx/>
              <a:buNone/>
              <a:defRPr sz="665">
                <a:effectLst>
                  <a:outerShdw blurRad="36195" dist="36195" dir="2700000" rotWithShape="0">
                    <a:srgbClr val="000000"/>
                  </a:outerShdw>
                </a:effectLst>
              </a:defRPr>
            </a:pPr>
            <a:endParaRPr b="1"/>
          </a:p>
          <a:p>
            <a:pPr marL="0" lvl="2" indent="1031557" defTabSz="868680">
              <a:buSzTx/>
              <a:buNone/>
              <a:defRPr sz="1710">
                <a:effectLst>
                  <a:outerShdw blurRad="36195" dist="36195" dir="2700000" rotWithShape="0">
                    <a:srgbClr val="000000"/>
                  </a:outerShdw>
                </a:effectLst>
              </a:defRPr>
            </a:pPr>
            <a:r>
              <a:t>(i.e., as in my preceding figure, at dimensions comparable to the size of nuclei)</a:t>
            </a:r>
            <a:endParaRPr b="1"/>
          </a:p>
          <a:p>
            <a:pPr marL="0" lvl="1" indent="608851" defTabSz="868680">
              <a:buSzTx/>
              <a:buNone/>
              <a:defRPr sz="1045">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For Nuclear Fusion to begin, two speeding nuclei must have enough kinetic energy</a:t>
            </a:r>
          </a:p>
          <a:p>
            <a:pPr defTabSz="868680">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that they can overcome the potential energy barrier created by</a:t>
            </a:r>
          </a:p>
          <a:p>
            <a:pPr marL="0" lvl="1" indent="608851" defTabSz="868680">
              <a:buSzTx/>
              <a:buNone/>
              <a:defRPr sz="665">
                <a:effectLst>
                  <a:outerShdw blurRad="36195" dist="36195" dir="2700000" rotWithShape="0">
                    <a:srgbClr val="000000"/>
                  </a:outerShdw>
                </a:effectLst>
              </a:defRPr>
            </a:pPr>
            <a:endParaRPr/>
          </a:p>
          <a:p>
            <a:pPr marL="0" lvl="2" indent="1031557" defTabSz="868680">
              <a:buSzTx/>
              <a:buNone/>
              <a:defRPr sz="1710">
                <a:effectLst>
                  <a:outerShdw blurRad="36195" dist="36195" dir="2700000" rotWithShape="0">
                    <a:srgbClr val="000000"/>
                  </a:outerShdw>
                </a:effectLst>
              </a:defRPr>
            </a:pPr>
            <a:r>
              <a:t>their charge repulsion at that critical separation of about 1 femtometer</a:t>
            </a:r>
          </a:p>
          <a:p>
            <a:pPr marL="0" lvl="2" indent="1031557" defTabSz="868680">
              <a:buSzTx/>
              <a:buNone/>
              <a:defRPr sz="1045">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Once / if they top that potential energy barrier, the </a:t>
            </a:r>
            <a:r>
              <a:rPr b="1"/>
              <a:t>Strong Nuclear Force takes over,</a:t>
            </a:r>
          </a:p>
          <a:p>
            <a:pPr defTabSz="868680">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drawing those two nuclei together, fusing them into a new larger single nucleus</a:t>
            </a:r>
          </a:p>
        </p:txBody>
      </p:sp>
      <p:sp>
        <p:nvSpPr>
          <p:cNvPr id="973" name="Rectangle 2"/>
          <p:cNvSpPr txBox="1">
            <a:spLocks noGrp="1"/>
          </p:cNvSpPr>
          <p:nvPr>
            <p:ph type="title"/>
          </p:nvPr>
        </p:nvSpPr>
        <p:spPr>
          <a:xfrm>
            <a:off x="304800" y="76200"/>
            <a:ext cx="8534400" cy="606145"/>
          </a:xfrm>
          <a:prstGeom prst="rect">
            <a:avLst/>
          </a:prstGeom>
        </p:spPr>
        <p:txBody>
          <a:bodyPr/>
          <a:lstStyle/>
          <a:p>
            <a:r>
              <a:t>How hot is hot enough?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Rectangle 3"/>
          <p:cNvSpPr txBox="1">
            <a:spLocks noGrp="1"/>
          </p:cNvSpPr>
          <p:nvPr>
            <p:ph type="body" idx="1"/>
          </p:nvPr>
        </p:nvSpPr>
        <p:spPr>
          <a:xfrm>
            <a:off x="438522" y="788092"/>
            <a:ext cx="8534401" cy="4138890"/>
          </a:xfrm>
          <a:prstGeom prst="rect">
            <a:avLst/>
          </a:prstGeom>
        </p:spPr>
        <p:txBody>
          <a:bodyPr/>
          <a:lstStyle/>
          <a:p>
            <a:pPr>
              <a:defRPr sz="1800"/>
            </a:pPr>
            <a:r>
              <a:t>From high school physics, for two atoms with n protons in each of their nuclei,</a:t>
            </a:r>
          </a:p>
          <a:p>
            <a:pPr>
              <a:defRPr sz="800"/>
            </a:pPr>
            <a:endParaRPr/>
          </a:p>
          <a:p>
            <a:pPr marL="0" lvl="1" indent="640896">
              <a:buSzTx/>
              <a:buNone/>
              <a:defRPr sz="1800"/>
            </a:pPr>
            <a:r>
              <a:t>the charge repulsion energy between those nuclei when separated by r is:</a:t>
            </a:r>
          </a:p>
          <a:p>
            <a:pPr marL="0" lvl="1" indent="640896">
              <a:buSzTx/>
              <a:buNone/>
              <a:defRPr sz="700"/>
            </a:pPr>
            <a:endParaRPr/>
          </a:p>
          <a:p>
            <a:pPr marL="0" lvl="2" indent="1085850">
              <a:buSzTx/>
              <a:buNone/>
              <a:defRPr sz="1800"/>
            </a:pPr>
            <a:r>
              <a:rPr b="1">
                <a:solidFill>
                  <a:srgbClr val="FBC901"/>
                </a:solidFill>
              </a:rPr>
              <a:t>E </a:t>
            </a:r>
            <a:r>
              <a:rPr b="1" baseline="-5999">
                <a:solidFill>
                  <a:srgbClr val="FBC901"/>
                </a:solidFill>
              </a:rPr>
              <a:t>charge repulsion</a:t>
            </a:r>
            <a:r>
              <a:rPr b="1">
                <a:solidFill>
                  <a:srgbClr val="FBC901"/>
                </a:solidFill>
              </a:rPr>
              <a:t> =</a:t>
            </a:r>
            <a:r>
              <a:rPr>
                <a:solidFill>
                  <a:srgbClr val="FBC901"/>
                </a:solidFill>
              </a:rPr>
              <a:t> </a:t>
            </a:r>
            <a:r>
              <a:rPr b="1">
                <a:solidFill>
                  <a:srgbClr val="FFCC00"/>
                </a:solidFill>
              </a:rPr>
              <a:t>(1/4 π ε</a:t>
            </a:r>
            <a:r>
              <a:rPr b="1" baseline="-25000">
                <a:solidFill>
                  <a:srgbClr val="FFCC00"/>
                </a:solidFill>
              </a:rPr>
              <a:t>o</a:t>
            </a:r>
            <a:r>
              <a:rPr b="1">
                <a:solidFill>
                  <a:srgbClr val="FFCC00"/>
                </a:solidFill>
              </a:rPr>
              <a:t>) (n q) </a:t>
            </a:r>
            <a:r>
              <a:rPr b="1" baseline="30000">
                <a:solidFill>
                  <a:srgbClr val="FFCC00"/>
                </a:solidFill>
              </a:rPr>
              <a:t>2 </a:t>
            </a:r>
            <a:r>
              <a:rPr b="1">
                <a:solidFill>
                  <a:srgbClr val="FFCC00"/>
                </a:solidFill>
              </a:rPr>
              <a:t>/ r</a:t>
            </a:r>
            <a:endParaRPr b="1" baseline="30000">
              <a:solidFill>
                <a:srgbClr val="FFCC00"/>
              </a:solidFill>
            </a:endParaRPr>
          </a:p>
          <a:p>
            <a:pPr marL="0" lvl="2" indent="1085850">
              <a:buSzTx/>
              <a:buNone/>
              <a:defRPr sz="800"/>
            </a:pPr>
            <a:endParaRPr b="1" baseline="27500">
              <a:solidFill>
                <a:srgbClr val="FFCC00"/>
              </a:solidFill>
            </a:endParaRPr>
          </a:p>
          <a:p>
            <a:pPr marL="0" lvl="3" indent="1577339">
              <a:buSzTx/>
              <a:buNone/>
              <a:defRPr sz="1800"/>
            </a:pPr>
            <a:r>
              <a:t>Where q = is magnitude of proton charge = 1.6 x 10</a:t>
            </a:r>
            <a:r>
              <a:rPr baseline="30000"/>
              <a:t>-19 </a:t>
            </a:r>
            <a:r>
              <a:t>Coulombs  </a:t>
            </a:r>
          </a:p>
          <a:p>
            <a:pPr marL="0" lvl="3" indent="1577339">
              <a:buSzTx/>
              <a:buNone/>
              <a:defRPr sz="700"/>
            </a:pPr>
            <a:endParaRPr/>
          </a:p>
          <a:p>
            <a:pPr marL="0" lvl="3" indent="1577339">
              <a:buSzTx/>
              <a:buNone/>
              <a:defRPr sz="1800"/>
            </a:pPr>
            <a:r>
              <a:t>ε</a:t>
            </a:r>
            <a:r>
              <a:rPr baseline="-25000"/>
              <a:t>o </a:t>
            </a:r>
            <a:r>
              <a:t>= permittivity of free space = 8.85 x 10</a:t>
            </a:r>
            <a:r>
              <a:rPr baseline="30000"/>
              <a:t>-12 </a:t>
            </a:r>
            <a:r>
              <a:t>Coulombs / Volt-meter    </a:t>
            </a:r>
          </a:p>
          <a:p>
            <a:pPr marL="0" lvl="3" indent="1577339">
              <a:buSzTx/>
              <a:buNone/>
              <a:defRPr sz="800"/>
            </a:pPr>
            <a:endParaRPr/>
          </a:p>
          <a:p>
            <a:pPr marL="0" lvl="3" indent="1577339">
              <a:buSzTx/>
              <a:buNone/>
              <a:defRPr sz="1800"/>
            </a:pPr>
            <a:r>
              <a:t>n = number of protons in each nucleus</a:t>
            </a:r>
          </a:p>
          <a:p>
            <a:pPr marL="0" lvl="3" indent="1577339">
              <a:buSzTx/>
              <a:buNone/>
              <a:defRPr sz="800"/>
            </a:pPr>
            <a:endParaRPr/>
          </a:p>
          <a:p>
            <a:pPr marL="0" lvl="3" indent="1577339">
              <a:buSzTx/>
              <a:buNone/>
              <a:defRPr sz="1800"/>
            </a:pPr>
            <a:r>
              <a:t>r = separation of the nuclei </a:t>
            </a:r>
          </a:p>
          <a:p>
            <a:pPr marL="0" lvl="3" indent="1577339">
              <a:buSzTx/>
              <a:buNone/>
              <a:defRPr sz="1800"/>
            </a:pPr>
            <a:endParaRPr/>
          </a:p>
          <a:p>
            <a:pPr>
              <a:defRPr sz="1800"/>
            </a:pPr>
            <a:r>
              <a:t>Which plots as:  </a:t>
            </a:r>
          </a:p>
        </p:txBody>
      </p:sp>
      <p:sp>
        <p:nvSpPr>
          <p:cNvPr id="976" name="Rectangle 2"/>
          <p:cNvSpPr txBox="1">
            <a:spLocks noGrp="1"/>
          </p:cNvSpPr>
          <p:nvPr>
            <p:ph type="title"/>
          </p:nvPr>
        </p:nvSpPr>
        <p:spPr>
          <a:xfrm>
            <a:off x="304800" y="50800"/>
            <a:ext cx="8534400" cy="606145"/>
          </a:xfrm>
          <a:prstGeom prst="rect">
            <a:avLst/>
          </a:prstGeom>
        </p:spPr>
        <p:txBody>
          <a:bodyPr/>
          <a:lstStyle/>
          <a:p>
            <a:r>
              <a:t>A "back of the envelope" calculation of that "ignition" condition:</a:t>
            </a:r>
          </a:p>
        </p:txBody>
      </p:sp>
      <p:grpSp>
        <p:nvGrpSpPr>
          <p:cNvPr id="994" name="Group 38"/>
          <p:cNvGrpSpPr/>
          <p:nvPr/>
        </p:nvGrpSpPr>
        <p:grpSpPr>
          <a:xfrm>
            <a:off x="1204695" y="4479763"/>
            <a:ext cx="6324601" cy="2209364"/>
            <a:chOff x="0" y="0"/>
            <a:chExt cx="6324599" cy="2209363"/>
          </a:xfrm>
        </p:grpSpPr>
        <p:sp>
          <p:nvSpPr>
            <p:cNvPr id="977" name="Straight Connector 6"/>
            <p:cNvSpPr/>
            <p:nvPr/>
          </p:nvSpPr>
          <p:spPr>
            <a:xfrm>
              <a:off x="2895599" y="-1"/>
              <a:ext cx="7468" cy="1677063"/>
            </a:xfrm>
            <a:prstGeom prst="line">
              <a:avLst/>
            </a:prstGeom>
            <a:solidFill>
              <a:schemeClr val="accent1"/>
            </a:solidFill>
            <a:ln w="28575" cap="flat">
              <a:solidFill>
                <a:srgbClr val="FFFFFF"/>
              </a:solidFill>
              <a:prstDash val="solid"/>
              <a:round/>
              <a:head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78" name="Straight Connector 7"/>
            <p:cNvSpPr/>
            <p:nvPr/>
          </p:nvSpPr>
          <p:spPr>
            <a:xfrm flipH="1">
              <a:off x="2903770" y="1676018"/>
              <a:ext cx="2904475" cy="524"/>
            </a:xfrm>
            <a:prstGeom prst="line">
              <a:avLst/>
            </a:prstGeom>
            <a:solidFill>
              <a:schemeClr val="accent1"/>
            </a:solidFill>
            <a:ln w="28575" cap="flat">
              <a:solidFill>
                <a:srgbClr val="FFFFFF"/>
              </a:solidFill>
              <a:prstDash val="solid"/>
              <a:round/>
              <a:head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79" name="Straight Connector 8"/>
            <p:cNvSpPr/>
            <p:nvPr/>
          </p:nvSpPr>
          <p:spPr>
            <a:xfrm>
              <a:off x="-1" y="1673199"/>
              <a:ext cx="2903772" cy="1045"/>
            </a:xfrm>
            <a:prstGeom prst="line">
              <a:avLst/>
            </a:prstGeom>
            <a:solidFill>
              <a:schemeClr val="accent1"/>
            </a:solidFill>
            <a:ln w="28575" cap="flat">
              <a:solidFill>
                <a:srgbClr val="FFFFFF"/>
              </a:solidFill>
              <a:prstDash val="solid"/>
              <a:round/>
              <a:head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80" name="TextBox 9"/>
            <p:cNvSpPr txBox="1"/>
            <p:nvPr/>
          </p:nvSpPr>
          <p:spPr>
            <a:xfrm>
              <a:off x="5834552" y="1526174"/>
              <a:ext cx="337648" cy="3708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FFFFFF"/>
                  </a:solidFill>
                  <a:latin typeface="Tahoma"/>
                  <a:ea typeface="Tahoma"/>
                  <a:cs typeface="Tahoma"/>
                  <a:sym typeface="Tahoma"/>
                </a:defRPr>
              </a:lvl1pPr>
            </a:lstStyle>
            <a:p>
              <a:r>
                <a:t>r</a:t>
              </a:r>
            </a:p>
          </p:txBody>
        </p:sp>
        <p:sp>
          <p:nvSpPr>
            <p:cNvPr id="981" name="Straight Connector 22"/>
            <p:cNvSpPr/>
            <p:nvPr/>
          </p:nvSpPr>
          <p:spPr>
            <a:xfrm flipH="1">
              <a:off x="2423262" y="1526304"/>
              <a:ext cx="1531" cy="313100"/>
            </a:xfrm>
            <a:prstGeom prst="line">
              <a:avLst/>
            </a:prstGeom>
            <a:solidFill>
              <a:schemeClr val="accent1"/>
            </a:solidFill>
            <a:ln w="381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82" name="Straight Connector 23"/>
            <p:cNvSpPr/>
            <p:nvPr/>
          </p:nvSpPr>
          <p:spPr>
            <a:xfrm flipH="1">
              <a:off x="3378483" y="1526304"/>
              <a:ext cx="1532" cy="313100"/>
            </a:xfrm>
            <a:prstGeom prst="line">
              <a:avLst/>
            </a:prstGeom>
            <a:solidFill>
              <a:schemeClr val="accent1"/>
            </a:solidFill>
            <a:ln w="381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83" name="TextBox 24"/>
            <p:cNvSpPr txBox="1"/>
            <p:nvPr/>
          </p:nvSpPr>
          <p:spPr>
            <a:xfrm>
              <a:off x="3048000" y="1902023"/>
              <a:ext cx="661308" cy="3073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400" b="0">
                  <a:solidFill>
                    <a:srgbClr val="FFFFFF"/>
                  </a:solidFill>
                  <a:latin typeface="Tahoma"/>
                  <a:ea typeface="Tahoma"/>
                  <a:cs typeface="Tahoma"/>
                  <a:sym typeface="Tahoma"/>
                </a:defRPr>
              </a:lvl1pPr>
            </a:lstStyle>
            <a:p>
              <a:r>
                <a:t>1 fm</a:t>
              </a:r>
            </a:p>
          </p:txBody>
        </p:sp>
        <p:sp>
          <p:nvSpPr>
            <p:cNvPr id="984" name="TextBox 25"/>
            <p:cNvSpPr txBox="1"/>
            <p:nvPr/>
          </p:nvSpPr>
          <p:spPr>
            <a:xfrm>
              <a:off x="2057400" y="1874529"/>
              <a:ext cx="661308" cy="3073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400" b="0">
                  <a:solidFill>
                    <a:srgbClr val="FFFFFF"/>
                  </a:solidFill>
                  <a:latin typeface="Tahoma"/>
                  <a:ea typeface="Tahoma"/>
                  <a:cs typeface="Tahoma"/>
                  <a:sym typeface="Tahoma"/>
                </a:defRPr>
              </a:lvl1pPr>
            </a:lstStyle>
            <a:p>
              <a:r>
                <a:t>1 fm</a:t>
              </a:r>
            </a:p>
          </p:txBody>
        </p:sp>
        <p:sp>
          <p:nvSpPr>
            <p:cNvPr id="985" name="TextBox 16"/>
            <p:cNvSpPr txBox="1"/>
            <p:nvPr/>
          </p:nvSpPr>
          <p:spPr>
            <a:xfrm>
              <a:off x="3886200" y="901867"/>
              <a:ext cx="2438400" cy="3073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b="0">
                  <a:solidFill>
                    <a:srgbClr val="FF0000"/>
                  </a:solidFill>
                  <a:latin typeface="Tahoma"/>
                  <a:ea typeface="Tahoma"/>
                  <a:cs typeface="Tahoma"/>
                  <a:sym typeface="Tahoma"/>
                </a:defRPr>
              </a:lvl1pPr>
            </a:lstStyle>
            <a:p>
              <a:r>
                <a:t>Charge Repulsion Energy</a:t>
              </a:r>
            </a:p>
          </p:txBody>
        </p:sp>
        <p:grpSp>
          <p:nvGrpSpPr>
            <p:cNvPr id="988" name="Group 29"/>
            <p:cNvGrpSpPr/>
            <p:nvPr/>
          </p:nvGrpSpPr>
          <p:grpSpPr>
            <a:xfrm>
              <a:off x="3142214" y="315383"/>
              <a:ext cx="2191786" cy="1346121"/>
              <a:chOff x="0" y="0"/>
              <a:chExt cx="2191786" cy="1346119"/>
            </a:xfrm>
          </p:grpSpPr>
          <p:sp>
            <p:nvSpPr>
              <p:cNvPr id="986" name="Freeform 11"/>
              <p:cNvSpPr/>
              <p:nvPr/>
            </p:nvSpPr>
            <p:spPr>
              <a:xfrm flipH="1">
                <a:off x="233429" y="535815"/>
                <a:ext cx="1958358" cy="8103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334" y="21136"/>
                      <a:pt x="10667" y="20672"/>
                      <a:pt x="14267" y="17072"/>
                    </a:cubicBezTo>
                    <a:cubicBezTo>
                      <a:pt x="17867" y="13472"/>
                      <a:pt x="21600" y="0"/>
                      <a:pt x="21600" y="0"/>
                    </a:cubicBezTo>
                  </a:path>
                </a:pathLst>
              </a:custGeom>
              <a:noFill/>
              <a:ln w="38100" cap="flat">
                <a:solidFill>
                  <a:srgbClr val="FF0000"/>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87" name="Freeform 26"/>
              <p:cNvSpPr/>
              <p:nvPr/>
            </p:nvSpPr>
            <p:spPr>
              <a:xfrm>
                <a:off x="-1" y="0"/>
                <a:ext cx="201084" cy="476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526" y="17640"/>
                      <a:pt x="13453" y="13680"/>
                      <a:pt x="11368" y="11520"/>
                    </a:cubicBezTo>
                    <a:cubicBezTo>
                      <a:pt x="9284" y="9360"/>
                      <a:pt x="10990" y="10560"/>
                      <a:pt x="9095" y="8640"/>
                    </a:cubicBezTo>
                    <a:cubicBezTo>
                      <a:pt x="7200" y="6720"/>
                      <a:pt x="0" y="0"/>
                      <a:pt x="0" y="0"/>
                    </a:cubicBezTo>
                  </a:path>
                </a:pathLst>
              </a:custGeom>
              <a:solidFill>
                <a:schemeClr val="accent1"/>
              </a:solidFill>
              <a:ln w="38100" cap="flat">
                <a:solidFill>
                  <a:srgbClr val="FF0000"/>
                </a:solidFill>
                <a:prstDash val="sysDash"/>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nvGrpSpPr>
            <p:cNvPr id="991" name="Group 28"/>
            <p:cNvGrpSpPr/>
            <p:nvPr/>
          </p:nvGrpSpPr>
          <p:grpSpPr>
            <a:xfrm>
              <a:off x="457199" y="304800"/>
              <a:ext cx="2232979" cy="1350022"/>
              <a:chOff x="0" y="0"/>
              <a:chExt cx="2232977" cy="1350021"/>
            </a:xfrm>
          </p:grpSpPr>
          <p:sp>
            <p:nvSpPr>
              <p:cNvPr id="989" name="Freeform 10"/>
              <p:cNvSpPr/>
              <p:nvPr/>
            </p:nvSpPr>
            <p:spPr>
              <a:xfrm>
                <a:off x="-1" y="539715"/>
                <a:ext cx="1988372" cy="8103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334" y="21136"/>
                      <a:pt x="10667" y="20672"/>
                      <a:pt x="14267" y="17072"/>
                    </a:cubicBezTo>
                    <a:cubicBezTo>
                      <a:pt x="17867" y="13472"/>
                      <a:pt x="21600" y="0"/>
                      <a:pt x="21600" y="0"/>
                    </a:cubicBezTo>
                  </a:path>
                </a:pathLst>
              </a:custGeom>
              <a:noFill/>
              <a:ln w="38100" cap="flat">
                <a:solidFill>
                  <a:srgbClr val="FF0000"/>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90" name="Freeform 27"/>
              <p:cNvSpPr/>
              <p:nvPr/>
            </p:nvSpPr>
            <p:spPr>
              <a:xfrm flipH="1">
                <a:off x="2031809" y="-1"/>
                <a:ext cx="201169" cy="476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526" y="17640"/>
                      <a:pt x="13453" y="13680"/>
                      <a:pt x="11368" y="11520"/>
                    </a:cubicBezTo>
                    <a:cubicBezTo>
                      <a:pt x="9284" y="9360"/>
                      <a:pt x="10990" y="10560"/>
                      <a:pt x="9095" y="8640"/>
                    </a:cubicBezTo>
                    <a:cubicBezTo>
                      <a:pt x="7200" y="6720"/>
                      <a:pt x="0" y="0"/>
                      <a:pt x="0" y="0"/>
                    </a:cubicBezTo>
                  </a:path>
                </a:pathLst>
              </a:custGeom>
              <a:solidFill>
                <a:schemeClr val="accent1"/>
              </a:solidFill>
              <a:ln w="38100" cap="flat">
                <a:solidFill>
                  <a:srgbClr val="FF0000"/>
                </a:solidFill>
                <a:prstDash val="sysDash"/>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992" name="Straight Connector 30"/>
            <p:cNvSpPr/>
            <p:nvPr/>
          </p:nvSpPr>
          <p:spPr>
            <a:xfrm flipH="1">
              <a:off x="2427819" y="228602"/>
              <a:ext cx="10582" cy="1235961"/>
            </a:xfrm>
            <a:prstGeom prst="line">
              <a:avLst/>
            </a:prstGeom>
            <a:solidFill>
              <a:schemeClr val="accent1"/>
            </a:solidFill>
            <a:ln w="38100" cap="flat">
              <a:solidFill>
                <a:srgbClr val="FFFFFF"/>
              </a:solidFill>
              <a:prstDash val="dash"/>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993" name="Straight Connector 33"/>
            <p:cNvSpPr/>
            <p:nvPr/>
          </p:nvSpPr>
          <p:spPr>
            <a:xfrm>
              <a:off x="3352800" y="228600"/>
              <a:ext cx="31751" cy="1235963"/>
            </a:xfrm>
            <a:prstGeom prst="line">
              <a:avLst/>
            </a:prstGeom>
            <a:solidFill>
              <a:schemeClr val="accent1"/>
            </a:solidFill>
            <a:ln w="38100" cap="flat">
              <a:solidFill>
                <a:srgbClr val="FFFFFF"/>
              </a:solidFill>
              <a:prstDash val="dash"/>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995" name="Rectangle 3"/>
          <p:cNvSpPr txBox="1"/>
          <p:nvPr/>
        </p:nvSpPr>
        <p:spPr>
          <a:xfrm>
            <a:off x="5279773" y="4344890"/>
            <a:ext cx="3205648" cy="92282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sz="1600">
                <a:solidFill>
                  <a:srgbClr val="FBC901"/>
                </a:solidFill>
                <a:effectLst>
                  <a:outerShdw blurRad="38100" dist="38100" dir="2700000" rotWithShape="0">
                    <a:srgbClr val="000000"/>
                  </a:outerShdw>
                </a:effectLst>
                <a:latin typeface="Tahoma"/>
                <a:ea typeface="Tahoma"/>
                <a:cs typeface="Tahoma"/>
                <a:sym typeface="Tahoma"/>
              </a:defRPr>
            </a:pPr>
            <a:r>
              <a:rPr b="0"/>
              <a:t>Repulsive Energy AT 1 fm </a:t>
            </a:r>
          </a:p>
          <a:p>
            <a:pPr algn="ctr">
              <a:spcBef>
                <a:spcPts val="400"/>
              </a:spcBef>
              <a:defRPr sz="1600">
                <a:solidFill>
                  <a:srgbClr val="FBC901"/>
                </a:solidFill>
                <a:effectLst>
                  <a:outerShdw blurRad="38100" dist="38100" dir="2700000" rotWithShape="0">
                    <a:srgbClr val="000000"/>
                  </a:outerShdw>
                </a:effectLst>
                <a:latin typeface="Tahoma"/>
                <a:ea typeface="Tahoma"/>
                <a:cs typeface="Tahoma"/>
                <a:sym typeface="Tahoma"/>
              </a:defRPr>
            </a:pPr>
            <a:r>
              <a:rPr b="0"/>
              <a:t>= (1/4</a:t>
            </a:r>
            <a:r>
              <a:rPr b="0">
                <a:latin typeface="symbol (Body)"/>
                <a:ea typeface="symbol (Body)"/>
                <a:cs typeface="symbol (Body)"/>
                <a:sym typeface="symbol (Body)"/>
              </a:rPr>
              <a:t>πε</a:t>
            </a:r>
            <a:r>
              <a:rPr b="0" baseline="-27375"/>
              <a:t>o</a:t>
            </a:r>
            <a:r>
              <a:rPr b="0"/>
              <a:t>) (n q)</a:t>
            </a:r>
            <a:r>
              <a:rPr b="0" baseline="29750"/>
              <a:t>2</a:t>
            </a:r>
            <a:r>
              <a:rPr b="0"/>
              <a:t>/(1 fm)</a:t>
            </a:r>
            <a:r>
              <a:t> </a:t>
            </a:r>
          </a:p>
        </p:txBody>
      </p:sp>
      <p:sp>
        <p:nvSpPr>
          <p:cNvPr id="996" name="Line"/>
          <p:cNvSpPr/>
          <p:nvPr/>
        </p:nvSpPr>
        <p:spPr>
          <a:xfrm flipV="1">
            <a:off x="4616541" y="4785634"/>
            <a:ext cx="887200" cy="470544"/>
          </a:xfrm>
          <a:prstGeom prst="line">
            <a:avLst/>
          </a:prstGeom>
          <a:ln w="25400">
            <a:solidFill>
              <a:srgbClr val="FBC901"/>
            </a:solidFill>
          </a:ln>
          <a:effectLst>
            <a:outerShdw blurRad="38100" dist="20000" dir="5400000" rotWithShape="0">
              <a:srgbClr val="000000">
                <a:alpha val="38000"/>
              </a:srgbClr>
            </a:outerShdw>
          </a:effectLst>
        </p:spPr>
        <p:txBody>
          <a:bodyPr vert="eaVert" lIns="45719" rIns="45719"/>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Rectangle 2"/>
          <p:cNvSpPr txBox="1">
            <a:spLocks noGrp="1"/>
          </p:cNvSpPr>
          <p:nvPr>
            <p:ph type="title"/>
          </p:nvPr>
        </p:nvSpPr>
        <p:spPr>
          <a:xfrm>
            <a:off x="-76200" y="40434"/>
            <a:ext cx="9144000" cy="609601"/>
          </a:xfrm>
          <a:prstGeom prst="rect">
            <a:avLst/>
          </a:prstGeom>
        </p:spPr>
        <p:txBody>
          <a:bodyPr/>
          <a:lstStyle/>
          <a:p>
            <a:pPr>
              <a:defRPr sz="2200" i="1">
                <a:latin typeface="+mn-lt"/>
                <a:ea typeface="+mn-ea"/>
                <a:cs typeface="+mn-cs"/>
                <a:sym typeface="Arial"/>
              </a:defRPr>
            </a:pPr>
            <a:r>
              <a:t>Nuclei must </a:t>
            </a:r>
            <a:r>
              <a:rPr b="1"/>
              <a:t>start</a:t>
            </a:r>
            <a:r>
              <a:t> toward one another with that much </a:t>
            </a:r>
            <a:r>
              <a:rPr b="1"/>
              <a:t>kinetic energy</a:t>
            </a:r>
          </a:p>
        </p:txBody>
      </p:sp>
      <p:sp>
        <p:nvSpPr>
          <p:cNvPr id="999" name="Rectangle 3"/>
          <p:cNvSpPr txBox="1">
            <a:spLocks noGrp="1"/>
          </p:cNvSpPr>
          <p:nvPr>
            <p:ph type="body" idx="1"/>
          </p:nvPr>
        </p:nvSpPr>
        <p:spPr>
          <a:xfrm>
            <a:off x="228600" y="735176"/>
            <a:ext cx="8894196" cy="5671672"/>
          </a:xfrm>
          <a:prstGeom prst="rect">
            <a:avLst/>
          </a:prstGeom>
        </p:spPr>
        <p:txBody>
          <a:bodyPr/>
          <a:lstStyle/>
          <a:p>
            <a:pPr>
              <a:defRPr sz="1800">
                <a:latin typeface="+mn-lt"/>
                <a:ea typeface="+mn-ea"/>
                <a:cs typeface="+mn-cs"/>
                <a:sym typeface="Arial"/>
              </a:defRPr>
            </a:pPr>
            <a:r>
              <a:t>A particle's kinetic energy is determined by its temperature</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In fact they are virtually synonymous, with their relationship being</a:t>
            </a:r>
          </a:p>
          <a:p>
            <a:pPr marL="0" lvl="1" indent="640896">
              <a:buSzTx/>
              <a:buNone/>
              <a:defRPr sz="700">
                <a:latin typeface="+mn-lt"/>
                <a:ea typeface="+mn-ea"/>
                <a:cs typeface="+mn-cs"/>
                <a:sym typeface="Arial"/>
              </a:defRPr>
            </a:pPr>
            <a:endParaRPr/>
          </a:p>
          <a:p>
            <a:pPr marL="0" lvl="2" indent="1085850">
              <a:buSzTx/>
              <a:buNone/>
              <a:defRPr sz="1800" b="1">
                <a:solidFill>
                  <a:srgbClr val="FBC901"/>
                </a:solidFill>
                <a:latin typeface="+mn-lt"/>
                <a:ea typeface="+mn-ea"/>
                <a:cs typeface="+mn-cs"/>
                <a:sym typeface="Arial"/>
              </a:defRPr>
            </a:pPr>
            <a:r>
              <a:t>Kinetic energy of a particle (at temperature T) ~ k T  </a:t>
            </a:r>
          </a:p>
          <a:p>
            <a:pPr>
              <a:defRPr sz="700">
                <a:latin typeface="+mn-lt"/>
                <a:ea typeface="+mn-ea"/>
                <a:cs typeface="+mn-cs"/>
                <a:sym typeface="Arial"/>
              </a:defRPr>
            </a:pPr>
            <a:endParaRPr/>
          </a:p>
          <a:p>
            <a:pPr marL="0" lvl="2" indent="1085850">
              <a:buSzTx/>
              <a:buNone/>
              <a:defRPr sz="1800">
                <a:latin typeface="+mn-lt"/>
                <a:ea typeface="+mn-ea"/>
                <a:cs typeface="+mn-cs"/>
                <a:sym typeface="Arial"/>
              </a:defRPr>
            </a:pPr>
            <a:r>
              <a:t>	k = Boltzmann's constant = 1.38 x 10</a:t>
            </a:r>
            <a:r>
              <a:rPr baseline="30000"/>
              <a:t>-23 </a:t>
            </a:r>
            <a:r>
              <a:t>kg-m</a:t>
            </a:r>
            <a:r>
              <a:rPr baseline="30000"/>
              <a:t>2 </a:t>
            </a:r>
            <a:r>
              <a:t>/ s</a:t>
            </a:r>
            <a:r>
              <a:rPr baseline="30000"/>
              <a:t>2</a:t>
            </a:r>
            <a:r>
              <a:t> °K</a:t>
            </a:r>
          </a:p>
          <a:p>
            <a:pPr marL="0" lvl="2" indent="1085850">
              <a:buSzTx/>
              <a:buNone/>
              <a:defRPr sz="1100">
                <a:latin typeface="+mn-lt"/>
                <a:ea typeface="+mn-ea"/>
                <a:cs typeface="+mn-cs"/>
                <a:sym typeface="Arial"/>
              </a:defRPr>
            </a:pPr>
            <a:endParaRPr/>
          </a:p>
          <a:p>
            <a:pPr>
              <a:defRPr sz="1800">
                <a:latin typeface="+mn-lt"/>
                <a:ea typeface="+mn-ea"/>
                <a:cs typeface="+mn-cs"/>
                <a:sym typeface="Arial"/>
              </a:defRPr>
            </a:pPr>
            <a:r>
              <a:t>To get the required temperature, equate that kinetic energy with the</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repulsive barrier's height at 1 fm (where </a:t>
            </a:r>
            <a:r>
              <a:rPr b="1"/>
              <a:t>Strong Nuclear Force</a:t>
            </a:r>
            <a:r>
              <a:t> takes over):</a:t>
            </a:r>
          </a:p>
          <a:p>
            <a:pPr>
              <a:defRPr sz="1000">
                <a:latin typeface="+mn-lt"/>
                <a:ea typeface="+mn-ea"/>
                <a:cs typeface="+mn-cs"/>
                <a:sym typeface="Arial"/>
              </a:defRPr>
            </a:pPr>
            <a:endParaRPr/>
          </a:p>
          <a:p>
            <a:pPr marL="0" lvl="2" indent="1085850">
              <a:buSzTx/>
              <a:buNone/>
              <a:defRPr sz="1800">
                <a:latin typeface="+mn-lt"/>
                <a:ea typeface="+mn-ea"/>
                <a:cs typeface="+mn-cs"/>
                <a:sym typeface="Arial"/>
              </a:defRPr>
            </a:pPr>
            <a:r>
              <a:t>k T = (1/4 π ε</a:t>
            </a:r>
            <a:r>
              <a:rPr baseline="-25000"/>
              <a:t>o</a:t>
            </a:r>
            <a:r>
              <a:t>) (n q)</a:t>
            </a:r>
            <a:r>
              <a:rPr baseline="30000"/>
              <a:t>2 </a:t>
            </a:r>
            <a:r>
              <a:t>/ (1 fm)          Or:       T = (1/4 π ε</a:t>
            </a:r>
            <a:r>
              <a:rPr baseline="-25000"/>
              <a:t>o </a:t>
            </a:r>
            <a:r>
              <a:t>k) (n q)</a:t>
            </a:r>
            <a:r>
              <a:rPr baseline="30000"/>
              <a:t>2 </a:t>
            </a:r>
            <a:r>
              <a:t>/ (1 fm)      </a:t>
            </a:r>
          </a:p>
          <a:p>
            <a:pPr marL="0" lvl="1" indent="640896">
              <a:buSzTx/>
              <a:buNone/>
              <a:defRPr sz="1000">
                <a:latin typeface="+mn-lt"/>
                <a:ea typeface="+mn-ea"/>
                <a:cs typeface="+mn-cs"/>
                <a:sym typeface="Arial"/>
              </a:defRPr>
            </a:pPr>
            <a:endParaRPr/>
          </a:p>
          <a:p>
            <a:pPr>
              <a:defRPr sz="1800">
                <a:latin typeface="+mn-lt"/>
                <a:ea typeface="+mn-ea"/>
                <a:cs typeface="+mn-cs"/>
                <a:sym typeface="Arial"/>
              </a:defRPr>
            </a:pPr>
            <a:r>
              <a:t>Putting in the numbers for Deuterium nuclei (where number of protons n = 1):</a:t>
            </a:r>
          </a:p>
          <a:p>
            <a:pPr>
              <a:defRPr sz="1000">
                <a:latin typeface="+mn-lt"/>
                <a:ea typeface="+mn-ea"/>
                <a:cs typeface="+mn-cs"/>
                <a:sym typeface="Arial"/>
              </a:defRPr>
            </a:pPr>
            <a:endParaRPr/>
          </a:p>
          <a:p>
            <a:pPr marL="0" lvl="1" indent="640896">
              <a:buSzTx/>
              <a:buNone/>
              <a:defRPr sz="1800">
                <a:latin typeface="+mn-lt"/>
                <a:ea typeface="+mn-ea"/>
                <a:cs typeface="+mn-cs"/>
                <a:sym typeface="Arial"/>
              </a:defRPr>
            </a:pPr>
            <a:r>
              <a:t>   T = (1.6x10</a:t>
            </a:r>
            <a:r>
              <a:rPr baseline="30000"/>
              <a:t>-19 </a:t>
            </a:r>
            <a:r>
              <a:t>C)</a:t>
            </a:r>
            <a:r>
              <a:rPr baseline="30000"/>
              <a:t>2</a:t>
            </a:r>
            <a:r>
              <a:t>/(4π)(8.85 x 10</a:t>
            </a:r>
            <a:r>
              <a:rPr baseline="30000"/>
              <a:t>-12 </a:t>
            </a:r>
            <a:r>
              <a:t>C/V-m)(1.38 x 10</a:t>
            </a:r>
            <a:r>
              <a:rPr baseline="30000"/>
              <a:t>-23 </a:t>
            </a:r>
            <a:r>
              <a:t>kg-m</a:t>
            </a:r>
            <a:r>
              <a:rPr baseline="30000"/>
              <a:t>2</a:t>
            </a:r>
            <a:r>
              <a:t>/s</a:t>
            </a:r>
            <a:r>
              <a:rPr baseline="30000"/>
              <a:t>2</a:t>
            </a:r>
            <a:r>
              <a:t> °K)(10</a:t>
            </a:r>
            <a:r>
              <a:rPr baseline="30000"/>
              <a:t>-15 </a:t>
            </a:r>
            <a:r>
              <a:t>m)</a:t>
            </a:r>
          </a:p>
          <a:p>
            <a:pPr>
              <a:defRPr sz="1000">
                <a:latin typeface="+mn-lt"/>
                <a:ea typeface="+mn-ea"/>
                <a:cs typeface="+mn-cs"/>
                <a:sym typeface="Arial"/>
              </a:defRPr>
            </a:pPr>
            <a:endParaRPr/>
          </a:p>
          <a:p>
            <a:pPr marL="0" lvl="1" indent="640896">
              <a:buSzTx/>
              <a:buNone/>
              <a:defRPr sz="1800">
                <a:latin typeface="+mn-lt"/>
                <a:ea typeface="+mn-ea"/>
                <a:cs typeface="+mn-cs"/>
                <a:sym typeface="Arial"/>
              </a:defRPr>
            </a:pPr>
            <a:r>
              <a:t>   = 17 billion °K (C-V / kg-(m/s)</a:t>
            </a:r>
            <a:r>
              <a:rPr baseline="30000"/>
              <a:t>2</a:t>
            </a:r>
            <a:r>
              <a:t>) 	things in parenthesis = Joule/Joule =&gt; 1</a:t>
            </a:r>
          </a:p>
          <a:p>
            <a:pPr>
              <a:defRPr sz="1000">
                <a:latin typeface="+mn-lt"/>
                <a:ea typeface="+mn-ea"/>
                <a:cs typeface="+mn-cs"/>
                <a:sym typeface="Arial"/>
              </a:defRPr>
            </a:pPr>
            <a:endParaRPr/>
          </a:p>
          <a:p>
            <a:pPr algn="ctr">
              <a:defRPr sz="1800" b="1">
                <a:solidFill>
                  <a:srgbClr val="FFCC00"/>
                </a:solidFill>
                <a:latin typeface="+mn-lt"/>
                <a:ea typeface="+mn-ea"/>
                <a:cs typeface="+mn-cs"/>
                <a:sym typeface="Arial"/>
              </a:defRPr>
            </a:pPr>
            <a:r>
              <a:t>Temperature to initiate hydrogen fusion is ~ 17 BILLION degrees (K)  </a:t>
            </a:r>
            <a:r>
              <a:rPr baseline="31999">
                <a:solidFill>
                  <a:srgbClr val="FFFFFF"/>
                </a:solidFill>
              </a:rPr>
              <a:t>1</a:t>
            </a:r>
          </a:p>
        </p:txBody>
      </p:sp>
      <p:sp>
        <p:nvSpPr>
          <p:cNvPr id="1000" name="Rectangle 5"/>
          <p:cNvSpPr txBox="1"/>
          <p:nvPr/>
        </p:nvSpPr>
        <p:spPr>
          <a:xfrm>
            <a:off x="192608" y="6368320"/>
            <a:ext cx="8606384"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Wikipedia's official / supposedly expert plots show onset of strong fusion at ~ 1-10 billion degrees Kelvin:</a:t>
            </a:r>
            <a:br/>
            <a:r>
              <a:t>https://en.wikipedia.org/wiki/Nuclear_fusion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1003" name="Rectangle 2"/>
          <p:cNvSpPr txBox="1">
            <a:spLocks noGrp="1"/>
          </p:cNvSpPr>
          <p:nvPr>
            <p:ph type="title"/>
          </p:nvPr>
        </p:nvSpPr>
        <p:spPr>
          <a:xfrm>
            <a:off x="304800" y="76200"/>
            <a:ext cx="8534400" cy="577738"/>
          </a:xfrm>
          <a:prstGeom prst="rect">
            <a:avLst/>
          </a:prstGeom>
        </p:spPr>
        <p:txBody>
          <a:bodyPr/>
          <a:lstStyle>
            <a:lvl1pPr>
              <a:defRPr sz="2300"/>
            </a:lvl1pPr>
          </a:lstStyle>
          <a:p>
            <a:r>
              <a:t>That is (literally) an otherworldly high temperature:</a:t>
            </a:r>
          </a:p>
        </p:txBody>
      </p:sp>
      <p:sp>
        <p:nvSpPr>
          <p:cNvPr id="1004" name="Rectangle 3"/>
          <p:cNvSpPr txBox="1">
            <a:spLocks noGrp="1"/>
          </p:cNvSpPr>
          <p:nvPr>
            <p:ph type="body" idx="1"/>
          </p:nvPr>
        </p:nvSpPr>
        <p:spPr>
          <a:xfrm>
            <a:off x="139700" y="825500"/>
            <a:ext cx="9046479" cy="5334000"/>
          </a:xfrm>
          <a:prstGeom prst="rect">
            <a:avLst/>
          </a:prstGeom>
        </p:spPr>
        <p:txBody>
          <a:bodyPr/>
          <a:lstStyle/>
          <a:p>
            <a:pPr>
              <a:defRPr sz="1800"/>
            </a:pPr>
            <a:r>
              <a:t>In fact, until 1 November 1952, it was only reached deep within </a:t>
            </a:r>
            <a:r>
              <a:rPr b="1"/>
              <a:t>stars</a:t>
            </a:r>
          </a:p>
          <a:p>
            <a:pPr>
              <a:defRPr sz="1100"/>
            </a:pPr>
            <a:endParaRPr/>
          </a:p>
          <a:p>
            <a:pPr marL="0" lvl="1" indent="640896">
              <a:buSzTx/>
              <a:buNone/>
              <a:defRPr sz="1800"/>
            </a:pPr>
            <a:r>
              <a:rPr b="1"/>
              <a:t>One barrier to Fusion</a:t>
            </a:r>
            <a:r>
              <a:t> is thus GETTING nuclei up to such stellar temperatures</a:t>
            </a:r>
          </a:p>
          <a:p>
            <a:pPr>
              <a:defRPr sz="1100"/>
            </a:pPr>
            <a:endParaRPr/>
          </a:p>
          <a:p>
            <a:pPr marL="0" lvl="1" indent="640896">
              <a:buSzTx/>
              <a:buNone/>
              <a:defRPr sz="1800"/>
            </a:pPr>
            <a:r>
              <a:rPr b="1"/>
              <a:t>Another barrier to Fusion</a:t>
            </a:r>
            <a:r>
              <a:t> is KEEPING nuclei at such temperatures </a:t>
            </a:r>
          </a:p>
          <a:p>
            <a:pPr>
              <a:defRPr sz="700"/>
            </a:pPr>
            <a:endParaRPr/>
          </a:p>
          <a:p>
            <a:pPr marL="0" lvl="2" indent="1085850">
              <a:buSzTx/>
              <a:buNone/>
              <a:defRPr sz="1800"/>
            </a:pPr>
            <a:r>
              <a:t>LONG ENOUGH enough for them to experience a chance collision </a:t>
            </a:r>
          </a:p>
          <a:p>
            <a:pPr marL="0" lvl="1" indent="640896">
              <a:buSzTx/>
              <a:buNone/>
              <a:defRPr sz="2200"/>
            </a:pPr>
            <a:endParaRPr/>
          </a:p>
          <a:p>
            <a:pPr>
              <a:defRPr sz="1800"/>
            </a:pPr>
            <a:r>
              <a:t>ANY CONTACT / INTERACTION WITH NORMAL MATTER (still a billion times cooler)</a:t>
            </a:r>
          </a:p>
          <a:p>
            <a:pPr marL="0" lvl="1" indent="640896">
              <a:buSzTx/>
              <a:buNone/>
              <a:defRPr sz="400"/>
            </a:pPr>
            <a:endParaRPr/>
          </a:p>
          <a:p>
            <a:pPr marL="0" lvl="1" indent="640896">
              <a:buSzTx/>
              <a:buNone/>
              <a:defRPr sz="1800"/>
            </a:pPr>
            <a:r>
              <a:t>and they'll immediately loose energy to that matter, quenching their temperature</a:t>
            </a:r>
          </a:p>
          <a:p>
            <a:pPr marL="0" lvl="2" indent="1085850">
              <a:buSzTx/>
              <a:buNone/>
              <a:defRPr sz="2100"/>
            </a:pPr>
            <a:endParaRPr/>
          </a:p>
          <a:p>
            <a:pPr>
              <a:defRPr sz="1800">
                <a:solidFill>
                  <a:srgbClr val="FBC901"/>
                </a:solidFill>
              </a:defRPr>
            </a:pPr>
            <a:r>
              <a:t>To accomplish this, in most experimental Fusion Reactors (the ONLY kind we have!):</a:t>
            </a:r>
          </a:p>
          <a:p>
            <a:pPr>
              <a:defRPr sz="700">
                <a:solidFill>
                  <a:srgbClr val="FBC901"/>
                </a:solidFill>
              </a:defRPr>
            </a:pPr>
            <a:endParaRPr/>
          </a:p>
          <a:p>
            <a:pPr marL="0" lvl="1" indent="640896">
              <a:buSzTx/>
              <a:buNone/>
              <a:defRPr sz="1800"/>
            </a:pPr>
            <a:r>
              <a:t>1) Nuclei are suspended in ultrahigh vacuum chambers (which are ~ matter-free)</a:t>
            </a:r>
          </a:p>
          <a:p>
            <a:pPr marL="0" lvl="1" indent="640896">
              <a:buSzTx/>
              <a:buNone/>
              <a:defRPr sz="700"/>
            </a:pPr>
            <a:endParaRPr/>
          </a:p>
          <a:p>
            <a:pPr marL="0" lvl="1" indent="640896">
              <a:buSzTx/>
              <a:buNone/>
              <a:defRPr sz="1800"/>
            </a:pPr>
            <a:r>
              <a:t>2) They're held away from chamber walls by specially-shaped magnetic fields</a:t>
            </a:r>
          </a:p>
          <a:p>
            <a:pPr marL="0" lvl="1" indent="640896">
              <a:buSzTx/>
              <a:buNone/>
              <a:defRPr sz="700"/>
            </a:pPr>
            <a:endParaRPr/>
          </a:p>
          <a:p>
            <a:pPr marL="0" lvl="1" indent="640896">
              <a:buSzTx/>
              <a:buNone/>
              <a:defRPr sz="1800"/>
            </a:pPr>
            <a:r>
              <a:t>2) They're heated via pulsed electromagnetic fields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Rectangle 5"/>
          <p:cNvSpPr txBox="1"/>
          <p:nvPr/>
        </p:nvSpPr>
        <p:spPr>
          <a:xfrm>
            <a:off x="304800" y="6584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http://astarmathsandphysics.com/a-level-physics-notes/electricity/a-level-physics-notes-the-magnetic-bottle.html</a:t>
            </a:r>
          </a:p>
        </p:txBody>
      </p:sp>
      <p:sp>
        <p:nvSpPr>
          <p:cNvPr id="1007" name="Rectangle 2"/>
          <p:cNvSpPr txBox="1">
            <a:spLocks noGrp="1"/>
          </p:cNvSpPr>
          <p:nvPr>
            <p:ph type="title"/>
          </p:nvPr>
        </p:nvSpPr>
        <p:spPr>
          <a:xfrm>
            <a:off x="304800" y="76200"/>
            <a:ext cx="8534400" cy="533400"/>
          </a:xfrm>
          <a:prstGeom prst="rect">
            <a:avLst/>
          </a:prstGeom>
        </p:spPr>
        <p:txBody>
          <a:bodyPr/>
          <a:lstStyle/>
          <a:p>
            <a:r>
              <a:t>Confining those ultrahot nuclei via magnetic fields:</a:t>
            </a:r>
          </a:p>
        </p:txBody>
      </p:sp>
      <p:sp>
        <p:nvSpPr>
          <p:cNvPr id="1008" name="Rectangle 3"/>
          <p:cNvSpPr txBox="1">
            <a:spLocks noGrp="1"/>
          </p:cNvSpPr>
          <p:nvPr>
            <p:ph type="body" idx="1"/>
          </p:nvPr>
        </p:nvSpPr>
        <p:spPr>
          <a:xfrm>
            <a:off x="177800" y="723900"/>
            <a:ext cx="8872040" cy="3878901"/>
          </a:xfrm>
          <a:prstGeom prst="rect">
            <a:avLst/>
          </a:prstGeom>
        </p:spPr>
        <p:txBody>
          <a:bodyPr/>
          <a:lstStyle/>
          <a:p>
            <a:pPr>
              <a:defRPr sz="1800"/>
            </a:pPr>
            <a:r>
              <a:t>The necessary fields are created by strong electromagnets wrapped around</a:t>
            </a:r>
          </a:p>
          <a:p>
            <a:pPr>
              <a:defRPr sz="700"/>
            </a:pPr>
            <a:endParaRPr/>
          </a:p>
          <a:p>
            <a:pPr marL="0" lvl="1" indent="640896">
              <a:buSzTx/>
              <a:buNone/>
              <a:defRPr sz="1800"/>
            </a:pPr>
            <a:r>
              <a:t>the plasma/nuclei-containing ultrahigh vacuum chamber</a:t>
            </a:r>
          </a:p>
          <a:p>
            <a:pPr marL="0" lvl="1" indent="640896">
              <a:buSzTx/>
              <a:buNone/>
              <a:defRPr sz="700"/>
            </a:pPr>
            <a:endParaRPr/>
          </a:p>
          <a:p>
            <a:pPr marL="0" lvl="2" indent="1085850">
              <a:buSzTx/>
              <a:buNone/>
              <a:defRPr sz="1800"/>
            </a:pPr>
            <a:r>
              <a:t>These create the magnetic field configuration known a "</a:t>
            </a:r>
            <a:r>
              <a:rPr b="1"/>
              <a:t>magnetic bottle</a:t>
            </a:r>
            <a:r>
              <a:t>"</a:t>
            </a:r>
          </a:p>
          <a:p>
            <a:pPr>
              <a:defRPr sz="1200"/>
            </a:pPr>
            <a:endParaRPr/>
          </a:p>
          <a:p>
            <a:pPr>
              <a:defRPr sz="1800"/>
            </a:pPr>
            <a:r>
              <a:t>As explained in my note set about </a:t>
            </a:r>
            <a:r>
              <a:rPr b="1"/>
              <a:t>Electric and Magnetic</a:t>
            </a:r>
            <a:r>
              <a:t> </a:t>
            </a:r>
            <a:r>
              <a:rPr b="1"/>
              <a:t>Fields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defRPr sz="700"/>
            </a:pPr>
            <a:endParaRPr/>
          </a:p>
          <a:p>
            <a:pPr marL="0" lvl="1" indent="640896">
              <a:buSzTx/>
              <a:buNone/>
              <a:defRPr sz="1800"/>
            </a:pPr>
            <a:r>
              <a:t>Magnetic fields push charges </a:t>
            </a:r>
            <a:r>
              <a:rPr b="1"/>
              <a:t>sideways, without affecting their energy</a:t>
            </a:r>
          </a:p>
          <a:p>
            <a:pPr marL="0" lvl="1" indent="640896">
              <a:buSzTx/>
              <a:buNone/>
              <a:defRPr sz="700"/>
            </a:pPr>
            <a:endParaRPr/>
          </a:p>
          <a:p>
            <a:pPr marL="0" lvl="1" indent="640896">
              <a:buSzTx/>
              <a:buNone/>
              <a:defRPr sz="1800"/>
            </a:pPr>
            <a:r>
              <a:t>This strangeness is described by the "first right hand rule:" </a:t>
            </a:r>
          </a:p>
          <a:p>
            <a:pPr marL="0" lvl="1" indent="640896">
              <a:buSzTx/>
              <a:buNone/>
              <a:defRPr sz="1100"/>
            </a:pPr>
            <a:endParaRPr/>
          </a:p>
          <a:p>
            <a:pPr>
              <a:defRPr sz="1800"/>
            </a:pPr>
            <a:r>
              <a:t>The result: Charge trying to </a:t>
            </a:r>
            <a:r>
              <a:rPr b="1"/>
              <a:t>cross</a:t>
            </a:r>
            <a:r>
              <a:t> Magnetic field lines instead</a:t>
            </a:r>
          </a:p>
          <a:p>
            <a:pPr marL="0" lvl="1" indent="640896">
              <a:buSzTx/>
              <a:buNone/>
              <a:defRPr sz="700"/>
            </a:pPr>
            <a:endParaRPr/>
          </a:p>
          <a:p>
            <a:pPr marL="0" lvl="1" indent="640896">
              <a:buSzTx/>
              <a:buNone/>
              <a:defRPr sz="1800"/>
            </a:pPr>
            <a:r>
              <a:t>ends up</a:t>
            </a:r>
            <a:r>
              <a:rPr b="1"/>
              <a:t> </a:t>
            </a:r>
            <a:r>
              <a:rPr b="1">
                <a:solidFill>
                  <a:srgbClr val="FBC901"/>
                </a:solidFill>
              </a:rPr>
              <a:t>looping around</a:t>
            </a:r>
            <a:r>
              <a:t> or </a:t>
            </a:r>
            <a:r>
              <a:rPr b="1">
                <a:solidFill>
                  <a:srgbClr val="FBC901"/>
                </a:solidFill>
              </a:rPr>
              <a:t>spiraling along</a:t>
            </a:r>
            <a:r>
              <a:t> those lines:</a:t>
            </a:r>
          </a:p>
        </p:txBody>
      </p:sp>
      <p:grpSp>
        <p:nvGrpSpPr>
          <p:cNvPr id="1011" name="Group 7"/>
          <p:cNvGrpSpPr/>
          <p:nvPr/>
        </p:nvGrpSpPr>
        <p:grpSpPr>
          <a:xfrm>
            <a:off x="6945805" y="3156770"/>
            <a:ext cx="2120875" cy="1468298"/>
            <a:chOff x="0" y="0"/>
            <a:chExt cx="2120874" cy="1468297"/>
          </a:xfrm>
        </p:grpSpPr>
        <p:sp>
          <p:nvSpPr>
            <p:cNvPr id="1009" name="Rectangle 5"/>
            <p:cNvSpPr/>
            <p:nvPr/>
          </p:nvSpPr>
          <p:spPr>
            <a:xfrm>
              <a:off x="0" y="-1"/>
              <a:ext cx="2120875" cy="1468299"/>
            </a:xfrm>
            <a:prstGeom prst="rect">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pic>
          <p:nvPicPr>
            <p:cNvPr id="1010" name="Picture 4" descr="Picture 4"/>
            <p:cNvPicPr>
              <a:picLocks noChangeAspect="1"/>
            </p:cNvPicPr>
            <p:nvPr/>
          </p:nvPicPr>
          <p:blipFill>
            <a:blip r:embed="rId5"/>
            <a:stretch>
              <a:fillRect/>
            </a:stretch>
          </p:blipFill>
          <p:spPr>
            <a:xfrm>
              <a:off x="12188" y="-1"/>
              <a:ext cx="2072120" cy="1456917"/>
            </a:xfrm>
            <a:prstGeom prst="rect">
              <a:avLst/>
            </a:prstGeom>
            <a:ln w="12700" cap="flat">
              <a:noFill/>
              <a:miter lim="400000"/>
            </a:ln>
            <a:effectLst/>
          </p:spPr>
        </p:pic>
      </p:grpSp>
      <p:sp>
        <p:nvSpPr>
          <p:cNvPr id="1012" name="Rectangle 5"/>
          <p:cNvSpPr txBox="1"/>
          <p:nvPr/>
        </p:nvSpPr>
        <p:spPr>
          <a:xfrm>
            <a:off x="6888642" y="4717101"/>
            <a:ext cx="2057401" cy="3666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http://www.swapyournotes.com/articledetail/articledetail.html/632/</a:t>
            </a:r>
          </a:p>
        </p:txBody>
      </p:sp>
      <p:pic>
        <p:nvPicPr>
          <p:cNvPr id="1013" name="Picture 9" descr="Picture 9"/>
          <p:cNvPicPr>
            <a:picLocks noChangeAspect="1"/>
          </p:cNvPicPr>
          <p:nvPr/>
        </p:nvPicPr>
        <p:blipFill>
          <a:blip r:embed="rId6"/>
          <a:stretch>
            <a:fillRect/>
          </a:stretch>
        </p:blipFill>
        <p:spPr>
          <a:xfrm>
            <a:off x="2873987" y="4626465"/>
            <a:ext cx="2943780" cy="18685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Rectangle 5"/>
          <p:cNvSpPr txBox="1"/>
          <p:nvPr/>
        </p:nvSpPr>
        <p:spPr>
          <a:xfrm>
            <a:off x="6528848" y="962174"/>
            <a:ext cx="2590801" cy="7976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http://astarmathsandphysics.com/a-level-physics-notes/electricity/a-level-physics-notes-the-magnetic-bottle.html</a:t>
            </a:r>
          </a:p>
        </p:txBody>
      </p:sp>
      <p:sp>
        <p:nvSpPr>
          <p:cNvPr id="1016" name="Rectangle 2"/>
          <p:cNvSpPr txBox="1">
            <a:spLocks noGrp="1"/>
          </p:cNvSpPr>
          <p:nvPr>
            <p:ph type="title"/>
          </p:nvPr>
        </p:nvSpPr>
        <p:spPr>
          <a:xfrm>
            <a:off x="304800" y="76200"/>
            <a:ext cx="8534400" cy="533400"/>
          </a:xfrm>
          <a:prstGeom prst="rect">
            <a:avLst/>
          </a:prstGeom>
        </p:spPr>
        <p:txBody>
          <a:bodyPr/>
          <a:lstStyle>
            <a:lvl1pPr>
              <a:defRPr sz="2000"/>
            </a:lvl1pPr>
          </a:lstStyle>
          <a:p>
            <a:r>
              <a:t>Early Magnetic Bottles were sealed by magnetic mirrors at both ends:</a:t>
            </a:r>
          </a:p>
        </p:txBody>
      </p:sp>
      <p:sp>
        <p:nvSpPr>
          <p:cNvPr id="1017" name="Rectangle 3"/>
          <p:cNvSpPr txBox="1">
            <a:spLocks noGrp="1"/>
          </p:cNvSpPr>
          <p:nvPr>
            <p:ph type="body" idx="1"/>
          </p:nvPr>
        </p:nvSpPr>
        <p:spPr>
          <a:xfrm>
            <a:off x="166148" y="2112403"/>
            <a:ext cx="8991601" cy="3105720"/>
          </a:xfrm>
          <a:prstGeom prst="rect">
            <a:avLst/>
          </a:prstGeom>
        </p:spPr>
        <p:txBody>
          <a:bodyPr/>
          <a:lstStyle/>
          <a:p>
            <a:pPr>
              <a:defRPr sz="1800"/>
            </a:pPr>
            <a:r>
              <a:t>The "mirrors" were just concentrated / intensified end magnetic fields </a:t>
            </a:r>
          </a:p>
          <a:p>
            <a:pPr>
              <a:defRPr sz="600"/>
            </a:pPr>
            <a:endParaRPr/>
          </a:p>
          <a:p>
            <a:pPr marL="0" lvl="1" indent="640896">
              <a:buSzTx/>
              <a:buNone/>
              <a:defRPr sz="1800"/>
            </a:pPr>
            <a:r>
              <a:t>which caused the nuclei to slow, and then reverse the direction of their spiral</a:t>
            </a:r>
          </a:p>
          <a:p>
            <a:pPr marL="0" lvl="1" indent="640896">
              <a:buSzTx/>
              <a:buNone/>
              <a:defRPr sz="600"/>
            </a:pPr>
            <a:endParaRPr/>
          </a:p>
          <a:p>
            <a:pPr marL="0" lvl="2" indent="1085850">
              <a:buSzTx/>
              <a:buNone/>
              <a:defRPr sz="1800"/>
            </a:pPr>
            <a:r>
              <a:t>such that (most) went back and forth until (hopefully) a collision occurred</a:t>
            </a:r>
          </a:p>
          <a:p>
            <a:pPr>
              <a:defRPr sz="1000"/>
            </a:pPr>
            <a:endParaRPr/>
          </a:p>
          <a:p>
            <a:pPr>
              <a:defRPr sz="1800"/>
            </a:pPr>
            <a:r>
              <a:t>Work on such </a:t>
            </a:r>
            <a:r>
              <a:rPr b="1">
                <a:solidFill>
                  <a:srgbClr val="FBC901"/>
                </a:solidFill>
              </a:rPr>
              <a:t>Magnetic Confinement Fusion </a:t>
            </a:r>
            <a:r>
              <a:rPr baseline="31999"/>
              <a:t>1</a:t>
            </a:r>
            <a:r>
              <a:t> began in the </a:t>
            </a:r>
            <a:r>
              <a:rPr b="1">
                <a:solidFill>
                  <a:srgbClr val="FBC901"/>
                </a:solidFill>
              </a:rPr>
              <a:t>1940's</a:t>
            </a:r>
          </a:p>
          <a:p>
            <a:pPr>
              <a:defRPr sz="600"/>
            </a:pPr>
            <a:endParaRPr/>
          </a:p>
          <a:p>
            <a:pPr marL="0" lvl="1" indent="640896">
              <a:buSzTx/>
              <a:buNone/>
              <a:defRPr sz="1800"/>
            </a:pPr>
            <a:r>
              <a:t>The first major advance came in the 1960's with Russia's toroidal </a:t>
            </a:r>
            <a:r>
              <a:rPr b="1">
                <a:solidFill>
                  <a:srgbClr val="FBC901"/>
                </a:solidFill>
              </a:rPr>
              <a:t>Tokamak</a:t>
            </a:r>
          </a:p>
          <a:p>
            <a:pPr marL="0" lvl="1" indent="640896">
              <a:buSzTx/>
              <a:buNone/>
              <a:defRPr sz="600"/>
            </a:pPr>
            <a:endParaRPr/>
          </a:p>
          <a:p>
            <a:pPr marL="0" lvl="2" indent="1085850">
              <a:buSzTx/>
              <a:buNone/>
              <a:defRPr sz="1800"/>
            </a:pPr>
            <a:r>
              <a:t>in which nuclei could just </a:t>
            </a:r>
            <a:r>
              <a:rPr b="1"/>
              <a:t>continue spiraling along loops</a:t>
            </a:r>
            <a:r>
              <a:t> of magnetic field</a:t>
            </a:r>
          </a:p>
        </p:txBody>
      </p:sp>
      <p:pic>
        <p:nvPicPr>
          <p:cNvPr id="1018" name="Picture 11" descr="Picture 11"/>
          <p:cNvPicPr>
            <a:picLocks noChangeAspect="1"/>
          </p:cNvPicPr>
          <p:nvPr/>
        </p:nvPicPr>
        <p:blipFill>
          <a:blip r:embed="rId2"/>
          <a:stretch>
            <a:fillRect/>
          </a:stretch>
        </p:blipFill>
        <p:spPr>
          <a:xfrm>
            <a:off x="3301743" y="659792"/>
            <a:ext cx="3096760" cy="1382483"/>
          </a:xfrm>
          <a:prstGeom prst="rect">
            <a:avLst/>
          </a:prstGeom>
          <a:ln w="12700">
            <a:miter lim="400000"/>
          </a:ln>
        </p:spPr>
      </p:pic>
      <p:sp>
        <p:nvSpPr>
          <p:cNvPr id="1019" name="Rectangle 5"/>
          <p:cNvSpPr txBox="1"/>
          <p:nvPr/>
        </p:nvSpPr>
        <p:spPr>
          <a:xfrm>
            <a:off x="274396" y="5312085"/>
            <a:ext cx="1783558" cy="7976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http://new.math.uiuc.edu/math198/MA198-2009/farrell1/</a:t>
            </a:r>
          </a:p>
        </p:txBody>
      </p:sp>
      <p:pic>
        <p:nvPicPr>
          <p:cNvPr id="1020" name="tokamak-ill copy.gif" descr="tokamak-ill copy.gif"/>
          <p:cNvPicPr>
            <a:picLocks noChangeAspect="1"/>
          </p:cNvPicPr>
          <p:nvPr/>
        </p:nvPicPr>
        <p:blipFill>
          <a:blip r:embed="rId3"/>
          <a:srcRect l="15195" t="6412" r="13645" b="6412"/>
          <a:stretch>
            <a:fillRect/>
          </a:stretch>
        </p:blipFill>
        <p:spPr>
          <a:xfrm>
            <a:off x="5266312" y="4904264"/>
            <a:ext cx="1783640" cy="1638839"/>
          </a:xfrm>
          <a:prstGeom prst="rect">
            <a:avLst/>
          </a:prstGeom>
          <a:ln w="12700">
            <a:miter lim="400000"/>
          </a:ln>
        </p:spPr>
      </p:pic>
      <p:pic>
        <p:nvPicPr>
          <p:cNvPr id="1021" name="tokamak_en.gif" descr="tokamak_en.gif"/>
          <p:cNvPicPr>
            <a:picLocks noChangeAspect="1"/>
          </p:cNvPicPr>
          <p:nvPr/>
        </p:nvPicPr>
        <p:blipFill>
          <a:blip r:embed="rId4"/>
          <a:stretch>
            <a:fillRect/>
          </a:stretch>
        </p:blipFill>
        <p:spPr>
          <a:xfrm>
            <a:off x="2282448" y="4914122"/>
            <a:ext cx="2645069" cy="1651524"/>
          </a:xfrm>
          <a:prstGeom prst="rect">
            <a:avLst/>
          </a:prstGeom>
          <a:ln w="12700">
            <a:miter lim="400000"/>
          </a:ln>
        </p:spPr>
      </p:pic>
      <p:sp>
        <p:nvSpPr>
          <p:cNvPr id="1022" name="Rectangle 5"/>
          <p:cNvSpPr txBox="1"/>
          <p:nvPr/>
        </p:nvSpPr>
        <p:spPr>
          <a:xfrm>
            <a:off x="1276856" y="6605933"/>
            <a:ext cx="6770184"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https://en.wikipedia.org/wiki/Magnetic_confinement_fusion</a:t>
            </a:r>
          </a:p>
        </p:txBody>
      </p:sp>
      <p:sp>
        <p:nvSpPr>
          <p:cNvPr id="1023" name="Rectangle 5"/>
          <p:cNvSpPr txBox="1"/>
          <p:nvPr/>
        </p:nvSpPr>
        <p:spPr>
          <a:xfrm>
            <a:off x="7197238" y="5175957"/>
            <a:ext cx="1879236" cy="1153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http://ffden-2.phys.uaf.edu/211_fall2002.web.dir/paul_gradney/gradney_fusion/tokamak.htm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2"/>
          <p:cNvSpPr txBox="1">
            <a:spLocks noGrp="1"/>
          </p:cNvSpPr>
          <p:nvPr>
            <p:ph type="title"/>
          </p:nvPr>
        </p:nvSpPr>
        <p:spPr>
          <a:xfrm>
            <a:off x="304800" y="15321"/>
            <a:ext cx="8534400" cy="533401"/>
          </a:xfrm>
          <a:prstGeom prst="rect">
            <a:avLst/>
          </a:prstGeom>
        </p:spPr>
        <p:txBody>
          <a:bodyPr/>
          <a:lstStyle/>
          <a:p>
            <a:pPr>
              <a:defRPr sz="2000"/>
            </a:pPr>
            <a:r>
              <a:t>Over the last </a:t>
            </a:r>
            <a:r>
              <a:rPr b="1">
                <a:solidFill>
                  <a:srgbClr val="FBC901"/>
                </a:solidFill>
              </a:rPr>
              <a:t>75 years</a:t>
            </a:r>
            <a:r>
              <a:t> non-magnetic schemes have </a:t>
            </a:r>
            <a:r>
              <a:rPr b="1"/>
              <a:t>also</a:t>
            </a:r>
            <a:r>
              <a:t> been tried:</a:t>
            </a:r>
          </a:p>
        </p:txBody>
      </p:sp>
      <p:sp>
        <p:nvSpPr>
          <p:cNvPr id="1026" name="Rectangle 3"/>
          <p:cNvSpPr txBox="1">
            <a:spLocks noGrp="1"/>
          </p:cNvSpPr>
          <p:nvPr>
            <p:ph type="body" idx="1"/>
          </p:nvPr>
        </p:nvSpPr>
        <p:spPr>
          <a:xfrm>
            <a:off x="228600" y="645951"/>
            <a:ext cx="8915400" cy="2977229"/>
          </a:xfrm>
          <a:prstGeom prst="rect">
            <a:avLst/>
          </a:prstGeom>
        </p:spPr>
        <p:txBody>
          <a:bodyPr/>
          <a:lstStyle/>
          <a:p>
            <a:pPr>
              <a:defRPr sz="1800"/>
            </a:pPr>
            <a:r>
              <a:t>Most notably </a:t>
            </a:r>
            <a:r>
              <a:rPr b="1">
                <a:solidFill>
                  <a:srgbClr val="FBC901"/>
                </a:solidFill>
              </a:rPr>
              <a:t>Internal Confinement Fusion</a:t>
            </a:r>
            <a:r>
              <a:t> </a:t>
            </a:r>
            <a:r>
              <a:rPr baseline="31999"/>
              <a:t>1</a:t>
            </a:r>
            <a:r>
              <a:t> which </a:t>
            </a:r>
            <a:r>
              <a:rPr>
                <a:solidFill>
                  <a:srgbClr val="FBC901"/>
                </a:solidFill>
              </a:rPr>
              <a:t>resembles a hydrogen bomb</a:t>
            </a:r>
          </a:p>
          <a:p>
            <a:pPr>
              <a:defRPr sz="700"/>
            </a:pPr>
            <a:endParaRPr/>
          </a:p>
          <a:p>
            <a:pPr marL="0" lvl="1" indent="640896">
              <a:buSzTx/>
              <a:buNone/>
              <a:defRPr sz="1800"/>
            </a:pPr>
            <a:r>
              <a:t> in its use of a surrounding explosive force to </a:t>
            </a:r>
            <a:r>
              <a:rPr b="1"/>
              <a:t>implode</a:t>
            </a:r>
            <a:r>
              <a:t> a nuclear charge</a:t>
            </a:r>
          </a:p>
          <a:p>
            <a:pPr marL="0" lvl="1" indent="640896">
              <a:buSzTx/>
              <a:buNone/>
              <a:defRPr sz="1000"/>
            </a:pPr>
            <a:endParaRPr/>
          </a:p>
          <a:p>
            <a:pPr>
              <a:defRPr sz="1800"/>
            </a:pPr>
            <a:r>
              <a:t>But in contrast, the quantity of nuclear fuel is extremely small (e.g., 10 mg) </a:t>
            </a:r>
            <a:r>
              <a:rPr baseline="31999"/>
              <a:t>1</a:t>
            </a:r>
          </a:p>
          <a:p>
            <a:pPr marL="0" lvl="1" indent="640896">
              <a:buSzTx/>
              <a:buNone/>
              <a:defRPr sz="1000"/>
            </a:pPr>
            <a:endParaRPr/>
          </a:p>
          <a:p>
            <a:pPr>
              <a:defRPr sz="1800"/>
            </a:pPr>
            <a:r>
              <a:t>And implosions are extremely short (typically induced by ultrashort laser pulses)</a:t>
            </a:r>
          </a:p>
          <a:p>
            <a:pPr>
              <a:defRPr sz="1000"/>
            </a:pPr>
            <a:endParaRPr/>
          </a:p>
          <a:p>
            <a:pPr>
              <a:defRPr sz="1800"/>
            </a:pPr>
            <a:r>
              <a:t>Best known was U.S. Lawrence Livermore National Lab's </a:t>
            </a:r>
            <a:r>
              <a:rPr b="1">
                <a:solidFill>
                  <a:srgbClr val="FBC901"/>
                </a:solidFill>
              </a:rPr>
              <a:t>National Ignition Facility </a:t>
            </a:r>
            <a:r>
              <a:rPr baseline="31999"/>
              <a:t>2</a:t>
            </a:r>
            <a:endParaRPr b="1">
              <a:solidFill>
                <a:srgbClr val="FBC901"/>
              </a:solidFill>
            </a:endParaRPr>
          </a:p>
          <a:p>
            <a:pPr>
              <a:defRPr sz="700"/>
            </a:pPr>
            <a:endParaRPr b="1">
              <a:solidFill>
                <a:srgbClr val="FBC901"/>
              </a:solidFill>
            </a:endParaRPr>
          </a:p>
          <a:p>
            <a:pPr marL="0" lvl="1" indent="640896">
              <a:buSzTx/>
              <a:buNone/>
              <a:defRPr sz="1800"/>
            </a:pPr>
            <a:r>
              <a:t>in</a:t>
            </a:r>
            <a:r>
              <a:rPr b="1">
                <a:solidFill>
                  <a:srgbClr val="FBC901"/>
                </a:solidFill>
              </a:rPr>
              <a:t> </a:t>
            </a:r>
            <a:r>
              <a:t>which 192 ultrahigh power laser beams converged on a single pellet of fuel</a:t>
            </a:r>
          </a:p>
        </p:txBody>
      </p:sp>
      <p:sp>
        <p:nvSpPr>
          <p:cNvPr id="1027" name="Rectangle 5"/>
          <p:cNvSpPr txBox="1"/>
          <p:nvPr/>
        </p:nvSpPr>
        <p:spPr>
          <a:xfrm>
            <a:off x="368300" y="6187639"/>
            <a:ext cx="8534400" cy="619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https://en.wikipedia.org/wiki/Inertial_confinement_fusion</a:t>
            </a:r>
            <a:br/>
            <a:r>
              <a:t>Left: https://en.wikipedia.org/wiki/National_Ignition_Facility     </a:t>
            </a:r>
          </a:p>
          <a:p>
            <a:pPr algn="ctr">
              <a:defRPr sz="1200" b="0" i="1">
                <a:solidFill>
                  <a:schemeClr val="accent1"/>
                </a:solidFill>
                <a:effectLst>
                  <a:outerShdw blurRad="38100" dist="38100" dir="2700000" rotWithShape="0">
                    <a:srgbClr val="000000"/>
                  </a:outerShdw>
                </a:effectLst>
              </a:defRPr>
            </a:pPr>
            <a:r>
              <a:t>Right: https://lasers.llnl.gov/news/inside-look-advanced-radiographic-capability-arc-laser</a:t>
            </a:r>
          </a:p>
        </p:txBody>
      </p:sp>
      <p:pic>
        <p:nvPicPr>
          <p:cNvPr id="1028" name="NIF_building_layout.png" descr="NIF_building_layout.png"/>
          <p:cNvPicPr>
            <a:picLocks noChangeAspect="1"/>
          </p:cNvPicPr>
          <p:nvPr/>
        </p:nvPicPr>
        <p:blipFill>
          <a:blip r:embed="rId2"/>
          <a:stretch>
            <a:fillRect/>
          </a:stretch>
        </p:blipFill>
        <p:spPr>
          <a:xfrm>
            <a:off x="8321260" y="6090193"/>
            <a:ext cx="20406445" cy="13196169"/>
          </a:xfrm>
          <a:prstGeom prst="rect">
            <a:avLst/>
          </a:prstGeom>
          <a:ln w="12700">
            <a:miter lim="400000"/>
          </a:ln>
        </p:spPr>
      </p:pic>
      <p:pic>
        <p:nvPicPr>
          <p:cNvPr id="1029" name="NIF_building_layout.png" descr="NIF_building_layout.png"/>
          <p:cNvPicPr>
            <a:picLocks noChangeAspect="1"/>
          </p:cNvPicPr>
          <p:nvPr/>
        </p:nvPicPr>
        <p:blipFill>
          <a:blip r:embed="rId2"/>
          <a:stretch>
            <a:fillRect/>
          </a:stretch>
        </p:blipFill>
        <p:spPr>
          <a:xfrm>
            <a:off x="141881" y="3553093"/>
            <a:ext cx="4020419" cy="2599872"/>
          </a:xfrm>
          <a:prstGeom prst="rect">
            <a:avLst/>
          </a:prstGeom>
          <a:ln w="12700">
            <a:miter lim="400000"/>
          </a:ln>
        </p:spPr>
      </p:pic>
      <p:pic>
        <p:nvPicPr>
          <p:cNvPr id="1030" name="arc-drawing-1.jpg" descr="arc-drawing-1.jpg"/>
          <p:cNvPicPr>
            <a:picLocks noChangeAspect="1"/>
          </p:cNvPicPr>
          <p:nvPr/>
        </p:nvPicPr>
        <p:blipFill>
          <a:blip r:embed="rId3"/>
          <a:srcRect b="31289"/>
          <a:stretch>
            <a:fillRect/>
          </a:stretch>
        </p:blipFill>
        <p:spPr>
          <a:xfrm>
            <a:off x="4710382" y="4124609"/>
            <a:ext cx="4419205" cy="1596319"/>
          </a:xfrm>
          <a:prstGeom prst="rect">
            <a:avLst/>
          </a:prstGeom>
          <a:ln w="12700">
            <a:miter lim="400000"/>
          </a:ln>
        </p:spPr>
      </p:pic>
      <p:sp>
        <p:nvSpPr>
          <p:cNvPr id="1031" name="Line"/>
          <p:cNvSpPr/>
          <p:nvPr/>
        </p:nvSpPr>
        <p:spPr>
          <a:xfrm flipV="1">
            <a:off x="3742187" y="4264527"/>
            <a:ext cx="825443" cy="589376"/>
          </a:xfrm>
          <a:prstGeom prst="line">
            <a:avLst/>
          </a:prstGeom>
          <a:ln w="38100">
            <a:solidFill>
              <a:srgbClr val="FBC901"/>
            </a:solidFill>
          </a:ln>
          <a:effectLst>
            <a:outerShdw blurRad="38100" dist="20000" dir="5400000" rotWithShape="0">
              <a:srgbClr val="000000">
                <a:alpha val="38000"/>
              </a:srgbClr>
            </a:outerShdw>
          </a:effectLst>
        </p:spPr>
        <p:txBody>
          <a:bodyPr vert="eaVert" lIns="45719" rIns="45719"/>
          <a:lstStyle/>
          <a:p>
            <a:pPr>
              <a:defRPr>
                <a:solidFill>
                  <a:srgbClr val="FFFFFF"/>
                </a:solidFill>
              </a:defRPr>
            </a:pPr>
            <a:endParaRPr/>
          </a:p>
        </p:txBody>
      </p:sp>
      <p:sp>
        <p:nvSpPr>
          <p:cNvPr id="1032" name="Line"/>
          <p:cNvSpPr/>
          <p:nvPr/>
        </p:nvSpPr>
        <p:spPr>
          <a:xfrm flipV="1">
            <a:off x="2793582" y="5731201"/>
            <a:ext cx="1700528" cy="166707"/>
          </a:xfrm>
          <a:prstGeom prst="line">
            <a:avLst/>
          </a:prstGeom>
          <a:ln w="38100">
            <a:solidFill>
              <a:srgbClr val="FBC901"/>
            </a:solidFill>
          </a:ln>
          <a:effectLst>
            <a:outerShdw blurRad="38100" dist="20000" dir="5400000" rotWithShape="0">
              <a:srgbClr val="000000">
                <a:alpha val="38000"/>
              </a:srgbClr>
            </a:outerShdw>
          </a:effectLst>
        </p:spPr>
        <p:txBody>
          <a:bodyPr vert="eaVert" lIns="45719" rIns="45719"/>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Rectangle 2"/>
          <p:cNvSpPr txBox="1">
            <a:spLocks noGrp="1"/>
          </p:cNvSpPr>
          <p:nvPr>
            <p:ph type="title"/>
          </p:nvPr>
        </p:nvSpPr>
        <p:spPr>
          <a:xfrm>
            <a:off x="304800" y="12700"/>
            <a:ext cx="8534400" cy="533400"/>
          </a:xfrm>
          <a:prstGeom prst="rect">
            <a:avLst/>
          </a:prstGeom>
        </p:spPr>
        <p:txBody>
          <a:bodyPr/>
          <a:lstStyle>
            <a:lvl1pPr>
              <a:defRPr sz="2000" b="1"/>
            </a:lvl1pPr>
          </a:lstStyle>
          <a:p>
            <a:r>
              <a:t>Progress over that 75 years?</a:t>
            </a:r>
          </a:p>
        </p:txBody>
      </p:sp>
      <p:sp>
        <p:nvSpPr>
          <p:cNvPr id="1035" name="Rectangle 3"/>
          <p:cNvSpPr txBox="1">
            <a:spLocks noGrp="1"/>
          </p:cNvSpPr>
          <p:nvPr>
            <p:ph type="body" idx="1"/>
          </p:nvPr>
        </p:nvSpPr>
        <p:spPr>
          <a:xfrm>
            <a:off x="190500" y="617406"/>
            <a:ext cx="8915400" cy="5527733"/>
          </a:xfrm>
          <a:prstGeom prst="rect">
            <a:avLst/>
          </a:prstGeom>
        </p:spPr>
        <p:txBody>
          <a:bodyPr/>
          <a:lstStyle/>
          <a:p>
            <a:pPr>
              <a:defRPr sz="1800"/>
            </a:pPr>
            <a:r>
              <a:t>In 2012 the </a:t>
            </a:r>
            <a:r>
              <a:rPr b="1"/>
              <a:t>National Ignition Facility</a:t>
            </a:r>
            <a:r>
              <a:t> program was officially discontinued </a:t>
            </a:r>
            <a:r>
              <a:rPr baseline="31999"/>
              <a:t>1</a:t>
            </a:r>
          </a:p>
          <a:p>
            <a:pPr marL="0" lvl="1" indent="640896">
              <a:buSzTx/>
              <a:buNone/>
              <a:defRPr sz="600"/>
            </a:pPr>
            <a:endParaRPr/>
          </a:p>
          <a:p>
            <a:pPr marL="0" lvl="1" indent="640896">
              <a:buSzTx/>
              <a:buNone/>
              <a:defRPr sz="1800"/>
            </a:pPr>
            <a:r>
              <a:t>having achieved only 1/10</a:t>
            </a:r>
            <a:r>
              <a:rPr baseline="31999"/>
              <a:t>th</a:t>
            </a:r>
            <a:r>
              <a:t> of the conditions required to ignite Nuclear Fusion, </a:t>
            </a:r>
            <a:r>
              <a:rPr baseline="31999"/>
              <a:t>1</a:t>
            </a:r>
          </a:p>
          <a:p>
            <a:pPr>
              <a:defRPr sz="600"/>
            </a:pPr>
            <a:endParaRPr/>
          </a:p>
          <a:p>
            <a:pPr marL="0" lvl="2" indent="1085850">
              <a:buSzTx/>
              <a:buNone/>
              <a:defRPr sz="1800"/>
            </a:pPr>
            <a:r>
              <a:t>after a net expenditure (estimated by the NIF itself) of </a:t>
            </a:r>
            <a:r>
              <a:rPr b="1">
                <a:solidFill>
                  <a:srgbClr val="FBC901"/>
                </a:solidFill>
              </a:rPr>
              <a:t>3.5 billion dollars</a:t>
            </a:r>
            <a:r>
              <a:t> </a:t>
            </a:r>
            <a:r>
              <a:rPr baseline="31999"/>
              <a:t>2</a:t>
            </a:r>
          </a:p>
          <a:p>
            <a:pPr>
              <a:defRPr sz="1000"/>
            </a:pPr>
            <a:endParaRPr/>
          </a:p>
          <a:p>
            <a:pPr>
              <a:defRPr sz="1800"/>
            </a:pPr>
            <a:r>
              <a:t>Projects </a:t>
            </a:r>
            <a:r>
              <a:rPr b="1"/>
              <a:t>have</a:t>
            </a:r>
            <a:r>
              <a:t> demonstrated the occurrence of nuclear fusion, but none has yet even</a:t>
            </a:r>
          </a:p>
          <a:p>
            <a:pPr marL="0" lvl="1" indent="640896">
              <a:buSzTx/>
              <a:buNone/>
              <a:defRPr sz="600"/>
            </a:pPr>
            <a:endParaRPr/>
          </a:p>
          <a:p>
            <a:pPr marL="0" lvl="1" indent="640896">
              <a:buSzTx/>
              <a:buNone/>
              <a:defRPr sz="1800"/>
            </a:pPr>
            <a:r>
              <a:t>achieved </a:t>
            </a:r>
            <a:r>
              <a:rPr b="1"/>
              <a:t>breakeven</a:t>
            </a:r>
            <a:r>
              <a:t> (where fusion power out = net power put into the reactor)</a:t>
            </a:r>
          </a:p>
          <a:p>
            <a:pPr marL="0" lvl="1" indent="640896">
              <a:buSzTx/>
              <a:buNone/>
              <a:defRPr sz="1000"/>
            </a:pPr>
            <a:endParaRPr/>
          </a:p>
          <a:p>
            <a:pPr>
              <a:defRPr sz="1800"/>
            </a:pPr>
            <a:r>
              <a:t>I could not even find a source </a:t>
            </a:r>
            <a:r>
              <a:rPr b="1"/>
              <a:t>willing</a:t>
            </a:r>
            <a:r>
              <a:t> to plot a history of fusion power out vs. in</a:t>
            </a:r>
          </a:p>
          <a:p>
            <a:pPr marL="0" lvl="1" indent="640896">
              <a:buSzTx/>
              <a:buNone/>
              <a:defRPr sz="1000"/>
            </a:pPr>
            <a:endParaRPr/>
          </a:p>
          <a:p>
            <a:pPr>
              <a:defRPr sz="1800"/>
            </a:pPr>
            <a:r>
              <a:t>Continuing work? The </a:t>
            </a:r>
            <a:r>
              <a:rPr b="1">
                <a:solidFill>
                  <a:srgbClr val="FBC901"/>
                </a:solidFill>
              </a:rPr>
              <a:t>International Thermonuclear Experimental reactor</a:t>
            </a:r>
            <a:r>
              <a:t> (ITER) </a:t>
            </a:r>
            <a:r>
              <a:rPr baseline="31999"/>
              <a:t>3</a:t>
            </a:r>
          </a:p>
          <a:p>
            <a:pPr>
              <a:defRPr sz="600"/>
            </a:pPr>
            <a:endParaRPr/>
          </a:p>
          <a:p>
            <a:pPr marL="0" lvl="1" indent="640896">
              <a:buSzTx/>
              <a:buNone/>
              <a:defRPr sz="1800"/>
            </a:pPr>
            <a:r>
              <a:t>Based in France, this cooperative project costing </a:t>
            </a:r>
            <a:r>
              <a:rPr b="1">
                <a:solidFill>
                  <a:srgbClr val="FBC901"/>
                </a:solidFill>
              </a:rPr>
              <a:t>20 billion dollars</a:t>
            </a:r>
            <a:r>
              <a:t> </a:t>
            </a:r>
            <a:r>
              <a:rPr baseline="31999"/>
              <a:t>4</a:t>
            </a:r>
          </a:p>
          <a:p>
            <a:pPr marL="0" lvl="1" indent="640896">
              <a:buSzTx/>
              <a:buNone/>
              <a:defRPr sz="600"/>
            </a:pPr>
            <a:endParaRPr/>
          </a:p>
          <a:p>
            <a:pPr marL="0" lvl="2" indent="1085850">
              <a:buSzTx/>
              <a:buNone/>
              <a:defRPr sz="1800"/>
            </a:pPr>
            <a:r>
              <a:t>does not even have a breakthrough or game-changing idea in their sights</a:t>
            </a:r>
          </a:p>
          <a:p>
            <a:pPr marL="0" lvl="2" indent="1085850">
              <a:buSzTx/>
              <a:buNone/>
              <a:defRPr sz="600"/>
            </a:pPr>
            <a:endParaRPr/>
          </a:p>
          <a:p>
            <a:pPr marL="0" lvl="1" indent="640896">
              <a:buSzTx/>
              <a:buNone/>
              <a:defRPr sz="1800"/>
            </a:pPr>
            <a:r>
              <a:t>Indeed, contradicting some theoretical studies,</a:t>
            </a:r>
            <a:r>
              <a:rPr baseline="31999"/>
              <a:t>5  </a:t>
            </a:r>
            <a:r>
              <a:t>ITER's plan is to just build a </a:t>
            </a:r>
          </a:p>
          <a:p>
            <a:pPr marL="0" lvl="1" indent="640896">
              <a:buSzTx/>
              <a:buNone/>
              <a:defRPr sz="600"/>
            </a:pPr>
            <a:endParaRPr/>
          </a:p>
          <a:p>
            <a:pPr marL="0" lvl="2" indent="1085850">
              <a:buSzTx/>
              <a:buNone/>
              <a:defRPr sz="1800"/>
            </a:pPr>
            <a:r>
              <a:rPr b="1"/>
              <a:t>BIGGER Tokamak reactor </a:t>
            </a:r>
            <a:r>
              <a:t>in the hopes of learning enough along the way,</a:t>
            </a:r>
          </a:p>
          <a:p>
            <a:pPr marL="0" lvl="2" indent="1085850">
              <a:buSzTx/>
              <a:buNone/>
              <a:defRPr sz="600"/>
            </a:pPr>
            <a:endParaRPr/>
          </a:p>
          <a:p>
            <a:pPr marL="0" lvl="3" indent="1577339">
              <a:buSzTx/>
              <a:buNone/>
              <a:defRPr sz="1800"/>
            </a:pPr>
            <a:r>
              <a:t>that a viable fusion reactor might </a:t>
            </a:r>
            <a:r>
              <a:rPr b="1"/>
              <a:t>eventually</a:t>
            </a:r>
            <a:r>
              <a:t> be designed and built</a:t>
            </a:r>
          </a:p>
        </p:txBody>
      </p:sp>
      <p:sp>
        <p:nvSpPr>
          <p:cNvPr id="1036" name="Rectangle 5"/>
          <p:cNvSpPr txBox="1"/>
          <p:nvPr/>
        </p:nvSpPr>
        <p:spPr>
          <a:xfrm>
            <a:off x="304800" y="6216444"/>
            <a:ext cx="8534400" cy="619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https://www.iter.org/newsline/-/3037      2) https://lasers.llnl.gov/about/faqs       3) https://en.wikipedia.org/wiki/ITER</a:t>
            </a:r>
          </a:p>
          <a:p>
            <a:pPr algn="ctr">
              <a:defRPr sz="1200" b="0" i="1">
                <a:solidFill>
                  <a:schemeClr val="accent1"/>
                </a:solidFill>
                <a:effectLst>
                  <a:outerShdw blurRad="38100" dist="38100" dir="2700000" rotWithShape="0">
                    <a:srgbClr val="000000"/>
                  </a:outerShdw>
                </a:effectLst>
              </a:defRPr>
            </a:pPr>
            <a:r>
              <a:t>4) https://www.sciencemag.org/news/2016/04/updated-panel-backs-iter-fusion-project-s-new-schedule-balks-cost</a:t>
            </a:r>
            <a:br/>
            <a:r>
              <a:t>5) http://iopscience.iop.org/article/10.1088/0029-5515/55/3/033001/pdf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Rectangle 5"/>
          <p:cNvSpPr txBox="1"/>
          <p:nvPr/>
        </p:nvSpPr>
        <p:spPr>
          <a:xfrm>
            <a:off x="304800" y="6101620"/>
            <a:ext cx="8534400" cy="619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http://www.lockheedmartin.com/us/products/compact-fusion.html</a:t>
            </a:r>
          </a:p>
          <a:p>
            <a:pPr algn="ctr">
              <a:defRPr sz="1200" b="0" i="1">
                <a:solidFill>
                  <a:schemeClr val="accent1"/>
                </a:solidFill>
                <a:effectLst>
                  <a:outerShdw blurRad="38100" dist="38100" dir="2700000" rotWithShape="0">
                    <a:srgbClr val="000000"/>
                  </a:outerShdw>
                </a:effectLst>
              </a:defRPr>
            </a:pPr>
            <a:r>
              <a:t>2) http://spectrum.ieee.org/energywise/energy/nuclear/how-far-can-crowdfunded-nuclear-fusion-go</a:t>
            </a:r>
          </a:p>
          <a:p>
            <a:pPr algn="ctr">
              <a:defRPr sz="1200" b="0" i="1">
                <a:solidFill>
                  <a:schemeClr val="accent1"/>
                </a:solidFill>
                <a:effectLst>
                  <a:outerShdw blurRad="38100" dist="38100" dir="2700000" rotWithShape="0">
                    <a:srgbClr val="000000"/>
                  </a:outerShdw>
                </a:effectLst>
              </a:defRPr>
            </a:pPr>
            <a:r>
              <a:t>3) http://spectrum.ieee.org/energywise/energy/nuclear/silicon-valley-goes-long-on-nuclear-fusion</a:t>
            </a:r>
          </a:p>
        </p:txBody>
      </p:sp>
      <p:sp>
        <p:nvSpPr>
          <p:cNvPr id="1039" name="Rectangle 2"/>
          <p:cNvSpPr txBox="1">
            <a:spLocks noGrp="1"/>
          </p:cNvSpPr>
          <p:nvPr>
            <p:ph type="title"/>
          </p:nvPr>
        </p:nvSpPr>
        <p:spPr>
          <a:xfrm>
            <a:off x="144491" y="101600"/>
            <a:ext cx="8855018" cy="898937"/>
          </a:xfrm>
          <a:prstGeom prst="rect">
            <a:avLst/>
          </a:prstGeom>
        </p:spPr>
        <p:txBody>
          <a:bodyPr/>
          <a:lstStyle/>
          <a:p>
            <a:pPr defTabSz="905255">
              <a:defRPr sz="1979">
                <a:effectLst>
                  <a:outerShdw blurRad="37719" dist="37719" dir="2700000" rotWithShape="0">
                    <a:srgbClr val="000000"/>
                  </a:outerShdw>
                </a:effectLst>
              </a:defRPr>
            </a:pPr>
            <a:r>
              <a:t>To me as a scientist, 75 years of slow incremental progress strongly suggests:</a:t>
            </a:r>
          </a:p>
          <a:p>
            <a:pPr defTabSz="905255">
              <a:defRPr sz="1979">
                <a:effectLst>
                  <a:outerShdw blurRad="37719" dist="37719" dir="2700000" rotWithShape="0">
                    <a:srgbClr val="000000"/>
                  </a:outerShdw>
                </a:effectLst>
              </a:defRPr>
            </a:pPr>
            <a:br>
              <a:rPr sz="1089"/>
            </a:br>
            <a:r>
              <a:rPr b="1"/>
              <a:t>That it's time to try something REALLY different!</a:t>
            </a:r>
          </a:p>
        </p:txBody>
      </p:sp>
      <p:sp>
        <p:nvSpPr>
          <p:cNvPr id="1040" name="Rectangle 3"/>
          <p:cNvSpPr txBox="1">
            <a:spLocks noGrp="1"/>
          </p:cNvSpPr>
          <p:nvPr>
            <p:ph type="body" idx="1"/>
          </p:nvPr>
        </p:nvSpPr>
        <p:spPr>
          <a:xfrm>
            <a:off x="216424" y="1257300"/>
            <a:ext cx="8915401" cy="5113685"/>
          </a:xfrm>
          <a:prstGeom prst="rect">
            <a:avLst/>
          </a:prstGeom>
        </p:spPr>
        <p:txBody>
          <a:bodyPr/>
          <a:lstStyle/>
          <a:p>
            <a:pPr>
              <a:defRPr sz="1800"/>
            </a:pPr>
            <a:r>
              <a:t>And you </a:t>
            </a:r>
            <a:r>
              <a:rPr b="1"/>
              <a:t>may</a:t>
            </a:r>
            <a:r>
              <a:t> have heard a lot of buzz about new approaches to Fusion, for example:</a:t>
            </a:r>
          </a:p>
          <a:p>
            <a:pPr>
              <a:defRPr sz="800"/>
            </a:pPr>
            <a:endParaRPr/>
          </a:p>
          <a:p>
            <a:pPr marL="0" lvl="1" indent="640896">
              <a:buSzTx/>
              <a:buNone/>
              <a:defRPr sz="1800"/>
            </a:pPr>
            <a:r>
              <a:t>- Lockheed Martin's secret mini reactor (that will fit on a truck!) </a:t>
            </a:r>
            <a:r>
              <a:rPr baseline="30000"/>
              <a:t>1</a:t>
            </a:r>
          </a:p>
          <a:p>
            <a:pPr>
              <a:defRPr sz="800"/>
            </a:pPr>
            <a:endParaRPr/>
          </a:p>
          <a:p>
            <a:pPr marL="0" lvl="1" indent="640896">
              <a:buSzTx/>
              <a:buNone/>
              <a:defRPr sz="1800"/>
            </a:pPr>
            <a:r>
              <a:t>- Lawrence Plasma Physics' proton-boron fusion reactor </a:t>
            </a:r>
            <a:r>
              <a:rPr baseline="30000"/>
              <a:t>2</a:t>
            </a:r>
          </a:p>
          <a:p>
            <a:pPr>
              <a:defRPr sz="800"/>
            </a:pPr>
            <a:endParaRPr/>
          </a:p>
          <a:p>
            <a:pPr marL="0" lvl="1" indent="640896">
              <a:buSzTx/>
              <a:buNone/>
              <a:defRPr sz="1800"/>
            </a:pPr>
            <a:r>
              <a:t>- Helion energy's magnetic compression reactor </a:t>
            </a:r>
            <a:r>
              <a:rPr baseline="30000"/>
              <a:t>3</a:t>
            </a:r>
          </a:p>
          <a:p>
            <a:pPr>
              <a:defRPr sz="800"/>
            </a:pPr>
            <a:endParaRPr/>
          </a:p>
          <a:p>
            <a:pPr marL="0" lvl="1" indent="640896">
              <a:buSzTx/>
              <a:buNone/>
              <a:defRPr sz="1800"/>
            </a:pPr>
            <a:r>
              <a:t>- General Fusion's liquid metal vortex shockwave reactor</a:t>
            </a:r>
          </a:p>
          <a:p>
            <a:pPr>
              <a:defRPr sz="700"/>
            </a:pPr>
            <a:endParaRPr/>
          </a:p>
          <a:p>
            <a:pPr marL="0" lvl="1" indent="640896">
              <a:buSzTx/>
              <a:buNone/>
              <a:defRPr sz="1800"/>
            </a:pPr>
            <a:r>
              <a:t>- University of Washington's "Dynomak" variation on existing Tokomak</a:t>
            </a:r>
          </a:p>
          <a:p>
            <a:pPr>
              <a:defRPr sz="1800" b="1">
                <a:solidFill>
                  <a:srgbClr val="FFCC00"/>
                </a:solidFill>
              </a:defRPr>
            </a:pPr>
            <a:endParaRPr/>
          </a:p>
          <a:p>
            <a:pPr>
              <a:defRPr sz="1800" b="1">
                <a:solidFill>
                  <a:srgbClr val="FFCC00"/>
                </a:solidFill>
              </a:defRPr>
            </a:pPr>
            <a:r>
              <a:t>But none of these have been built </a:t>
            </a:r>
            <a:r>
              <a:rPr b="0">
                <a:solidFill>
                  <a:srgbClr val="FFFFFF"/>
                </a:solidFill>
              </a:rPr>
              <a:t>(or there's zero public proof of this!)</a:t>
            </a:r>
          </a:p>
          <a:p>
            <a:pPr>
              <a:defRPr sz="700" b="1">
                <a:solidFill>
                  <a:srgbClr val="FFCC00"/>
                </a:solidFill>
              </a:defRPr>
            </a:pPr>
            <a:endParaRPr b="0">
              <a:solidFill>
                <a:srgbClr val="FFFFFF"/>
              </a:solidFill>
            </a:endParaRPr>
          </a:p>
          <a:p>
            <a:pPr marL="0" lvl="1" indent="640896">
              <a:buSzTx/>
              <a:buNone/>
              <a:defRPr sz="1800"/>
            </a:pPr>
            <a:r>
              <a:t>Instead, many appear as yet to be little more than crowd-funding solicitations</a:t>
            </a:r>
          </a:p>
          <a:p>
            <a:pPr marL="0" lvl="1" indent="640896">
              <a:buSzTx/>
              <a:buNone/>
              <a:defRPr sz="800"/>
            </a:pPr>
            <a:endParaRPr/>
          </a:p>
          <a:p>
            <a:pPr marL="0" lvl="2" indent="1085850">
              <a:buSzTx/>
              <a:buNone/>
              <a:defRPr sz="1800"/>
            </a:pPr>
            <a:r>
              <a:t>And a few carry the distinct reek of cynical corporate image building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Rectangle 5"/>
          <p:cNvSpPr txBox="1"/>
          <p:nvPr/>
        </p:nvSpPr>
        <p:spPr>
          <a:xfrm>
            <a:off x="304800" y="6457220"/>
            <a:ext cx="443622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Source: http://en.wikipedia.org/wiki/Geothermal_electricity</a:t>
            </a:r>
          </a:p>
        </p:txBody>
      </p:sp>
      <p:sp>
        <p:nvSpPr>
          <p:cNvPr id="218" name="Rectangle 2"/>
          <p:cNvSpPr txBox="1">
            <a:spLocks noGrp="1"/>
          </p:cNvSpPr>
          <p:nvPr>
            <p:ph type="title"/>
          </p:nvPr>
        </p:nvSpPr>
        <p:spPr>
          <a:xfrm>
            <a:off x="304800" y="76200"/>
            <a:ext cx="8534400" cy="584746"/>
          </a:xfrm>
          <a:prstGeom prst="rect">
            <a:avLst/>
          </a:prstGeom>
        </p:spPr>
        <p:txBody>
          <a:bodyPr/>
          <a:lstStyle/>
          <a:p>
            <a:r>
              <a:t>What would an EGS Geothermal Plant look like?</a:t>
            </a:r>
          </a:p>
        </p:txBody>
      </p:sp>
      <p:sp>
        <p:nvSpPr>
          <p:cNvPr id="219" name="Rectangle 3"/>
          <p:cNvSpPr txBox="1">
            <a:spLocks noGrp="1"/>
          </p:cNvSpPr>
          <p:nvPr>
            <p:ph type="body" idx="1"/>
          </p:nvPr>
        </p:nvSpPr>
        <p:spPr>
          <a:xfrm>
            <a:off x="228600" y="838200"/>
            <a:ext cx="8534400" cy="5334000"/>
          </a:xfrm>
          <a:prstGeom prst="rect">
            <a:avLst/>
          </a:prstGeom>
        </p:spPr>
        <p:txBody>
          <a:bodyPr/>
          <a:lstStyle/>
          <a:p>
            <a:pPr defTabSz="850391">
              <a:defRPr sz="1674">
                <a:effectLst>
                  <a:outerShdw blurRad="35433" dist="35433" dir="2700000" rotWithShape="0">
                    <a:srgbClr val="000000"/>
                  </a:outerShdw>
                </a:effectLst>
              </a:defRPr>
            </a:pPr>
            <a:r>
              <a:t>In this Wikipedia figure, EGS plant components are:</a:t>
            </a:r>
          </a:p>
          <a:p>
            <a:pPr defTabSz="850391">
              <a:defRPr sz="1116">
                <a:effectLst>
                  <a:outerShdw blurRad="35433" dist="35433" dir="2700000" rotWithShape="0">
                    <a:srgbClr val="000000"/>
                  </a:outerShdw>
                </a:effectLst>
              </a:defRPr>
            </a:pPr>
            <a:endParaRPr/>
          </a:p>
          <a:p>
            <a:pPr marL="0" lvl="1" indent="596033" defTabSz="850391">
              <a:buSzTx/>
              <a:buNone/>
              <a:defRPr sz="1674">
                <a:effectLst>
                  <a:outerShdw blurRad="35433" dist="35433" dir="2700000" rotWithShape="0">
                    <a:srgbClr val="000000"/>
                  </a:outerShdw>
                </a:effectLst>
              </a:defRPr>
            </a:pPr>
            <a:r>
              <a:t>1) (Surface) Reservoir</a:t>
            </a:r>
          </a:p>
          <a:p>
            <a:pPr marL="0" lvl="1" indent="520105" defTabSz="850391">
              <a:buSzTx/>
              <a:buNone/>
              <a:defRPr sz="930">
                <a:effectLst>
                  <a:outerShdw blurRad="35433" dist="35433" dir="2700000" rotWithShape="0">
                    <a:srgbClr val="000000"/>
                  </a:outerShdw>
                </a:effectLst>
              </a:defRPr>
            </a:pPr>
            <a:endParaRPr/>
          </a:p>
          <a:p>
            <a:pPr marL="0" lvl="1" indent="596033" defTabSz="850391">
              <a:buSzTx/>
              <a:buNone/>
              <a:defRPr sz="1674">
                <a:effectLst>
                  <a:outerShdw blurRad="35433" dist="35433" dir="2700000" rotWithShape="0">
                    <a:srgbClr val="000000"/>
                  </a:outerShdw>
                </a:effectLst>
              </a:defRPr>
            </a:pPr>
            <a:r>
              <a:t>2) Pump house</a:t>
            </a:r>
          </a:p>
          <a:p>
            <a:pPr marL="0" lvl="1" indent="520105" defTabSz="850391">
              <a:buSzTx/>
              <a:buNone/>
              <a:defRPr sz="930">
                <a:effectLst>
                  <a:outerShdw blurRad="35433" dist="35433" dir="2700000" rotWithShape="0">
                    <a:srgbClr val="000000"/>
                  </a:outerShdw>
                </a:effectLst>
              </a:defRPr>
            </a:pPr>
            <a:endParaRPr/>
          </a:p>
          <a:p>
            <a:pPr marL="0" lvl="1" indent="596033" defTabSz="850391">
              <a:buSzTx/>
              <a:buNone/>
              <a:defRPr sz="1674">
                <a:effectLst>
                  <a:outerShdw blurRad="35433" dist="35433" dir="2700000" rotWithShape="0">
                    <a:srgbClr val="000000"/>
                  </a:outerShdw>
                </a:effectLst>
              </a:defRPr>
            </a:pPr>
            <a:r>
              <a:t>3) Heat exchanger</a:t>
            </a:r>
          </a:p>
          <a:p>
            <a:pPr marL="0" lvl="1" indent="520105" defTabSz="850391">
              <a:buSzTx/>
              <a:buNone/>
              <a:defRPr sz="930">
                <a:effectLst>
                  <a:outerShdw blurRad="35433" dist="35433" dir="2700000" rotWithShape="0">
                    <a:srgbClr val="000000"/>
                  </a:outerShdw>
                </a:effectLst>
              </a:defRPr>
            </a:pPr>
            <a:endParaRPr/>
          </a:p>
          <a:p>
            <a:pPr marL="0" lvl="1" indent="596033" defTabSz="850391">
              <a:buSzTx/>
              <a:buNone/>
              <a:defRPr sz="1674">
                <a:effectLst>
                  <a:outerShdw blurRad="35433" dist="35433" dir="2700000" rotWithShape="0">
                    <a:srgbClr val="000000"/>
                  </a:outerShdw>
                </a:effectLst>
              </a:defRPr>
            </a:pPr>
            <a:r>
              <a:t>4) Turbine Hall</a:t>
            </a:r>
          </a:p>
          <a:p>
            <a:pPr marL="0" lvl="1" indent="520105" defTabSz="850391">
              <a:buSzTx/>
              <a:buNone/>
              <a:defRPr sz="930">
                <a:effectLst>
                  <a:outerShdw blurRad="35433" dist="35433" dir="2700000" rotWithShape="0">
                    <a:srgbClr val="000000"/>
                  </a:outerShdw>
                </a:effectLst>
              </a:defRPr>
            </a:pPr>
            <a:endParaRPr/>
          </a:p>
          <a:p>
            <a:pPr marL="0" lvl="1" indent="596033" defTabSz="850391">
              <a:buSzTx/>
              <a:buNone/>
              <a:defRPr sz="1674">
                <a:effectLst>
                  <a:outerShdw blurRad="35433" dist="35433" dir="2700000" rotWithShape="0">
                    <a:srgbClr val="000000"/>
                  </a:outerShdw>
                </a:effectLst>
              </a:defRPr>
            </a:pPr>
            <a:r>
              <a:t>5) Production Well</a:t>
            </a:r>
          </a:p>
          <a:p>
            <a:pPr marL="0" lvl="1" indent="520105" defTabSz="850391">
              <a:buSzTx/>
              <a:buNone/>
              <a:defRPr sz="930">
                <a:effectLst>
                  <a:outerShdw blurRad="35433" dist="35433" dir="2700000" rotWithShape="0">
                    <a:srgbClr val="000000"/>
                  </a:outerShdw>
                </a:effectLst>
              </a:defRPr>
            </a:pPr>
            <a:endParaRPr/>
          </a:p>
          <a:p>
            <a:pPr marL="0" lvl="1" indent="596033" defTabSz="850391">
              <a:buSzTx/>
              <a:buNone/>
              <a:defRPr sz="1674">
                <a:effectLst>
                  <a:outerShdw blurRad="35433" dist="35433" dir="2700000" rotWithShape="0">
                    <a:srgbClr val="000000"/>
                  </a:outerShdw>
                </a:effectLst>
              </a:defRPr>
            </a:pPr>
            <a:r>
              <a:t>6) Injection Well</a:t>
            </a:r>
          </a:p>
          <a:p>
            <a:pPr marL="0" lvl="1" indent="520105" defTabSz="850391">
              <a:buSzTx/>
              <a:buNone/>
              <a:defRPr sz="930">
                <a:effectLst>
                  <a:outerShdw blurRad="35433" dist="35433" dir="2700000" rotWithShape="0">
                    <a:srgbClr val="000000"/>
                  </a:outerShdw>
                </a:effectLst>
              </a:defRPr>
            </a:pPr>
            <a:endParaRPr/>
          </a:p>
          <a:p>
            <a:pPr marL="0" lvl="1" indent="596033" defTabSz="850391">
              <a:buSzTx/>
              <a:buNone/>
              <a:defRPr sz="1674">
                <a:effectLst>
                  <a:outerShdw blurRad="35433" dist="35433" dir="2700000" rotWithShape="0">
                    <a:srgbClr val="000000"/>
                  </a:outerShdw>
                </a:effectLst>
              </a:defRPr>
            </a:pPr>
            <a:r>
              <a:t>7) Hot Water to District Heating</a:t>
            </a:r>
          </a:p>
          <a:p>
            <a:pPr marL="0" lvl="1" indent="520105" defTabSz="850391">
              <a:buSzTx/>
              <a:buNone/>
              <a:defRPr sz="930">
                <a:effectLst>
                  <a:outerShdw blurRad="35433" dist="35433" dir="2700000" rotWithShape="0">
                    <a:srgbClr val="000000"/>
                  </a:outerShdw>
                </a:effectLst>
              </a:defRPr>
            </a:pPr>
            <a:endParaRPr/>
          </a:p>
          <a:p>
            <a:pPr marL="0" lvl="1" indent="596033" defTabSz="850391">
              <a:buSzTx/>
              <a:buNone/>
              <a:defRPr sz="1674">
                <a:effectLst>
                  <a:outerShdw blurRad="35433" dist="35433" dir="2700000" rotWithShape="0">
                    <a:srgbClr val="000000"/>
                  </a:outerShdw>
                </a:effectLst>
              </a:defRPr>
            </a:pPr>
            <a:r>
              <a:t>8) Porous Sediments</a:t>
            </a:r>
          </a:p>
          <a:p>
            <a:pPr marL="0" lvl="1" indent="520105" defTabSz="850391">
              <a:buSzTx/>
              <a:buNone/>
              <a:defRPr sz="930">
                <a:effectLst>
                  <a:outerShdw blurRad="35433" dist="35433" dir="2700000" rotWithShape="0">
                    <a:srgbClr val="000000"/>
                  </a:outerShdw>
                </a:effectLst>
              </a:defRPr>
            </a:pPr>
            <a:endParaRPr/>
          </a:p>
          <a:p>
            <a:pPr marL="0" lvl="1" indent="596033" defTabSz="850391">
              <a:buSzTx/>
              <a:buNone/>
              <a:defRPr sz="1674">
                <a:effectLst>
                  <a:outerShdw blurRad="35433" dist="35433" dir="2700000" rotWithShape="0">
                    <a:srgbClr val="000000"/>
                  </a:outerShdw>
                </a:effectLst>
              </a:defRPr>
            </a:pPr>
            <a:r>
              <a:t>9) Observation Well</a:t>
            </a:r>
          </a:p>
          <a:p>
            <a:pPr marL="0" lvl="1" indent="520105" defTabSz="850391">
              <a:buSzTx/>
              <a:buNone/>
              <a:defRPr sz="930">
                <a:effectLst>
                  <a:outerShdw blurRad="35433" dist="35433" dir="2700000" rotWithShape="0">
                    <a:srgbClr val="000000"/>
                  </a:outerShdw>
                </a:effectLst>
              </a:defRPr>
            </a:pPr>
            <a:endParaRPr/>
          </a:p>
          <a:p>
            <a:pPr marL="0" lvl="1" indent="596033" defTabSz="850391">
              <a:buSzTx/>
              <a:buNone/>
              <a:defRPr sz="1674">
                <a:effectLst>
                  <a:outerShdw blurRad="35433" dist="35433" dir="2700000" rotWithShape="0">
                    <a:srgbClr val="000000"/>
                  </a:outerShdw>
                </a:effectLst>
              </a:defRPr>
            </a:pPr>
            <a:r>
              <a:t>10) Crystalline Bedrock</a:t>
            </a:r>
          </a:p>
        </p:txBody>
      </p:sp>
      <p:grpSp>
        <p:nvGrpSpPr>
          <p:cNvPr id="224" name="Group 6"/>
          <p:cNvGrpSpPr/>
          <p:nvPr/>
        </p:nvGrpSpPr>
        <p:grpSpPr>
          <a:xfrm>
            <a:off x="5244855" y="1460500"/>
            <a:ext cx="3607046" cy="5099050"/>
            <a:chOff x="0" y="0"/>
            <a:chExt cx="3607044" cy="5099050"/>
          </a:xfrm>
        </p:grpSpPr>
        <p:sp>
          <p:nvSpPr>
            <p:cNvPr id="220" name="Rectangle 5"/>
            <p:cNvSpPr/>
            <p:nvPr/>
          </p:nvSpPr>
          <p:spPr>
            <a:xfrm>
              <a:off x="25644" y="152400"/>
              <a:ext cx="3581401" cy="4876800"/>
            </a:xfrm>
            <a:prstGeom prst="rect">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223" name="Picture 4"/>
            <p:cNvGrpSpPr/>
            <p:nvPr/>
          </p:nvGrpSpPr>
          <p:grpSpPr>
            <a:xfrm>
              <a:off x="0" y="0"/>
              <a:ext cx="3607045" cy="5099050"/>
              <a:chOff x="0" y="0"/>
              <a:chExt cx="3607044" cy="5099050"/>
            </a:xfrm>
          </p:grpSpPr>
          <p:sp>
            <p:nvSpPr>
              <p:cNvPr id="221" name="Rectangle"/>
              <p:cNvSpPr/>
              <p:nvPr/>
            </p:nvSpPr>
            <p:spPr>
              <a:xfrm>
                <a:off x="0" y="0"/>
                <a:ext cx="3607045" cy="5099050"/>
              </a:xfrm>
              <a:prstGeom prst="rect">
                <a:avLst/>
              </a:prstGeom>
              <a:solidFill>
                <a:schemeClr val="accent4"/>
              </a:solidFill>
              <a:ln w="12700" cap="flat">
                <a:noFill/>
                <a:miter lim="400000"/>
              </a:ln>
              <a:effectLst/>
            </p:spPr>
            <p:txBody>
              <a:bodyPr vert="eaVert" wrap="square" lIns="45719" tIns="45719" rIns="45719" bIns="45719" numCol="1" anchor="t">
                <a:noAutofit/>
              </a:bodyPr>
              <a:lstStyle/>
              <a:p>
                <a:endParaRPr/>
              </a:p>
            </p:txBody>
          </p:sp>
          <p:pic>
            <p:nvPicPr>
              <p:cNvPr id="222" name="image26.png" descr="image26.png"/>
              <p:cNvPicPr>
                <a:picLocks noChangeAspect="1"/>
              </p:cNvPicPr>
              <p:nvPr/>
            </p:nvPicPr>
            <p:blipFill>
              <a:blip r:embed="rId2"/>
              <a:stretch>
                <a:fillRect/>
              </a:stretch>
            </p:blipFill>
            <p:spPr>
              <a:xfrm>
                <a:off x="0" y="0"/>
                <a:ext cx="3607045" cy="5099050"/>
              </a:xfrm>
              <a:prstGeom prst="rect">
                <a:avLst/>
              </a:prstGeom>
              <a:ln w="12700" cap="flat">
                <a:noFill/>
                <a:miter lim="400000"/>
              </a:ln>
              <a:effectLst/>
            </p:spPr>
          </p:pic>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angle 2"/>
          <p:cNvSpPr txBox="1">
            <a:spLocks noGrp="1"/>
          </p:cNvSpPr>
          <p:nvPr>
            <p:ph type="title"/>
          </p:nvPr>
        </p:nvSpPr>
        <p:spPr>
          <a:xfrm>
            <a:off x="164027" y="60750"/>
            <a:ext cx="8802173" cy="464658"/>
          </a:xfrm>
          <a:prstGeom prst="rect">
            <a:avLst/>
          </a:prstGeom>
        </p:spPr>
        <p:txBody>
          <a:bodyPr/>
          <a:lstStyle/>
          <a:p>
            <a:r>
              <a:t>What about Cold Fusion (and the "scientific conspiracy" against it)?</a:t>
            </a:r>
          </a:p>
        </p:txBody>
      </p:sp>
      <p:sp>
        <p:nvSpPr>
          <p:cNvPr id="1043" name="Rectangle 3"/>
          <p:cNvSpPr txBox="1"/>
          <p:nvPr/>
        </p:nvSpPr>
        <p:spPr>
          <a:xfrm>
            <a:off x="97354" y="776413"/>
            <a:ext cx="8949292" cy="542145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832104">
              <a:spcBef>
                <a:spcPts val="300"/>
              </a:spcBef>
              <a:tabLst>
                <a:tab pos="393700" algn="l"/>
              </a:tabLst>
              <a:defRPr sz="1638" b="0">
                <a:solidFill>
                  <a:srgbClr val="FFFFFF"/>
                </a:solidFill>
                <a:effectLst>
                  <a:outerShdw blurRad="34671" dist="34671" dir="2700000" rotWithShape="0">
                    <a:srgbClr val="000000"/>
                  </a:outerShdw>
                </a:effectLst>
              </a:defRPr>
            </a:pPr>
            <a:r>
              <a:rPr dirty="0"/>
              <a:t>For the full first half of my career, I worked at the basic research branch of Bell Laboratories</a:t>
            </a:r>
          </a:p>
          <a:p>
            <a:pPr defTabSz="832104">
              <a:spcBef>
                <a:spcPts val="300"/>
              </a:spcBef>
              <a:tabLst>
                <a:tab pos="393700" algn="l"/>
              </a:tabLst>
              <a:defRPr sz="637" b="0">
                <a:solidFill>
                  <a:srgbClr val="FFFFFF"/>
                </a:solidFill>
                <a:effectLst>
                  <a:outerShdw blurRad="34671" dist="34671" dir="2700000" rotWithShape="0">
                    <a:srgbClr val="000000"/>
                  </a:outerShdw>
                </a:effectLst>
              </a:defRPr>
            </a:pPr>
            <a:endParaRPr dirty="0"/>
          </a:p>
          <a:p>
            <a:pPr defTabSz="832104">
              <a:spcBef>
                <a:spcPts val="300"/>
              </a:spcBef>
              <a:tabLst>
                <a:tab pos="393700" algn="l"/>
              </a:tabLst>
              <a:defRPr sz="1638" b="0">
                <a:solidFill>
                  <a:srgbClr val="FFFFFF"/>
                </a:solidFill>
                <a:effectLst>
                  <a:outerShdw blurRad="34671" dist="34671" dir="2700000" rotWithShape="0">
                    <a:srgbClr val="000000"/>
                  </a:outerShdw>
                </a:effectLst>
              </a:defRPr>
            </a:pPr>
            <a:r>
              <a:rPr dirty="0"/>
              <a:t>There I rubbed shoulders with a thousand or so fellow physicists, chemists, engineers . . .</a:t>
            </a:r>
          </a:p>
          <a:p>
            <a:pPr defTabSz="832104">
              <a:spcBef>
                <a:spcPts val="300"/>
              </a:spcBef>
              <a:tabLst>
                <a:tab pos="393700" algn="l"/>
              </a:tabLst>
              <a:defRPr sz="910" b="0">
                <a:solidFill>
                  <a:srgbClr val="FFFFFF"/>
                </a:solidFill>
                <a:effectLst>
                  <a:outerShdw blurRad="34671" dist="34671" dir="2700000" rotWithShape="0">
                    <a:srgbClr val="000000"/>
                  </a:outerShdw>
                </a:effectLst>
              </a:defRPr>
            </a:pPr>
            <a:endParaRPr dirty="0"/>
          </a:p>
          <a:p>
            <a:pPr algn="ctr" defTabSz="832104">
              <a:spcBef>
                <a:spcPts val="300"/>
              </a:spcBef>
              <a:tabLst>
                <a:tab pos="393700" algn="l"/>
              </a:tabLst>
              <a:defRPr sz="1638">
                <a:solidFill>
                  <a:srgbClr val="FBC901"/>
                </a:solidFill>
                <a:effectLst>
                  <a:outerShdw blurRad="34671" dist="34671" dir="2700000" rotWithShape="0">
                    <a:srgbClr val="000000"/>
                  </a:outerShdw>
                </a:effectLst>
              </a:defRPr>
            </a:pPr>
            <a:r>
              <a:rPr dirty="0"/>
              <a:t>In those 21 years, no other event so electrified us as the first rumors of cold fusion</a:t>
            </a:r>
          </a:p>
          <a:p>
            <a:pPr defTabSz="832104">
              <a:spcBef>
                <a:spcPts val="300"/>
              </a:spcBef>
              <a:tabLst>
                <a:tab pos="393700" algn="l"/>
              </a:tabLst>
              <a:defRPr sz="1001" b="0">
                <a:solidFill>
                  <a:srgbClr val="FFFFFF"/>
                </a:solidFill>
                <a:effectLst>
                  <a:outerShdw blurRad="34671" dist="34671" dir="2700000" rotWithShape="0">
                    <a:srgbClr val="000000"/>
                  </a:outerShdw>
                </a:effectLst>
              </a:defRPr>
            </a:pPr>
            <a:endParaRPr dirty="0"/>
          </a:p>
          <a:p>
            <a:pPr defTabSz="832104">
              <a:spcBef>
                <a:spcPts val="300"/>
              </a:spcBef>
              <a:tabLst>
                <a:tab pos="393700" algn="l"/>
              </a:tabLst>
              <a:defRPr sz="1638" b="0">
                <a:solidFill>
                  <a:srgbClr val="FFFFFF"/>
                </a:solidFill>
                <a:effectLst>
                  <a:outerShdw blurRad="34671" dist="34671" dir="2700000" rotWithShape="0">
                    <a:srgbClr val="000000"/>
                  </a:outerShdw>
                </a:effectLst>
              </a:defRPr>
            </a:pPr>
            <a:r>
              <a:rPr dirty="0"/>
              <a:t>When the unpublished manuscript announcing it began </a:t>
            </a:r>
            <a:r>
              <a:rPr lang="en-US" dirty="0"/>
              <a:t>to </a:t>
            </a:r>
            <a:r>
              <a:rPr dirty="0"/>
              <a:t>circulate, anyone and everyone having relevant knowledge and appropriate laboratory equipment dropped whatever they had been researching, and began trying to replicate the reported results</a:t>
            </a:r>
          </a:p>
          <a:p>
            <a:pPr defTabSz="832104">
              <a:spcBef>
                <a:spcPts val="300"/>
              </a:spcBef>
              <a:tabLst>
                <a:tab pos="393700" algn="l"/>
              </a:tabLst>
              <a:defRPr sz="1001" b="0">
                <a:solidFill>
                  <a:srgbClr val="FFFFFF"/>
                </a:solidFill>
                <a:effectLst>
                  <a:outerShdw blurRad="34671" dist="34671" dir="2700000" rotWithShape="0">
                    <a:srgbClr val="000000"/>
                  </a:outerShdw>
                </a:effectLst>
              </a:defRPr>
            </a:pPr>
            <a:endParaRPr dirty="0"/>
          </a:p>
          <a:p>
            <a:pPr defTabSz="832104">
              <a:spcBef>
                <a:spcPts val="300"/>
              </a:spcBef>
              <a:tabLst>
                <a:tab pos="393700" algn="l"/>
              </a:tabLst>
              <a:defRPr sz="1638" b="0">
                <a:solidFill>
                  <a:srgbClr val="FFFFFF"/>
                </a:solidFill>
                <a:effectLst>
                  <a:outerShdw blurRad="34671" dist="34671" dir="2700000" rotWithShape="0">
                    <a:srgbClr val="000000"/>
                  </a:outerShdw>
                </a:effectLst>
              </a:defRPr>
            </a:pPr>
            <a:r>
              <a:rPr dirty="0"/>
              <a:t>But by late in that week our shared lack of success was becoming more and more discouraging (especially given the relative simplicity of the experiments that had been reported)</a:t>
            </a:r>
          </a:p>
          <a:p>
            <a:pPr defTabSz="832104">
              <a:spcBef>
                <a:spcPts val="300"/>
              </a:spcBef>
              <a:tabLst>
                <a:tab pos="393700" algn="l"/>
              </a:tabLst>
              <a:defRPr sz="637" b="0">
                <a:solidFill>
                  <a:srgbClr val="FFFFFF"/>
                </a:solidFill>
                <a:effectLst>
                  <a:outerShdw blurRad="34671" dist="34671" dir="2700000" rotWithShape="0">
                    <a:srgbClr val="000000"/>
                  </a:outerShdw>
                </a:effectLst>
              </a:defRPr>
            </a:pPr>
            <a:endParaRPr dirty="0"/>
          </a:p>
          <a:p>
            <a:pPr defTabSz="832104">
              <a:spcBef>
                <a:spcPts val="300"/>
              </a:spcBef>
              <a:tabLst>
                <a:tab pos="393700" algn="l"/>
              </a:tabLst>
              <a:defRPr sz="1638" b="0">
                <a:solidFill>
                  <a:srgbClr val="FFFFFF"/>
                </a:solidFill>
                <a:effectLst>
                  <a:outerShdw blurRad="34671" dist="34671" dir="2700000" rotWithShape="0">
                    <a:srgbClr val="000000"/>
                  </a:outerShdw>
                </a:effectLst>
              </a:defRPr>
            </a:pPr>
            <a:r>
              <a:rPr dirty="0"/>
              <a:t>Nevertheless, on the following Saturday night, attending a dinner party, some of us still risked irritating our spouses by repeatedly calling back into the lab, hoping to learn of a last minute breakthrough</a:t>
            </a:r>
            <a:r>
              <a:rPr lang="en-US" dirty="0"/>
              <a:t> . . .</a:t>
            </a:r>
            <a:endParaRPr dirty="0"/>
          </a:p>
          <a:p>
            <a:pPr defTabSz="832104">
              <a:spcBef>
                <a:spcPts val="300"/>
              </a:spcBef>
              <a:tabLst>
                <a:tab pos="393700" algn="l"/>
              </a:tabLst>
              <a:defRPr sz="1183" b="0">
                <a:solidFill>
                  <a:srgbClr val="FFFFFF"/>
                </a:solidFill>
                <a:effectLst>
                  <a:outerShdw blurRad="34671" dist="34671" dir="2700000" rotWithShape="0">
                    <a:srgbClr val="000000"/>
                  </a:outerShdw>
                </a:effectLst>
              </a:defRPr>
            </a:pPr>
            <a:endParaRPr dirty="0"/>
          </a:p>
          <a:p>
            <a:pPr algn="ctr" defTabSz="832104">
              <a:spcBef>
                <a:spcPts val="300"/>
              </a:spcBef>
              <a:tabLst>
                <a:tab pos="393700" algn="l"/>
              </a:tabLst>
              <a:defRPr sz="1638" b="0">
                <a:solidFill>
                  <a:srgbClr val="FBC901"/>
                </a:solidFill>
                <a:effectLst>
                  <a:outerShdw blurRad="34671" dist="34671" dir="2700000" rotWithShape="0">
                    <a:srgbClr val="000000"/>
                  </a:outerShdw>
                </a:effectLst>
              </a:defRPr>
            </a:pPr>
            <a:endParaRPr dirty="0"/>
          </a:p>
          <a:p>
            <a:pPr algn="ctr" defTabSz="832104">
              <a:spcBef>
                <a:spcPts val="300"/>
              </a:spcBef>
              <a:tabLst>
                <a:tab pos="393700" algn="l"/>
              </a:tabLst>
              <a:defRPr sz="1638">
                <a:solidFill>
                  <a:srgbClr val="FBC901"/>
                </a:solidFill>
                <a:effectLst>
                  <a:outerShdw blurRad="34671" dist="34671" dir="2700000" rotWithShape="0">
                    <a:srgbClr val="000000"/>
                  </a:outerShdw>
                </a:effectLst>
              </a:defRPr>
            </a:pPr>
            <a:r>
              <a:rPr lang="en-US" dirty="0"/>
              <a:t>Yes, chemists' success at Cold Fusion would have embarrassed nuclear physicists</a:t>
            </a:r>
          </a:p>
          <a:p>
            <a:pPr algn="ctr" defTabSz="832104">
              <a:spcBef>
                <a:spcPts val="300"/>
              </a:spcBef>
              <a:tabLst>
                <a:tab pos="393700" algn="l"/>
              </a:tabLst>
              <a:defRPr sz="1638">
                <a:solidFill>
                  <a:srgbClr val="FBC901"/>
                </a:solidFill>
                <a:effectLst>
                  <a:outerShdw blurRad="34671" dist="34671" dir="2700000" rotWithShape="0">
                    <a:srgbClr val="000000"/>
                  </a:outerShdw>
                </a:effectLst>
              </a:defRPr>
            </a:pPr>
            <a:endParaRPr lang="en-US" sz="1050" dirty="0"/>
          </a:p>
          <a:p>
            <a:pPr algn="ctr" defTabSz="832104">
              <a:spcBef>
                <a:spcPts val="300"/>
              </a:spcBef>
              <a:tabLst>
                <a:tab pos="393700" algn="l"/>
              </a:tabLst>
              <a:defRPr sz="1638">
                <a:solidFill>
                  <a:srgbClr val="FBC901"/>
                </a:solidFill>
                <a:effectLst>
                  <a:outerShdw blurRad="34671" dist="34671" dir="2700000" rotWithShape="0">
                    <a:srgbClr val="000000"/>
                  </a:outerShdw>
                </a:effectLst>
              </a:defRPr>
            </a:pPr>
            <a:r>
              <a:rPr dirty="0"/>
              <a:t>But the overwhelming majority of scientists were hoping (indeed dreaming) it was for real</a:t>
            </a:r>
          </a:p>
          <a:p>
            <a:pPr algn="ctr" defTabSz="832104">
              <a:spcBef>
                <a:spcPts val="300"/>
              </a:spcBef>
              <a:tabLst>
                <a:tab pos="393700" algn="l"/>
              </a:tabLst>
              <a:defRPr sz="1001">
                <a:solidFill>
                  <a:srgbClr val="FBC901"/>
                </a:solidFill>
                <a:effectLst>
                  <a:outerShdw blurRad="34671" dist="34671" dir="2700000" rotWithShape="0">
                    <a:srgbClr val="000000"/>
                  </a:outerShdw>
                </a:effectLst>
              </a:defRPr>
            </a:pPr>
            <a:endParaRPr dirty="0"/>
          </a:p>
          <a:p>
            <a:pPr algn="ctr" defTabSz="832104">
              <a:spcBef>
                <a:spcPts val="300"/>
              </a:spcBef>
              <a:tabLst>
                <a:tab pos="393700" algn="l"/>
              </a:tabLst>
              <a:defRPr sz="1638">
                <a:solidFill>
                  <a:srgbClr val="FBC901"/>
                </a:solidFill>
                <a:effectLst>
                  <a:outerShdw blurRad="34671" dist="34671" dir="2700000" rotWithShape="0">
                    <a:srgbClr val="000000"/>
                  </a:outerShdw>
                </a:effectLst>
              </a:defRPr>
            </a:pPr>
            <a:r>
              <a:rPr dirty="0"/>
              <a:t>And thus, in the end, we were just as disappointed as everybody else</a:t>
            </a:r>
          </a:p>
        </p:txBody>
      </p:sp>
      <p:sp>
        <p:nvSpPr>
          <p:cNvPr id="1044"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Rectangle 2"/>
          <p:cNvSpPr txBox="1">
            <a:spLocks noGrp="1"/>
          </p:cNvSpPr>
          <p:nvPr>
            <p:ph type="title"/>
          </p:nvPr>
        </p:nvSpPr>
        <p:spPr>
          <a:xfrm>
            <a:off x="304800" y="124249"/>
            <a:ext cx="8534400" cy="464660"/>
          </a:xfrm>
          <a:prstGeom prst="rect">
            <a:avLst/>
          </a:prstGeom>
        </p:spPr>
        <p:txBody>
          <a:bodyPr/>
          <a:lstStyle/>
          <a:p>
            <a:r>
              <a:t>WHEN might we achieve commercial scale Fusion Power?</a:t>
            </a:r>
          </a:p>
        </p:txBody>
      </p:sp>
      <p:sp>
        <p:nvSpPr>
          <p:cNvPr id="1047" name="Rectangle 3"/>
          <p:cNvSpPr txBox="1"/>
          <p:nvPr/>
        </p:nvSpPr>
        <p:spPr>
          <a:xfrm>
            <a:off x="97353" y="718273"/>
            <a:ext cx="8949294" cy="518110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20000"/>
              </a:lnSpc>
              <a:spcBef>
                <a:spcPts val="400"/>
              </a:spcBef>
              <a:tabLst>
                <a:tab pos="444500" algn="l"/>
              </a:tabLst>
              <a:defRPr b="0">
                <a:solidFill>
                  <a:srgbClr val="FFFFFF"/>
                </a:solidFill>
                <a:effectLst>
                  <a:outerShdw blurRad="38100" dist="38100" dir="2700000" rotWithShape="0">
                    <a:srgbClr val="000000"/>
                  </a:outerShdw>
                </a:effectLst>
              </a:defRPr>
            </a:pPr>
            <a:r>
              <a:rPr dirty="0"/>
              <a:t>On this note set's Resources webpage</a:t>
            </a:r>
            <a:r>
              <a:rPr baseline="31999" dirty="0"/>
              <a:t>1 </a:t>
            </a:r>
            <a:r>
              <a:rPr dirty="0"/>
              <a:t>I've collected predictions about Fusion's future:</a:t>
            </a:r>
          </a:p>
          <a:p>
            <a:pPr>
              <a:lnSpc>
                <a:spcPct val="120000"/>
              </a:lnSpc>
              <a:spcBef>
                <a:spcPts val="400"/>
              </a:spcBef>
              <a:tabLst>
                <a:tab pos="444500" algn="l"/>
              </a:tabLst>
              <a:defRPr sz="100" b="0">
                <a:solidFill>
                  <a:srgbClr val="FFFFFF"/>
                </a:solidFill>
                <a:effectLst>
                  <a:outerShdw blurRad="38100" dist="38100" dir="2700000" rotWithShape="0">
                    <a:srgbClr val="000000"/>
                  </a:outerShdw>
                </a:effectLst>
              </a:defRPr>
            </a:pPr>
            <a:r>
              <a:rPr dirty="0"/>
              <a:t> </a:t>
            </a:r>
          </a:p>
          <a:p>
            <a:pPr lvl="1" indent="228600" defTabSz="457200">
              <a:lnSpc>
                <a:spcPct val="120000"/>
              </a:lnSpc>
              <a:spcBef>
                <a:spcPts val="600"/>
              </a:spcBef>
              <a:defRPr sz="1600" b="0">
                <a:solidFill>
                  <a:srgbClr val="FFFFFF"/>
                </a:solidFill>
              </a:defRPr>
            </a:pPr>
            <a:r>
              <a:rPr dirty="0"/>
              <a:t>The Path to Fusion Power</a:t>
            </a:r>
            <a:endParaRPr dirty="0">
              <a:ln w="3175" cap="flat">
                <a:solidFill>
                  <a:srgbClr val="000000"/>
                </a:solidFill>
                <a:prstDash val="solid"/>
                <a:miter lim="400000"/>
              </a:ln>
            </a:endParaRPr>
          </a:p>
          <a:p>
            <a:pPr lvl="1" indent="228600" defTabSz="457200">
              <a:lnSpc>
                <a:spcPct val="120000"/>
              </a:lnSpc>
              <a:spcBef>
                <a:spcPts val="600"/>
              </a:spcBef>
              <a:defRPr sz="1600" b="0">
                <a:solidFill>
                  <a:srgbClr val="FFFFFF"/>
                </a:solidFill>
              </a:defRPr>
            </a:pPr>
            <a:r>
              <a:rPr dirty="0"/>
              <a:t>Fusion as a Future Power Source: Recent Achievements and Prospects</a:t>
            </a:r>
            <a:endParaRPr dirty="0">
              <a:ln w="3175" cap="flat">
                <a:solidFill>
                  <a:srgbClr val="000000"/>
                </a:solidFill>
                <a:prstDash val="solid"/>
                <a:miter lim="400000"/>
              </a:ln>
            </a:endParaRPr>
          </a:p>
          <a:p>
            <a:pPr lvl="1" indent="228600" defTabSz="457200">
              <a:lnSpc>
                <a:spcPct val="120000"/>
              </a:lnSpc>
              <a:spcBef>
                <a:spcPts val="600"/>
              </a:spcBef>
              <a:defRPr sz="1600" b="0">
                <a:solidFill>
                  <a:srgbClr val="FFFFFF"/>
                </a:solidFill>
              </a:defRPr>
            </a:pPr>
            <a:r>
              <a:rPr dirty="0"/>
              <a:t>Nuclear Fusion - Do The Math</a:t>
            </a:r>
            <a:endParaRPr dirty="0">
              <a:ln w="3175" cap="flat">
                <a:solidFill>
                  <a:srgbClr val="000000"/>
                </a:solidFill>
                <a:prstDash val="solid"/>
                <a:miter lim="400000"/>
              </a:ln>
            </a:endParaRPr>
          </a:p>
          <a:p>
            <a:pPr lvl="1" indent="228600" defTabSz="457200">
              <a:lnSpc>
                <a:spcPct val="120000"/>
              </a:lnSpc>
              <a:spcBef>
                <a:spcPts val="600"/>
              </a:spcBef>
              <a:defRPr sz="1600" b="0">
                <a:solidFill>
                  <a:srgbClr val="FFFFFF"/>
                </a:solidFill>
              </a:defRPr>
            </a:pPr>
            <a:r>
              <a:rPr dirty="0"/>
              <a:t>It's the 21st Century - Where's My Fusion Reactor?</a:t>
            </a:r>
            <a:endParaRPr dirty="0">
              <a:ln w="3175" cap="flat">
                <a:solidFill>
                  <a:srgbClr val="000000"/>
                </a:solidFill>
                <a:prstDash val="solid"/>
                <a:miter lim="400000"/>
              </a:ln>
            </a:endParaRPr>
          </a:p>
          <a:p>
            <a:pPr lvl="1" indent="228600" defTabSz="457200">
              <a:lnSpc>
                <a:spcPct val="120000"/>
              </a:lnSpc>
              <a:spcBef>
                <a:spcPts val="600"/>
              </a:spcBef>
              <a:defRPr sz="1600" b="0">
                <a:solidFill>
                  <a:srgbClr val="FFFFFF"/>
                </a:solidFill>
              </a:defRPr>
            </a:pPr>
            <a:r>
              <a:rPr dirty="0"/>
              <a:t>Why Nuclear Fusion Is Always 30 Years Away</a:t>
            </a:r>
            <a:endParaRPr dirty="0">
              <a:ln w="3175" cap="flat">
                <a:solidFill>
                  <a:srgbClr val="000000"/>
                </a:solidFill>
                <a:prstDash val="solid"/>
                <a:miter lim="400000"/>
              </a:ln>
            </a:endParaRPr>
          </a:p>
          <a:p>
            <a:pPr lvl="1" indent="228600" defTabSz="457200">
              <a:lnSpc>
                <a:spcPct val="120000"/>
              </a:lnSpc>
              <a:spcBef>
                <a:spcPts val="600"/>
              </a:spcBef>
              <a:defRPr sz="1600" b="0">
                <a:solidFill>
                  <a:srgbClr val="FFFFFF"/>
                </a:solidFill>
              </a:defRPr>
            </a:pPr>
            <a:r>
              <a:rPr dirty="0"/>
              <a:t>The Uncertain Future of Fusion Energy</a:t>
            </a:r>
            <a:endParaRPr dirty="0">
              <a:ln w="3175" cap="flat">
                <a:solidFill>
                  <a:srgbClr val="000000"/>
                </a:solidFill>
                <a:prstDash val="solid"/>
                <a:miter lim="400000"/>
              </a:ln>
            </a:endParaRPr>
          </a:p>
          <a:p>
            <a:pPr lvl="1" indent="228600" defTabSz="457200">
              <a:lnSpc>
                <a:spcPct val="120000"/>
              </a:lnSpc>
              <a:spcBef>
                <a:spcPts val="600"/>
              </a:spcBef>
              <a:defRPr sz="1600" b="0">
                <a:solidFill>
                  <a:srgbClr val="FFFFFF"/>
                </a:solidFill>
              </a:defRPr>
            </a:pPr>
            <a:r>
              <a:rPr dirty="0"/>
              <a:t>Why Nuclear Fusion is Gaining Steam – Again</a:t>
            </a:r>
            <a:endParaRPr dirty="0">
              <a:ln w="3175" cap="flat">
                <a:solidFill>
                  <a:srgbClr val="000000"/>
                </a:solidFill>
                <a:prstDash val="solid"/>
                <a:miter lim="400000"/>
              </a:ln>
            </a:endParaRPr>
          </a:p>
          <a:p>
            <a:pPr algn="r">
              <a:defRPr sz="1400" b="0">
                <a:solidFill>
                  <a:srgbClr val="FFFFFF"/>
                </a:solidFill>
                <a:effectLst>
                  <a:outerShdw blurRad="38100" dist="38100" dir="2700000" rotWithShape="0">
                    <a:srgbClr val="000000"/>
                  </a:outerShdw>
                </a:effectLst>
              </a:defRPr>
            </a:pPr>
            <a:endParaRPr sz="1600" dirty="0">
              <a:ln w="3175" cap="flat">
                <a:solidFill>
                  <a:srgbClr val="000000"/>
                </a:solidFill>
                <a:prstDash val="solid"/>
                <a:miter lim="400000"/>
              </a:ln>
            </a:endParaRPr>
          </a:p>
          <a:p>
            <a:pPr>
              <a:defRPr b="0">
                <a:solidFill>
                  <a:srgbClr val="FFFFFF"/>
                </a:solidFill>
                <a:effectLst>
                  <a:outerShdw blurRad="38100" dist="38100" dir="2700000" rotWithShape="0">
                    <a:srgbClr val="000000"/>
                  </a:outerShdw>
                </a:effectLst>
              </a:defRPr>
            </a:pPr>
            <a:r>
              <a:rPr dirty="0"/>
              <a:t>Some are opaquely technical, others surprisingly understandable (e.g., Do the Math)</a:t>
            </a:r>
          </a:p>
          <a:p>
            <a:pPr>
              <a:defRPr sz="700" b="0">
                <a:solidFill>
                  <a:srgbClr val="FFFFFF"/>
                </a:solidFill>
                <a:effectLst>
                  <a:outerShdw blurRad="38100" dist="38100" dir="2700000" rotWithShape="0">
                    <a:srgbClr val="000000"/>
                  </a:outerShdw>
                </a:effectLst>
              </a:defRPr>
            </a:pPr>
            <a:endParaRPr dirty="0"/>
          </a:p>
          <a:p>
            <a:pPr lvl="1" indent="640896">
              <a:lnSpc>
                <a:spcPct val="120000"/>
              </a:lnSpc>
              <a:spcBef>
                <a:spcPts val="400"/>
              </a:spcBef>
              <a:tabLst>
                <a:tab pos="444500" algn="l"/>
              </a:tabLst>
              <a:defRPr b="0">
                <a:solidFill>
                  <a:srgbClr val="FFFFFF"/>
                </a:solidFill>
                <a:effectLst>
                  <a:outerShdw blurRad="38100" dist="38100" dir="2700000" rotWithShape="0">
                    <a:srgbClr val="000000"/>
                  </a:outerShdw>
                </a:effectLst>
              </a:defRPr>
            </a:pPr>
            <a:r>
              <a:rPr dirty="0"/>
              <a:t>A few offer bullish predictions of success, most are much more cautious</a:t>
            </a:r>
          </a:p>
          <a:p>
            <a:pPr algn="ctr">
              <a:lnSpc>
                <a:spcPct val="120000"/>
              </a:lnSpc>
              <a:spcBef>
                <a:spcPts val="400"/>
              </a:spcBef>
              <a:tabLst>
                <a:tab pos="444500" algn="l"/>
              </a:tabLst>
              <a:defRPr sz="200" b="0">
                <a:solidFill>
                  <a:srgbClr val="FFFFFF"/>
                </a:solidFill>
                <a:effectLst>
                  <a:outerShdw blurRad="38100" dist="38100" dir="2700000" rotWithShape="0">
                    <a:srgbClr val="000000"/>
                  </a:outerShdw>
                </a:effectLst>
              </a:defRPr>
            </a:pPr>
            <a:endParaRPr dirty="0"/>
          </a:p>
          <a:p>
            <a:pPr algn="ctr">
              <a:lnSpc>
                <a:spcPct val="120000"/>
              </a:lnSpc>
              <a:spcBef>
                <a:spcPts val="400"/>
              </a:spcBef>
              <a:tabLst>
                <a:tab pos="444500" algn="l"/>
              </a:tabLst>
              <a:defRPr b="0">
                <a:solidFill>
                  <a:srgbClr val="FBC901"/>
                </a:solidFill>
                <a:effectLst>
                  <a:outerShdw blurRad="38100" dist="38100" dir="2700000" rotWithShape="0">
                    <a:srgbClr val="000000"/>
                  </a:outerShdw>
                </a:effectLst>
              </a:defRPr>
            </a:pPr>
            <a:r>
              <a:rPr dirty="0"/>
              <a:t>But nearly all put a </a:t>
            </a:r>
            <a:r>
              <a:rPr b="1" dirty="0"/>
              <a:t>prototype fusion reactor at least 30 YEARS IN THE FUTURE </a:t>
            </a:r>
            <a:r>
              <a:rPr b="1" baseline="31999" dirty="0"/>
              <a:t>2</a:t>
            </a:r>
          </a:p>
          <a:p>
            <a:pPr algn="ctr">
              <a:lnSpc>
                <a:spcPct val="120000"/>
              </a:lnSpc>
              <a:spcBef>
                <a:spcPts val="400"/>
              </a:spcBef>
              <a:tabLst>
                <a:tab pos="444500" algn="l"/>
              </a:tabLst>
              <a:defRPr sz="300" b="0">
                <a:solidFill>
                  <a:srgbClr val="FBC901"/>
                </a:solidFill>
                <a:effectLst>
                  <a:outerShdw blurRad="38100" dist="38100" dir="2700000" rotWithShape="0">
                    <a:srgbClr val="000000"/>
                  </a:outerShdw>
                </a:effectLst>
              </a:defRPr>
            </a:pPr>
            <a:endParaRPr dirty="0"/>
          </a:p>
          <a:p>
            <a:pPr algn="ctr">
              <a:lnSpc>
                <a:spcPct val="120000"/>
              </a:lnSpc>
              <a:spcBef>
                <a:spcPts val="400"/>
              </a:spcBef>
              <a:tabLst>
                <a:tab pos="444500" algn="l"/>
              </a:tabLst>
              <a:defRPr b="0">
                <a:solidFill>
                  <a:srgbClr val="FBC901"/>
                </a:solidFill>
                <a:effectLst>
                  <a:outerShdw blurRad="38100" dist="38100" dir="2700000" rotWithShape="0">
                    <a:srgbClr val="000000"/>
                  </a:outerShdw>
                </a:effectLst>
              </a:defRPr>
            </a:pPr>
            <a:r>
              <a:rPr dirty="0"/>
              <a:t>Add to that 20 YEARS for taking a prototype through full development &amp; deployment</a:t>
            </a:r>
          </a:p>
          <a:p>
            <a:pPr>
              <a:lnSpc>
                <a:spcPct val="120000"/>
              </a:lnSpc>
              <a:spcBef>
                <a:spcPts val="400"/>
              </a:spcBef>
              <a:tabLst>
                <a:tab pos="444500" algn="l"/>
              </a:tabLst>
              <a:defRPr sz="100" b="0">
                <a:solidFill>
                  <a:srgbClr val="FBC901"/>
                </a:solidFill>
                <a:effectLst>
                  <a:outerShdw blurRad="38100" dist="38100" dir="2700000" rotWithShape="0">
                    <a:srgbClr val="000000"/>
                  </a:outerShdw>
                </a:effectLst>
              </a:defRPr>
            </a:pPr>
            <a:endParaRPr dirty="0"/>
          </a:p>
          <a:p>
            <a:pPr algn="ctr">
              <a:lnSpc>
                <a:spcPct val="120000"/>
              </a:lnSpc>
              <a:spcBef>
                <a:spcPts val="400"/>
              </a:spcBef>
              <a:tabLst>
                <a:tab pos="444500" algn="l"/>
              </a:tabLst>
              <a:defRPr>
                <a:solidFill>
                  <a:srgbClr val="FFFFFF"/>
                </a:solidFill>
                <a:effectLst>
                  <a:outerShdw blurRad="38100" dist="38100" dir="2700000" rotWithShape="0">
                    <a:srgbClr val="000000"/>
                  </a:outerShdw>
                </a:effectLst>
              </a:defRPr>
            </a:pPr>
            <a:r>
              <a:rPr dirty="0"/>
              <a:t>And you are almost certainly too late to counter catastrophic climate change</a:t>
            </a:r>
          </a:p>
        </p:txBody>
      </p:sp>
      <p:sp>
        <p:nvSpPr>
          <p:cNvPr id="1048" name="Rectangle 5"/>
          <p:cNvSpPr txBox="1"/>
          <p:nvPr/>
        </p:nvSpPr>
        <p:spPr>
          <a:xfrm>
            <a:off x="97353" y="6319891"/>
            <a:ext cx="8949294" cy="53860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rPr dirty="0"/>
              <a:t>1) Resources Webpage</a:t>
            </a:r>
            <a:r>
              <a:rPr lang="en-US" dirty="0">
                <a:hlinkClick r:id="rId2"/>
              </a:rPr>
              <a:t>: https://wecanfigurethisout.org/ENERGY/Web_notes/Exotics/Exotics%20-%20Supporting.htm</a:t>
            </a:r>
            <a:endParaRPr sz="900" dirty="0"/>
          </a:p>
          <a:p>
            <a:pPr algn="ctr">
              <a:defRPr sz="500" b="0" i="1">
                <a:solidFill>
                  <a:schemeClr val="accent1"/>
                </a:solidFill>
                <a:effectLst>
                  <a:outerShdw blurRad="38100" dist="38100" dir="2700000" rotWithShape="0">
                    <a:srgbClr val="000000"/>
                  </a:outerShdw>
                </a:effectLst>
              </a:defRPr>
            </a:pPr>
            <a:endParaRPr dirty="0"/>
          </a:p>
          <a:p>
            <a:pPr algn="ctr">
              <a:defRPr sz="1200" b="0" i="1">
                <a:solidFill>
                  <a:schemeClr val="accent1"/>
                </a:solidFill>
                <a:effectLst>
                  <a:outerShdw blurRad="38100" dist="38100" dir="2700000" rotWithShape="0">
                    <a:srgbClr val="000000"/>
                  </a:outerShdw>
                </a:effectLst>
              </a:defRPr>
            </a:pPr>
            <a:r>
              <a:rPr dirty="0"/>
              <a:t>2) FYI: To my personal knowledge, Nuclear Fusion has been predicted to be "30 Years in the Future" since at least the 1960's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IA-Electricity-Data-Browser-spreadsheet.gif"/>
          <p:cNvPicPr>
            <a:picLocks noChangeAspect="1"/>
          </p:cNvPicPr>
          <p:nvPr/>
        </p:nvPicPr>
        <p:blipFill>
          <a:blip r:embed="rId2"/>
          <a:stretch>
            <a:fillRect/>
          </a:stretch>
        </p:blipFill>
        <p:spPr>
          <a:xfrm>
            <a:off x="2273497" y="1237027"/>
            <a:ext cx="4508303" cy="2736290"/>
          </a:xfrm>
          <a:prstGeom prst="rect">
            <a:avLst/>
          </a:prstGeom>
        </p:spPr>
      </p:pic>
      <p:sp>
        <p:nvSpPr>
          <p:cNvPr id="1051" name="Rectangle 5"/>
          <p:cNvSpPr txBox="1"/>
          <p:nvPr/>
        </p:nvSpPr>
        <p:spPr>
          <a:xfrm>
            <a:off x="304800" y="6584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defRPr>
            </a:pPr>
            <a:r>
              <a:t>1) From my note set;  U.S. Energy Production &amp; Consumption (</a:t>
            </a:r>
            <a:r>
              <a:rPr u="sng">
                <a:solidFill>
                  <a:srgbClr val="00CCFF"/>
                </a:solidFill>
                <a:uFill>
                  <a:solidFill>
                    <a:srgbClr val="00CCFF"/>
                  </a:solidFill>
                </a:uFill>
                <a:hlinkClick r:id="rId3"/>
              </a:rPr>
              <a:t>pptx</a:t>
            </a:r>
            <a:r>
              <a:t> / </a:t>
            </a:r>
            <a:r>
              <a:rPr u="sng">
                <a:solidFill>
                  <a:srgbClr val="00CCFF"/>
                </a:solidFill>
                <a:uFill>
                  <a:solidFill>
                    <a:srgbClr val="00CCFF"/>
                  </a:solidFill>
                </a:uFill>
                <a:hlinkClick r:id="rId4"/>
              </a:rPr>
              <a:t>pdf</a:t>
            </a:r>
            <a:r>
              <a:t> / </a:t>
            </a:r>
            <a:r>
              <a:rPr u="sng">
                <a:solidFill>
                  <a:srgbClr val="00CCFF"/>
                </a:solidFill>
                <a:uFill>
                  <a:solidFill>
                    <a:srgbClr val="00CCFF"/>
                  </a:solidFill>
                </a:uFill>
                <a:hlinkClick r:id="rId5"/>
              </a:rPr>
              <a:t>key</a:t>
            </a:r>
            <a:r>
              <a:t>)</a:t>
            </a:r>
          </a:p>
        </p:txBody>
      </p:sp>
      <p:sp>
        <p:nvSpPr>
          <p:cNvPr id="1052" name="Rectangle 2"/>
          <p:cNvSpPr txBox="1">
            <a:spLocks noGrp="1"/>
          </p:cNvSpPr>
          <p:nvPr>
            <p:ph type="title"/>
          </p:nvPr>
        </p:nvSpPr>
        <p:spPr>
          <a:xfrm>
            <a:off x="304800" y="76199"/>
            <a:ext cx="8534400" cy="675219"/>
          </a:xfrm>
          <a:prstGeom prst="rect">
            <a:avLst/>
          </a:prstGeom>
        </p:spPr>
        <p:txBody>
          <a:bodyPr/>
          <a:lstStyle>
            <a:lvl1pPr>
              <a:defRPr b="1" i="1">
                <a:solidFill>
                  <a:srgbClr val="FBC901"/>
                </a:solidFill>
                <a:latin typeface="+mn-lt"/>
                <a:ea typeface="+mn-ea"/>
                <a:cs typeface="+mn-cs"/>
                <a:sym typeface="Arial"/>
              </a:defRPr>
            </a:lvl1pPr>
          </a:lstStyle>
          <a:p>
            <a:r>
              <a:t>Leading to my personal takeaways from this note set:</a:t>
            </a:r>
          </a:p>
        </p:txBody>
      </p:sp>
      <p:sp>
        <p:nvSpPr>
          <p:cNvPr id="1053" name="Rectangle 3"/>
          <p:cNvSpPr txBox="1">
            <a:spLocks noGrp="1"/>
          </p:cNvSpPr>
          <p:nvPr>
            <p:ph type="body" sz="quarter" idx="1"/>
          </p:nvPr>
        </p:nvSpPr>
        <p:spPr>
          <a:xfrm>
            <a:off x="228600" y="833406"/>
            <a:ext cx="8917432" cy="896859"/>
          </a:xfrm>
          <a:prstGeom prst="rect">
            <a:avLst/>
          </a:prstGeom>
        </p:spPr>
        <p:txBody>
          <a:bodyPr/>
          <a:lstStyle>
            <a:lvl1pPr>
              <a:tabLst/>
            </a:lvl1pPr>
          </a:lstStyle>
          <a:p>
            <a:r>
              <a:rPr dirty="0"/>
              <a:t>I</a:t>
            </a:r>
            <a:r>
              <a:rPr lang="en-US" dirty="0"/>
              <a:t>'</a:t>
            </a:r>
            <a:r>
              <a:rPr lang="en-US" dirty="0" err="1"/>
              <a:t>ll</a:t>
            </a:r>
            <a:r>
              <a:rPr lang="en-US" dirty="0"/>
              <a:t> continue to </a:t>
            </a:r>
            <a:r>
              <a:rPr dirty="0"/>
              <a:t>pin my hopes on some of the technologies already in this figure:</a:t>
            </a:r>
          </a:p>
        </p:txBody>
      </p:sp>
      <p:sp>
        <p:nvSpPr>
          <p:cNvPr id="1054" name="Rectangle 3"/>
          <p:cNvSpPr txBox="1"/>
          <p:nvPr/>
        </p:nvSpPr>
        <p:spPr>
          <a:xfrm>
            <a:off x="132705" y="4122706"/>
            <a:ext cx="9018638" cy="240006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rPr lang="en-US" b="0" dirty="0">
                <a:effectLst>
                  <a:outerShdw blurRad="38100" dist="38100" dir="2700000" rotWithShape="0">
                    <a:srgbClr val="000000"/>
                  </a:outerShdw>
                </a:effectLst>
              </a:rPr>
              <a:t>Or on "exotic" (a.k.a. "emerging") technologies for which scientific calculation</a:t>
            </a:r>
          </a:p>
          <a:p>
            <a:pPr>
              <a:spcBef>
                <a:spcPts val="400"/>
              </a:spcBef>
              <a:defRPr b="0">
                <a:solidFill>
                  <a:srgbClr val="FFFFFF"/>
                </a:solidFill>
                <a:effectLst>
                  <a:outerShdw blurRad="38100" dist="38100" dir="2700000" rotWithShape="0">
                    <a:srgbClr val="000000"/>
                  </a:outerShdw>
                </a:effectLst>
              </a:defRPr>
            </a:pPr>
            <a:r>
              <a:rPr lang="en-US" sz="900" b="0" dirty="0">
                <a:effectLst>
                  <a:outerShdw blurRad="38100" dist="38100" dir="2700000" rotWithShape="0">
                    <a:srgbClr val="000000"/>
                  </a:outerShdw>
                </a:effectLst>
              </a:rPr>
              <a:t> </a:t>
            </a:r>
          </a:p>
          <a:p>
            <a:pPr>
              <a:spcBef>
                <a:spcPts val="400"/>
              </a:spcBef>
              <a:defRPr b="0">
                <a:solidFill>
                  <a:srgbClr val="FFFFFF"/>
                </a:solidFill>
                <a:effectLst>
                  <a:outerShdw blurRad="38100" dist="38100" dir="2700000" rotWithShape="0">
                    <a:srgbClr val="000000"/>
                  </a:outerShdw>
                </a:effectLst>
              </a:defRPr>
            </a:pPr>
            <a:r>
              <a:rPr lang="en-US" b="0" dirty="0">
                <a:effectLst>
                  <a:outerShdw blurRad="38100" dist="38100" dir="2700000" rotWithShape="0">
                    <a:srgbClr val="000000"/>
                  </a:outerShdw>
                </a:effectLst>
              </a:rPr>
              <a:t>	confirms that the power source into which they hope to tap is large enough</a:t>
            </a:r>
          </a:p>
          <a:p>
            <a:pPr>
              <a:spcBef>
                <a:spcPts val="400"/>
              </a:spcBef>
              <a:defRPr b="0">
                <a:solidFill>
                  <a:srgbClr val="FFFFFF"/>
                </a:solidFill>
                <a:effectLst>
                  <a:outerShdw blurRad="38100" dist="38100" dir="2700000" rotWithShape="0">
                    <a:srgbClr val="000000"/>
                  </a:outerShdw>
                </a:effectLst>
              </a:defRPr>
            </a:pPr>
            <a:endParaRPr lang="en-US" sz="1050" b="0" dirty="0">
              <a:effectLst>
                <a:outerShdw blurRad="38100" dist="38100" dir="2700000" rotWithShape="0">
                  <a:srgbClr val="000000"/>
                </a:outerShdw>
              </a:effectLst>
            </a:endParaRPr>
          </a:p>
          <a:p>
            <a:pPr>
              <a:spcBef>
                <a:spcPts val="400"/>
              </a:spcBef>
              <a:defRPr b="0">
                <a:solidFill>
                  <a:srgbClr val="FFFFFF"/>
                </a:solidFill>
                <a:effectLst>
                  <a:outerShdw blurRad="38100" dist="38100" dir="2700000" rotWithShape="0">
                    <a:srgbClr val="000000"/>
                  </a:outerShdw>
                </a:effectLst>
              </a:defRPr>
            </a:pPr>
            <a:r>
              <a:rPr lang="en-US" b="0" dirty="0">
                <a:effectLst>
                  <a:outerShdw blurRad="38100" dist="38100" dir="2700000" rotWithShape="0">
                    <a:srgbClr val="000000"/>
                  </a:outerShdw>
                </a:effectLst>
              </a:rPr>
              <a:t>		that there's the </a:t>
            </a:r>
            <a:r>
              <a:rPr lang="en-US" dirty="0">
                <a:effectLst>
                  <a:outerShdw blurRad="38100" dist="38100" dir="2700000" rotWithShape="0">
                    <a:srgbClr val="000000"/>
                  </a:outerShdw>
                </a:effectLst>
              </a:rPr>
              <a:t>possibility of someday qualifying for such a figure</a:t>
            </a:r>
          </a:p>
          <a:p>
            <a:pPr>
              <a:spcBef>
                <a:spcPts val="400"/>
              </a:spcBef>
              <a:defRPr b="0">
                <a:solidFill>
                  <a:srgbClr val="FFFFFF"/>
                </a:solidFill>
                <a:effectLst>
                  <a:outerShdw blurRad="38100" dist="38100" dir="2700000" rotWithShape="0">
                    <a:srgbClr val="000000"/>
                  </a:outerShdw>
                </a:effectLst>
              </a:defRPr>
            </a:pPr>
            <a:endParaRPr lang="en-US" dirty="0">
              <a:effectLst>
                <a:outerShdw blurRad="38100" dist="38100" dir="2700000" rotWithShape="0">
                  <a:srgbClr val="000000"/>
                </a:outerShdw>
              </a:effectLst>
            </a:endParaRPr>
          </a:p>
          <a:p>
            <a:pPr>
              <a:spcBef>
                <a:spcPts val="400"/>
              </a:spcBef>
              <a:defRPr b="0">
                <a:solidFill>
                  <a:srgbClr val="FFFFFF"/>
                </a:solidFill>
                <a:effectLst>
                  <a:outerShdw blurRad="38100" dist="38100" dir="2700000" rotWithShape="0">
                    <a:srgbClr val="000000"/>
                  </a:outerShdw>
                </a:effectLst>
              </a:defRPr>
            </a:pPr>
            <a:r>
              <a:rPr lang="en-US" dirty="0">
                <a:effectLst>
                  <a:outerShdw blurRad="38100" dist="38100" dir="2700000" rotWithShape="0">
                    <a:srgbClr val="000000"/>
                  </a:outerShdw>
                </a:effectLst>
              </a:rPr>
              <a:t>At least if no "as yet unimaginable" breakthrough is required to capture </a:t>
            </a:r>
            <a:r>
              <a:rPr lang="en-US">
                <a:effectLst>
                  <a:outerShdw blurRad="38100" dist="38100" dir="2700000" rotWithShape="0">
                    <a:srgbClr val="000000"/>
                  </a:outerShdw>
                </a:effectLst>
              </a:rPr>
              <a:t>that power</a:t>
            </a:r>
            <a:endParaRPr dirty="0"/>
          </a:p>
        </p:txBody>
      </p:sp>
      <p:sp>
        <p:nvSpPr>
          <p:cNvPr id="1055" name="Rectangle 3"/>
          <p:cNvSpPr txBox="1"/>
          <p:nvPr/>
        </p:nvSpPr>
        <p:spPr>
          <a:xfrm>
            <a:off x="3207366" y="1316286"/>
            <a:ext cx="2959900" cy="338197"/>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lvl="1" indent="596033" defTabSz="850391">
              <a:spcBef>
                <a:spcPts val="400"/>
              </a:spcBef>
              <a:defRPr sz="1209" b="0">
                <a:solidFill>
                  <a:srgbClr val="FBC901"/>
                </a:solidFill>
                <a:effectLst>
                  <a:outerShdw blurRad="35433" dist="35433" dir="2700000" rotWithShape="0">
                    <a:srgbClr val="000000"/>
                  </a:outerShdw>
                </a:effectLst>
              </a:defRPr>
            </a:pPr>
            <a:r>
              <a:t>Sources of U.S. Electrical Power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1058" name="Rectangle 2"/>
          <p:cNvSpPr txBox="1">
            <a:spLocks noGrp="1"/>
          </p:cNvSpPr>
          <p:nvPr>
            <p:ph type="title"/>
          </p:nvPr>
        </p:nvSpPr>
        <p:spPr>
          <a:xfrm>
            <a:off x="304800" y="76200"/>
            <a:ext cx="8534400" cy="838200"/>
          </a:xfrm>
          <a:prstGeom prst="rect">
            <a:avLst/>
          </a:prstGeom>
        </p:spPr>
        <p:txBody>
          <a:bodyPr/>
          <a:lstStyle>
            <a:lvl1pPr>
              <a:defRPr sz="2400" i="1">
                <a:latin typeface="+mn-lt"/>
                <a:ea typeface="+mn-ea"/>
                <a:cs typeface="+mn-cs"/>
                <a:sym typeface="Arial"/>
              </a:defRPr>
            </a:lvl1pPr>
          </a:lstStyle>
          <a:p>
            <a:r>
              <a:t>Credits / Acknowledgements</a:t>
            </a:r>
          </a:p>
        </p:txBody>
      </p:sp>
      <p:sp>
        <p:nvSpPr>
          <p:cNvPr id="1059"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pPr>
            <a:r>
              <a:t>Some materials used in this class were developed under a National Science Foundation "Research Initiation Grant in Engineering Education" (RIGEE).</a:t>
            </a:r>
          </a:p>
          <a:p>
            <a:pPr>
              <a:defRPr sz="1400"/>
            </a:pPr>
            <a:endParaRPr/>
          </a:p>
          <a:p>
            <a:pPr>
              <a:spcBef>
                <a:spcPts val="300"/>
              </a:spcBef>
              <a:defRPr sz="1400"/>
            </a:pPr>
            <a:r>
              <a:t>Other materials, including the WeCanFigureThisOut.org "Virtual Lab" science education website, were developed under even earlier NSF "Course, Curriculum and Laboratory Improvement" (CCLI) and "Nanoscience Undergraduate Education" (NUE) awards.</a:t>
            </a:r>
          </a:p>
          <a:p>
            <a:pPr>
              <a:defRPr sz="1400"/>
            </a:pPr>
            <a:endParaRPr/>
          </a:p>
          <a:p>
            <a:pPr>
              <a:spcBef>
                <a:spcPts val="300"/>
              </a:spcBef>
              <a:defRPr sz="1400"/>
            </a:pPr>
            <a:r>
              <a:t>This set of notes was authored by John C. Bean who also created all figures not explicitly credited above.  </a:t>
            </a:r>
          </a:p>
          <a:p>
            <a:pPr>
              <a:defRPr sz="1400"/>
            </a:pPr>
            <a:endParaRPr/>
          </a:p>
          <a:p>
            <a:pPr>
              <a:defRPr sz="1400"/>
            </a:pPr>
            <a:endParaRPr/>
          </a:p>
          <a:p>
            <a:pPr>
              <a:defRPr sz="1400"/>
            </a:pPr>
            <a:endParaRPr/>
          </a:p>
          <a:p>
            <a:pPr algn="ctr">
              <a:defRPr sz="1400" u="sng"/>
            </a:pPr>
            <a:endParaRPr/>
          </a:p>
          <a:p>
            <a:pPr algn="ctr">
              <a:defRPr sz="1400" u="sng"/>
            </a:pPr>
            <a:endParaRPr/>
          </a:p>
          <a:p>
            <a:pPr algn="ctr">
              <a:defRPr sz="1400" u="sng"/>
            </a:pPr>
            <a:endParaRPr/>
          </a:p>
          <a:p>
            <a:pPr algn="ctr">
              <a:spcBef>
                <a:spcPts val="300"/>
              </a:spcBef>
              <a:defRPr sz="1400">
                <a:solidFill>
                  <a:srgbClr val="FF3300"/>
                </a:solidFill>
              </a:defRPr>
            </a:pPr>
            <a:r>
              <a:t>Copyright John C. Bean</a:t>
            </a:r>
            <a:r>
              <a:rPr u="sng"/>
              <a:t> </a:t>
            </a:r>
          </a:p>
          <a:p>
            <a:pPr algn="ctr">
              <a:defRPr u="sng"/>
            </a:pPr>
            <a:endParaRPr/>
          </a:p>
          <a:p>
            <a:pPr algn="ctr">
              <a:spcBef>
                <a:spcPts val="200"/>
              </a:spcBef>
              <a:defRPr sz="1200"/>
            </a:pPr>
            <a:r>
              <a:t>(However, permission is granted for use by individual instructors in non-profit academic institutions)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Rectangle 2"/>
          <p:cNvSpPr txBox="1">
            <a:spLocks noGrp="1"/>
          </p:cNvSpPr>
          <p:nvPr>
            <p:ph type="title"/>
          </p:nvPr>
        </p:nvSpPr>
        <p:spPr>
          <a:xfrm>
            <a:off x="304800" y="76200"/>
            <a:ext cx="8534400" cy="533400"/>
          </a:xfrm>
          <a:prstGeom prst="rect">
            <a:avLst/>
          </a:prstGeom>
        </p:spPr>
        <p:txBody>
          <a:bodyPr/>
          <a:lstStyle/>
          <a:p>
            <a:r>
              <a:t>What are all those components doing? </a:t>
            </a:r>
          </a:p>
        </p:txBody>
      </p:sp>
      <p:sp>
        <p:nvSpPr>
          <p:cNvPr id="227" name="Rectangle 3"/>
          <p:cNvSpPr txBox="1"/>
          <p:nvPr/>
        </p:nvSpPr>
        <p:spPr>
          <a:xfrm>
            <a:off x="228600" y="838200"/>
            <a:ext cx="8915400" cy="649543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a:solidFill>
                  <a:srgbClr val="FFFFFF"/>
                </a:solidFill>
                <a:effectLst>
                  <a:outerShdw blurRad="38100" dist="38100" dir="2700000" rotWithShape="0">
                    <a:srgbClr val="000000"/>
                  </a:outerShdw>
                </a:effectLst>
              </a:defRPr>
            </a:pPr>
            <a:r>
              <a:t>Pump house </a:t>
            </a:r>
            <a:r>
              <a:rPr b="0"/>
              <a:t>(2) pushes supply water down into the</a:t>
            </a:r>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a:solidFill>
                  <a:srgbClr val="FFFFFF"/>
                </a:solidFill>
                <a:effectLst>
                  <a:outerShdw blurRad="38100" dist="38100" dir="2700000" rotWithShape="0">
                    <a:srgbClr val="000000"/>
                  </a:outerShdw>
                </a:effectLst>
              </a:defRPr>
            </a:pPr>
            <a:r>
              <a:t>Injection Well</a:t>
            </a:r>
            <a:r>
              <a:rPr b="0"/>
              <a:t> (6) from which it then flows through deep extremely hot </a:t>
            </a:r>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a:solidFill>
                  <a:srgbClr val="FFFFFF"/>
                </a:solidFill>
                <a:effectLst>
                  <a:outerShdw blurRad="38100" dist="38100" dir="2700000" rotWithShape="0">
                    <a:srgbClr val="000000"/>
                  </a:outerShdw>
                </a:effectLst>
              </a:defRPr>
            </a:pPr>
            <a:r>
              <a:t>Porous Sediments </a:t>
            </a:r>
            <a:r>
              <a:rPr b="0"/>
              <a:t>(8) causing the water to superheat and/or boil, then exit via the</a:t>
            </a:r>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a:solidFill>
                  <a:srgbClr val="FFFFFF"/>
                </a:solidFill>
                <a:effectLst>
                  <a:outerShdw blurRad="38100" dist="38100" dir="2700000" rotWithShape="0">
                    <a:srgbClr val="000000"/>
                  </a:outerShdw>
                </a:effectLst>
              </a:defRPr>
            </a:pPr>
            <a:r>
              <a:t>Production Well </a:t>
            </a:r>
            <a:r>
              <a:rPr b="0"/>
              <a:t>(5) from which it is then routed to a </a:t>
            </a:r>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a:solidFill>
                  <a:srgbClr val="FFFFFF"/>
                </a:solidFill>
                <a:effectLst>
                  <a:outerShdw blurRad="38100" dist="38100" dir="2700000" rotWithShape="0">
                    <a:srgbClr val="000000"/>
                  </a:outerShdw>
                </a:effectLst>
              </a:defRPr>
            </a:pPr>
            <a:r>
              <a:t>Heat exchanger </a:t>
            </a:r>
            <a:r>
              <a:rPr b="0"/>
              <a:t>(3) boiling mineral-free water with that clean steam going to the</a:t>
            </a:r>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a:solidFill>
                  <a:srgbClr val="FFFFFF"/>
                </a:solidFill>
                <a:effectLst>
                  <a:outerShdw blurRad="38100" dist="38100" dir="2700000" rotWithShape="0">
                    <a:srgbClr val="000000"/>
                  </a:outerShdw>
                </a:effectLst>
              </a:defRPr>
            </a:pPr>
            <a:r>
              <a:t>Turbine Hall</a:t>
            </a:r>
            <a:r>
              <a:rPr b="0"/>
              <a:t> (4), with output possibly diverted to nearby shivering people via </a:t>
            </a:r>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sz="2000" b="0">
                <a:solidFill>
                  <a:srgbClr val="FFFFFF"/>
                </a:solidFill>
                <a:effectLst>
                  <a:outerShdw blurRad="38100" dist="38100" dir="2700000" rotWithShape="0">
                    <a:srgbClr val="000000"/>
                  </a:outerShdw>
                </a:effectLst>
              </a:defRPr>
            </a:pPr>
            <a:r>
              <a:rPr sz="1800" b="1"/>
              <a:t>Hot Water to District Heating</a:t>
            </a:r>
            <a:r>
              <a:rPr sz="1800"/>
              <a:t> (7), with all output steam/hot water then sent to  </a:t>
            </a:r>
          </a:p>
          <a:p>
            <a:pPr>
              <a:spcBef>
                <a:spcPts val="400"/>
              </a:spcBef>
              <a:defRPr sz="1100" b="0">
                <a:solidFill>
                  <a:srgbClr val="FFFFFF"/>
                </a:solidFill>
                <a:effectLst>
                  <a:outerShdw blurRad="38100" dist="38100" dir="2700000" rotWithShape="0">
                    <a:srgbClr val="000000"/>
                  </a:outerShdw>
                </a:effectLst>
              </a:defRPr>
            </a:pPr>
            <a:endParaRPr/>
          </a:p>
          <a:p>
            <a:pPr>
              <a:spcBef>
                <a:spcPts val="400"/>
              </a:spcBef>
              <a:defRPr>
                <a:solidFill>
                  <a:srgbClr val="FFFFFF"/>
                </a:solidFill>
                <a:effectLst>
                  <a:outerShdw blurRad="38100" dist="38100" dir="2700000" rotWithShape="0">
                    <a:srgbClr val="000000"/>
                  </a:outerShdw>
                </a:effectLst>
              </a:defRPr>
            </a:pPr>
            <a:r>
              <a:t>Surface Reservoir </a:t>
            </a:r>
            <a:r>
              <a:rPr b="0"/>
              <a:t>(1) to be fully re-condensed by other heat exchangers, circled by</a:t>
            </a:r>
          </a:p>
          <a:p>
            <a:pPr>
              <a:spcBef>
                <a:spcPts val="400"/>
              </a:spcBef>
              <a:defRPr>
                <a:solidFill>
                  <a:srgbClr val="FFFFFF"/>
                </a:solidFill>
                <a:effectLst>
                  <a:outerShdw blurRad="38100" dist="38100" dir="2700000" rotWithShape="0">
                    <a:srgbClr val="000000"/>
                  </a:outerShdw>
                </a:effectLst>
              </a:defRPr>
            </a:pPr>
            <a:endParaRPr sz="1000" b="0"/>
          </a:p>
          <a:p>
            <a:pPr>
              <a:spcBef>
                <a:spcPts val="400"/>
              </a:spcBef>
              <a:defRPr>
                <a:solidFill>
                  <a:srgbClr val="FFFFFF"/>
                </a:solidFill>
                <a:effectLst>
                  <a:outerShdw blurRad="38100" dist="38100" dir="2700000" rotWithShape="0">
                    <a:srgbClr val="000000"/>
                  </a:outerShdw>
                </a:effectLst>
              </a:defRPr>
            </a:pPr>
            <a:r>
              <a:t>Crystalline Bedrock </a:t>
            </a:r>
            <a:r>
              <a:rPr b="0"/>
              <a:t>(10) keeping plant's water from wandering away, plus</a:t>
            </a:r>
            <a:endParaRPr sz="800" b="0"/>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a:solidFill>
                  <a:srgbClr val="FFFFFF"/>
                </a:solidFill>
                <a:effectLst>
                  <a:outerShdw blurRad="38100" dist="38100" dir="2700000" rotWithShape="0">
                    <a:srgbClr val="000000"/>
                  </a:outerShdw>
                </a:effectLst>
              </a:defRPr>
            </a:pPr>
            <a:r>
              <a:t>Observation Well </a:t>
            </a:r>
            <a:r>
              <a:rPr b="0"/>
              <a:t>(9) which Wikipedia neglects to explain but I'd guess monitors </a:t>
            </a:r>
          </a:p>
          <a:p>
            <a:pPr>
              <a:spcBef>
                <a:spcPts val="400"/>
              </a:spcBef>
              <a:defRPr sz="1000">
                <a:solidFill>
                  <a:srgbClr val="FFFFFF"/>
                </a:solidFill>
                <a:effectLst>
                  <a:outerShdw blurRad="38100" dist="38100" dir="2700000" rotWithShape="0">
                    <a:srgbClr val="000000"/>
                  </a:outerShdw>
                </a:effectLst>
              </a:defRPr>
            </a:pPr>
            <a:endParaRPr b="0"/>
          </a:p>
          <a:p>
            <a:pPr lvl="1">
              <a:spcBef>
                <a:spcPts val="400"/>
              </a:spcBef>
              <a:defRPr>
                <a:solidFill>
                  <a:srgbClr val="FFFFFF"/>
                </a:solidFill>
                <a:effectLst>
                  <a:outerShdw blurRad="38100" dist="38100" dir="2700000" rotWithShape="0">
                    <a:srgbClr val="000000"/>
                  </a:outerShdw>
                </a:effectLst>
              </a:defRPr>
            </a:pPr>
            <a:r>
              <a:rPr b="0"/>
              <a:t>temperature of Porous Sediments, facilitating fine-tuning of plant operation</a:t>
            </a:r>
          </a:p>
          <a:p>
            <a:pPr>
              <a:spcBef>
                <a:spcPts val="400"/>
              </a:spcBef>
              <a:defRPr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ctangle 2"/>
          <p:cNvSpPr txBox="1">
            <a:spLocks noGrp="1"/>
          </p:cNvSpPr>
          <p:nvPr>
            <p:ph type="title"/>
          </p:nvPr>
        </p:nvSpPr>
        <p:spPr>
          <a:xfrm>
            <a:off x="304800" y="76199"/>
            <a:ext cx="8534400" cy="675219"/>
          </a:xfrm>
          <a:prstGeom prst="rect">
            <a:avLst/>
          </a:prstGeom>
        </p:spPr>
        <p:txBody>
          <a:bodyPr/>
          <a:lstStyle/>
          <a:p>
            <a:pPr>
              <a:defRPr i="1">
                <a:latin typeface="+mn-lt"/>
                <a:ea typeface="+mn-ea"/>
                <a:cs typeface="+mn-cs"/>
                <a:sym typeface="Arial"/>
              </a:defRPr>
            </a:pPr>
            <a:r>
              <a:t>But returning to </a:t>
            </a:r>
            <a:r>
              <a:rPr b="1"/>
              <a:t>Geothermal 101'</a:t>
            </a:r>
            <a:r>
              <a:t>s definition of EGS:</a:t>
            </a:r>
          </a:p>
        </p:txBody>
      </p:sp>
      <p:sp>
        <p:nvSpPr>
          <p:cNvPr id="230" name="Rectangle 3"/>
          <p:cNvSpPr txBox="1">
            <a:spLocks noGrp="1"/>
          </p:cNvSpPr>
          <p:nvPr>
            <p:ph type="body" idx="1"/>
          </p:nvPr>
        </p:nvSpPr>
        <p:spPr>
          <a:xfrm>
            <a:off x="304800" y="795306"/>
            <a:ext cx="8819833" cy="5757726"/>
          </a:xfrm>
          <a:prstGeom prst="rect">
            <a:avLst/>
          </a:prstGeom>
        </p:spPr>
        <p:txBody>
          <a:bodyPr/>
          <a:lstStyle/>
          <a:p>
            <a:pPr>
              <a:tabLst/>
            </a:pPr>
            <a:r>
              <a:t>It's key phrase stated that the "E" of engineering required for an EGS plant involved:</a:t>
            </a:r>
          </a:p>
          <a:p>
            <a:pPr>
              <a:tabLst/>
            </a:pPr>
            <a:endParaRPr/>
          </a:p>
          <a:p>
            <a:pPr algn="ctr">
              <a:spcBef>
                <a:spcPts val="0"/>
              </a:spcBef>
              <a:tabLst/>
              <a:defRPr b="1" i="1"/>
            </a:pPr>
            <a:r>
              <a:t>"fracturing, pumping water into and out of the hot rock"</a:t>
            </a:r>
          </a:p>
          <a:p>
            <a:pPr>
              <a:tabLst/>
            </a:pPr>
            <a:endParaRPr/>
          </a:p>
          <a:p>
            <a:pPr algn="ctr">
              <a:tabLst/>
            </a:pPr>
            <a:r>
              <a:t>That sounds an awful lot like </a:t>
            </a:r>
            <a:r>
              <a:rPr b="1">
                <a:solidFill>
                  <a:srgbClr val="FBC901"/>
                </a:solidFill>
              </a:rPr>
              <a:t>natural gas fracking</a:t>
            </a:r>
          </a:p>
          <a:p>
            <a:pPr marL="0" lvl="1" indent="640896">
              <a:buSzTx/>
              <a:buNone/>
              <a:tabLst/>
              <a:defRPr sz="700"/>
            </a:pPr>
            <a:endParaRPr/>
          </a:p>
          <a:p>
            <a:pPr>
              <a:tabLst/>
            </a:pPr>
            <a:endParaRPr/>
          </a:p>
          <a:p>
            <a:pPr>
              <a:tabLst/>
            </a:pPr>
            <a:r>
              <a:t>Suggesting that EGS reservoir creation might entail the same:</a:t>
            </a:r>
          </a:p>
          <a:p>
            <a:pPr>
              <a:tabLst/>
              <a:defRPr sz="800"/>
            </a:pPr>
            <a:endParaRPr/>
          </a:p>
          <a:p>
            <a:pPr marL="0" lvl="1" indent="640896">
              <a:buSzTx/>
              <a:buNone/>
              <a:tabLst/>
            </a:pPr>
            <a:r>
              <a:t>Massive potential for ground water / aquifer pollution</a:t>
            </a:r>
          </a:p>
          <a:p>
            <a:pPr marL="0" lvl="1" indent="640896">
              <a:buSzTx/>
              <a:buNone/>
              <a:tabLst/>
              <a:defRPr sz="800"/>
            </a:pPr>
            <a:endParaRPr/>
          </a:p>
          <a:p>
            <a:pPr marL="0" lvl="2" indent="1085850">
              <a:buSzTx/>
              <a:buNone/>
              <a:tabLst/>
            </a:pPr>
            <a:r>
              <a:t>And for local air pollution</a:t>
            </a:r>
          </a:p>
          <a:p>
            <a:pPr marL="0" lvl="2" indent="1085850">
              <a:buSzTx/>
              <a:buNone/>
              <a:tabLst/>
              <a:defRPr sz="800"/>
            </a:pPr>
            <a:endParaRPr/>
          </a:p>
          <a:p>
            <a:pPr marL="0" lvl="3" indent="1577339">
              <a:buSzTx/>
              <a:buNone/>
              <a:tabLst/>
            </a:pPr>
            <a:r>
              <a:t>And for activation of dormant earthquake faults</a:t>
            </a:r>
          </a:p>
          <a:p>
            <a:pPr marL="0" lvl="3" indent="1577339">
              <a:buSzTx/>
              <a:buNone/>
              <a:tabLst/>
            </a:pPr>
            <a:endParaRPr/>
          </a:p>
          <a:p>
            <a:pPr>
              <a:tabLst/>
            </a:pPr>
            <a:r>
              <a:t>Drawing from my note set on </a:t>
            </a:r>
            <a:r>
              <a:rPr b="1"/>
              <a:t>Fossil Fuels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tabLst/>
              <a:defRPr sz="800"/>
            </a:pPr>
            <a:endParaRPr/>
          </a:p>
          <a:p>
            <a:pPr marL="0" lvl="1" indent="640896">
              <a:buSzTx/>
              <a:buNone/>
              <a:tabLst/>
            </a:pPr>
            <a:r>
              <a:t>and its detailed discussion of natural gas fracking techniques:</a:t>
            </a:r>
          </a:p>
        </p:txBody>
      </p:sp>
      <p:sp>
        <p:nvSpPr>
          <p:cNvPr id="231"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ectangle 2"/>
          <p:cNvSpPr txBox="1">
            <a:spLocks noGrp="1"/>
          </p:cNvSpPr>
          <p:nvPr>
            <p:ph type="title"/>
          </p:nvPr>
        </p:nvSpPr>
        <p:spPr>
          <a:xfrm>
            <a:off x="304800" y="76199"/>
            <a:ext cx="8534400" cy="675219"/>
          </a:xfrm>
          <a:prstGeom prst="rect">
            <a:avLst/>
          </a:prstGeom>
        </p:spPr>
        <p:txBody>
          <a:bodyPr/>
          <a:lstStyle>
            <a:lvl1pPr>
              <a:defRPr i="1">
                <a:latin typeface="+mn-lt"/>
                <a:ea typeface="+mn-ea"/>
                <a:cs typeface="+mn-cs"/>
                <a:sym typeface="Arial"/>
              </a:defRPr>
            </a:lvl1pPr>
          </a:lstStyle>
          <a:p>
            <a:r>
              <a:t>To fracture rock, frackers inject extremely high pressure water</a:t>
            </a:r>
          </a:p>
        </p:txBody>
      </p:sp>
      <p:sp>
        <p:nvSpPr>
          <p:cNvPr id="234" name="Rectangle 3"/>
          <p:cNvSpPr txBox="1">
            <a:spLocks noGrp="1"/>
          </p:cNvSpPr>
          <p:nvPr>
            <p:ph type="body" idx="1"/>
          </p:nvPr>
        </p:nvSpPr>
        <p:spPr>
          <a:xfrm>
            <a:off x="152400" y="795306"/>
            <a:ext cx="8948119" cy="5392673"/>
          </a:xfrm>
          <a:prstGeom prst="rect">
            <a:avLst/>
          </a:prstGeom>
        </p:spPr>
        <p:txBody>
          <a:bodyPr/>
          <a:lstStyle/>
          <a:p>
            <a:pPr>
              <a:tabLst/>
            </a:pPr>
            <a:r>
              <a:rPr>
                <a:solidFill>
                  <a:srgbClr val="FBC901"/>
                </a:solidFill>
              </a:rPr>
              <a:t>It blows open interconnected cracks in the rock,</a:t>
            </a:r>
            <a:r>
              <a:t> </a:t>
            </a:r>
          </a:p>
          <a:p>
            <a:pPr>
              <a:tabLst/>
              <a:defRPr sz="700"/>
            </a:pPr>
            <a:endParaRPr/>
          </a:p>
          <a:p>
            <a:pPr marL="0" lvl="1" indent="640896">
              <a:buSzTx/>
              <a:buNone/>
              <a:tabLst/>
            </a:pPr>
            <a:r>
              <a:t>which then allows pockets of natural gas to drain out,</a:t>
            </a:r>
          </a:p>
          <a:p>
            <a:pPr marL="0" lvl="1" indent="640896">
              <a:buSzTx/>
              <a:buNone/>
              <a:tabLst/>
              <a:defRPr sz="700"/>
            </a:pPr>
            <a:endParaRPr/>
          </a:p>
          <a:p>
            <a:pPr marL="0" lvl="2" indent="1085850">
              <a:buSzTx/>
              <a:buNone/>
              <a:tabLst/>
            </a:pPr>
            <a:r>
              <a:t>at least if cracks are not then clogged by hydrocarbon residues (e.g., tars)</a:t>
            </a:r>
          </a:p>
          <a:p>
            <a:pPr marL="0" lvl="1" indent="640896">
              <a:buSzTx/>
              <a:buNone/>
              <a:tabLst/>
              <a:defRPr sz="700"/>
            </a:pPr>
            <a:endParaRPr/>
          </a:p>
          <a:p>
            <a:pPr marL="0" lvl="3" indent="1577339">
              <a:buSzTx/>
              <a:buNone/>
              <a:tabLst/>
            </a:pPr>
            <a:r>
              <a:t>and if they don't just collapse when the water pressure is reduced</a:t>
            </a:r>
          </a:p>
          <a:p>
            <a:pPr marL="0" lvl="3" indent="1577339">
              <a:buSzTx/>
              <a:buNone/>
              <a:tabLst/>
              <a:defRPr sz="1200"/>
            </a:pPr>
            <a:endParaRPr/>
          </a:p>
          <a:p>
            <a:pPr>
              <a:tabLst/>
              <a:defRPr>
                <a:solidFill>
                  <a:srgbClr val="FBC901"/>
                </a:solidFill>
              </a:defRPr>
            </a:pPr>
            <a:r>
              <a:t>To inhibit re-closure, fine sand is added to the water, tending to wedge cracks open </a:t>
            </a:r>
            <a:r>
              <a:rPr baseline="31999"/>
              <a:t>1</a:t>
            </a:r>
          </a:p>
          <a:p>
            <a:pPr>
              <a:tabLst/>
              <a:defRPr sz="1200"/>
            </a:pPr>
            <a:endParaRPr/>
          </a:p>
          <a:p>
            <a:pPr>
              <a:tabLst/>
              <a:defRPr>
                <a:solidFill>
                  <a:srgbClr val="FBC901"/>
                </a:solidFill>
              </a:defRPr>
            </a:pPr>
            <a:r>
              <a:t>To inhibit hydrocarbon clogging, solvents &amp; detergents are added to the fracking water</a:t>
            </a:r>
          </a:p>
          <a:p>
            <a:pPr>
              <a:tabLst/>
              <a:defRPr sz="700"/>
            </a:pPr>
            <a:endParaRPr/>
          </a:p>
          <a:p>
            <a:pPr marL="0" lvl="1" indent="640896">
              <a:buSzTx/>
              <a:buNone/>
              <a:tabLst/>
            </a:pPr>
            <a:r>
              <a:t>(with their composition now not even disclosed to the U.S. public or government)</a:t>
            </a:r>
          </a:p>
          <a:p>
            <a:pPr marL="0" lvl="1" indent="640896">
              <a:buSzTx/>
              <a:buNone/>
              <a:tabLst/>
              <a:defRPr sz="700"/>
            </a:pPr>
            <a:endParaRPr/>
          </a:p>
          <a:p>
            <a:pPr marL="0" lvl="1" indent="640896">
              <a:buSzTx/>
              <a:buNone/>
              <a:tabLst/>
            </a:pPr>
            <a:r>
              <a:t>EGS field creation in low hydrocarbon rock might not require </a:t>
            </a:r>
            <a:r>
              <a:rPr b="1"/>
              <a:t>those</a:t>
            </a:r>
            <a:r>
              <a:t> chemicals</a:t>
            </a:r>
          </a:p>
          <a:p>
            <a:pPr marL="0" lvl="2" indent="1085850">
              <a:buSzTx/>
              <a:buNone/>
              <a:tabLst/>
              <a:defRPr sz="1200"/>
            </a:pPr>
            <a:endParaRPr/>
          </a:p>
          <a:p>
            <a:pPr>
              <a:tabLst/>
              <a:defRPr>
                <a:solidFill>
                  <a:srgbClr val="FBC901"/>
                </a:solidFill>
              </a:defRPr>
            </a:pPr>
            <a:r>
              <a:t>Finally, to inhibit </a:t>
            </a:r>
            <a:r>
              <a:rPr b="1"/>
              <a:t>tight</a:t>
            </a:r>
            <a:r>
              <a:t> re-closure of cracks, their walls are also generally roughened </a:t>
            </a:r>
          </a:p>
          <a:p>
            <a:pPr>
              <a:tabLst/>
              <a:defRPr sz="700"/>
            </a:pPr>
            <a:endParaRPr/>
          </a:p>
          <a:p>
            <a:pPr marL="0" lvl="1" indent="640896">
              <a:buSzTx/>
              <a:buNone/>
              <a:tabLst/>
            </a:pPr>
            <a:r>
              <a:t>via the addition of rock-etching acids to the fracking water</a:t>
            </a:r>
          </a:p>
          <a:p>
            <a:pPr>
              <a:tabLst/>
              <a:defRPr sz="700"/>
            </a:pPr>
            <a:endParaRPr/>
          </a:p>
          <a:p>
            <a:pPr marL="0" lvl="1" indent="640896">
              <a:buSzTx/>
              <a:buNone/>
              <a:tabLst/>
            </a:pPr>
            <a:r>
              <a:rPr b="1"/>
              <a:t>These</a:t>
            </a:r>
            <a:r>
              <a:t> chemicals probably </a:t>
            </a:r>
            <a:r>
              <a:rPr b="1"/>
              <a:t>would</a:t>
            </a:r>
            <a:r>
              <a:t> be desirable in creation of an EGS fields</a:t>
            </a:r>
          </a:p>
        </p:txBody>
      </p:sp>
      <p:sp>
        <p:nvSpPr>
          <p:cNvPr id="235" name="Rectangle 5"/>
          <p:cNvSpPr txBox="1"/>
          <p:nvPr/>
        </p:nvSpPr>
        <p:spPr>
          <a:xfrm>
            <a:off x="304800" y="63937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defRPr>
            </a:lvl1pPr>
          </a:lstStyle>
          <a:p>
            <a:r>
              <a:t>1) The sand is called a "proppant" (so named because it "props" the cracks open?)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5"/>
          <p:cNvSpPr txBox="1"/>
          <p:nvPr/>
        </p:nvSpPr>
        <p:spPr>
          <a:xfrm>
            <a:off x="304800" y="6203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defRPr>
            </a:lvl1pPr>
          </a:lstStyle>
          <a:p>
            <a:r>
              <a:t>1) https://www1.eere.energy.gov/geothermal/pdfs/future_geo_energy.pdf</a:t>
            </a:r>
          </a:p>
        </p:txBody>
      </p:sp>
      <p:sp>
        <p:nvSpPr>
          <p:cNvPr id="238" name="Rectangle 2"/>
          <p:cNvSpPr txBox="1">
            <a:spLocks noGrp="1"/>
          </p:cNvSpPr>
          <p:nvPr>
            <p:ph type="title"/>
          </p:nvPr>
        </p:nvSpPr>
        <p:spPr>
          <a:xfrm>
            <a:off x="203200" y="25399"/>
            <a:ext cx="8666808" cy="675219"/>
          </a:xfrm>
          <a:prstGeom prst="rect">
            <a:avLst/>
          </a:prstGeom>
        </p:spPr>
        <p:txBody>
          <a:bodyPr/>
          <a:lstStyle>
            <a:lvl1pPr>
              <a:defRPr i="1">
                <a:solidFill>
                  <a:srgbClr val="E5FFFF"/>
                </a:solidFill>
                <a:latin typeface="+mn-lt"/>
                <a:ea typeface="+mn-ea"/>
                <a:cs typeface="+mn-cs"/>
                <a:sym typeface="Arial"/>
              </a:defRPr>
            </a:lvl1pPr>
          </a:lstStyle>
          <a:p>
            <a:r>
              <a:t>To explore this (and other) issues I found a massive MIT led study:</a:t>
            </a:r>
          </a:p>
        </p:txBody>
      </p:sp>
      <p:sp>
        <p:nvSpPr>
          <p:cNvPr id="239" name="Rectangle 3"/>
          <p:cNvSpPr txBox="1">
            <a:spLocks noGrp="1"/>
          </p:cNvSpPr>
          <p:nvPr>
            <p:ph type="body" idx="1"/>
          </p:nvPr>
        </p:nvSpPr>
        <p:spPr>
          <a:xfrm>
            <a:off x="190500" y="744506"/>
            <a:ext cx="8763000" cy="5368989"/>
          </a:xfrm>
          <a:prstGeom prst="rect">
            <a:avLst/>
          </a:prstGeom>
        </p:spPr>
        <p:txBody>
          <a:bodyPr/>
          <a:lstStyle/>
          <a:p>
            <a:pPr algn="ctr">
              <a:tabLst/>
              <a:defRPr b="1"/>
            </a:pPr>
            <a:r>
              <a:t>The Future of Geothermal Energy </a:t>
            </a:r>
            <a:r>
              <a:rPr baseline="31999"/>
              <a:t>1</a:t>
            </a:r>
          </a:p>
          <a:p>
            <a:pPr>
              <a:tabLst/>
            </a:pPr>
            <a:endParaRPr/>
          </a:p>
          <a:p>
            <a:pPr>
              <a:tabLst/>
            </a:pPr>
            <a:r>
              <a:t>Echoing information above, that report's synopsis states (p. 1-1):</a:t>
            </a:r>
          </a:p>
          <a:p>
            <a:pPr>
              <a:tabLst/>
            </a:pPr>
            <a:endParaRPr/>
          </a:p>
          <a:p>
            <a:pPr marL="0" lvl="1" indent="228600">
              <a:buSzTx/>
              <a:buNone/>
              <a:tabLst/>
              <a:defRPr sz="1600"/>
            </a:pPr>
            <a:r>
              <a:t>"</a:t>
            </a:r>
            <a:r>
              <a:rPr b="1"/>
              <a:t>Although conventional hydrothermal</a:t>
            </a:r>
            <a:r>
              <a:t> resources are used effectively for both electric and nonelectric applications in the United States, they are somewhat limited in their location and ultimate potential for supplying electricity. </a:t>
            </a:r>
          </a:p>
          <a:p>
            <a:pPr marL="0" lvl="1" indent="228600">
              <a:buSzTx/>
              <a:buNone/>
              <a:tabLst/>
              <a:defRPr sz="1600"/>
            </a:pPr>
            <a:endParaRPr/>
          </a:p>
          <a:p>
            <a:pPr marL="0" lvl="1" indent="228600">
              <a:buSzTx/>
              <a:buNone/>
              <a:tabLst/>
              <a:defRPr sz="1600"/>
            </a:pPr>
            <a:r>
              <a:rPr b="1"/>
              <a:t>Beyond these conventional resources are EGS resources</a:t>
            </a:r>
            <a:r>
              <a:t> with enormous potential for primary energy recovery </a:t>
            </a:r>
            <a:r>
              <a:rPr b="1"/>
              <a:t>using heat­ mining technology</a:t>
            </a:r>
            <a:r>
              <a:t>, which is designed to extract and utilize the earth’s stored thermal energy." </a:t>
            </a:r>
          </a:p>
          <a:p>
            <a:pPr>
              <a:tabLst/>
              <a:defRPr sz="1600"/>
            </a:pPr>
            <a:endParaRPr/>
          </a:p>
          <a:p>
            <a:pPr>
              <a:tabLst/>
              <a:defRPr sz="1700"/>
            </a:pPr>
            <a:r>
              <a:t>That report moves on to then make a striking claim (p. 1-3):</a:t>
            </a:r>
          </a:p>
          <a:p>
            <a:pPr>
              <a:tabLst/>
              <a:defRPr sz="1600"/>
            </a:pPr>
            <a:endParaRPr/>
          </a:p>
          <a:p>
            <a:pPr marL="0" lvl="1" indent="228600">
              <a:spcBef>
                <a:spcPts val="300"/>
              </a:spcBef>
              <a:buSzTx/>
              <a:buNone/>
              <a:tabLst/>
              <a:defRPr sz="1600" i="1"/>
            </a:pPr>
            <a:r>
              <a:t>"</a:t>
            </a:r>
            <a:r>
              <a:rPr i="0"/>
              <a:t>With a reasonable investment in R&amp;D, EGS could provide 100 GW</a:t>
            </a:r>
            <a:r>
              <a:rPr i="0" baseline="-25000"/>
              <a:t>e </a:t>
            </a:r>
            <a:r>
              <a:rPr i="0"/>
              <a:t>or more of cost­-competitive generating capacity in the next 50 years."</a:t>
            </a:r>
          </a:p>
          <a:p>
            <a:pPr>
              <a:spcBef>
                <a:spcPts val="300"/>
              </a:spcBef>
              <a:tabLst/>
              <a:defRPr sz="1600"/>
            </a:pPr>
            <a:endParaRPr/>
          </a:p>
          <a:p>
            <a:pPr algn="ctr">
              <a:spcBef>
                <a:spcPts val="300"/>
              </a:spcBef>
              <a:tabLst/>
            </a:pPr>
            <a:r>
              <a:rPr b="1">
                <a:solidFill>
                  <a:srgbClr val="FBC901"/>
                </a:solidFill>
              </a:rPr>
              <a:t>A "cost competitive" 100 GW would equal 20% of today's U.S. power generation</a:t>
            </a:r>
          </a:p>
        </p:txBody>
      </p:sp>
      <p:sp>
        <p:nvSpPr>
          <p:cNvPr id="240"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2"/>
          <p:cNvSpPr txBox="1">
            <a:spLocks noGrp="1"/>
          </p:cNvSpPr>
          <p:nvPr>
            <p:ph type="title"/>
          </p:nvPr>
        </p:nvSpPr>
        <p:spPr>
          <a:xfrm>
            <a:off x="304800" y="76199"/>
            <a:ext cx="8534400" cy="675219"/>
          </a:xfrm>
          <a:prstGeom prst="rect">
            <a:avLst/>
          </a:prstGeom>
        </p:spPr>
        <p:txBody>
          <a:bodyPr/>
          <a:lstStyle>
            <a:lvl1pPr>
              <a:defRPr i="1">
                <a:solidFill>
                  <a:srgbClr val="E5FFFF"/>
                </a:solidFill>
                <a:latin typeface="+mn-lt"/>
                <a:ea typeface="+mn-ea"/>
                <a:cs typeface="+mn-cs"/>
                <a:sym typeface="Arial"/>
              </a:defRPr>
            </a:lvl1pPr>
          </a:lstStyle>
          <a:p>
            <a:r>
              <a:t>The report additionally claims that:</a:t>
            </a:r>
          </a:p>
        </p:txBody>
      </p:sp>
      <p:sp>
        <p:nvSpPr>
          <p:cNvPr id="243" name="Rectangle 3"/>
          <p:cNvSpPr txBox="1">
            <a:spLocks noGrp="1"/>
          </p:cNvSpPr>
          <p:nvPr>
            <p:ph type="body" idx="1"/>
          </p:nvPr>
        </p:nvSpPr>
        <p:spPr>
          <a:xfrm>
            <a:off x="304800" y="744506"/>
            <a:ext cx="8534400" cy="5730145"/>
          </a:xfrm>
          <a:prstGeom prst="rect">
            <a:avLst/>
          </a:prstGeom>
        </p:spPr>
        <p:txBody>
          <a:bodyPr/>
          <a:lstStyle/>
          <a:p>
            <a:pPr defTabSz="859536">
              <a:spcBef>
                <a:spcPts val="500"/>
              </a:spcBef>
              <a:tabLst/>
              <a:defRPr sz="1504">
                <a:effectLst>
                  <a:outerShdw blurRad="35814" dist="35814" dir="2700000" rotWithShape="0">
                    <a:srgbClr val="000000"/>
                  </a:outerShdw>
                </a:effectLst>
              </a:defRPr>
            </a:pPr>
            <a:r>
              <a:t>(p. 1-4): "Field studies conducted worldwide for more than 30 years have shown that EGS is technically feasible in terms of producing net thermal energy by circulating water through stimulated regions of rock at depths ranging from 3 to 5 km. We can now stimulate large rock volumes (more than 2 cubic km), drill into these stimulated regions to establish connected reservoirs, generate connectivity in a controlled way if needed, circulate fluid without large pressure losses at near commercial rates, and generate power using the thermal energy produced at the surface from the created EGS system. </a:t>
            </a:r>
            <a:r>
              <a:rPr>
                <a:solidFill>
                  <a:srgbClr val="FBC901"/>
                </a:solidFill>
              </a:rPr>
              <a:t>Initial concerns regarding five key issues - flow short circuiting, a need for high injection pressures, water losses, geochemical impacts, and induced seismicity - appear to be either fully resolved or manageable with proper monitoring and operational changes." </a:t>
            </a:r>
            <a:br/>
            <a:endParaRPr sz="752"/>
          </a:p>
          <a:p>
            <a:pPr algn="ctr" defTabSz="859536">
              <a:spcBef>
                <a:spcPts val="500"/>
              </a:spcBef>
              <a:tabLst/>
              <a:defRPr sz="1692">
                <a:effectLst>
                  <a:outerShdw blurRad="35814" dist="35814" dir="2700000" rotWithShape="0">
                    <a:srgbClr val="000000"/>
                  </a:outerShdw>
                </a:effectLst>
              </a:defRPr>
            </a:pPr>
            <a:r>
              <a:t>But it later concedes that:</a:t>
            </a:r>
          </a:p>
          <a:p>
            <a:pPr defTabSz="859536">
              <a:spcBef>
                <a:spcPts val="500"/>
              </a:spcBef>
              <a:tabLst/>
              <a:defRPr sz="752" i="1">
                <a:effectLst>
                  <a:outerShdw blurRad="35814" dist="35814" dir="2700000" rotWithShape="0">
                    <a:srgbClr val="000000"/>
                  </a:outerShdw>
                </a:effectLst>
              </a:defRPr>
            </a:pPr>
            <a:endParaRPr/>
          </a:p>
          <a:p>
            <a:pPr defTabSz="859536">
              <a:spcBef>
                <a:spcPts val="500"/>
              </a:spcBef>
              <a:tabLst/>
              <a:defRPr sz="1504">
                <a:effectLst>
                  <a:outerShdw blurRad="35814" dist="35814" dir="2700000" rotWithShape="0">
                    <a:srgbClr val="000000"/>
                  </a:outerShdw>
                </a:effectLst>
              </a:defRPr>
            </a:pPr>
            <a:r>
              <a:t>(p. 1-21): "Extensive drilling for petroleum, geothermal, and mineral resources during the past century has demonstrated that </a:t>
            </a:r>
            <a:r>
              <a:rPr>
                <a:solidFill>
                  <a:srgbClr val="FBC901"/>
                </a:solidFill>
              </a:rPr>
              <a:t>the largest heat resource in the Earth’s crust, by far, is contained in rocks of low natural permeability</a:t>
            </a:r>
            <a:r>
              <a:t>. Recovery of heat from such rocks at commercial rates and competitive costs is the object of the EGS program."</a:t>
            </a:r>
          </a:p>
          <a:p>
            <a:pPr defTabSz="859536">
              <a:spcBef>
                <a:spcPts val="500"/>
              </a:spcBef>
              <a:tabLst/>
              <a:defRPr sz="658" i="1">
                <a:effectLst>
                  <a:outerShdw blurRad="35814" dist="35814" dir="2700000" rotWithShape="0">
                    <a:srgbClr val="000000"/>
                  </a:outerShdw>
                </a:effectLst>
              </a:defRPr>
            </a:pPr>
            <a:endParaRPr/>
          </a:p>
          <a:p>
            <a:pPr algn="ctr" defTabSz="859536">
              <a:spcBef>
                <a:spcPts val="500"/>
              </a:spcBef>
              <a:tabLst/>
              <a:defRPr sz="1692">
                <a:effectLst>
                  <a:outerShdw blurRad="35814" dist="35814" dir="2700000" rotWithShape="0">
                    <a:srgbClr val="000000"/>
                  </a:outerShdw>
                </a:effectLst>
              </a:defRPr>
            </a:pPr>
            <a:r>
              <a:t>And seemingly undercuts the earlier claim that issues have been largely resolved:</a:t>
            </a:r>
          </a:p>
          <a:p>
            <a:pPr defTabSz="859536">
              <a:spcBef>
                <a:spcPts val="500"/>
              </a:spcBef>
              <a:tabLst/>
              <a:defRPr sz="658" i="1">
                <a:effectLst>
                  <a:outerShdw blurRad="35814" dist="35814" dir="2700000" rotWithShape="0">
                    <a:srgbClr val="000000"/>
                  </a:outerShdw>
                </a:effectLst>
              </a:defRPr>
            </a:pPr>
            <a:endParaRPr/>
          </a:p>
          <a:p>
            <a:pPr defTabSz="859536">
              <a:spcBef>
                <a:spcPts val="500"/>
              </a:spcBef>
              <a:tabLst/>
              <a:defRPr sz="1504">
                <a:effectLst>
                  <a:outerShdw blurRad="35814" dist="35814" dir="2700000" rotWithShape="0">
                    <a:srgbClr val="000000"/>
                  </a:outerShdw>
                </a:effectLst>
              </a:defRPr>
            </a:pPr>
            <a:r>
              <a:t>(p. 1-21): As expected in the early development of any new technology, many lessons have been learned from 30 years of EGS field research in the eight countries listed above. For example, the initial concept of producing discrete hydraulic fractures has largely been replaced by stimulating the natural fracture system. </a:t>
            </a:r>
            <a:r>
              <a:rPr>
                <a:solidFill>
                  <a:srgbClr val="FBC901"/>
                </a:solidFill>
              </a:rPr>
              <a:t>Although the goal of operating a commercial­sized EGS reservoir has not been achieved yet</a:t>
            </a:r>
            <a:r>
              <a:t>, field testing has successfully demonstrated that reservoirs of sufficient size with nearly sufficient connectivity to produce fluids at commercial rates can be established.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Rectangle 2"/>
          <p:cNvSpPr txBox="1">
            <a:spLocks noGrp="1"/>
          </p:cNvSpPr>
          <p:nvPr>
            <p:ph type="title"/>
          </p:nvPr>
        </p:nvSpPr>
        <p:spPr>
          <a:xfrm>
            <a:off x="304800" y="76199"/>
            <a:ext cx="8534400" cy="513728"/>
          </a:xfrm>
          <a:prstGeom prst="rect">
            <a:avLst/>
          </a:prstGeom>
        </p:spPr>
        <p:txBody>
          <a:bodyPr/>
          <a:lstStyle/>
          <a:p>
            <a:pPr>
              <a:defRPr i="1">
                <a:solidFill>
                  <a:srgbClr val="E5FFFF"/>
                </a:solidFill>
                <a:latin typeface="+mn-lt"/>
                <a:ea typeface="+mn-ea"/>
                <a:cs typeface="+mn-cs"/>
                <a:sym typeface="Arial"/>
              </a:defRPr>
            </a:pPr>
            <a:r>
              <a:t>But what about EGS's need for something resembling </a:t>
            </a:r>
            <a:r>
              <a:rPr b="1">
                <a:solidFill>
                  <a:srgbClr val="FBC901"/>
                </a:solidFill>
              </a:rPr>
              <a:t>fracking</a:t>
            </a:r>
            <a:r>
              <a:t>?</a:t>
            </a:r>
          </a:p>
        </p:txBody>
      </p:sp>
      <p:sp>
        <p:nvSpPr>
          <p:cNvPr id="246" name="Rectangle 3"/>
          <p:cNvSpPr txBox="1">
            <a:spLocks noGrp="1"/>
          </p:cNvSpPr>
          <p:nvPr>
            <p:ph type="body" idx="1"/>
          </p:nvPr>
        </p:nvSpPr>
        <p:spPr>
          <a:xfrm>
            <a:off x="194550" y="755043"/>
            <a:ext cx="8915289" cy="5936844"/>
          </a:xfrm>
          <a:prstGeom prst="rect">
            <a:avLst/>
          </a:prstGeom>
        </p:spPr>
        <p:txBody>
          <a:bodyPr/>
          <a:lstStyle/>
          <a:p>
            <a:pPr>
              <a:tabLst/>
            </a:pPr>
            <a:r>
              <a:t>Discussion of hydraulic fracturing is woven throughout the 372 page MIT EGS report</a:t>
            </a:r>
          </a:p>
          <a:p>
            <a:pPr marL="0" lvl="1" indent="640896">
              <a:buSzTx/>
              <a:buNone/>
              <a:tabLst/>
              <a:defRPr sz="700"/>
            </a:pPr>
            <a:endParaRPr/>
          </a:p>
          <a:p>
            <a:pPr marL="0" lvl="1" indent="640896">
              <a:buSzTx/>
              <a:buNone/>
              <a:tabLst/>
            </a:pPr>
            <a:r>
              <a:t>Addition of chemicals to fracturing fluids is also repeatedly mentioned</a:t>
            </a:r>
          </a:p>
          <a:p>
            <a:pPr>
              <a:tabLst/>
              <a:defRPr sz="800"/>
            </a:pPr>
            <a:endParaRPr/>
          </a:p>
          <a:p>
            <a:pPr marL="0" lvl="2" indent="1085850">
              <a:buSzTx/>
              <a:buNone/>
              <a:tabLst/>
            </a:pPr>
            <a:r>
              <a:t>E.G., on page 4-45: "dilute acids" or on page 5-4: "other chemicals" </a:t>
            </a:r>
          </a:p>
          <a:p>
            <a:pPr marL="0" lvl="1" indent="640896">
              <a:buSzTx/>
              <a:buNone/>
              <a:tabLst/>
              <a:defRPr sz="1100"/>
            </a:pPr>
            <a:endParaRPr/>
          </a:p>
          <a:p>
            <a:pPr>
              <a:tabLst/>
            </a:pPr>
            <a:r>
              <a:t>But in this otherwise very detailed report, in its chapter on Environmental Impacts,</a:t>
            </a:r>
          </a:p>
          <a:p>
            <a:pPr marL="0" lvl="1" indent="640896">
              <a:buSzTx/>
              <a:buNone/>
              <a:tabLst/>
              <a:defRPr sz="700"/>
            </a:pPr>
            <a:endParaRPr/>
          </a:p>
          <a:p>
            <a:pPr marL="0" lvl="1" indent="640896">
              <a:buSzTx/>
              <a:buNone/>
              <a:tabLst/>
            </a:pPr>
            <a:r>
              <a:t>the entire discussion of water pollution (8.2.2) spans </a:t>
            </a:r>
            <a:r>
              <a:rPr b="1">
                <a:solidFill>
                  <a:srgbClr val="FBC901"/>
                </a:solidFill>
              </a:rPr>
              <a:t>two short paragraphs,</a:t>
            </a:r>
          </a:p>
          <a:p>
            <a:pPr marL="0" lvl="1" indent="640896">
              <a:buSzTx/>
              <a:buNone/>
              <a:tabLst/>
              <a:defRPr sz="800"/>
            </a:pPr>
            <a:endParaRPr/>
          </a:p>
          <a:p>
            <a:pPr marL="0" lvl="2" indent="1085850">
              <a:buSzTx/>
              <a:buNone/>
              <a:tabLst/>
            </a:pPr>
            <a:r>
              <a:t>and it includes no specific reference to fracking chemicals employed</a:t>
            </a:r>
          </a:p>
          <a:p>
            <a:pPr>
              <a:tabLst/>
              <a:defRPr sz="1100"/>
            </a:pPr>
            <a:endParaRPr/>
          </a:p>
          <a:p>
            <a:pPr>
              <a:tabLst/>
              <a:defRPr b="1">
                <a:solidFill>
                  <a:srgbClr val="FBC901"/>
                </a:solidFill>
              </a:defRPr>
            </a:pPr>
            <a:r>
              <a:t>That left me VERY uneasy about possible parallels between EGS and fracking</a:t>
            </a:r>
          </a:p>
          <a:p>
            <a:pPr>
              <a:tabLst/>
              <a:defRPr sz="700" b="1">
                <a:solidFill>
                  <a:srgbClr val="FBC901"/>
                </a:solidFill>
              </a:defRPr>
            </a:pPr>
            <a:endParaRPr/>
          </a:p>
          <a:p>
            <a:pPr algn="ctr">
              <a:tabLst/>
              <a:defRPr b="1"/>
            </a:pPr>
            <a:r>
              <a:t>I nevertheless recognize a key difference between those technologies</a:t>
            </a:r>
            <a:r>
              <a:rPr b="0"/>
              <a:t>:  </a:t>
            </a:r>
          </a:p>
          <a:p>
            <a:pPr>
              <a:tabLst/>
              <a:defRPr sz="700" b="1"/>
            </a:pPr>
            <a:endParaRPr b="0"/>
          </a:p>
          <a:p>
            <a:pPr>
              <a:tabLst/>
              <a:defRPr b="1"/>
            </a:pPr>
            <a:r>
              <a:rPr b="0"/>
              <a:t>To extract depletable natural gas, </a:t>
            </a:r>
            <a:r>
              <a:t>new</a:t>
            </a:r>
            <a:r>
              <a:rPr b="0"/>
              <a:t> natural gas fields must be continuously fracked</a:t>
            </a:r>
          </a:p>
          <a:p>
            <a:pPr marL="0" lvl="1" indent="640896">
              <a:buSzTx/>
              <a:buNone/>
              <a:tabLst/>
              <a:defRPr sz="800" b="1"/>
            </a:pPr>
            <a:endParaRPr b="0"/>
          </a:p>
          <a:p>
            <a:pPr>
              <a:tabLst/>
              <a:defRPr b="1"/>
            </a:pPr>
            <a:r>
              <a:rPr b="0"/>
              <a:t>But to extract effectively undepletable earth heat, once an EGS field is created </a:t>
            </a:r>
          </a:p>
          <a:p>
            <a:pPr>
              <a:tabLst/>
              <a:defRPr sz="700" b="1"/>
            </a:pPr>
            <a:endParaRPr b="0"/>
          </a:p>
          <a:p>
            <a:pPr marL="0" lvl="1" indent="640896">
              <a:buSzTx/>
              <a:buNone/>
              <a:tabLst/>
              <a:defRPr b="1"/>
            </a:pPr>
            <a:r>
              <a:rPr b="0"/>
              <a:t>it could provide ~ endless power, and it might do so from a smallish field in an</a:t>
            </a:r>
          </a:p>
          <a:p>
            <a:pPr marL="0" lvl="1" indent="640896">
              <a:buSzTx/>
              <a:buNone/>
              <a:tabLst/>
              <a:defRPr sz="700" b="1"/>
            </a:pPr>
            <a:endParaRPr b="0"/>
          </a:p>
          <a:p>
            <a:pPr marL="0" lvl="2" indent="1085850">
              <a:buSzTx/>
              <a:buNone/>
              <a:tabLst/>
              <a:defRPr b="1"/>
            </a:pPr>
            <a:r>
              <a:rPr b="0"/>
              <a:t>isolated rock formation, from which water pollution could not easily spread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Rectangle 5"/>
          <p:cNvSpPr txBox="1"/>
          <p:nvPr/>
        </p:nvSpPr>
        <p:spPr>
          <a:xfrm>
            <a:off x="304800" y="6179575"/>
            <a:ext cx="8534400" cy="6460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defRPr>
            </a:pPr>
            <a:r>
              <a:t>1) from Wikipedia's Geothermal Gradient webpage: https://en.wikipedia.org/wiki/Geothermal_gradient</a:t>
            </a:r>
            <a:br/>
            <a:r>
              <a:t>2) USGS: Geothermal Energy: https://pubs.usgs.gov/circ/1965/0519/report.pdf</a:t>
            </a:r>
            <a:br/>
            <a:r>
              <a:t>3) Sustainable Energy - Without the Hot Air: https://www.withouthotair.com/</a:t>
            </a:r>
            <a:br/>
            <a:r>
              <a:t>4) Discussed in my note set: Generic Power Plant and Grid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
        <p:nvSpPr>
          <p:cNvPr id="249" name="Rectangle 2"/>
          <p:cNvSpPr txBox="1">
            <a:spLocks noGrp="1"/>
          </p:cNvSpPr>
          <p:nvPr>
            <p:ph type="title"/>
          </p:nvPr>
        </p:nvSpPr>
        <p:spPr>
          <a:xfrm>
            <a:off x="304800" y="76199"/>
            <a:ext cx="8534400" cy="675219"/>
          </a:xfrm>
          <a:prstGeom prst="rect">
            <a:avLst/>
          </a:prstGeom>
        </p:spPr>
        <p:txBody>
          <a:bodyPr/>
          <a:lstStyle>
            <a:lvl1pPr>
              <a:defRPr i="1">
                <a:solidFill>
                  <a:srgbClr val="E5FFFF"/>
                </a:solidFill>
                <a:latin typeface="+mn-lt"/>
                <a:ea typeface="+mn-ea"/>
                <a:cs typeface="+mn-cs"/>
                <a:sym typeface="Arial"/>
              </a:defRPr>
            </a:lvl1pPr>
          </a:lstStyle>
          <a:p>
            <a:r>
              <a:t>How plausible is a 20% EGS contribution to U.S. power ?</a:t>
            </a:r>
          </a:p>
        </p:txBody>
      </p:sp>
      <p:sp>
        <p:nvSpPr>
          <p:cNvPr id="250" name="Rectangle 3"/>
          <p:cNvSpPr txBox="1">
            <a:spLocks noGrp="1"/>
          </p:cNvSpPr>
          <p:nvPr>
            <p:ph type="body" idx="1"/>
          </p:nvPr>
        </p:nvSpPr>
        <p:spPr>
          <a:xfrm>
            <a:off x="304800" y="782606"/>
            <a:ext cx="8534400" cy="5368989"/>
          </a:xfrm>
          <a:prstGeom prst="rect">
            <a:avLst/>
          </a:prstGeom>
        </p:spPr>
        <p:txBody>
          <a:bodyPr/>
          <a:lstStyle/>
          <a:p>
            <a:pPr defTabSz="832104">
              <a:spcBef>
                <a:spcPts val="300"/>
              </a:spcBef>
              <a:tabLst/>
              <a:defRPr sz="1638">
                <a:effectLst>
                  <a:outerShdw blurRad="34671" dist="34671" dir="2700000" rotWithShape="0">
                    <a:srgbClr val="000000"/>
                  </a:outerShdw>
                </a:effectLst>
              </a:defRPr>
            </a:pPr>
            <a:r>
              <a:t>In the spirit of "We can figure this out" let's try a quick calculation:</a:t>
            </a:r>
          </a:p>
          <a:p>
            <a:pPr defTabSz="832104">
              <a:spcBef>
                <a:spcPts val="300"/>
              </a:spcBef>
              <a:tabLst/>
              <a:defRPr sz="1001">
                <a:effectLst>
                  <a:outerShdw blurRad="34671" dist="34671" dir="2700000" rotWithShape="0">
                    <a:srgbClr val="000000"/>
                  </a:outerShdw>
                </a:effectLst>
              </a:defRPr>
            </a:pPr>
            <a:endParaRPr/>
          </a:p>
          <a:p>
            <a:pPr defTabSz="832104">
              <a:spcBef>
                <a:spcPts val="300"/>
              </a:spcBef>
              <a:tabLst/>
              <a:defRPr sz="1638">
                <a:effectLst>
                  <a:outerShdw blurRad="34671" dist="34671" dir="2700000" rotWithShape="0">
                    <a:srgbClr val="000000"/>
                  </a:outerShdw>
                </a:effectLst>
              </a:defRPr>
            </a:pPr>
            <a:r>
              <a:t>How much Geothermal heat is flowing up to the earth's surface?</a:t>
            </a:r>
          </a:p>
          <a:p>
            <a:pPr defTabSz="832104">
              <a:spcBef>
                <a:spcPts val="300"/>
              </a:spcBef>
              <a:tabLst/>
              <a:defRPr sz="546">
                <a:effectLst>
                  <a:outerShdw blurRad="34671" dist="34671" dir="2700000" rotWithShape="0">
                    <a:srgbClr val="000000"/>
                  </a:outerShdw>
                </a:effectLst>
              </a:defRPr>
            </a:pPr>
            <a:endParaRPr/>
          </a:p>
          <a:p>
            <a:pPr marL="0" lvl="1" indent="583215" defTabSz="832104">
              <a:spcBef>
                <a:spcPts val="300"/>
              </a:spcBef>
              <a:buSzTx/>
              <a:buNone/>
              <a:tabLst/>
              <a:defRPr sz="1638">
                <a:effectLst>
                  <a:outerShdw blurRad="34671" dist="34671" dir="2700000" rotWithShape="0">
                    <a:srgbClr val="000000"/>
                  </a:outerShdw>
                </a:effectLst>
              </a:defRPr>
            </a:pPr>
            <a:r>
              <a:t>Wikipedia </a:t>
            </a:r>
            <a:r>
              <a:rPr baseline="31999"/>
              <a:t>1</a:t>
            </a:r>
            <a:r>
              <a:t> specifies this as </a:t>
            </a:r>
            <a:r>
              <a:rPr b="1"/>
              <a:t>65 mW / m</a:t>
            </a:r>
            <a:r>
              <a:rPr b="1" baseline="29802"/>
              <a:t>2</a:t>
            </a:r>
            <a:r>
              <a:t> on land (vs. 110 at ocean bottom) </a:t>
            </a:r>
          </a:p>
          <a:p>
            <a:pPr defTabSz="832104">
              <a:tabLst/>
              <a:defRPr sz="546">
                <a:effectLst>
                  <a:outerShdw blurRad="34671" dist="34671" dir="2700000" rotWithShape="0">
                    <a:srgbClr val="000000"/>
                  </a:outerShdw>
                </a:effectLst>
              </a:defRPr>
            </a:pPr>
            <a:endParaRPr/>
          </a:p>
          <a:p>
            <a:pPr marL="0" lvl="1" indent="583215" defTabSz="832104">
              <a:spcBef>
                <a:spcPts val="300"/>
              </a:spcBef>
              <a:buSzTx/>
              <a:buNone/>
              <a:tabLst/>
              <a:defRPr sz="1638">
                <a:effectLst>
                  <a:outerShdw blurRad="34671" dist="34671" dir="2700000" rotWithShape="0">
                    <a:srgbClr val="000000"/>
                  </a:outerShdw>
                </a:effectLst>
              </a:defRPr>
            </a:pPr>
            <a:r>
              <a:t>The U.S. Geological Survey </a:t>
            </a:r>
            <a:r>
              <a:rPr baseline="31999"/>
              <a:t>2  </a:t>
            </a:r>
            <a:r>
              <a:t>reports a "normal" number equivalent to 63 mW / m</a:t>
            </a:r>
            <a:r>
              <a:rPr baseline="31999"/>
              <a:t>2</a:t>
            </a:r>
          </a:p>
          <a:p>
            <a:pPr marL="0" lvl="1" indent="583215" defTabSz="832104">
              <a:spcBef>
                <a:spcPts val="300"/>
              </a:spcBef>
              <a:buSzTx/>
              <a:buNone/>
              <a:tabLst/>
              <a:defRPr sz="546">
                <a:effectLst>
                  <a:outerShdw blurRad="34671" dist="34671" dir="2700000" rotWithShape="0">
                    <a:srgbClr val="000000"/>
                  </a:outerShdw>
                </a:effectLst>
              </a:defRPr>
            </a:pPr>
            <a:endParaRPr/>
          </a:p>
          <a:p>
            <a:pPr marL="0" lvl="1" indent="583215" defTabSz="832104">
              <a:spcBef>
                <a:spcPts val="300"/>
              </a:spcBef>
              <a:buSzTx/>
              <a:buNone/>
              <a:tabLst/>
              <a:defRPr sz="1638">
                <a:effectLst>
                  <a:outerShdw blurRad="34671" dist="34671" dir="2700000" rotWithShape="0">
                    <a:srgbClr val="000000"/>
                  </a:outerShdw>
                </a:effectLst>
              </a:defRPr>
            </a:pPr>
            <a:r>
              <a:t>"Sustainable Energy without the Hot Air" </a:t>
            </a:r>
            <a:r>
              <a:rPr baseline="31999"/>
              <a:t>3</a:t>
            </a:r>
            <a:r>
              <a:t> gives a similar value of 50 mW / m</a:t>
            </a:r>
            <a:r>
              <a:rPr baseline="29802"/>
              <a:t>2  </a:t>
            </a:r>
            <a:endParaRPr baseline="-2197"/>
          </a:p>
          <a:p>
            <a:pPr marL="0" lvl="1" indent="583215" defTabSz="832104">
              <a:spcBef>
                <a:spcPts val="300"/>
              </a:spcBef>
              <a:buSzTx/>
              <a:buNone/>
              <a:tabLst/>
              <a:defRPr sz="1001">
                <a:effectLst>
                  <a:outerShdw blurRad="34671" dist="34671" dir="2700000" rotWithShape="0">
                    <a:srgbClr val="000000"/>
                  </a:outerShdw>
                </a:effectLst>
              </a:defRPr>
            </a:pPr>
            <a:endParaRPr baseline="-3596"/>
          </a:p>
          <a:p>
            <a:pPr defTabSz="832104">
              <a:spcBef>
                <a:spcPts val="300"/>
              </a:spcBef>
              <a:tabLst/>
              <a:defRPr sz="1638">
                <a:effectLst>
                  <a:outerShdw blurRad="34671" dist="34671" dir="2700000" rotWithShape="0">
                    <a:srgbClr val="000000"/>
                  </a:outerShdw>
                </a:effectLst>
              </a:defRPr>
            </a:pPr>
            <a:r>
              <a:t>What fraction of that heat energy might we be able to capture?</a:t>
            </a:r>
            <a:endParaRPr baseline="-2197"/>
          </a:p>
          <a:p>
            <a:pPr defTabSz="832104">
              <a:spcBef>
                <a:spcPts val="300"/>
              </a:spcBef>
              <a:tabLst/>
              <a:defRPr sz="546">
                <a:effectLst>
                  <a:outerShdw blurRad="34671" dist="34671" dir="2700000" rotWithShape="0">
                    <a:srgbClr val="000000"/>
                  </a:outerShdw>
                </a:effectLst>
              </a:defRPr>
            </a:pPr>
            <a:endParaRPr baseline="-6593"/>
          </a:p>
          <a:p>
            <a:pPr marL="0" lvl="1" indent="583215" defTabSz="832104">
              <a:spcBef>
                <a:spcPts val="300"/>
              </a:spcBef>
              <a:buSzTx/>
              <a:buNone/>
              <a:tabLst/>
              <a:defRPr sz="1638">
                <a:effectLst>
                  <a:outerShdw blurRad="34671" dist="34671" dir="2700000" rotWithShape="0">
                    <a:srgbClr val="000000"/>
                  </a:outerShdw>
                </a:effectLst>
              </a:defRPr>
            </a:pPr>
            <a:r>
              <a:t>The </a:t>
            </a:r>
            <a:r>
              <a:rPr b="1"/>
              <a:t>Carnot Cycle</a:t>
            </a:r>
            <a:r>
              <a:t> </a:t>
            </a:r>
            <a:r>
              <a:rPr baseline="31999"/>
              <a:t>4</a:t>
            </a:r>
            <a:r>
              <a:t> gives an idealized maximum power extraction efficiency of </a:t>
            </a:r>
          </a:p>
          <a:p>
            <a:pPr defTabSz="832104">
              <a:tabLst/>
              <a:defRPr sz="546">
                <a:effectLst>
                  <a:outerShdw blurRad="34671" dist="34671" dir="2700000" rotWithShape="0">
                    <a:srgbClr val="000000"/>
                  </a:outerShdw>
                </a:effectLst>
              </a:defRPr>
            </a:pPr>
            <a:endParaRPr/>
          </a:p>
          <a:p>
            <a:pPr marL="0" lvl="2" indent="988123" defTabSz="832104">
              <a:spcBef>
                <a:spcPts val="300"/>
              </a:spcBef>
              <a:buSzTx/>
              <a:buNone/>
              <a:tabLst/>
              <a:defRPr sz="1638">
                <a:effectLst>
                  <a:outerShdw blurRad="34671" dist="34671" dir="2700000" rotWithShape="0">
                    <a:srgbClr val="000000"/>
                  </a:outerShdw>
                </a:effectLst>
              </a:defRPr>
            </a:pPr>
            <a:r>
              <a:t>~ (T</a:t>
            </a:r>
            <a:r>
              <a:rPr baseline="-26879"/>
              <a:t>high</a:t>
            </a:r>
            <a:r>
              <a:t> – T</a:t>
            </a:r>
            <a:r>
              <a:rPr baseline="-26879"/>
              <a:t>low</a:t>
            </a:r>
            <a:r>
              <a:t>) / T</a:t>
            </a:r>
            <a:r>
              <a:rPr baseline="-26879"/>
              <a:t>high</a:t>
            </a:r>
            <a:r>
              <a:t> x 100</a:t>
            </a:r>
          </a:p>
          <a:p>
            <a:pPr defTabSz="832104">
              <a:tabLst/>
              <a:defRPr sz="546">
                <a:effectLst>
                  <a:outerShdw blurRad="34671" dist="34671" dir="2700000" rotWithShape="0">
                    <a:srgbClr val="000000"/>
                  </a:outerShdw>
                </a:effectLst>
              </a:defRPr>
            </a:pPr>
            <a:endParaRPr/>
          </a:p>
          <a:p>
            <a:pPr marL="0" lvl="1" indent="583215" defTabSz="832104">
              <a:spcBef>
                <a:spcPts val="300"/>
              </a:spcBef>
              <a:buSzTx/>
              <a:buNone/>
              <a:tabLst/>
              <a:defRPr sz="1638">
                <a:effectLst>
                  <a:outerShdw blurRad="34671" dist="34671" dir="2700000" rotWithShape="0">
                    <a:srgbClr val="000000"/>
                  </a:outerShdw>
                </a:effectLst>
              </a:defRPr>
            </a:pPr>
            <a:r>
              <a:t>For geothermal heat engines, T</a:t>
            </a:r>
            <a:r>
              <a:rPr baseline="-26879"/>
              <a:t>low</a:t>
            </a:r>
            <a:r>
              <a:t> ~ earth surface temperature ~ 300°K</a:t>
            </a:r>
          </a:p>
          <a:p>
            <a:pPr defTabSz="832104">
              <a:tabLst/>
              <a:defRPr sz="546">
                <a:effectLst>
                  <a:outerShdw blurRad="34671" dist="34671" dir="2700000" rotWithShape="0">
                    <a:srgbClr val="000000"/>
                  </a:outerShdw>
                </a:effectLst>
              </a:defRPr>
            </a:pPr>
            <a:endParaRPr/>
          </a:p>
          <a:p>
            <a:pPr marL="0" lvl="1" indent="583215" defTabSz="832104">
              <a:spcBef>
                <a:spcPts val="300"/>
              </a:spcBef>
              <a:buSzTx/>
              <a:buNone/>
              <a:tabLst/>
              <a:defRPr sz="1638">
                <a:effectLst>
                  <a:outerShdw blurRad="34671" dist="34671" dir="2700000" rotWithShape="0">
                    <a:srgbClr val="000000"/>
                  </a:outerShdw>
                </a:effectLst>
              </a:defRPr>
            </a:pPr>
            <a:r>
              <a:t>Deep ground might be 200°C hotter (i.e., 500°K) giving theoretical limit of </a:t>
            </a:r>
          </a:p>
          <a:p>
            <a:pPr marL="0" lvl="1" indent="583215" defTabSz="832104">
              <a:spcBef>
                <a:spcPts val="300"/>
              </a:spcBef>
              <a:buSzTx/>
              <a:buNone/>
              <a:tabLst/>
              <a:defRPr sz="637">
                <a:effectLst>
                  <a:outerShdw blurRad="34671" dist="34671" dir="2700000" rotWithShape="0">
                    <a:srgbClr val="000000"/>
                  </a:outerShdw>
                </a:effectLst>
              </a:defRPr>
            </a:pPr>
            <a:endParaRPr/>
          </a:p>
          <a:p>
            <a:pPr marL="0" lvl="2" indent="988123" defTabSz="832104">
              <a:spcBef>
                <a:spcPts val="300"/>
              </a:spcBef>
              <a:buSzTx/>
              <a:buNone/>
              <a:tabLst/>
              <a:defRPr sz="1638" b="1">
                <a:effectLst>
                  <a:outerShdw blurRad="34671" dist="34671" dir="2700000" rotWithShape="0">
                    <a:srgbClr val="000000"/>
                  </a:outerShdw>
                </a:effectLst>
              </a:defRPr>
            </a:pPr>
            <a:r>
              <a:t>Max geothermal efficiency ~ (500 - 300 / 500) x 100 ~ 40%</a:t>
            </a:r>
            <a:endParaRPr>
              <a:solidFill>
                <a:srgbClr val="FFCC00"/>
              </a:solidFill>
            </a:endParaRPr>
          </a:p>
          <a:p>
            <a:pPr marL="0" lvl="2" indent="988123" defTabSz="832104">
              <a:spcBef>
                <a:spcPts val="300"/>
              </a:spcBef>
              <a:buSzTx/>
              <a:buNone/>
              <a:tabLst/>
              <a:defRPr sz="1365">
                <a:effectLst>
                  <a:outerShdw blurRad="34671" dist="34671" dir="2700000" rotWithShape="0">
                    <a:srgbClr val="000000"/>
                  </a:outerShdw>
                </a:effectLst>
              </a:defRPr>
            </a:pPr>
            <a:endParaRPr>
              <a:solidFill>
                <a:srgbClr val="FFCC00"/>
              </a:solidFill>
            </a:endParaRPr>
          </a:p>
          <a:p>
            <a:pPr defTabSz="832104">
              <a:spcBef>
                <a:spcPts val="300"/>
              </a:spcBef>
              <a:tabLst/>
              <a:defRPr sz="1638">
                <a:effectLst>
                  <a:outerShdw blurRad="34671" dist="34671" dir="2700000" rotWithShape="0">
                    <a:srgbClr val="000000"/>
                  </a:outerShdw>
                </a:effectLst>
              </a:defRPr>
            </a:pPr>
            <a:r>
              <a:rPr>
                <a:solidFill>
                  <a:srgbClr val="FFCC00"/>
                </a:solidFill>
              </a:rPr>
              <a:t>Combining: Max extractable Geothermal power ~ 65 mW / m</a:t>
            </a:r>
            <a:r>
              <a:rPr baseline="31999">
                <a:solidFill>
                  <a:srgbClr val="FFCC00"/>
                </a:solidFill>
              </a:rPr>
              <a:t>2</a:t>
            </a:r>
            <a:r>
              <a:rPr>
                <a:solidFill>
                  <a:srgbClr val="FFCC00"/>
                </a:solidFill>
              </a:rPr>
              <a:t>  x 40% = 26 mW / m</a:t>
            </a:r>
            <a:r>
              <a:rPr baseline="31999">
                <a:solidFill>
                  <a:srgbClr val="FFCC00"/>
                </a:solidFill>
              </a:rPr>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E99B7-321C-2245-AC92-E88A300B2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06" y="1636817"/>
            <a:ext cx="3951184" cy="2523989"/>
          </a:xfrm>
          <a:prstGeom prst="rect">
            <a:avLst/>
          </a:prstGeom>
        </p:spPr>
      </p:pic>
      <p:sp>
        <p:nvSpPr>
          <p:cNvPr id="162" name="Rectangle 5"/>
          <p:cNvSpPr txBox="1"/>
          <p:nvPr/>
        </p:nvSpPr>
        <p:spPr>
          <a:xfrm>
            <a:off x="304800" y="6584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defRPr>
            </a:pPr>
            <a:r>
              <a:t>1) From my note set;  U.S. Energy Production &amp; Consumption (</a:t>
            </a:r>
            <a:r>
              <a:rPr u="sng">
                <a:solidFill>
                  <a:srgbClr val="00CCFF"/>
                </a:solidFill>
                <a:uFill>
                  <a:solidFill>
                    <a:srgbClr val="00CCFF"/>
                  </a:solidFill>
                </a:uFill>
                <a:hlinkClick r:id="rId3"/>
              </a:rPr>
              <a:t>pptx</a:t>
            </a:r>
            <a:r>
              <a:t> / </a:t>
            </a:r>
            <a:r>
              <a:rPr u="sng">
                <a:solidFill>
                  <a:srgbClr val="00CCFF"/>
                </a:solidFill>
                <a:uFill>
                  <a:solidFill>
                    <a:srgbClr val="00CCFF"/>
                  </a:solidFill>
                </a:uFill>
                <a:hlinkClick r:id="rId4"/>
              </a:rPr>
              <a:t>pdf</a:t>
            </a:r>
            <a:r>
              <a:t> / </a:t>
            </a:r>
            <a:r>
              <a:rPr u="sng">
                <a:solidFill>
                  <a:srgbClr val="00CCFF"/>
                </a:solidFill>
                <a:uFill>
                  <a:solidFill>
                    <a:srgbClr val="00CCFF"/>
                  </a:solidFill>
                </a:uFill>
                <a:hlinkClick r:id="rId5"/>
              </a:rPr>
              <a:t>key</a:t>
            </a:r>
            <a:r>
              <a:t>)</a:t>
            </a:r>
          </a:p>
        </p:txBody>
      </p:sp>
      <p:sp>
        <p:nvSpPr>
          <p:cNvPr id="163" name="Rectangle 2"/>
          <p:cNvSpPr txBox="1">
            <a:spLocks noGrp="1"/>
          </p:cNvSpPr>
          <p:nvPr>
            <p:ph type="title"/>
          </p:nvPr>
        </p:nvSpPr>
        <p:spPr>
          <a:xfrm>
            <a:off x="304800" y="76199"/>
            <a:ext cx="8534400" cy="675219"/>
          </a:xfrm>
          <a:prstGeom prst="rect">
            <a:avLst/>
          </a:prstGeom>
        </p:spPr>
        <p:txBody>
          <a:bodyPr/>
          <a:lstStyle>
            <a:lvl1pPr>
              <a:defRPr i="1">
                <a:solidFill>
                  <a:srgbClr val="E5FFFF"/>
                </a:solidFill>
                <a:latin typeface="+mn-lt"/>
                <a:ea typeface="+mn-ea"/>
                <a:cs typeface="+mn-cs"/>
                <a:sym typeface="Arial"/>
              </a:defRPr>
            </a:lvl1pPr>
          </a:lstStyle>
          <a:p>
            <a:r>
              <a:t>Exotic Power Sources</a:t>
            </a:r>
          </a:p>
        </p:txBody>
      </p:sp>
      <p:sp>
        <p:nvSpPr>
          <p:cNvPr id="164" name="Rectangle 3"/>
          <p:cNvSpPr txBox="1">
            <a:spLocks noGrp="1"/>
          </p:cNvSpPr>
          <p:nvPr>
            <p:ph type="body" sz="quarter" idx="1"/>
          </p:nvPr>
        </p:nvSpPr>
        <p:spPr>
          <a:xfrm>
            <a:off x="228600" y="693706"/>
            <a:ext cx="8534400" cy="896859"/>
          </a:xfrm>
          <a:prstGeom prst="rect">
            <a:avLst/>
          </a:prstGeom>
        </p:spPr>
        <p:txBody>
          <a:bodyPr/>
          <a:lstStyle/>
          <a:p>
            <a:pPr>
              <a:tabLst/>
            </a:pPr>
            <a:r>
              <a:rPr b="1">
                <a:solidFill>
                  <a:srgbClr val="FBC901"/>
                </a:solidFill>
              </a:rPr>
              <a:t>This note set is about power technologies missing from this figure</a:t>
            </a:r>
            <a:r>
              <a:rPr b="1"/>
              <a:t> </a:t>
            </a:r>
            <a:r>
              <a:rPr baseline="31999"/>
              <a:t>1</a:t>
            </a:r>
          </a:p>
          <a:p>
            <a:pPr>
              <a:tabLst/>
              <a:defRPr sz="500"/>
            </a:pPr>
            <a:endParaRPr/>
          </a:p>
          <a:p>
            <a:pPr marL="0" lvl="1" indent="640896">
              <a:buSzTx/>
              <a:buNone/>
              <a:tabLst/>
            </a:pPr>
            <a:r>
              <a:t>(plus one that </a:t>
            </a:r>
            <a:r>
              <a:rPr b="1"/>
              <a:t>does</a:t>
            </a:r>
            <a:r>
              <a:t> appear, but only as the figure's flat gray baseline)</a:t>
            </a:r>
          </a:p>
        </p:txBody>
      </p:sp>
      <p:sp>
        <p:nvSpPr>
          <p:cNvPr id="165" name="Rectangle 3"/>
          <p:cNvSpPr txBox="1"/>
          <p:nvPr/>
        </p:nvSpPr>
        <p:spPr>
          <a:xfrm>
            <a:off x="170805" y="4160806"/>
            <a:ext cx="9018638" cy="240006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But this note set is also about technologies capturing major popular press attention,</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emerging technologies upon which many place their hopes for a greener world</a:t>
            </a:r>
          </a:p>
          <a:p>
            <a:pPr lvl="1" indent="640896">
              <a:spcBef>
                <a:spcPts val="400"/>
              </a:spcBef>
              <a:defRPr sz="10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In response I will try to not only introduce these technologies but to use basic science</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to estimate how much available power each technology is trying to tap into,</a:t>
            </a:r>
          </a:p>
          <a:p>
            <a:pPr lvl="1" indent="640896">
              <a:spcBef>
                <a:spcPts val="400"/>
              </a:spcBef>
              <a:defRPr sz="700" b="0">
                <a:solidFill>
                  <a:srgbClr val="FFFFFF"/>
                </a:solidFill>
                <a:effectLst>
                  <a:outerShdw blurRad="38100" dist="38100" dir="2700000" rotWithShape="0">
                    <a:srgbClr val="000000"/>
                  </a:outerShdw>
                </a:effectLst>
              </a:defRPr>
            </a:pPr>
            <a:endParaRPr/>
          </a:p>
          <a:p>
            <a:pPr lvl="2" indent="1085850">
              <a:spcBef>
                <a:spcPts val="400"/>
              </a:spcBef>
              <a:defRPr b="0">
                <a:solidFill>
                  <a:srgbClr val="FFFFFF"/>
                </a:solidFill>
                <a:effectLst>
                  <a:outerShdw blurRad="38100" dist="38100" dir="2700000" rotWithShape="0">
                    <a:srgbClr val="000000"/>
                  </a:outerShdw>
                </a:effectLst>
              </a:defRPr>
            </a:pPr>
            <a:r>
              <a:t>which should provide a basis for judging that technology's ultimate potential</a:t>
            </a:r>
          </a:p>
        </p:txBody>
      </p:sp>
      <p:sp>
        <p:nvSpPr>
          <p:cNvPr id="167" name="Rectangle 3"/>
          <p:cNvSpPr txBox="1"/>
          <p:nvPr/>
        </p:nvSpPr>
        <p:spPr>
          <a:xfrm>
            <a:off x="2819400" y="1636817"/>
            <a:ext cx="2959901" cy="338197"/>
          </a:xfrm>
          <a:prstGeom prst="rect">
            <a:avLst/>
          </a:prstGeom>
          <a:noFill/>
          <a:ln w="12700" cap="flat">
            <a:noFill/>
            <a:miter lim="400000"/>
          </a:ln>
          <a:effectLst>
            <a:outerShdw blurRad="101600" dist="25400" dir="5400000" rotWithShape="0">
              <a:srgbClr val="000000">
                <a:alpha val="75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lvl="1" indent="596033" defTabSz="850391">
              <a:spcBef>
                <a:spcPts val="400"/>
              </a:spcBef>
              <a:defRPr sz="1209" b="0">
                <a:solidFill>
                  <a:srgbClr val="FBC901"/>
                </a:solidFill>
                <a:effectLst>
                  <a:outerShdw blurRad="35433" dist="35433" dir="2700000" rotWithShape="0">
                    <a:srgbClr val="000000"/>
                  </a:outerShdw>
                </a:effectLst>
              </a:defRPr>
            </a:pPr>
            <a:r>
              <a:rPr dirty="0"/>
              <a:t>Sources of U.S. Electrical Power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5"/>
          <p:cNvSpPr txBox="1"/>
          <p:nvPr/>
        </p:nvSpPr>
        <p:spPr>
          <a:xfrm>
            <a:off x="304800" y="6561406"/>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defRPr>
            </a:pPr>
            <a:r>
              <a:t>1) From Wikipedia: https://en.wikipedia.org/wiki/List_of_U.S._states_and_territories_by_area</a:t>
            </a:r>
          </a:p>
        </p:txBody>
      </p:sp>
      <p:sp>
        <p:nvSpPr>
          <p:cNvPr id="253" name="Rectangle 2"/>
          <p:cNvSpPr txBox="1">
            <a:spLocks noGrp="1"/>
          </p:cNvSpPr>
          <p:nvPr>
            <p:ph type="title"/>
          </p:nvPr>
        </p:nvSpPr>
        <p:spPr>
          <a:xfrm>
            <a:off x="304800" y="76199"/>
            <a:ext cx="8534400" cy="509643"/>
          </a:xfrm>
          <a:prstGeom prst="rect">
            <a:avLst/>
          </a:prstGeom>
        </p:spPr>
        <p:txBody>
          <a:bodyPr/>
          <a:lstStyle/>
          <a:p>
            <a:pPr>
              <a:defRPr i="1">
                <a:solidFill>
                  <a:srgbClr val="E5FFFF"/>
                </a:solidFill>
                <a:latin typeface="+mn-lt"/>
                <a:ea typeface="+mn-ea"/>
                <a:cs typeface="+mn-cs"/>
                <a:sym typeface="Arial"/>
              </a:defRPr>
            </a:pPr>
            <a:r>
              <a:t>The total land area of the U.S. is 9,147,593 km</a:t>
            </a:r>
            <a:r>
              <a:rPr baseline="31999"/>
              <a:t>2</a:t>
            </a:r>
          </a:p>
        </p:txBody>
      </p:sp>
      <p:sp>
        <p:nvSpPr>
          <p:cNvPr id="254" name="Rectangle 3"/>
          <p:cNvSpPr txBox="1">
            <a:spLocks noGrp="1"/>
          </p:cNvSpPr>
          <p:nvPr>
            <p:ph type="body" idx="1"/>
          </p:nvPr>
        </p:nvSpPr>
        <p:spPr>
          <a:xfrm>
            <a:off x="304800" y="706406"/>
            <a:ext cx="8786307" cy="4366269"/>
          </a:xfrm>
          <a:prstGeom prst="rect">
            <a:avLst/>
          </a:prstGeom>
        </p:spPr>
        <p:txBody>
          <a:bodyPr/>
          <a:lstStyle/>
          <a:p>
            <a:pPr>
              <a:tabLst/>
            </a:pPr>
            <a:r>
              <a:t>Multiplying that number </a:t>
            </a:r>
            <a:r>
              <a:rPr baseline="31999"/>
              <a:t>1</a:t>
            </a:r>
            <a:r>
              <a:t> by the preceding slide's capturable Geothermal energy/m</a:t>
            </a:r>
            <a:r>
              <a:rPr baseline="31999"/>
              <a:t>2</a:t>
            </a:r>
            <a:r>
              <a:t>:</a:t>
            </a:r>
          </a:p>
          <a:p>
            <a:pPr>
              <a:tabLst/>
              <a:defRPr sz="600"/>
            </a:pPr>
            <a:endParaRPr/>
          </a:p>
          <a:p>
            <a:pPr marL="0" lvl="1" indent="640896">
              <a:buSzTx/>
              <a:buNone/>
              <a:tabLst/>
            </a:pPr>
            <a:r>
              <a:t>Max U.S. Geothermal Power = 9,147,593 km</a:t>
            </a:r>
            <a:r>
              <a:rPr baseline="31999"/>
              <a:t>2  </a:t>
            </a:r>
            <a:r>
              <a:t>x 26 mW / m</a:t>
            </a:r>
            <a:r>
              <a:rPr baseline="31999"/>
              <a:t>2</a:t>
            </a:r>
            <a:r>
              <a:t> x (10</a:t>
            </a:r>
            <a:r>
              <a:rPr baseline="31999"/>
              <a:t>6</a:t>
            </a:r>
            <a:r>
              <a:t> m</a:t>
            </a:r>
            <a:r>
              <a:rPr baseline="31999"/>
              <a:t>2</a:t>
            </a:r>
            <a:r>
              <a:t> / km</a:t>
            </a:r>
            <a:r>
              <a:rPr baseline="31999"/>
              <a:t>2</a:t>
            </a:r>
            <a:r>
              <a:t>)</a:t>
            </a:r>
          </a:p>
          <a:p>
            <a:pPr marL="0" lvl="1" indent="640896">
              <a:buSzTx/>
              <a:buNone/>
              <a:tabLst/>
              <a:defRPr sz="600"/>
            </a:pPr>
            <a:endParaRPr/>
          </a:p>
          <a:p>
            <a:pPr marL="0" lvl="2" indent="1085850">
              <a:buSzTx/>
              <a:buNone/>
              <a:tabLst/>
            </a:pPr>
            <a:r>
              <a:t>= 2.4 x 10</a:t>
            </a:r>
            <a:r>
              <a:rPr baseline="31999"/>
              <a:t>14</a:t>
            </a:r>
            <a:r>
              <a:t> mW = 2.4 x 10</a:t>
            </a:r>
            <a:r>
              <a:rPr baseline="31999"/>
              <a:t>5</a:t>
            </a:r>
            <a:r>
              <a:t> MW = 0.24 TW</a:t>
            </a:r>
          </a:p>
          <a:p>
            <a:pPr marL="0" lvl="2" indent="1085850">
              <a:buSzTx/>
              <a:buNone/>
              <a:tabLst/>
              <a:defRPr sz="1000"/>
            </a:pPr>
            <a:endParaRPr/>
          </a:p>
          <a:p>
            <a:pPr>
              <a:tabLst/>
            </a:pPr>
            <a:r>
              <a:t>As noted earlier, average total U.S. power consumption is ~ 1/2 TW</a:t>
            </a:r>
          </a:p>
          <a:p>
            <a:pPr>
              <a:tabLst/>
              <a:defRPr sz="600"/>
            </a:pPr>
            <a:endParaRPr/>
          </a:p>
          <a:p>
            <a:pPr marL="0" lvl="1" indent="640896">
              <a:buSzTx/>
              <a:buNone/>
              <a:tabLst/>
            </a:pPr>
            <a:r>
              <a:t>Thus, if 100% of U.S. land area were effectively used for EGS,</a:t>
            </a:r>
          </a:p>
          <a:p>
            <a:pPr marL="0" lvl="1" indent="640896">
              <a:buSzTx/>
              <a:buNone/>
              <a:tabLst/>
              <a:defRPr sz="600"/>
            </a:pPr>
            <a:endParaRPr/>
          </a:p>
          <a:p>
            <a:pPr marL="0" lvl="2" indent="1085850">
              <a:buSzTx/>
              <a:buNone/>
              <a:tabLst/>
            </a:pPr>
            <a:r>
              <a:t>Geothermal could produce (at best) ~ .24 / 0.5 ~ 50% of U.S. power</a:t>
            </a:r>
          </a:p>
          <a:p>
            <a:pPr marL="0" lvl="2" indent="1085850">
              <a:buSzTx/>
              <a:buNone/>
              <a:tabLst/>
              <a:defRPr sz="1000"/>
            </a:pPr>
            <a:endParaRPr/>
          </a:p>
          <a:p>
            <a:pPr>
              <a:tabLst/>
            </a:pPr>
            <a:r>
              <a:t>OR, </a:t>
            </a:r>
            <a:r>
              <a:rPr b="1">
                <a:solidFill>
                  <a:srgbClr val="FBC901"/>
                </a:solidFill>
              </a:rPr>
              <a:t>to provide 20% of U.S. power </a:t>
            </a:r>
            <a:r>
              <a:t>(as claimed in the report discussed above):</a:t>
            </a:r>
          </a:p>
          <a:p>
            <a:pPr>
              <a:tabLst/>
              <a:defRPr sz="600"/>
            </a:pPr>
            <a:endParaRPr/>
          </a:p>
          <a:p>
            <a:pPr marL="0" lvl="1" indent="640896">
              <a:buSzTx/>
              <a:buNone/>
              <a:tabLst/>
            </a:pPr>
            <a:r>
              <a:t> </a:t>
            </a:r>
            <a:r>
              <a:rPr b="1">
                <a:solidFill>
                  <a:srgbClr val="FBC901"/>
                </a:solidFill>
              </a:rPr>
              <a:t>Geothermal would require ~ 2/5</a:t>
            </a:r>
            <a:r>
              <a:rPr b="1" baseline="31999">
                <a:solidFill>
                  <a:srgbClr val="FBC901"/>
                </a:solidFill>
              </a:rPr>
              <a:t>ths</a:t>
            </a:r>
            <a:r>
              <a:rPr b="1">
                <a:solidFill>
                  <a:srgbClr val="FBC901"/>
                </a:solidFill>
              </a:rPr>
              <a:t> of the total U.S. land</a:t>
            </a:r>
            <a:r>
              <a:t> (including Alaska)</a:t>
            </a:r>
          </a:p>
          <a:p>
            <a:pPr>
              <a:tabLst/>
              <a:defRPr sz="1000"/>
            </a:pPr>
            <a:endParaRPr/>
          </a:p>
          <a:p>
            <a:pPr>
              <a:tabLst/>
            </a:pPr>
            <a:r>
              <a:t>Not likely!  Especially when NREL rates HALF of the lower 48 </a:t>
            </a:r>
            <a:r>
              <a:rPr>
                <a:solidFill>
                  <a:srgbClr val="FFFB00"/>
                </a:solidFill>
              </a:rPr>
              <a:t>unfavorable</a:t>
            </a:r>
            <a:r>
              <a:t> for EGS:</a:t>
            </a:r>
          </a:p>
        </p:txBody>
      </p:sp>
      <p:pic>
        <p:nvPicPr>
          <p:cNvPr id="255" name="Picture 7" descr="Picture 7"/>
          <p:cNvPicPr>
            <a:picLocks noChangeAspect="1"/>
          </p:cNvPicPr>
          <p:nvPr/>
        </p:nvPicPr>
        <p:blipFill>
          <a:blip r:embed="rId2"/>
          <a:srcRect t="11630" b="9233"/>
          <a:stretch>
            <a:fillRect/>
          </a:stretch>
        </p:blipFill>
        <p:spPr>
          <a:xfrm>
            <a:off x="3120231" y="4975825"/>
            <a:ext cx="2571399" cy="157264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2"/>
          <p:cNvSpPr txBox="1">
            <a:spLocks noGrp="1"/>
          </p:cNvSpPr>
          <p:nvPr>
            <p:ph type="title"/>
          </p:nvPr>
        </p:nvSpPr>
        <p:spPr>
          <a:xfrm>
            <a:off x="304800" y="2438400"/>
            <a:ext cx="8534400" cy="675218"/>
          </a:xfrm>
          <a:prstGeom prst="rect">
            <a:avLst/>
          </a:prstGeom>
        </p:spPr>
        <p:txBody>
          <a:bodyPr/>
          <a:lstStyle>
            <a:lvl1pPr>
              <a:defRPr b="1" i="1">
                <a:solidFill>
                  <a:srgbClr val="FBC901"/>
                </a:solidFill>
                <a:latin typeface="+mn-lt"/>
                <a:ea typeface="+mn-ea"/>
                <a:cs typeface="+mn-cs"/>
                <a:sym typeface="Arial"/>
              </a:defRPr>
            </a:lvl1pPr>
          </a:lstStyle>
          <a:p>
            <a:r>
              <a:t>Ocean Thermal Energy Conversion</a:t>
            </a:r>
          </a:p>
        </p:txBody>
      </p:sp>
      <p:sp>
        <p:nvSpPr>
          <p:cNvPr id="258"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Rectangle 2"/>
          <p:cNvSpPr txBox="1">
            <a:spLocks noGrp="1"/>
          </p:cNvSpPr>
          <p:nvPr>
            <p:ph type="title"/>
          </p:nvPr>
        </p:nvSpPr>
        <p:spPr>
          <a:xfrm>
            <a:off x="304800" y="76200"/>
            <a:ext cx="8534400" cy="609600"/>
          </a:xfrm>
          <a:prstGeom prst="rect">
            <a:avLst/>
          </a:prstGeom>
        </p:spPr>
        <p:txBody>
          <a:bodyPr/>
          <a:lstStyle/>
          <a:p>
            <a:r>
              <a:t>Ocean Thermal Energy Conversion = OTEC</a:t>
            </a:r>
          </a:p>
        </p:txBody>
      </p:sp>
      <p:sp>
        <p:nvSpPr>
          <p:cNvPr id="261" name="Rectangle 5"/>
          <p:cNvSpPr txBox="1"/>
          <p:nvPr/>
        </p:nvSpPr>
        <p:spPr>
          <a:xfrm>
            <a:off x="1524000" y="6152420"/>
            <a:ext cx="60198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https://www.makai.com/ocean-thermal-energy-conversion/</a:t>
            </a:r>
          </a:p>
        </p:txBody>
      </p:sp>
      <p:sp>
        <p:nvSpPr>
          <p:cNvPr id="26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263" name="Rectangle 3"/>
          <p:cNvSpPr txBox="1">
            <a:spLocks noGrp="1"/>
          </p:cNvSpPr>
          <p:nvPr>
            <p:ph type="body" idx="1"/>
          </p:nvPr>
        </p:nvSpPr>
        <p:spPr>
          <a:xfrm>
            <a:off x="152400" y="762000"/>
            <a:ext cx="8973534" cy="5334000"/>
          </a:xfrm>
          <a:prstGeom prst="rect">
            <a:avLst/>
          </a:prstGeom>
        </p:spPr>
        <p:txBody>
          <a:bodyPr/>
          <a:lstStyle/>
          <a:p>
            <a:pPr>
              <a:defRPr sz="1800"/>
            </a:pPr>
            <a:r>
              <a:t>OTEC and Geothermal power have a lot in common - Both employ:</a:t>
            </a:r>
          </a:p>
          <a:p>
            <a:pPr>
              <a:defRPr sz="700"/>
            </a:pPr>
            <a:endParaRPr/>
          </a:p>
          <a:p>
            <a:pPr marL="0" lvl="1" indent="640896">
              <a:buSzTx/>
              <a:buNone/>
              <a:defRPr sz="1800"/>
            </a:pPr>
            <a:r>
              <a:t>A turbine-electrical-generator driven by high pressure vapor </a:t>
            </a:r>
          </a:p>
          <a:p>
            <a:pPr marL="0" lvl="1" indent="640896">
              <a:buSzTx/>
              <a:buNone/>
              <a:defRPr sz="700"/>
            </a:pPr>
            <a:endParaRPr/>
          </a:p>
          <a:p>
            <a:pPr marL="0" lvl="2" indent="1085850">
              <a:buSzTx/>
              <a:buNone/>
              <a:defRPr sz="1800"/>
            </a:pPr>
            <a:r>
              <a:t>that was boiled by heat acquired from a HOT reservoir, and then</a:t>
            </a:r>
          </a:p>
          <a:p>
            <a:pPr marL="0" lvl="2" indent="1085850">
              <a:buSzTx/>
              <a:buNone/>
              <a:defRPr sz="700"/>
            </a:pPr>
            <a:endParaRPr/>
          </a:p>
          <a:p>
            <a:pPr marL="0" lvl="3" indent="1577339">
              <a:buSzTx/>
              <a:buNone/>
              <a:defRPr sz="1800"/>
            </a:pPr>
            <a:r>
              <a:t>re-condensed by dissipating heat into a COLD reservoir</a:t>
            </a:r>
          </a:p>
          <a:p>
            <a:pPr marL="0" lvl="3" indent="1577339">
              <a:buSzTx/>
              <a:buNone/>
              <a:defRPr sz="1100"/>
            </a:pPr>
            <a:endParaRPr/>
          </a:p>
          <a:p>
            <a:pPr>
              <a:defRPr sz="1800"/>
            </a:pPr>
            <a:r>
              <a:t>But OTEC's reservoirs are flipped:</a:t>
            </a:r>
          </a:p>
          <a:p>
            <a:pPr>
              <a:defRPr sz="700"/>
            </a:pPr>
            <a:endParaRPr/>
          </a:p>
          <a:p>
            <a:pPr marL="0" lvl="1" indent="640896">
              <a:buSzTx/>
              <a:buNone/>
              <a:defRPr sz="1800"/>
            </a:pPr>
            <a:r>
              <a:t>The upper </a:t>
            </a:r>
            <a:r>
              <a:rPr b="1"/>
              <a:t>HOT</a:t>
            </a:r>
            <a:r>
              <a:t> reservoir is warm water near the </a:t>
            </a:r>
            <a:r>
              <a:rPr b="1"/>
              <a:t>surfaces</a:t>
            </a:r>
            <a:r>
              <a:t> of some oceans</a:t>
            </a:r>
          </a:p>
          <a:p>
            <a:pPr marL="0" lvl="1" indent="640896">
              <a:buSzTx/>
              <a:buNone/>
              <a:defRPr sz="700"/>
            </a:pPr>
            <a:endParaRPr/>
          </a:p>
          <a:p>
            <a:pPr marL="0" lvl="1" indent="640896">
              <a:buSzTx/>
              <a:buNone/>
              <a:defRPr sz="1800"/>
            </a:pPr>
            <a:r>
              <a:t>The lower </a:t>
            </a:r>
            <a:r>
              <a:rPr b="1"/>
              <a:t>COLD</a:t>
            </a:r>
            <a:r>
              <a:t> reservoir is near-freezing water in the </a:t>
            </a:r>
            <a:r>
              <a:rPr b="1"/>
              <a:t>depths</a:t>
            </a:r>
            <a:r>
              <a:t> of some oceans</a:t>
            </a:r>
          </a:p>
          <a:p>
            <a:pPr marL="0" lvl="1" indent="640896">
              <a:buSzTx/>
              <a:buNone/>
              <a:defRPr sz="1100"/>
            </a:pPr>
            <a:endParaRPr/>
          </a:p>
          <a:p>
            <a:pPr>
              <a:defRPr sz="1800"/>
            </a:pPr>
            <a:r>
              <a:t>And because "HOT" ocean surfaces are not hot enough to boil water, </a:t>
            </a:r>
          </a:p>
          <a:p>
            <a:pPr>
              <a:defRPr sz="700"/>
            </a:pPr>
            <a:endParaRPr/>
          </a:p>
          <a:p>
            <a:pPr marL="0" lvl="1" indent="640896">
              <a:buSzTx/>
              <a:buNone/>
              <a:defRPr sz="1800"/>
            </a:pPr>
            <a:r>
              <a:t>some other "working fluid" must be vaporized &amp; condensed,</a:t>
            </a:r>
          </a:p>
          <a:p>
            <a:pPr marL="0" lvl="1" indent="640896">
              <a:buSzTx/>
              <a:buNone/>
              <a:defRPr sz="700"/>
            </a:pPr>
            <a:endParaRPr/>
          </a:p>
          <a:p>
            <a:pPr marL="0" lvl="2" indent="1085850">
              <a:buSzTx/>
              <a:buNone/>
              <a:defRPr sz="1800"/>
            </a:pPr>
            <a:r>
              <a:t>something that boils </a:t>
            </a:r>
            <a:r>
              <a:rPr b="1"/>
              <a:t>between</a:t>
            </a:r>
            <a:r>
              <a:t> deep &amp; shallow seawater temperatures  </a:t>
            </a:r>
          </a:p>
          <a:p>
            <a:pPr marL="0" lvl="2" indent="1085850">
              <a:buSzTx/>
              <a:buNone/>
              <a:defRPr sz="1100"/>
            </a:pPr>
            <a:endParaRPr/>
          </a:p>
          <a:p>
            <a:pPr>
              <a:defRPr sz="1800"/>
            </a:pPr>
            <a:r>
              <a:t>The working fluid chosen in most OTEC projects is ammonia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2"/>
          <p:cNvSpPr txBox="1">
            <a:spLocks noGrp="1"/>
          </p:cNvSpPr>
          <p:nvPr>
            <p:ph type="title"/>
          </p:nvPr>
        </p:nvSpPr>
        <p:spPr>
          <a:xfrm>
            <a:off x="304800" y="76200"/>
            <a:ext cx="8534400" cy="609600"/>
          </a:xfrm>
          <a:prstGeom prst="rect">
            <a:avLst/>
          </a:prstGeom>
        </p:spPr>
        <p:txBody>
          <a:bodyPr/>
          <a:lstStyle/>
          <a:p>
            <a:r>
              <a:t>But Ammonia's one atmosphere boiling point is -33.34 ºC</a:t>
            </a:r>
          </a:p>
        </p:txBody>
      </p:sp>
      <p:sp>
        <p:nvSpPr>
          <p:cNvPr id="266" name="Rectangle 5"/>
          <p:cNvSpPr txBox="1"/>
          <p:nvPr/>
        </p:nvSpPr>
        <p:spPr>
          <a:xfrm>
            <a:off x="1367176" y="6427058"/>
            <a:ext cx="6019801"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https://en.wikipedia.org/wiki/File:Temperaturunterschiede_Ozeane.png</a:t>
            </a:r>
            <a:br/>
            <a:r>
              <a:t>2) https://www.britannica.com/technology/ocean-thermal-energy-conversion</a:t>
            </a:r>
          </a:p>
        </p:txBody>
      </p:sp>
      <p:sp>
        <p:nvSpPr>
          <p:cNvPr id="267" name="Rectangle 3"/>
          <p:cNvSpPr txBox="1">
            <a:spLocks noGrp="1"/>
          </p:cNvSpPr>
          <p:nvPr>
            <p:ph type="body" idx="1"/>
          </p:nvPr>
        </p:nvSpPr>
        <p:spPr>
          <a:xfrm>
            <a:off x="228600" y="723942"/>
            <a:ext cx="8973534" cy="3593193"/>
          </a:xfrm>
          <a:prstGeom prst="rect">
            <a:avLst/>
          </a:prstGeom>
        </p:spPr>
        <p:txBody>
          <a:bodyPr/>
          <a:lstStyle/>
          <a:p>
            <a:pPr>
              <a:defRPr sz="1800"/>
            </a:pPr>
            <a:r>
              <a:t>Which is below saltwater's </a:t>
            </a:r>
            <a:r>
              <a:rPr b="1"/>
              <a:t>freezing</a:t>
            </a:r>
            <a:r>
              <a:t> point</a:t>
            </a:r>
          </a:p>
          <a:p>
            <a:pPr>
              <a:defRPr sz="700"/>
            </a:pPr>
            <a:endParaRPr/>
          </a:p>
          <a:p>
            <a:pPr marL="0" lvl="1" indent="640896">
              <a:buSzTx/>
              <a:buNone/>
              <a:defRPr sz="1800"/>
            </a:pPr>
            <a:r>
              <a:t>Meaning that even deep cold (liquid) seawater cannot condense ammonia</a:t>
            </a:r>
          </a:p>
          <a:p>
            <a:pPr marL="0" lvl="1" indent="640896">
              <a:buSzTx/>
              <a:buNone/>
              <a:defRPr sz="1100"/>
            </a:pPr>
            <a:endParaRPr/>
          </a:p>
          <a:p>
            <a:pPr>
              <a:defRPr sz="1800"/>
            </a:pPr>
            <a:r>
              <a:t>OTEC gets around this by pressurizing the ammonia, which elevates its boiling point</a:t>
            </a:r>
          </a:p>
          <a:p>
            <a:pPr>
              <a:defRPr sz="1100"/>
            </a:pPr>
            <a:endParaRPr/>
          </a:p>
          <a:p>
            <a:pPr>
              <a:defRPr sz="1800"/>
            </a:pPr>
            <a:r>
              <a:t>Developers seek ocean locations where warm (shallow) water and cold (deep) water</a:t>
            </a:r>
          </a:p>
          <a:p>
            <a:pPr>
              <a:defRPr sz="700"/>
            </a:pPr>
            <a:endParaRPr/>
          </a:p>
          <a:p>
            <a:pPr marL="0" lvl="1" indent="640896">
              <a:buSzTx/>
              <a:buNone/>
              <a:defRPr sz="1800"/>
            </a:pPr>
            <a:r>
              <a:t>differ in temperature by at least 20 ºC </a:t>
            </a:r>
            <a:r>
              <a:rPr baseline="31999"/>
              <a:t>1, 2</a:t>
            </a:r>
          </a:p>
          <a:p>
            <a:pPr marL="0" lvl="1" indent="640896">
              <a:buSzTx/>
              <a:buNone/>
              <a:defRPr sz="1100"/>
            </a:pPr>
            <a:endParaRPr/>
          </a:p>
          <a:p>
            <a:pPr>
              <a:defRPr sz="1800"/>
            </a:pPr>
            <a:r>
              <a:t>And, to economically access that cold water, they want locations where </a:t>
            </a:r>
          </a:p>
          <a:p>
            <a:pPr>
              <a:defRPr sz="700"/>
            </a:pPr>
            <a:endParaRPr/>
          </a:p>
          <a:p>
            <a:pPr marL="0" lvl="1" indent="640896">
              <a:buSzTx/>
              <a:buNone/>
              <a:defRPr sz="1800"/>
            </a:pPr>
            <a:r>
              <a:t>sufficiently cold water is no deeper than ~ 1000m</a:t>
            </a:r>
          </a:p>
        </p:txBody>
      </p:sp>
      <p:pic>
        <p:nvPicPr>
          <p:cNvPr id="268" name="Temperaturunterschiede_Ozeane.png" descr="Temperaturunterschiede_Ozeane.png"/>
          <p:cNvPicPr>
            <a:picLocks noChangeAspect="1"/>
          </p:cNvPicPr>
          <p:nvPr/>
        </p:nvPicPr>
        <p:blipFill>
          <a:blip r:embed="rId2"/>
          <a:srcRect t="13416" b="10998"/>
          <a:stretch>
            <a:fillRect/>
          </a:stretch>
        </p:blipFill>
        <p:spPr>
          <a:xfrm>
            <a:off x="4963975" y="4186794"/>
            <a:ext cx="4042215" cy="2222742"/>
          </a:xfrm>
          <a:prstGeom prst="rect">
            <a:avLst/>
          </a:prstGeom>
          <a:ln w="12700">
            <a:miter lim="400000"/>
          </a:ln>
        </p:spPr>
      </p:pic>
      <p:sp>
        <p:nvSpPr>
          <p:cNvPr id="269" name="Rectangle 3"/>
          <p:cNvSpPr txBox="1"/>
          <p:nvPr/>
        </p:nvSpPr>
        <p:spPr>
          <a:xfrm>
            <a:off x="233641" y="4240976"/>
            <a:ext cx="4504290" cy="209835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Satisfying BOTH requirements is difficult:</a:t>
            </a:r>
          </a:p>
          <a:p>
            <a:pPr>
              <a:spcBef>
                <a:spcPts val="400"/>
              </a:spcBef>
              <a:defRPr sz="8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These conditions are met only within </a:t>
            </a:r>
          </a:p>
          <a:p>
            <a:pPr>
              <a:spcBef>
                <a:spcPts val="400"/>
              </a:spcBef>
              <a:defRPr sz="700" b="0">
                <a:solidFill>
                  <a:srgbClr val="FFFFFF"/>
                </a:solidFill>
                <a:effectLst>
                  <a:outerShdw blurRad="38100" dist="38100" dir="2700000" rotWithShape="0">
                    <a:srgbClr val="000000"/>
                  </a:outerShdw>
                </a:effectLst>
              </a:defRPr>
            </a:pPr>
            <a:endParaRPr/>
          </a:p>
          <a:p>
            <a:pPr lvl="2" indent="1085850">
              <a:spcBef>
                <a:spcPts val="400"/>
              </a:spcBef>
              <a:defRPr b="0">
                <a:solidFill>
                  <a:srgbClr val="FFFFFF"/>
                </a:solidFill>
                <a:effectLst>
                  <a:outerShdw blurRad="38100" dist="38100" dir="2700000" rotWithShape="0">
                    <a:srgbClr val="000000"/>
                  </a:outerShdw>
                </a:effectLst>
              </a:defRPr>
            </a:pPr>
            <a:r>
              <a:t>the </a:t>
            </a:r>
            <a:r>
              <a:rPr>
                <a:solidFill>
                  <a:srgbClr val="E04550"/>
                </a:solidFill>
              </a:rPr>
              <a:t>Red</a:t>
            </a:r>
            <a:r>
              <a:t> / </a:t>
            </a:r>
            <a:r>
              <a:rPr>
                <a:solidFill>
                  <a:srgbClr val="FBC901"/>
                </a:solidFill>
              </a:rPr>
              <a:t>Orange </a:t>
            </a:r>
            <a:r>
              <a:t>bands of </a:t>
            </a:r>
          </a:p>
          <a:p>
            <a:pPr>
              <a:spcBef>
                <a:spcPts val="400"/>
              </a:spcBef>
              <a:defRPr sz="700" b="0">
                <a:solidFill>
                  <a:srgbClr val="FFFFFF"/>
                </a:solidFill>
                <a:effectLst>
                  <a:outerShdw blurRad="38100" dist="38100" dir="2700000" rotWithShape="0">
                    <a:srgbClr val="000000"/>
                  </a:outerShdw>
                </a:effectLst>
              </a:defRPr>
            </a:pPr>
            <a:endParaRPr/>
          </a:p>
          <a:p>
            <a:pPr lvl="3" indent="1577339">
              <a:spcBef>
                <a:spcPts val="400"/>
              </a:spcBef>
              <a:defRPr b="0">
                <a:solidFill>
                  <a:srgbClr val="FFFFFF"/>
                </a:solidFill>
                <a:effectLst>
                  <a:outerShdw blurRad="38100" dist="38100" dir="2700000" rotWithShape="0">
                    <a:srgbClr val="000000"/>
                  </a:outerShdw>
                </a:effectLst>
              </a:defRPr>
            </a:pPr>
            <a:r>
              <a:t>our </a:t>
            </a:r>
            <a:r>
              <a:rPr b="1"/>
              <a:t>tropical oceans</a:t>
            </a:r>
            <a:r>
              <a:t>: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Rectangle 2"/>
          <p:cNvSpPr txBox="1">
            <a:spLocks noGrp="1"/>
          </p:cNvSpPr>
          <p:nvPr>
            <p:ph type="title"/>
          </p:nvPr>
        </p:nvSpPr>
        <p:spPr>
          <a:xfrm>
            <a:off x="304800" y="76200"/>
            <a:ext cx="8534400" cy="609600"/>
          </a:xfrm>
          <a:prstGeom prst="rect">
            <a:avLst/>
          </a:prstGeom>
        </p:spPr>
        <p:txBody>
          <a:bodyPr/>
          <a:lstStyle/>
          <a:p>
            <a:r>
              <a:t>And even 20 ºC is not much of a temperature difference:</a:t>
            </a:r>
          </a:p>
        </p:txBody>
      </p:sp>
      <p:sp>
        <p:nvSpPr>
          <p:cNvPr id="272" name="Rectangle 5"/>
          <p:cNvSpPr txBox="1"/>
          <p:nvPr/>
        </p:nvSpPr>
        <p:spPr>
          <a:xfrm>
            <a:off x="1367176" y="6427058"/>
            <a:ext cx="6019801"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https://en.wikipedia.org/wiki/File:Temperaturunterschiede_Ozeane.png</a:t>
            </a:r>
            <a:br/>
            <a:r>
              <a:t>2) https://www.britannica.com/technology/ocean-thermal-energy-conversion</a:t>
            </a:r>
          </a:p>
        </p:txBody>
      </p:sp>
      <p:sp>
        <p:nvSpPr>
          <p:cNvPr id="273" name="Rectangle 3"/>
          <p:cNvSpPr txBox="1">
            <a:spLocks noGrp="1"/>
          </p:cNvSpPr>
          <p:nvPr>
            <p:ph type="body" idx="1"/>
          </p:nvPr>
        </p:nvSpPr>
        <p:spPr>
          <a:xfrm>
            <a:off x="228600" y="807505"/>
            <a:ext cx="8973534" cy="5497848"/>
          </a:xfrm>
          <a:prstGeom prst="rect">
            <a:avLst/>
          </a:prstGeom>
        </p:spPr>
        <p:txBody>
          <a:bodyPr/>
          <a:lstStyle/>
          <a:p>
            <a:pPr defTabSz="896111">
              <a:defRPr sz="1764">
                <a:effectLst>
                  <a:outerShdw blurRad="37338" dist="37338" dir="2700000" rotWithShape="0">
                    <a:srgbClr val="000000"/>
                  </a:outerShdw>
                </a:effectLst>
              </a:defRPr>
            </a:pPr>
            <a:r>
              <a:t>Thermodynamics says that thermal power conversion efficiency cannot exceed:</a:t>
            </a:r>
          </a:p>
          <a:p>
            <a:pPr defTabSz="896111">
              <a:defRPr sz="784">
                <a:effectLst>
                  <a:outerShdw blurRad="37338" dist="37338" dir="2700000" rotWithShape="0">
                    <a:srgbClr val="000000"/>
                  </a:outerShdw>
                </a:effectLst>
              </a:defRPr>
            </a:pPr>
            <a:endParaRPr/>
          </a:p>
          <a:p>
            <a:pPr marL="0" lvl="1" indent="628078" defTabSz="896111">
              <a:buSzTx/>
              <a:buNone/>
              <a:defRPr sz="1764">
                <a:effectLst>
                  <a:outerShdw blurRad="37338" dist="37338" dir="2700000" rotWithShape="0">
                    <a:srgbClr val="000000"/>
                  </a:outerShdw>
                </a:effectLst>
              </a:defRPr>
            </a:pPr>
            <a:r>
              <a:t>~ (T</a:t>
            </a:r>
            <a:r>
              <a:rPr baseline="-25387"/>
              <a:t>high</a:t>
            </a:r>
            <a:r>
              <a:t> – T</a:t>
            </a:r>
            <a:r>
              <a:rPr baseline="-25387"/>
              <a:t>low</a:t>
            </a:r>
            <a:r>
              <a:t>) / T</a:t>
            </a:r>
            <a:r>
              <a:rPr baseline="-25387"/>
              <a:t>high</a:t>
            </a:r>
            <a:r>
              <a:t> x 100  (the highly idealized &amp; optimistic Carnot maximum)</a:t>
            </a:r>
          </a:p>
          <a:p>
            <a:pPr marL="0" lvl="1" indent="628078" defTabSz="896111">
              <a:buSzTx/>
              <a:buNone/>
              <a:defRPr sz="1176">
                <a:effectLst>
                  <a:outerShdw blurRad="37338" dist="37338" dir="2700000" rotWithShape="0">
                    <a:srgbClr val="000000"/>
                  </a:outerShdw>
                </a:effectLst>
              </a:defRPr>
            </a:pPr>
            <a:endParaRPr/>
          </a:p>
          <a:p>
            <a:pPr defTabSz="896111">
              <a:defRPr sz="1764">
                <a:effectLst>
                  <a:outerShdw blurRad="37338" dist="37338" dir="2700000" rotWithShape="0">
                    <a:srgbClr val="000000"/>
                  </a:outerShdw>
                </a:effectLst>
              </a:defRPr>
            </a:pPr>
            <a:r>
              <a:t>For </a:t>
            </a:r>
            <a:r>
              <a:rPr b="1">
                <a:solidFill>
                  <a:srgbClr val="FBC901"/>
                </a:solidFill>
              </a:rPr>
              <a:t>Geothermal Power</a:t>
            </a:r>
            <a:r>
              <a:t> that efficiency was ~ (500 ºK - 300 ºK) / 500 ºK =&gt; </a:t>
            </a:r>
            <a:r>
              <a:rPr b="1">
                <a:solidFill>
                  <a:srgbClr val="FBC901"/>
                </a:solidFill>
              </a:rPr>
              <a:t>40%</a:t>
            </a:r>
          </a:p>
          <a:p>
            <a:pPr defTabSz="896111">
              <a:defRPr sz="1176">
                <a:effectLst>
                  <a:outerShdw blurRad="37338" dist="37338" dir="2700000" rotWithShape="0">
                    <a:srgbClr val="000000"/>
                  </a:outerShdw>
                </a:effectLst>
              </a:defRPr>
            </a:pPr>
            <a:endParaRPr/>
          </a:p>
          <a:p>
            <a:pPr defTabSz="896111">
              <a:defRPr sz="1764">
                <a:effectLst>
                  <a:outerShdw blurRad="37338" dist="37338" dir="2700000" rotWithShape="0">
                    <a:srgbClr val="000000"/>
                  </a:outerShdw>
                </a:effectLst>
              </a:defRPr>
            </a:pPr>
            <a:r>
              <a:t>Compared to OTEC where T</a:t>
            </a:r>
            <a:r>
              <a:rPr baseline="-5999"/>
              <a:t>low</a:t>
            </a:r>
            <a:r>
              <a:t> is the temperature of deep </a:t>
            </a:r>
            <a:r>
              <a:rPr b="1"/>
              <a:t>liquid</a:t>
            </a:r>
            <a:r>
              <a:t> salt water, </a:t>
            </a:r>
          </a:p>
          <a:p>
            <a:pPr defTabSz="896111">
              <a:defRPr sz="686">
                <a:effectLst>
                  <a:outerShdw blurRad="37338" dist="37338" dir="2700000" rotWithShape="0">
                    <a:srgbClr val="000000"/>
                  </a:outerShdw>
                </a:effectLst>
              </a:defRPr>
            </a:pPr>
            <a:endParaRPr/>
          </a:p>
          <a:p>
            <a:pPr marL="0" lvl="1" indent="628078" defTabSz="896111">
              <a:buSzTx/>
              <a:buNone/>
              <a:defRPr sz="1764">
                <a:effectLst>
                  <a:outerShdw blurRad="37338" dist="37338" dir="2700000" rotWithShape="0">
                    <a:srgbClr val="000000"/>
                  </a:outerShdw>
                </a:effectLst>
              </a:defRPr>
            </a:pPr>
            <a:r>
              <a:t>which even with its salt, can't be much colder than 0 ºC = 273 ºK</a:t>
            </a:r>
          </a:p>
          <a:p>
            <a:pPr defTabSz="896111">
              <a:defRPr sz="1078">
                <a:effectLst>
                  <a:outerShdw blurRad="37338" dist="37338" dir="2700000" rotWithShape="0">
                    <a:srgbClr val="000000"/>
                  </a:outerShdw>
                </a:effectLst>
              </a:defRPr>
            </a:pPr>
            <a:endParaRPr/>
          </a:p>
          <a:p>
            <a:pPr defTabSz="896111">
              <a:defRPr sz="1764">
                <a:effectLst>
                  <a:outerShdw blurRad="37338" dist="37338" dir="2700000" rotWithShape="0">
                    <a:srgbClr val="000000"/>
                  </a:outerShdw>
                </a:effectLst>
              </a:defRPr>
            </a:pPr>
            <a:r>
              <a:t>Thus, for ocean regions with the preceding map's  Δ T = T</a:t>
            </a:r>
            <a:r>
              <a:rPr baseline="-25387"/>
              <a:t>high</a:t>
            </a:r>
            <a:r>
              <a:t> – T</a:t>
            </a:r>
            <a:r>
              <a:rPr baseline="-25387"/>
              <a:t>low</a:t>
            </a:r>
            <a:r>
              <a:t> = 20 ºC,</a:t>
            </a:r>
          </a:p>
          <a:p>
            <a:pPr marL="0" lvl="1" indent="628078" defTabSz="896111">
              <a:buSzTx/>
              <a:buNone/>
              <a:defRPr sz="686">
                <a:effectLst>
                  <a:outerShdw blurRad="37338" dist="37338" dir="2700000" rotWithShape="0">
                    <a:srgbClr val="000000"/>
                  </a:outerShdw>
                </a:effectLst>
              </a:defRPr>
            </a:pPr>
            <a:endParaRPr/>
          </a:p>
          <a:p>
            <a:pPr marL="0" lvl="1" indent="628078" defTabSz="896111">
              <a:buSzTx/>
              <a:buNone/>
              <a:defRPr sz="1764">
                <a:effectLst>
                  <a:outerShdw blurRad="37338" dist="37338" dir="2700000" rotWithShape="0">
                    <a:srgbClr val="000000"/>
                  </a:outerShdw>
                </a:effectLst>
              </a:defRPr>
            </a:pPr>
            <a:r>
              <a:t>the sea surface "high" temperature must be ~ 20 ºC = 293 ºK</a:t>
            </a:r>
          </a:p>
          <a:p>
            <a:pPr marL="0" lvl="1" indent="628078" defTabSz="896111">
              <a:buSzTx/>
              <a:buNone/>
              <a:defRPr sz="1078">
                <a:effectLst>
                  <a:outerShdw blurRad="37338" dist="37338" dir="2700000" rotWithShape="0">
                    <a:srgbClr val="000000"/>
                  </a:outerShdw>
                </a:effectLst>
              </a:defRPr>
            </a:pPr>
            <a:endParaRPr/>
          </a:p>
          <a:p>
            <a:pPr defTabSz="896111">
              <a:defRPr sz="1764">
                <a:effectLst>
                  <a:outerShdw blurRad="37338" dist="37338" dir="2700000" rotWithShape="0">
                    <a:srgbClr val="000000"/>
                  </a:outerShdw>
                </a:effectLst>
              </a:defRPr>
            </a:pPr>
            <a:r>
              <a:t>Leading to a maximum </a:t>
            </a:r>
            <a:r>
              <a:rPr b="1">
                <a:solidFill>
                  <a:srgbClr val="FBC901"/>
                </a:solidFill>
              </a:rPr>
              <a:t>OTEC</a:t>
            </a:r>
            <a:r>
              <a:t> thermal power conversion efficiency of:</a:t>
            </a:r>
          </a:p>
          <a:p>
            <a:pPr marL="0" lvl="1" indent="628078" defTabSz="896111">
              <a:buSzTx/>
              <a:buNone/>
              <a:defRPr sz="784">
                <a:effectLst>
                  <a:outerShdw blurRad="37338" dist="37338" dir="2700000" rotWithShape="0">
                    <a:srgbClr val="000000"/>
                  </a:outerShdw>
                </a:effectLst>
              </a:defRPr>
            </a:pPr>
            <a:endParaRPr/>
          </a:p>
          <a:p>
            <a:pPr marL="0" lvl="1" indent="628078" defTabSz="896111">
              <a:buSzTx/>
              <a:buNone/>
              <a:defRPr sz="1764">
                <a:effectLst>
                  <a:outerShdw blurRad="37338" dist="37338" dir="2700000" rotWithShape="0">
                    <a:srgbClr val="000000"/>
                  </a:outerShdw>
                </a:effectLst>
              </a:defRPr>
            </a:pPr>
            <a:r>
              <a:t>~ (T</a:t>
            </a:r>
            <a:r>
              <a:rPr baseline="-25387"/>
              <a:t>high</a:t>
            </a:r>
            <a:r>
              <a:t> – T</a:t>
            </a:r>
            <a:r>
              <a:rPr baseline="-25387"/>
              <a:t>low</a:t>
            </a:r>
            <a:r>
              <a:t>) / T</a:t>
            </a:r>
            <a:r>
              <a:rPr baseline="-25387"/>
              <a:t>high</a:t>
            </a:r>
            <a:r>
              <a:t> x 100 = (293 ºC - 273 ºC) / 293 ºC = </a:t>
            </a:r>
            <a:r>
              <a:rPr b="1">
                <a:solidFill>
                  <a:srgbClr val="FBC901"/>
                </a:solidFill>
              </a:rPr>
              <a:t>7%</a:t>
            </a:r>
          </a:p>
          <a:p>
            <a:pPr marL="0" lvl="1" indent="628078" defTabSz="896111">
              <a:buSzTx/>
              <a:buNone/>
              <a:defRPr sz="1078">
                <a:effectLst>
                  <a:outerShdw blurRad="37338" dist="37338" dir="2700000" rotWithShape="0">
                    <a:srgbClr val="000000"/>
                  </a:outerShdw>
                </a:effectLst>
              </a:defRPr>
            </a:pPr>
            <a:endParaRPr b="1">
              <a:solidFill>
                <a:srgbClr val="FBC901"/>
              </a:solidFill>
            </a:endParaRPr>
          </a:p>
          <a:p>
            <a:pPr defTabSz="896111">
              <a:defRPr sz="1764">
                <a:effectLst>
                  <a:outerShdw blurRad="37338" dist="37338" dir="2700000" rotWithShape="0">
                    <a:srgbClr val="000000"/>
                  </a:outerShdw>
                </a:effectLst>
              </a:defRPr>
            </a:pPr>
            <a:r>
              <a:t>Thus, to MATCH the power output of Geothermal, OTEC plants must process</a:t>
            </a:r>
          </a:p>
          <a:p>
            <a:pPr defTabSz="896111">
              <a:defRPr sz="686">
                <a:effectLst>
                  <a:outerShdw blurRad="37338" dist="37338" dir="2700000" rotWithShape="0">
                    <a:srgbClr val="000000"/>
                  </a:outerShdw>
                </a:effectLst>
              </a:defRPr>
            </a:pPr>
            <a:endParaRPr/>
          </a:p>
          <a:p>
            <a:pPr marL="0" lvl="1" indent="628078" defTabSz="896111">
              <a:buSzTx/>
              <a:buNone/>
              <a:defRPr sz="1764">
                <a:effectLst>
                  <a:outerShdw blurRad="37338" dist="37338" dir="2700000" rotWithShape="0">
                    <a:srgbClr val="000000"/>
                  </a:outerShdw>
                </a:effectLst>
              </a:defRPr>
            </a:pPr>
            <a:r>
              <a:t>~ </a:t>
            </a:r>
            <a:r>
              <a:rPr b="1"/>
              <a:t>six times more water</a:t>
            </a:r>
            <a:r>
              <a:t>, requiring some </a:t>
            </a:r>
            <a:r>
              <a:rPr b="1"/>
              <a:t>exceptionally</a:t>
            </a:r>
            <a:r>
              <a:t> </a:t>
            </a:r>
            <a:r>
              <a:rPr b="1"/>
              <a:t>large pipes &amp; pumps!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Rectangle 2"/>
          <p:cNvSpPr txBox="1">
            <a:spLocks noGrp="1"/>
          </p:cNvSpPr>
          <p:nvPr>
            <p:ph type="title"/>
          </p:nvPr>
        </p:nvSpPr>
        <p:spPr>
          <a:xfrm>
            <a:off x="304800" y="76200"/>
            <a:ext cx="8534400" cy="609600"/>
          </a:xfrm>
          <a:prstGeom prst="rect">
            <a:avLst/>
          </a:prstGeom>
        </p:spPr>
        <p:txBody>
          <a:bodyPr/>
          <a:lstStyle/>
          <a:p>
            <a:r>
              <a:t>But tropical islands DO often lack acceptable power alternatives</a:t>
            </a:r>
          </a:p>
        </p:txBody>
      </p:sp>
      <p:sp>
        <p:nvSpPr>
          <p:cNvPr id="276" name="Rectangle 5"/>
          <p:cNvSpPr txBox="1"/>
          <p:nvPr/>
        </p:nvSpPr>
        <p:spPr>
          <a:xfrm>
            <a:off x="1367176" y="6427058"/>
            <a:ext cx="6019801"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https://en.wikipedia.org/wiki/File:Temperaturunterschiede_Ozeane.png</a:t>
            </a:r>
            <a:br/>
            <a:r>
              <a:t>2) https://www.britannica.com/technology/ocean-thermal-energy-conversion</a:t>
            </a:r>
          </a:p>
        </p:txBody>
      </p:sp>
      <p:sp>
        <p:nvSpPr>
          <p:cNvPr id="277" name="Rectangle 3"/>
          <p:cNvSpPr txBox="1">
            <a:spLocks noGrp="1"/>
          </p:cNvSpPr>
          <p:nvPr>
            <p:ph type="body" idx="1"/>
          </p:nvPr>
        </p:nvSpPr>
        <p:spPr>
          <a:xfrm>
            <a:off x="228600" y="762000"/>
            <a:ext cx="8973534" cy="5588859"/>
          </a:xfrm>
          <a:prstGeom prst="rect">
            <a:avLst/>
          </a:prstGeom>
        </p:spPr>
        <p:txBody>
          <a:bodyPr/>
          <a:lstStyle/>
          <a:p>
            <a:pPr defTabSz="868680">
              <a:defRPr sz="1710">
                <a:effectLst>
                  <a:outerShdw blurRad="36195" dist="36195" dir="2700000" rotWithShape="0">
                    <a:srgbClr val="000000"/>
                  </a:outerShdw>
                </a:effectLst>
              </a:defRPr>
            </a:pPr>
            <a:r>
              <a:t>Small / isolated islands seldom have large local fossil fuel reserves,</a:t>
            </a:r>
          </a:p>
          <a:p>
            <a:pPr defTabSz="868680">
              <a:defRPr sz="570">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or the rivers necessary for hydroelectric power,</a:t>
            </a:r>
          </a:p>
          <a:p>
            <a:pPr marL="0" lvl="1" indent="608851" defTabSz="868680">
              <a:buSzTx/>
              <a:buNone/>
              <a:defRPr sz="570">
                <a:effectLst>
                  <a:outerShdw blurRad="36195" dist="36195" dir="2700000" rotWithShape="0">
                    <a:srgbClr val="000000"/>
                  </a:outerShdw>
                </a:effectLst>
              </a:defRPr>
            </a:pPr>
            <a:endParaRPr/>
          </a:p>
          <a:p>
            <a:pPr marL="0" lvl="2" indent="1031557" defTabSz="868680">
              <a:buSzTx/>
              <a:buNone/>
              <a:defRPr sz="1710">
                <a:effectLst>
                  <a:outerShdw blurRad="36195" dist="36195" dir="2700000" rotWithShape="0">
                    <a:srgbClr val="000000"/>
                  </a:outerShdw>
                </a:effectLst>
              </a:defRPr>
            </a:pPr>
            <a:r>
              <a:t>or the large tracks land required for for solar farms</a:t>
            </a:r>
          </a:p>
          <a:p>
            <a:pPr marL="0" lvl="2" indent="1031557" defTabSz="868680">
              <a:buSzTx/>
              <a:buNone/>
              <a:defRPr sz="950">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Many such islands also lack the vulcanism supporting shallow Geothermal power,</a:t>
            </a:r>
          </a:p>
          <a:p>
            <a:pPr defTabSz="868680">
              <a:defRPr sz="570">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or have cultures hesitant about exploiting vulcanism (e.g., as is possible in Hawaii)</a:t>
            </a:r>
          </a:p>
          <a:p>
            <a:pPr marL="0" lvl="1" indent="608851" defTabSz="868680">
              <a:buSzTx/>
              <a:buNone/>
              <a:defRPr sz="950">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Finally, dependence on tourism may make scenery-marring technologies unacceptable,</a:t>
            </a:r>
          </a:p>
          <a:p>
            <a:pPr defTabSz="868680">
              <a:defRPr sz="570">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including any form of solar power, as well as both onshore &amp; offshore wind power</a:t>
            </a:r>
          </a:p>
          <a:p>
            <a:pPr defTabSz="868680">
              <a:defRPr sz="950">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The island potential of OTEC's was thus realized as early as the 1880's, </a:t>
            </a:r>
          </a:p>
          <a:p>
            <a:pPr defTabSz="868680">
              <a:defRPr sz="570">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as evident in French Physicist Jacques Arsene d'Arsonval's Cuban test plants </a:t>
            </a:r>
            <a:r>
              <a:rPr baseline="31999"/>
              <a:t>1</a:t>
            </a:r>
          </a:p>
          <a:p>
            <a:pPr defTabSz="868680">
              <a:defRPr sz="950">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And in the latter half of the 20th century, test plants were built in locations ranging from </a:t>
            </a:r>
          </a:p>
          <a:p>
            <a:pPr defTabSz="868680">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West Africa's Ivory Coast, to Japan's Nauru Island, to India's Tamil Nadu </a:t>
            </a:r>
            <a:r>
              <a:rPr baseline="31999"/>
              <a:t>1, 2</a:t>
            </a:r>
          </a:p>
          <a:p>
            <a:pPr marL="0" lvl="1" indent="608851" defTabSz="868680">
              <a:buSzTx/>
              <a:buNone/>
              <a:defRPr sz="1045">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This progression now continues in an Hawaiian test project: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Rectangle 2"/>
          <p:cNvSpPr txBox="1">
            <a:spLocks noGrp="1"/>
          </p:cNvSpPr>
          <p:nvPr>
            <p:ph type="title"/>
          </p:nvPr>
        </p:nvSpPr>
        <p:spPr>
          <a:xfrm>
            <a:off x="304800" y="76200"/>
            <a:ext cx="8534400" cy="609600"/>
          </a:xfrm>
          <a:prstGeom prst="rect">
            <a:avLst/>
          </a:prstGeom>
        </p:spPr>
        <p:txBody>
          <a:bodyPr/>
          <a:lstStyle/>
          <a:p>
            <a:r>
              <a:t>Kona Hawaii's ongoing OTEC test project:</a:t>
            </a:r>
          </a:p>
        </p:txBody>
      </p:sp>
      <p:pic>
        <p:nvPicPr>
          <p:cNvPr id="280" name="Untitled.png" descr="Untitled.png"/>
          <p:cNvPicPr>
            <a:picLocks noChangeAspect="1"/>
          </p:cNvPicPr>
          <p:nvPr/>
        </p:nvPicPr>
        <p:blipFill>
          <a:blip r:embed="rId2"/>
          <a:stretch>
            <a:fillRect/>
          </a:stretch>
        </p:blipFill>
        <p:spPr>
          <a:xfrm>
            <a:off x="134177" y="2033994"/>
            <a:ext cx="6248971" cy="3493681"/>
          </a:xfrm>
          <a:prstGeom prst="rect">
            <a:avLst/>
          </a:prstGeom>
          <a:ln w="12700">
            <a:miter lim="400000"/>
          </a:ln>
        </p:spPr>
      </p:pic>
      <p:sp>
        <p:nvSpPr>
          <p:cNvPr id="281" name="Rectangle 5"/>
          <p:cNvSpPr txBox="1"/>
          <p:nvPr/>
        </p:nvSpPr>
        <p:spPr>
          <a:xfrm>
            <a:off x="98190" y="6410850"/>
            <a:ext cx="5163370"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Figs. &amp; Ref 1) https://www.makai.com/ocean-thermal-energy-conversion/</a:t>
            </a:r>
          </a:p>
          <a:p>
            <a:pPr algn="ctr">
              <a:defRPr sz="1200" b="0" i="1">
                <a:solidFill>
                  <a:schemeClr val="accent1"/>
                </a:solidFill>
                <a:effectLst>
                  <a:outerShdw blurRad="38100" dist="38100" dir="2700000" rotWithShape="0">
                    <a:srgbClr val="000000"/>
                  </a:outerShdw>
                </a:effectLst>
              </a:defRPr>
            </a:pPr>
            <a:r>
              <a:t>2) https://www.hnei.hawaii.edu/</a:t>
            </a:r>
          </a:p>
        </p:txBody>
      </p:sp>
      <p:sp>
        <p:nvSpPr>
          <p:cNvPr id="282" name="Rectangle 3"/>
          <p:cNvSpPr txBox="1">
            <a:spLocks noGrp="1"/>
          </p:cNvSpPr>
          <p:nvPr>
            <p:ph type="body" sz="half" idx="1"/>
          </p:nvPr>
        </p:nvSpPr>
        <p:spPr>
          <a:xfrm>
            <a:off x="98190" y="797441"/>
            <a:ext cx="8947620" cy="1543299"/>
          </a:xfrm>
          <a:prstGeom prst="rect">
            <a:avLst/>
          </a:prstGeom>
        </p:spPr>
        <p:txBody>
          <a:bodyPr/>
          <a:lstStyle/>
          <a:p>
            <a:pPr>
              <a:defRPr sz="1800"/>
            </a:pPr>
            <a:r>
              <a:t>OFFSHORE: Hot (18m deep) &amp; Cold (1000m deep) seawater intakes / returns</a:t>
            </a:r>
          </a:p>
          <a:p>
            <a:pPr>
              <a:defRPr sz="700"/>
            </a:pPr>
            <a:endParaRPr/>
          </a:p>
          <a:p>
            <a:pPr>
              <a:defRPr sz="1800"/>
            </a:pPr>
            <a:r>
              <a:t>ONSHORE: Heat exchangers boiling then re-condensing ammonia working fluid,</a:t>
            </a:r>
          </a:p>
          <a:p>
            <a:pPr>
              <a:defRPr sz="700"/>
            </a:pPr>
            <a:endParaRPr/>
          </a:p>
          <a:p>
            <a:pPr marL="0" lvl="2" indent="1085850">
              <a:buSzTx/>
              <a:buNone/>
              <a:defRPr sz="1800"/>
            </a:pPr>
            <a:r>
              <a:t>its steam driving 24/7 turbine generators (100 KW now =&gt; 100 MW planned)</a:t>
            </a:r>
            <a:endParaRPr sz="1200"/>
          </a:p>
        </p:txBody>
      </p:sp>
      <p:pic>
        <p:nvPicPr>
          <p:cNvPr id="283" name="Untitled2.png" descr="Untitled2.png"/>
          <p:cNvPicPr>
            <a:picLocks noChangeAspect="1"/>
          </p:cNvPicPr>
          <p:nvPr/>
        </p:nvPicPr>
        <p:blipFill>
          <a:blip r:embed="rId3"/>
          <a:stretch>
            <a:fillRect/>
          </a:stretch>
        </p:blipFill>
        <p:spPr>
          <a:xfrm>
            <a:off x="5257225" y="3909814"/>
            <a:ext cx="3824665" cy="2893616"/>
          </a:xfrm>
          <a:prstGeom prst="rect">
            <a:avLst/>
          </a:prstGeom>
          <a:ln w="12700">
            <a:miter lim="400000"/>
          </a:ln>
        </p:spPr>
      </p:pic>
      <p:sp>
        <p:nvSpPr>
          <p:cNvPr id="284" name="Rectangle 5"/>
          <p:cNvSpPr txBox="1"/>
          <p:nvPr/>
        </p:nvSpPr>
        <p:spPr>
          <a:xfrm>
            <a:off x="903188" y="2251544"/>
            <a:ext cx="1968111" cy="2888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400" i="1">
                <a:solidFill>
                  <a:srgbClr val="FF9300"/>
                </a:solidFill>
                <a:effectLst>
                  <a:outerShdw blurRad="38100" dist="38100" dir="2700000" rotWithShape="0">
                    <a:srgbClr val="000000"/>
                  </a:outerShdw>
                </a:effectLst>
              </a:defRPr>
            </a:lvl1pPr>
          </a:lstStyle>
          <a:p>
            <a:r>
              <a:t>Stage II (planned) =&gt;</a:t>
            </a:r>
          </a:p>
        </p:txBody>
      </p:sp>
      <p:sp>
        <p:nvSpPr>
          <p:cNvPr id="285" name="Rectangle 5"/>
          <p:cNvSpPr txBox="1"/>
          <p:nvPr/>
        </p:nvSpPr>
        <p:spPr>
          <a:xfrm>
            <a:off x="6163526" y="3426355"/>
            <a:ext cx="1968111" cy="2888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400" i="1">
                <a:solidFill>
                  <a:srgbClr val="FFBE00"/>
                </a:solidFill>
                <a:effectLst>
                  <a:outerShdw blurRad="38100" dist="38100" dir="2700000" rotWithShape="0">
                    <a:srgbClr val="000000"/>
                  </a:outerShdw>
                </a:effectLst>
              </a:defRPr>
            </a:lvl1pPr>
          </a:lstStyle>
          <a:p>
            <a:r>
              <a:t>&lt;= Stage I (2015)</a:t>
            </a:r>
          </a:p>
        </p:txBody>
      </p:sp>
      <p:sp>
        <p:nvSpPr>
          <p:cNvPr id="286" name="Rectangle 3"/>
          <p:cNvSpPr txBox="1"/>
          <p:nvPr/>
        </p:nvSpPr>
        <p:spPr>
          <a:xfrm>
            <a:off x="216330" y="5556125"/>
            <a:ext cx="4927091" cy="7246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A cooperative project involving Makai Corp </a:t>
            </a:r>
            <a:r>
              <a:rPr baseline="31999"/>
              <a:t>1</a:t>
            </a:r>
            <a:r>
              <a:t> &amp; U. Hawaii's Natural Energy Research Institute </a:t>
            </a:r>
            <a:r>
              <a:rPr baseline="31999"/>
              <a:t>2</a:t>
            </a: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angle 2"/>
          <p:cNvSpPr txBox="1">
            <a:spLocks noGrp="1"/>
          </p:cNvSpPr>
          <p:nvPr>
            <p:ph type="title"/>
          </p:nvPr>
        </p:nvSpPr>
        <p:spPr>
          <a:xfrm>
            <a:off x="304800" y="76200"/>
            <a:ext cx="8534400" cy="609600"/>
          </a:xfrm>
          <a:prstGeom prst="rect">
            <a:avLst/>
          </a:prstGeom>
        </p:spPr>
        <p:txBody>
          <a:bodyPr/>
          <a:lstStyle/>
          <a:p>
            <a:r>
              <a:t>A Makai video further explaining that test project:</a:t>
            </a:r>
          </a:p>
        </p:txBody>
      </p:sp>
      <p:pic>
        <p:nvPicPr>
          <p:cNvPr id="289" name="Image" descr="Image"/>
          <p:cNvPicPr>
            <a:picLocks noChangeAspect="1"/>
          </p:cNvPicPr>
          <p:nvPr/>
        </p:nvPicPr>
        <p:blipFill>
          <a:blip r:embed="rId2"/>
          <a:stretch>
            <a:fillRect/>
          </a:stretch>
        </p:blipFill>
        <p:spPr>
          <a:xfrm>
            <a:off x="1551681" y="2003144"/>
            <a:ext cx="6040638" cy="3763591"/>
          </a:xfrm>
          <a:prstGeom prst="rect">
            <a:avLst/>
          </a:prstGeom>
          <a:ln w="12700">
            <a:miter lim="400000"/>
          </a:ln>
        </p:spPr>
      </p:pic>
      <p:sp>
        <p:nvSpPr>
          <p:cNvPr id="290" name="Rectangle 3"/>
          <p:cNvSpPr txBox="1">
            <a:spLocks noGrp="1"/>
          </p:cNvSpPr>
          <p:nvPr>
            <p:ph type="body" sz="half" idx="1"/>
          </p:nvPr>
        </p:nvSpPr>
        <p:spPr>
          <a:xfrm>
            <a:off x="167828" y="762000"/>
            <a:ext cx="8808344" cy="1543299"/>
          </a:xfrm>
          <a:prstGeom prst="rect">
            <a:avLst/>
          </a:prstGeom>
        </p:spPr>
        <p:txBody>
          <a:bodyPr/>
          <a:lstStyle/>
          <a:p>
            <a:pPr algn="ctr">
              <a:defRPr sz="1800"/>
            </a:pPr>
            <a:r>
              <a:t>Makai webpage embedding video: </a:t>
            </a:r>
            <a:r>
              <a:rPr sz="1500" u="sng">
                <a:solidFill>
                  <a:srgbClr val="00CCFF"/>
                </a:solidFill>
                <a:uFill>
                  <a:solidFill>
                    <a:srgbClr val="00CCFF"/>
                  </a:solidFill>
                </a:uFill>
                <a:hlinkClick r:id="rId3"/>
              </a:rPr>
              <a:t>https://www.makai.com/ocean-thermal-energy-conversion/</a:t>
            </a:r>
          </a:p>
          <a:p>
            <a:pPr marL="0" lvl="1" indent="640896">
              <a:buSzTx/>
              <a:buNone/>
              <a:defRPr sz="800"/>
            </a:pPr>
            <a:endParaRPr/>
          </a:p>
          <a:p>
            <a:pPr algn="ctr">
              <a:defRPr sz="1800"/>
            </a:pPr>
            <a:r>
              <a:t>Direct YouTube link: </a:t>
            </a:r>
            <a:r>
              <a:rPr sz="1500" u="sng">
                <a:solidFill>
                  <a:srgbClr val="00CCFF"/>
                </a:solidFill>
                <a:uFill>
                  <a:solidFill>
                    <a:srgbClr val="00CCFF"/>
                  </a:solidFill>
                </a:uFill>
                <a:hlinkClick r:id="rId4"/>
              </a:rPr>
              <a:t>https://www.youtube.com/watch?v=LJV4d4XtHuo</a:t>
            </a:r>
          </a:p>
        </p:txBody>
      </p:sp>
      <p:sp>
        <p:nvSpPr>
          <p:cNvPr id="291"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2"/>
          <p:cNvSpPr txBox="1">
            <a:spLocks noGrp="1"/>
          </p:cNvSpPr>
          <p:nvPr>
            <p:ph type="title"/>
          </p:nvPr>
        </p:nvSpPr>
        <p:spPr>
          <a:xfrm>
            <a:off x="177800" y="76200"/>
            <a:ext cx="8792647" cy="609600"/>
          </a:xfrm>
          <a:prstGeom prst="rect">
            <a:avLst/>
          </a:prstGeom>
        </p:spPr>
        <p:txBody>
          <a:bodyPr/>
          <a:lstStyle/>
          <a:p>
            <a:r>
              <a:t>On &amp; Offshore components </a:t>
            </a:r>
            <a:r>
              <a:rPr b="1"/>
              <a:t>could</a:t>
            </a:r>
            <a:r>
              <a:t> be combined within a floating tower</a:t>
            </a:r>
          </a:p>
        </p:txBody>
      </p:sp>
      <p:sp>
        <p:nvSpPr>
          <p:cNvPr id="294" name="Rectangle 5"/>
          <p:cNvSpPr txBox="1"/>
          <p:nvPr/>
        </p:nvSpPr>
        <p:spPr>
          <a:xfrm>
            <a:off x="6376470" y="2898267"/>
            <a:ext cx="2608804" cy="1242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Encyclopedia Britannica:</a:t>
            </a:r>
            <a:br/>
            <a:r>
              <a:t>  Ocean Thermal Energy Conversion Technology</a:t>
            </a:r>
          </a:p>
          <a:p>
            <a:pPr algn="ctr">
              <a:defRPr sz="1200" b="0" i="1">
                <a:solidFill>
                  <a:schemeClr val="accent1"/>
                </a:solidFill>
                <a:effectLst>
                  <a:outerShdw blurRad="38100" dist="38100" dir="2700000" rotWithShape="0">
                    <a:srgbClr val="000000"/>
                  </a:outerShdw>
                </a:effectLst>
              </a:defRPr>
            </a:pPr>
            <a:br>
              <a:rPr sz="700"/>
            </a:br>
            <a:r>
              <a:t>https://www.britannica.com/technology/ocean-thermal-energy-conversion</a:t>
            </a:r>
          </a:p>
        </p:txBody>
      </p:sp>
      <p:pic>
        <p:nvPicPr>
          <p:cNvPr id="295" name="example-ocean-thermal-energy-conversion-process.jpg" descr="example-ocean-thermal-energy-conversion-process.jpg"/>
          <p:cNvPicPr>
            <a:picLocks noChangeAspect="1"/>
          </p:cNvPicPr>
          <p:nvPr/>
        </p:nvPicPr>
        <p:blipFill>
          <a:blip r:embed="rId2"/>
          <a:stretch>
            <a:fillRect/>
          </a:stretch>
        </p:blipFill>
        <p:spPr>
          <a:xfrm>
            <a:off x="2002283" y="2148049"/>
            <a:ext cx="4329621" cy="2882291"/>
          </a:xfrm>
          <a:prstGeom prst="rect">
            <a:avLst/>
          </a:prstGeom>
          <a:ln w="12700">
            <a:miter lim="400000"/>
          </a:ln>
        </p:spPr>
      </p:pic>
      <p:sp>
        <p:nvSpPr>
          <p:cNvPr id="296" name="Rectangle 3"/>
          <p:cNvSpPr txBox="1">
            <a:spLocks noGrp="1"/>
          </p:cNvSpPr>
          <p:nvPr>
            <p:ph type="body" sz="half" idx="1"/>
          </p:nvPr>
        </p:nvSpPr>
        <p:spPr>
          <a:xfrm>
            <a:off x="98190" y="797441"/>
            <a:ext cx="8947620" cy="1543299"/>
          </a:xfrm>
          <a:prstGeom prst="rect">
            <a:avLst/>
          </a:prstGeom>
        </p:spPr>
        <p:txBody>
          <a:bodyPr/>
          <a:lstStyle/>
          <a:p>
            <a:pPr>
              <a:defRPr sz="1800"/>
            </a:pPr>
            <a:r>
              <a:t>Which would eliminate long (expensive) runs of large-bore seawater pipe connecting</a:t>
            </a:r>
          </a:p>
          <a:p>
            <a:pPr>
              <a:defRPr sz="700"/>
            </a:pPr>
            <a:endParaRPr/>
          </a:p>
          <a:p>
            <a:pPr marL="0" lvl="1" indent="640896">
              <a:buSzTx/>
              <a:buNone/>
              <a:defRPr sz="1800"/>
            </a:pPr>
            <a:r>
              <a:t>onshore heat exchangers / turbine generators with </a:t>
            </a:r>
          </a:p>
          <a:p>
            <a:pPr>
              <a:defRPr sz="700"/>
            </a:pPr>
            <a:endParaRPr/>
          </a:p>
          <a:p>
            <a:pPr marL="0" lvl="2" indent="1085850">
              <a:buSzTx/>
              <a:buNone/>
              <a:defRPr sz="1800"/>
            </a:pPr>
            <a:r>
              <a:t>towers floating ~ 1000m above the necessary cold (but deep) seawater</a:t>
            </a:r>
          </a:p>
        </p:txBody>
      </p:sp>
      <p:sp>
        <p:nvSpPr>
          <p:cNvPr id="297" name="Rectangle 3"/>
          <p:cNvSpPr txBox="1"/>
          <p:nvPr/>
        </p:nvSpPr>
        <p:spPr>
          <a:xfrm>
            <a:off x="98190" y="5252778"/>
            <a:ext cx="8947620" cy="136908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2019300" algn="l"/>
              </a:tabLst>
              <a:defRPr b="0">
                <a:solidFill>
                  <a:srgbClr val="FFFFFF"/>
                </a:solidFill>
                <a:effectLst>
                  <a:outerShdw blurRad="38100" dist="38100" dir="2700000" rotWithShape="0">
                    <a:srgbClr val="000000"/>
                  </a:outerShdw>
                </a:effectLst>
              </a:defRPr>
            </a:pPr>
            <a:r>
              <a:t>Likely downsides?  	Higher cost of much more complex floating tower</a:t>
            </a:r>
          </a:p>
          <a:p>
            <a:pPr>
              <a:spcBef>
                <a:spcPts val="400"/>
              </a:spcBef>
              <a:tabLst>
                <a:tab pos="2019300" algn="l"/>
              </a:tabLst>
              <a:defRPr sz="700" b="0">
                <a:solidFill>
                  <a:srgbClr val="FFFFFF"/>
                </a:solidFill>
                <a:effectLst>
                  <a:outerShdw blurRad="38100" dist="38100" dir="2700000" rotWithShape="0">
                    <a:srgbClr val="000000"/>
                  </a:outerShdw>
                </a:effectLst>
              </a:defRPr>
            </a:pPr>
            <a:endParaRPr/>
          </a:p>
          <a:p>
            <a:pPr>
              <a:spcBef>
                <a:spcPts val="400"/>
              </a:spcBef>
              <a:tabLst>
                <a:tab pos="2019300" algn="l"/>
              </a:tabLst>
              <a:defRPr b="0">
                <a:solidFill>
                  <a:srgbClr val="FFFFFF"/>
                </a:solidFill>
                <a:effectLst>
                  <a:outerShdw blurRad="38100" dist="38100" dir="2700000" rotWithShape="0">
                    <a:srgbClr val="000000"/>
                  </a:outerShdw>
                </a:effectLst>
              </a:defRPr>
            </a:pPr>
            <a:r>
              <a:t>	Higher cost of maintaining offshore heat exchangers &amp; generators</a:t>
            </a:r>
          </a:p>
          <a:p>
            <a:pPr>
              <a:spcBef>
                <a:spcPts val="400"/>
              </a:spcBef>
              <a:tabLst>
                <a:tab pos="2019300" algn="l"/>
              </a:tabLst>
              <a:defRPr sz="700" b="0">
                <a:solidFill>
                  <a:srgbClr val="FFFFFF"/>
                </a:solidFill>
                <a:effectLst>
                  <a:outerShdw blurRad="38100" dist="38100" dir="2700000" rotWithShape="0">
                    <a:srgbClr val="000000"/>
                  </a:outerShdw>
                </a:effectLst>
              </a:defRPr>
            </a:pPr>
            <a:endParaRPr/>
          </a:p>
          <a:p>
            <a:pPr>
              <a:spcBef>
                <a:spcPts val="400"/>
              </a:spcBef>
              <a:tabLst>
                <a:tab pos="2019300" algn="l"/>
              </a:tabLst>
              <a:defRPr b="0">
                <a:solidFill>
                  <a:srgbClr val="FFFFFF"/>
                </a:solidFill>
                <a:effectLst>
                  <a:outerShdw blurRad="38100" dist="38100" dir="2700000" rotWithShape="0">
                    <a:srgbClr val="000000"/>
                  </a:outerShdw>
                </a:effectLst>
              </a:defRPr>
            </a:pPr>
            <a:r>
              <a:t>	Possibility of offshore (in sea) leaks of ammonia working fluid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ectangle 2"/>
          <p:cNvSpPr txBox="1">
            <a:spLocks noGrp="1"/>
          </p:cNvSpPr>
          <p:nvPr>
            <p:ph type="title"/>
          </p:nvPr>
        </p:nvSpPr>
        <p:spPr>
          <a:xfrm>
            <a:off x="304800" y="76200"/>
            <a:ext cx="8534400" cy="609600"/>
          </a:xfrm>
          <a:prstGeom prst="rect">
            <a:avLst/>
          </a:prstGeom>
        </p:spPr>
        <p:txBody>
          <a:bodyPr/>
          <a:lstStyle/>
          <a:p>
            <a:pPr>
              <a:defRPr sz="2400"/>
            </a:pPr>
            <a:r>
              <a:rPr sz="2200"/>
              <a:t>OTEC plants are now being considered in:</a:t>
            </a:r>
          </a:p>
        </p:txBody>
      </p:sp>
      <p:sp>
        <p:nvSpPr>
          <p:cNvPr id="300"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301" name="Rectangle 3"/>
          <p:cNvSpPr txBox="1">
            <a:spLocks noGrp="1"/>
          </p:cNvSpPr>
          <p:nvPr>
            <p:ph type="body" idx="1"/>
          </p:nvPr>
        </p:nvSpPr>
        <p:spPr>
          <a:xfrm>
            <a:off x="166869" y="923560"/>
            <a:ext cx="8810262" cy="5334001"/>
          </a:xfrm>
          <a:prstGeom prst="rect">
            <a:avLst/>
          </a:prstGeom>
        </p:spPr>
        <p:txBody>
          <a:bodyPr/>
          <a:lstStyle/>
          <a:p>
            <a:pPr defTabSz="868680">
              <a:defRPr sz="1710">
                <a:effectLst>
                  <a:outerShdw blurRad="36195" dist="36195" dir="2700000" rotWithShape="0">
                    <a:srgbClr val="000000"/>
                  </a:outerShdw>
                </a:effectLst>
              </a:defRPr>
            </a:pPr>
            <a:r>
              <a:t>The Bahamas, Hainan China, Japan, U.S. Virgin Islands, </a:t>
            </a:r>
          </a:p>
          <a:p>
            <a:pPr marL="0" lvl="4" indent="1932813" defTabSz="868680">
              <a:buSzTx/>
              <a:buNone/>
              <a:defRPr sz="665">
                <a:effectLst>
                  <a:outerShdw blurRad="36195" dist="36195" dir="2700000" rotWithShape="0">
                    <a:srgbClr val="000000"/>
                  </a:outerShdw>
                </a:effectLst>
              </a:defRPr>
            </a:pPr>
            <a:endParaRPr/>
          </a:p>
          <a:p>
            <a:pPr marL="0" lvl="6" indent="2801492" defTabSz="868680">
              <a:buSzTx/>
              <a:buNone/>
              <a:defRPr sz="1710">
                <a:effectLst>
                  <a:outerShdw blurRad="36195" dist="36195" dir="2700000" rotWithShape="0">
                    <a:srgbClr val="000000"/>
                  </a:outerShdw>
                </a:effectLst>
              </a:defRPr>
            </a:pPr>
            <a:r>
              <a:t>Kiribati, Korea, Martinique and The Maldives </a:t>
            </a:r>
            <a:r>
              <a:rPr baseline="31999"/>
              <a:t>1</a:t>
            </a:r>
          </a:p>
          <a:p>
            <a:pPr marL="0" lvl="6" indent="2801492" defTabSz="868680">
              <a:buSzTx/>
              <a:buNone/>
              <a:defRPr sz="1045">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But the technology has yet to be extensively tested</a:t>
            </a:r>
          </a:p>
          <a:p>
            <a:pPr defTabSz="868680">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Indeed, not a single commercial scale (100's of MW) plant has yet been built</a:t>
            </a:r>
          </a:p>
          <a:p>
            <a:pPr marL="0" lvl="1" indent="608851" defTabSz="868680">
              <a:buSzTx/>
              <a:buNone/>
              <a:defRPr sz="665">
                <a:effectLst>
                  <a:outerShdw blurRad="36195" dist="36195" dir="2700000" rotWithShape="0">
                    <a:srgbClr val="000000"/>
                  </a:outerShdw>
                </a:effectLst>
              </a:defRPr>
            </a:pPr>
            <a:endParaRPr/>
          </a:p>
          <a:p>
            <a:pPr marL="0" lvl="2" indent="1031557" defTabSz="868680">
              <a:buSzTx/>
              <a:buNone/>
              <a:defRPr sz="1710">
                <a:effectLst>
                  <a:outerShdw blurRad="36195" dist="36195" dir="2700000" rotWithShape="0">
                    <a:srgbClr val="000000"/>
                  </a:outerShdw>
                </a:effectLst>
              </a:defRPr>
            </a:pPr>
            <a:r>
              <a:t>(much less operated for an extended amount of time)</a:t>
            </a:r>
          </a:p>
          <a:p>
            <a:pPr marL="0" lvl="2" indent="1031557" defTabSz="868680">
              <a:buSzTx/>
              <a:buNone/>
              <a:defRPr sz="1140">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So the technology must still be considered to be in its infancy</a:t>
            </a:r>
          </a:p>
          <a:p>
            <a:pPr defTabSz="868680">
              <a:defRPr sz="1330">
                <a:effectLst>
                  <a:outerShdw blurRad="36195" dist="36195" dir="2700000" rotWithShape="0">
                    <a:srgbClr val="000000"/>
                  </a:outerShdw>
                </a:effectLst>
              </a:defRPr>
            </a:pPr>
            <a:endParaRPr/>
          </a:p>
          <a:p>
            <a:pPr defTabSz="868680">
              <a:defRPr sz="1330">
                <a:effectLst>
                  <a:outerShdw blurRad="36195" dist="36195" dir="2700000" rotWithShape="0">
                    <a:srgbClr val="000000"/>
                  </a:outerShdw>
                </a:effectLst>
              </a:defRPr>
            </a:pPr>
            <a:endParaRPr/>
          </a:p>
          <a:p>
            <a:pPr algn="ctr" defTabSz="868680">
              <a:defRPr sz="1710" b="1">
                <a:solidFill>
                  <a:srgbClr val="FBC901"/>
                </a:solidFill>
                <a:effectLst>
                  <a:outerShdw blurRad="36195" dist="36195" dir="2700000" rotWithShape="0">
                    <a:srgbClr val="000000"/>
                  </a:outerShdw>
                </a:effectLst>
              </a:defRPr>
            </a:pPr>
            <a:r>
              <a:t>Bottom lines regarding Ocean Thermal Energy Conversion?</a:t>
            </a:r>
          </a:p>
          <a:p>
            <a:pPr defTabSz="868680">
              <a:defRPr sz="1045">
                <a:effectLst>
                  <a:outerShdw blurRad="36195" dist="36195" dir="2700000" rotWithShape="0">
                    <a:srgbClr val="000000"/>
                  </a:outerShdw>
                </a:effectLst>
              </a:defRPr>
            </a:pPr>
            <a:endParaRPr/>
          </a:p>
          <a:p>
            <a:pPr algn="ctr" defTabSz="868680">
              <a:defRPr sz="1710">
                <a:effectLst>
                  <a:outerShdw blurRad="36195" dist="36195" dir="2700000" rotWithShape="0">
                    <a:srgbClr val="000000"/>
                  </a:outerShdw>
                </a:effectLst>
              </a:defRPr>
            </a:pPr>
            <a:r>
              <a:t>Based on our admittedly very limited worldwide experience with OTEC, it appears that:</a:t>
            </a:r>
          </a:p>
          <a:p>
            <a:pPr algn="ctr" defTabSz="868680">
              <a:defRPr sz="665">
                <a:effectLst>
                  <a:outerShdw blurRad="36195" dist="36195" dir="2700000" rotWithShape="0">
                    <a:srgbClr val="000000"/>
                  </a:outerShdw>
                </a:effectLst>
              </a:defRPr>
            </a:pPr>
            <a:endParaRPr/>
          </a:p>
          <a:p>
            <a:pPr algn="ctr" defTabSz="868680">
              <a:defRPr sz="1710">
                <a:effectLst>
                  <a:outerShdw blurRad="36195" dist="36195" dir="2700000" rotWithShape="0">
                    <a:srgbClr val="000000"/>
                  </a:outerShdw>
                </a:effectLst>
              </a:defRPr>
            </a:pPr>
            <a:r>
              <a:t>While OTEC may contribute strongly to power on isolated islands or mainland coasts,</a:t>
            </a:r>
          </a:p>
          <a:p>
            <a:pPr marL="0" lvl="1" indent="608851" algn="ctr" defTabSz="868680">
              <a:buSzTx/>
              <a:buNone/>
              <a:defRPr sz="665">
                <a:effectLst>
                  <a:outerShdw blurRad="36195" dist="36195" dir="2700000" rotWithShape="0">
                    <a:srgbClr val="000000"/>
                  </a:outerShdw>
                </a:effectLst>
              </a:defRPr>
            </a:pPr>
            <a:endParaRPr/>
          </a:p>
          <a:p>
            <a:pPr algn="ctr" defTabSz="868680">
              <a:defRPr sz="1710">
                <a:effectLst>
                  <a:outerShdw blurRad="36195" dist="36195" dir="2700000" rotWithShape="0">
                    <a:srgbClr val="000000"/>
                  </a:outerShdw>
                </a:effectLst>
              </a:defRPr>
            </a:pPr>
            <a:r>
              <a:t>impact within heavily populated continental areas seems unlikely</a:t>
            </a:r>
          </a:p>
          <a:p>
            <a:pPr defTabSz="868680">
              <a:defRPr sz="1140">
                <a:effectLst>
                  <a:outerShdw blurRad="36195" dist="36195" dir="2700000" rotWithShape="0">
                    <a:srgbClr val="000000"/>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2"/>
          <p:cNvSpPr txBox="1">
            <a:spLocks noGrp="1"/>
          </p:cNvSpPr>
          <p:nvPr>
            <p:ph type="title"/>
          </p:nvPr>
        </p:nvSpPr>
        <p:spPr>
          <a:xfrm>
            <a:off x="304800" y="2082800"/>
            <a:ext cx="8534400" cy="675218"/>
          </a:xfrm>
          <a:prstGeom prst="rect">
            <a:avLst/>
          </a:prstGeom>
        </p:spPr>
        <p:txBody>
          <a:bodyPr/>
          <a:lstStyle>
            <a:lvl1pPr>
              <a:defRPr b="1" i="1">
                <a:solidFill>
                  <a:srgbClr val="FBC901"/>
                </a:solidFill>
                <a:latin typeface="+mn-lt"/>
                <a:ea typeface="+mn-ea"/>
                <a:cs typeface="+mn-cs"/>
                <a:sym typeface="Arial"/>
              </a:defRPr>
            </a:lvl1pPr>
          </a:lstStyle>
          <a:p>
            <a:r>
              <a:t>Geothermal Power</a:t>
            </a:r>
          </a:p>
        </p:txBody>
      </p:sp>
      <p:sp>
        <p:nvSpPr>
          <p:cNvPr id="171"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Rectangle 2"/>
          <p:cNvSpPr txBox="1">
            <a:spLocks noGrp="1"/>
          </p:cNvSpPr>
          <p:nvPr>
            <p:ph type="title"/>
          </p:nvPr>
        </p:nvSpPr>
        <p:spPr>
          <a:xfrm>
            <a:off x="304800" y="2082800"/>
            <a:ext cx="8534400" cy="675218"/>
          </a:xfrm>
          <a:prstGeom prst="rect">
            <a:avLst/>
          </a:prstGeom>
        </p:spPr>
        <p:txBody>
          <a:bodyPr/>
          <a:lstStyle>
            <a:lvl1pPr>
              <a:defRPr b="1" i="1">
                <a:solidFill>
                  <a:srgbClr val="FBC901"/>
                </a:solidFill>
                <a:latin typeface="+mn-lt"/>
                <a:ea typeface="+mn-ea"/>
                <a:cs typeface="+mn-cs"/>
                <a:sym typeface="Arial"/>
              </a:defRPr>
            </a:lvl1pPr>
          </a:lstStyle>
          <a:p>
            <a:r>
              <a:t>The Physics of Tapping into Water Power</a:t>
            </a:r>
          </a:p>
        </p:txBody>
      </p:sp>
      <p:sp>
        <p:nvSpPr>
          <p:cNvPr id="304"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ctangle 2"/>
          <p:cNvSpPr txBox="1">
            <a:spLocks noGrp="1"/>
          </p:cNvSpPr>
          <p:nvPr>
            <p:ph type="title"/>
          </p:nvPr>
        </p:nvSpPr>
        <p:spPr>
          <a:xfrm>
            <a:off x="-1" y="72649"/>
            <a:ext cx="9144001" cy="609601"/>
          </a:xfrm>
          <a:prstGeom prst="rect">
            <a:avLst/>
          </a:prstGeom>
        </p:spPr>
        <p:txBody>
          <a:bodyPr/>
          <a:lstStyle/>
          <a:p>
            <a:pPr>
              <a:defRPr sz="2000"/>
            </a:pPr>
            <a:r>
              <a:t>Water can provide power from either its </a:t>
            </a:r>
            <a:r>
              <a:rPr b="1"/>
              <a:t>kinetic</a:t>
            </a:r>
            <a:r>
              <a:t> or </a:t>
            </a:r>
            <a:r>
              <a:rPr b="1"/>
              <a:t>potential energy</a:t>
            </a:r>
            <a:r>
              <a:t>:</a:t>
            </a:r>
          </a:p>
        </p:txBody>
      </p:sp>
      <p:sp>
        <p:nvSpPr>
          <p:cNvPr id="307" name="Rectangle 3"/>
          <p:cNvSpPr txBox="1">
            <a:spLocks noGrp="1"/>
          </p:cNvSpPr>
          <p:nvPr>
            <p:ph type="body" idx="1"/>
          </p:nvPr>
        </p:nvSpPr>
        <p:spPr>
          <a:xfrm>
            <a:off x="127001" y="863599"/>
            <a:ext cx="9144001" cy="5831793"/>
          </a:xfrm>
          <a:prstGeom prst="rect">
            <a:avLst/>
          </a:prstGeom>
        </p:spPr>
        <p:txBody>
          <a:bodyPr/>
          <a:lstStyle/>
          <a:p>
            <a:pPr defTabSz="868680">
              <a:defRPr sz="1710">
                <a:effectLst>
                  <a:outerShdw blurRad="36195" dist="36195" dir="2700000" rotWithShape="0">
                    <a:srgbClr val="000000"/>
                  </a:outerShdw>
                </a:effectLst>
                <a:latin typeface="+mn-lt"/>
                <a:ea typeface="+mn-ea"/>
                <a:cs typeface="+mn-cs"/>
                <a:sym typeface="Arial"/>
              </a:defRPr>
            </a:pPr>
            <a:r>
              <a:t>Water's potential energy is captured by forcing</a:t>
            </a:r>
            <a:r>
              <a:rPr b="1"/>
              <a:t> falling </a:t>
            </a:r>
            <a:r>
              <a:t>water to do work</a:t>
            </a:r>
          </a:p>
          <a:p>
            <a:pPr marL="0" lvl="1" indent="608851" defTabSz="868680">
              <a:buSzTx/>
              <a:buNone/>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From high school physics, </a:t>
            </a:r>
            <a:r>
              <a:rPr b="1">
                <a:solidFill>
                  <a:srgbClr val="FBC901"/>
                </a:solidFill>
              </a:rPr>
              <a:t>gravitational potential energy</a:t>
            </a:r>
            <a:r>
              <a:t> is:</a:t>
            </a:r>
          </a:p>
          <a:p>
            <a:pPr defTabSz="868680">
              <a:defRPr sz="665">
                <a:effectLst>
                  <a:outerShdw blurRad="36195" dist="36195" dir="2700000" rotWithShape="0">
                    <a:srgbClr val="000000"/>
                  </a:outerShdw>
                </a:effectLst>
                <a:latin typeface="+mn-lt"/>
                <a:ea typeface="+mn-ea"/>
                <a:cs typeface="+mn-cs"/>
                <a:sym typeface="Arial"/>
              </a:defRPr>
            </a:pPr>
            <a:r>
              <a:t>	</a:t>
            </a: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t>E</a:t>
            </a:r>
            <a:r>
              <a:rPr baseline="-25999"/>
              <a:t>gravity</a:t>
            </a:r>
            <a:r>
              <a:t> = M  g  h     where  g = Earth's surface gravity     and  h = the water's height 	</a:t>
            </a:r>
            <a:endParaRPr>
              <a:solidFill>
                <a:srgbClr val="FFCC00"/>
              </a:solidFill>
            </a:endParaRPr>
          </a:p>
          <a:p>
            <a:pPr marL="0" lvl="1" indent="608851" defTabSz="868680">
              <a:buSzTx/>
              <a:buNone/>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The </a:t>
            </a:r>
            <a:r>
              <a:rPr b="1"/>
              <a:t>change in energy</a:t>
            </a:r>
            <a:r>
              <a:t> after falling a distance Δh is then:   Δ E</a:t>
            </a:r>
            <a:r>
              <a:rPr baseline="-25999"/>
              <a:t>gravity</a:t>
            </a:r>
            <a:r>
              <a:t> = M g Δh  	</a:t>
            </a:r>
          </a:p>
          <a:p>
            <a:pPr defTabSz="868680">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And the </a:t>
            </a:r>
            <a:r>
              <a:rPr b="1"/>
              <a:t>power</a:t>
            </a:r>
            <a:r>
              <a:t> extractable from that falling water is:</a:t>
            </a:r>
          </a:p>
          <a:p>
            <a:pPr defTabSz="868680">
              <a:defRPr sz="665">
                <a:effectLst>
                  <a:outerShdw blurRad="36195" dist="36195" dir="2700000" rotWithShape="0">
                    <a:srgbClr val="000000"/>
                  </a:outerShdw>
                </a:effectLst>
                <a:latin typeface="+mn-lt"/>
                <a:ea typeface="+mn-ea"/>
                <a:cs typeface="+mn-cs"/>
                <a:sym typeface="Arial"/>
              </a:defRPr>
            </a:pPr>
            <a:endParaRP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t>Power </a:t>
            </a:r>
            <a:r>
              <a:rPr baseline="-5999"/>
              <a:t>water_gravity</a:t>
            </a:r>
            <a:r>
              <a:t> = Δ E</a:t>
            </a:r>
            <a:r>
              <a:rPr baseline="-5999"/>
              <a:t>gravity</a:t>
            </a:r>
            <a:r>
              <a:t> / Δ Time = M g Δh / Δt = (mass of water falling / time) g Δh</a:t>
            </a:r>
          </a:p>
          <a:p>
            <a:pPr marL="0" lvl="2" indent="1031557" defTabSz="868680">
              <a:buSzTx/>
              <a:buNone/>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But the mass of water falling per time = (volume of water flow) x (density of that water) </a:t>
            </a:r>
          </a:p>
          <a:p>
            <a:pPr defTabSz="868680">
              <a:defRPr sz="665">
                <a:effectLst>
                  <a:outerShdw blurRad="36195" dist="36195" dir="2700000" rotWithShape="0">
                    <a:srgbClr val="000000"/>
                  </a:outerShdw>
                </a:effectLst>
                <a:latin typeface="+mn-lt"/>
                <a:ea typeface="+mn-ea"/>
                <a:cs typeface="+mn-cs"/>
                <a:sym typeface="Arial"/>
              </a:defRPr>
            </a:pPr>
            <a:endParaRP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t>Labeling that flow (a volume per time) as:  F    and the water's density as:  ρ</a:t>
            </a:r>
            <a:r>
              <a:rPr baseline="-5999"/>
              <a:t>water</a:t>
            </a:r>
            <a:r>
              <a:t>  </a:t>
            </a:r>
          </a:p>
          <a:p>
            <a:pPr marL="0" lvl="1" indent="608851" defTabSz="868680">
              <a:buSzTx/>
              <a:buNone/>
              <a:defRPr sz="665">
                <a:effectLst>
                  <a:outerShdw blurRad="36195" dist="36195" dir="2700000" rotWithShape="0">
                    <a:srgbClr val="000000"/>
                  </a:outerShdw>
                </a:effectLst>
                <a:latin typeface="+mn-lt"/>
                <a:ea typeface="+mn-ea"/>
                <a:cs typeface="+mn-cs"/>
                <a:sym typeface="Arial"/>
              </a:defRPr>
            </a:pPr>
            <a:endParaRP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t>We get for the power extractable from a falling flow of water:</a:t>
            </a:r>
          </a:p>
          <a:p>
            <a:pPr defTabSz="868680">
              <a:defRPr sz="665">
                <a:effectLst>
                  <a:outerShdw blurRad="36195" dist="36195" dir="2700000" rotWithShape="0">
                    <a:srgbClr val="000000"/>
                  </a:outerShdw>
                </a:effectLst>
                <a:latin typeface="+mn-lt"/>
                <a:ea typeface="+mn-ea"/>
                <a:cs typeface="+mn-cs"/>
                <a:sym typeface="Arial"/>
              </a:defRPr>
            </a:pPr>
            <a:endParaRPr/>
          </a:p>
          <a:p>
            <a:pPr marL="0" lvl="2" indent="1031557" defTabSz="868680">
              <a:buSzTx/>
              <a:buNone/>
              <a:defRPr sz="1710">
                <a:effectLst>
                  <a:outerShdw blurRad="36195" dist="36195" dir="2700000" rotWithShape="0">
                    <a:srgbClr val="000000"/>
                  </a:outerShdw>
                </a:effectLst>
                <a:latin typeface="+mn-lt"/>
                <a:ea typeface="+mn-ea"/>
                <a:cs typeface="+mn-cs"/>
                <a:sym typeface="Arial"/>
              </a:defRPr>
            </a:pPr>
            <a:r>
              <a:t>Power</a:t>
            </a:r>
            <a:r>
              <a:rPr baseline="-5999"/>
              <a:t>water_gravity</a:t>
            </a:r>
            <a:r>
              <a:t> = g Δh F ρ</a:t>
            </a:r>
            <a:r>
              <a:rPr baseline="-5999"/>
              <a:t>water       </a:t>
            </a:r>
            <a:r>
              <a:t>OR:     </a:t>
            </a:r>
            <a:r>
              <a:rPr b="1">
                <a:solidFill>
                  <a:srgbClr val="FBC901"/>
                </a:solidFill>
              </a:rPr>
              <a:t>Power</a:t>
            </a:r>
            <a:r>
              <a:rPr b="1" baseline="-5999">
                <a:solidFill>
                  <a:srgbClr val="FBC901"/>
                </a:solidFill>
              </a:rPr>
              <a:t>water_gravity</a:t>
            </a:r>
            <a:r>
              <a:rPr b="1">
                <a:solidFill>
                  <a:srgbClr val="FBC901"/>
                </a:solidFill>
              </a:rPr>
              <a:t> =  g ρ</a:t>
            </a:r>
            <a:r>
              <a:rPr b="1" baseline="-5999">
                <a:solidFill>
                  <a:srgbClr val="FBC901"/>
                </a:solidFill>
              </a:rPr>
              <a:t>water </a:t>
            </a:r>
            <a:r>
              <a:rPr b="1">
                <a:solidFill>
                  <a:srgbClr val="FBC901"/>
                </a:solidFill>
              </a:rPr>
              <a:t>Flow x Δh</a:t>
            </a:r>
          </a:p>
          <a:p>
            <a:pPr defTabSz="868680">
              <a:defRPr sz="1140">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Substituting in g = 9.8 m / sec</a:t>
            </a:r>
            <a:r>
              <a:rPr baseline="31999"/>
              <a:t>2</a:t>
            </a:r>
            <a:r>
              <a:t>, ρ</a:t>
            </a:r>
            <a:r>
              <a:rPr baseline="-5999"/>
              <a:t>water </a:t>
            </a:r>
            <a:r>
              <a:t>= 1 g /cc, and using fact that 1 kJ = 1 kW-sec:</a:t>
            </a:r>
          </a:p>
          <a:p>
            <a:pPr defTabSz="868680">
              <a:defRPr sz="760">
                <a:effectLst>
                  <a:outerShdw blurRad="36195" dist="36195" dir="2700000" rotWithShape="0">
                    <a:srgbClr val="000000"/>
                  </a:outerShdw>
                </a:effectLst>
                <a:latin typeface="+mn-lt"/>
                <a:ea typeface="+mn-ea"/>
                <a:cs typeface="+mn-cs"/>
                <a:sym typeface="Arial"/>
              </a:defRPr>
            </a:pPr>
            <a:endParaRPr/>
          </a:p>
          <a:p>
            <a:pPr algn="ctr" defTabSz="868680">
              <a:defRPr sz="1710" b="1">
                <a:solidFill>
                  <a:srgbClr val="FBC901"/>
                </a:solidFill>
                <a:effectLst>
                  <a:outerShdw blurRad="36195" dist="36195" dir="2700000" rotWithShape="0">
                    <a:srgbClr val="000000"/>
                  </a:outerShdw>
                </a:effectLst>
                <a:latin typeface="+mn-lt"/>
                <a:ea typeface="+mn-ea"/>
                <a:cs typeface="+mn-cs"/>
                <a:sym typeface="Arial"/>
              </a:defRPr>
            </a:pPr>
            <a:r>
              <a:t>Power</a:t>
            </a:r>
            <a:r>
              <a:rPr baseline="-25999"/>
              <a:t>water_gravity</a:t>
            </a:r>
            <a:r>
              <a:t> = 9.8 (kW-sec / m</a:t>
            </a:r>
            <a:r>
              <a:rPr baseline="29894"/>
              <a:t>4</a:t>
            </a:r>
            <a:r>
              <a:t>) x Flow x Δh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2"/>
          <p:cNvSpPr txBox="1">
            <a:spLocks noGrp="1"/>
          </p:cNvSpPr>
          <p:nvPr>
            <p:ph type="title"/>
          </p:nvPr>
        </p:nvSpPr>
        <p:spPr>
          <a:xfrm>
            <a:off x="0" y="50800"/>
            <a:ext cx="9144000" cy="491341"/>
          </a:xfrm>
          <a:prstGeom prst="rect">
            <a:avLst/>
          </a:prstGeom>
        </p:spPr>
        <p:txBody>
          <a:bodyPr/>
          <a:lstStyle/>
          <a:p>
            <a:pPr>
              <a:defRPr sz="2000"/>
            </a:pPr>
            <a:r>
              <a:t>To extract water's </a:t>
            </a:r>
            <a:r>
              <a:rPr b="1"/>
              <a:t>kinetic energy</a:t>
            </a:r>
            <a:r>
              <a:t>, you must force it to slow down</a:t>
            </a:r>
          </a:p>
        </p:txBody>
      </p:sp>
      <p:sp>
        <p:nvSpPr>
          <p:cNvPr id="310" name="Rectangle 3"/>
          <p:cNvSpPr txBox="1">
            <a:spLocks noGrp="1"/>
          </p:cNvSpPr>
          <p:nvPr>
            <p:ph type="body" idx="1"/>
          </p:nvPr>
        </p:nvSpPr>
        <p:spPr>
          <a:xfrm>
            <a:off x="232972" y="765869"/>
            <a:ext cx="8928226" cy="5950376"/>
          </a:xfrm>
          <a:prstGeom prst="rect">
            <a:avLst/>
          </a:prstGeom>
        </p:spPr>
        <p:txBody>
          <a:bodyPr/>
          <a:lstStyle/>
          <a:p>
            <a:pPr defTabSz="868680">
              <a:defRPr sz="1710">
                <a:effectLst>
                  <a:outerShdw blurRad="36195" dist="36195" dir="2700000" rotWithShape="0">
                    <a:srgbClr val="000000"/>
                  </a:outerShdw>
                </a:effectLst>
                <a:latin typeface="+mn-lt"/>
                <a:ea typeface="+mn-ea"/>
                <a:cs typeface="+mn-cs"/>
                <a:sym typeface="Arial"/>
              </a:defRPr>
            </a:pPr>
            <a:r>
              <a:t>For instance, by forcing that flowing water to turn a propellor connected to a generator</a:t>
            </a:r>
          </a:p>
          <a:p>
            <a:pPr defTabSz="868680">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Again from high school physics, kinetic energy (K.E.) = (1/2) M x velocity</a:t>
            </a:r>
            <a:r>
              <a:rPr baseline="31999"/>
              <a:t>2</a:t>
            </a:r>
          </a:p>
          <a:p>
            <a:pPr defTabSz="868680">
              <a:defRPr sz="665">
                <a:effectLst>
                  <a:outerShdw blurRad="36195" dist="36195" dir="2700000" rotWithShape="0">
                    <a:srgbClr val="000000"/>
                  </a:outerShdw>
                </a:effectLst>
                <a:latin typeface="+mn-lt"/>
                <a:ea typeface="+mn-ea"/>
                <a:cs typeface="+mn-cs"/>
                <a:sym typeface="Arial"/>
              </a:defRPr>
            </a:pPr>
            <a:endParaRP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t>making the </a:t>
            </a:r>
            <a:r>
              <a:rPr b="1">
                <a:solidFill>
                  <a:srgbClr val="FBC901"/>
                </a:solidFill>
              </a:rPr>
              <a:t>kinetic energy</a:t>
            </a:r>
            <a:r>
              <a:rPr b="1"/>
              <a:t> per volume of flowing water</a:t>
            </a:r>
            <a:r>
              <a:t>:</a:t>
            </a:r>
          </a:p>
          <a:p>
            <a:pPr marL="0" lvl="3" indent="1498472" defTabSz="868680">
              <a:buSzTx/>
              <a:buNone/>
              <a:defRPr sz="665">
                <a:effectLst>
                  <a:outerShdw blurRad="36195" dist="36195" dir="2700000" rotWithShape="0">
                    <a:srgbClr val="000000"/>
                  </a:outerShdw>
                </a:effectLst>
                <a:latin typeface="+mn-lt"/>
                <a:ea typeface="+mn-ea"/>
                <a:cs typeface="+mn-cs"/>
                <a:sym typeface="Arial"/>
              </a:defRPr>
            </a:pPr>
            <a:endParaRPr/>
          </a:p>
          <a:p>
            <a:pPr marL="0" lvl="2" indent="1031557" defTabSz="868680">
              <a:buSzTx/>
              <a:buNone/>
              <a:defRPr sz="1710">
                <a:effectLst>
                  <a:outerShdw blurRad="36195" dist="36195" dir="2700000" rotWithShape="0">
                    <a:srgbClr val="000000"/>
                  </a:outerShdw>
                </a:effectLst>
                <a:latin typeface="+mn-lt"/>
                <a:ea typeface="+mn-ea"/>
                <a:cs typeface="+mn-cs"/>
                <a:sym typeface="Arial"/>
              </a:defRPr>
            </a:pPr>
            <a:r>
              <a:t>(1/2) ρ</a:t>
            </a:r>
            <a:r>
              <a:rPr baseline="-5999"/>
              <a:t>water</a:t>
            </a:r>
            <a:r>
              <a:t> velocity</a:t>
            </a:r>
            <a:r>
              <a:rPr baseline="-5999"/>
              <a:t>water</a:t>
            </a:r>
            <a:r>
              <a:rPr baseline="31999"/>
              <a:t>2       </a:t>
            </a:r>
            <a:r>
              <a:t>(because water M / volume = density = ρ</a:t>
            </a:r>
            <a:r>
              <a:rPr baseline="-5999"/>
              <a:t>water</a:t>
            </a:r>
            <a:r>
              <a:t>)</a:t>
            </a:r>
          </a:p>
          <a:p>
            <a:pPr marL="0" lvl="1" indent="608851" defTabSz="868680">
              <a:buSzTx/>
              <a:buNone/>
              <a:defRPr sz="1140">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The water </a:t>
            </a:r>
            <a:r>
              <a:rPr b="1"/>
              <a:t>power</a:t>
            </a:r>
            <a:r>
              <a:t> passing through a plane (where we'll put the propellor) is then:</a:t>
            </a:r>
          </a:p>
          <a:p>
            <a:pPr marL="0" lvl="1" indent="608851" defTabSz="868680">
              <a:buSzTx/>
              <a:buNone/>
              <a:defRPr sz="665">
                <a:effectLst>
                  <a:outerShdw blurRad="36195" dist="36195" dir="2700000" rotWithShape="0">
                    <a:srgbClr val="000000"/>
                  </a:outerShdw>
                </a:effectLst>
                <a:latin typeface="+mn-lt"/>
                <a:ea typeface="+mn-ea"/>
                <a:cs typeface="+mn-cs"/>
                <a:sym typeface="Arial"/>
              </a:defRPr>
            </a:pPr>
            <a:endParaRP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t>Power </a:t>
            </a:r>
            <a:r>
              <a:rPr baseline="-5999"/>
              <a:t>water flow</a:t>
            </a:r>
            <a:r>
              <a:t> = (Water K.E. / Volume) x (Volume of water through that plane / time)</a:t>
            </a:r>
          </a:p>
          <a:p>
            <a:pPr marL="0" lvl="1" indent="608851" defTabSz="868680">
              <a:buSzTx/>
              <a:buNone/>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However:  Volume passing plane / time = (Perpendicular area of plane) (velocity</a:t>
            </a:r>
            <a:r>
              <a:rPr baseline="-5999"/>
              <a:t>water</a:t>
            </a:r>
            <a:r>
              <a:t>) </a:t>
            </a:r>
          </a:p>
          <a:p>
            <a:pPr defTabSz="868680">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Combining all three expressions yields a possibly surprising result:</a:t>
            </a:r>
          </a:p>
          <a:p>
            <a:pPr defTabSz="868680">
              <a:defRPr sz="665">
                <a:effectLst>
                  <a:outerShdw blurRad="36195" dist="36195" dir="2700000" rotWithShape="0">
                    <a:srgbClr val="000000"/>
                  </a:outerShdw>
                </a:effectLst>
                <a:latin typeface="+mn-lt"/>
                <a:ea typeface="+mn-ea"/>
                <a:cs typeface="+mn-cs"/>
                <a:sym typeface="Arial"/>
              </a:defRPr>
            </a:pPr>
            <a:endParaRP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t>Power </a:t>
            </a:r>
            <a:r>
              <a:rPr baseline="-5999"/>
              <a:t>water flow</a:t>
            </a:r>
            <a:r>
              <a:t> = (1/2) ρ</a:t>
            </a:r>
            <a:r>
              <a:rPr baseline="-5999"/>
              <a:t>water</a:t>
            </a:r>
            <a:r>
              <a:t> velocity</a:t>
            </a:r>
            <a:r>
              <a:rPr baseline="-5999"/>
              <a:t>water</a:t>
            </a:r>
            <a:r>
              <a:rPr baseline="31999"/>
              <a:t>2  </a:t>
            </a:r>
            <a:r>
              <a:t>x Area</a:t>
            </a:r>
            <a:r>
              <a:rPr baseline="-5999"/>
              <a:t>plane</a:t>
            </a:r>
            <a:r>
              <a:t> x velocity</a:t>
            </a:r>
            <a:r>
              <a:rPr baseline="-5999"/>
              <a:t>water</a:t>
            </a:r>
            <a:r>
              <a:t>     or rearranging:</a:t>
            </a:r>
          </a:p>
          <a:p>
            <a:pPr marL="0" lvl="1" indent="608851" defTabSz="868680">
              <a:buSzTx/>
              <a:buNone/>
              <a:defRPr sz="665">
                <a:effectLst>
                  <a:outerShdw blurRad="36195" dist="36195" dir="2700000" rotWithShape="0">
                    <a:srgbClr val="000000"/>
                  </a:outerShdw>
                </a:effectLst>
                <a:latin typeface="+mn-lt"/>
                <a:ea typeface="+mn-ea"/>
                <a:cs typeface="+mn-cs"/>
                <a:sym typeface="Arial"/>
              </a:defRPr>
            </a:pPr>
            <a:endParaRPr/>
          </a:p>
          <a:p>
            <a:pPr algn="ctr" defTabSz="868680">
              <a:defRPr sz="1710">
                <a:effectLst>
                  <a:outerShdw blurRad="36195" dist="36195" dir="2700000" rotWithShape="0">
                    <a:srgbClr val="000000"/>
                  </a:outerShdw>
                </a:effectLst>
                <a:latin typeface="+mn-lt"/>
                <a:ea typeface="+mn-ea"/>
                <a:cs typeface="+mn-cs"/>
                <a:sym typeface="Arial"/>
              </a:defRPr>
            </a:pPr>
            <a:r>
              <a:t> </a:t>
            </a:r>
            <a:r>
              <a:rPr b="1">
                <a:solidFill>
                  <a:srgbClr val="FBC901"/>
                </a:solidFill>
              </a:rPr>
              <a:t>Power </a:t>
            </a:r>
            <a:r>
              <a:rPr b="1" baseline="-5999">
                <a:solidFill>
                  <a:srgbClr val="FBC901"/>
                </a:solidFill>
              </a:rPr>
              <a:t>water flow</a:t>
            </a:r>
            <a:r>
              <a:rPr b="1">
                <a:solidFill>
                  <a:srgbClr val="FBC901"/>
                </a:solidFill>
              </a:rPr>
              <a:t> = (1/2) ρ</a:t>
            </a:r>
            <a:r>
              <a:rPr b="1" baseline="-5999">
                <a:solidFill>
                  <a:srgbClr val="FBC901"/>
                </a:solidFill>
              </a:rPr>
              <a:t>water</a:t>
            </a:r>
            <a:r>
              <a:rPr b="1">
                <a:solidFill>
                  <a:srgbClr val="FBC901"/>
                </a:solidFill>
              </a:rPr>
              <a:t> x Area</a:t>
            </a:r>
            <a:r>
              <a:rPr b="1" baseline="-5999">
                <a:solidFill>
                  <a:srgbClr val="FBC901"/>
                </a:solidFill>
              </a:rPr>
              <a:t>plane</a:t>
            </a:r>
            <a:r>
              <a:rPr b="1">
                <a:solidFill>
                  <a:srgbClr val="FBC901"/>
                </a:solidFill>
              </a:rPr>
              <a:t> x velocity</a:t>
            </a:r>
            <a:r>
              <a:rPr b="1" baseline="-5999">
                <a:solidFill>
                  <a:srgbClr val="FBC901"/>
                </a:solidFill>
              </a:rPr>
              <a:t>water </a:t>
            </a:r>
            <a:r>
              <a:rPr b="1" baseline="31999">
                <a:solidFill>
                  <a:srgbClr val="FBC901"/>
                </a:solidFill>
              </a:rPr>
              <a:t>3</a:t>
            </a:r>
            <a:endParaRPr b="1">
              <a:solidFill>
                <a:srgbClr val="FBC901"/>
              </a:solidFill>
            </a:endParaRPr>
          </a:p>
          <a:p>
            <a:pPr marL="0" lvl="4" indent="1932813" defTabSz="868680">
              <a:buSzTx/>
              <a:buNone/>
              <a:defRPr sz="1045">
                <a:effectLst>
                  <a:outerShdw blurRad="36195" dist="36195" dir="2700000" rotWithShape="0">
                    <a:srgbClr val="000000"/>
                  </a:outerShdw>
                </a:effectLst>
                <a:latin typeface="+mn-lt"/>
                <a:ea typeface="+mn-ea"/>
                <a:cs typeface="+mn-cs"/>
                <a:sym typeface="Arial"/>
              </a:defRPr>
            </a:pPr>
            <a:endParaRPr/>
          </a:p>
          <a:p>
            <a:pPr algn="ctr" defTabSz="868680">
              <a:defRPr sz="1710">
                <a:solidFill>
                  <a:srgbClr val="FBC901"/>
                </a:solidFill>
                <a:effectLst>
                  <a:outerShdw blurRad="36195" dist="36195" dir="2700000" rotWithShape="0">
                    <a:srgbClr val="000000"/>
                  </a:outerShdw>
                </a:effectLst>
                <a:latin typeface="+mn-lt"/>
                <a:ea typeface="+mn-ea"/>
                <a:cs typeface="+mn-cs"/>
                <a:sym typeface="Arial"/>
              </a:defRPr>
            </a:pPr>
            <a:r>
              <a:t>Yes: Power of a flow crossing a plane varies as flow's velocity </a:t>
            </a:r>
            <a:r>
              <a:rPr b="1"/>
              <a:t>cubed</a:t>
            </a:r>
            <a:r>
              <a:t> (not squared)!</a:t>
            </a:r>
          </a:p>
          <a:p>
            <a:pPr algn="ctr" defTabSz="868680">
              <a:defRPr sz="1045">
                <a:solidFill>
                  <a:srgbClr val="FBC901"/>
                </a:solidFill>
                <a:effectLst>
                  <a:outerShdw blurRad="36195" dist="36195" dir="2700000" rotWithShape="0">
                    <a:srgbClr val="000000"/>
                  </a:outerShdw>
                </a:effectLst>
                <a:latin typeface="+mn-lt"/>
                <a:ea typeface="+mn-ea"/>
                <a:cs typeface="+mn-cs"/>
                <a:sym typeface="Arial"/>
              </a:defRPr>
            </a:pPr>
            <a:endParaRPr/>
          </a:p>
          <a:p>
            <a:pPr algn="ctr" defTabSz="868680">
              <a:defRPr sz="1710">
                <a:solidFill>
                  <a:srgbClr val="FBC901"/>
                </a:solidFill>
                <a:effectLst>
                  <a:outerShdw blurRad="36195" dist="36195" dir="2700000" rotWithShape="0">
                    <a:srgbClr val="000000"/>
                  </a:outerShdw>
                </a:effectLst>
                <a:latin typeface="+mn-lt"/>
                <a:ea typeface="+mn-ea"/>
                <a:cs typeface="+mn-cs"/>
                <a:sym typeface="Arial"/>
              </a:defRPr>
            </a:pPr>
            <a:r>
              <a:rPr i="1">
                <a:solidFill>
                  <a:srgbClr val="FFFFFF"/>
                </a:solidFill>
              </a:rPr>
              <a:t>Because, while a particular volume of flow has kinetic energy promotional to v</a:t>
            </a:r>
            <a:r>
              <a:rPr i="1" baseline="31999">
                <a:solidFill>
                  <a:srgbClr val="FFFFFF"/>
                </a:solidFill>
              </a:rPr>
              <a:t>2</a:t>
            </a:r>
            <a:r>
              <a:rPr i="1">
                <a:solidFill>
                  <a:srgbClr val="FFFFFF"/>
                </a:solidFill>
              </a:rPr>
              <a:t>, </a:t>
            </a:r>
          </a:p>
          <a:p>
            <a:pPr algn="ctr" defTabSz="868680">
              <a:defRPr sz="1710" i="1">
                <a:effectLst>
                  <a:outerShdw blurRad="36195" dist="36195" dir="2700000" rotWithShape="0">
                    <a:srgbClr val="000000"/>
                  </a:outerShdw>
                </a:effectLst>
                <a:latin typeface="+mn-lt"/>
                <a:ea typeface="+mn-ea"/>
                <a:cs typeface="+mn-cs"/>
                <a:sym typeface="Arial"/>
              </a:defRPr>
            </a:pPr>
            <a:r>
              <a:t>the flow is delivering those volumes to that plane at a rate also proportional to v</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Rectangle 2"/>
          <p:cNvSpPr txBox="1">
            <a:spLocks noGrp="1"/>
          </p:cNvSpPr>
          <p:nvPr>
            <p:ph type="title"/>
          </p:nvPr>
        </p:nvSpPr>
        <p:spPr>
          <a:xfrm>
            <a:off x="0" y="63500"/>
            <a:ext cx="9144000" cy="609600"/>
          </a:xfrm>
          <a:prstGeom prst="rect">
            <a:avLst/>
          </a:prstGeom>
        </p:spPr>
        <p:txBody>
          <a:bodyPr/>
          <a:lstStyle/>
          <a:p>
            <a:pPr>
              <a:defRPr sz="2000"/>
            </a:pPr>
            <a:r>
              <a:t>But you can't hijack </a:t>
            </a:r>
            <a:r>
              <a:rPr b="1"/>
              <a:t>all</a:t>
            </a:r>
            <a:r>
              <a:t> of a flow's kinetic energy - at least not continuously</a:t>
            </a:r>
          </a:p>
        </p:txBody>
      </p:sp>
      <p:sp>
        <p:nvSpPr>
          <p:cNvPr id="313" name="Rectangle 3"/>
          <p:cNvSpPr txBox="1">
            <a:spLocks noGrp="1"/>
          </p:cNvSpPr>
          <p:nvPr>
            <p:ph type="body" idx="1"/>
          </p:nvPr>
        </p:nvSpPr>
        <p:spPr>
          <a:xfrm>
            <a:off x="176618" y="798695"/>
            <a:ext cx="8957733" cy="5711096"/>
          </a:xfrm>
          <a:prstGeom prst="rect">
            <a:avLst/>
          </a:prstGeom>
        </p:spPr>
        <p:txBody>
          <a:bodyPr/>
          <a:lstStyle/>
          <a:p>
            <a:pPr defTabSz="868680">
              <a:defRPr sz="1710">
                <a:effectLst>
                  <a:outerShdw blurRad="36195" dist="36195" dir="2700000" rotWithShape="0">
                    <a:srgbClr val="000000"/>
                  </a:outerShdw>
                </a:effectLst>
                <a:latin typeface="+mn-lt"/>
                <a:ea typeface="+mn-ea"/>
                <a:cs typeface="+mn-cs"/>
                <a:sym typeface="Arial"/>
              </a:defRPr>
            </a:pPr>
            <a:r>
              <a:t>You could do it momentarily by suddenly inserting a barrier into its path</a:t>
            </a:r>
          </a:p>
          <a:p>
            <a:pPr defTabSz="868680">
              <a:defRPr sz="665">
                <a:effectLst>
                  <a:outerShdw blurRad="36195" dist="36195" dir="2700000" rotWithShape="0">
                    <a:srgbClr val="000000"/>
                  </a:outerShdw>
                </a:effectLst>
                <a:latin typeface="+mn-lt"/>
                <a:ea typeface="+mn-ea"/>
                <a:cs typeface="+mn-cs"/>
                <a:sym typeface="Arial"/>
              </a:defRPr>
            </a:pPr>
            <a:endParaRP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t>Which would give that barrier a kick convertable into electrical power</a:t>
            </a:r>
          </a:p>
          <a:p>
            <a:pPr marL="0" lvl="1" indent="608851" defTabSz="868680">
              <a:buSzTx/>
              <a:buNone/>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But, once stopped by the barrier, no more flow would arrive =&gt; No more power out!</a:t>
            </a:r>
          </a:p>
          <a:p>
            <a:pPr defTabSz="868680">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What you </a:t>
            </a:r>
            <a:r>
              <a:rPr b="1"/>
              <a:t>could do</a:t>
            </a:r>
            <a:r>
              <a:t> is instead insert a propellor geared to a generator such that </a:t>
            </a:r>
          </a:p>
          <a:p>
            <a:pPr defTabSz="868680">
              <a:defRPr sz="665">
                <a:effectLst>
                  <a:outerShdw blurRad="36195" dist="36195" dir="2700000" rotWithShape="0">
                    <a:srgbClr val="000000"/>
                  </a:outerShdw>
                </a:effectLst>
                <a:latin typeface="+mn-lt"/>
                <a:ea typeface="+mn-ea"/>
                <a:cs typeface="+mn-cs"/>
                <a:sym typeface="Arial"/>
              </a:defRPr>
            </a:pPr>
            <a:endParaRP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t>the water manages to flow through it at say, </a:t>
            </a:r>
            <a:r>
              <a:rPr>
                <a:solidFill>
                  <a:srgbClr val="FBC901"/>
                </a:solidFill>
              </a:rPr>
              <a:t>half its original velocity</a:t>
            </a:r>
          </a:p>
          <a:p>
            <a:pPr defTabSz="868680">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Note here that because water is almost incompressible, to maintain this situation </a:t>
            </a:r>
          </a:p>
          <a:p>
            <a:pPr defTabSz="868680">
              <a:defRPr sz="665">
                <a:effectLst>
                  <a:outerShdw blurRad="36195" dist="36195" dir="2700000" rotWithShape="0">
                    <a:srgbClr val="000000"/>
                  </a:outerShdw>
                </a:effectLst>
                <a:latin typeface="+mn-lt"/>
                <a:ea typeface="+mn-ea"/>
                <a:cs typeface="+mn-cs"/>
                <a:sym typeface="Arial"/>
              </a:defRPr>
            </a:pPr>
            <a:endParaRP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rPr b="1"/>
              <a:t>part of the incoming flow</a:t>
            </a:r>
            <a:r>
              <a:t> would have to divert out and around that propellor</a:t>
            </a:r>
          </a:p>
          <a:p>
            <a:pPr marL="0" lvl="1" indent="608851" defTabSz="868680">
              <a:buSzTx/>
              <a:buNone/>
              <a:defRPr sz="1045">
                <a:effectLst>
                  <a:outerShdw blurRad="36195" dist="36195" dir="2700000" rotWithShape="0">
                    <a:srgbClr val="000000"/>
                  </a:outerShdw>
                </a:effectLst>
                <a:latin typeface="+mn-lt"/>
                <a:ea typeface="+mn-ea"/>
                <a:cs typeface="+mn-cs"/>
                <a:sym typeface="Arial"/>
              </a:defRPr>
            </a:pPr>
            <a:endParaRPr/>
          </a:p>
          <a:p>
            <a:pPr defTabSz="868680">
              <a:defRPr sz="1710">
                <a:effectLst>
                  <a:outerShdw blurRad="36195" dist="36195" dir="2700000" rotWithShape="0">
                    <a:srgbClr val="000000"/>
                  </a:outerShdw>
                </a:effectLst>
                <a:latin typeface="+mn-lt"/>
                <a:ea typeface="+mn-ea"/>
                <a:cs typeface="+mn-cs"/>
                <a:sym typeface="Arial"/>
              </a:defRPr>
            </a:pPr>
            <a:r>
              <a:t>Nevertheless, you'd have slowed part of the flow to half its velocity, resulting in: </a:t>
            </a:r>
          </a:p>
          <a:p>
            <a:pPr defTabSz="868680">
              <a:defRPr sz="1045">
                <a:effectLst>
                  <a:outerShdw blurRad="36195" dist="36195" dir="2700000" rotWithShape="0">
                    <a:srgbClr val="000000"/>
                  </a:outerShdw>
                </a:effectLst>
                <a:latin typeface="+mn-lt"/>
                <a:ea typeface="+mn-ea"/>
                <a:cs typeface="+mn-cs"/>
                <a:sym typeface="Arial"/>
              </a:defRPr>
            </a:pPr>
            <a:endParaRPr/>
          </a:p>
          <a:p>
            <a:pPr marL="0" lvl="1" indent="608851" defTabSz="868680">
              <a:buSzTx/>
              <a:buNone/>
              <a:defRPr sz="1710">
                <a:effectLst>
                  <a:outerShdw blurRad="36195" dist="36195" dir="2700000" rotWithShape="0">
                    <a:srgbClr val="000000"/>
                  </a:outerShdw>
                </a:effectLst>
                <a:latin typeface="+mn-lt"/>
                <a:ea typeface="+mn-ea"/>
                <a:cs typeface="+mn-cs"/>
                <a:sym typeface="Arial"/>
              </a:defRPr>
            </a:pPr>
            <a:r>
              <a:t>Lost power = (1/2) ρ</a:t>
            </a:r>
            <a:r>
              <a:rPr baseline="-5999"/>
              <a:t>water</a:t>
            </a:r>
            <a:r>
              <a:t> x A</a:t>
            </a:r>
            <a:r>
              <a:rPr baseline="-5999"/>
              <a:t>plane</a:t>
            </a:r>
            <a:r>
              <a:t> x v</a:t>
            </a:r>
            <a:r>
              <a:rPr baseline="-5999"/>
              <a:t>water </a:t>
            </a:r>
            <a:r>
              <a:rPr baseline="31999"/>
              <a:t>3  - </a:t>
            </a:r>
            <a:r>
              <a:t>(1/2) ρ</a:t>
            </a:r>
            <a:r>
              <a:rPr baseline="-5999"/>
              <a:t>water</a:t>
            </a:r>
            <a:r>
              <a:t> x A</a:t>
            </a:r>
            <a:r>
              <a:rPr baseline="-5999"/>
              <a:t>plane</a:t>
            </a:r>
            <a:r>
              <a:t> x (v</a:t>
            </a:r>
            <a:r>
              <a:rPr baseline="-5999"/>
              <a:t>water</a:t>
            </a:r>
            <a:r>
              <a:t> / 2)</a:t>
            </a:r>
            <a:r>
              <a:rPr baseline="-5999"/>
              <a:t> </a:t>
            </a:r>
            <a:r>
              <a:rPr baseline="31999"/>
              <a:t>3</a:t>
            </a:r>
          </a:p>
          <a:p>
            <a:pPr marL="0" lvl="1" indent="608851" defTabSz="868680">
              <a:buSzTx/>
              <a:buNone/>
              <a:defRPr sz="760">
                <a:effectLst>
                  <a:outerShdw blurRad="36195" dist="36195" dir="2700000" rotWithShape="0">
                    <a:srgbClr val="000000"/>
                  </a:outerShdw>
                </a:effectLst>
                <a:latin typeface="+mn-lt"/>
                <a:ea typeface="+mn-ea"/>
                <a:cs typeface="+mn-cs"/>
                <a:sym typeface="Arial"/>
              </a:defRPr>
            </a:pPr>
            <a:endParaRPr baseline="31999"/>
          </a:p>
          <a:p>
            <a:pPr marL="0" lvl="4" indent="1932813" defTabSz="868680">
              <a:buSzTx/>
              <a:buNone/>
              <a:defRPr sz="1710">
                <a:effectLst>
                  <a:outerShdw blurRad="36195" dist="36195" dir="2700000" rotWithShape="0">
                    <a:srgbClr val="000000"/>
                  </a:outerShdw>
                </a:effectLst>
                <a:latin typeface="+mn-lt"/>
                <a:ea typeface="+mn-ea"/>
                <a:cs typeface="+mn-cs"/>
                <a:sym typeface="Arial"/>
              </a:defRPr>
            </a:pPr>
            <a:r>
              <a:t>= (1/2) (1 - 1/8) ρ</a:t>
            </a:r>
            <a:r>
              <a:rPr baseline="-5999"/>
              <a:t>water</a:t>
            </a:r>
            <a:r>
              <a:t> x A</a:t>
            </a:r>
            <a:r>
              <a:rPr baseline="-5999"/>
              <a:t>plane</a:t>
            </a:r>
            <a:r>
              <a:t> x v</a:t>
            </a:r>
            <a:r>
              <a:rPr baseline="-5999"/>
              <a:t>water </a:t>
            </a:r>
            <a:r>
              <a:rPr baseline="31999"/>
              <a:t>3</a:t>
            </a:r>
            <a:endParaRPr baseline="-5999"/>
          </a:p>
          <a:p>
            <a:pPr marL="0" lvl="4" indent="1932813" defTabSz="868680">
              <a:buSzTx/>
              <a:buNone/>
              <a:defRPr sz="665">
                <a:effectLst>
                  <a:outerShdw blurRad="36195" dist="36195" dir="2700000" rotWithShape="0">
                    <a:srgbClr val="000000"/>
                  </a:outerShdw>
                </a:effectLst>
                <a:latin typeface="+mn-lt"/>
                <a:ea typeface="+mn-ea"/>
                <a:cs typeface="+mn-cs"/>
                <a:sym typeface="Arial"/>
              </a:defRPr>
            </a:pPr>
            <a:endParaRPr baseline="-5999"/>
          </a:p>
          <a:p>
            <a:pPr marL="0" lvl="4" indent="1932813" defTabSz="868680">
              <a:buSzTx/>
              <a:buNone/>
              <a:defRPr sz="1710">
                <a:effectLst>
                  <a:outerShdw blurRad="36195" dist="36195" dir="2700000" rotWithShape="0">
                    <a:srgbClr val="000000"/>
                  </a:outerShdw>
                </a:effectLst>
                <a:latin typeface="+mn-lt"/>
                <a:ea typeface="+mn-ea"/>
                <a:cs typeface="+mn-cs"/>
                <a:sym typeface="Arial"/>
              </a:defRPr>
            </a:pPr>
            <a:r>
              <a:t>= </a:t>
            </a:r>
            <a:r>
              <a:rPr>
                <a:solidFill>
                  <a:srgbClr val="FBC901"/>
                </a:solidFill>
              </a:rPr>
              <a:t>(7/8) Water's incoming flow power = Power to your generator!</a:t>
            </a:r>
          </a:p>
          <a:p>
            <a:pPr marL="0" lvl="4" indent="1932813" defTabSz="868680">
              <a:buSzTx/>
              <a:buNone/>
              <a:defRPr sz="1045">
                <a:effectLst>
                  <a:outerShdw blurRad="36195" dist="36195" dir="2700000" rotWithShape="0">
                    <a:srgbClr val="000000"/>
                  </a:outerShdw>
                </a:effectLst>
                <a:latin typeface="+mn-lt"/>
                <a:ea typeface="+mn-ea"/>
                <a:cs typeface="+mn-cs"/>
                <a:sym typeface="Arial"/>
              </a:defRPr>
            </a:pPr>
            <a:endParaRPr>
              <a:solidFill>
                <a:srgbClr val="FBC901"/>
              </a:solidFill>
            </a:endParaRPr>
          </a:p>
          <a:p>
            <a:pPr algn="ctr" defTabSz="868680">
              <a:defRPr sz="1710" i="1">
                <a:effectLst>
                  <a:outerShdw blurRad="36195" dist="36195" dir="2700000" rotWithShape="0">
                    <a:srgbClr val="000000"/>
                  </a:outerShdw>
                </a:effectLst>
                <a:latin typeface="+mn-lt"/>
                <a:ea typeface="+mn-ea"/>
                <a:cs typeface="+mn-cs"/>
                <a:sym typeface="Arial"/>
              </a:defRPr>
            </a:pPr>
            <a:r>
              <a:t>(At least for the </a:t>
            </a:r>
            <a:r>
              <a:rPr b="1"/>
              <a:t>fraction </a:t>
            </a:r>
            <a:r>
              <a:t>of the flow that continued onward through your propellor)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Rectangle 2"/>
          <p:cNvSpPr txBox="1">
            <a:spLocks noGrp="1"/>
          </p:cNvSpPr>
          <p:nvPr>
            <p:ph type="title"/>
          </p:nvPr>
        </p:nvSpPr>
        <p:spPr>
          <a:xfrm>
            <a:off x="304800" y="88900"/>
            <a:ext cx="8534400" cy="609600"/>
          </a:xfrm>
          <a:prstGeom prst="rect">
            <a:avLst/>
          </a:prstGeom>
        </p:spPr>
        <p:txBody>
          <a:bodyPr/>
          <a:lstStyle/>
          <a:p>
            <a:r>
              <a:t>The value &amp; utility of those water power formulas</a:t>
            </a:r>
          </a:p>
        </p:txBody>
      </p:sp>
      <p:sp>
        <p:nvSpPr>
          <p:cNvPr id="316"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317" name="Rectangle 3"/>
          <p:cNvSpPr txBox="1">
            <a:spLocks noGrp="1"/>
          </p:cNvSpPr>
          <p:nvPr>
            <p:ph type="body" idx="1"/>
          </p:nvPr>
        </p:nvSpPr>
        <p:spPr>
          <a:xfrm>
            <a:off x="127000" y="774700"/>
            <a:ext cx="9021600" cy="5669821"/>
          </a:xfrm>
          <a:prstGeom prst="rect">
            <a:avLst/>
          </a:prstGeom>
        </p:spPr>
        <p:txBody>
          <a:bodyPr/>
          <a:lstStyle/>
          <a:p>
            <a:pPr defTabSz="804672">
              <a:spcBef>
                <a:spcPts val="300"/>
              </a:spcBef>
              <a:defRPr sz="1584">
                <a:solidFill>
                  <a:srgbClr val="FBC901"/>
                </a:solidFill>
                <a:effectLst>
                  <a:outerShdw blurRad="33528" dist="33528" dir="2700000" rotWithShape="0">
                    <a:srgbClr val="000000"/>
                  </a:outerShdw>
                </a:effectLst>
              </a:defRPr>
            </a:pPr>
            <a:r>
              <a:t>These formulas evaluate the </a:t>
            </a:r>
            <a:r>
              <a:rPr b="1"/>
              <a:t>power input</a:t>
            </a:r>
            <a:r>
              <a:t> to water power plants</a:t>
            </a:r>
          </a:p>
          <a:p>
            <a:pPr defTabSz="804672">
              <a:spcBef>
                <a:spcPts val="300"/>
              </a:spcBef>
              <a:defRPr sz="616">
                <a:effectLst>
                  <a:outerShdw blurRad="33528" dist="33528" dir="2700000" rotWithShape="0">
                    <a:srgbClr val="000000"/>
                  </a:outerShdw>
                </a:effectLst>
              </a:defRPr>
            </a:pPr>
            <a:endParaRPr/>
          </a:p>
          <a:p>
            <a:pPr marL="0" lvl="1" indent="563988" defTabSz="804672">
              <a:spcBef>
                <a:spcPts val="300"/>
              </a:spcBef>
              <a:buSzTx/>
              <a:buNone/>
              <a:defRPr sz="1584">
                <a:effectLst>
                  <a:outerShdw blurRad="33528" dist="33528" dir="2700000" rotWithShape="0">
                    <a:srgbClr val="000000"/>
                  </a:outerShdw>
                </a:effectLst>
              </a:defRPr>
            </a:pPr>
            <a:r>
              <a:t>Which determines an </a:t>
            </a:r>
            <a:r>
              <a:rPr b="1"/>
              <a:t>absolute upper limit on power output</a:t>
            </a:r>
            <a:r>
              <a:t> from such plants,</a:t>
            </a:r>
          </a:p>
          <a:p>
            <a:pPr marL="0" lvl="1" indent="563988" defTabSz="804672">
              <a:spcBef>
                <a:spcPts val="300"/>
              </a:spcBef>
              <a:buSzTx/>
              <a:buNone/>
              <a:defRPr sz="616">
                <a:effectLst>
                  <a:outerShdw blurRad="33528" dist="33528" dir="2700000" rotWithShape="0">
                    <a:srgbClr val="000000"/>
                  </a:outerShdw>
                </a:effectLst>
              </a:defRPr>
            </a:pPr>
            <a:endParaRPr/>
          </a:p>
          <a:p>
            <a:pPr marL="0" lvl="2" indent="955547" defTabSz="804672">
              <a:spcBef>
                <a:spcPts val="300"/>
              </a:spcBef>
              <a:buSzTx/>
              <a:buNone/>
              <a:defRPr sz="1584">
                <a:effectLst>
                  <a:outerShdw blurRad="33528" dist="33528" dir="2700000" rotWithShape="0">
                    <a:srgbClr val="000000"/>
                  </a:outerShdw>
                </a:effectLst>
              </a:defRPr>
            </a:pPr>
            <a:r>
              <a:t>This can often expose exaggerated claims made for new energy technologies</a:t>
            </a:r>
          </a:p>
          <a:p>
            <a:pPr marL="0" lvl="2" indent="955547" defTabSz="804672">
              <a:spcBef>
                <a:spcPts val="300"/>
              </a:spcBef>
              <a:buSzTx/>
              <a:buNone/>
              <a:defRPr sz="968">
                <a:effectLst>
                  <a:outerShdw blurRad="33528" dist="33528" dir="2700000" rotWithShape="0">
                    <a:srgbClr val="000000"/>
                  </a:outerShdw>
                </a:effectLst>
              </a:defRPr>
            </a:pPr>
            <a:endParaRPr/>
          </a:p>
          <a:p>
            <a:pPr defTabSz="804672">
              <a:spcBef>
                <a:spcPts val="300"/>
              </a:spcBef>
              <a:defRPr sz="1584">
                <a:solidFill>
                  <a:srgbClr val="FBC901"/>
                </a:solidFill>
                <a:effectLst>
                  <a:outerShdw blurRad="33528" dist="33528" dir="2700000" rotWithShape="0">
                    <a:srgbClr val="000000"/>
                  </a:outerShdw>
                </a:effectLst>
              </a:defRPr>
            </a:pPr>
            <a:r>
              <a:t>But their value in estimating an </a:t>
            </a:r>
            <a:r>
              <a:rPr b="1"/>
              <a:t>actual power plant's output</a:t>
            </a:r>
            <a:r>
              <a:t> is mixed</a:t>
            </a:r>
          </a:p>
          <a:p>
            <a:pPr defTabSz="804672">
              <a:spcBef>
                <a:spcPts val="300"/>
              </a:spcBef>
              <a:defRPr sz="616">
                <a:effectLst>
                  <a:outerShdw blurRad="33528" dist="33528" dir="2700000" rotWithShape="0">
                    <a:srgbClr val="000000"/>
                  </a:outerShdw>
                </a:effectLst>
              </a:defRPr>
            </a:pPr>
            <a:endParaRPr/>
          </a:p>
          <a:p>
            <a:pPr marL="0" lvl="1" indent="563988" defTabSz="804672">
              <a:spcBef>
                <a:spcPts val="300"/>
              </a:spcBef>
              <a:buSzTx/>
              <a:buNone/>
              <a:defRPr sz="1584">
                <a:effectLst>
                  <a:outerShdw blurRad="33528" dist="33528" dir="2700000" rotWithShape="0">
                    <a:srgbClr val="000000"/>
                  </a:outerShdw>
                </a:effectLst>
              </a:defRPr>
            </a:pPr>
            <a:r>
              <a:t>The difficulty is in evaluating the conversion efficiency of a particular type of plant</a:t>
            </a:r>
          </a:p>
          <a:p>
            <a:pPr marL="0" lvl="1" indent="563988" defTabSz="804672">
              <a:spcBef>
                <a:spcPts val="300"/>
              </a:spcBef>
              <a:buSzTx/>
              <a:buNone/>
              <a:defRPr sz="968">
                <a:effectLst>
                  <a:outerShdw blurRad="33528" dist="33528" dir="2700000" rotWithShape="0">
                    <a:srgbClr val="000000"/>
                  </a:outerShdw>
                </a:effectLst>
              </a:defRPr>
            </a:pPr>
            <a:endParaRPr/>
          </a:p>
          <a:p>
            <a:pPr defTabSz="804672">
              <a:spcBef>
                <a:spcPts val="300"/>
              </a:spcBef>
              <a:defRPr sz="1584">
                <a:effectLst>
                  <a:outerShdw blurRad="33528" dist="33528" dir="2700000" rotWithShape="0">
                    <a:srgbClr val="000000"/>
                  </a:outerShdw>
                </a:effectLst>
              </a:defRPr>
            </a:pPr>
            <a:r>
              <a:rPr>
                <a:solidFill>
                  <a:srgbClr val="FBC901"/>
                </a:solidFill>
              </a:rPr>
              <a:t>Gravitational energy is a best case</a:t>
            </a:r>
            <a:r>
              <a:t>, because its conversion to electrical energy is </a:t>
            </a:r>
            <a:r>
              <a:rPr b="1"/>
              <a:t>uncomplicated</a:t>
            </a:r>
          </a:p>
          <a:p>
            <a:pPr marL="0" lvl="1" indent="563988" defTabSz="804672">
              <a:spcBef>
                <a:spcPts val="300"/>
              </a:spcBef>
              <a:buSzTx/>
              <a:buNone/>
              <a:defRPr sz="616">
                <a:effectLst>
                  <a:outerShdw blurRad="33528" dist="33528" dir="2700000" rotWithShape="0">
                    <a:srgbClr val="000000"/>
                  </a:outerShdw>
                </a:effectLst>
              </a:defRPr>
            </a:pPr>
            <a:endParaRPr/>
          </a:p>
          <a:p>
            <a:pPr marL="0" lvl="1" indent="563988" defTabSz="804672">
              <a:spcBef>
                <a:spcPts val="300"/>
              </a:spcBef>
              <a:buSzTx/>
              <a:buNone/>
              <a:defRPr sz="1584">
                <a:effectLst>
                  <a:outerShdw blurRad="33528" dist="33528" dir="2700000" rotWithShape="0">
                    <a:srgbClr val="000000"/>
                  </a:outerShdw>
                </a:effectLst>
              </a:defRPr>
            </a:pPr>
            <a:r>
              <a:t>Real hydroelectric plants thus convert 80-90% of input power calculated by the 1</a:t>
            </a:r>
            <a:r>
              <a:rPr baseline="31999"/>
              <a:t>st</a:t>
            </a:r>
            <a:r>
              <a:t> formula</a:t>
            </a:r>
          </a:p>
          <a:p>
            <a:pPr marL="0" lvl="1" indent="563988" defTabSz="804672">
              <a:spcBef>
                <a:spcPts val="300"/>
              </a:spcBef>
              <a:buSzTx/>
              <a:buNone/>
              <a:defRPr sz="968">
                <a:effectLst>
                  <a:outerShdw blurRad="33528" dist="33528" dir="2700000" rotWithShape="0">
                    <a:srgbClr val="000000"/>
                  </a:outerShdw>
                </a:effectLst>
              </a:defRPr>
            </a:pPr>
            <a:endParaRPr/>
          </a:p>
          <a:p>
            <a:pPr defTabSz="804672">
              <a:spcBef>
                <a:spcPts val="300"/>
              </a:spcBef>
              <a:defRPr sz="1584">
                <a:effectLst>
                  <a:outerShdw blurRad="33528" dist="33528" dir="2700000" rotWithShape="0">
                    <a:srgbClr val="000000"/>
                  </a:outerShdw>
                </a:effectLst>
              </a:defRPr>
            </a:pPr>
            <a:r>
              <a:rPr>
                <a:solidFill>
                  <a:srgbClr val="FBC901"/>
                </a:solidFill>
              </a:rPr>
              <a:t>Flow energy is more of a worst case</a:t>
            </a:r>
            <a:r>
              <a:t>, because its conversion is </a:t>
            </a:r>
            <a:r>
              <a:rPr b="1"/>
              <a:t>so very complicated</a:t>
            </a:r>
          </a:p>
          <a:p>
            <a:pPr defTabSz="804672">
              <a:spcBef>
                <a:spcPts val="300"/>
              </a:spcBef>
              <a:defRPr sz="616">
                <a:effectLst>
                  <a:outerShdw blurRad="33528" dist="33528" dir="2700000" rotWithShape="0">
                    <a:srgbClr val="000000"/>
                  </a:outerShdw>
                </a:effectLst>
              </a:defRPr>
            </a:pPr>
            <a:endParaRPr/>
          </a:p>
          <a:p>
            <a:pPr marL="0" lvl="1" indent="563988" defTabSz="804672">
              <a:spcBef>
                <a:spcPts val="300"/>
              </a:spcBef>
              <a:buSzTx/>
              <a:buNone/>
              <a:defRPr sz="1584">
                <a:effectLst>
                  <a:outerShdw blurRad="33528" dist="33528" dir="2700000" rotWithShape="0">
                    <a:srgbClr val="000000"/>
                  </a:outerShdw>
                </a:effectLst>
              </a:defRPr>
            </a:pPr>
            <a:r>
              <a:t>As noted above, to keep from killing the flow, you can only partially slow it, meaning that:</a:t>
            </a:r>
          </a:p>
          <a:p>
            <a:pPr marL="0" lvl="1" indent="563988" defTabSz="804672">
              <a:spcBef>
                <a:spcPts val="300"/>
              </a:spcBef>
              <a:buSzTx/>
              <a:buNone/>
              <a:defRPr sz="704">
                <a:effectLst>
                  <a:outerShdw blurRad="33528" dist="33528" dir="2700000" rotWithShape="0">
                    <a:srgbClr val="000000"/>
                  </a:outerShdw>
                </a:effectLst>
              </a:defRPr>
            </a:pPr>
            <a:endParaRPr/>
          </a:p>
          <a:p>
            <a:pPr marL="0" lvl="2" indent="955547" defTabSz="804672">
              <a:spcBef>
                <a:spcPts val="300"/>
              </a:spcBef>
              <a:buSzTx/>
              <a:buNone/>
              <a:defRPr sz="1584">
                <a:effectLst>
                  <a:outerShdw blurRad="33528" dist="33528" dir="2700000" rotWithShape="0">
                    <a:srgbClr val="000000"/>
                  </a:outerShdw>
                </a:effectLst>
              </a:defRPr>
            </a:pPr>
            <a:r>
              <a:t>1) You can capture only a fraction of its total incoming kinetic energy (2</a:t>
            </a:r>
            <a:r>
              <a:rPr baseline="31999"/>
              <a:t>nd</a:t>
            </a:r>
            <a:r>
              <a:t> formula)</a:t>
            </a:r>
          </a:p>
          <a:p>
            <a:pPr marL="0" lvl="2" indent="955547" defTabSz="804672">
              <a:spcBef>
                <a:spcPts val="300"/>
              </a:spcBef>
              <a:buSzTx/>
              <a:buNone/>
              <a:defRPr sz="616">
                <a:effectLst>
                  <a:outerShdw blurRad="33528" dist="33528" dir="2700000" rotWithShape="0">
                    <a:srgbClr val="000000"/>
                  </a:outerShdw>
                </a:effectLst>
              </a:defRPr>
            </a:pPr>
            <a:endParaRPr/>
          </a:p>
          <a:p>
            <a:pPr marL="0" lvl="2" indent="955547" defTabSz="804672">
              <a:spcBef>
                <a:spcPts val="300"/>
              </a:spcBef>
              <a:buSzTx/>
              <a:buNone/>
              <a:defRPr sz="1584">
                <a:effectLst>
                  <a:outerShdw blurRad="33528" dist="33528" dir="2700000" rotWithShape="0">
                    <a:srgbClr val="000000"/>
                  </a:outerShdw>
                </a:effectLst>
              </a:defRPr>
            </a:pPr>
            <a:r>
              <a:t>2) And much of the flow's material must bypass your converter (e.g., the turbine)</a:t>
            </a:r>
          </a:p>
          <a:p>
            <a:pPr marL="0" lvl="3" indent="1388059" defTabSz="804672">
              <a:spcBef>
                <a:spcPts val="300"/>
              </a:spcBef>
              <a:buSzTx/>
              <a:buNone/>
              <a:defRPr sz="968">
                <a:effectLst>
                  <a:outerShdw blurRad="33528" dist="33528" dir="2700000" rotWithShape="0">
                    <a:srgbClr val="000000"/>
                  </a:outerShdw>
                </a:effectLst>
              </a:defRPr>
            </a:pPr>
            <a:endParaRPr/>
          </a:p>
          <a:p>
            <a:pPr marL="0" lvl="1" indent="563988" defTabSz="804672">
              <a:spcBef>
                <a:spcPts val="300"/>
              </a:spcBef>
              <a:buSzTx/>
              <a:buNone/>
              <a:defRPr sz="1584">
                <a:effectLst>
                  <a:outerShdw blurRad="33528" dist="33528" dir="2700000" rotWithShape="0">
                    <a:srgbClr val="000000"/>
                  </a:outerShdw>
                </a:effectLst>
              </a:defRPr>
            </a:pPr>
            <a:r>
              <a:t>The latter point implies that turbines will have to be widely spaced, </a:t>
            </a:r>
          </a:p>
          <a:p>
            <a:pPr defTabSz="804672">
              <a:spcBef>
                <a:spcPts val="300"/>
              </a:spcBef>
              <a:defRPr sz="616">
                <a:effectLst>
                  <a:outerShdw blurRad="33528" dist="33528" dir="2700000" rotWithShape="0">
                    <a:srgbClr val="000000"/>
                  </a:outerShdw>
                </a:effectLst>
              </a:defRPr>
            </a:pPr>
            <a:endParaRPr/>
          </a:p>
          <a:p>
            <a:pPr marL="0" lvl="2" indent="955547" defTabSz="804672">
              <a:spcBef>
                <a:spcPts val="300"/>
              </a:spcBef>
              <a:buSzTx/>
              <a:buNone/>
              <a:defRPr sz="1584">
                <a:effectLst>
                  <a:outerShdw blurRad="33528" dist="33528" dir="2700000" rotWithShape="0">
                    <a:srgbClr val="000000"/>
                  </a:outerShdw>
                </a:effectLst>
              </a:defRPr>
            </a:pPr>
            <a:r>
              <a:t>which further reduces the fraction of flow's total input energy that can be captured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Rectangle 2"/>
          <p:cNvSpPr txBox="1">
            <a:spLocks noGrp="1"/>
          </p:cNvSpPr>
          <p:nvPr>
            <p:ph type="title"/>
          </p:nvPr>
        </p:nvSpPr>
        <p:spPr>
          <a:xfrm>
            <a:off x="304800" y="76200"/>
            <a:ext cx="8534400" cy="609600"/>
          </a:xfrm>
          <a:prstGeom prst="rect">
            <a:avLst/>
          </a:prstGeom>
        </p:spPr>
        <p:txBody>
          <a:bodyPr/>
          <a:lstStyle/>
          <a:p>
            <a:r>
              <a:t>These distinctions mean that, in this note set:</a:t>
            </a:r>
          </a:p>
        </p:txBody>
      </p:sp>
      <p:sp>
        <p:nvSpPr>
          <p:cNvPr id="320" name="Rectangle 5"/>
          <p:cNvSpPr txBox="1"/>
          <p:nvPr/>
        </p:nvSpPr>
        <p:spPr>
          <a:xfrm>
            <a:off x="304800" y="6486945"/>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321" name="Rectangle 3"/>
          <p:cNvSpPr txBox="1">
            <a:spLocks noGrp="1"/>
          </p:cNvSpPr>
          <p:nvPr>
            <p:ph type="body" idx="1"/>
          </p:nvPr>
        </p:nvSpPr>
        <p:spPr>
          <a:xfrm>
            <a:off x="228600" y="762000"/>
            <a:ext cx="8834951" cy="5334000"/>
          </a:xfrm>
          <a:prstGeom prst="rect">
            <a:avLst/>
          </a:prstGeom>
        </p:spPr>
        <p:txBody>
          <a:bodyPr/>
          <a:lstStyle/>
          <a:p>
            <a:pPr>
              <a:defRPr sz="1800">
                <a:solidFill>
                  <a:srgbClr val="FBC901"/>
                </a:solidFill>
              </a:defRPr>
            </a:pPr>
            <a:r>
              <a:t>For Tidal Barrages converting water's gravitational potential energy, </a:t>
            </a:r>
          </a:p>
          <a:p>
            <a:pPr>
              <a:defRPr sz="700"/>
            </a:pPr>
            <a:endParaRPr/>
          </a:p>
          <a:p>
            <a:pPr marL="0" lvl="1" indent="640896">
              <a:buSzTx/>
              <a:buNone/>
              <a:defRPr sz="1800"/>
            </a:pPr>
            <a:r>
              <a:t>I will use the relevant formula to optimize a Tidal Barrage's design</a:t>
            </a:r>
          </a:p>
          <a:p>
            <a:pPr marL="0" lvl="1" indent="640896">
              <a:buSzTx/>
              <a:buNone/>
              <a:defRPr sz="700"/>
            </a:pPr>
            <a:endParaRPr/>
          </a:p>
          <a:p>
            <a:pPr marL="0" lvl="1" indent="640896">
              <a:buSzTx/>
              <a:buNone/>
              <a:defRPr sz="1800"/>
            </a:pPr>
            <a:r>
              <a:t>I will further calculate the likely total power produced by a real life Tidal Barrage</a:t>
            </a:r>
          </a:p>
          <a:p>
            <a:pPr marL="0" lvl="1" indent="640896">
              <a:buSzTx/>
              <a:buNone/>
              <a:defRPr sz="1100"/>
            </a:pPr>
            <a:endParaRPr/>
          </a:p>
          <a:p>
            <a:pPr>
              <a:defRPr sz="1800">
                <a:solidFill>
                  <a:srgbClr val="FBC901"/>
                </a:solidFill>
              </a:defRPr>
            </a:pPr>
            <a:r>
              <a:t>Whereas for Tidal Flow farms converting water's kinetic energy,</a:t>
            </a:r>
          </a:p>
          <a:p>
            <a:pPr>
              <a:defRPr sz="800"/>
            </a:pPr>
            <a:endParaRPr/>
          </a:p>
          <a:p>
            <a:pPr marL="0" lvl="1" indent="640896">
              <a:buSzTx/>
              <a:buNone/>
              <a:defRPr sz="1800"/>
            </a:pPr>
            <a:r>
              <a:t>I will use the relevant formula to identify flows maximizing input power</a:t>
            </a:r>
          </a:p>
          <a:p>
            <a:pPr marL="0" lvl="1" indent="640896">
              <a:buSzTx/>
              <a:buNone/>
              <a:defRPr sz="700"/>
            </a:pPr>
            <a:endParaRPr/>
          </a:p>
          <a:p>
            <a:pPr marL="0" lvl="1" indent="640896">
              <a:buSzTx/>
              <a:buNone/>
              <a:defRPr sz="1800"/>
            </a:pPr>
            <a:r>
              <a:t>But I cannot accurately estimate total power produced by a specific turbine farm</a:t>
            </a:r>
          </a:p>
          <a:p>
            <a:pPr marL="0" lvl="1" indent="640896">
              <a:buSzTx/>
              <a:buNone/>
              <a:defRPr sz="700"/>
            </a:pPr>
            <a:endParaRPr/>
          </a:p>
          <a:p>
            <a:pPr marL="0" lvl="2" indent="1085850">
              <a:buSzTx/>
              <a:buNone/>
              <a:defRPr sz="1800"/>
            </a:pPr>
            <a:r>
              <a:t>THAT instead requires extremely complex computer-based modeling</a:t>
            </a:r>
          </a:p>
          <a:p>
            <a:pPr marL="0" lvl="1" indent="640896">
              <a:buSzTx/>
              <a:buNone/>
              <a:defRPr sz="1100"/>
            </a:pPr>
            <a:endParaRPr/>
          </a:p>
          <a:p>
            <a:pPr marL="0" lvl="1" indent="640896">
              <a:buSzTx/>
              <a:buNone/>
              <a:defRPr sz="1800"/>
            </a:pPr>
            <a:r>
              <a:t>I will discuss one such study which calculates maximum likely output power</a:t>
            </a:r>
          </a:p>
          <a:p>
            <a:pPr marL="0" lvl="1" indent="640896">
              <a:buSzTx/>
              <a:buNone/>
              <a:defRPr sz="700"/>
            </a:pPr>
            <a:endParaRPr/>
          </a:p>
          <a:p>
            <a:pPr marL="0" lvl="2" indent="1085850">
              <a:buSzTx/>
              <a:buNone/>
              <a:defRPr sz="1800"/>
            </a:pPr>
            <a:r>
              <a:t>from turbine farms planned for a specific location,</a:t>
            </a:r>
          </a:p>
          <a:p>
            <a:pPr marL="0" lvl="2" indent="1085850">
              <a:buSzTx/>
              <a:buNone/>
              <a:defRPr sz="700"/>
            </a:pPr>
            <a:endParaRPr/>
          </a:p>
          <a:p>
            <a:pPr marL="0" lvl="3" indent="1577339">
              <a:buSzTx/>
              <a:buNone/>
              <a:defRPr sz="1800"/>
            </a:pPr>
            <a:r>
              <a:t>but which provides frustratingly incomplete information about the </a:t>
            </a:r>
          </a:p>
          <a:p>
            <a:pPr marL="0" lvl="3" indent="1577339">
              <a:buSzTx/>
              <a:buNone/>
              <a:defRPr sz="700"/>
            </a:pPr>
            <a:endParaRPr/>
          </a:p>
          <a:p>
            <a:pPr marL="0" lvl="4" indent="2034539">
              <a:buSzTx/>
              <a:buNone/>
              <a:defRPr sz="1800"/>
            </a:pPr>
            <a:r>
              <a:t>turbine &amp; farm designs yielding that maximum power output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Rectangle 2"/>
          <p:cNvSpPr txBox="1">
            <a:spLocks noGrp="1"/>
          </p:cNvSpPr>
          <p:nvPr>
            <p:ph type="title"/>
          </p:nvPr>
        </p:nvSpPr>
        <p:spPr>
          <a:xfrm>
            <a:off x="304800" y="2082800"/>
            <a:ext cx="8534400" cy="1238215"/>
          </a:xfrm>
          <a:prstGeom prst="rect">
            <a:avLst/>
          </a:prstGeom>
        </p:spPr>
        <p:txBody>
          <a:bodyPr/>
          <a:lstStyle/>
          <a:p>
            <a:pPr>
              <a:defRPr b="1" i="1">
                <a:solidFill>
                  <a:srgbClr val="FBC901"/>
                </a:solidFill>
                <a:latin typeface="+mn-lt"/>
                <a:ea typeface="+mn-ea"/>
                <a:cs typeface="+mn-cs"/>
                <a:sym typeface="Arial"/>
              </a:defRPr>
            </a:pPr>
            <a:r>
              <a:t>Tidal Barrage Power</a:t>
            </a:r>
          </a:p>
          <a:p>
            <a:pPr>
              <a:defRPr b="1" i="1">
                <a:solidFill>
                  <a:srgbClr val="FBC901"/>
                </a:solidFill>
                <a:latin typeface="+mn-lt"/>
                <a:ea typeface="+mn-ea"/>
                <a:cs typeface="+mn-cs"/>
                <a:sym typeface="Arial"/>
              </a:defRPr>
            </a:pPr>
            <a:endParaRPr/>
          </a:p>
          <a:p>
            <a:pPr>
              <a:defRPr sz="1700" i="1">
                <a:solidFill>
                  <a:srgbClr val="FBC901"/>
                </a:solidFill>
                <a:latin typeface="+mn-lt"/>
                <a:ea typeface="+mn-ea"/>
                <a:cs typeface="+mn-cs"/>
                <a:sym typeface="Arial"/>
              </a:defRPr>
            </a:pPr>
            <a:r>
              <a:t>Covered more completely in my note set on Hydro Power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
        <p:nvSpPr>
          <p:cNvPr id="324"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Rectangle 2"/>
          <p:cNvSpPr txBox="1">
            <a:spLocks noGrp="1"/>
          </p:cNvSpPr>
          <p:nvPr>
            <p:ph type="title"/>
          </p:nvPr>
        </p:nvSpPr>
        <p:spPr>
          <a:xfrm>
            <a:off x="152400" y="139700"/>
            <a:ext cx="8839200" cy="493888"/>
          </a:xfrm>
          <a:prstGeom prst="rect">
            <a:avLst/>
          </a:prstGeom>
        </p:spPr>
        <p:txBody>
          <a:bodyPr/>
          <a:lstStyle/>
          <a:p>
            <a:r>
              <a:t>A Tidal Barrage is a dam NOT filled by an incoming river</a:t>
            </a:r>
          </a:p>
        </p:txBody>
      </p:sp>
      <p:sp>
        <p:nvSpPr>
          <p:cNvPr id="327" name="Rectangle 3"/>
          <p:cNvSpPr txBox="1">
            <a:spLocks noGrp="1"/>
          </p:cNvSpPr>
          <p:nvPr>
            <p:ph type="body" sz="quarter" idx="1"/>
          </p:nvPr>
        </p:nvSpPr>
        <p:spPr>
          <a:xfrm>
            <a:off x="5166273" y="4620305"/>
            <a:ext cx="3618005" cy="388400"/>
          </a:xfrm>
          <a:prstGeom prst="rect">
            <a:avLst/>
          </a:prstGeom>
        </p:spPr>
        <p:txBody>
          <a:bodyPr/>
          <a:lstStyle>
            <a:lvl1pPr>
              <a:defRPr sz="1800">
                <a:solidFill>
                  <a:srgbClr val="FFCC00"/>
                </a:solidFill>
              </a:defRPr>
            </a:lvl1pPr>
          </a:lstStyle>
          <a:p>
            <a:r>
              <a:t>Dammed inlet or manmade basin</a:t>
            </a:r>
          </a:p>
        </p:txBody>
      </p:sp>
      <p:sp>
        <p:nvSpPr>
          <p:cNvPr id="328" name="Rectangle 3"/>
          <p:cNvSpPr txBox="1"/>
          <p:nvPr/>
        </p:nvSpPr>
        <p:spPr>
          <a:xfrm>
            <a:off x="165566" y="1134644"/>
            <a:ext cx="8989482" cy="49388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a:solidFill>
                  <a:srgbClr val="FFFFFF"/>
                </a:solidFill>
                <a:effectLst>
                  <a:outerShdw blurRad="38100" dist="38100" dir="2700000" rotWithShape="0">
                    <a:srgbClr val="000000"/>
                  </a:outerShdw>
                </a:effectLst>
              </a:defRPr>
            </a:pPr>
            <a:r>
              <a:rPr>
                <a:solidFill>
                  <a:srgbClr val="FBC901"/>
                </a:solidFill>
              </a:rPr>
              <a:t>Conventional Dam: </a:t>
            </a:r>
            <a:r>
              <a:rPr b="0"/>
              <a:t>Outgoing River / Large Dam / Large Reservoir / Incoming River</a:t>
            </a:r>
          </a:p>
        </p:txBody>
      </p:sp>
      <p:sp>
        <p:nvSpPr>
          <p:cNvPr id="329" name="Rectangle 3"/>
          <p:cNvSpPr txBox="1"/>
          <p:nvPr/>
        </p:nvSpPr>
        <p:spPr>
          <a:xfrm>
            <a:off x="148215" y="4023945"/>
            <a:ext cx="8448033" cy="49388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a:solidFill>
                  <a:srgbClr val="FFFFFF"/>
                </a:solidFill>
                <a:effectLst>
                  <a:outerShdw blurRad="38100" dist="38100" dir="2700000" rotWithShape="0">
                    <a:srgbClr val="000000"/>
                  </a:outerShdw>
                </a:effectLst>
              </a:defRPr>
            </a:pPr>
            <a:r>
              <a:rPr>
                <a:solidFill>
                  <a:srgbClr val="FBC901"/>
                </a:solidFill>
              </a:rPr>
              <a:t>Tidal Barrage:</a:t>
            </a:r>
            <a:r>
              <a:t> </a:t>
            </a:r>
            <a:r>
              <a:rPr b="0"/>
              <a:t>Big Tidal Ocean / Small Dam / Small Reservoir</a:t>
            </a:r>
          </a:p>
        </p:txBody>
      </p:sp>
      <p:grpSp>
        <p:nvGrpSpPr>
          <p:cNvPr id="350" name="Group"/>
          <p:cNvGrpSpPr/>
          <p:nvPr/>
        </p:nvGrpSpPr>
        <p:grpSpPr>
          <a:xfrm>
            <a:off x="1120359" y="1759877"/>
            <a:ext cx="7079896" cy="1652150"/>
            <a:chOff x="0" y="0"/>
            <a:chExt cx="7079895" cy="1652148"/>
          </a:xfrm>
        </p:grpSpPr>
        <p:sp>
          <p:nvSpPr>
            <p:cNvPr id="330" name="Rectangle 14"/>
            <p:cNvSpPr/>
            <p:nvPr/>
          </p:nvSpPr>
          <p:spPr>
            <a:xfrm>
              <a:off x="0" y="1327755"/>
              <a:ext cx="766044" cy="259005"/>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331" name="Rectangle 5"/>
            <p:cNvSpPr/>
            <p:nvPr/>
          </p:nvSpPr>
          <p:spPr>
            <a:xfrm>
              <a:off x="754882" y="1266648"/>
              <a:ext cx="1540185" cy="385501"/>
            </a:xfrm>
            <a:prstGeom prst="rect">
              <a:avLst/>
            </a:prstGeom>
            <a:solidFill>
              <a:srgbClr val="78839A"/>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32" name="Isosceles Triangle 6"/>
            <p:cNvSpPr/>
            <p:nvPr/>
          </p:nvSpPr>
          <p:spPr>
            <a:xfrm rot="10800000" flipH="1">
              <a:off x="2075041" y="165214"/>
              <a:ext cx="4400529" cy="11014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7" y="0"/>
                  </a:lnTo>
                  <a:lnTo>
                    <a:pt x="21600" y="21600"/>
                  </a:lnTo>
                  <a:close/>
                </a:path>
              </a:pathLst>
            </a:cu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33" name="Trapezoid 7"/>
            <p:cNvSpPr/>
            <p:nvPr/>
          </p:nvSpPr>
          <p:spPr>
            <a:xfrm>
              <a:off x="1304948" y="0"/>
              <a:ext cx="990119" cy="12666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34" name="Rectangle 8"/>
            <p:cNvSpPr/>
            <p:nvPr/>
          </p:nvSpPr>
          <p:spPr>
            <a:xfrm rot="16200000">
              <a:off x="1375904" y="930775"/>
              <a:ext cx="936219" cy="110015"/>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35" name="Rectangle 9"/>
            <p:cNvSpPr/>
            <p:nvPr/>
          </p:nvSpPr>
          <p:spPr>
            <a:xfrm>
              <a:off x="743881" y="1398820"/>
              <a:ext cx="1155139" cy="110144"/>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36" name="Rectangle 10"/>
            <p:cNvSpPr/>
            <p:nvPr/>
          </p:nvSpPr>
          <p:spPr>
            <a:xfrm>
              <a:off x="1789006" y="462601"/>
              <a:ext cx="440054" cy="110145"/>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340" name="Curved Right Arrow 11"/>
            <p:cNvGrpSpPr/>
            <p:nvPr/>
          </p:nvGrpSpPr>
          <p:grpSpPr>
            <a:xfrm>
              <a:off x="972509" y="1376780"/>
              <a:ext cx="271322" cy="110155"/>
              <a:chOff x="0" y="0"/>
              <a:chExt cx="271321" cy="110154"/>
            </a:xfrm>
          </p:grpSpPr>
          <p:sp>
            <p:nvSpPr>
              <p:cNvPr id="337" name="Shape"/>
              <p:cNvSpPr/>
              <p:nvPr/>
            </p:nvSpPr>
            <p:spPr>
              <a:xfrm rot="5400000">
                <a:off x="80583" y="-80584"/>
                <a:ext cx="110155" cy="271322"/>
              </a:xfrm>
              <a:custGeom>
                <a:avLst/>
                <a:gdLst/>
                <a:ahLst/>
                <a:cxnLst>
                  <a:cxn ang="0">
                    <a:pos x="wd2" y="hd2"/>
                  </a:cxn>
                  <a:cxn ang="5400000">
                    <a:pos x="wd2" y="hd2"/>
                  </a:cxn>
                  <a:cxn ang="10800000">
                    <a:pos x="wd2" y="hd2"/>
                  </a:cxn>
                  <a:cxn ang="16200000">
                    <a:pos x="wd2" y="hd2"/>
                  </a:cxn>
                </a:cxnLst>
                <a:rect l="0" t="0" r="r" b="b"/>
                <a:pathLst>
                  <a:path w="20416" h="21600" extrusionOk="0">
                    <a:moveTo>
                      <a:pt x="2" y="9304"/>
                    </a:moveTo>
                    <a:cubicBezTo>
                      <a:pt x="2" y="13546"/>
                      <a:pt x="6299" y="17251"/>
                      <a:pt x="15312" y="18312"/>
                    </a:cubicBezTo>
                    <a:lnTo>
                      <a:pt x="15313" y="17216"/>
                    </a:lnTo>
                    <a:lnTo>
                      <a:pt x="20416" y="19703"/>
                    </a:lnTo>
                    <a:lnTo>
                      <a:pt x="15313" y="21600"/>
                    </a:lnTo>
                    <a:lnTo>
                      <a:pt x="15313" y="20504"/>
                    </a:lnTo>
                    <a:cubicBezTo>
                      <a:pt x="6299" y="19443"/>
                      <a:pt x="2" y="15738"/>
                      <a:pt x="2" y="11496"/>
                    </a:cubicBezTo>
                    <a:close/>
                    <a:moveTo>
                      <a:pt x="20416" y="2192"/>
                    </a:moveTo>
                    <a:cubicBezTo>
                      <a:pt x="10072" y="2192"/>
                      <a:pt x="1363" y="5718"/>
                      <a:pt x="144" y="10400"/>
                    </a:cubicBezTo>
                    <a:cubicBezTo>
                      <a:pt x="-1184" y="5297"/>
                      <a:pt x="6815" y="670"/>
                      <a:pt x="18011" y="65"/>
                    </a:cubicBezTo>
                    <a:cubicBezTo>
                      <a:pt x="18809" y="22"/>
                      <a:pt x="19612" y="0"/>
                      <a:pt x="20416"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38" name="Shape"/>
              <p:cNvSpPr/>
              <p:nvPr/>
            </p:nvSpPr>
            <p:spPr>
              <a:xfrm rot="5400000">
                <a:off x="150927" y="-10240"/>
                <a:ext cx="110156" cy="130634"/>
              </a:xfrm>
              <a:custGeom>
                <a:avLst/>
                <a:gdLst/>
                <a:ahLst/>
                <a:cxnLst>
                  <a:cxn ang="0">
                    <a:pos x="wd2" y="hd2"/>
                  </a:cxn>
                  <a:cxn ang="5400000">
                    <a:pos x="wd2" y="hd2"/>
                  </a:cxn>
                  <a:cxn ang="10800000">
                    <a:pos x="wd2" y="hd2"/>
                  </a:cxn>
                  <a:cxn ang="16200000">
                    <a:pos x="wd2" y="hd2"/>
                  </a:cxn>
                </a:cxnLst>
                <a:rect l="0" t="0" r="r" b="b"/>
                <a:pathLst>
                  <a:path w="20416" h="21600" extrusionOk="0">
                    <a:moveTo>
                      <a:pt x="20416" y="4553"/>
                    </a:moveTo>
                    <a:cubicBezTo>
                      <a:pt x="10072" y="4553"/>
                      <a:pt x="1363" y="11877"/>
                      <a:pt x="144" y="21600"/>
                    </a:cubicBezTo>
                    <a:cubicBezTo>
                      <a:pt x="-1184" y="11002"/>
                      <a:pt x="6815" y="1392"/>
                      <a:pt x="18011" y="135"/>
                    </a:cubicBezTo>
                    <a:cubicBezTo>
                      <a:pt x="18809" y="45"/>
                      <a:pt x="19612" y="0"/>
                      <a:pt x="20416"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39" name="Line"/>
              <p:cNvSpPr/>
              <p:nvPr/>
            </p:nvSpPr>
            <p:spPr>
              <a:xfrm rot="5400000">
                <a:off x="80589" y="-80579"/>
                <a:ext cx="110144" cy="271323"/>
              </a:xfrm>
              <a:custGeom>
                <a:avLst/>
                <a:gdLst/>
                <a:ahLst/>
                <a:cxnLst>
                  <a:cxn ang="0">
                    <a:pos x="wd2" y="hd2"/>
                  </a:cxn>
                  <a:cxn ang="5400000">
                    <a:pos x="wd2" y="hd2"/>
                  </a:cxn>
                  <a:cxn ang="10800000">
                    <a:pos x="wd2" y="hd2"/>
                  </a:cxn>
                  <a:cxn ang="16200000">
                    <a:pos x="wd2" y="hd2"/>
                  </a:cxn>
                </a:cxnLst>
                <a:rect l="0" t="0" r="r" b="b"/>
                <a:pathLst>
                  <a:path w="21600" h="21600" extrusionOk="0">
                    <a:moveTo>
                      <a:pt x="0" y="9304"/>
                    </a:moveTo>
                    <a:cubicBezTo>
                      <a:pt x="0" y="13546"/>
                      <a:pt x="6663" y="17251"/>
                      <a:pt x="16200" y="18312"/>
                    </a:cubicBezTo>
                    <a:lnTo>
                      <a:pt x="16200" y="17216"/>
                    </a:lnTo>
                    <a:lnTo>
                      <a:pt x="21600" y="19703"/>
                    </a:lnTo>
                    <a:lnTo>
                      <a:pt x="16200" y="21600"/>
                    </a:lnTo>
                    <a:lnTo>
                      <a:pt x="16200" y="20504"/>
                    </a:lnTo>
                    <a:cubicBezTo>
                      <a:pt x="6663" y="19443"/>
                      <a:pt x="0" y="15738"/>
                      <a:pt x="0" y="11496"/>
                    </a:cubicBezTo>
                    <a:lnTo>
                      <a:pt x="0" y="9304"/>
                    </a:lnTo>
                    <a:cubicBezTo>
                      <a:pt x="0" y="4165"/>
                      <a:pt x="9671" y="0"/>
                      <a:pt x="21600" y="0"/>
                    </a:cubicBezTo>
                    <a:lnTo>
                      <a:pt x="21600" y="2192"/>
                    </a:lnTo>
                    <a:cubicBezTo>
                      <a:pt x="10655" y="2192"/>
                      <a:pt x="1440" y="5718"/>
                      <a:pt x="150" y="10400"/>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nvGrpSpPr>
            <p:cNvPr id="344" name="Curved Right Arrow 12"/>
            <p:cNvGrpSpPr/>
            <p:nvPr/>
          </p:nvGrpSpPr>
          <p:grpSpPr>
            <a:xfrm>
              <a:off x="987053" y="1515881"/>
              <a:ext cx="271400" cy="110155"/>
              <a:chOff x="0" y="0"/>
              <a:chExt cx="271398" cy="110154"/>
            </a:xfrm>
          </p:grpSpPr>
          <p:sp>
            <p:nvSpPr>
              <p:cNvPr id="341" name="Shape"/>
              <p:cNvSpPr/>
              <p:nvPr/>
            </p:nvSpPr>
            <p:spPr>
              <a:xfrm rot="16200000">
                <a:off x="80622" y="-80623"/>
                <a:ext cx="110155" cy="271400"/>
              </a:xfrm>
              <a:custGeom>
                <a:avLst/>
                <a:gdLst/>
                <a:ahLst/>
                <a:cxnLst>
                  <a:cxn ang="0">
                    <a:pos x="wd2" y="hd2"/>
                  </a:cxn>
                  <a:cxn ang="5400000">
                    <a:pos x="wd2" y="hd2"/>
                  </a:cxn>
                  <a:cxn ang="10800000">
                    <a:pos x="wd2" y="hd2"/>
                  </a:cxn>
                  <a:cxn ang="16200000">
                    <a:pos x="wd2" y="hd2"/>
                  </a:cxn>
                </a:cxnLst>
                <a:rect l="0" t="0" r="r" b="b"/>
                <a:pathLst>
                  <a:path w="20416" h="21600" extrusionOk="0">
                    <a:moveTo>
                      <a:pt x="2" y="9304"/>
                    </a:moveTo>
                    <a:cubicBezTo>
                      <a:pt x="2" y="13547"/>
                      <a:pt x="6299" y="17252"/>
                      <a:pt x="15312" y="18313"/>
                    </a:cubicBezTo>
                    <a:lnTo>
                      <a:pt x="15312" y="17217"/>
                    </a:lnTo>
                    <a:lnTo>
                      <a:pt x="20416" y="19704"/>
                    </a:lnTo>
                    <a:lnTo>
                      <a:pt x="15312" y="21600"/>
                    </a:lnTo>
                    <a:lnTo>
                      <a:pt x="15312" y="20504"/>
                    </a:lnTo>
                    <a:cubicBezTo>
                      <a:pt x="6299" y="19444"/>
                      <a:pt x="2" y="15738"/>
                      <a:pt x="2" y="11496"/>
                    </a:cubicBezTo>
                    <a:close/>
                    <a:moveTo>
                      <a:pt x="20416" y="2192"/>
                    </a:moveTo>
                    <a:cubicBezTo>
                      <a:pt x="10072" y="2192"/>
                      <a:pt x="1362" y="5718"/>
                      <a:pt x="144" y="10400"/>
                    </a:cubicBezTo>
                    <a:lnTo>
                      <a:pt x="144" y="10400"/>
                    </a:lnTo>
                    <a:cubicBezTo>
                      <a:pt x="-1184" y="5297"/>
                      <a:pt x="6816" y="670"/>
                      <a:pt x="18012" y="65"/>
                    </a:cubicBezTo>
                    <a:cubicBezTo>
                      <a:pt x="18810" y="22"/>
                      <a:pt x="19613" y="0"/>
                      <a:pt x="20416"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2" name="Shape"/>
              <p:cNvSpPr/>
              <p:nvPr/>
            </p:nvSpPr>
            <p:spPr>
              <a:xfrm rot="16200000">
                <a:off x="10258" y="-10259"/>
                <a:ext cx="110155" cy="130672"/>
              </a:xfrm>
              <a:custGeom>
                <a:avLst/>
                <a:gdLst/>
                <a:ahLst/>
                <a:cxnLst>
                  <a:cxn ang="0">
                    <a:pos x="wd2" y="hd2"/>
                  </a:cxn>
                  <a:cxn ang="5400000">
                    <a:pos x="wd2" y="hd2"/>
                  </a:cxn>
                  <a:cxn ang="10800000">
                    <a:pos x="wd2" y="hd2"/>
                  </a:cxn>
                  <a:cxn ang="16200000">
                    <a:pos x="wd2" y="hd2"/>
                  </a:cxn>
                </a:cxnLst>
                <a:rect l="0" t="0" r="r" b="b"/>
                <a:pathLst>
                  <a:path w="20416" h="21600" extrusionOk="0">
                    <a:moveTo>
                      <a:pt x="20416" y="4552"/>
                    </a:moveTo>
                    <a:cubicBezTo>
                      <a:pt x="10072" y="4552"/>
                      <a:pt x="1362" y="11876"/>
                      <a:pt x="144" y="21600"/>
                    </a:cubicBezTo>
                    <a:lnTo>
                      <a:pt x="144" y="21600"/>
                    </a:lnTo>
                    <a:cubicBezTo>
                      <a:pt x="-1184" y="11002"/>
                      <a:pt x="6816" y="1391"/>
                      <a:pt x="18012" y="134"/>
                    </a:cubicBezTo>
                    <a:cubicBezTo>
                      <a:pt x="18810" y="45"/>
                      <a:pt x="19613" y="0"/>
                      <a:pt x="20416"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3" name="Line"/>
              <p:cNvSpPr/>
              <p:nvPr/>
            </p:nvSpPr>
            <p:spPr>
              <a:xfrm rot="16200000">
                <a:off x="80627" y="-80628"/>
                <a:ext cx="110145" cy="271400"/>
              </a:xfrm>
              <a:custGeom>
                <a:avLst/>
                <a:gdLst/>
                <a:ahLst/>
                <a:cxnLst>
                  <a:cxn ang="0">
                    <a:pos x="wd2" y="hd2"/>
                  </a:cxn>
                  <a:cxn ang="5400000">
                    <a:pos x="wd2" y="hd2"/>
                  </a:cxn>
                  <a:cxn ang="10800000">
                    <a:pos x="wd2" y="hd2"/>
                  </a:cxn>
                  <a:cxn ang="16200000">
                    <a:pos x="wd2" y="hd2"/>
                  </a:cxn>
                </a:cxnLst>
                <a:rect l="0" t="0" r="r" b="b"/>
                <a:pathLst>
                  <a:path w="21600" h="21600" extrusionOk="0">
                    <a:moveTo>
                      <a:pt x="0" y="9304"/>
                    </a:moveTo>
                    <a:cubicBezTo>
                      <a:pt x="0" y="13547"/>
                      <a:pt x="6663" y="17252"/>
                      <a:pt x="16200" y="18313"/>
                    </a:cubicBezTo>
                    <a:lnTo>
                      <a:pt x="16200" y="17217"/>
                    </a:lnTo>
                    <a:lnTo>
                      <a:pt x="21600" y="19704"/>
                    </a:lnTo>
                    <a:lnTo>
                      <a:pt x="16200" y="21600"/>
                    </a:lnTo>
                    <a:lnTo>
                      <a:pt x="16200" y="20504"/>
                    </a:lnTo>
                    <a:cubicBezTo>
                      <a:pt x="6663" y="19444"/>
                      <a:pt x="0" y="15738"/>
                      <a:pt x="0" y="11496"/>
                    </a:cubicBezTo>
                    <a:lnTo>
                      <a:pt x="0" y="9304"/>
                    </a:lnTo>
                    <a:cubicBezTo>
                      <a:pt x="0" y="4166"/>
                      <a:pt x="9671" y="0"/>
                      <a:pt x="21600" y="0"/>
                    </a:cubicBezTo>
                    <a:lnTo>
                      <a:pt x="21600" y="2192"/>
                    </a:lnTo>
                    <a:cubicBezTo>
                      <a:pt x="10655" y="2192"/>
                      <a:pt x="1439" y="5718"/>
                      <a:pt x="150" y="10400"/>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45" name="Oval 13"/>
            <p:cNvSpPr/>
            <p:nvPr/>
          </p:nvSpPr>
          <p:spPr>
            <a:xfrm>
              <a:off x="1032971" y="1419621"/>
              <a:ext cx="165021" cy="165216"/>
            </a:xfrm>
            <a:prstGeom prst="ellipse">
              <a:avLst/>
            </a:prstGeom>
            <a:solidFill>
              <a:srgbClr val="6D6D6D"/>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6" name="Rectangle 14"/>
            <p:cNvSpPr/>
            <p:nvPr/>
          </p:nvSpPr>
          <p:spPr>
            <a:xfrm>
              <a:off x="4339705" y="169605"/>
              <a:ext cx="2740191" cy="259005"/>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347" name="Straight Arrow Connector 20"/>
            <p:cNvSpPr/>
            <p:nvPr/>
          </p:nvSpPr>
          <p:spPr>
            <a:xfrm flipH="1" flipV="1">
              <a:off x="108977" y="1459936"/>
              <a:ext cx="548039" cy="1143"/>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348" name="Straight Arrow Connector 20"/>
            <p:cNvSpPr/>
            <p:nvPr/>
          </p:nvSpPr>
          <p:spPr>
            <a:xfrm flipH="1" flipV="1">
              <a:off x="6206662" y="297418"/>
              <a:ext cx="548039" cy="1143"/>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349" name="Rectangle 3"/>
            <p:cNvSpPr txBox="1"/>
            <p:nvPr/>
          </p:nvSpPr>
          <p:spPr>
            <a:xfrm>
              <a:off x="2307224" y="126544"/>
              <a:ext cx="3993366" cy="49388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spcBef>
                  <a:spcPts val="400"/>
                </a:spcBef>
                <a:defRPr sz="1600" b="0">
                  <a:solidFill>
                    <a:srgbClr val="FFFFFF"/>
                  </a:solidFill>
                  <a:effectLst>
                    <a:outerShdw blurRad="38100" dist="38100" dir="2700000" rotWithShape="0">
                      <a:srgbClr val="000000"/>
                    </a:outerShdw>
                  </a:effectLst>
                </a:defRPr>
              </a:lvl1pPr>
            </a:lstStyle>
            <a:p>
              <a:r>
                <a:t>Continuous power from thru-flowing river</a:t>
              </a:r>
            </a:p>
          </p:txBody>
        </p:sp>
      </p:grpSp>
      <p:grpSp>
        <p:nvGrpSpPr>
          <p:cNvPr id="371" name="Group"/>
          <p:cNvGrpSpPr/>
          <p:nvPr/>
        </p:nvGrpSpPr>
        <p:grpSpPr>
          <a:xfrm>
            <a:off x="534298" y="4621752"/>
            <a:ext cx="8240486" cy="1408000"/>
            <a:chOff x="0" y="0"/>
            <a:chExt cx="8240485" cy="1407999"/>
          </a:xfrm>
        </p:grpSpPr>
        <p:grpSp>
          <p:nvGrpSpPr>
            <p:cNvPr id="367" name="Group"/>
            <p:cNvGrpSpPr/>
            <p:nvPr/>
          </p:nvGrpSpPr>
          <p:grpSpPr>
            <a:xfrm>
              <a:off x="1310059" y="183014"/>
              <a:ext cx="5631900" cy="1224986"/>
              <a:chOff x="0" y="0"/>
              <a:chExt cx="5631899" cy="1224985"/>
            </a:xfrm>
          </p:grpSpPr>
          <p:sp>
            <p:nvSpPr>
              <p:cNvPr id="351" name="Isosceles Triangle 6"/>
              <p:cNvSpPr/>
              <p:nvPr/>
            </p:nvSpPr>
            <p:spPr>
              <a:xfrm rot="10800000" flipH="1">
                <a:off x="0" y="238928"/>
                <a:ext cx="4189875" cy="9860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 y="0"/>
                    </a:lnTo>
                    <a:lnTo>
                      <a:pt x="21600" y="21600"/>
                    </a:lnTo>
                    <a:close/>
                  </a:path>
                </a:pathLst>
              </a:cu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352" name="Rectangle 14"/>
              <p:cNvSpPr/>
              <p:nvPr/>
            </p:nvSpPr>
            <p:spPr>
              <a:xfrm>
                <a:off x="2787505" y="227551"/>
                <a:ext cx="2844395" cy="398216"/>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grpSp>
            <p:nvGrpSpPr>
              <p:cNvPr id="364" name="Group 25"/>
              <p:cNvGrpSpPr/>
              <p:nvPr/>
            </p:nvGrpSpPr>
            <p:grpSpPr>
              <a:xfrm>
                <a:off x="2559954" y="0"/>
                <a:ext cx="511992" cy="625767"/>
                <a:chOff x="0" y="0"/>
                <a:chExt cx="511990" cy="625766"/>
              </a:xfrm>
            </p:grpSpPr>
            <p:sp>
              <p:nvSpPr>
                <p:cNvPr id="353" name="Trapezoid 7"/>
                <p:cNvSpPr/>
                <p:nvPr/>
              </p:nvSpPr>
              <p:spPr>
                <a:xfrm>
                  <a:off x="0" y="0"/>
                  <a:ext cx="511991" cy="6257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4" name="Rectangle 9"/>
                <p:cNvSpPr/>
                <p:nvPr/>
              </p:nvSpPr>
              <p:spPr>
                <a:xfrm>
                  <a:off x="2691" y="521039"/>
                  <a:ext cx="499819" cy="65540"/>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grpSp>
              <p:nvGrpSpPr>
                <p:cNvPr id="358" name="Curved Right Arrow 11"/>
                <p:cNvGrpSpPr/>
                <p:nvPr/>
              </p:nvGrpSpPr>
              <p:grpSpPr>
                <a:xfrm>
                  <a:off x="186576" y="460283"/>
                  <a:ext cx="140287" cy="54420"/>
                  <a:chOff x="0" y="0"/>
                  <a:chExt cx="140285" cy="54419"/>
                </a:xfrm>
              </p:grpSpPr>
              <p:sp>
                <p:nvSpPr>
                  <p:cNvPr id="355" name="Shape"/>
                  <p:cNvSpPr/>
                  <p:nvPr/>
                </p:nvSpPr>
                <p:spPr>
                  <a:xfrm rot="5400000">
                    <a:off x="42932" y="-42933"/>
                    <a:ext cx="54421" cy="140286"/>
                  </a:xfrm>
                  <a:custGeom>
                    <a:avLst/>
                    <a:gdLst/>
                    <a:ahLst/>
                    <a:cxnLst>
                      <a:cxn ang="0">
                        <a:pos x="wd2" y="hd2"/>
                      </a:cxn>
                      <a:cxn ang="5400000">
                        <a:pos x="wd2" y="hd2"/>
                      </a:cxn>
                      <a:cxn ang="10800000">
                        <a:pos x="wd2" y="hd2"/>
                      </a:cxn>
                      <a:cxn ang="16200000">
                        <a:pos x="wd2" y="hd2"/>
                      </a:cxn>
                    </a:cxnLst>
                    <a:rect l="0" t="0" r="r" b="b"/>
                    <a:pathLst>
                      <a:path w="20468" h="21600" extrusionOk="0">
                        <a:moveTo>
                          <a:pt x="2" y="9378"/>
                        </a:moveTo>
                        <a:cubicBezTo>
                          <a:pt x="2" y="13654"/>
                          <a:pt x="6316" y="17389"/>
                          <a:pt x="15352" y="18458"/>
                        </a:cubicBezTo>
                        <a:lnTo>
                          <a:pt x="15351" y="17411"/>
                        </a:lnTo>
                        <a:lnTo>
                          <a:pt x="20468" y="19803"/>
                        </a:lnTo>
                        <a:lnTo>
                          <a:pt x="15351" y="21600"/>
                        </a:lnTo>
                        <a:lnTo>
                          <a:pt x="15351" y="20553"/>
                        </a:lnTo>
                        <a:cubicBezTo>
                          <a:pt x="6315" y="19484"/>
                          <a:pt x="2" y="15749"/>
                          <a:pt x="2" y="11473"/>
                        </a:cubicBezTo>
                        <a:close/>
                        <a:moveTo>
                          <a:pt x="20468" y="2095"/>
                        </a:moveTo>
                        <a:cubicBezTo>
                          <a:pt x="10049" y="2095"/>
                          <a:pt x="1294" y="5681"/>
                          <a:pt x="130" y="10425"/>
                        </a:cubicBezTo>
                        <a:cubicBezTo>
                          <a:pt x="-1132" y="5278"/>
                          <a:pt x="6950" y="637"/>
                          <a:pt x="18182" y="59"/>
                        </a:cubicBezTo>
                        <a:cubicBezTo>
                          <a:pt x="18941" y="20"/>
                          <a:pt x="19704" y="0"/>
                          <a:pt x="20468"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356" name="Shape"/>
                  <p:cNvSpPr/>
                  <p:nvPr/>
                </p:nvSpPr>
                <p:spPr>
                  <a:xfrm rot="5400000">
                    <a:off x="79220" y="-6645"/>
                    <a:ext cx="54421" cy="67710"/>
                  </a:xfrm>
                  <a:custGeom>
                    <a:avLst/>
                    <a:gdLst/>
                    <a:ahLst/>
                    <a:cxnLst>
                      <a:cxn ang="0">
                        <a:pos x="wd2" y="hd2"/>
                      </a:cxn>
                      <a:cxn ang="5400000">
                        <a:pos x="wd2" y="hd2"/>
                      </a:cxn>
                      <a:cxn ang="10800000">
                        <a:pos x="wd2" y="hd2"/>
                      </a:cxn>
                      <a:cxn ang="16200000">
                        <a:pos x="wd2" y="hd2"/>
                      </a:cxn>
                    </a:cxnLst>
                    <a:rect l="0" t="0" r="r" b="b"/>
                    <a:pathLst>
                      <a:path w="20468" h="21600" extrusionOk="0">
                        <a:moveTo>
                          <a:pt x="20468" y="4340"/>
                        </a:moveTo>
                        <a:cubicBezTo>
                          <a:pt x="10049" y="4340"/>
                          <a:pt x="1294" y="11771"/>
                          <a:pt x="130" y="21600"/>
                        </a:cubicBezTo>
                        <a:cubicBezTo>
                          <a:pt x="-1132" y="10936"/>
                          <a:pt x="6950" y="1320"/>
                          <a:pt x="18182" y="122"/>
                        </a:cubicBezTo>
                        <a:cubicBezTo>
                          <a:pt x="18941" y="41"/>
                          <a:pt x="19704" y="0"/>
                          <a:pt x="20468"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357" name="Line"/>
                  <p:cNvSpPr/>
                  <p:nvPr/>
                </p:nvSpPr>
                <p:spPr>
                  <a:xfrm rot="5400000">
                    <a:off x="42935" y="-42931"/>
                    <a:ext cx="54416" cy="140286"/>
                  </a:xfrm>
                  <a:custGeom>
                    <a:avLst/>
                    <a:gdLst/>
                    <a:ahLst/>
                    <a:cxnLst>
                      <a:cxn ang="0">
                        <a:pos x="wd2" y="hd2"/>
                      </a:cxn>
                      <a:cxn ang="5400000">
                        <a:pos x="wd2" y="hd2"/>
                      </a:cxn>
                      <a:cxn ang="10800000">
                        <a:pos x="wd2" y="hd2"/>
                      </a:cxn>
                      <a:cxn ang="16200000">
                        <a:pos x="wd2" y="hd2"/>
                      </a:cxn>
                    </a:cxnLst>
                    <a:rect l="0" t="0" r="r" b="b"/>
                    <a:pathLst>
                      <a:path w="21600" h="21600" extrusionOk="0">
                        <a:moveTo>
                          <a:pt x="0" y="9378"/>
                        </a:moveTo>
                        <a:cubicBezTo>
                          <a:pt x="0" y="13654"/>
                          <a:pt x="6663" y="17389"/>
                          <a:pt x="16200" y="18458"/>
                        </a:cubicBezTo>
                        <a:lnTo>
                          <a:pt x="16200" y="17411"/>
                        </a:lnTo>
                        <a:lnTo>
                          <a:pt x="21600" y="19803"/>
                        </a:lnTo>
                        <a:lnTo>
                          <a:pt x="16200" y="21600"/>
                        </a:lnTo>
                        <a:lnTo>
                          <a:pt x="16200" y="20553"/>
                        </a:lnTo>
                        <a:cubicBezTo>
                          <a:pt x="6663" y="19484"/>
                          <a:pt x="0" y="15749"/>
                          <a:pt x="0" y="11473"/>
                        </a:cubicBezTo>
                        <a:lnTo>
                          <a:pt x="0" y="9378"/>
                        </a:lnTo>
                        <a:cubicBezTo>
                          <a:pt x="0" y="4199"/>
                          <a:pt x="9671" y="0"/>
                          <a:pt x="21600" y="0"/>
                        </a:cubicBezTo>
                        <a:lnTo>
                          <a:pt x="21600" y="2095"/>
                        </a:lnTo>
                        <a:cubicBezTo>
                          <a:pt x="10604" y="2095"/>
                          <a:pt x="1363" y="5681"/>
                          <a:pt x="135" y="10425"/>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362" name="Curved Right Arrow 12"/>
                <p:cNvGrpSpPr/>
                <p:nvPr/>
              </p:nvGrpSpPr>
              <p:grpSpPr>
                <a:xfrm>
                  <a:off x="194082" y="529003"/>
                  <a:ext cx="140327" cy="54420"/>
                  <a:chOff x="0" y="0"/>
                  <a:chExt cx="140325" cy="54419"/>
                </a:xfrm>
              </p:grpSpPr>
              <p:sp>
                <p:nvSpPr>
                  <p:cNvPr id="359" name="Shape"/>
                  <p:cNvSpPr/>
                  <p:nvPr/>
                </p:nvSpPr>
                <p:spPr>
                  <a:xfrm rot="16200000">
                    <a:off x="42953" y="-42954"/>
                    <a:ext cx="54420" cy="140327"/>
                  </a:xfrm>
                  <a:custGeom>
                    <a:avLst/>
                    <a:gdLst/>
                    <a:ahLst/>
                    <a:cxnLst>
                      <a:cxn ang="0">
                        <a:pos x="wd2" y="hd2"/>
                      </a:cxn>
                      <a:cxn ang="5400000">
                        <a:pos x="wd2" y="hd2"/>
                      </a:cxn>
                      <a:cxn ang="10800000">
                        <a:pos x="wd2" y="hd2"/>
                      </a:cxn>
                      <a:cxn ang="16200000">
                        <a:pos x="wd2" y="hd2"/>
                      </a:cxn>
                    </a:cxnLst>
                    <a:rect l="0" t="0" r="r" b="b"/>
                    <a:pathLst>
                      <a:path w="20468" h="21600" extrusionOk="0">
                        <a:moveTo>
                          <a:pt x="2" y="9378"/>
                        </a:moveTo>
                        <a:cubicBezTo>
                          <a:pt x="2" y="13655"/>
                          <a:pt x="6315" y="17390"/>
                          <a:pt x="15351" y="18459"/>
                        </a:cubicBezTo>
                        <a:lnTo>
                          <a:pt x="15351" y="17412"/>
                        </a:lnTo>
                        <a:lnTo>
                          <a:pt x="20468" y="19804"/>
                        </a:lnTo>
                        <a:lnTo>
                          <a:pt x="15351" y="21600"/>
                        </a:lnTo>
                        <a:lnTo>
                          <a:pt x="15351" y="20553"/>
                        </a:lnTo>
                        <a:cubicBezTo>
                          <a:pt x="6315" y="19484"/>
                          <a:pt x="2" y="15749"/>
                          <a:pt x="2" y="11472"/>
                        </a:cubicBezTo>
                        <a:close/>
                        <a:moveTo>
                          <a:pt x="20468" y="2094"/>
                        </a:moveTo>
                        <a:cubicBezTo>
                          <a:pt x="10049" y="2094"/>
                          <a:pt x="1293" y="5681"/>
                          <a:pt x="130" y="10425"/>
                        </a:cubicBezTo>
                        <a:cubicBezTo>
                          <a:pt x="-1132" y="5278"/>
                          <a:pt x="6951" y="637"/>
                          <a:pt x="18183" y="59"/>
                        </a:cubicBezTo>
                        <a:cubicBezTo>
                          <a:pt x="18942" y="20"/>
                          <a:pt x="19705" y="0"/>
                          <a:pt x="20468"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360" name="Shape"/>
                  <p:cNvSpPr/>
                  <p:nvPr/>
                </p:nvSpPr>
                <p:spPr>
                  <a:xfrm rot="16200000">
                    <a:off x="6655" y="-6655"/>
                    <a:ext cx="54420" cy="67730"/>
                  </a:xfrm>
                  <a:custGeom>
                    <a:avLst/>
                    <a:gdLst/>
                    <a:ahLst/>
                    <a:cxnLst>
                      <a:cxn ang="0">
                        <a:pos x="wd2" y="hd2"/>
                      </a:cxn>
                      <a:cxn ang="5400000">
                        <a:pos x="wd2" y="hd2"/>
                      </a:cxn>
                      <a:cxn ang="10800000">
                        <a:pos x="wd2" y="hd2"/>
                      </a:cxn>
                      <a:cxn ang="16200000">
                        <a:pos x="wd2" y="hd2"/>
                      </a:cxn>
                    </a:cxnLst>
                    <a:rect l="0" t="0" r="r" b="b"/>
                    <a:pathLst>
                      <a:path w="20468" h="21600" extrusionOk="0">
                        <a:moveTo>
                          <a:pt x="20468" y="4338"/>
                        </a:moveTo>
                        <a:cubicBezTo>
                          <a:pt x="10049" y="4338"/>
                          <a:pt x="1293" y="11770"/>
                          <a:pt x="130" y="21600"/>
                        </a:cubicBezTo>
                        <a:cubicBezTo>
                          <a:pt x="-1132" y="10936"/>
                          <a:pt x="6951" y="1319"/>
                          <a:pt x="18183" y="121"/>
                        </a:cubicBezTo>
                        <a:cubicBezTo>
                          <a:pt x="18942" y="41"/>
                          <a:pt x="19705" y="0"/>
                          <a:pt x="20468"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361" name="Line"/>
                  <p:cNvSpPr/>
                  <p:nvPr/>
                </p:nvSpPr>
                <p:spPr>
                  <a:xfrm rot="16200000">
                    <a:off x="42955" y="-42956"/>
                    <a:ext cx="54416" cy="140327"/>
                  </a:xfrm>
                  <a:custGeom>
                    <a:avLst/>
                    <a:gdLst/>
                    <a:ahLst/>
                    <a:cxnLst>
                      <a:cxn ang="0">
                        <a:pos x="wd2" y="hd2"/>
                      </a:cxn>
                      <a:cxn ang="5400000">
                        <a:pos x="wd2" y="hd2"/>
                      </a:cxn>
                      <a:cxn ang="10800000">
                        <a:pos x="wd2" y="hd2"/>
                      </a:cxn>
                      <a:cxn ang="16200000">
                        <a:pos x="wd2" y="hd2"/>
                      </a:cxn>
                    </a:cxnLst>
                    <a:rect l="0" t="0" r="r" b="b"/>
                    <a:pathLst>
                      <a:path w="21600" h="21600" extrusionOk="0">
                        <a:moveTo>
                          <a:pt x="0" y="9378"/>
                        </a:moveTo>
                        <a:cubicBezTo>
                          <a:pt x="0" y="13655"/>
                          <a:pt x="6663" y="17390"/>
                          <a:pt x="16200" y="18459"/>
                        </a:cubicBezTo>
                        <a:lnTo>
                          <a:pt x="16200" y="17412"/>
                        </a:lnTo>
                        <a:lnTo>
                          <a:pt x="21600" y="19804"/>
                        </a:lnTo>
                        <a:lnTo>
                          <a:pt x="16200" y="21600"/>
                        </a:lnTo>
                        <a:lnTo>
                          <a:pt x="16200" y="20553"/>
                        </a:lnTo>
                        <a:cubicBezTo>
                          <a:pt x="6663" y="19484"/>
                          <a:pt x="0" y="15749"/>
                          <a:pt x="0" y="11472"/>
                        </a:cubicBezTo>
                        <a:lnTo>
                          <a:pt x="0" y="9378"/>
                        </a:lnTo>
                        <a:cubicBezTo>
                          <a:pt x="0" y="4199"/>
                          <a:pt x="9671" y="0"/>
                          <a:pt x="21600" y="0"/>
                        </a:cubicBezTo>
                        <a:lnTo>
                          <a:pt x="21600" y="2094"/>
                        </a:lnTo>
                        <a:cubicBezTo>
                          <a:pt x="10604" y="2094"/>
                          <a:pt x="1363" y="5681"/>
                          <a:pt x="135" y="10425"/>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363" name="Oval 13"/>
                <p:cNvSpPr/>
                <p:nvPr/>
              </p:nvSpPr>
              <p:spPr>
                <a:xfrm>
                  <a:off x="217826" y="481447"/>
                  <a:ext cx="85333" cy="81623"/>
                </a:xfrm>
                <a:prstGeom prst="ellipse">
                  <a:avLst/>
                </a:prstGeom>
                <a:solidFill>
                  <a:srgbClr val="6D6D6D"/>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365" name="Straight Arrow Connector 18"/>
              <p:cNvSpPr/>
              <p:nvPr/>
            </p:nvSpPr>
            <p:spPr>
              <a:xfrm>
                <a:off x="3153178" y="519248"/>
                <a:ext cx="568880" cy="1187"/>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366" name="Straight Arrow Connector 20"/>
              <p:cNvSpPr/>
              <p:nvPr/>
            </p:nvSpPr>
            <p:spPr>
              <a:xfrm flipH="1" flipV="1">
                <a:off x="1909842" y="519601"/>
                <a:ext cx="568879" cy="1186"/>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grpSp>
        <p:sp>
          <p:nvSpPr>
            <p:cNvPr id="368" name="Rectangle 3"/>
            <p:cNvSpPr txBox="1"/>
            <p:nvPr/>
          </p:nvSpPr>
          <p:spPr>
            <a:xfrm>
              <a:off x="1365336" y="0"/>
              <a:ext cx="2600200" cy="38839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defRPr b="0">
                  <a:solidFill>
                    <a:srgbClr val="FFCC00"/>
                  </a:solidFill>
                  <a:effectLst>
                    <a:outerShdw blurRad="38100" dist="38100" dir="2700000" rotWithShape="0">
                      <a:srgbClr val="000000"/>
                    </a:outerShdw>
                  </a:effectLst>
                </a:defRPr>
              </a:lvl1pPr>
            </a:lstStyle>
            <a:p>
              <a:r>
                <a:t>Ocean	</a:t>
              </a:r>
            </a:p>
          </p:txBody>
        </p:sp>
        <p:sp>
          <p:nvSpPr>
            <p:cNvPr id="369" name="Rectangle 3"/>
            <p:cNvSpPr txBox="1"/>
            <p:nvPr/>
          </p:nvSpPr>
          <p:spPr>
            <a:xfrm>
              <a:off x="5060329" y="532825"/>
              <a:ext cx="3180157" cy="38839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300"/>
                </a:spcBef>
                <a:defRPr sz="1600" b="0">
                  <a:solidFill>
                    <a:srgbClr val="FFFFFF"/>
                  </a:solidFill>
                  <a:effectLst>
                    <a:outerShdw blurRad="38100" dist="38100" dir="2700000" rotWithShape="0">
                      <a:srgbClr val="000000"/>
                    </a:outerShdw>
                  </a:effectLst>
                </a:defRPr>
              </a:lvl1pPr>
            </a:lstStyle>
            <a:p>
              <a:r>
                <a:t>Power generated on incoming tide</a:t>
              </a:r>
            </a:p>
          </p:txBody>
        </p:sp>
        <p:sp>
          <p:nvSpPr>
            <p:cNvPr id="370" name="Rectangle 3"/>
            <p:cNvSpPr txBox="1"/>
            <p:nvPr/>
          </p:nvSpPr>
          <p:spPr>
            <a:xfrm>
              <a:off x="0" y="535692"/>
              <a:ext cx="3180157" cy="46883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spcBef>
                  <a:spcPts val="300"/>
                </a:spcBef>
                <a:defRPr sz="1600" b="0">
                  <a:solidFill>
                    <a:srgbClr val="FFFFFF"/>
                  </a:solidFill>
                  <a:effectLst>
                    <a:outerShdw blurRad="38100" dist="38100" dir="2700000" rotWithShape="0">
                      <a:srgbClr val="000000"/>
                    </a:outerShdw>
                  </a:effectLst>
                </a:defRPr>
              </a:lvl1pPr>
            </a:lstStyle>
            <a:p>
              <a:r>
                <a:t>Power generated on outgoing tide</a:t>
              </a:r>
            </a:p>
          </p:txBody>
        </p:sp>
      </p:grpSp>
      <p:sp>
        <p:nvSpPr>
          <p:cNvPr id="37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Rectangle 5"/>
          <p:cNvSpPr txBox="1"/>
          <p:nvPr/>
        </p:nvSpPr>
        <p:spPr>
          <a:xfrm>
            <a:off x="-608267" y="5940332"/>
            <a:ext cx="4343401"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Satellite images from Apple Maps</a:t>
            </a:r>
          </a:p>
        </p:txBody>
      </p:sp>
      <p:sp>
        <p:nvSpPr>
          <p:cNvPr id="375" name="Rectangle 2"/>
          <p:cNvSpPr txBox="1">
            <a:spLocks noGrp="1"/>
          </p:cNvSpPr>
          <p:nvPr>
            <p:ph type="title"/>
          </p:nvPr>
        </p:nvSpPr>
        <p:spPr>
          <a:xfrm>
            <a:off x="342900" y="50800"/>
            <a:ext cx="8534400" cy="533400"/>
          </a:xfrm>
          <a:prstGeom prst="rect">
            <a:avLst/>
          </a:prstGeom>
        </p:spPr>
        <p:txBody>
          <a:bodyPr/>
          <a:lstStyle/>
          <a:p>
            <a:r>
              <a:t>Higher the tides - Higher a Tidal Barrage's power</a:t>
            </a:r>
          </a:p>
        </p:txBody>
      </p:sp>
      <p:sp>
        <p:nvSpPr>
          <p:cNvPr id="376" name="Rectangle 3"/>
          <p:cNvSpPr txBox="1">
            <a:spLocks noGrp="1"/>
          </p:cNvSpPr>
          <p:nvPr>
            <p:ph type="body" sz="half" idx="1"/>
          </p:nvPr>
        </p:nvSpPr>
        <p:spPr>
          <a:xfrm>
            <a:off x="199052" y="655965"/>
            <a:ext cx="8876825" cy="2349158"/>
          </a:xfrm>
          <a:prstGeom prst="rect">
            <a:avLst/>
          </a:prstGeom>
        </p:spPr>
        <p:txBody>
          <a:bodyPr/>
          <a:lstStyle/>
          <a:p>
            <a:pPr>
              <a:defRPr sz="1800"/>
            </a:pPr>
            <a:r>
              <a:t>But as they reach our coasts, tides typically rise and fall by only </a:t>
            </a:r>
            <a:r>
              <a:rPr b="1">
                <a:solidFill>
                  <a:srgbClr val="FBC901"/>
                </a:solidFill>
              </a:rPr>
              <a:t>2-3 meters</a:t>
            </a:r>
            <a:r>
              <a:t> </a:t>
            </a:r>
            <a:r>
              <a:rPr baseline="31999"/>
              <a:t>1</a:t>
            </a:r>
          </a:p>
          <a:p>
            <a:pPr>
              <a:defRPr sz="1000"/>
            </a:pPr>
            <a:endParaRPr/>
          </a:p>
          <a:p>
            <a:pPr>
              <a:defRPr sz="1800"/>
            </a:pPr>
            <a:r>
              <a:t>The solution: Seek out nature's many </a:t>
            </a:r>
            <a:r>
              <a:rPr b="1"/>
              <a:t>atypical</a:t>
            </a:r>
            <a:r>
              <a:t> coastal tides</a:t>
            </a:r>
          </a:p>
          <a:p>
            <a:pPr>
              <a:defRPr sz="600"/>
            </a:pPr>
            <a:endParaRPr/>
          </a:p>
          <a:p>
            <a:pPr marL="0" lvl="1" indent="640896">
              <a:buSzTx/>
              <a:buNone/>
              <a:defRPr sz="1800"/>
            </a:pPr>
            <a:r>
              <a:t>such as those created where tides are squeezed into narrowing inlets &amp; bays</a:t>
            </a:r>
          </a:p>
          <a:p>
            <a:pPr marL="0" lvl="1" indent="640896">
              <a:buSzTx/>
              <a:buNone/>
              <a:defRPr sz="1000"/>
            </a:pPr>
            <a:endParaRPr/>
          </a:p>
          <a:p>
            <a:pPr>
              <a:defRPr sz="1800"/>
            </a:pPr>
            <a:r>
              <a:t>Such funneling occurs on several scales as tides approach France's Brittany coast,</a:t>
            </a:r>
          </a:p>
          <a:p>
            <a:pPr>
              <a:defRPr sz="600"/>
            </a:pPr>
            <a:endParaRPr/>
          </a:p>
          <a:p>
            <a:pPr marL="0" lvl="1" indent="640896">
              <a:buSzTx/>
              <a:buNone/>
              <a:defRPr sz="1800"/>
            </a:pPr>
            <a:r>
              <a:t>leading to </a:t>
            </a:r>
            <a:r>
              <a:rPr b="1">
                <a:solidFill>
                  <a:srgbClr val="FBC901"/>
                </a:solidFill>
              </a:rPr>
              <a:t>8 meter</a:t>
            </a:r>
            <a:r>
              <a:t> tides in the Rance River estuary, adjacent to Saint Malo</a:t>
            </a:r>
          </a:p>
        </p:txBody>
      </p:sp>
      <p:grpSp>
        <p:nvGrpSpPr>
          <p:cNvPr id="385" name="Group"/>
          <p:cNvGrpSpPr/>
          <p:nvPr/>
        </p:nvGrpSpPr>
        <p:grpSpPr>
          <a:xfrm>
            <a:off x="284553" y="3102288"/>
            <a:ext cx="8604224" cy="3742619"/>
            <a:chOff x="0" y="0"/>
            <a:chExt cx="8604223" cy="3742618"/>
          </a:xfrm>
        </p:grpSpPr>
        <p:pic>
          <p:nvPicPr>
            <p:cNvPr id="377" name="Image" descr="Image"/>
            <p:cNvPicPr>
              <a:picLocks noChangeAspect="1"/>
            </p:cNvPicPr>
            <p:nvPr/>
          </p:nvPicPr>
          <p:blipFill>
            <a:blip r:embed="rId2"/>
            <a:stretch>
              <a:fillRect/>
            </a:stretch>
          </p:blipFill>
          <p:spPr>
            <a:xfrm>
              <a:off x="0" y="0"/>
              <a:ext cx="3445005" cy="2601028"/>
            </a:xfrm>
            <a:prstGeom prst="rect">
              <a:avLst/>
            </a:prstGeom>
            <a:ln w="12700" cap="flat">
              <a:noFill/>
              <a:miter lim="400000"/>
            </a:ln>
            <a:effectLst/>
          </p:spPr>
        </p:pic>
        <p:pic>
          <p:nvPicPr>
            <p:cNvPr id="378" name="Image" descr="Image"/>
            <p:cNvPicPr>
              <a:picLocks noChangeAspect="1"/>
            </p:cNvPicPr>
            <p:nvPr/>
          </p:nvPicPr>
          <p:blipFill>
            <a:blip r:embed="rId3"/>
            <a:stretch>
              <a:fillRect/>
            </a:stretch>
          </p:blipFill>
          <p:spPr>
            <a:xfrm>
              <a:off x="3078655" y="359635"/>
              <a:ext cx="2630622" cy="2669499"/>
            </a:xfrm>
            <a:prstGeom prst="rect">
              <a:avLst/>
            </a:prstGeom>
            <a:ln w="12700" cap="flat">
              <a:noFill/>
              <a:miter lim="400000"/>
            </a:ln>
            <a:effectLst/>
          </p:spPr>
        </p:pic>
        <p:pic>
          <p:nvPicPr>
            <p:cNvPr id="379" name="Image" descr="Image"/>
            <p:cNvPicPr>
              <a:picLocks noChangeAspect="1"/>
            </p:cNvPicPr>
            <p:nvPr/>
          </p:nvPicPr>
          <p:blipFill>
            <a:blip r:embed="rId4"/>
            <a:stretch>
              <a:fillRect/>
            </a:stretch>
          </p:blipFill>
          <p:spPr>
            <a:xfrm>
              <a:off x="5485762" y="1141590"/>
              <a:ext cx="3118462" cy="2601029"/>
            </a:xfrm>
            <a:prstGeom prst="rect">
              <a:avLst/>
            </a:prstGeom>
            <a:ln w="12700" cap="flat">
              <a:noFill/>
              <a:miter lim="400000"/>
            </a:ln>
            <a:effectLst/>
          </p:spPr>
        </p:pic>
        <p:sp>
          <p:nvSpPr>
            <p:cNvPr id="380" name="Line"/>
            <p:cNvSpPr/>
            <p:nvPr/>
          </p:nvSpPr>
          <p:spPr>
            <a:xfrm>
              <a:off x="1525950" y="2508290"/>
              <a:ext cx="1585994" cy="509474"/>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381" name="Line"/>
            <p:cNvSpPr/>
            <p:nvPr/>
          </p:nvSpPr>
          <p:spPr>
            <a:xfrm flipV="1">
              <a:off x="1528349" y="370620"/>
              <a:ext cx="1581195" cy="1106623"/>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382" name="Line"/>
            <p:cNvSpPr/>
            <p:nvPr/>
          </p:nvSpPr>
          <p:spPr>
            <a:xfrm flipV="1">
              <a:off x="4279405" y="1174376"/>
              <a:ext cx="1243218" cy="1243218"/>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383" name="Line"/>
            <p:cNvSpPr/>
            <p:nvPr/>
          </p:nvSpPr>
          <p:spPr>
            <a:xfrm>
              <a:off x="4270720" y="2842970"/>
              <a:ext cx="1260589" cy="885151"/>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384" name="Oval"/>
            <p:cNvSpPr/>
            <p:nvPr/>
          </p:nvSpPr>
          <p:spPr>
            <a:xfrm>
              <a:off x="7199927" y="1977732"/>
              <a:ext cx="616180" cy="858073"/>
            </a:xfrm>
            <a:prstGeom prst="ellipse">
              <a:avLst/>
            </a:prstGeom>
            <a:noFill/>
            <a:ln w="25400" cap="flat">
              <a:solidFill>
                <a:srgbClr val="FBC901"/>
              </a:solidFill>
              <a:prstDash val="solid"/>
              <a:round/>
            </a:ln>
            <a:effectLst/>
          </p:spPr>
          <p:txBody>
            <a:bodyPr vert="eaVert" wrap="square" lIns="45719" tIns="45719" rIns="45719" bIns="45719" numCol="1" anchor="t">
              <a:noAutofit/>
            </a:bodyPr>
            <a:lstStyle/>
            <a:p>
              <a:endParaRPr/>
            </a:p>
          </p:txBody>
        </p:sp>
      </p:grpSp>
      <p:sp>
        <p:nvSpPr>
          <p:cNvPr id="386" name="Rectangle 5"/>
          <p:cNvSpPr txBox="1"/>
          <p:nvPr/>
        </p:nvSpPr>
        <p:spPr>
          <a:xfrm>
            <a:off x="252431" y="6362748"/>
            <a:ext cx="4606298"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1200" b="0" i="1">
                <a:solidFill>
                  <a:schemeClr val="accent1"/>
                </a:solidFill>
                <a:effectLst>
                  <a:outerShdw blurRad="38100" dist="38100" dir="2700000" rotWithShape="0">
                    <a:srgbClr val="000000"/>
                  </a:outerShdw>
                </a:effectLst>
              </a:defRPr>
            </a:lvl1pPr>
          </a:lstStyle>
          <a:p>
            <a:r>
              <a:t>1) https://www.infoplease.com/encyclopedia/earth/geology-oceanography/info/tide/the-magnitude-and-effects-of-tidal-ranges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Rectangle 5"/>
          <p:cNvSpPr txBox="1"/>
          <p:nvPr/>
        </p:nvSpPr>
        <p:spPr>
          <a:xfrm>
            <a:off x="228600" y="6457220"/>
            <a:ext cx="4343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http://en.wikipedia.org/wiki/Rance_Tidal_Power_Station</a:t>
            </a:r>
          </a:p>
        </p:txBody>
      </p:sp>
      <p:sp>
        <p:nvSpPr>
          <p:cNvPr id="389" name="Rectangle 2"/>
          <p:cNvSpPr txBox="1">
            <a:spLocks noGrp="1"/>
          </p:cNvSpPr>
          <p:nvPr>
            <p:ph type="title"/>
          </p:nvPr>
        </p:nvSpPr>
        <p:spPr>
          <a:xfrm>
            <a:off x="151849" y="76200"/>
            <a:ext cx="8788951" cy="533400"/>
          </a:xfrm>
          <a:prstGeom prst="rect">
            <a:avLst/>
          </a:prstGeom>
        </p:spPr>
        <p:txBody>
          <a:bodyPr/>
          <a:lstStyle>
            <a:lvl1pPr>
              <a:defRPr sz="2000"/>
            </a:lvl1pPr>
          </a:lstStyle>
          <a:p>
            <a:r>
              <a:t>The (circled) road crossing Saint Malo's estuary was in fact a Tidal Barrage:</a:t>
            </a:r>
          </a:p>
        </p:txBody>
      </p:sp>
      <p:sp>
        <p:nvSpPr>
          <p:cNvPr id="390" name="Rectangle 3"/>
          <p:cNvSpPr txBox="1">
            <a:spLocks noGrp="1"/>
          </p:cNvSpPr>
          <p:nvPr>
            <p:ph type="body" idx="1"/>
          </p:nvPr>
        </p:nvSpPr>
        <p:spPr>
          <a:xfrm>
            <a:off x="228600" y="736600"/>
            <a:ext cx="8876825" cy="2878496"/>
          </a:xfrm>
          <a:prstGeom prst="rect">
            <a:avLst/>
          </a:prstGeom>
        </p:spPr>
        <p:txBody>
          <a:bodyPr/>
          <a:lstStyle/>
          <a:p>
            <a:pPr>
              <a:defRPr sz="1800"/>
            </a:pPr>
            <a:r>
              <a:t>Built in 1966, it remained the </a:t>
            </a:r>
            <a:r>
              <a:rPr b="1"/>
              <a:t>world's largest tidal barrage</a:t>
            </a:r>
            <a:r>
              <a:t> until 2011</a:t>
            </a:r>
          </a:p>
          <a:p>
            <a:pPr marL="0" lvl="1" indent="640896">
              <a:buSzTx/>
              <a:buNone/>
              <a:defRPr sz="700"/>
            </a:pPr>
            <a:endParaRPr/>
          </a:p>
          <a:p>
            <a:pPr marL="0" lvl="1" indent="640896">
              <a:buSzTx/>
              <a:buNone/>
              <a:defRPr sz="1800"/>
            </a:pPr>
            <a:r>
              <a:t>But as seen below, it appears to be little more than a small / low river crossing</a:t>
            </a:r>
          </a:p>
          <a:p>
            <a:pPr>
              <a:defRPr sz="1100"/>
            </a:pPr>
            <a:endParaRPr/>
          </a:p>
          <a:p>
            <a:pPr>
              <a:defRPr sz="1800"/>
            </a:pPr>
            <a:r>
              <a:t>As with solar &amp; wind, Tidal Power output mirrors nature's cycles of power input</a:t>
            </a:r>
          </a:p>
          <a:p>
            <a:pPr marL="0" lvl="1" indent="640896">
              <a:buSzTx/>
              <a:buNone/>
              <a:defRPr sz="700"/>
            </a:pPr>
            <a:endParaRPr/>
          </a:p>
          <a:p>
            <a:pPr marL="0" lvl="1" indent="640896">
              <a:buSzTx/>
              <a:buNone/>
              <a:defRPr sz="1800"/>
            </a:pPr>
            <a:r>
              <a:t>But with ~ two tides per day, and peak flows for both incoming &amp; outgoing tides,</a:t>
            </a:r>
          </a:p>
          <a:p>
            <a:pPr marL="0" lvl="1" indent="640896">
              <a:buSzTx/>
              <a:buNone/>
              <a:defRPr sz="700"/>
            </a:pPr>
            <a:endParaRPr/>
          </a:p>
          <a:p>
            <a:pPr marL="0" lvl="2" indent="1085850">
              <a:buSzTx/>
              <a:buNone/>
              <a:defRPr sz="1800"/>
            </a:pPr>
            <a:r>
              <a:t>Tidal Barrage power plants produce </a:t>
            </a:r>
            <a:r>
              <a:rPr b="1"/>
              <a:t>four daily cycles</a:t>
            </a:r>
            <a:r>
              <a:t> of power</a:t>
            </a:r>
          </a:p>
          <a:p>
            <a:pPr marL="0" lvl="2" indent="1085850">
              <a:buSzTx/>
              <a:buNone/>
              <a:defRPr sz="1000"/>
            </a:pPr>
            <a:endParaRPr/>
          </a:p>
          <a:p>
            <a:pPr>
              <a:defRPr sz="1800"/>
            </a:pPr>
            <a:r>
              <a:t>At the peaks in those tidal flows, the </a:t>
            </a:r>
            <a:r>
              <a:rPr b="1">
                <a:solidFill>
                  <a:srgbClr val="FBC901"/>
                </a:solidFill>
              </a:rPr>
              <a:t>Rance Tidal Barrage</a:t>
            </a:r>
            <a:r>
              <a:t> produces </a:t>
            </a:r>
            <a:r>
              <a:rPr b="1"/>
              <a:t>240 MW</a:t>
            </a:r>
          </a:p>
        </p:txBody>
      </p:sp>
      <p:pic>
        <p:nvPicPr>
          <p:cNvPr id="391" name="Picture 4" descr="Picture 4"/>
          <p:cNvPicPr>
            <a:picLocks noChangeAspect="1"/>
          </p:cNvPicPr>
          <p:nvPr/>
        </p:nvPicPr>
        <p:blipFill>
          <a:blip r:embed="rId2"/>
          <a:stretch>
            <a:fillRect/>
          </a:stretch>
        </p:blipFill>
        <p:spPr>
          <a:xfrm>
            <a:off x="304800" y="3629025"/>
            <a:ext cx="4191000" cy="2619376"/>
          </a:xfrm>
          <a:prstGeom prst="rect">
            <a:avLst/>
          </a:prstGeom>
          <a:ln w="12700">
            <a:miter lim="400000"/>
          </a:ln>
        </p:spPr>
      </p:pic>
      <p:sp>
        <p:nvSpPr>
          <p:cNvPr id="392" name="Rectangle 5"/>
          <p:cNvSpPr txBox="1"/>
          <p:nvPr/>
        </p:nvSpPr>
        <p:spPr>
          <a:xfrm>
            <a:off x="4787105" y="3766550"/>
            <a:ext cx="4405483" cy="289066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spcBef>
                <a:spcPts val="400"/>
              </a:spcBef>
              <a:defRPr b="0">
                <a:solidFill>
                  <a:srgbClr val="FFFFFF"/>
                </a:solidFill>
                <a:effectLst>
                  <a:outerShdw blurRad="38100" dist="38100" dir="2700000" rotWithShape="0">
                    <a:srgbClr val="000000"/>
                  </a:outerShdw>
                </a:effectLst>
              </a:defRPr>
            </a:pPr>
            <a:r>
              <a:t>But its cycle-averaged power is </a:t>
            </a:r>
            <a:r>
              <a:rPr b="1">
                <a:solidFill>
                  <a:srgbClr val="FBC901"/>
                </a:solidFill>
              </a:rPr>
              <a:t>57 MW</a:t>
            </a:r>
          </a:p>
          <a:p>
            <a:pPr>
              <a:spcBef>
                <a:spcPts val="400"/>
              </a:spcBef>
              <a:defRPr sz="7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Which is small for a power plant</a:t>
            </a:r>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But not bad for a plant with such a </a:t>
            </a:r>
          </a:p>
          <a:p>
            <a:pPr>
              <a:spcBef>
                <a:spcPts val="400"/>
              </a:spcBef>
              <a:defRPr sz="7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small footprint &amp; visual impact</a:t>
            </a:r>
          </a:p>
          <a:p>
            <a:pPr lvl="1">
              <a:spcBef>
                <a:spcPts val="400"/>
              </a:spcBef>
              <a:defRPr sz="10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Which exploits essentially free "fuel"</a:t>
            </a:r>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And produces no exhaust or pollution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5"/>
          <p:cNvSpPr txBox="1"/>
          <p:nvPr/>
        </p:nvSpPr>
        <p:spPr>
          <a:xfrm>
            <a:off x="6444820" y="4545498"/>
            <a:ext cx="2527690" cy="11536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defRPr>
            </a:pPr>
            <a:r>
              <a:t>Figure: </a:t>
            </a:r>
          </a:p>
          <a:p>
            <a:pPr algn="ctr">
              <a:defRPr sz="1100" b="0" i="1">
                <a:solidFill>
                  <a:schemeClr val="accent1"/>
                </a:solidFill>
                <a:effectLst>
                  <a:outerShdw blurRad="38100" dist="38100" dir="2700000" rotWithShape="0">
                    <a:srgbClr val="000000"/>
                  </a:outerShdw>
                </a:effectLst>
              </a:defRPr>
            </a:pPr>
            <a:br/>
            <a:r>
              <a:t>Geothermal 101: Basics of Geothermal Energy Production and Use:</a:t>
            </a:r>
          </a:p>
          <a:p>
            <a:pPr algn="ctr">
              <a:defRPr sz="1100" b="0" i="1">
                <a:solidFill>
                  <a:schemeClr val="accent1"/>
                </a:solidFill>
                <a:effectLst>
                  <a:outerShdw blurRad="38100" dist="38100" dir="2700000" rotWithShape="0">
                    <a:srgbClr val="000000"/>
                  </a:outerShdw>
                </a:effectLst>
              </a:defRPr>
            </a:pPr>
            <a:endParaRPr/>
          </a:p>
          <a:p>
            <a:pPr algn="ctr">
              <a:defRPr sz="1100" b="0" i="1">
                <a:solidFill>
                  <a:schemeClr val="accent1"/>
                </a:solidFill>
                <a:effectLst>
                  <a:outerShdw blurRad="38100" dist="38100" dir="2700000" rotWithShape="0">
                    <a:srgbClr val="000000"/>
                  </a:outerShdw>
                </a:effectLst>
              </a:defRPr>
            </a:pPr>
            <a:r>
              <a:t>https://geothermalcommunities.eu/assets/elearning/7.15.geo_101.pdf</a:t>
            </a:r>
          </a:p>
        </p:txBody>
      </p:sp>
      <p:sp>
        <p:nvSpPr>
          <p:cNvPr id="174" name="Rectangle 2"/>
          <p:cNvSpPr txBox="1">
            <a:spLocks noGrp="1"/>
          </p:cNvSpPr>
          <p:nvPr>
            <p:ph type="title"/>
          </p:nvPr>
        </p:nvSpPr>
        <p:spPr>
          <a:xfrm>
            <a:off x="101600" y="76200"/>
            <a:ext cx="8915400" cy="685800"/>
          </a:xfrm>
          <a:prstGeom prst="rect">
            <a:avLst/>
          </a:prstGeom>
        </p:spPr>
        <p:txBody>
          <a:bodyPr/>
          <a:lstStyle/>
          <a:p>
            <a:r>
              <a:rPr b="1"/>
              <a:t>Geothermal Power</a:t>
            </a:r>
            <a:r>
              <a:t> is actually driven by radioactivity</a:t>
            </a:r>
          </a:p>
        </p:txBody>
      </p:sp>
      <p:sp>
        <p:nvSpPr>
          <p:cNvPr id="175" name="Rectangle 3"/>
          <p:cNvSpPr txBox="1">
            <a:spLocks noGrp="1"/>
          </p:cNvSpPr>
          <p:nvPr>
            <p:ph type="body" idx="1"/>
          </p:nvPr>
        </p:nvSpPr>
        <p:spPr>
          <a:xfrm>
            <a:off x="324726" y="790136"/>
            <a:ext cx="8915401" cy="2951875"/>
          </a:xfrm>
          <a:prstGeom prst="rect">
            <a:avLst/>
          </a:prstGeom>
        </p:spPr>
        <p:txBody>
          <a:bodyPr/>
          <a:lstStyle/>
          <a:p>
            <a:pPr>
              <a:defRPr sz="1800"/>
            </a:pPr>
            <a:r>
              <a:t>Specifically, the fission decay of trace radioactive elements in the earth's core </a:t>
            </a:r>
          </a:p>
          <a:p>
            <a:pPr>
              <a:defRPr sz="700"/>
            </a:pPr>
            <a:endParaRPr/>
          </a:p>
          <a:p>
            <a:pPr marL="0" lvl="1" indent="640896">
              <a:buSzTx/>
              <a:buNone/>
              <a:defRPr sz="1800"/>
            </a:pPr>
            <a:r>
              <a:t>That's why, 4.5 billion years after its formation, the earth's core </a:t>
            </a:r>
            <a:r>
              <a:rPr b="1"/>
              <a:t>remains</a:t>
            </a:r>
            <a:r>
              <a:t> molten</a:t>
            </a:r>
          </a:p>
          <a:p>
            <a:pPr marL="0" lvl="1" indent="640896">
              <a:buSzTx/>
              <a:buNone/>
              <a:defRPr sz="1100"/>
            </a:pPr>
            <a:endParaRPr/>
          </a:p>
          <a:p>
            <a:pPr>
              <a:defRPr sz="1800"/>
            </a:pPr>
            <a:r>
              <a:t>This heat drifts (via convection &amp; conduction) upward towards the earth's surface</a:t>
            </a:r>
          </a:p>
          <a:p>
            <a:pPr>
              <a:defRPr sz="700"/>
            </a:pPr>
            <a:endParaRPr/>
          </a:p>
          <a:p>
            <a:pPr marL="0" lvl="1" indent="640896">
              <a:buSzTx/>
              <a:buNone/>
              <a:defRPr sz="1800"/>
            </a:pPr>
            <a:r>
              <a:t>Where it is transferred </a:t>
            </a:r>
            <a:r>
              <a:rPr b="1"/>
              <a:t>to</a:t>
            </a:r>
            <a:r>
              <a:t> the atmosphere (by conduction) </a:t>
            </a:r>
          </a:p>
          <a:p>
            <a:pPr marL="0" lvl="1" indent="640896">
              <a:buSzTx/>
              <a:buNone/>
              <a:defRPr sz="700"/>
            </a:pPr>
            <a:endParaRPr/>
          </a:p>
          <a:p>
            <a:pPr marL="0" lvl="2" indent="1085850">
              <a:buSzTx/>
              <a:buNone/>
              <a:defRPr sz="1800"/>
            </a:pPr>
            <a:r>
              <a:t>or </a:t>
            </a:r>
            <a:r>
              <a:rPr b="1"/>
              <a:t>through</a:t>
            </a:r>
            <a:r>
              <a:t> the atmosphere (by weak infrared radiation)</a:t>
            </a:r>
          </a:p>
          <a:p>
            <a:pPr marL="0" lvl="2" indent="1085850">
              <a:buSzTx/>
              <a:buNone/>
              <a:defRPr sz="1100"/>
            </a:pPr>
            <a:endParaRPr/>
          </a:p>
          <a:p>
            <a:pPr>
              <a:defRPr sz="1800"/>
            </a:pPr>
            <a:r>
              <a:t>The net result is a steep drop in temperature towards the earth's surface:</a:t>
            </a:r>
          </a:p>
        </p:txBody>
      </p:sp>
      <p:pic>
        <p:nvPicPr>
          <p:cNvPr id="176" name="Image" descr="Image"/>
          <p:cNvPicPr>
            <a:picLocks noChangeAspect="1"/>
          </p:cNvPicPr>
          <p:nvPr/>
        </p:nvPicPr>
        <p:blipFill>
          <a:blip r:embed="rId2"/>
          <a:stretch>
            <a:fillRect/>
          </a:stretch>
        </p:blipFill>
        <p:spPr>
          <a:xfrm>
            <a:off x="2400515" y="3919573"/>
            <a:ext cx="4053698" cy="271032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Rectangle 2"/>
          <p:cNvSpPr txBox="1">
            <a:spLocks noGrp="1"/>
          </p:cNvSpPr>
          <p:nvPr>
            <p:ph type="title"/>
          </p:nvPr>
        </p:nvSpPr>
        <p:spPr>
          <a:xfrm>
            <a:off x="308545" y="121608"/>
            <a:ext cx="8534401" cy="482372"/>
          </a:xfrm>
          <a:prstGeom prst="rect">
            <a:avLst/>
          </a:prstGeom>
        </p:spPr>
        <p:txBody>
          <a:bodyPr/>
          <a:lstStyle>
            <a:lvl1pPr defTabSz="868680">
              <a:defRPr sz="2090" i="1">
                <a:solidFill>
                  <a:srgbClr val="E5FFFF"/>
                </a:solidFill>
                <a:effectLst>
                  <a:outerShdw blurRad="36195" dist="36195" dir="2700000" rotWithShape="0">
                    <a:srgbClr val="000000"/>
                  </a:outerShdw>
                </a:effectLst>
                <a:latin typeface="+mn-lt"/>
                <a:ea typeface="+mn-ea"/>
                <a:cs typeface="+mn-cs"/>
                <a:sym typeface="Arial"/>
              </a:defRPr>
            </a:lvl1pPr>
          </a:lstStyle>
          <a:p>
            <a:r>
              <a:t>But why is a small 1966 plant still the prime example of this technology?</a:t>
            </a:r>
          </a:p>
        </p:txBody>
      </p:sp>
      <p:sp>
        <p:nvSpPr>
          <p:cNvPr id="395" name="Rectangle 3"/>
          <p:cNvSpPr txBox="1">
            <a:spLocks noGrp="1"/>
          </p:cNvSpPr>
          <p:nvPr>
            <p:ph type="body" idx="1"/>
          </p:nvPr>
        </p:nvSpPr>
        <p:spPr>
          <a:xfrm>
            <a:off x="139700" y="820706"/>
            <a:ext cx="9144000" cy="5368989"/>
          </a:xfrm>
          <a:prstGeom prst="rect">
            <a:avLst/>
          </a:prstGeom>
        </p:spPr>
        <p:txBody>
          <a:bodyPr/>
          <a:lstStyle/>
          <a:p>
            <a:pPr>
              <a:tabLst/>
            </a:pPr>
            <a:r>
              <a:t>Especially when "small footprint" suggests low-cost plant construction &amp; maintenance</a:t>
            </a:r>
          </a:p>
          <a:p>
            <a:pPr>
              <a:tabLst/>
              <a:defRPr sz="700"/>
            </a:pPr>
            <a:endParaRPr/>
          </a:p>
          <a:p>
            <a:pPr marL="0" lvl="1" indent="640896">
              <a:buSzTx/>
              <a:buNone/>
              <a:tabLst/>
            </a:pPr>
            <a:r>
              <a:t> Which, combined with "free fuel" and "no exhaust or pollution,"</a:t>
            </a:r>
          </a:p>
          <a:p>
            <a:pPr marL="0" lvl="1" indent="640896">
              <a:buSzTx/>
              <a:buNone/>
              <a:tabLst/>
              <a:defRPr sz="800"/>
            </a:pPr>
            <a:endParaRPr/>
          </a:p>
          <a:p>
            <a:pPr marL="0" lvl="2" indent="1085850">
              <a:buSzTx/>
              <a:buNone/>
              <a:tabLst/>
              <a:defRPr b="1"/>
            </a:pPr>
            <a:r>
              <a:t>sounds like a recipe for near certain power plant success</a:t>
            </a:r>
          </a:p>
          <a:p>
            <a:pPr marL="0" lvl="2" indent="1085850">
              <a:buSzTx/>
              <a:buNone/>
              <a:tabLst/>
              <a:defRPr sz="1900"/>
            </a:pPr>
            <a:endParaRPr/>
          </a:p>
          <a:p>
            <a:pPr>
              <a:tabLst/>
            </a:pPr>
            <a:r>
              <a:t>The disconnect may lie in the Rance Barrage's "small footprint" which required</a:t>
            </a:r>
          </a:p>
          <a:p>
            <a:pPr>
              <a:tabLst/>
              <a:defRPr sz="700"/>
            </a:pPr>
            <a:endParaRPr/>
          </a:p>
          <a:p>
            <a:pPr marL="0" lvl="1" indent="640896">
              <a:buSzTx/>
              <a:buNone/>
              <a:tabLst/>
            </a:pPr>
            <a:r>
              <a:t>construction of only a short low dam across a small natural estuary</a:t>
            </a:r>
          </a:p>
          <a:p>
            <a:pPr marL="0" lvl="1" indent="640896">
              <a:buSzTx/>
              <a:buNone/>
              <a:tabLst/>
            </a:pPr>
            <a:endParaRPr/>
          </a:p>
          <a:p>
            <a:pPr>
              <a:tabLst/>
            </a:pPr>
            <a:r>
              <a:t>Large Tidal Barrages would instead require long dams across large estuaries</a:t>
            </a:r>
          </a:p>
          <a:p>
            <a:pPr>
              <a:tabLst/>
              <a:defRPr sz="700"/>
            </a:pPr>
            <a:endParaRPr/>
          </a:p>
          <a:p>
            <a:pPr marL="0" lvl="1" indent="640896">
              <a:buSzTx/>
              <a:buNone/>
              <a:tabLst/>
            </a:pPr>
            <a:r>
              <a:rPr b="1"/>
              <a:t>But we already use large natural estuaries for LOT of things</a:t>
            </a:r>
            <a:r>
              <a:t>, including:</a:t>
            </a:r>
          </a:p>
          <a:p>
            <a:pPr marL="0" lvl="1" indent="640896">
              <a:buSzTx/>
              <a:buNone/>
              <a:tabLst/>
              <a:defRPr sz="700"/>
            </a:pPr>
            <a:endParaRPr/>
          </a:p>
          <a:p>
            <a:pPr marL="0" lvl="2" indent="1085850">
              <a:buSzTx/>
              <a:buNone/>
              <a:tabLst/>
            </a:pPr>
            <a:r>
              <a:t>shipping and/or fishing and/or as ecological and/or recreational reserves</a:t>
            </a:r>
          </a:p>
          <a:p>
            <a:pPr marL="0" lvl="1" indent="640896">
              <a:buSzTx/>
              <a:buNone/>
              <a:tabLst/>
              <a:defRPr sz="1200"/>
            </a:pPr>
            <a:endParaRPr/>
          </a:p>
          <a:p>
            <a:pPr marL="0" lvl="1" indent="640896">
              <a:buSzTx/>
              <a:buNone/>
              <a:tabLst/>
            </a:pPr>
            <a:r>
              <a:t>These would be disrupted or totally blocked by conversion into Tidal Barrages</a:t>
            </a:r>
          </a:p>
          <a:p>
            <a:pPr marL="0" lvl="2" indent="1085850">
              <a:buSzTx/>
              <a:buNone/>
              <a:tabLst/>
              <a:defRPr sz="1200"/>
            </a:pPr>
            <a:endParaRPr/>
          </a:p>
          <a:p>
            <a:pPr marL="0" lvl="1" indent="640896">
              <a:buSzTx/>
              <a:buNone/>
              <a:tabLst/>
            </a:pPr>
            <a:r>
              <a:t>And it is likely that artificial single-purpose Barrages would be hugely expensive</a:t>
            </a:r>
          </a:p>
        </p:txBody>
      </p:sp>
      <p:sp>
        <p:nvSpPr>
          <p:cNvPr id="396"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Rectangle 2"/>
          <p:cNvSpPr txBox="1">
            <a:spLocks noGrp="1"/>
          </p:cNvSpPr>
          <p:nvPr>
            <p:ph type="title"/>
          </p:nvPr>
        </p:nvSpPr>
        <p:spPr>
          <a:xfrm>
            <a:off x="304800" y="25399"/>
            <a:ext cx="8534400" cy="578581"/>
          </a:xfrm>
          <a:prstGeom prst="rect">
            <a:avLst/>
          </a:prstGeom>
        </p:spPr>
        <p:txBody>
          <a:bodyPr/>
          <a:lstStyle>
            <a:lvl1pPr>
              <a:defRPr i="1">
                <a:solidFill>
                  <a:srgbClr val="E5FFFF"/>
                </a:solidFill>
                <a:latin typeface="+mn-lt"/>
                <a:ea typeface="+mn-ea"/>
                <a:cs typeface="+mn-cs"/>
                <a:sym typeface="Arial"/>
              </a:defRPr>
            </a:lvl1pPr>
          </a:lstStyle>
          <a:p>
            <a:r>
              <a:t>The scale of those challenges is suggested in these figures:</a:t>
            </a:r>
          </a:p>
        </p:txBody>
      </p:sp>
      <p:sp>
        <p:nvSpPr>
          <p:cNvPr id="399" name="Rectangle 3"/>
          <p:cNvSpPr txBox="1">
            <a:spLocks noGrp="1"/>
          </p:cNvSpPr>
          <p:nvPr>
            <p:ph type="body" sz="quarter" idx="1"/>
          </p:nvPr>
        </p:nvSpPr>
        <p:spPr>
          <a:xfrm>
            <a:off x="241300" y="673968"/>
            <a:ext cx="8791982" cy="1072759"/>
          </a:xfrm>
          <a:prstGeom prst="rect">
            <a:avLst/>
          </a:prstGeom>
        </p:spPr>
        <p:txBody>
          <a:bodyPr/>
          <a:lstStyle/>
          <a:p>
            <a:pPr>
              <a:tabLst/>
            </a:pPr>
            <a:r>
              <a:t>Which depict </a:t>
            </a:r>
            <a:r>
              <a:rPr b="1">
                <a:solidFill>
                  <a:srgbClr val="FBC901"/>
                </a:solidFill>
              </a:rPr>
              <a:t>intensely controversial Tidal Barrages</a:t>
            </a:r>
            <a:r>
              <a:t> now proposed in Britain</a:t>
            </a:r>
          </a:p>
          <a:p>
            <a:pPr>
              <a:tabLst/>
              <a:defRPr sz="700"/>
            </a:pPr>
            <a:endParaRPr/>
          </a:p>
          <a:p>
            <a:pPr algn="ctr">
              <a:tabLst/>
            </a:pPr>
            <a:r>
              <a:t>Proposed Tidal Barrages obstructing the heavily trafficked Severn River estuary:</a:t>
            </a:r>
          </a:p>
        </p:txBody>
      </p:sp>
      <p:sp>
        <p:nvSpPr>
          <p:cNvPr id="400" name="Rectangle 3"/>
          <p:cNvSpPr txBox="1"/>
          <p:nvPr/>
        </p:nvSpPr>
        <p:spPr>
          <a:xfrm>
            <a:off x="-503259" y="3913884"/>
            <a:ext cx="9682777" cy="57858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lvl="1" indent="640896">
              <a:spcBef>
                <a:spcPts val="400"/>
              </a:spcBef>
              <a:defRPr b="0">
                <a:solidFill>
                  <a:srgbClr val="FFFFFF"/>
                </a:solidFill>
                <a:effectLst>
                  <a:outerShdw blurRad="38100" dist="38100" dir="2700000" rotWithShape="0">
                    <a:srgbClr val="000000"/>
                  </a:outerShdw>
                </a:effectLst>
              </a:defRPr>
            </a:pPr>
            <a:r>
              <a:t>Would-be drone &amp; satellite views of a huge looping tidal barrier off the Swansea coast: </a:t>
            </a:r>
          </a:p>
        </p:txBody>
      </p:sp>
      <p:pic>
        <p:nvPicPr>
          <p:cNvPr id="401" name="Picture 10" descr="Picture 10"/>
          <p:cNvPicPr>
            <a:picLocks noChangeAspect="1"/>
          </p:cNvPicPr>
          <p:nvPr/>
        </p:nvPicPr>
        <p:blipFill>
          <a:blip r:embed="rId2"/>
          <a:stretch>
            <a:fillRect/>
          </a:stretch>
        </p:blipFill>
        <p:spPr>
          <a:xfrm>
            <a:off x="715140" y="4311144"/>
            <a:ext cx="3040714" cy="2025875"/>
          </a:xfrm>
          <a:prstGeom prst="rect">
            <a:avLst/>
          </a:prstGeom>
          <a:ln w="12700">
            <a:miter lim="400000"/>
          </a:ln>
        </p:spPr>
      </p:pic>
      <p:pic>
        <p:nvPicPr>
          <p:cNvPr id="402" name="Picture 11" descr="Picture 11"/>
          <p:cNvPicPr>
            <a:picLocks noChangeAspect="1"/>
          </p:cNvPicPr>
          <p:nvPr/>
        </p:nvPicPr>
        <p:blipFill>
          <a:blip r:embed="rId3"/>
          <a:srcRect l="8501" t="13200" r="11051" b="7199"/>
          <a:stretch>
            <a:fillRect/>
          </a:stretch>
        </p:blipFill>
        <p:spPr>
          <a:xfrm>
            <a:off x="5409913" y="4291978"/>
            <a:ext cx="2890043" cy="2025692"/>
          </a:xfrm>
          <a:prstGeom prst="rect">
            <a:avLst/>
          </a:prstGeom>
          <a:ln w="12700">
            <a:miter lim="400000"/>
          </a:ln>
        </p:spPr>
      </p:pic>
      <p:sp>
        <p:nvSpPr>
          <p:cNvPr id="403" name="https://www.gov.uk/government/uploads/system/uploads/attachment_data/file/50064/1._Feasibility_Study_Conclusions_and_Summary_Report_-_15_Oct.pdf"/>
          <p:cNvSpPr txBox="1"/>
          <p:nvPr/>
        </p:nvSpPr>
        <p:spPr>
          <a:xfrm>
            <a:off x="6358048" y="2031428"/>
            <a:ext cx="2571020" cy="1331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200" b="0" i="1">
                <a:solidFill>
                  <a:schemeClr val="accent1"/>
                </a:solidFill>
                <a:effectLst>
                  <a:outerShdw blurRad="38100" dist="38100" dir="2700000" rotWithShape="0">
                    <a:srgbClr val="000000"/>
                  </a:outerShdw>
                </a:effectLst>
              </a:defRPr>
            </a:lvl1pPr>
          </a:lstStyle>
          <a:p>
            <a:r>
              <a:t>https://www.gov.uk/government/uploads/system/uploads/attachment_data/file/50064/1._Feasibility_Study_Conclusions_and_Summary_Report_-_15_Oct.pdf </a:t>
            </a:r>
            <a:endParaRPr>
              <a:solidFill>
                <a:srgbClr val="E5FFFF"/>
              </a:solidFill>
            </a:endParaRPr>
          </a:p>
        </p:txBody>
      </p:sp>
      <p:sp>
        <p:nvSpPr>
          <p:cNvPr id="404" name="Rectangle 5"/>
          <p:cNvSpPr txBox="1"/>
          <p:nvPr/>
        </p:nvSpPr>
        <p:spPr>
          <a:xfrm>
            <a:off x="216855" y="6384287"/>
            <a:ext cx="4037283" cy="3916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defRPr>
            </a:lvl1pPr>
          </a:lstStyle>
          <a:p>
            <a:r>
              <a:t>https://www.newscientist.com/article/2117792-uk-urged-to-push-ahead-with-world-first-tidal-lagoon-power-plant/</a:t>
            </a:r>
          </a:p>
        </p:txBody>
      </p:sp>
      <p:sp>
        <p:nvSpPr>
          <p:cNvPr id="405" name="Rectangle 5"/>
          <p:cNvSpPr txBox="1"/>
          <p:nvPr/>
        </p:nvSpPr>
        <p:spPr>
          <a:xfrm>
            <a:off x="5070581" y="6447787"/>
            <a:ext cx="3785722" cy="2392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defRPr>
            </a:lvl1pPr>
          </a:lstStyle>
          <a:p>
            <a:r>
              <a:t>http://www.tidallagoonpower.com/projects/swansea-bay/</a:t>
            </a:r>
          </a:p>
        </p:txBody>
      </p:sp>
      <p:grpSp>
        <p:nvGrpSpPr>
          <p:cNvPr id="413" name="Group"/>
          <p:cNvGrpSpPr/>
          <p:nvPr/>
        </p:nvGrpSpPr>
        <p:grpSpPr>
          <a:xfrm>
            <a:off x="2947445" y="1557565"/>
            <a:ext cx="3040714" cy="2228298"/>
            <a:chOff x="0" y="0"/>
            <a:chExt cx="3040713" cy="2228296"/>
          </a:xfrm>
        </p:grpSpPr>
        <p:pic>
          <p:nvPicPr>
            <p:cNvPr id="406" name="Picture 3" descr="Picture 3"/>
            <p:cNvPicPr>
              <a:picLocks noChangeAspect="1"/>
            </p:cNvPicPr>
            <p:nvPr/>
          </p:nvPicPr>
          <p:blipFill>
            <a:blip r:embed="rId4"/>
            <a:stretch>
              <a:fillRect/>
            </a:stretch>
          </p:blipFill>
          <p:spPr>
            <a:xfrm>
              <a:off x="0" y="36641"/>
              <a:ext cx="3040714" cy="2191656"/>
            </a:xfrm>
            <a:prstGeom prst="rect">
              <a:avLst/>
            </a:prstGeom>
            <a:ln w="12700" cap="flat">
              <a:noFill/>
              <a:miter lim="400000"/>
            </a:ln>
            <a:effectLst/>
          </p:spPr>
        </p:pic>
        <p:sp>
          <p:nvSpPr>
            <p:cNvPr id="407" name="Rectangle 5"/>
            <p:cNvSpPr txBox="1"/>
            <p:nvPr/>
          </p:nvSpPr>
          <p:spPr>
            <a:xfrm>
              <a:off x="118897" y="0"/>
              <a:ext cx="2636591" cy="34012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defRPr sz="1400" b="0" i="1">
                  <a:solidFill>
                    <a:srgbClr val="FF0000"/>
                  </a:solidFill>
                  <a:effectLst>
                    <a:outerShdw blurRad="38100" dist="38100" dir="2700000" rotWithShape="0">
                      <a:srgbClr val="000000"/>
                    </a:outerShdw>
                  </a:effectLst>
                </a:defRPr>
              </a:pPr>
              <a:r>
                <a:rPr sz="1000"/>
                <a:t>Possible barrier dams ("barrages") </a:t>
              </a:r>
              <a:r>
                <a:t> </a:t>
              </a:r>
            </a:p>
          </p:txBody>
        </p:sp>
        <p:sp>
          <p:nvSpPr>
            <p:cNvPr id="408" name="Straight Connector 8"/>
            <p:cNvSpPr/>
            <p:nvPr/>
          </p:nvSpPr>
          <p:spPr>
            <a:xfrm>
              <a:off x="828753" y="334526"/>
              <a:ext cx="557744" cy="868306"/>
            </a:xfrm>
            <a:prstGeom prst="line">
              <a:avLst/>
            </a:prstGeom>
            <a:solidFill>
              <a:schemeClr val="accent1"/>
            </a:solidFill>
            <a:ln w="12700" cap="flat">
              <a:solidFill>
                <a:srgbClr val="FF0000"/>
              </a:solidFill>
              <a:prstDash val="dash"/>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09" name="Straight Connector 9"/>
            <p:cNvSpPr/>
            <p:nvPr/>
          </p:nvSpPr>
          <p:spPr>
            <a:xfrm>
              <a:off x="759035" y="334526"/>
              <a:ext cx="665491" cy="1166193"/>
            </a:xfrm>
            <a:prstGeom prst="line">
              <a:avLst/>
            </a:prstGeom>
            <a:solidFill>
              <a:schemeClr val="accent1"/>
            </a:solidFill>
            <a:ln w="12700" cap="flat">
              <a:solidFill>
                <a:srgbClr val="FF0000"/>
              </a:solidFill>
              <a:prstDash val="dash"/>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10" name="Straight Connector 12"/>
            <p:cNvSpPr/>
            <p:nvPr/>
          </p:nvSpPr>
          <p:spPr>
            <a:xfrm>
              <a:off x="892133" y="328188"/>
              <a:ext cx="855631" cy="621124"/>
            </a:xfrm>
            <a:prstGeom prst="line">
              <a:avLst/>
            </a:prstGeom>
            <a:solidFill>
              <a:schemeClr val="accent1"/>
            </a:solidFill>
            <a:ln w="12700" cap="flat">
              <a:solidFill>
                <a:srgbClr val="FF0000"/>
              </a:solidFill>
              <a:prstDash val="dash"/>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11" name="Straight Connector 24"/>
            <p:cNvSpPr/>
            <p:nvPr/>
          </p:nvSpPr>
          <p:spPr>
            <a:xfrm>
              <a:off x="979597" y="314248"/>
              <a:ext cx="920277" cy="533656"/>
            </a:xfrm>
            <a:prstGeom prst="line">
              <a:avLst/>
            </a:prstGeom>
            <a:solidFill>
              <a:schemeClr val="accent1"/>
            </a:solidFill>
            <a:ln w="12700" cap="flat">
              <a:solidFill>
                <a:srgbClr val="FF0000"/>
              </a:solidFill>
              <a:prstDash val="dash"/>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12" name="Straight Connector 13"/>
            <p:cNvSpPr/>
            <p:nvPr/>
          </p:nvSpPr>
          <p:spPr>
            <a:xfrm>
              <a:off x="1092412" y="325660"/>
              <a:ext cx="953234" cy="427174"/>
            </a:xfrm>
            <a:prstGeom prst="line">
              <a:avLst/>
            </a:prstGeom>
            <a:solidFill>
              <a:schemeClr val="accent1"/>
            </a:solidFill>
            <a:ln w="12700" cap="flat">
              <a:solidFill>
                <a:srgbClr val="FF0000"/>
              </a:solidFill>
              <a:prstDash val="dash"/>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Rectangle 5"/>
          <p:cNvSpPr txBox="1"/>
          <p:nvPr/>
        </p:nvSpPr>
        <p:spPr>
          <a:xfrm>
            <a:off x="295592" y="6529403"/>
            <a:ext cx="8534401"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defRPr>
            </a:pPr>
            <a:r>
              <a:t>1) Hydro Power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
        <p:nvSpPr>
          <p:cNvPr id="416" name="Rectangle 2"/>
          <p:cNvSpPr txBox="1">
            <a:spLocks noGrp="1"/>
          </p:cNvSpPr>
          <p:nvPr>
            <p:ph type="title"/>
          </p:nvPr>
        </p:nvSpPr>
        <p:spPr>
          <a:xfrm>
            <a:off x="172084" y="25399"/>
            <a:ext cx="8781416" cy="560545"/>
          </a:xfrm>
          <a:prstGeom prst="rect">
            <a:avLst/>
          </a:prstGeom>
        </p:spPr>
        <p:txBody>
          <a:bodyPr/>
          <a:lstStyle/>
          <a:p>
            <a:pPr defTabSz="896111">
              <a:defRPr sz="2156" i="1">
                <a:solidFill>
                  <a:srgbClr val="E5FFFF"/>
                </a:solidFill>
                <a:effectLst>
                  <a:outerShdw blurRad="37338" dist="37338" dir="2700000" rotWithShape="0">
                    <a:srgbClr val="000000"/>
                  </a:outerShdw>
                </a:effectLst>
                <a:latin typeface="+mn-lt"/>
                <a:ea typeface="+mn-ea"/>
                <a:cs typeface="+mn-cs"/>
                <a:sym typeface="Arial"/>
              </a:defRPr>
            </a:pPr>
            <a:r>
              <a:t>UK feasibility studies are discussed in my Hydropower Power note set </a:t>
            </a:r>
            <a:r>
              <a:rPr baseline="31999"/>
              <a:t>1</a:t>
            </a:r>
          </a:p>
        </p:txBody>
      </p:sp>
      <p:sp>
        <p:nvSpPr>
          <p:cNvPr id="417" name="Rectangle 3"/>
          <p:cNvSpPr txBox="1">
            <a:spLocks noGrp="1"/>
          </p:cNvSpPr>
          <p:nvPr>
            <p:ph type="body" idx="1"/>
          </p:nvPr>
        </p:nvSpPr>
        <p:spPr>
          <a:xfrm>
            <a:off x="50800" y="719106"/>
            <a:ext cx="9029228" cy="5687951"/>
          </a:xfrm>
          <a:prstGeom prst="rect">
            <a:avLst/>
          </a:prstGeom>
        </p:spPr>
        <p:txBody>
          <a:bodyPr/>
          <a:lstStyle/>
          <a:p>
            <a:pPr algn="ctr" defTabSz="877823">
              <a:tabLst/>
              <a:defRPr sz="1727">
                <a:effectLst>
                  <a:outerShdw blurRad="36576" dist="36576" dir="2700000" rotWithShape="0">
                    <a:srgbClr val="000000"/>
                  </a:outerShdw>
                </a:effectLst>
              </a:defRPr>
            </a:pPr>
            <a:r>
              <a:t>Highlights of those often strongly disagreeing UK studies include:</a:t>
            </a:r>
          </a:p>
          <a:p>
            <a:pPr defTabSz="877823">
              <a:tabLst/>
              <a:defRPr sz="1056">
                <a:effectLst>
                  <a:outerShdw blurRad="36576" dist="36576" dir="2700000" rotWithShape="0">
                    <a:srgbClr val="000000"/>
                  </a:outerShdw>
                </a:effectLst>
              </a:defRPr>
            </a:pPr>
            <a:endParaRPr/>
          </a:p>
          <a:p>
            <a:pPr defTabSz="877823">
              <a:tabLst/>
              <a:defRPr sz="1727">
                <a:effectLst>
                  <a:outerShdw blurRad="36576" dist="36576" dir="2700000" rotWithShape="0">
                    <a:srgbClr val="000000"/>
                  </a:outerShdw>
                </a:effectLst>
              </a:defRPr>
            </a:pPr>
            <a:r>
              <a:t>Estimates that power from those mega Tidal Barrages might</a:t>
            </a:r>
          </a:p>
          <a:p>
            <a:pPr marL="0" lvl="1" indent="615260" defTabSz="877823">
              <a:buSzTx/>
              <a:buNone/>
              <a:tabLst/>
              <a:defRPr sz="672">
                <a:effectLst>
                  <a:outerShdw blurRad="36576" dist="36576" dir="2700000" rotWithShape="0">
                    <a:srgbClr val="000000"/>
                  </a:outerShdw>
                </a:effectLst>
              </a:defRPr>
            </a:pPr>
            <a:endParaRPr/>
          </a:p>
          <a:p>
            <a:pPr marL="0" lvl="1" indent="615260" defTabSz="877823">
              <a:buSzTx/>
              <a:buNone/>
              <a:tabLst/>
              <a:defRPr sz="1727">
                <a:effectLst>
                  <a:outerShdw blurRad="36576" dist="36576" dir="2700000" rotWithShape="0">
                    <a:srgbClr val="000000"/>
                  </a:outerShdw>
                </a:effectLst>
              </a:defRPr>
            </a:pPr>
            <a:r>
              <a:rPr b="1">
                <a:solidFill>
                  <a:srgbClr val="FBC901"/>
                </a:solidFill>
              </a:rPr>
              <a:t>cost from two to seven times more</a:t>
            </a:r>
            <a:r>
              <a:t> than we now typically pay in the U.S. </a:t>
            </a:r>
          </a:p>
          <a:p>
            <a:pPr marL="0" lvl="2" indent="1042416" defTabSz="877823">
              <a:buSzTx/>
              <a:buNone/>
              <a:tabLst/>
              <a:defRPr sz="672">
                <a:effectLst>
                  <a:outerShdw blurRad="36576" dist="36576" dir="2700000" rotWithShape="0">
                    <a:srgbClr val="000000"/>
                  </a:outerShdw>
                </a:effectLst>
              </a:defRPr>
            </a:pPr>
            <a:endParaRPr/>
          </a:p>
          <a:p>
            <a:pPr marL="0" lvl="2" indent="1042416" defTabSz="877823">
              <a:buSzTx/>
              <a:buNone/>
              <a:tabLst/>
              <a:defRPr sz="1727">
                <a:effectLst>
                  <a:outerShdw blurRad="36576" dist="36576" dir="2700000" rotWithShape="0">
                    <a:srgbClr val="000000"/>
                  </a:outerShdw>
                </a:effectLst>
              </a:defRPr>
            </a:pPr>
            <a:r>
              <a:t>i.e., from 0.17 to 0.6 £ / kW-h      (equivalent to ~ 22 - 78 ¢ / kW-h) </a:t>
            </a:r>
          </a:p>
          <a:p>
            <a:pPr marL="0" lvl="3" indent="1514246" defTabSz="877823">
              <a:buSzTx/>
              <a:buNone/>
              <a:tabLst/>
              <a:defRPr sz="1056">
                <a:effectLst>
                  <a:outerShdw blurRad="36576" dist="36576" dir="2700000" rotWithShape="0">
                    <a:srgbClr val="000000"/>
                  </a:outerShdw>
                </a:effectLst>
              </a:defRPr>
            </a:pPr>
            <a:endParaRPr/>
          </a:p>
          <a:p>
            <a:pPr defTabSz="877823">
              <a:tabLst/>
              <a:defRPr sz="1727">
                <a:effectLst>
                  <a:outerShdw blurRad="36576" dist="36576" dir="2700000" rotWithShape="0">
                    <a:srgbClr val="000000"/>
                  </a:outerShdw>
                </a:effectLst>
              </a:defRPr>
            </a:pPr>
            <a:r>
              <a:t>And one UK government report claims that:</a:t>
            </a:r>
          </a:p>
          <a:p>
            <a:pPr defTabSz="877823">
              <a:tabLst/>
              <a:defRPr sz="672">
                <a:effectLst>
                  <a:outerShdw blurRad="36576" dist="36576" dir="2700000" rotWithShape="0">
                    <a:srgbClr val="000000"/>
                  </a:outerShdw>
                </a:effectLst>
              </a:defRPr>
            </a:pPr>
            <a:endParaRPr/>
          </a:p>
          <a:p>
            <a:pPr marL="0" lvl="1" indent="615260" defTabSz="877823">
              <a:buSzTx/>
              <a:buNone/>
              <a:tabLst/>
              <a:defRPr sz="1536">
                <a:effectLst>
                  <a:outerShdw blurRad="36576" dist="36576" dir="2700000" rotWithShape="0">
                    <a:srgbClr val="000000"/>
                  </a:outerShdw>
                </a:effectLst>
              </a:defRPr>
            </a:pPr>
            <a:r>
              <a:t>"A tidal power scheme . . . is high cost and high risk in comparison to other ways of generating low-carbon electricity"</a:t>
            </a:r>
          </a:p>
          <a:p>
            <a:pPr marL="0" lvl="1" indent="615260" defTabSz="877823">
              <a:buSzTx/>
              <a:buNone/>
              <a:tabLst/>
              <a:defRPr sz="384">
                <a:effectLst>
                  <a:outerShdw blurRad="36576" dist="36576" dir="2700000" rotWithShape="0">
                    <a:srgbClr val="000000"/>
                  </a:outerShdw>
                </a:effectLst>
              </a:defRPr>
            </a:pPr>
            <a:endParaRPr/>
          </a:p>
          <a:p>
            <a:pPr marL="0" lvl="1" indent="615260" defTabSz="877823">
              <a:buSzTx/>
              <a:buNone/>
              <a:tabLst/>
              <a:defRPr sz="1536">
                <a:effectLst>
                  <a:outerShdw blurRad="36576" dist="36576" dir="2700000" rotWithShape="0">
                    <a:srgbClr val="000000"/>
                  </a:outerShdw>
                </a:effectLst>
              </a:defRPr>
            </a:pPr>
            <a:r>
              <a:t>"In most cases other renewables (e.g. wind) and nuclear power represent better value" </a:t>
            </a:r>
          </a:p>
          <a:p>
            <a:pPr marL="0" lvl="1" indent="615260" defTabSz="877823">
              <a:buSzTx/>
              <a:buNone/>
              <a:tabLst/>
              <a:defRPr sz="384">
                <a:effectLst>
                  <a:outerShdw blurRad="36576" dist="36576" dir="2700000" rotWithShape="0">
                    <a:srgbClr val="000000"/>
                  </a:outerShdw>
                </a:effectLst>
              </a:defRPr>
            </a:pPr>
            <a:endParaRPr/>
          </a:p>
          <a:p>
            <a:pPr marL="0" lvl="1" indent="615260" defTabSz="877823">
              <a:buSzTx/>
              <a:buNone/>
              <a:tabLst/>
              <a:defRPr sz="1536">
                <a:effectLst>
                  <a:outerShdw blurRad="36576" dist="36576" dir="2700000" rotWithShape="0">
                    <a:srgbClr val="000000"/>
                  </a:outerShdw>
                </a:effectLst>
              </a:defRPr>
            </a:pPr>
            <a:r>
              <a:t>"Scale and impact of a scheme would be unprecedented in an environmentally designated area"</a:t>
            </a:r>
          </a:p>
          <a:p>
            <a:pPr marL="0" lvl="1" indent="615260" defTabSz="877823">
              <a:buSzTx/>
              <a:buNone/>
              <a:tabLst/>
              <a:defRPr sz="384">
                <a:effectLst>
                  <a:outerShdw blurRad="36576" dist="36576" dir="2700000" rotWithShape="0">
                    <a:srgbClr val="000000"/>
                  </a:outerShdw>
                </a:effectLst>
              </a:defRPr>
            </a:pPr>
            <a:endParaRPr/>
          </a:p>
          <a:p>
            <a:pPr marL="0" lvl="1" indent="615260" defTabSz="877823">
              <a:buSzTx/>
              <a:buNone/>
              <a:tabLst/>
              <a:defRPr sz="1536">
                <a:effectLst>
                  <a:outerShdw blurRad="36576" dist="36576" dir="2700000" rotWithShape="0">
                    <a:srgbClr val="000000"/>
                  </a:outerShdw>
                </a:effectLst>
              </a:defRPr>
            </a:pPr>
            <a:r>
              <a:t>"Fish are likely to be severely affected with local extinctions and population collapses predicted"</a:t>
            </a:r>
          </a:p>
          <a:p>
            <a:pPr defTabSz="877823">
              <a:tabLst/>
              <a:defRPr sz="1056">
                <a:effectLst>
                  <a:outerShdw blurRad="36576" dist="36576" dir="2700000" rotWithShape="0">
                    <a:srgbClr val="000000"/>
                  </a:outerShdw>
                </a:effectLst>
              </a:defRPr>
            </a:pPr>
            <a:endParaRPr/>
          </a:p>
          <a:p>
            <a:pPr defTabSz="877823">
              <a:tabLst/>
              <a:defRPr sz="1727">
                <a:effectLst>
                  <a:outerShdw blurRad="36576" dist="36576" dir="2700000" rotWithShape="0">
                    <a:srgbClr val="000000"/>
                  </a:outerShdw>
                </a:effectLst>
              </a:defRPr>
            </a:pPr>
            <a:r>
              <a:t>But one must recognize that (as in the U.S.) UK green energy has been intensely politicized</a:t>
            </a:r>
          </a:p>
          <a:p>
            <a:pPr defTabSz="877823">
              <a:tabLst/>
              <a:defRPr sz="672">
                <a:effectLst>
                  <a:outerShdw blurRad="36576" dist="36576" dir="2700000" rotWithShape="0">
                    <a:srgbClr val="000000"/>
                  </a:outerShdw>
                </a:effectLst>
              </a:defRPr>
            </a:pPr>
            <a:endParaRPr/>
          </a:p>
          <a:p>
            <a:pPr marL="0" lvl="1" indent="615260" defTabSz="877823">
              <a:buSzTx/>
              <a:buNone/>
              <a:tabLst/>
              <a:defRPr sz="1727">
                <a:effectLst>
                  <a:outerShdw blurRad="36576" dist="36576" dir="2700000" rotWithShape="0">
                    <a:srgbClr val="000000"/>
                  </a:outerShdw>
                </a:effectLst>
              </a:defRPr>
            </a:pPr>
            <a:r>
              <a:t>With seemingly every negative report countered by a positive report,</a:t>
            </a:r>
          </a:p>
          <a:p>
            <a:pPr defTabSz="877823">
              <a:tabLst/>
              <a:defRPr sz="672">
                <a:effectLst>
                  <a:outerShdw blurRad="36576" dist="36576" dir="2700000" rotWithShape="0">
                    <a:srgbClr val="000000"/>
                  </a:outerShdw>
                </a:effectLst>
              </a:defRPr>
            </a:pPr>
            <a:endParaRPr/>
          </a:p>
          <a:p>
            <a:pPr marL="0" lvl="2" indent="1042416" defTabSz="877823">
              <a:buSzTx/>
              <a:buNone/>
              <a:tabLst/>
              <a:defRPr sz="1727">
                <a:effectLst>
                  <a:outerShdw blurRad="36576" dist="36576" dir="2700000" rotWithShape="0">
                    <a:srgbClr val="000000"/>
                  </a:outerShdw>
                </a:effectLst>
              </a:defRPr>
            </a:pPr>
            <a:r>
              <a:t>in a battle that (to my personal knowledge) has raged for at least two decades,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Rectangle 2"/>
          <p:cNvSpPr txBox="1">
            <a:spLocks noGrp="1"/>
          </p:cNvSpPr>
          <p:nvPr>
            <p:ph type="title"/>
          </p:nvPr>
        </p:nvSpPr>
        <p:spPr>
          <a:xfrm>
            <a:off x="63500" y="127000"/>
            <a:ext cx="9060473" cy="457200"/>
          </a:xfrm>
          <a:prstGeom prst="rect">
            <a:avLst/>
          </a:prstGeom>
        </p:spPr>
        <p:txBody>
          <a:bodyPr/>
          <a:lstStyle>
            <a:lvl1pPr>
              <a:defRPr sz="2000"/>
            </a:lvl1pPr>
          </a:lstStyle>
          <a:p>
            <a:r>
              <a:t>A simpler question: What is the upper limit on Tidal Barrage power?</a:t>
            </a:r>
          </a:p>
        </p:txBody>
      </p:sp>
      <p:sp>
        <p:nvSpPr>
          <p:cNvPr id="420" name="Rectangle 3"/>
          <p:cNvSpPr txBox="1">
            <a:spLocks noGrp="1"/>
          </p:cNvSpPr>
          <p:nvPr>
            <p:ph type="body" idx="1"/>
          </p:nvPr>
        </p:nvSpPr>
        <p:spPr>
          <a:xfrm>
            <a:off x="114300" y="828011"/>
            <a:ext cx="8831873" cy="5811626"/>
          </a:xfrm>
          <a:prstGeom prst="rect">
            <a:avLst/>
          </a:prstGeom>
        </p:spPr>
        <p:txBody>
          <a:bodyPr/>
          <a:lstStyle/>
          <a:p>
            <a:pPr defTabSz="905255">
              <a:defRPr sz="1782">
                <a:effectLst>
                  <a:outerShdw blurRad="37719" dist="37719" dir="2700000" rotWithShape="0">
                    <a:srgbClr val="000000"/>
                  </a:outerShdw>
                </a:effectLst>
              </a:defRPr>
            </a:pPr>
            <a:r>
              <a:t>The Barrage is powered by water flowing through its turbines</a:t>
            </a:r>
          </a:p>
          <a:p>
            <a:pPr defTabSz="905255">
              <a:defRPr sz="693">
                <a:effectLst>
                  <a:outerShdw blurRad="37719" dist="37719" dir="2700000" rotWithShape="0">
                    <a:srgbClr val="000000"/>
                  </a:outerShdw>
                </a:effectLst>
              </a:defRPr>
            </a:pPr>
            <a:endParaRPr/>
          </a:p>
          <a:p>
            <a:pPr marL="0" lvl="1" indent="634487" defTabSz="905255">
              <a:buSzTx/>
              <a:buNone/>
              <a:defRPr sz="1782">
                <a:effectLst>
                  <a:outerShdw blurRad="37719" dist="37719" dir="2700000" rotWithShape="0">
                    <a:srgbClr val="000000"/>
                  </a:outerShdw>
                </a:effectLst>
              </a:defRPr>
            </a:pPr>
            <a:r>
              <a:t>But the ultimate source of that power is the gravitational potential energy </a:t>
            </a:r>
          </a:p>
          <a:p>
            <a:pPr defTabSz="905255">
              <a:defRPr sz="693">
                <a:effectLst>
                  <a:outerShdw blurRad="37719" dist="37719" dir="2700000" rotWithShape="0">
                    <a:srgbClr val="000000"/>
                  </a:outerShdw>
                </a:effectLst>
              </a:defRPr>
            </a:pPr>
            <a:endParaRPr/>
          </a:p>
          <a:p>
            <a:pPr marL="0" lvl="2" indent="1074991" defTabSz="905255">
              <a:buSzTx/>
              <a:buNone/>
              <a:defRPr sz="1782">
                <a:effectLst>
                  <a:outerShdw blurRad="37719" dist="37719" dir="2700000" rotWithShape="0">
                    <a:srgbClr val="000000"/>
                  </a:outerShdw>
                </a:effectLst>
              </a:defRPr>
            </a:pPr>
            <a:r>
              <a:t>added to the water lifted into the Barrage by the incoming tide</a:t>
            </a:r>
          </a:p>
          <a:p>
            <a:pPr marL="0" lvl="2" indent="1074991" defTabSz="905255">
              <a:buSzTx/>
              <a:buNone/>
              <a:defRPr sz="1089">
                <a:effectLst>
                  <a:outerShdw blurRad="37719" dist="37719" dir="2700000" rotWithShape="0">
                    <a:srgbClr val="000000"/>
                  </a:outerShdw>
                </a:effectLst>
              </a:defRPr>
            </a:pPr>
            <a:endParaRPr/>
          </a:p>
          <a:p>
            <a:pPr defTabSz="905255">
              <a:defRPr sz="1782">
                <a:effectLst>
                  <a:outerShdw blurRad="37719" dist="37719" dir="2700000" rotWithShape="0">
                    <a:srgbClr val="000000"/>
                  </a:outerShdw>
                </a:effectLst>
              </a:defRPr>
            </a:pPr>
            <a:r>
              <a:t>That lifted water is upper right in this figure - which depicts a tide of height H:</a:t>
            </a:r>
          </a:p>
          <a:p>
            <a:pPr defTabSz="905255">
              <a:defRPr sz="693">
                <a:effectLst>
                  <a:outerShdw blurRad="37719" dist="37719" dir="2700000" rotWithShape="0">
                    <a:srgbClr val="000000"/>
                  </a:outerShdw>
                </a:effectLst>
              </a:defRPr>
            </a:pPr>
            <a:endParaRPr/>
          </a:p>
          <a:p>
            <a:pPr marL="0" lvl="1" indent="634487" defTabSz="905255">
              <a:buSzTx/>
              <a:buNone/>
              <a:defRPr sz="1782">
                <a:effectLst>
                  <a:outerShdw blurRad="37719" dist="37719" dir="2700000" rotWithShape="0">
                    <a:srgbClr val="000000"/>
                  </a:outerShdw>
                </a:effectLst>
              </a:defRPr>
            </a:pPr>
            <a:r>
              <a:t>The added water has mass:  </a:t>
            </a:r>
            <a:r>
              <a:rPr b="1"/>
              <a:t>M = ρ</a:t>
            </a:r>
            <a:r>
              <a:rPr b="1" baseline="-5999"/>
              <a:t>seawater</a:t>
            </a:r>
            <a:r>
              <a:rPr b="1"/>
              <a:t> x Area x H</a:t>
            </a:r>
            <a:r>
              <a:t>    (ρ</a:t>
            </a:r>
            <a:r>
              <a:rPr baseline="-5999"/>
              <a:t>seawater </a:t>
            </a:r>
            <a:r>
              <a:rPr baseline="31999"/>
              <a:t>=</a:t>
            </a:r>
            <a:r>
              <a:rPr baseline="-5999"/>
              <a:t> </a:t>
            </a:r>
            <a:r>
              <a:t>1029 kg / m</a:t>
            </a:r>
            <a:r>
              <a:rPr baseline="31999"/>
              <a:t>3</a:t>
            </a:r>
            <a:r>
              <a:t>) </a:t>
            </a:r>
            <a:r>
              <a:rPr baseline="31999"/>
              <a:t>1</a:t>
            </a:r>
          </a:p>
          <a:p>
            <a:pPr defTabSz="905255">
              <a:defRPr sz="1089">
                <a:effectLst>
                  <a:outerShdw blurRad="37719" dist="37719" dir="2700000" rotWithShape="0">
                    <a:srgbClr val="000000"/>
                  </a:outerShdw>
                </a:effectLst>
              </a:defRPr>
            </a:pPr>
            <a:endParaRPr/>
          </a:p>
          <a:p>
            <a:pPr defTabSz="905255">
              <a:defRPr sz="1782">
                <a:effectLst>
                  <a:outerShdw blurRad="37719" dist="37719" dir="2700000" rotWithShape="0">
                    <a:srgbClr val="000000"/>
                  </a:outerShdw>
                </a:effectLst>
              </a:defRPr>
            </a:pPr>
            <a:r>
              <a:t>Lifting increased each unit of water's potential energy by:  M g Δh</a:t>
            </a:r>
          </a:p>
          <a:p>
            <a:pPr defTabSz="905255">
              <a:defRPr sz="693">
                <a:effectLst>
                  <a:outerShdw blurRad="37719" dist="37719" dir="2700000" rotWithShape="0">
                    <a:srgbClr val="000000"/>
                  </a:outerShdw>
                </a:effectLst>
              </a:defRPr>
            </a:pPr>
            <a:endParaRPr/>
          </a:p>
          <a:p>
            <a:pPr marL="0" lvl="1" indent="634487" defTabSz="905255">
              <a:buSzTx/>
              <a:buNone/>
              <a:defRPr sz="1782">
                <a:effectLst>
                  <a:outerShdw blurRad="37719" dist="37719" dir="2700000" rotWithShape="0">
                    <a:srgbClr val="000000"/>
                  </a:outerShdw>
                </a:effectLst>
              </a:defRPr>
            </a:pPr>
            <a:r>
              <a:t>But while water at the top rose by H</a:t>
            </a:r>
          </a:p>
          <a:p>
            <a:pPr marL="0" lvl="1" indent="634487" defTabSz="905255">
              <a:buSzTx/>
              <a:buNone/>
              <a:defRPr sz="693">
                <a:effectLst>
                  <a:outerShdw blurRad="37719" dist="37719" dir="2700000" rotWithShape="0">
                    <a:srgbClr val="000000"/>
                  </a:outerShdw>
                </a:effectLst>
              </a:defRPr>
            </a:pPr>
            <a:endParaRPr/>
          </a:p>
          <a:p>
            <a:pPr marL="0" lvl="1" indent="634487" defTabSz="905255">
              <a:buSzTx/>
              <a:buNone/>
              <a:defRPr sz="1782">
                <a:effectLst>
                  <a:outerShdw blurRad="37719" dist="37719" dir="2700000" rotWithShape="0">
                    <a:srgbClr val="000000"/>
                  </a:outerShdw>
                </a:effectLst>
              </a:defRPr>
            </a:pPr>
            <a:r>
              <a:t>Water at the bottom base rose by 0</a:t>
            </a:r>
          </a:p>
          <a:p>
            <a:pPr marL="0" lvl="1" indent="634487" defTabSz="905255">
              <a:buSzTx/>
              <a:buNone/>
              <a:defRPr sz="693">
                <a:effectLst>
                  <a:outerShdw blurRad="37719" dist="37719" dir="2700000" rotWithShape="0">
                    <a:srgbClr val="000000"/>
                  </a:outerShdw>
                </a:effectLst>
              </a:defRPr>
            </a:pPr>
            <a:endParaRPr/>
          </a:p>
          <a:p>
            <a:pPr marL="0" lvl="1" indent="634487" defTabSz="905255">
              <a:buSzTx/>
              <a:buNone/>
              <a:defRPr sz="1782">
                <a:effectLst>
                  <a:outerShdw blurRad="37719" dist="37719" dir="2700000" rotWithShape="0">
                    <a:srgbClr val="000000"/>
                  </a:outerShdw>
                </a:effectLst>
              </a:defRPr>
            </a:pPr>
            <a:r>
              <a:t>Making for an average rise of Δh = </a:t>
            </a:r>
            <a:r>
              <a:rPr b="1"/>
              <a:t>H/2</a:t>
            </a:r>
          </a:p>
          <a:p>
            <a:pPr marL="0" lvl="1" indent="634487" defTabSz="905255">
              <a:buSzTx/>
              <a:buNone/>
              <a:defRPr sz="1089">
                <a:effectLst>
                  <a:outerShdw blurRad="37719" dist="37719" dir="2700000" rotWithShape="0">
                    <a:srgbClr val="000000"/>
                  </a:outerShdw>
                </a:effectLst>
              </a:defRPr>
            </a:pPr>
            <a:endParaRPr/>
          </a:p>
          <a:p>
            <a:pPr defTabSz="905255">
              <a:defRPr sz="1782">
                <a:effectLst>
                  <a:outerShdw blurRad="37719" dist="37719" dir="2700000" rotWithShape="0">
                    <a:srgbClr val="000000"/>
                  </a:outerShdw>
                </a:effectLst>
              </a:defRPr>
            </a:pPr>
            <a:r>
              <a:t>The total potential energy added within the Barrage was thus:</a:t>
            </a:r>
          </a:p>
          <a:p>
            <a:pPr defTabSz="905255">
              <a:defRPr sz="693">
                <a:effectLst>
                  <a:outerShdw blurRad="37719" dist="37719" dir="2700000" rotWithShape="0">
                    <a:srgbClr val="000000"/>
                  </a:outerShdw>
                </a:effectLst>
              </a:defRPr>
            </a:pPr>
            <a:endParaRPr/>
          </a:p>
          <a:p>
            <a:pPr marL="0" lvl="1" indent="634487" defTabSz="905255">
              <a:buSzTx/>
              <a:buNone/>
              <a:defRPr sz="1782">
                <a:effectLst>
                  <a:outerShdw blurRad="37719" dist="37719" dir="2700000" rotWithShape="0">
                    <a:srgbClr val="000000"/>
                  </a:outerShdw>
                </a:effectLst>
              </a:defRPr>
            </a:pPr>
            <a:r>
              <a:t>Added Tidal Energy = M g Δh = (ρ</a:t>
            </a:r>
            <a:r>
              <a:rPr baseline="-5999"/>
              <a:t>seawater</a:t>
            </a:r>
            <a:r>
              <a:t> x Area x H) g (H/2) </a:t>
            </a:r>
          </a:p>
          <a:p>
            <a:pPr marL="0" lvl="1" indent="634487" defTabSz="905255">
              <a:buSzTx/>
              <a:buNone/>
              <a:defRPr sz="693">
                <a:effectLst>
                  <a:outerShdw blurRad="37719" dist="37719" dir="2700000" rotWithShape="0">
                    <a:srgbClr val="000000"/>
                  </a:outerShdw>
                </a:effectLst>
              </a:defRPr>
            </a:pPr>
            <a:endParaRPr/>
          </a:p>
          <a:p>
            <a:pPr marL="0" lvl="3" indent="1561566" defTabSz="905255">
              <a:buSzTx/>
              <a:buNone/>
              <a:defRPr sz="1782" b="1">
                <a:effectLst>
                  <a:outerShdw blurRad="37719" dist="37719" dir="2700000" rotWithShape="0">
                    <a:srgbClr val="000000"/>
                  </a:outerShdw>
                </a:effectLst>
              </a:defRPr>
            </a:pPr>
            <a:r>
              <a:rPr b="0"/>
              <a:t>Rearranging:</a:t>
            </a:r>
            <a:r>
              <a:t>    Added Tidal Energy = ρ</a:t>
            </a:r>
            <a:r>
              <a:rPr baseline="-5999"/>
              <a:t>seawater</a:t>
            </a:r>
            <a:r>
              <a:t> g Area H</a:t>
            </a:r>
            <a:r>
              <a:rPr baseline="31999"/>
              <a:t>2</a:t>
            </a:r>
            <a:r>
              <a:t> / 2</a:t>
            </a:r>
          </a:p>
        </p:txBody>
      </p:sp>
      <p:sp>
        <p:nvSpPr>
          <p:cNvPr id="421" name="Rectangle 5"/>
          <p:cNvSpPr txBox="1"/>
          <p:nvPr/>
        </p:nvSpPr>
        <p:spPr>
          <a:xfrm>
            <a:off x="2294426" y="6578648"/>
            <a:ext cx="4343401"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https://en.wikipedia.org/wiki/Seawater</a:t>
            </a:r>
          </a:p>
        </p:txBody>
      </p:sp>
      <p:grpSp>
        <p:nvGrpSpPr>
          <p:cNvPr id="442" name="Group"/>
          <p:cNvGrpSpPr/>
          <p:nvPr/>
        </p:nvGrpSpPr>
        <p:grpSpPr>
          <a:xfrm>
            <a:off x="5607803" y="3095948"/>
            <a:ext cx="3438183" cy="2088951"/>
            <a:chOff x="0" y="0"/>
            <a:chExt cx="3438181" cy="2088950"/>
          </a:xfrm>
        </p:grpSpPr>
        <p:sp>
          <p:nvSpPr>
            <p:cNvPr id="422" name="Rectangle 15"/>
            <p:cNvSpPr/>
            <p:nvPr/>
          </p:nvSpPr>
          <p:spPr>
            <a:xfrm>
              <a:off x="0" y="748642"/>
              <a:ext cx="3426527" cy="559433"/>
            </a:xfrm>
            <a:prstGeom prst="rect">
              <a:avLst/>
            </a:prstGeom>
            <a:solidFill>
              <a:srgbClr val="6B9DCF">
                <a:alpha val="5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23" name="Isosceles Triangle 6"/>
            <p:cNvSpPr/>
            <p:nvPr/>
          </p:nvSpPr>
          <p:spPr>
            <a:xfrm rot="10800000" flipH="1">
              <a:off x="0" y="1311960"/>
              <a:ext cx="2097874" cy="7769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 y="0"/>
                  </a:lnTo>
                  <a:lnTo>
                    <a:pt x="21600" y="21600"/>
                  </a:lnTo>
                  <a:close/>
                </a:path>
              </a:pathLst>
            </a:cu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24" name="Rectangle 14"/>
            <p:cNvSpPr/>
            <p:nvPr/>
          </p:nvSpPr>
          <p:spPr>
            <a:xfrm>
              <a:off x="2031505" y="1305483"/>
              <a:ext cx="1398584" cy="279717"/>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436" name="Group 25"/>
            <p:cNvGrpSpPr/>
            <p:nvPr/>
          </p:nvGrpSpPr>
          <p:grpSpPr>
            <a:xfrm>
              <a:off x="1340308" y="690367"/>
              <a:ext cx="757566" cy="901310"/>
              <a:chOff x="0" y="0"/>
              <a:chExt cx="757565" cy="901308"/>
            </a:xfrm>
          </p:grpSpPr>
          <p:sp>
            <p:nvSpPr>
              <p:cNvPr id="425" name="Trapezoid 7"/>
              <p:cNvSpPr/>
              <p:nvPr/>
            </p:nvSpPr>
            <p:spPr>
              <a:xfrm>
                <a:off x="0" y="0"/>
                <a:ext cx="757566" cy="9013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26" name="Rectangle 9"/>
              <p:cNvSpPr/>
              <p:nvPr/>
            </p:nvSpPr>
            <p:spPr>
              <a:xfrm>
                <a:off x="3982" y="750467"/>
                <a:ext cx="739555" cy="94397"/>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430" name="Curved Right Arrow 11"/>
              <p:cNvGrpSpPr/>
              <p:nvPr/>
            </p:nvGrpSpPr>
            <p:grpSpPr>
              <a:xfrm>
                <a:off x="276080" y="662958"/>
                <a:ext cx="207561" cy="78382"/>
                <a:chOff x="0" y="0"/>
                <a:chExt cx="207559" cy="78380"/>
              </a:xfrm>
            </p:grpSpPr>
            <p:sp>
              <p:nvSpPr>
                <p:cNvPr id="427" name="Shape"/>
                <p:cNvSpPr/>
                <p:nvPr/>
              </p:nvSpPr>
              <p:spPr>
                <a:xfrm rot="5400000">
                  <a:off x="64589" y="-64590"/>
                  <a:ext cx="78382" cy="207561"/>
                </a:xfrm>
                <a:custGeom>
                  <a:avLst/>
                  <a:gdLst/>
                  <a:ahLst/>
                  <a:cxnLst>
                    <a:cxn ang="0">
                      <a:pos x="wd2" y="hd2"/>
                    </a:cxn>
                    <a:cxn ang="5400000">
                      <a:pos x="wd2" y="hd2"/>
                    </a:cxn>
                    <a:cxn ang="10800000">
                      <a:pos x="wd2" y="hd2"/>
                    </a:cxn>
                    <a:cxn ang="16200000">
                      <a:pos x="wd2" y="hd2"/>
                    </a:cxn>
                  </a:cxnLst>
                  <a:rect l="0" t="0" r="r" b="b"/>
                  <a:pathLst>
                    <a:path w="20497" h="21600" extrusionOk="0">
                      <a:moveTo>
                        <a:pt x="2" y="9420"/>
                      </a:moveTo>
                      <a:cubicBezTo>
                        <a:pt x="2" y="13716"/>
                        <a:pt x="6324" y="17467"/>
                        <a:pt x="15373" y="18541"/>
                      </a:cubicBezTo>
                      <a:lnTo>
                        <a:pt x="15373" y="17522"/>
                      </a:lnTo>
                      <a:lnTo>
                        <a:pt x="20497" y="19860"/>
                      </a:lnTo>
                      <a:lnTo>
                        <a:pt x="15373" y="21600"/>
                      </a:lnTo>
                      <a:lnTo>
                        <a:pt x="15373" y="20581"/>
                      </a:lnTo>
                      <a:cubicBezTo>
                        <a:pt x="6324" y="19507"/>
                        <a:pt x="2" y="15755"/>
                        <a:pt x="2" y="11459"/>
                      </a:cubicBezTo>
                      <a:close/>
                      <a:moveTo>
                        <a:pt x="20497" y="2039"/>
                      </a:moveTo>
                      <a:cubicBezTo>
                        <a:pt x="10036" y="2039"/>
                        <a:pt x="1254" y="5660"/>
                        <a:pt x="122" y="10440"/>
                      </a:cubicBezTo>
                      <a:cubicBezTo>
                        <a:pt x="-1103" y="5268"/>
                        <a:pt x="7026" y="618"/>
                        <a:pt x="18279" y="55"/>
                      </a:cubicBezTo>
                      <a:cubicBezTo>
                        <a:pt x="19016" y="18"/>
                        <a:pt x="19756" y="0"/>
                        <a:pt x="20497"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28" name="Shape"/>
                <p:cNvSpPr/>
                <p:nvPr/>
              </p:nvSpPr>
              <p:spPr>
                <a:xfrm rot="5400000">
                  <a:off x="118209" y="-10969"/>
                  <a:ext cx="78382" cy="100319"/>
                </a:xfrm>
                <a:custGeom>
                  <a:avLst/>
                  <a:gdLst/>
                  <a:ahLst/>
                  <a:cxnLst>
                    <a:cxn ang="0">
                      <a:pos x="wd2" y="hd2"/>
                    </a:cxn>
                    <a:cxn ang="5400000">
                      <a:pos x="wd2" y="hd2"/>
                    </a:cxn>
                    <a:cxn ang="10800000">
                      <a:pos x="wd2" y="hd2"/>
                    </a:cxn>
                    <a:cxn ang="16200000">
                      <a:pos x="wd2" y="hd2"/>
                    </a:cxn>
                  </a:cxnLst>
                  <a:rect l="0" t="0" r="r" b="b"/>
                  <a:pathLst>
                    <a:path w="20497" h="21600" extrusionOk="0">
                      <a:moveTo>
                        <a:pt x="20497" y="4219"/>
                      </a:moveTo>
                      <a:cubicBezTo>
                        <a:pt x="10036" y="4219"/>
                        <a:pt x="1254" y="11710"/>
                        <a:pt x="122" y="21600"/>
                      </a:cubicBezTo>
                      <a:cubicBezTo>
                        <a:pt x="-1103" y="10899"/>
                        <a:pt x="7026" y="1279"/>
                        <a:pt x="18279" y="114"/>
                      </a:cubicBezTo>
                      <a:cubicBezTo>
                        <a:pt x="19016" y="38"/>
                        <a:pt x="19756" y="0"/>
                        <a:pt x="20497"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29" name="Line"/>
                <p:cNvSpPr/>
                <p:nvPr/>
              </p:nvSpPr>
              <p:spPr>
                <a:xfrm rot="5400000">
                  <a:off x="64592" y="-64587"/>
                  <a:ext cx="78376" cy="207561"/>
                </a:xfrm>
                <a:custGeom>
                  <a:avLst/>
                  <a:gdLst/>
                  <a:ahLst/>
                  <a:cxnLst>
                    <a:cxn ang="0">
                      <a:pos x="wd2" y="hd2"/>
                    </a:cxn>
                    <a:cxn ang="5400000">
                      <a:pos x="wd2" y="hd2"/>
                    </a:cxn>
                    <a:cxn ang="10800000">
                      <a:pos x="wd2" y="hd2"/>
                    </a:cxn>
                    <a:cxn ang="16200000">
                      <a:pos x="wd2" y="hd2"/>
                    </a:cxn>
                  </a:cxnLst>
                  <a:rect l="0" t="0" r="r" b="b"/>
                  <a:pathLst>
                    <a:path w="21600" h="21600" extrusionOk="0">
                      <a:moveTo>
                        <a:pt x="0" y="9420"/>
                      </a:moveTo>
                      <a:cubicBezTo>
                        <a:pt x="0" y="13716"/>
                        <a:pt x="6663" y="17468"/>
                        <a:pt x="16200" y="18541"/>
                      </a:cubicBezTo>
                      <a:lnTo>
                        <a:pt x="16200" y="17522"/>
                      </a:lnTo>
                      <a:lnTo>
                        <a:pt x="21600" y="19860"/>
                      </a:lnTo>
                      <a:lnTo>
                        <a:pt x="16200" y="21600"/>
                      </a:lnTo>
                      <a:lnTo>
                        <a:pt x="16200" y="20581"/>
                      </a:lnTo>
                      <a:cubicBezTo>
                        <a:pt x="6663" y="19507"/>
                        <a:pt x="0" y="15755"/>
                        <a:pt x="0" y="11459"/>
                      </a:cubicBezTo>
                      <a:lnTo>
                        <a:pt x="0" y="9420"/>
                      </a:lnTo>
                      <a:cubicBezTo>
                        <a:pt x="0" y="4218"/>
                        <a:pt x="9671" y="0"/>
                        <a:pt x="21600" y="0"/>
                      </a:cubicBezTo>
                      <a:lnTo>
                        <a:pt x="21600" y="2039"/>
                      </a:lnTo>
                      <a:cubicBezTo>
                        <a:pt x="10575" y="2039"/>
                        <a:pt x="1320" y="5660"/>
                        <a:pt x="127" y="10440"/>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nvGrpSpPr>
              <p:cNvPr id="434" name="Curved Right Arrow 12"/>
              <p:cNvGrpSpPr/>
              <p:nvPr/>
            </p:nvGrpSpPr>
            <p:grpSpPr>
              <a:xfrm>
                <a:off x="287173" y="761937"/>
                <a:ext cx="207620" cy="78382"/>
                <a:chOff x="0" y="0"/>
                <a:chExt cx="207618" cy="78380"/>
              </a:xfrm>
            </p:grpSpPr>
            <p:sp>
              <p:nvSpPr>
                <p:cNvPr id="431" name="Shape"/>
                <p:cNvSpPr/>
                <p:nvPr/>
              </p:nvSpPr>
              <p:spPr>
                <a:xfrm rot="16200000">
                  <a:off x="64618" y="-64619"/>
                  <a:ext cx="78382" cy="207619"/>
                </a:xfrm>
                <a:custGeom>
                  <a:avLst/>
                  <a:gdLst/>
                  <a:ahLst/>
                  <a:cxnLst>
                    <a:cxn ang="0">
                      <a:pos x="wd2" y="hd2"/>
                    </a:cxn>
                    <a:cxn ang="5400000">
                      <a:pos x="wd2" y="hd2"/>
                    </a:cxn>
                    <a:cxn ang="10800000">
                      <a:pos x="wd2" y="hd2"/>
                    </a:cxn>
                    <a:cxn ang="16200000">
                      <a:pos x="wd2" y="hd2"/>
                    </a:cxn>
                  </a:cxnLst>
                  <a:rect l="0" t="0" r="r" b="b"/>
                  <a:pathLst>
                    <a:path w="20497" h="21600" extrusionOk="0">
                      <a:moveTo>
                        <a:pt x="1" y="9421"/>
                      </a:moveTo>
                      <a:cubicBezTo>
                        <a:pt x="1" y="13717"/>
                        <a:pt x="6324" y="17468"/>
                        <a:pt x="15373" y="18542"/>
                      </a:cubicBezTo>
                      <a:lnTo>
                        <a:pt x="15373" y="17523"/>
                      </a:lnTo>
                      <a:lnTo>
                        <a:pt x="20497" y="19861"/>
                      </a:lnTo>
                      <a:lnTo>
                        <a:pt x="15373" y="21600"/>
                      </a:lnTo>
                      <a:lnTo>
                        <a:pt x="15373" y="20581"/>
                      </a:lnTo>
                      <a:cubicBezTo>
                        <a:pt x="6324" y="19507"/>
                        <a:pt x="1" y="15755"/>
                        <a:pt x="1" y="11459"/>
                      </a:cubicBezTo>
                      <a:close/>
                      <a:moveTo>
                        <a:pt x="20497" y="2038"/>
                      </a:moveTo>
                      <a:cubicBezTo>
                        <a:pt x="10036" y="2038"/>
                        <a:pt x="1253" y="5660"/>
                        <a:pt x="122" y="10440"/>
                      </a:cubicBezTo>
                      <a:cubicBezTo>
                        <a:pt x="-1103" y="5268"/>
                        <a:pt x="7027" y="618"/>
                        <a:pt x="18280" y="55"/>
                      </a:cubicBezTo>
                      <a:cubicBezTo>
                        <a:pt x="19016" y="18"/>
                        <a:pt x="19756" y="0"/>
                        <a:pt x="20497"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32" name="Shape"/>
                <p:cNvSpPr/>
                <p:nvPr/>
              </p:nvSpPr>
              <p:spPr>
                <a:xfrm rot="16200000">
                  <a:off x="10983" y="-10984"/>
                  <a:ext cx="78382" cy="100349"/>
                </a:xfrm>
                <a:custGeom>
                  <a:avLst/>
                  <a:gdLst/>
                  <a:ahLst/>
                  <a:cxnLst>
                    <a:cxn ang="0">
                      <a:pos x="wd2" y="hd2"/>
                    </a:cxn>
                    <a:cxn ang="5400000">
                      <a:pos x="wd2" y="hd2"/>
                    </a:cxn>
                    <a:cxn ang="10800000">
                      <a:pos x="wd2" y="hd2"/>
                    </a:cxn>
                    <a:cxn ang="16200000">
                      <a:pos x="wd2" y="hd2"/>
                    </a:cxn>
                  </a:cxnLst>
                  <a:rect l="0" t="0" r="r" b="b"/>
                  <a:pathLst>
                    <a:path w="20497" h="21600" extrusionOk="0">
                      <a:moveTo>
                        <a:pt x="20497" y="4218"/>
                      </a:moveTo>
                      <a:cubicBezTo>
                        <a:pt x="10036" y="4218"/>
                        <a:pt x="1253" y="11710"/>
                        <a:pt x="122" y="21600"/>
                      </a:cubicBezTo>
                      <a:cubicBezTo>
                        <a:pt x="-1103" y="10898"/>
                        <a:pt x="7027" y="1279"/>
                        <a:pt x="18280" y="114"/>
                      </a:cubicBezTo>
                      <a:cubicBezTo>
                        <a:pt x="19016" y="38"/>
                        <a:pt x="19756" y="0"/>
                        <a:pt x="20497"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33" name="Line"/>
                <p:cNvSpPr/>
                <p:nvPr/>
              </p:nvSpPr>
              <p:spPr>
                <a:xfrm rot="16200000">
                  <a:off x="64621" y="-64622"/>
                  <a:ext cx="78376" cy="207619"/>
                </a:xfrm>
                <a:custGeom>
                  <a:avLst/>
                  <a:gdLst/>
                  <a:ahLst/>
                  <a:cxnLst>
                    <a:cxn ang="0">
                      <a:pos x="wd2" y="hd2"/>
                    </a:cxn>
                    <a:cxn ang="5400000">
                      <a:pos x="wd2" y="hd2"/>
                    </a:cxn>
                    <a:cxn ang="10800000">
                      <a:pos x="wd2" y="hd2"/>
                    </a:cxn>
                    <a:cxn ang="16200000">
                      <a:pos x="wd2" y="hd2"/>
                    </a:cxn>
                  </a:cxnLst>
                  <a:rect l="0" t="0" r="r" b="b"/>
                  <a:pathLst>
                    <a:path w="21600" h="21600" extrusionOk="0">
                      <a:moveTo>
                        <a:pt x="0" y="9421"/>
                      </a:moveTo>
                      <a:cubicBezTo>
                        <a:pt x="0" y="13717"/>
                        <a:pt x="6663" y="17468"/>
                        <a:pt x="16200" y="18542"/>
                      </a:cubicBezTo>
                      <a:lnTo>
                        <a:pt x="16200" y="17523"/>
                      </a:lnTo>
                      <a:lnTo>
                        <a:pt x="21600" y="19861"/>
                      </a:lnTo>
                      <a:lnTo>
                        <a:pt x="16200" y="21600"/>
                      </a:lnTo>
                      <a:lnTo>
                        <a:pt x="16200" y="20581"/>
                      </a:lnTo>
                      <a:cubicBezTo>
                        <a:pt x="6663" y="19507"/>
                        <a:pt x="0" y="15755"/>
                        <a:pt x="0" y="11459"/>
                      </a:cubicBezTo>
                      <a:lnTo>
                        <a:pt x="0" y="9421"/>
                      </a:lnTo>
                      <a:cubicBezTo>
                        <a:pt x="0" y="4218"/>
                        <a:pt x="9671" y="0"/>
                        <a:pt x="21600" y="0"/>
                      </a:cubicBezTo>
                      <a:lnTo>
                        <a:pt x="21600" y="2038"/>
                      </a:lnTo>
                      <a:cubicBezTo>
                        <a:pt x="10575" y="2038"/>
                        <a:pt x="1320" y="5660"/>
                        <a:pt x="127" y="10440"/>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435" name="Oval 13"/>
              <p:cNvSpPr/>
              <p:nvPr/>
            </p:nvSpPr>
            <p:spPr>
              <a:xfrm>
                <a:off x="322306" y="693441"/>
                <a:ext cx="126262" cy="117562"/>
              </a:xfrm>
              <a:prstGeom prst="ellipse">
                <a:avLst/>
              </a:prstGeom>
              <a:solidFill>
                <a:srgbClr val="6D6D6D"/>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437" name="TextBox 16"/>
            <p:cNvSpPr txBox="1"/>
            <p:nvPr/>
          </p:nvSpPr>
          <p:spPr>
            <a:xfrm>
              <a:off x="2578633" y="614286"/>
              <a:ext cx="524470" cy="28360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500" b="0">
                  <a:solidFill>
                    <a:srgbClr val="FFCC00"/>
                  </a:solidFill>
                  <a:latin typeface="Tahoma"/>
                  <a:ea typeface="Tahoma"/>
                  <a:cs typeface="Tahoma"/>
                  <a:sym typeface="Tahoma"/>
                </a:defRPr>
              </a:lvl1pPr>
            </a:lstStyle>
            <a:p>
              <a:r>
                <a:t>H</a:t>
              </a:r>
            </a:p>
          </p:txBody>
        </p:sp>
        <p:sp>
          <p:nvSpPr>
            <p:cNvPr id="438" name="TextBox 17"/>
            <p:cNvSpPr txBox="1"/>
            <p:nvPr/>
          </p:nvSpPr>
          <p:spPr>
            <a:xfrm>
              <a:off x="2601293" y="1157391"/>
              <a:ext cx="524469" cy="28360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500" b="0">
                  <a:solidFill>
                    <a:srgbClr val="FFCC00"/>
                  </a:solidFill>
                  <a:latin typeface="Tahoma"/>
                  <a:ea typeface="Tahoma"/>
                  <a:cs typeface="Tahoma"/>
                  <a:sym typeface="Tahoma"/>
                </a:defRPr>
              </a:lvl1pPr>
            </a:lstStyle>
            <a:p>
              <a:r>
                <a:t>0</a:t>
              </a:r>
            </a:p>
          </p:txBody>
        </p:sp>
        <p:sp>
          <p:nvSpPr>
            <p:cNvPr id="439" name="TextBox 19"/>
            <p:cNvSpPr txBox="1"/>
            <p:nvPr/>
          </p:nvSpPr>
          <p:spPr>
            <a:xfrm>
              <a:off x="2505793" y="891091"/>
              <a:ext cx="524470" cy="28360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500" b="0">
                  <a:solidFill>
                    <a:srgbClr val="FFCC00"/>
                  </a:solidFill>
                  <a:latin typeface="Tahoma"/>
                  <a:ea typeface="Tahoma"/>
                  <a:cs typeface="Tahoma"/>
                  <a:sym typeface="Tahoma"/>
                </a:defRPr>
              </a:lvl1pPr>
            </a:lstStyle>
            <a:p>
              <a:r>
                <a:t>H/2</a:t>
              </a:r>
            </a:p>
          </p:txBody>
        </p:sp>
        <p:sp>
          <p:nvSpPr>
            <p:cNvPr id="440" name="Left Brace 22"/>
            <p:cNvSpPr/>
            <p:nvPr/>
          </p:nvSpPr>
          <p:spPr>
            <a:xfrm rot="5400000">
              <a:off x="2529103" y="-276985"/>
              <a:ext cx="349646" cy="14685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408"/>
                    <a:pt x="10800" y="21171"/>
                  </a:cubicBezTo>
                  <a:lnTo>
                    <a:pt x="10800" y="11229"/>
                  </a:lnTo>
                  <a:cubicBezTo>
                    <a:pt x="10800" y="10992"/>
                    <a:pt x="5965" y="10800"/>
                    <a:pt x="0" y="10800"/>
                  </a:cubicBezTo>
                  <a:cubicBezTo>
                    <a:pt x="5965" y="10800"/>
                    <a:pt x="10800" y="10608"/>
                    <a:pt x="10800" y="10371"/>
                  </a:cubicBezTo>
                  <a:lnTo>
                    <a:pt x="10800" y="429"/>
                  </a:lnTo>
                  <a:cubicBezTo>
                    <a:pt x="10800" y="192"/>
                    <a:pt x="15635" y="0"/>
                    <a:pt x="21600" y="0"/>
                  </a:cubicBezTo>
                </a:path>
              </a:pathLst>
            </a:custGeom>
            <a:no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441" name="TextBox 23"/>
            <p:cNvSpPr txBox="1"/>
            <p:nvPr/>
          </p:nvSpPr>
          <p:spPr>
            <a:xfrm>
              <a:off x="2447519" y="0"/>
              <a:ext cx="524469" cy="28360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500" b="0">
                  <a:solidFill>
                    <a:srgbClr val="FFCC00"/>
                  </a:solidFill>
                  <a:latin typeface="Tahoma"/>
                  <a:ea typeface="Tahoma"/>
                  <a:cs typeface="Tahoma"/>
                  <a:sym typeface="Tahoma"/>
                </a:defRPr>
              </a:lvl1pPr>
            </a:lstStyle>
            <a:p>
              <a:r>
                <a:t>Area</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Rectangle 2"/>
          <p:cNvSpPr txBox="1">
            <a:spLocks noGrp="1"/>
          </p:cNvSpPr>
          <p:nvPr>
            <p:ph type="title"/>
          </p:nvPr>
        </p:nvSpPr>
        <p:spPr>
          <a:xfrm>
            <a:off x="63500" y="127000"/>
            <a:ext cx="9060473" cy="457200"/>
          </a:xfrm>
          <a:prstGeom prst="rect">
            <a:avLst/>
          </a:prstGeom>
        </p:spPr>
        <p:txBody>
          <a:bodyPr/>
          <a:lstStyle>
            <a:lvl1pPr>
              <a:defRPr sz="2000"/>
            </a:lvl1pPr>
          </a:lstStyle>
          <a:p>
            <a:r>
              <a:t>That much energy would be capturable over each tidal cycle</a:t>
            </a:r>
          </a:p>
        </p:txBody>
      </p:sp>
      <p:sp>
        <p:nvSpPr>
          <p:cNvPr id="445" name="Rectangle 3"/>
          <p:cNvSpPr txBox="1">
            <a:spLocks noGrp="1"/>
          </p:cNvSpPr>
          <p:nvPr>
            <p:ph type="body" idx="1"/>
          </p:nvPr>
        </p:nvSpPr>
        <p:spPr>
          <a:xfrm>
            <a:off x="177800" y="736600"/>
            <a:ext cx="8974431" cy="5334000"/>
          </a:xfrm>
          <a:prstGeom prst="rect">
            <a:avLst/>
          </a:prstGeom>
        </p:spPr>
        <p:txBody>
          <a:bodyPr/>
          <a:lstStyle/>
          <a:p>
            <a:pPr>
              <a:defRPr sz="1800"/>
            </a:pPr>
            <a:r>
              <a:t>The average available tidal-driven power would thus be:</a:t>
            </a:r>
          </a:p>
          <a:p>
            <a:pPr>
              <a:defRPr sz="900"/>
            </a:pPr>
            <a:endParaRPr/>
          </a:p>
          <a:p>
            <a:pPr marL="0" lvl="1" indent="640896">
              <a:buSzTx/>
              <a:buNone/>
              <a:defRPr sz="1800"/>
            </a:pPr>
            <a:r>
              <a:t>Power </a:t>
            </a:r>
            <a:r>
              <a:rPr baseline="-5999"/>
              <a:t>tidal</a:t>
            </a:r>
            <a:r>
              <a:t> = (Tidal Energy) / (Tidal Cycle Time)</a:t>
            </a:r>
          </a:p>
          <a:p>
            <a:pPr>
              <a:defRPr sz="1200"/>
            </a:pPr>
            <a:endParaRPr/>
          </a:p>
          <a:p>
            <a:pPr>
              <a:defRPr sz="1800"/>
            </a:pPr>
            <a:r>
              <a:t>For a typical tidal cycle time of ~ 12 hours = 43,200 seconds:</a:t>
            </a:r>
          </a:p>
          <a:p>
            <a:pPr>
              <a:defRPr sz="900"/>
            </a:pPr>
            <a:endParaRPr/>
          </a:p>
          <a:p>
            <a:pPr marL="0" lvl="1" indent="640896">
              <a:buSzTx/>
              <a:buNone/>
              <a:defRPr sz="1800"/>
            </a:pPr>
            <a:r>
              <a:t>Power </a:t>
            </a:r>
            <a:r>
              <a:rPr baseline="-5999"/>
              <a:t>tidal</a:t>
            </a:r>
            <a:r>
              <a:t> = [ρ</a:t>
            </a:r>
            <a:r>
              <a:rPr baseline="-5999"/>
              <a:t>seawater</a:t>
            </a:r>
            <a:r>
              <a:t> g Area H</a:t>
            </a:r>
            <a:r>
              <a:rPr baseline="31999"/>
              <a:t>2</a:t>
            </a:r>
            <a:r>
              <a:t> / 2] / [Tidal Cycle Time] </a:t>
            </a:r>
          </a:p>
          <a:p>
            <a:pPr marL="0" lvl="1" indent="640896">
              <a:buSzTx/>
              <a:buNone/>
              <a:defRPr sz="700"/>
            </a:pPr>
            <a:endParaRPr/>
          </a:p>
          <a:p>
            <a:pPr marL="0" lvl="3" indent="1577339">
              <a:buSzTx/>
              <a:buNone/>
              <a:defRPr sz="1800"/>
            </a:pPr>
            <a:r>
              <a:t>= [(1029 kg / m</a:t>
            </a:r>
            <a:r>
              <a:rPr baseline="30000"/>
              <a:t>3</a:t>
            </a:r>
            <a:r>
              <a:t>) (9.8 m / s</a:t>
            </a:r>
            <a:r>
              <a:rPr baseline="30000"/>
              <a:t>2</a:t>
            </a:r>
            <a:r>
              <a:t>) Area H</a:t>
            </a:r>
            <a:r>
              <a:rPr baseline="30000"/>
              <a:t>2 </a:t>
            </a:r>
            <a:r>
              <a:rPr baseline="-1999"/>
              <a:t>/ 2</a:t>
            </a:r>
            <a:r>
              <a:t>] / [43,200 s]</a:t>
            </a:r>
          </a:p>
          <a:p>
            <a:pPr marL="0" lvl="3" indent="1577339">
              <a:buSzTx/>
              <a:buNone/>
              <a:defRPr sz="800"/>
            </a:pPr>
            <a:endParaRPr/>
          </a:p>
          <a:p>
            <a:pPr marL="0" lvl="3" indent="1577339">
              <a:buSzTx/>
              <a:buNone/>
              <a:defRPr sz="1800"/>
            </a:pPr>
            <a:r>
              <a:t>= 0.12 (kg / m</a:t>
            </a:r>
            <a:r>
              <a:rPr baseline="31999"/>
              <a:t>2 </a:t>
            </a:r>
            <a:r>
              <a:t>- s</a:t>
            </a:r>
            <a:r>
              <a:rPr baseline="31999"/>
              <a:t>3</a:t>
            </a:r>
            <a:r>
              <a:t>) Area H</a:t>
            </a:r>
            <a:r>
              <a:rPr baseline="30000"/>
              <a:t>2</a:t>
            </a:r>
            <a:endParaRPr baseline="-1999"/>
          </a:p>
          <a:p>
            <a:pPr marL="0" lvl="3" indent="1577339">
              <a:buSzTx/>
              <a:buNone/>
              <a:defRPr sz="1200"/>
            </a:pPr>
            <a:endParaRPr baseline="-2999"/>
          </a:p>
          <a:p>
            <a:pPr>
              <a:defRPr sz="1800"/>
            </a:pPr>
            <a:r>
              <a:t>Using the definition of a Watt:  W = J / s = (kg m</a:t>
            </a:r>
            <a:r>
              <a:rPr baseline="31999"/>
              <a:t>2</a:t>
            </a:r>
            <a:r>
              <a:t> / s</a:t>
            </a:r>
            <a:r>
              <a:rPr baseline="31999"/>
              <a:t>2</a:t>
            </a:r>
            <a:r>
              <a:t>) / s = kg m</a:t>
            </a:r>
            <a:r>
              <a:rPr baseline="31999"/>
              <a:t>2</a:t>
            </a:r>
            <a:r>
              <a:t> / s</a:t>
            </a:r>
            <a:r>
              <a:rPr baseline="31999"/>
              <a:t>3</a:t>
            </a:r>
            <a:r>
              <a:t>     we then get:</a:t>
            </a:r>
          </a:p>
          <a:p>
            <a:pPr>
              <a:defRPr sz="900"/>
            </a:pPr>
            <a:endParaRPr baseline="-3999"/>
          </a:p>
          <a:p>
            <a:pPr marL="0" lvl="1" indent="640896">
              <a:buSzTx/>
              <a:buNone/>
              <a:defRPr sz="1800"/>
            </a:pPr>
            <a:r>
              <a:t>Power </a:t>
            </a:r>
            <a:r>
              <a:rPr baseline="-5999"/>
              <a:t>tidal</a:t>
            </a:r>
            <a:r>
              <a:t> = 0.12 Watts / m</a:t>
            </a:r>
            <a:r>
              <a:rPr baseline="31999"/>
              <a:t>4 </a:t>
            </a:r>
            <a:r>
              <a:t> x (Area x H</a:t>
            </a:r>
            <a:r>
              <a:rPr baseline="30000"/>
              <a:t>2</a:t>
            </a:r>
            <a:r>
              <a:rPr baseline="-1999"/>
              <a:t>)</a:t>
            </a:r>
          </a:p>
          <a:p>
            <a:pPr marL="0" lvl="1" indent="640896">
              <a:buSzTx/>
              <a:buNone/>
              <a:defRPr sz="1800"/>
            </a:pPr>
            <a:endParaRPr/>
          </a:p>
          <a:p>
            <a:pPr>
              <a:defRPr sz="1800">
                <a:solidFill>
                  <a:srgbClr val="FBC901"/>
                </a:solidFill>
              </a:defRPr>
            </a:pPr>
            <a:r>
              <a:rPr b="1"/>
              <a:t>For a 1 km</a:t>
            </a:r>
            <a:r>
              <a:rPr b="1" baseline="31999"/>
              <a:t>2</a:t>
            </a:r>
            <a:r>
              <a:rPr b="1"/>
              <a:t> Tidal Barrage with a worldwide average coastal tide </a:t>
            </a:r>
            <a:r>
              <a:rPr b="1" baseline="31999"/>
              <a:t>1</a:t>
            </a:r>
            <a:r>
              <a:rPr b="1"/>
              <a:t> of 2.5m:</a:t>
            </a:r>
            <a:r>
              <a:t> </a:t>
            </a:r>
          </a:p>
          <a:p>
            <a:pPr>
              <a:defRPr sz="900">
                <a:solidFill>
                  <a:srgbClr val="FBC901"/>
                </a:solidFill>
              </a:defRPr>
            </a:pPr>
            <a:endParaRPr baseline="-3999"/>
          </a:p>
          <a:p>
            <a:pPr marL="0" lvl="1" indent="640896">
              <a:buSzTx/>
              <a:buNone/>
              <a:defRPr sz="1800">
                <a:solidFill>
                  <a:srgbClr val="FBC901"/>
                </a:solidFill>
              </a:defRPr>
            </a:pPr>
            <a:r>
              <a:t>Power </a:t>
            </a:r>
            <a:r>
              <a:rPr baseline="-5999"/>
              <a:t>tidal</a:t>
            </a:r>
            <a:r>
              <a:t> = 0.12 Watts / m</a:t>
            </a:r>
            <a:r>
              <a:rPr baseline="31999"/>
              <a:t>4 </a:t>
            </a:r>
            <a:r>
              <a:t> x (10</a:t>
            </a:r>
            <a:r>
              <a:rPr baseline="31999"/>
              <a:t>6</a:t>
            </a:r>
            <a:r>
              <a:t> m</a:t>
            </a:r>
            <a:r>
              <a:rPr baseline="31999"/>
              <a:t>2</a:t>
            </a:r>
            <a:r>
              <a:t> x 6.25 m</a:t>
            </a:r>
            <a:r>
              <a:rPr baseline="30000"/>
              <a:t>2</a:t>
            </a:r>
            <a:r>
              <a:rPr baseline="-1999"/>
              <a:t>) = 0.75 MW</a:t>
            </a:r>
          </a:p>
        </p:txBody>
      </p:sp>
      <p:sp>
        <p:nvSpPr>
          <p:cNvPr id="446" name="Rectangle 5"/>
          <p:cNvSpPr txBox="1"/>
          <p:nvPr/>
        </p:nvSpPr>
        <p:spPr>
          <a:xfrm>
            <a:off x="252431" y="6540548"/>
            <a:ext cx="868261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https://www.infoplease.com/encyclopedia/earth/geology-oceanography/info/tide/the-magnitude-and-effects-of-tidal-ranges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Rectangle 2"/>
          <p:cNvSpPr txBox="1">
            <a:spLocks noGrp="1"/>
          </p:cNvSpPr>
          <p:nvPr>
            <p:ph type="title"/>
          </p:nvPr>
        </p:nvSpPr>
        <p:spPr>
          <a:xfrm>
            <a:off x="76200" y="88900"/>
            <a:ext cx="8991600" cy="457200"/>
          </a:xfrm>
          <a:prstGeom prst="rect">
            <a:avLst/>
          </a:prstGeom>
        </p:spPr>
        <p:txBody>
          <a:bodyPr/>
          <a:lstStyle/>
          <a:p>
            <a:pPr>
              <a:defRPr sz="2000"/>
            </a:pPr>
            <a:r>
              <a:t>But the Rance Tidal Barrage has an area of 22.5 km</a:t>
            </a:r>
            <a:r>
              <a:rPr baseline="31999"/>
              <a:t>2</a:t>
            </a:r>
            <a:r>
              <a:t> with 8m tides:  </a:t>
            </a:r>
            <a:r>
              <a:rPr baseline="31999"/>
              <a:t>1</a:t>
            </a:r>
          </a:p>
        </p:txBody>
      </p:sp>
      <p:sp>
        <p:nvSpPr>
          <p:cNvPr id="449" name="Rectangle 3"/>
          <p:cNvSpPr txBox="1">
            <a:spLocks noGrp="1"/>
          </p:cNvSpPr>
          <p:nvPr>
            <p:ph type="body" idx="1"/>
          </p:nvPr>
        </p:nvSpPr>
        <p:spPr>
          <a:xfrm>
            <a:off x="113695" y="704404"/>
            <a:ext cx="9144001" cy="5876404"/>
          </a:xfrm>
          <a:prstGeom prst="rect">
            <a:avLst/>
          </a:prstGeom>
        </p:spPr>
        <p:txBody>
          <a:bodyPr/>
          <a:lstStyle/>
          <a:p>
            <a:pPr>
              <a:tabLst>
                <a:tab pos="2971800" algn="l"/>
              </a:tabLst>
              <a:defRPr sz="1800"/>
            </a:pPr>
            <a:r>
              <a:t>So its time-averaged available tidal power should approach:</a:t>
            </a:r>
          </a:p>
          <a:p>
            <a:pPr>
              <a:tabLst>
                <a:tab pos="2971800" algn="l"/>
              </a:tabLst>
              <a:defRPr sz="600" baseline="-5998"/>
            </a:pPr>
            <a:endParaRPr/>
          </a:p>
          <a:p>
            <a:pPr marL="0" lvl="1" indent="640896">
              <a:buSzTx/>
              <a:buNone/>
              <a:defRPr sz="1800"/>
            </a:pPr>
            <a:r>
              <a:t>Power </a:t>
            </a:r>
            <a:r>
              <a:rPr baseline="-5998"/>
              <a:t>tidal</a:t>
            </a:r>
            <a:r>
              <a:t> = 0.12 Watts / m</a:t>
            </a:r>
            <a:r>
              <a:rPr baseline="31999"/>
              <a:t>4 </a:t>
            </a:r>
            <a:r>
              <a:t> x (22.5 x 10</a:t>
            </a:r>
            <a:r>
              <a:rPr baseline="31999"/>
              <a:t>6</a:t>
            </a:r>
            <a:r>
              <a:t> m</a:t>
            </a:r>
            <a:r>
              <a:rPr baseline="31999"/>
              <a:t>2</a:t>
            </a:r>
            <a:r>
              <a:t> x 64 m</a:t>
            </a:r>
            <a:r>
              <a:rPr baseline="30000"/>
              <a:t>2</a:t>
            </a:r>
            <a:r>
              <a:rPr baseline="-1999"/>
              <a:t>) </a:t>
            </a:r>
            <a:r>
              <a:rPr baseline="4000"/>
              <a:t>= </a:t>
            </a:r>
            <a:r>
              <a:rPr b="1" baseline="4000"/>
              <a:t>172 MW</a:t>
            </a:r>
            <a:endParaRPr baseline="-1999"/>
          </a:p>
          <a:p>
            <a:pPr>
              <a:tabLst>
                <a:tab pos="2971800" algn="l"/>
              </a:tabLst>
              <a:defRPr sz="1000" baseline="-3598"/>
            </a:pPr>
            <a:endParaRPr/>
          </a:p>
          <a:p>
            <a:pPr>
              <a:tabLst>
                <a:tab pos="2971800" algn="l"/>
              </a:tabLst>
              <a:defRPr sz="1800"/>
            </a:pPr>
            <a:r>
              <a:t>Given that the real Rance Tidal Barrage produces an average of </a:t>
            </a:r>
            <a:r>
              <a:rPr b="1"/>
              <a:t>57 MW,</a:t>
            </a:r>
            <a:r>
              <a:t> </a:t>
            </a:r>
          </a:p>
          <a:p>
            <a:pPr>
              <a:tabLst>
                <a:tab pos="2971800" algn="l"/>
              </a:tabLst>
              <a:defRPr sz="600"/>
            </a:pPr>
            <a:endParaRPr/>
          </a:p>
          <a:p>
            <a:pPr marL="0" lvl="1" indent="640896">
              <a:buSzTx/>
              <a:buNone/>
              <a:tabLst>
                <a:tab pos="2971800" algn="l"/>
              </a:tabLst>
              <a:defRPr sz="1800"/>
            </a:pPr>
            <a:r>
              <a:t>this suggests that real-world Tidal Barrage power conversion efficiency is ~ 33%</a:t>
            </a:r>
          </a:p>
          <a:p>
            <a:pPr marL="0" lvl="2" indent="1085850">
              <a:buSzTx/>
              <a:buNone/>
              <a:tabLst>
                <a:tab pos="2971800" algn="l"/>
              </a:tabLst>
              <a:defRPr sz="600"/>
            </a:pPr>
            <a:endParaRPr/>
          </a:p>
          <a:p>
            <a:pPr marL="0" lvl="2" indent="1085850">
              <a:buSzTx/>
              <a:buNone/>
              <a:tabLst>
                <a:tab pos="2971800" algn="l"/>
              </a:tabLst>
              <a:defRPr sz="1800"/>
            </a:pPr>
            <a:r>
              <a:t>That is identical to the real-world efficiency of coal power plants</a:t>
            </a:r>
          </a:p>
          <a:p>
            <a:pPr marL="0" lvl="1" indent="640896">
              <a:buSzTx/>
              <a:buNone/>
              <a:tabLst>
                <a:tab pos="2971800" algn="l"/>
              </a:tabLst>
              <a:defRPr sz="600"/>
            </a:pPr>
            <a:endParaRPr/>
          </a:p>
          <a:p>
            <a:pPr marL="0" lvl="1" indent="640896">
              <a:buSzTx/>
              <a:buNone/>
              <a:tabLst>
                <a:tab pos="2971800" algn="l"/>
              </a:tabLst>
              <a:defRPr sz="1800"/>
            </a:pPr>
            <a:r>
              <a:t>But more closely related Pumped Storage Hydro plants achieve 80%</a:t>
            </a:r>
          </a:p>
          <a:p>
            <a:pPr marL="0" lvl="1" indent="640896">
              <a:buSzTx/>
              <a:buNone/>
              <a:tabLst>
                <a:tab pos="2971800" algn="l"/>
              </a:tabLst>
              <a:defRPr sz="600" baseline="-5998"/>
            </a:pPr>
            <a:endParaRPr/>
          </a:p>
          <a:p>
            <a:pPr marL="0" lvl="2" indent="1085850">
              <a:buSzTx/>
              <a:buNone/>
              <a:tabLst>
                <a:tab pos="2971800" algn="l"/>
              </a:tabLst>
              <a:defRPr sz="1800"/>
            </a:pPr>
            <a:r>
              <a:t>Suggesting shortcomings in my simple potential-energy-based model</a:t>
            </a:r>
          </a:p>
          <a:p>
            <a:pPr>
              <a:tabLst>
                <a:tab pos="2971800" algn="l"/>
              </a:tabLst>
              <a:defRPr sz="1000" baseline="-3598"/>
            </a:pPr>
            <a:endParaRPr/>
          </a:p>
          <a:p>
            <a:pPr>
              <a:tabLst>
                <a:tab pos="2971800" algn="l"/>
              </a:tabLst>
              <a:defRPr sz="1800" b="1"/>
            </a:pPr>
            <a:r>
              <a:t>Using the real-world Rance power, but adjusting for more typical 2.5m tides:</a:t>
            </a:r>
          </a:p>
          <a:p>
            <a:pPr>
              <a:tabLst>
                <a:tab pos="2971800" algn="l"/>
              </a:tabLst>
              <a:defRPr sz="600" baseline="-5998"/>
            </a:pPr>
            <a:endParaRPr/>
          </a:p>
          <a:p>
            <a:pPr marL="0" lvl="1" indent="640896">
              <a:buSzTx/>
              <a:buNone/>
              <a:tabLst>
                <a:tab pos="2971800" algn="l"/>
              </a:tabLst>
              <a:defRPr sz="1800"/>
            </a:pPr>
            <a:r>
              <a:t>Power tidal / km</a:t>
            </a:r>
            <a:r>
              <a:rPr baseline="30000"/>
              <a:t>2</a:t>
            </a:r>
            <a:r>
              <a:rPr baseline="-1999"/>
              <a:t> = </a:t>
            </a:r>
            <a:r>
              <a:t>57 MW x (2.5 m / 8 m)</a:t>
            </a:r>
            <a:r>
              <a:rPr baseline="30000"/>
              <a:t>2</a:t>
            </a:r>
            <a:r>
              <a:rPr baseline="-1999"/>
              <a:t> </a:t>
            </a:r>
            <a:r>
              <a:t>/ 22.5 km</a:t>
            </a:r>
            <a:r>
              <a:rPr baseline="30000"/>
              <a:t>2</a:t>
            </a:r>
            <a:r>
              <a:rPr baseline="-1999"/>
              <a:t> </a:t>
            </a:r>
            <a:r>
              <a:t>= </a:t>
            </a:r>
            <a:r>
              <a:rPr b="1">
                <a:solidFill>
                  <a:srgbClr val="FBC901"/>
                </a:solidFill>
              </a:rPr>
              <a:t>0.25 MW / km</a:t>
            </a:r>
            <a:r>
              <a:rPr b="1" baseline="30000">
                <a:solidFill>
                  <a:srgbClr val="FBC901"/>
                </a:solidFill>
              </a:rPr>
              <a:t>2</a:t>
            </a:r>
            <a:endParaRPr b="1" baseline="-1999">
              <a:solidFill>
                <a:srgbClr val="FBC901"/>
              </a:solidFill>
            </a:endParaRPr>
          </a:p>
          <a:p>
            <a:pPr marL="0" lvl="1" indent="640896">
              <a:buSzTx/>
              <a:buNone/>
              <a:tabLst>
                <a:tab pos="2971800" algn="l"/>
              </a:tabLst>
              <a:defRPr sz="1000" baseline="-3598"/>
            </a:pPr>
            <a:endParaRPr/>
          </a:p>
          <a:p>
            <a:pPr>
              <a:tabLst>
                <a:tab pos="2971800" algn="l"/>
              </a:tabLst>
              <a:defRPr sz="1800"/>
            </a:pPr>
            <a:r>
              <a:t>which is </a:t>
            </a:r>
            <a:r>
              <a:rPr b="1"/>
              <a:t>ten times larger</a:t>
            </a:r>
            <a:r>
              <a:t> than </a:t>
            </a:r>
            <a:r>
              <a:rPr b="1"/>
              <a:t>Geothermal's 26 mW / m</a:t>
            </a:r>
            <a:r>
              <a:rPr b="1" baseline="31999"/>
              <a:t>2 </a:t>
            </a:r>
            <a:r>
              <a:rPr b="1"/>
              <a:t>=</a:t>
            </a:r>
            <a:r>
              <a:rPr b="1">
                <a:solidFill>
                  <a:srgbClr val="FBC901"/>
                </a:solidFill>
              </a:rPr>
              <a:t> 0.026 MW / km</a:t>
            </a:r>
            <a:r>
              <a:rPr b="1" baseline="31999">
                <a:solidFill>
                  <a:srgbClr val="FBC901"/>
                </a:solidFill>
              </a:rPr>
              <a:t>2</a:t>
            </a:r>
            <a:endParaRPr b="1"/>
          </a:p>
          <a:p>
            <a:pPr>
              <a:tabLst>
                <a:tab pos="2971800" algn="l"/>
              </a:tabLst>
              <a:defRPr sz="1000" b="1"/>
            </a:pPr>
            <a:endParaRPr/>
          </a:p>
          <a:p>
            <a:pPr>
              <a:tabLst>
                <a:tab pos="2971800" algn="l"/>
              </a:tabLst>
              <a:defRPr sz="1800"/>
            </a:pPr>
            <a:r>
              <a:t>But at least</a:t>
            </a:r>
            <a:r>
              <a:rPr b="1"/>
              <a:t> fifty times smaller</a:t>
            </a:r>
            <a:r>
              <a:t> than </a:t>
            </a:r>
            <a:r>
              <a:rPr b="1"/>
              <a:t>Solar's 12-50 W / m</a:t>
            </a:r>
            <a:r>
              <a:rPr b="1" baseline="31999"/>
              <a:t>2</a:t>
            </a:r>
            <a:r>
              <a:rPr b="1"/>
              <a:t> = </a:t>
            </a:r>
            <a:r>
              <a:rPr b="1">
                <a:solidFill>
                  <a:srgbClr val="FBC901"/>
                </a:solidFill>
              </a:rPr>
              <a:t>12-50 MW / km</a:t>
            </a:r>
            <a:r>
              <a:rPr b="1" baseline="31999">
                <a:solidFill>
                  <a:srgbClr val="FBC901"/>
                </a:solidFill>
              </a:rPr>
              <a:t>2</a:t>
            </a:r>
            <a:r>
              <a:rPr b="1" baseline="31999"/>
              <a:t>    </a:t>
            </a:r>
            <a:r>
              <a:rPr sz="1600"/>
              <a:t>(Ref. 2)</a:t>
            </a:r>
          </a:p>
          <a:p>
            <a:pPr>
              <a:tabLst>
                <a:tab pos="2971800" algn="l"/>
              </a:tabLst>
              <a:defRPr sz="1000" b="1">
                <a:solidFill>
                  <a:srgbClr val="FBC901"/>
                </a:solidFill>
              </a:defRPr>
            </a:pPr>
            <a:endParaRPr/>
          </a:p>
          <a:p>
            <a:pPr algn="ctr">
              <a:tabLst>
                <a:tab pos="2971800" algn="l"/>
              </a:tabLst>
              <a:defRPr sz="1800" b="1">
                <a:solidFill>
                  <a:srgbClr val="FBC901"/>
                </a:solidFill>
              </a:defRPr>
            </a:pPr>
            <a:r>
              <a:t>Bottom Line: Barrages will require HUGE AREAS for nation-scale power</a:t>
            </a:r>
          </a:p>
        </p:txBody>
      </p:sp>
      <p:sp>
        <p:nvSpPr>
          <p:cNvPr id="450" name="Rectangle 5"/>
          <p:cNvSpPr txBox="1"/>
          <p:nvPr/>
        </p:nvSpPr>
        <p:spPr>
          <a:xfrm>
            <a:off x="159638" y="6565948"/>
            <a:ext cx="8824725" cy="26425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a:defRPr sz="1200" b="0" i="1">
                <a:solidFill>
                  <a:schemeClr val="accent1"/>
                </a:solidFill>
                <a:effectLst>
                  <a:outerShdw blurRad="38100" dist="38100" dir="2700000" rotWithShape="0">
                    <a:srgbClr val="000000"/>
                  </a:outerShdw>
                </a:effectLst>
              </a:defRPr>
            </a:pPr>
            <a:r>
              <a:t>1) http://en.wikipedia.org/wiki/Rance_Tidal_Power_Station       2) My note set: Today's Photovoltaic Solar Cells (</a:t>
            </a:r>
            <a:r>
              <a:rPr u="sng">
                <a:solidFill>
                  <a:srgbClr val="76D6FF"/>
                </a:solidFill>
                <a:uFill>
                  <a:solidFill>
                    <a:srgbClr val="20FFFF"/>
                  </a:solidFill>
                </a:uFill>
                <a:hlinkClick r:id="rId2"/>
              </a:rPr>
              <a:t>pptx</a:t>
            </a:r>
            <a:r>
              <a:t> / </a:t>
            </a:r>
            <a:r>
              <a:rPr u="sng">
                <a:solidFill>
                  <a:srgbClr val="20FFFF"/>
                </a:solidFill>
                <a:uFill>
                  <a:solidFill>
                    <a:srgbClr val="20FFFF"/>
                  </a:solidFill>
                </a:uFill>
                <a:hlinkClick r:id="rId3"/>
              </a:rPr>
              <a:t>pdf </a:t>
            </a:r>
            <a:r>
              <a:t>/ </a:t>
            </a:r>
            <a:r>
              <a:rPr u="sng">
                <a:solidFill>
                  <a:srgbClr val="20FFFF"/>
                </a:solidFill>
                <a:uFill>
                  <a:solidFill>
                    <a:srgbClr val="20FFFF"/>
                  </a:solidFill>
                </a:uFill>
                <a:hlinkClick r:id="rId4"/>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Rectangle 2"/>
          <p:cNvSpPr txBox="1">
            <a:spLocks noGrp="1"/>
          </p:cNvSpPr>
          <p:nvPr>
            <p:ph type="title"/>
          </p:nvPr>
        </p:nvSpPr>
        <p:spPr>
          <a:xfrm>
            <a:off x="304800" y="2082800"/>
            <a:ext cx="8534400" cy="1238215"/>
          </a:xfrm>
          <a:prstGeom prst="rect">
            <a:avLst/>
          </a:prstGeom>
        </p:spPr>
        <p:txBody>
          <a:bodyPr/>
          <a:lstStyle>
            <a:lvl1pPr>
              <a:defRPr b="1" i="1">
                <a:solidFill>
                  <a:srgbClr val="FBC901"/>
                </a:solidFill>
                <a:latin typeface="+mn-lt"/>
                <a:ea typeface="+mn-ea"/>
                <a:cs typeface="+mn-cs"/>
                <a:sym typeface="Arial"/>
              </a:defRPr>
            </a:lvl1pPr>
          </a:lstStyle>
          <a:p>
            <a:r>
              <a:t>Tidal Stream Power</a:t>
            </a:r>
          </a:p>
        </p:txBody>
      </p:sp>
      <p:sp>
        <p:nvSpPr>
          <p:cNvPr id="453"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angle 3"/>
          <p:cNvSpPr txBox="1">
            <a:spLocks noGrp="1"/>
          </p:cNvSpPr>
          <p:nvPr>
            <p:ph type="body" idx="1"/>
          </p:nvPr>
        </p:nvSpPr>
        <p:spPr>
          <a:xfrm>
            <a:off x="114300" y="3782924"/>
            <a:ext cx="9014619" cy="2857523"/>
          </a:xfrm>
          <a:prstGeom prst="rect">
            <a:avLst/>
          </a:prstGeom>
        </p:spPr>
        <p:txBody>
          <a:bodyPr/>
          <a:lstStyle/>
          <a:p>
            <a:pPr>
              <a:defRPr sz="1800"/>
            </a:pPr>
            <a:r>
              <a:t>This Tidal Stream turbine, in Northern Ireland's </a:t>
            </a:r>
            <a:r>
              <a:rPr b="1"/>
              <a:t>Strangford Loch </a:t>
            </a:r>
            <a:r>
              <a:t>produces</a:t>
            </a:r>
            <a:r>
              <a:rPr b="1"/>
              <a:t> </a:t>
            </a:r>
            <a:r>
              <a:rPr b="1">
                <a:solidFill>
                  <a:srgbClr val="FFCC00"/>
                </a:solidFill>
              </a:rPr>
              <a:t>1.2 MW</a:t>
            </a:r>
            <a:r>
              <a:t> </a:t>
            </a:r>
            <a:endParaRPr b="1">
              <a:solidFill>
                <a:srgbClr val="FFCC00"/>
              </a:solidFill>
            </a:endParaRPr>
          </a:p>
          <a:p>
            <a:pPr>
              <a:defRPr sz="700"/>
            </a:pPr>
            <a:endParaRPr/>
          </a:p>
          <a:p>
            <a:pPr marL="0" lvl="1" indent="620485">
              <a:spcBef>
                <a:spcPts val="300"/>
              </a:spcBef>
              <a:buSzTx/>
              <a:buNone/>
              <a:tabLst>
                <a:tab pos="4292600" algn="l"/>
              </a:tabLst>
              <a:defRPr sz="1800"/>
            </a:pPr>
            <a:r>
              <a:t>Which, disappointingly, is only </a:t>
            </a:r>
            <a:r>
              <a:rPr b="1">
                <a:solidFill>
                  <a:srgbClr val="FBC901"/>
                </a:solidFill>
              </a:rPr>
              <a:t>~ 1/500</a:t>
            </a:r>
            <a:r>
              <a:rPr b="1" baseline="30222">
                <a:solidFill>
                  <a:srgbClr val="FBC901"/>
                </a:solidFill>
              </a:rPr>
              <a:t>th</a:t>
            </a:r>
            <a:r>
              <a:rPr b="1">
                <a:solidFill>
                  <a:srgbClr val="FBC901"/>
                </a:solidFill>
              </a:rPr>
              <a:t> of an typical U.S. Power Plant</a:t>
            </a:r>
            <a:endParaRPr b="1"/>
          </a:p>
          <a:p>
            <a:pPr>
              <a:tabLst>
                <a:tab pos="4292600" algn="l"/>
              </a:tabLst>
              <a:defRPr sz="700"/>
            </a:pPr>
            <a:endParaRPr/>
          </a:p>
          <a:p>
            <a:pPr marL="0" lvl="2" indent="1066800">
              <a:spcBef>
                <a:spcPts val="300"/>
              </a:spcBef>
              <a:buSzTx/>
              <a:buNone/>
              <a:tabLst>
                <a:tab pos="4292600" algn="l"/>
              </a:tabLst>
              <a:defRPr sz="1800"/>
            </a:pPr>
            <a:r>
              <a:t>Or</a:t>
            </a:r>
            <a:r>
              <a:rPr b="1">
                <a:solidFill>
                  <a:srgbClr val="FBC901"/>
                </a:solidFill>
              </a:rPr>
              <a:t> 1/8</a:t>
            </a:r>
            <a:r>
              <a:rPr b="1" baseline="31999">
                <a:solidFill>
                  <a:srgbClr val="FBC901"/>
                </a:solidFill>
              </a:rPr>
              <a:t>th</a:t>
            </a:r>
            <a:r>
              <a:rPr b="1">
                <a:solidFill>
                  <a:srgbClr val="FBC901"/>
                </a:solidFill>
              </a:rPr>
              <a:t> to 1/6</a:t>
            </a:r>
            <a:r>
              <a:rPr b="1" baseline="31999">
                <a:solidFill>
                  <a:srgbClr val="FBC901"/>
                </a:solidFill>
              </a:rPr>
              <a:t>th</a:t>
            </a:r>
            <a:r>
              <a:rPr b="1">
                <a:solidFill>
                  <a:srgbClr val="FBC901"/>
                </a:solidFill>
              </a:rPr>
              <a:t> the power of a single modern commercial wind turbine</a:t>
            </a:r>
          </a:p>
          <a:p>
            <a:pPr>
              <a:defRPr sz="1100">
                <a:solidFill>
                  <a:srgbClr val="FFCC00"/>
                </a:solidFill>
              </a:defRPr>
            </a:pPr>
            <a:endParaRPr/>
          </a:p>
          <a:p>
            <a:pPr>
              <a:spcBef>
                <a:spcPts val="300"/>
              </a:spcBef>
              <a:defRPr sz="1800"/>
            </a:pPr>
            <a:r>
              <a:t>Tidal Stream turbines resemble wind turbines in their conversion of </a:t>
            </a:r>
            <a:r>
              <a:rPr b="1"/>
              <a:t>kinetic energy</a:t>
            </a:r>
          </a:p>
          <a:p>
            <a:pPr>
              <a:spcBef>
                <a:spcPts val="300"/>
              </a:spcBef>
              <a:defRPr sz="700"/>
            </a:pPr>
            <a:endParaRPr/>
          </a:p>
          <a:p>
            <a:pPr marL="0" lvl="1" indent="620485">
              <a:spcBef>
                <a:spcPts val="300"/>
              </a:spcBef>
              <a:buSzTx/>
              <a:buNone/>
              <a:defRPr sz="1800"/>
            </a:pPr>
            <a:r>
              <a:t>Both types of flow transport kinetic energy at a rate yielding a power of:</a:t>
            </a:r>
          </a:p>
          <a:p>
            <a:pPr>
              <a:spcBef>
                <a:spcPts val="300"/>
              </a:spcBef>
              <a:defRPr sz="700"/>
            </a:pPr>
            <a:endParaRPr/>
          </a:p>
          <a:p>
            <a:pPr marL="0" lvl="2" indent="1085850">
              <a:buSzTx/>
              <a:buNone/>
              <a:defRPr sz="1800" b="1">
                <a:solidFill>
                  <a:srgbClr val="FBC901"/>
                </a:solidFill>
              </a:defRPr>
            </a:pPr>
            <a:r>
              <a:t>Power </a:t>
            </a:r>
            <a:r>
              <a:rPr baseline="-5999"/>
              <a:t>flow</a:t>
            </a:r>
            <a:r>
              <a:t> = (1/2) ρ x Area x velocity</a:t>
            </a:r>
            <a:r>
              <a:rPr baseline="-5999"/>
              <a:t> </a:t>
            </a:r>
            <a:r>
              <a:rPr baseline="31999"/>
              <a:t>3</a:t>
            </a:r>
            <a:r>
              <a:rPr b="0" baseline="31999">
                <a:solidFill>
                  <a:srgbClr val="FFFFFF"/>
                </a:solidFill>
              </a:rPr>
              <a:t> </a:t>
            </a:r>
            <a:r>
              <a:rPr b="0">
                <a:solidFill>
                  <a:srgbClr val="FFFFFF"/>
                </a:solidFill>
              </a:rPr>
              <a:t>  where ρ is the density of the flow</a:t>
            </a:r>
          </a:p>
        </p:txBody>
      </p:sp>
      <p:sp>
        <p:nvSpPr>
          <p:cNvPr id="456" name="Rectangle 2"/>
          <p:cNvSpPr txBox="1">
            <a:spLocks noGrp="1"/>
          </p:cNvSpPr>
          <p:nvPr>
            <p:ph type="title"/>
          </p:nvPr>
        </p:nvSpPr>
        <p:spPr>
          <a:xfrm>
            <a:off x="304800" y="76200"/>
            <a:ext cx="8534400" cy="533400"/>
          </a:xfrm>
          <a:prstGeom prst="rect">
            <a:avLst/>
          </a:prstGeom>
        </p:spPr>
        <p:txBody>
          <a:bodyPr/>
          <a:lstStyle/>
          <a:p>
            <a:r>
              <a:t>Tidal Stream power taps into the kinetic energy of flowing water</a:t>
            </a:r>
          </a:p>
        </p:txBody>
      </p:sp>
      <p:sp>
        <p:nvSpPr>
          <p:cNvPr id="457" name="Rectangle 5"/>
          <p:cNvSpPr txBox="1"/>
          <p:nvPr/>
        </p:nvSpPr>
        <p:spPr>
          <a:xfrm>
            <a:off x="654595" y="3119072"/>
            <a:ext cx="3231942" cy="619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http://subseaworldnews.com/2012/01/17/uk-seagen-tidal-turbine-gets-all-clear-from-environmental-studies/</a:t>
            </a:r>
          </a:p>
        </p:txBody>
      </p:sp>
      <p:pic>
        <p:nvPicPr>
          <p:cNvPr id="458" name="Picture 11" descr="Picture 11"/>
          <p:cNvPicPr>
            <a:picLocks noChangeAspect="1"/>
          </p:cNvPicPr>
          <p:nvPr/>
        </p:nvPicPr>
        <p:blipFill>
          <a:blip r:embed="rId2"/>
          <a:stretch>
            <a:fillRect/>
          </a:stretch>
        </p:blipFill>
        <p:spPr>
          <a:xfrm>
            <a:off x="929988" y="653597"/>
            <a:ext cx="3390073" cy="2421479"/>
          </a:xfrm>
          <a:prstGeom prst="rect">
            <a:avLst/>
          </a:prstGeom>
          <a:ln w="12700">
            <a:miter lim="400000"/>
          </a:ln>
        </p:spPr>
      </p:pic>
      <p:pic>
        <p:nvPicPr>
          <p:cNvPr id="459" name="Siemens_PN201201-Nature-April14.jpg" descr="Siemens_PN201201-Nature-April14.jpg"/>
          <p:cNvPicPr>
            <a:picLocks noChangeAspect="1"/>
          </p:cNvPicPr>
          <p:nvPr/>
        </p:nvPicPr>
        <p:blipFill>
          <a:blip r:embed="rId3"/>
          <a:stretch>
            <a:fillRect/>
          </a:stretch>
        </p:blipFill>
        <p:spPr>
          <a:xfrm>
            <a:off x="5006961" y="666724"/>
            <a:ext cx="3352818" cy="2421480"/>
          </a:xfrm>
          <a:prstGeom prst="rect">
            <a:avLst/>
          </a:prstGeom>
          <a:ln w="12700">
            <a:miter lim="400000"/>
          </a:ln>
        </p:spPr>
      </p:pic>
      <p:sp>
        <p:nvSpPr>
          <p:cNvPr id="460" name="Rectangle 5"/>
          <p:cNvSpPr txBox="1"/>
          <p:nvPr/>
        </p:nvSpPr>
        <p:spPr>
          <a:xfrm>
            <a:off x="5067399" y="3131653"/>
            <a:ext cx="3231942"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https://www.nature.com/news/power-from-the-oceans-blue-energy-1.15045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Rectangle 3"/>
          <p:cNvSpPr txBox="1">
            <a:spLocks noGrp="1"/>
          </p:cNvSpPr>
          <p:nvPr>
            <p:ph type="body" idx="1"/>
          </p:nvPr>
        </p:nvSpPr>
        <p:spPr>
          <a:xfrm>
            <a:off x="127000" y="800100"/>
            <a:ext cx="8915400" cy="5969237"/>
          </a:xfrm>
          <a:prstGeom prst="rect">
            <a:avLst/>
          </a:prstGeom>
        </p:spPr>
        <p:txBody>
          <a:bodyPr/>
          <a:lstStyle/>
          <a:p>
            <a:pPr>
              <a:defRPr sz="1800"/>
            </a:pPr>
            <a:r>
              <a:t>So why don't water flows carry 1000X the power of wind flows?</a:t>
            </a:r>
          </a:p>
          <a:p>
            <a:pPr>
              <a:defRPr sz="600"/>
            </a:pPr>
            <a:endParaRPr/>
          </a:p>
          <a:p>
            <a:pPr marL="0" lvl="1" indent="640896">
              <a:buSzTx/>
              <a:buNone/>
              <a:defRPr sz="1800"/>
            </a:pPr>
            <a:r>
              <a:t>Because while wind velocities easily reach several ten's of kilometers per hour,</a:t>
            </a:r>
          </a:p>
          <a:p>
            <a:pPr marL="0" lvl="2" indent="1066800">
              <a:spcBef>
                <a:spcPts val="300"/>
              </a:spcBef>
              <a:buSzTx/>
              <a:buNone/>
              <a:defRPr sz="600"/>
            </a:pPr>
            <a:endParaRPr/>
          </a:p>
          <a:p>
            <a:pPr marL="0" lvl="2" indent="1066800">
              <a:spcBef>
                <a:spcPts val="300"/>
              </a:spcBef>
              <a:buSzTx/>
              <a:buNone/>
              <a:defRPr sz="1800"/>
            </a:pPr>
            <a:r>
              <a:t>tidal flows are typically only several kilometers per hour</a:t>
            </a:r>
          </a:p>
          <a:p>
            <a:pPr marL="0" lvl="2" indent="1066800">
              <a:spcBef>
                <a:spcPts val="300"/>
              </a:spcBef>
              <a:buSzTx/>
              <a:buNone/>
              <a:defRPr sz="1000"/>
            </a:pPr>
            <a:endParaRPr/>
          </a:p>
          <a:p>
            <a:pPr>
              <a:spcBef>
                <a:spcPts val="300"/>
              </a:spcBef>
              <a:defRPr sz="1800"/>
            </a:pPr>
            <a:r>
              <a:t>In the formula, this gives wind flows a (10)</a:t>
            </a:r>
            <a:r>
              <a:rPr baseline="31999"/>
              <a:t>3</a:t>
            </a:r>
            <a:r>
              <a:t> = 1000X velocity cubed advantage</a:t>
            </a:r>
          </a:p>
          <a:p>
            <a:pPr>
              <a:spcBef>
                <a:spcPts val="300"/>
              </a:spcBef>
              <a:defRPr sz="600"/>
            </a:pPr>
            <a:endParaRPr/>
          </a:p>
          <a:p>
            <a:pPr marL="0" lvl="1" indent="620485">
              <a:spcBef>
                <a:spcPts val="300"/>
              </a:spcBef>
              <a:buSzTx/>
              <a:buNone/>
              <a:defRPr sz="1800" b="1"/>
            </a:pPr>
            <a:r>
              <a:t>Which exactly offsets water flow's 1000X density advantage</a:t>
            </a:r>
          </a:p>
          <a:p>
            <a:pPr marL="0" lvl="1" indent="620485">
              <a:spcBef>
                <a:spcPts val="300"/>
              </a:spcBef>
              <a:buSzTx/>
              <a:buNone/>
              <a:defRPr sz="1000" b="1">
                <a:solidFill>
                  <a:srgbClr val="FBC901"/>
                </a:solidFill>
              </a:defRPr>
            </a:pPr>
            <a:endParaRPr/>
          </a:p>
          <a:p>
            <a:pPr>
              <a:spcBef>
                <a:spcPts val="300"/>
              </a:spcBef>
              <a:defRPr sz="1800" b="1">
                <a:solidFill>
                  <a:srgbClr val="FBC901"/>
                </a:solidFill>
              </a:defRPr>
            </a:pPr>
            <a:r>
              <a:t>Tidal Stream power plants must thus seek out exceptionally fast tidal flows</a:t>
            </a:r>
            <a:endParaRPr b="0">
              <a:solidFill>
                <a:srgbClr val="FFFFFF"/>
              </a:solidFill>
            </a:endParaRPr>
          </a:p>
          <a:p>
            <a:pPr>
              <a:spcBef>
                <a:spcPts val="300"/>
              </a:spcBef>
              <a:defRPr sz="600" b="1">
                <a:solidFill>
                  <a:srgbClr val="FBC901"/>
                </a:solidFill>
              </a:defRPr>
            </a:pPr>
            <a:endParaRPr b="0">
              <a:solidFill>
                <a:srgbClr val="FFFFFF"/>
              </a:solidFill>
            </a:endParaRPr>
          </a:p>
          <a:p>
            <a:pPr marL="0" lvl="1" indent="620485">
              <a:spcBef>
                <a:spcPts val="300"/>
              </a:spcBef>
              <a:buSzTx/>
              <a:buNone/>
              <a:defRPr sz="1800" b="1">
                <a:solidFill>
                  <a:srgbClr val="FBC901"/>
                </a:solidFill>
              </a:defRPr>
            </a:pPr>
            <a:r>
              <a:rPr b="0">
                <a:solidFill>
                  <a:srgbClr val="FFFFFF"/>
                </a:solidFill>
              </a:rPr>
              <a:t>Where, given the flow power equation's factor of velocity cubed, </a:t>
            </a:r>
            <a:endParaRPr>
              <a:solidFill>
                <a:srgbClr val="FFFFFF"/>
              </a:solidFill>
            </a:endParaRPr>
          </a:p>
          <a:p>
            <a:pPr marL="0" lvl="3" indent="1577339">
              <a:spcBef>
                <a:spcPts val="300"/>
              </a:spcBef>
              <a:buSzTx/>
              <a:buNone/>
              <a:defRPr sz="600" b="1">
                <a:solidFill>
                  <a:srgbClr val="FBC901"/>
                </a:solidFill>
              </a:defRPr>
            </a:pPr>
            <a:endParaRPr>
              <a:solidFill>
                <a:srgbClr val="FFFFFF"/>
              </a:solidFill>
            </a:endParaRPr>
          </a:p>
          <a:p>
            <a:pPr marL="0" lvl="2" indent="1066800">
              <a:spcBef>
                <a:spcPts val="300"/>
              </a:spcBef>
              <a:buSzTx/>
              <a:buNone/>
              <a:defRPr sz="1800" b="1">
                <a:solidFill>
                  <a:srgbClr val="FBC901"/>
                </a:solidFill>
              </a:defRPr>
            </a:pPr>
            <a:r>
              <a:t>short extremely fast</a:t>
            </a:r>
            <a:r>
              <a:rPr b="0">
                <a:solidFill>
                  <a:srgbClr val="FFFFFF"/>
                </a:solidFill>
              </a:rPr>
              <a:t> flows may deliver MORE power than </a:t>
            </a:r>
            <a:r>
              <a:t>long fast</a:t>
            </a:r>
            <a:r>
              <a:rPr b="0">
                <a:solidFill>
                  <a:srgbClr val="FFFFFF"/>
                </a:solidFill>
              </a:rPr>
              <a:t> flows</a:t>
            </a:r>
          </a:p>
          <a:p>
            <a:pPr>
              <a:spcBef>
                <a:spcPts val="300"/>
              </a:spcBef>
              <a:defRPr sz="1000" b="1">
                <a:solidFill>
                  <a:srgbClr val="FBC901"/>
                </a:solidFill>
              </a:defRPr>
            </a:pPr>
            <a:endParaRPr b="0">
              <a:solidFill>
                <a:srgbClr val="FFFFFF"/>
              </a:solidFill>
            </a:endParaRPr>
          </a:p>
          <a:p>
            <a:pPr>
              <a:spcBef>
                <a:spcPts val="300"/>
              </a:spcBef>
              <a:defRPr sz="1800" b="1">
                <a:solidFill>
                  <a:srgbClr val="FBC901"/>
                </a:solidFill>
              </a:defRPr>
            </a:pPr>
            <a:r>
              <a:rPr>
                <a:solidFill>
                  <a:srgbClr val="FFFFFF"/>
                </a:solidFill>
              </a:rPr>
              <a:t>Where might one find exceptionally fast, if not always sustained, tidal flows?</a:t>
            </a:r>
          </a:p>
          <a:p>
            <a:pPr>
              <a:spcBef>
                <a:spcPts val="300"/>
              </a:spcBef>
              <a:defRPr sz="600" b="1">
                <a:solidFill>
                  <a:srgbClr val="FBC901"/>
                </a:solidFill>
              </a:defRPr>
            </a:pPr>
            <a:endParaRPr b="0">
              <a:solidFill>
                <a:srgbClr val="FFFFFF"/>
              </a:solidFill>
            </a:endParaRPr>
          </a:p>
          <a:p>
            <a:pPr marL="0" lvl="1" indent="620485">
              <a:spcBef>
                <a:spcPts val="300"/>
              </a:spcBef>
              <a:buSzTx/>
              <a:buNone/>
              <a:defRPr sz="1800" b="1">
                <a:solidFill>
                  <a:srgbClr val="FBC901"/>
                </a:solidFill>
              </a:defRPr>
            </a:pPr>
            <a:r>
              <a:rPr b="0">
                <a:solidFill>
                  <a:srgbClr val="FFFFFF"/>
                </a:solidFill>
              </a:rPr>
              <a:t>Where tides from a </a:t>
            </a:r>
            <a:r>
              <a:rPr>
                <a:solidFill>
                  <a:srgbClr val="FFFFFF"/>
                </a:solidFill>
              </a:rPr>
              <a:t>large bay</a:t>
            </a:r>
            <a:r>
              <a:rPr b="0">
                <a:solidFill>
                  <a:srgbClr val="FFFFFF"/>
                </a:solidFill>
              </a:rPr>
              <a:t> flow through a </a:t>
            </a:r>
            <a:r>
              <a:rPr>
                <a:solidFill>
                  <a:srgbClr val="FFFFFF"/>
                </a:solidFill>
              </a:rPr>
              <a:t>narrow passage</a:t>
            </a:r>
            <a:r>
              <a:rPr b="0">
                <a:solidFill>
                  <a:srgbClr val="FFFFFF"/>
                </a:solidFill>
              </a:rPr>
              <a:t> to the ocean,</a:t>
            </a:r>
          </a:p>
          <a:p>
            <a:pPr marL="0" lvl="1" indent="620485">
              <a:spcBef>
                <a:spcPts val="300"/>
              </a:spcBef>
              <a:buSzTx/>
              <a:buNone/>
              <a:defRPr sz="600" b="1">
                <a:solidFill>
                  <a:srgbClr val="FBC901"/>
                </a:solidFill>
              </a:defRPr>
            </a:pPr>
            <a:endParaRPr b="0">
              <a:solidFill>
                <a:srgbClr val="FFFFFF"/>
              </a:solidFill>
            </a:endParaRPr>
          </a:p>
          <a:p>
            <a:pPr marL="0" lvl="1" indent="620485">
              <a:spcBef>
                <a:spcPts val="300"/>
              </a:spcBef>
              <a:buSzTx/>
              <a:buNone/>
              <a:defRPr sz="1800" b="1">
                <a:solidFill>
                  <a:srgbClr val="FBC901"/>
                </a:solidFill>
              </a:defRPr>
            </a:pPr>
            <a:r>
              <a:rPr b="0">
                <a:solidFill>
                  <a:srgbClr val="FFFFFF"/>
                </a:solidFill>
              </a:rPr>
              <a:t>My west coast roots call to mind two U.S. candidates:</a:t>
            </a:r>
          </a:p>
          <a:p>
            <a:pPr>
              <a:spcBef>
                <a:spcPts val="300"/>
              </a:spcBef>
              <a:defRPr sz="600" b="1">
                <a:solidFill>
                  <a:srgbClr val="FBC901"/>
                </a:solidFill>
              </a:defRPr>
            </a:pPr>
            <a:endParaRPr b="0">
              <a:solidFill>
                <a:srgbClr val="FFFFFF"/>
              </a:solidFill>
            </a:endParaRPr>
          </a:p>
          <a:p>
            <a:pPr marL="0" lvl="2" indent="1066800">
              <a:spcBef>
                <a:spcPts val="300"/>
              </a:spcBef>
              <a:buSzTx/>
              <a:buNone/>
              <a:defRPr sz="1800" b="1">
                <a:solidFill>
                  <a:srgbClr val="FBC901"/>
                </a:solidFill>
              </a:defRPr>
            </a:pPr>
            <a:r>
              <a:rPr b="0">
                <a:solidFill>
                  <a:srgbClr val="FFFFFF"/>
                </a:solidFill>
              </a:rPr>
              <a:t>- The mouth of Puget Sound (The Strait of Juan de Fuca) and</a:t>
            </a:r>
          </a:p>
          <a:p>
            <a:pPr marL="0" lvl="1" indent="620485">
              <a:spcBef>
                <a:spcPts val="300"/>
              </a:spcBef>
              <a:buSzTx/>
              <a:buNone/>
              <a:defRPr sz="600" b="1">
                <a:solidFill>
                  <a:srgbClr val="FBC901"/>
                </a:solidFill>
              </a:defRPr>
            </a:pPr>
            <a:endParaRPr b="0">
              <a:solidFill>
                <a:srgbClr val="FFFFFF"/>
              </a:solidFill>
            </a:endParaRPr>
          </a:p>
          <a:p>
            <a:pPr marL="0" lvl="2" indent="1066800">
              <a:spcBef>
                <a:spcPts val="300"/>
              </a:spcBef>
              <a:buSzTx/>
              <a:buNone/>
              <a:defRPr sz="1800" b="1">
                <a:solidFill>
                  <a:srgbClr val="FBC901"/>
                </a:solidFill>
              </a:defRPr>
            </a:pPr>
            <a:r>
              <a:rPr b="0">
                <a:solidFill>
                  <a:srgbClr val="FFFFFF"/>
                </a:solidFill>
              </a:rPr>
              <a:t>- The mouth of San Francisco Bay (the "Golden Gate")</a:t>
            </a:r>
          </a:p>
        </p:txBody>
      </p:sp>
      <p:sp>
        <p:nvSpPr>
          <p:cNvPr id="463" name="Rectangle 2"/>
          <p:cNvSpPr txBox="1">
            <a:spLocks noGrp="1"/>
          </p:cNvSpPr>
          <p:nvPr>
            <p:ph type="title"/>
          </p:nvPr>
        </p:nvSpPr>
        <p:spPr>
          <a:xfrm>
            <a:off x="304800" y="90865"/>
            <a:ext cx="8534400" cy="533401"/>
          </a:xfrm>
          <a:prstGeom prst="rect">
            <a:avLst/>
          </a:prstGeom>
        </p:spPr>
        <p:txBody>
          <a:bodyPr/>
          <a:lstStyle/>
          <a:p>
            <a:r>
              <a:t>But water's density is ~ 1000X that of air: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Rectangle 2"/>
          <p:cNvSpPr txBox="1">
            <a:spLocks noGrp="1"/>
          </p:cNvSpPr>
          <p:nvPr>
            <p:ph type="title"/>
          </p:nvPr>
        </p:nvSpPr>
        <p:spPr>
          <a:xfrm>
            <a:off x="304800" y="76200"/>
            <a:ext cx="8534400" cy="609600"/>
          </a:xfrm>
          <a:prstGeom prst="rect">
            <a:avLst/>
          </a:prstGeom>
        </p:spPr>
        <p:txBody>
          <a:bodyPr/>
          <a:lstStyle/>
          <a:p>
            <a:r>
              <a:t>The Golden Gate has the larger bay to inlet size ratio:</a:t>
            </a:r>
          </a:p>
        </p:txBody>
      </p:sp>
      <p:sp>
        <p:nvSpPr>
          <p:cNvPr id="466" name="Rectangle 3"/>
          <p:cNvSpPr txBox="1">
            <a:spLocks noGrp="1"/>
          </p:cNvSpPr>
          <p:nvPr>
            <p:ph type="body" sz="half" idx="1"/>
          </p:nvPr>
        </p:nvSpPr>
        <p:spPr>
          <a:xfrm>
            <a:off x="114300" y="879770"/>
            <a:ext cx="8977022" cy="2137245"/>
          </a:xfrm>
          <a:prstGeom prst="rect">
            <a:avLst/>
          </a:prstGeom>
        </p:spPr>
        <p:txBody>
          <a:bodyPr/>
          <a:lstStyle/>
          <a:p>
            <a:pPr>
              <a:defRPr sz="1800"/>
            </a:pPr>
            <a:r>
              <a:t>Leading to tidal large whirlpools forming at the north side of the Golden Gate</a:t>
            </a:r>
          </a:p>
          <a:p>
            <a:pPr>
              <a:defRPr sz="700"/>
            </a:pPr>
            <a:endParaRPr/>
          </a:p>
          <a:p>
            <a:pPr marL="0" lvl="1" indent="640896">
              <a:buSzTx/>
              <a:buNone/>
              <a:defRPr sz="1800"/>
            </a:pPr>
            <a:r>
              <a:t>Which, as impressive as they are when viewed from the bridge above,</a:t>
            </a:r>
          </a:p>
          <a:p>
            <a:pPr marL="0" lvl="1" indent="640896">
              <a:buSzTx/>
              <a:buNone/>
              <a:defRPr sz="700"/>
            </a:pPr>
            <a:endParaRPr/>
          </a:p>
          <a:p>
            <a:pPr marL="0" lvl="2" indent="1085850">
              <a:buSzTx/>
              <a:buNone/>
              <a:defRPr sz="1800"/>
            </a:pPr>
            <a:r>
              <a:t>are little short of terrifying when viewed from the deck of a small sailboat</a:t>
            </a:r>
          </a:p>
          <a:p>
            <a:pPr marL="0" lvl="2" indent="1085850">
              <a:buSzTx/>
              <a:buNone/>
              <a:defRPr sz="700"/>
            </a:pPr>
            <a:endParaRPr/>
          </a:p>
          <a:p>
            <a:pPr marL="0" lvl="3" indent="1577339">
              <a:buSzTx/>
              <a:buNone/>
              <a:defRPr sz="1800"/>
            </a:pPr>
            <a:r>
              <a:t>(from which I once had the "opportunity" to view them)</a:t>
            </a:r>
          </a:p>
        </p:txBody>
      </p:sp>
      <p:grpSp>
        <p:nvGrpSpPr>
          <p:cNvPr id="469" name="Group"/>
          <p:cNvGrpSpPr/>
          <p:nvPr/>
        </p:nvGrpSpPr>
        <p:grpSpPr>
          <a:xfrm>
            <a:off x="5355713" y="2981801"/>
            <a:ext cx="3250939" cy="3556584"/>
            <a:chOff x="0" y="0"/>
            <a:chExt cx="3250938" cy="3556582"/>
          </a:xfrm>
        </p:grpSpPr>
        <p:pic>
          <p:nvPicPr>
            <p:cNvPr id="467" name="Picture 3" descr="Picture 3"/>
            <p:cNvPicPr>
              <a:picLocks noChangeAspect="1"/>
            </p:cNvPicPr>
            <p:nvPr/>
          </p:nvPicPr>
          <p:blipFill>
            <a:blip r:embed="rId2"/>
            <a:stretch>
              <a:fillRect/>
            </a:stretch>
          </p:blipFill>
          <p:spPr>
            <a:xfrm>
              <a:off x="0" y="0"/>
              <a:ext cx="3250939" cy="3556583"/>
            </a:xfrm>
            <a:prstGeom prst="rect">
              <a:avLst/>
            </a:prstGeom>
            <a:ln w="12700" cap="flat">
              <a:noFill/>
              <a:miter lim="400000"/>
            </a:ln>
            <a:effectLst/>
          </p:spPr>
        </p:pic>
        <p:sp>
          <p:nvSpPr>
            <p:cNvPr id="468" name="Oval 5"/>
            <p:cNvSpPr/>
            <p:nvPr/>
          </p:nvSpPr>
          <p:spPr>
            <a:xfrm>
              <a:off x="1159587" y="1538408"/>
              <a:ext cx="931764" cy="479767"/>
            </a:xfrm>
            <a:prstGeom prst="ellipse">
              <a:avLst/>
            </a:prstGeom>
            <a:no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472" name="Group"/>
          <p:cNvGrpSpPr/>
          <p:nvPr/>
        </p:nvGrpSpPr>
        <p:grpSpPr>
          <a:xfrm>
            <a:off x="724823" y="2968952"/>
            <a:ext cx="3041451" cy="3582283"/>
            <a:chOff x="0" y="0"/>
            <a:chExt cx="3041450" cy="3582282"/>
          </a:xfrm>
        </p:grpSpPr>
        <p:pic>
          <p:nvPicPr>
            <p:cNvPr id="470" name="Picture 4" descr="Picture 4"/>
            <p:cNvPicPr>
              <a:picLocks noChangeAspect="1"/>
            </p:cNvPicPr>
            <p:nvPr/>
          </p:nvPicPr>
          <p:blipFill>
            <a:blip r:embed="rId3"/>
            <a:stretch>
              <a:fillRect/>
            </a:stretch>
          </p:blipFill>
          <p:spPr>
            <a:xfrm>
              <a:off x="0" y="0"/>
              <a:ext cx="3041451" cy="3582283"/>
            </a:xfrm>
            <a:prstGeom prst="rect">
              <a:avLst/>
            </a:prstGeom>
            <a:ln w="12700" cap="flat">
              <a:noFill/>
              <a:miter lim="400000"/>
            </a:ln>
            <a:effectLst/>
          </p:spPr>
        </p:pic>
        <p:sp>
          <p:nvSpPr>
            <p:cNvPr id="471" name="Oval 6"/>
            <p:cNvSpPr/>
            <p:nvPr/>
          </p:nvSpPr>
          <p:spPr>
            <a:xfrm>
              <a:off x="210470" y="1308841"/>
              <a:ext cx="1148519" cy="656297"/>
            </a:xfrm>
            <a:prstGeom prst="ellipse">
              <a:avLst/>
            </a:prstGeom>
            <a:no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473" name="Rectangle 5"/>
          <p:cNvSpPr txBox="1"/>
          <p:nvPr/>
        </p:nvSpPr>
        <p:spPr>
          <a:xfrm>
            <a:off x="3771900" y="4399820"/>
            <a:ext cx="16002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Google Earth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5"/>
          <p:cNvSpPr txBox="1"/>
          <p:nvPr/>
        </p:nvSpPr>
        <p:spPr>
          <a:xfrm>
            <a:off x="304800" y="66096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See for example Wikipedia's webpage: https://en.wikipedia.org/wiki/Geothermal_gradient</a:t>
            </a:r>
          </a:p>
        </p:txBody>
      </p:sp>
      <p:sp>
        <p:nvSpPr>
          <p:cNvPr id="179" name="Rectangle 2"/>
          <p:cNvSpPr txBox="1">
            <a:spLocks noGrp="1"/>
          </p:cNvSpPr>
          <p:nvPr>
            <p:ph type="title"/>
          </p:nvPr>
        </p:nvSpPr>
        <p:spPr>
          <a:xfrm>
            <a:off x="114300" y="76200"/>
            <a:ext cx="8861126" cy="685800"/>
          </a:xfrm>
          <a:prstGeom prst="rect">
            <a:avLst/>
          </a:prstGeom>
        </p:spPr>
        <p:txBody>
          <a:bodyPr/>
          <a:lstStyle/>
          <a:p>
            <a:r>
              <a:t>It's called the </a:t>
            </a:r>
            <a:r>
              <a:rPr b="1">
                <a:solidFill>
                  <a:srgbClr val="FBC901"/>
                </a:solidFill>
              </a:rPr>
              <a:t>Geothermal Gradient</a:t>
            </a:r>
            <a:r>
              <a:t>:</a:t>
            </a:r>
          </a:p>
        </p:txBody>
      </p:sp>
      <p:sp>
        <p:nvSpPr>
          <p:cNvPr id="180" name="Rectangle 3"/>
          <p:cNvSpPr txBox="1">
            <a:spLocks noGrp="1"/>
          </p:cNvSpPr>
          <p:nvPr>
            <p:ph type="body" idx="1"/>
          </p:nvPr>
        </p:nvSpPr>
        <p:spPr>
          <a:xfrm>
            <a:off x="152400" y="800100"/>
            <a:ext cx="8915400" cy="5697588"/>
          </a:xfrm>
          <a:prstGeom prst="rect">
            <a:avLst/>
          </a:prstGeom>
        </p:spPr>
        <p:txBody>
          <a:bodyPr/>
          <a:lstStyle/>
          <a:p>
            <a:pPr>
              <a:defRPr sz="1800"/>
            </a:pPr>
            <a:r>
              <a:rPr b="1"/>
              <a:t>Away from crustal irregularities</a:t>
            </a:r>
            <a:r>
              <a:t> (e.g., plate tectonic boundaries or vulcanism), </a:t>
            </a:r>
          </a:p>
          <a:p>
            <a:pPr>
              <a:defRPr sz="700"/>
            </a:pPr>
            <a:endParaRPr/>
          </a:p>
          <a:p>
            <a:pPr marL="0" lvl="1" indent="640896">
              <a:buSzTx/>
              <a:buNone/>
              <a:defRPr sz="1800"/>
            </a:pPr>
            <a:r>
              <a:t>the </a:t>
            </a:r>
            <a:r>
              <a:rPr b="1"/>
              <a:t>Geothermal Gradient</a:t>
            </a:r>
            <a:r>
              <a:t> is typically </a:t>
            </a:r>
            <a:r>
              <a:rPr b="1">
                <a:solidFill>
                  <a:srgbClr val="FFCC00"/>
                </a:solidFill>
              </a:rPr>
              <a:t>25-30 °C / km of depth </a:t>
            </a:r>
            <a:r>
              <a:rPr b="1" baseline="31999">
                <a:solidFill>
                  <a:srgbClr val="FFCC00"/>
                </a:solidFill>
              </a:rPr>
              <a:t>1</a:t>
            </a:r>
            <a:endParaRPr b="1"/>
          </a:p>
          <a:p>
            <a:pPr marL="0" lvl="1" indent="640896">
              <a:buSzTx/>
              <a:buNone/>
              <a:defRPr sz="1000"/>
            </a:pPr>
            <a:endParaRPr b="1"/>
          </a:p>
          <a:p>
            <a:pPr>
              <a:defRPr sz="1800"/>
            </a:pPr>
            <a:r>
              <a:t>As a result, while near-surface ground is typically a cool </a:t>
            </a:r>
            <a:r>
              <a:rPr b="1"/>
              <a:t>10-15 ºC</a:t>
            </a:r>
            <a:r>
              <a:t>    (50-60 ºF),</a:t>
            </a:r>
          </a:p>
          <a:p>
            <a:pPr marL="0" lvl="1" indent="640896">
              <a:buSzTx/>
              <a:buNone/>
              <a:defRPr sz="700"/>
            </a:pPr>
            <a:endParaRPr/>
          </a:p>
          <a:p>
            <a:pPr marL="0" lvl="1" indent="640896">
              <a:buSzTx/>
              <a:buNone/>
              <a:defRPr sz="1800"/>
            </a:pPr>
            <a:r>
              <a:rPr b="1">
                <a:solidFill>
                  <a:srgbClr val="FBC901"/>
                </a:solidFill>
              </a:rPr>
              <a:t>Two kilometers below, the temperature is 60-75 ºC</a:t>
            </a:r>
            <a:r>
              <a:t>            (140-170 ºF)</a:t>
            </a:r>
          </a:p>
          <a:p>
            <a:pPr marL="0" lvl="1" indent="640896">
              <a:buSzTx/>
              <a:buNone/>
              <a:defRPr sz="700"/>
            </a:pPr>
            <a:endParaRPr/>
          </a:p>
          <a:p>
            <a:pPr marL="0" lvl="2" indent="1085850">
              <a:buSzTx/>
              <a:buNone/>
              <a:defRPr sz="1800" i="1"/>
            </a:pPr>
            <a:r>
              <a:t>Hot enough to boil many organic fluids into high-pressure vapor</a:t>
            </a:r>
          </a:p>
          <a:p>
            <a:pPr marL="0" lvl="2" indent="1085850">
              <a:buSzTx/>
              <a:buNone/>
              <a:defRPr sz="1100"/>
            </a:pPr>
            <a:endParaRPr/>
          </a:p>
          <a:p>
            <a:pPr marL="0" lvl="1" indent="640896">
              <a:buSzTx/>
              <a:buNone/>
              <a:defRPr sz="1800"/>
            </a:pPr>
            <a:r>
              <a:rPr b="1">
                <a:solidFill>
                  <a:srgbClr val="FBC901"/>
                </a:solidFill>
              </a:rPr>
              <a:t>Three kilometers below, the temperature is 85-105 ºC</a:t>
            </a:r>
            <a:r>
              <a:t>       (185-220 ºF)</a:t>
            </a:r>
          </a:p>
          <a:p>
            <a:pPr marL="0" lvl="1" indent="640896">
              <a:buSzTx/>
              <a:buNone/>
              <a:defRPr sz="700"/>
            </a:pPr>
            <a:endParaRPr/>
          </a:p>
          <a:p>
            <a:pPr marL="0" lvl="2" indent="1085850">
              <a:buSzTx/>
              <a:buNone/>
              <a:defRPr sz="1800" i="1"/>
            </a:pPr>
            <a:r>
              <a:t>Hot enough to begin boiling water into high pressure steam</a:t>
            </a:r>
          </a:p>
          <a:p>
            <a:pPr marL="0" lvl="2" indent="1085850">
              <a:buSzTx/>
              <a:buNone/>
              <a:defRPr sz="1300"/>
            </a:pPr>
            <a:endParaRPr/>
          </a:p>
          <a:p>
            <a:pPr>
              <a:defRPr sz="1800"/>
            </a:pPr>
            <a:r>
              <a:t>By piping those organic fluids or water down into the ground 2-3 km deep</a:t>
            </a:r>
          </a:p>
          <a:p>
            <a:pPr>
              <a:defRPr sz="700"/>
            </a:pPr>
            <a:endParaRPr/>
          </a:p>
          <a:p>
            <a:pPr marL="0" lvl="1" indent="640896">
              <a:buSzTx/>
              <a:buNone/>
              <a:defRPr sz="1800"/>
            </a:pPr>
            <a:r>
              <a:t>(or by heating </a:t>
            </a:r>
            <a:r>
              <a:rPr i="1"/>
              <a:t>them</a:t>
            </a:r>
            <a:r>
              <a:t> via </a:t>
            </a:r>
            <a:r>
              <a:rPr i="1"/>
              <a:t>another</a:t>
            </a:r>
            <a:r>
              <a:t> fluid piped to and from those depths)</a:t>
            </a:r>
          </a:p>
          <a:p>
            <a:pPr marL="0" lvl="1" indent="640896">
              <a:buSzTx/>
              <a:buNone/>
              <a:defRPr sz="1300"/>
            </a:pPr>
            <a:endParaRPr/>
          </a:p>
          <a:p>
            <a:pPr>
              <a:defRPr sz="1800"/>
            </a:pPr>
            <a:r>
              <a:t>The resulting high-pressure vapor / steam can drive turbine electrical generators</a:t>
            </a:r>
          </a:p>
          <a:p>
            <a:pPr>
              <a:defRPr sz="700"/>
            </a:pPr>
            <a:endParaRPr/>
          </a:p>
          <a:p>
            <a:pPr marL="0" lvl="1" indent="640896">
              <a:buSzTx/>
              <a:buNone/>
              <a:defRPr sz="1800"/>
            </a:pPr>
            <a:r>
              <a:t> yielding </a:t>
            </a:r>
            <a:r>
              <a:rPr b="1">
                <a:solidFill>
                  <a:srgbClr val="FBC901"/>
                </a:solidFill>
              </a:rPr>
              <a:t>Geothermal Electrical Power +  Heat</a:t>
            </a:r>
            <a:r>
              <a:rPr b="1"/>
              <a:t> (</a:t>
            </a:r>
            <a:r>
              <a:t>for local factories / homes)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Rectangle 2"/>
          <p:cNvSpPr txBox="1">
            <a:spLocks noGrp="1"/>
          </p:cNvSpPr>
          <p:nvPr>
            <p:ph type="title"/>
          </p:nvPr>
        </p:nvSpPr>
        <p:spPr>
          <a:xfrm>
            <a:off x="177800" y="76200"/>
            <a:ext cx="8809101" cy="533400"/>
          </a:xfrm>
          <a:prstGeom prst="rect">
            <a:avLst/>
          </a:prstGeom>
        </p:spPr>
        <p:txBody>
          <a:bodyPr/>
          <a:lstStyle>
            <a:lvl1pPr>
              <a:defRPr sz="2000"/>
            </a:lvl1pPr>
          </a:lstStyle>
          <a:p>
            <a:r>
              <a:t>But some weird physics can provide for even faster flows</a:t>
            </a:r>
          </a:p>
        </p:txBody>
      </p:sp>
      <p:sp>
        <p:nvSpPr>
          <p:cNvPr id="476" name="Rectangle 5"/>
          <p:cNvSpPr txBox="1"/>
          <p:nvPr/>
        </p:nvSpPr>
        <p:spPr>
          <a:xfrm>
            <a:off x="138003" y="6233428"/>
            <a:ext cx="8809102" cy="619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Ref 1) https://www.oceannetworks.ca/observatories/atlantic/bay-fundy-minas-passage</a:t>
            </a:r>
          </a:p>
          <a:p>
            <a:pPr algn="ctr">
              <a:defRPr sz="1200" b="0" i="1">
                <a:solidFill>
                  <a:schemeClr val="accent1"/>
                </a:solidFill>
                <a:effectLst>
                  <a:outerShdw blurRad="38100" dist="38100" dir="2700000" rotWithShape="0">
                    <a:srgbClr val="000000"/>
                  </a:outerShdw>
                </a:effectLst>
              </a:defRPr>
            </a:pPr>
            <a:r>
              <a:t>Ref 2 / Figures)  https://www.researchgate.net/publication/49115803_HARBOR_RESONANCE_A_COMPARISON_OF_FIELD_MEASUREMENTS_TO_NUMERICAL_RESULTS</a:t>
            </a:r>
          </a:p>
        </p:txBody>
      </p:sp>
      <p:sp>
        <p:nvSpPr>
          <p:cNvPr id="477" name="Rectangle 3"/>
          <p:cNvSpPr txBox="1"/>
          <p:nvPr/>
        </p:nvSpPr>
        <p:spPr>
          <a:xfrm>
            <a:off x="148545" y="693577"/>
            <a:ext cx="8994610" cy="27179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For instance, in Nova Scotia Canada's Bay of Fundy</a:t>
            </a:r>
          </a:p>
          <a:p>
            <a:pPr lvl="1">
              <a:spcBef>
                <a:spcPts val="300"/>
              </a:spcBef>
              <a:defRPr sz="10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Fundy's 160 million tonne tidal flow exceeds the combined flow of all the world's rivers</a:t>
            </a:r>
          </a:p>
          <a:p>
            <a:pPr lvl="2">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That flow produces tides rising and falling up to </a:t>
            </a:r>
            <a:r>
              <a:rPr b="1">
                <a:solidFill>
                  <a:srgbClr val="FBC901"/>
                </a:solidFill>
              </a:rPr>
              <a:t>16 meters</a:t>
            </a:r>
            <a:r>
              <a:rPr>
                <a:solidFill>
                  <a:srgbClr val="FBC901"/>
                </a:solidFill>
              </a:rPr>
              <a:t> </a:t>
            </a:r>
            <a:r>
              <a:t>(~ 58 feet),</a:t>
            </a:r>
          </a:p>
          <a:p>
            <a:pPr lvl="3">
              <a:spcBef>
                <a:spcPts val="300"/>
              </a:spcBef>
              <a:defRPr sz="7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and flowing at speeds up to </a:t>
            </a:r>
            <a:r>
              <a:rPr b="1">
                <a:solidFill>
                  <a:srgbClr val="FBC901"/>
                </a:solidFill>
              </a:rPr>
              <a:t>5.1 m / s</a:t>
            </a:r>
            <a:r>
              <a:rPr b="1"/>
              <a:t> = 18.4 km / hr</a:t>
            </a:r>
            <a:r>
              <a:t> (11.4 mph) </a:t>
            </a:r>
            <a:r>
              <a:rPr baseline="31999"/>
              <a:t>1</a:t>
            </a:r>
          </a:p>
          <a:p>
            <a:pPr lvl="4">
              <a:spcBef>
                <a:spcPts val="300"/>
              </a:spcBef>
              <a:defRPr sz="10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This is the product of a bathtub-like sloshing phenomenon called </a:t>
            </a:r>
            <a:r>
              <a:rPr b="1">
                <a:solidFill>
                  <a:srgbClr val="FBC901"/>
                </a:solidFill>
              </a:rPr>
              <a:t>Tidal Resonance</a:t>
            </a:r>
          </a:p>
          <a:p>
            <a:pPr>
              <a:spcBef>
                <a:spcPts val="300"/>
              </a:spcBef>
              <a:defRPr sz="700" b="0">
                <a:solidFill>
                  <a:srgbClr val="FFFFFF"/>
                </a:solidFill>
                <a:effectLst>
                  <a:outerShdw blurRad="38100" dist="38100" dir="2700000" rotWithShape="0">
                    <a:srgbClr val="000000"/>
                  </a:outerShdw>
                </a:effectLst>
              </a:defRPr>
            </a:pPr>
            <a:endParaRPr b="1">
              <a:solidFill>
                <a:srgbClr val="FBC901"/>
              </a:solidFill>
            </a:endParaRPr>
          </a:p>
          <a:p>
            <a:pPr lvl="1">
              <a:spcBef>
                <a:spcPts val="300"/>
              </a:spcBef>
              <a:defRPr b="0">
                <a:solidFill>
                  <a:srgbClr val="FFFFFF"/>
                </a:solidFill>
                <a:effectLst>
                  <a:outerShdw blurRad="38100" dist="38100" dir="2700000" rotWithShape="0">
                    <a:srgbClr val="000000"/>
                  </a:outerShdw>
                </a:effectLst>
              </a:defRPr>
            </a:pPr>
            <a:r>
              <a:t>The "bathtub" is formed by the Bay of Fundy + Gulf of Maine + Continental shelf </a:t>
            </a:r>
            <a:r>
              <a:rPr baseline="31999"/>
              <a:t>2</a:t>
            </a:r>
          </a:p>
        </p:txBody>
      </p:sp>
      <p:pic>
        <p:nvPicPr>
          <p:cNvPr id="478" name="Image" descr="Image"/>
          <p:cNvPicPr>
            <a:picLocks noChangeAspect="1"/>
          </p:cNvPicPr>
          <p:nvPr/>
        </p:nvPicPr>
        <p:blipFill>
          <a:blip r:embed="rId2"/>
          <a:stretch>
            <a:fillRect/>
          </a:stretch>
        </p:blipFill>
        <p:spPr>
          <a:xfrm>
            <a:off x="1125104" y="3593883"/>
            <a:ext cx="3284003" cy="2488354"/>
          </a:xfrm>
          <a:prstGeom prst="rect">
            <a:avLst/>
          </a:prstGeom>
          <a:ln w="12700">
            <a:miter lim="400000"/>
          </a:ln>
        </p:spPr>
      </p:pic>
      <p:pic>
        <p:nvPicPr>
          <p:cNvPr id="479" name="Image" descr="Image"/>
          <p:cNvPicPr>
            <a:picLocks noChangeAspect="1"/>
          </p:cNvPicPr>
          <p:nvPr/>
        </p:nvPicPr>
        <p:blipFill>
          <a:blip r:embed="rId3"/>
          <a:stretch>
            <a:fillRect/>
          </a:stretch>
        </p:blipFill>
        <p:spPr>
          <a:xfrm>
            <a:off x="4808681" y="3593883"/>
            <a:ext cx="3093630" cy="24883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Rectangle 2"/>
          <p:cNvSpPr txBox="1">
            <a:spLocks noGrp="1"/>
          </p:cNvSpPr>
          <p:nvPr>
            <p:ph type="title"/>
          </p:nvPr>
        </p:nvSpPr>
        <p:spPr>
          <a:xfrm>
            <a:off x="177800" y="76200"/>
            <a:ext cx="8809101" cy="533400"/>
          </a:xfrm>
          <a:prstGeom prst="rect">
            <a:avLst/>
          </a:prstGeom>
        </p:spPr>
        <p:txBody>
          <a:bodyPr/>
          <a:lstStyle>
            <a:lvl1pPr>
              <a:defRPr sz="2000"/>
            </a:lvl1pPr>
          </a:lstStyle>
          <a:p>
            <a:r>
              <a:t>Acting like an ultra-broad wave, a tide comes in off the deep ocean</a:t>
            </a:r>
          </a:p>
        </p:txBody>
      </p:sp>
      <p:sp>
        <p:nvSpPr>
          <p:cNvPr id="482" name="Rectangle 5"/>
          <p:cNvSpPr txBox="1"/>
          <p:nvPr/>
        </p:nvSpPr>
        <p:spPr>
          <a:xfrm>
            <a:off x="4196546" y="5523374"/>
            <a:ext cx="4175361" cy="619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Ref 1 / Figure:  https://www.researchgate.net/publication/49115803_HARBOR_RESONANCE_A_COMPARISON_OF_FIELD_MEASUREMENTS_TO_NUMERICAL_RESULTS</a:t>
            </a:r>
          </a:p>
        </p:txBody>
      </p:sp>
      <p:sp>
        <p:nvSpPr>
          <p:cNvPr id="483" name="Rectangle 3"/>
          <p:cNvSpPr txBox="1"/>
          <p:nvPr/>
        </p:nvSpPr>
        <p:spPr>
          <a:xfrm>
            <a:off x="148545" y="693577"/>
            <a:ext cx="8994610" cy="27052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That incoming tide raises the water level in the Gulf of Maine, some of which </a:t>
            </a:r>
          </a:p>
          <a:p>
            <a:pPr>
              <a:spcBef>
                <a:spcPts val="300"/>
              </a:spcBef>
              <a:defRPr sz="8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is then driven into the narrowing Bay of Fundy, at the upper right</a:t>
            </a:r>
          </a:p>
          <a:p>
            <a:pPr lvl="1">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As the tide retreats, water pours back out of the Bay as a broad wave traveling SW</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Some of that wave eventually rebounds off Massachusetts and its Cape Cod</a:t>
            </a:r>
          </a:p>
          <a:p>
            <a:pPr lvl="2">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Other spreading parts reflect back at the edge of the Continental Shelf</a:t>
            </a:r>
          </a:p>
          <a:p>
            <a:pPr lvl="1">
              <a:spcBef>
                <a:spcPts val="300"/>
              </a:spcBef>
              <a:defRPr sz="7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These combined reflections then move back toward the coast &amp; Bay of Fundy</a:t>
            </a:r>
          </a:p>
        </p:txBody>
      </p:sp>
      <p:pic>
        <p:nvPicPr>
          <p:cNvPr id="484" name="Image" descr="Image"/>
          <p:cNvPicPr>
            <a:picLocks noChangeAspect="1"/>
          </p:cNvPicPr>
          <p:nvPr/>
        </p:nvPicPr>
        <p:blipFill>
          <a:blip r:embed="rId2"/>
          <a:stretch>
            <a:fillRect/>
          </a:stretch>
        </p:blipFill>
        <p:spPr>
          <a:xfrm>
            <a:off x="310572" y="3678811"/>
            <a:ext cx="2796336" cy="2249226"/>
          </a:xfrm>
          <a:prstGeom prst="rect">
            <a:avLst/>
          </a:prstGeom>
          <a:ln w="12700">
            <a:miter lim="400000"/>
          </a:ln>
        </p:spPr>
      </p:pic>
      <p:sp>
        <p:nvSpPr>
          <p:cNvPr id="485" name="Rectangle 3"/>
          <p:cNvSpPr txBox="1"/>
          <p:nvPr/>
        </p:nvSpPr>
        <p:spPr>
          <a:xfrm>
            <a:off x="3281991" y="3621504"/>
            <a:ext cx="5802968" cy="17100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But due to the Gulf + Bay geography, this</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ECHO of the </a:t>
            </a:r>
            <a:r>
              <a:rPr b="1"/>
              <a:t>original tide</a:t>
            </a:r>
            <a:r>
              <a:t> returns ~ 12 hours later</a:t>
            </a:r>
          </a:p>
          <a:p>
            <a:pPr>
              <a:spcBef>
                <a:spcPts val="300"/>
              </a:spcBef>
              <a:defRPr sz="7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and it thus </a:t>
            </a:r>
            <a:r>
              <a:rPr b="1"/>
              <a:t>adds to the subsequent tide</a:t>
            </a:r>
          </a:p>
          <a:p>
            <a:pPr lvl="2">
              <a:spcBef>
                <a:spcPts val="300"/>
              </a:spcBef>
              <a:defRPr sz="7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 </a:t>
            </a:r>
            <a:r>
              <a:rPr b="1">
                <a:solidFill>
                  <a:srgbClr val="FBC901"/>
                </a:solidFill>
              </a:rPr>
              <a:t>Tidal Resonance ~ Bathtub sloshing </a:t>
            </a:r>
            <a:r>
              <a:rPr baseline="31999"/>
              <a:t>1, 2</a:t>
            </a:r>
          </a:p>
        </p:txBody>
      </p:sp>
      <p:sp>
        <p:nvSpPr>
          <p:cNvPr id="486" name="Rectangle 5"/>
          <p:cNvSpPr txBox="1"/>
          <p:nvPr/>
        </p:nvSpPr>
        <p:spPr>
          <a:xfrm>
            <a:off x="72962" y="6284228"/>
            <a:ext cx="8809102" cy="4420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Ref 2) https://pdfs.semanticscholar.org/9c3b/d3750c1c3e02b331d1170ca7254eb57be302.pdf?_ga=2.61210730.738248831.1576318026-1968116301.1576318026</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Rectangle 2"/>
          <p:cNvSpPr txBox="1">
            <a:spLocks noGrp="1"/>
          </p:cNvSpPr>
          <p:nvPr>
            <p:ph type="title"/>
          </p:nvPr>
        </p:nvSpPr>
        <p:spPr>
          <a:xfrm>
            <a:off x="177800" y="76200"/>
            <a:ext cx="8809101" cy="533400"/>
          </a:xfrm>
          <a:prstGeom prst="rect">
            <a:avLst/>
          </a:prstGeom>
        </p:spPr>
        <p:txBody>
          <a:bodyPr/>
          <a:lstStyle>
            <a:lvl1pPr>
              <a:defRPr sz="2000"/>
            </a:lvl1pPr>
          </a:lstStyle>
          <a:p>
            <a:r>
              <a:t>Such echo-induced resonances occur for all types of waves</a:t>
            </a:r>
          </a:p>
        </p:txBody>
      </p:sp>
      <p:sp>
        <p:nvSpPr>
          <p:cNvPr id="489" name="Rectangle 5"/>
          <p:cNvSpPr txBox="1"/>
          <p:nvPr/>
        </p:nvSpPr>
        <p:spPr>
          <a:xfrm>
            <a:off x="276152" y="6328101"/>
            <a:ext cx="8591696"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For more about wave resonance (including videos) see my Nanoscience note set </a:t>
            </a:r>
            <a:r>
              <a:rPr b="1"/>
              <a:t>Electron Waves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lgn="ctr">
              <a:defRPr sz="1200" b="0" i="1">
                <a:solidFill>
                  <a:schemeClr val="accent1"/>
                </a:solidFill>
                <a:effectLst>
                  <a:outerShdw blurRad="38100" dist="38100" dir="2700000" rotWithShape="0">
                    <a:srgbClr val="000000"/>
                  </a:outerShdw>
                </a:effectLst>
              </a:defRPr>
            </a:pPr>
            <a:r>
              <a:t>2) https://www.ocean-sci.net/15/321/2019/</a:t>
            </a:r>
          </a:p>
        </p:txBody>
      </p:sp>
      <p:sp>
        <p:nvSpPr>
          <p:cNvPr id="490" name="Rectangle 3"/>
          <p:cNvSpPr txBox="1"/>
          <p:nvPr/>
        </p:nvSpPr>
        <p:spPr>
          <a:xfrm>
            <a:off x="148545" y="706277"/>
            <a:ext cx="8994610" cy="26798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Including light waves, sound waves, seismic waves, and even "electron waves"</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Light wave resonances enable the Internet's backbone of fiber optics</a:t>
            </a:r>
          </a:p>
          <a:p>
            <a:pPr lvl="1">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Seismic wave resonances can topple poorly conceived skyscrapers</a:t>
            </a:r>
          </a:p>
          <a:p>
            <a:pPr lvl="2">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Electron wave resonances are the very foundation of "Quantum Mechanics" </a:t>
            </a:r>
            <a:r>
              <a:rPr baseline="31999"/>
              <a:t>1</a:t>
            </a:r>
          </a:p>
          <a:p>
            <a:pPr>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Relevant to Tidal Stream power, varying degrees of Tidal Resonance occur worldwide</a:t>
            </a:r>
          </a:p>
          <a:p>
            <a:pPr lvl="1">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Including in the Gulf of Thailand (a.k.a. the "South China Sea"): </a:t>
            </a:r>
            <a:r>
              <a:rPr baseline="31999"/>
              <a:t>2</a:t>
            </a:r>
          </a:p>
        </p:txBody>
      </p:sp>
      <p:pic>
        <p:nvPicPr>
          <p:cNvPr id="491" name="Image" descr="Image"/>
          <p:cNvPicPr>
            <a:picLocks noChangeAspect="1"/>
          </p:cNvPicPr>
          <p:nvPr/>
        </p:nvPicPr>
        <p:blipFill>
          <a:blip r:embed="rId5"/>
          <a:stretch>
            <a:fillRect/>
          </a:stretch>
        </p:blipFill>
        <p:spPr>
          <a:xfrm>
            <a:off x="1377372" y="3581183"/>
            <a:ext cx="2572390" cy="2526454"/>
          </a:xfrm>
          <a:prstGeom prst="rect">
            <a:avLst/>
          </a:prstGeom>
          <a:ln w="12700">
            <a:miter lim="400000"/>
          </a:ln>
        </p:spPr>
      </p:pic>
      <p:pic>
        <p:nvPicPr>
          <p:cNvPr id="492" name="Image" descr="Image"/>
          <p:cNvPicPr>
            <a:picLocks noChangeAspect="1"/>
          </p:cNvPicPr>
          <p:nvPr/>
        </p:nvPicPr>
        <p:blipFill>
          <a:blip r:embed="rId6"/>
          <a:stretch>
            <a:fillRect/>
          </a:stretch>
        </p:blipFill>
        <p:spPr>
          <a:xfrm>
            <a:off x="4656281" y="3581183"/>
            <a:ext cx="3094416" cy="25264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Rectangle 2"/>
          <p:cNvSpPr txBox="1">
            <a:spLocks noGrp="1"/>
          </p:cNvSpPr>
          <p:nvPr>
            <p:ph type="title"/>
          </p:nvPr>
        </p:nvSpPr>
        <p:spPr>
          <a:xfrm>
            <a:off x="177800" y="76200"/>
            <a:ext cx="8809101" cy="533400"/>
          </a:xfrm>
          <a:prstGeom prst="rect">
            <a:avLst/>
          </a:prstGeom>
        </p:spPr>
        <p:txBody>
          <a:bodyPr/>
          <a:lstStyle>
            <a:lvl1pPr>
              <a:defRPr sz="2000"/>
            </a:lvl1pPr>
          </a:lstStyle>
          <a:p>
            <a:r>
              <a:t>But what sorts of turbines could survive in such super-tidal locations?</a:t>
            </a:r>
          </a:p>
        </p:txBody>
      </p:sp>
      <p:sp>
        <p:nvSpPr>
          <p:cNvPr id="495" name="Rectangle 5"/>
          <p:cNvSpPr txBox="1"/>
          <p:nvPr/>
        </p:nvSpPr>
        <p:spPr>
          <a:xfrm>
            <a:off x="447029" y="5731013"/>
            <a:ext cx="2362201" cy="619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http://www.bbc.co.uk/news/uk-wales-north-west-wales-11037069</a:t>
            </a:r>
          </a:p>
        </p:txBody>
      </p:sp>
      <p:pic>
        <p:nvPicPr>
          <p:cNvPr id="496" name="Picture 11" descr="Picture 11"/>
          <p:cNvPicPr>
            <a:picLocks noChangeAspect="1"/>
          </p:cNvPicPr>
          <p:nvPr/>
        </p:nvPicPr>
        <p:blipFill>
          <a:blip r:embed="rId2"/>
          <a:stretch>
            <a:fillRect/>
          </a:stretch>
        </p:blipFill>
        <p:spPr>
          <a:xfrm>
            <a:off x="3726812" y="3284783"/>
            <a:ext cx="1690377" cy="3010260"/>
          </a:xfrm>
          <a:prstGeom prst="rect">
            <a:avLst/>
          </a:prstGeom>
          <a:ln w="12700">
            <a:miter lim="400000"/>
          </a:ln>
        </p:spPr>
      </p:pic>
      <p:sp>
        <p:nvSpPr>
          <p:cNvPr id="497" name="Rectangle 5"/>
          <p:cNvSpPr txBox="1"/>
          <p:nvPr/>
        </p:nvSpPr>
        <p:spPr>
          <a:xfrm>
            <a:off x="3390900" y="6391601"/>
            <a:ext cx="2362200"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http://www.global-greenhouse-warming.com/tidal.html</a:t>
            </a:r>
          </a:p>
        </p:txBody>
      </p:sp>
      <p:pic>
        <p:nvPicPr>
          <p:cNvPr id="498" name="Picture 18" descr="Picture 18"/>
          <p:cNvPicPr>
            <a:picLocks noChangeAspect="1"/>
          </p:cNvPicPr>
          <p:nvPr/>
        </p:nvPicPr>
        <p:blipFill>
          <a:blip r:embed="rId3"/>
          <a:stretch>
            <a:fillRect/>
          </a:stretch>
        </p:blipFill>
        <p:spPr>
          <a:xfrm>
            <a:off x="143135" y="3748512"/>
            <a:ext cx="3251201" cy="1828801"/>
          </a:xfrm>
          <a:prstGeom prst="rect">
            <a:avLst/>
          </a:prstGeom>
          <a:ln w="12700">
            <a:miter lim="400000"/>
          </a:ln>
        </p:spPr>
      </p:pic>
      <p:pic>
        <p:nvPicPr>
          <p:cNvPr id="499" name="Picture 19" descr="Picture 19"/>
          <p:cNvPicPr>
            <a:picLocks noChangeAspect="1"/>
          </p:cNvPicPr>
          <p:nvPr/>
        </p:nvPicPr>
        <p:blipFill>
          <a:blip r:embed="rId4"/>
          <a:stretch>
            <a:fillRect/>
          </a:stretch>
        </p:blipFill>
        <p:spPr>
          <a:xfrm>
            <a:off x="5854700" y="3810000"/>
            <a:ext cx="2921000" cy="1913255"/>
          </a:xfrm>
          <a:prstGeom prst="rect">
            <a:avLst/>
          </a:prstGeom>
          <a:ln w="12700">
            <a:miter lim="400000"/>
          </a:ln>
        </p:spPr>
      </p:pic>
      <p:sp>
        <p:nvSpPr>
          <p:cNvPr id="500" name="Rectangle 5"/>
          <p:cNvSpPr txBox="1"/>
          <p:nvPr/>
        </p:nvSpPr>
        <p:spPr>
          <a:xfrm>
            <a:off x="6134100" y="5883413"/>
            <a:ext cx="2362200"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http://www.fujitaresearch.com/reports/tidalpower.html</a:t>
            </a:r>
          </a:p>
        </p:txBody>
      </p:sp>
      <p:sp>
        <p:nvSpPr>
          <p:cNvPr id="501" name="Rectangle 3"/>
          <p:cNvSpPr txBox="1"/>
          <p:nvPr/>
        </p:nvSpPr>
        <p:spPr>
          <a:xfrm>
            <a:off x="97745" y="731677"/>
            <a:ext cx="9144001" cy="222670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As noted earlier, even </a:t>
            </a:r>
            <a:r>
              <a:rPr b="1"/>
              <a:t>normal</a:t>
            </a:r>
            <a:r>
              <a:t> inlets &amp; bay mouths are busy places, with all sorts of </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huge slowly moving (and thus only weakly steerable) ships passing through</a:t>
            </a:r>
          </a:p>
          <a:p>
            <a:pPr>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Making it very likely that Tidal Steam turbines such as these designs (real &amp; proposed),</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might have very short - if possibly very exciting - operational lifetimes</a:t>
            </a:r>
          </a:p>
          <a:p>
            <a:pPr lvl="1">
              <a:spcBef>
                <a:spcPts val="300"/>
              </a:spcBef>
              <a:defRPr sz="7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(That's if shipping &amp; fishing interests allowed them to be</a:t>
            </a:r>
            <a:r>
              <a:rPr b="1"/>
              <a:t> built </a:t>
            </a:r>
            <a:r>
              <a:t>in the first place)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Rectangle 5"/>
          <p:cNvSpPr txBox="1"/>
          <p:nvPr/>
        </p:nvSpPr>
        <p:spPr>
          <a:xfrm>
            <a:off x="546672" y="6307088"/>
            <a:ext cx="3657601"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http://www.marineturbines.com/3/news/article/37/anglesey_tidal_energy_plan_moves_forward_</a:t>
            </a:r>
          </a:p>
        </p:txBody>
      </p:sp>
      <p:sp>
        <p:nvSpPr>
          <p:cNvPr id="504" name="Rectangle 2"/>
          <p:cNvSpPr txBox="1">
            <a:spLocks noGrp="1"/>
          </p:cNvSpPr>
          <p:nvPr>
            <p:ph type="title"/>
          </p:nvPr>
        </p:nvSpPr>
        <p:spPr>
          <a:xfrm>
            <a:off x="304800" y="76200"/>
            <a:ext cx="8534400" cy="517620"/>
          </a:xfrm>
          <a:prstGeom prst="rect">
            <a:avLst/>
          </a:prstGeom>
        </p:spPr>
        <p:txBody>
          <a:bodyPr/>
          <a:lstStyle/>
          <a:p>
            <a:r>
              <a:t>Bottom-hugging designs are far more plausible:</a:t>
            </a:r>
          </a:p>
        </p:txBody>
      </p:sp>
      <p:sp>
        <p:nvSpPr>
          <p:cNvPr id="505" name="Rectangle 3"/>
          <p:cNvSpPr txBox="1">
            <a:spLocks noGrp="1"/>
          </p:cNvSpPr>
          <p:nvPr>
            <p:ph type="body" sz="half" idx="1"/>
          </p:nvPr>
        </p:nvSpPr>
        <p:spPr>
          <a:xfrm>
            <a:off x="228600" y="959650"/>
            <a:ext cx="8915400" cy="2076236"/>
          </a:xfrm>
          <a:prstGeom prst="rect">
            <a:avLst/>
          </a:prstGeom>
        </p:spPr>
        <p:txBody>
          <a:bodyPr/>
          <a:lstStyle/>
          <a:p>
            <a:pPr>
              <a:defRPr sz="1800"/>
            </a:pPr>
            <a:r>
              <a:t>They overcome the common trap of mimicking tall willowy wind turbines, substituting  </a:t>
            </a:r>
            <a:endParaRPr sz="1000"/>
          </a:p>
          <a:p>
            <a:pPr>
              <a:defRPr sz="800"/>
            </a:pPr>
            <a:r>
              <a:t>	</a:t>
            </a:r>
          </a:p>
          <a:p>
            <a:pPr marL="0" lvl="1" indent="640896">
              <a:buSzTx/>
              <a:buNone/>
              <a:defRPr sz="1800"/>
            </a:pPr>
            <a:r>
              <a:rPr b="1"/>
              <a:t>compact &amp; heavy turbines that sink and cling to the ocean bottom</a:t>
            </a:r>
          </a:p>
          <a:p>
            <a:pPr>
              <a:defRPr sz="1600"/>
            </a:pPr>
            <a:endParaRPr/>
          </a:p>
          <a:p>
            <a:pPr>
              <a:defRPr sz="1800">
                <a:solidFill>
                  <a:srgbClr val="FFCC00"/>
                </a:solidFill>
              </a:defRPr>
            </a:pPr>
            <a:r>
              <a:t>Eliminating any surface obstruction to navigation (= target for ship collisions) AND</a:t>
            </a:r>
          </a:p>
          <a:p>
            <a:pPr>
              <a:defRPr sz="1000">
                <a:solidFill>
                  <a:srgbClr val="FFCC00"/>
                </a:solidFill>
              </a:defRPr>
            </a:pPr>
            <a:endParaRPr/>
          </a:p>
          <a:p>
            <a:pPr>
              <a:defRPr sz="1800">
                <a:solidFill>
                  <a:srgbClr val="FFCC00"/>
                </a:solidFill>
              </a:defRPr>
            </a:pPr>
            <a:r>
              <a:t>Removing the need for VERY hard to construct </a:t>
            </a:r>
            <a:r>
              <a:rPr b="1"/>
              <a:t>undersea foundations </a:t>
            </a:r>
            <a:r>
              <a:t>(=$$$)</a:t>
            </a:r>
          </a:p>
        </p:txBody>
      </p:sp>
      <p:sp>
        <p:nvSpPr>
          <p:cNvPr id="506" name="Rectangle 5"/>
          <p:cNvSpPr txBox="1"/>
          <p:nvPr/>
        </p:nvSpPr>
        <p:spPr>
          <a:xfrm>
            <a:off x="4779447" y="6294388"/>
            <a:ext cx="3925215"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http://news.bbc.co.uk/2/shared/spl/hi/pop_ups/07/uk_enl_1193829329/html/1.stm</a:t>
            </a:r>
          </a:p>
        </p:txBody>
      </p:sp>
      <p:grpSp>
        <p:nvGrpSpPr>
          <p:cNvPr id="529" name="Group"/>
          <p:cNvGrpSpPr/>
          <p:nvPr/>
        </p:nvGrpSpPr>
        <p:grpSpPr>
          <a:xfrm>
            <a:off x="777571" y="3807528"/>
            <a:ext cx="3200401" cy="2324102"/>
            <a:chOff x="0" y="0"/>
            <a:chExt cx="3200400" cy="2324101"/>
          </a:xfrm>
        </p:grpSpPr>
        <p:pic>
          <p:nvPicPr>
            <p:cNvPr id="507" name="Picture 7" descr="Picture 7"/>
            <p:cNvPicPr>
              <a:picLocks noChangeAspect="1"/>
            </p:cNvPicPr>
            <p:nvPr/>
          </p:nvPicPr>
          <p:blipFill>
            <a:blip r:embed="rId2"/>
            <a:stretch>
              <a:fillRect/>
            </a:stretch>
          </p:blipFill>
          <p:spPr>
            <a:xfrm>
              <a:off x="0" y="0"/>
              <a:ext cx="3200400" cy="1855148"/>
            </a:xfrm>
            <a:prstGeom prst="rect">
              <a:avLst/>
            </a:prstGeom>
            <a:ln w="12700" cap="flat">
              <a:noFill/>
              <a:miter lim="400000"/>
            </a:ln>
            <a:effectLst/>
          </p:spPr>
        </p:pic>
        <p:sp>
          <p:nvSpPr>
            <p:cNvPr id="508" name="Rectangle 5"/>
            <p:cNvSpPr txBox="1"/>
            <p:nvPr/>
          </p:nvSpPr>
          <p:spPr>
            <a:xfrm>
              <a:off x="73901" y="66666"/>
              <a:ext cx="3048001" cy="28882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lvl1pPr algn="ctr">
                <a:defRPr sz="1400" i="1">
                  <a:solidFill>
                    <a:srgbClr val="FBC901"/>
                  </a:solidFill>
                  <a:effectLst>
                    <a:outerShdw blurRad="38100" dist="38100" dir="2700000" rotWithShape="0">
                      <a:srgbClr val="000000"/>
                    </a:outerShdw>
                  </a:effectLst>
                </a:defRPr>
              </a:lvl1pPr>
            </a:lstStyle>
            <a:p>
              <a:r>
                <a:t>Ship about to ram tidal turbine:</a:t>
              </a:r>
            </a:p>
          </p:txBody>
        </p:sp>
        <p:grpSp>
          <p:nvGrpSpPr>
            <p:cNvPr id="512" name="Can 8"/>
            <p:cNvGrpSpPr/>
            <p:nvPr/>
          </p:nvGrpSpPr>
          <p:grpSpPr>
            <a:xfrm>
              <a:off x="537632" y="1790701"/>
              <a:ext cx="304801" cy="533401"/>
              <a:chOff x="0" y="0"/>
              <a:chExt cx="304800" cy="533400"/>
            </a:xfrm>
          </p:grpSpPr>
          <p:sp>
            <p:nvSpPr>
              <p:cNvPr id="509" name="Shape"/>
              <p:cNvSpPr/>
              <p:nvPr/>
            </p:nvSpPr>
            <p:spPr>
              <a:xfrm>
                <a:off x="0" y="0"/>
                <a:ext cx="3048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1543"/>
                    </a:moveTo>
                    <a:cubicBezTo>
                      <a:pt x="0" y="691"/>
                      <a:pt x="4835" y="0"/>
                      <a:pt x="10800" y="0"/>
                    </a:cubicBezTo>
                    <a:cubicBezTo>
                      <a:pt x="16765" y="0"/>
                      <a:pt x="21600" y="691"/>
                      <a:pt x="21600" y="1543"/>
                    </a:cubicBezTo>
                    <a:lnTo>
                      <a:pt x="21600" y="20057"/>
                    </a:lnTo>
                    <a:cubicBezTo>
                      <a:pt x="21600" y="20909"/>
                      <a:pt x="16765" y="21600"/>
                      <a:pt x="10800" y="21600"/>
                    </a:cubicBezTo>
                    <a:cubicBezTo>
                      <a:pt x="4835" y="21600"/>
                      <a:pt x="0" y="20909"/>
                      <a:pt x="0" y="20057"/>
                    </a:cubicBezTo>
                    <a:close/>
                  </a:path>
                </a:pathLst>
              </a:custGeom>
              <a:solidFill>
                <a:srgbClr val="6D6D6D"/>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510" name="Oval"/>
              <p:cNvSpPr/>
              <p:nvPr/>
            </p:nvSpPr>
            <p:spPr>
              <a:xfrm>
                <a:off x="0" y="-1"/>
                <a:ext cx="304800" cy="76201"/>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511" name="Line"/>
              <p:cNvSpPr/>
              <p:nvPr/>
            </p:nvSpPr>
            <p:spPr>
              <a:xfrm>
                <a:off x="0" y="0"/>
                <a:ext cx="3048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1543"/>
                    </a:moveTo>
                    <a:cubicBezTo>
                      <a:pt x="21600" y="2395"/>
                      <a:pt x="16765" y="3086"/>
                      <a:pt x="10800" y="3086"/>
                    </a:cubicBezTo>
                    <a:cubicBezTo>
                      <a:pt x="4835" y="3086"/>
                      <a:pt x="0" y="2395"/>
                      <a:pt x="0" y="1543"/>
                    </a:cubicBezTo>
                    <a:cubicBezTo>
                      <a:pt x="0" y="691"/>
                      <a:pt x="4835" y="0"/>
                      <a:pt x="10800" y="0"/>
                    </a:cubicBezTo>
                    <a:cubicBezTo>
                      <a:pt x="16765" y="0"/>
                      <a:pt x="21600" y="691"/>
                      <a:pt x="21600" y="1543"/>
                    </a:cubicBezTo>
                    <a:lnTo>
                      <a:pt x="21600" y="20057"/>
                    </a:lnTo>
                    <a:cubicBezTo>
                      <a:pt x="21600" y="20909"/>
                      <a:pt x="16765" y="21600"/>
                      <a:pt x="10800" y="21600"/>
                    </a:cubicBezTo>
                    <a:cubicBezTo>
                      <a:pt x="4835" y="21600"/>
                      <a:pt x="0" y="20909"/>
                      <a:pt x="0" y="20057"/>
                    </a:cubicBezTo>
                    <a:lnTo>
                      <a:pt x="0" y="1543"/>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516" name="Can 9"/>
            <p:cNvGrpSpPr/>
            <p:nvPr/>
          </p:nvGrpSpPr>
          <p:grpSpPr>
            <a:xfrm>
              <a:off x="1379222" y="1554480"/>
              <a:ext cx="259081" cy="477520"/>
              <a:chOff x="0" y="0"/>
              <a:chExt cx="259079" cy="477519"/>
            </a:xfrm>
          </p:grpSpPr>
          <p:sp>
            <p:nvSpPr>
              <p:cNvPr id="513" name="Shape"/>
              <p:cNvSpPr/>
              <p:nvPr/>
            </p:nvSpPr>
            <p:spPr>
              <a:xfrm>
                <a:off x="0" y="-1"/>
                <a:ext cx="259080" cy="477521"/>
              </a:xfrm>
              <a:custGeom>
                <a:avLst/>
                <a:gdLst/>
                <a:ahLst/>
                <a:cxnLst>
                  <a:cxn ang="0">
                    <a:pos x="wd2" y="hd2"/>
                  </a:cxn>
                  <a:cxn ang="5400000">
                    <a:pos x="wd2" y="hd2"/>
                  </a:cxn>
                  <a:cxn ang="10800000">
                    <a:pos x="wd2" y="hd2"/>
                  </a:cxn>
                  <a:cxn ang="16200000">
                    <a:pos x="wd2" y="hd2"/>
                  </a:cxn>
                </a:cxnLst>
                <a:rect l="0" t="0" r="r" b="b"/>
                <a:pathLst>
                  <a:path w="21600" h="21600" extrusionOk="0">
                    <a:moveTo>
                      <a:pt x="0" y="1465"/>
                    </a:moveTo>
                    <a:cubicBezTo>
                      <a:pt x="0" y="656"/>
                      <a:pt x="4835" y="0"/>
                      <a:pt x="10800" y="0"/>
                    </a:cubicBezTo>
                    <a:cubicBezTo>
                      <a:pt x="16765" y="0"/>
                      <a:pt x="21600" y="656"/>
                      <a:pt x="21600" y="1465"/>
                    </a:cubicBezTo>
                    <a:lnTo>
                      <a:pt x="21600" y="20135"/>
                    </a:lnTo>
                    <a:cubicBezTo>
                      <a:pt x="21600" y="20944"/>
                      <a:pt x="16765" y="21600"/>
                      <a:pt x="10800" y="21600"/>
                    </a:cubicBezTo>
                    <a:cubicBezTo>
                      <a:pt x="4835" y="21600"/>
                      <a:pt x="0" y="20944"/>
                      <a:pt x="0" y="20135"/>
                    </a:cubicBezTo>
                    <a:close/>
                  </a:path>
                </a:pathLst>
              </a:custGeom>
              <a:solidFill>
                <a:srgbClr val="6D6D6D"/>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514" name="Oval"/>
              <p:cNvSpPr/>
              <p:nvPr/>
            </p:nvSpPr>
            <p:spPr>
              <a:xfrm>
                <a:off x="0" y="-1"/>
                <a:ext cx="259080" cy="64771"/>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515" name="Line"/>
              <p:cNvSpPr/>
              <p:nvPr/>
            </p:nvSpPr>
            <p:spPr>
              <a:xfrm>
                <a:off x="0" y="-1"/>
                <a:ext cx="259080" cy="477521"/>
              </a:xfrm>
              <a:custGeom>
                <a:avLst/>
                <a:gdLst/>
                <a:ahLst/>
                <a:cxnLst>
                  <a:cxn ang="0">
                    <a:pos x="wd2" y="hd2"/>
                  </a:cxn>
                  <a:cxn ang="5400000">
                    <a:pos x="wd2" y="hd2"/>
                  </a:cxn>
                  <a:cxn ang="10800000">
                    <a:pos x="wd2" y="hd2"/>
                  </a:cxn>
                  <a:cxn ang="16200000">
                    <a:pos x="wd2" y="hd2"/>
                  </a:cxn>
                </a:cxnLst>
                <a:rect l="0" t="0" r="r" b="b"/>
                <a:pathLst>
                  <a:path w="21600" h="21600" extrusionOk="0">
                    <a:moveTo>
                      <a:pt x="21600" y="1465"/>
                    </a:moveTo>
                    <a:cubicBezTo>
                      <a:pt x="21600" y="2274"/>
                      <a:pt x="16765" y="2930"/>
                      <a:pt x="10800" y="2930"/>
                    </a:cubicBezTo>
                    <a:cubicBezTo>
                      <a:pt x="4835" y="2930"/>
                      <a:pt x="0" y="2274"/>
                      <a:pt x="0" y="1465"/>
                    </a:cubicBezTo>
                    <a:cubicBezTo>
                      <a:pt x="0" y="656"/>
                      <a:pt x="4835" y="0"/>
                      <a:pt x="10800" y="0"/>
                    </a:cubicBezTo>
                    <a:cubicBezTo>
                      <a:pt x="16765" y="0"/>
                      <a:pt x="21600" y="656"/>
                      <a:pt x="21600" y="1465"/>
                    </a:cubicBezTo>
                    <a:lnTo>
                      <a:pt x="21600" y="20135"/>
                    </a:lnTo>
                    <a:cubicBezTo>
                      <a:pt x="21600" y="20944"/>
                      <a:pt x="16765" y="21600"/>
                      <a:pt x="10800" y="21600"/>
                    </a:cubicBezTo>
                    <a:cubicBezTo>
                      <a:pt x="4835" y="21600"/>
                      <a:pt x="0" y="20944"/>
                      <a:pt x="0" y="20135"/>
                    </a:cubicBezTo>
                    <a:lnTo>
                      <a:pt x="0" y="1465"/>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520" name="Can 10"/>
            <p:cNvGrpSpPr/>
            <p:nvPr/>
          </p:nvGrpSpPr>
          <p:grpSpPr>
            <a:xfrm>
              <a:off x="1968500" y="1391920"/>
              <a:ext cx="228600" cy="381001"/>
              <a:chOff x="0" y="0"/>
              <a:chExt cx="228600" cy="381000"/>
            </a:xfrm>
          </p:grpSpPr>
          <p:sp>
            <p:nvSpPr>
              <p:cNvPr id="517" name="Shape"/>
              <p:cNvSpPr/>
              <p:nvPr/>
            </p:nvSpPr>
            <p:spPr>
              <a:xfrm>
                <a:off x="0" y="0"/>
                <a:ext cx="228600" cy="381000"/>
              </a:xfrm>
              <a:custGeom>
                <a:avLst/>
                <a:gdLst/>
                <a:ahLst/>
                <a:cxnLst>
                  <a:cxn ang="0">
                    <a:pos x="wd2" y="hd2"/>
                  </a:cxn>
                  <a:cxn ang="5400000">
                    <a:pos x="wd2" y="hd2"/>
                  </a:cxn>
                  <a:cxn ang="10800000">
                    <a:pos x="wd2" y="hd2"/>
                  </a:cxn>
                  <a:cxn ang="16200000">
                    <a:pos x="wd2" y="hd2"/>
                  </a:cxn>
                </a:cxnLst>
                <a:rect l="0" t="0" r="r" b="b"/>
                <a:pathLst>
                  <a:path w="21600" h="21600" extrusionOk="0">
                    <a:moveTo>
                      <a:pt x="0" y="1620"/>
                    </a:moveTo>
                    <a:cubicBezTo>
                      <a:pt x="0" y="725"/>
                      <a:pt x="4835" y="0"/>
                      <a:pt x="10800" y="0"/>
                    </a:cubicBezTo>
                    <a:cubicBezTo>
                      <a:pt x="16765" y="0"/>
                      <a:pt x="21600" y="725"/>
                      <a:pt x="21600" y="1620"/>
                    </a:cubicBezTo>
                    <a:lnTo>
                      <a:pt x="21600" y="19980"/>
                    </a:lnTo>
                    <a:cubicBezTo>
                      <a:pt x="21600" y="20875"/>
                      <a:pt x="16765" y="21600"/>
                      <a:pt x="10800" y="21600"/>
                    </a:cubicBezTo>
                    <a:cubicBezTo>
                      <a:pt x="4835" y="21600"/>
                      <a:pt x="0" y="20875"/>
                      <a:pt x="0" y="19980"/>
                    </a:cubicBezTo>
                    <a:close/>
                  </a:path>
                </a:pathLst>
              </a:custGeom>
              <a:solidFill>
                <a:srgbClr val="6D6D6D"/>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518" name="Oval"/>
              <p:cNvSpPr/>
              <p:nvPr/>
            </p:nvSpPr>
            <p:spPr>
              <a:xfrm>
                <a:off x="0" y="-1"/>
                <a:ext cx="228600" cy="57151"/>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519" name="Line"/>
              <p:cNvSpPr/>
              <p:nvPr/>
            </p:nvSpPr>
            <p:spPr>
              <a:xfrm>
                <a:off x="0" y="0"/>
                <a:ext cx="228600" cy="381000"/>
              </a:xfrm>
              <a:custGeom>
                <a:avLst/>
                <a:gdLst/>
                <a:ahLst/>
                <a:cxnLst>
                  <a:cxn ang="0">
                    <a:pos x="wd2" y="hd2"/>
                  </a:cxn>
                  <a:cxn ang="5400000">
                    <a:pos x="wd2" y="hd2"/>
                  </a:cxn>
                  <a:cxn ang="10800000">
                    <a:pos x="wd2" y="hd2"/>
                  </a:cxn>
                  <a:cxn ang="16200000">
                    <a:pos x="wd2" y="hd2"/>
                  </a:cxn>
                </a:cxnLst>
                <a:rect l="0" t="0" r="r" b="b"/>
                <a:pathLst>
                  <a:path w="21600" h="21600" extrusionOk="0">
                    <a:moveTo>
                      <a:pt x="21600" y="1620"/>
                    </a:moveTo>
                    <a:cubicBezTo>
                      <a:pt x="21600" y="2515"/>
                      <a:pt x="16765" y="3240"/>
                      <a:pt x="10800" y="3240"/>
                    </a:cubicBezTo>
                    <a:cubicBezTo>
                      <a:pt x="4835" y="3240"/>
                      <a:pt x="0" y="2515"/>
                      <a:pt x="0" y="1620"/>
                    </a:cubicBezTo>
                    <a:cubicBezTo>
                      <a:pt x="0" y="725"/>
                      <a:pt x="4835" y="0"/>
                      <a:pt x="10800" y="0"/>
                    </a:cubicBezTo>
                    <a:cubicBezTo>
                      <a:pt x="16765" y="0"/>
                      <a:pt x="21600" y="725"/>
                      <a:pt x="21600" y="1620"/>
                    </a:cubicBezTo>
                    <a:lnTo>
                      <a:pt x="21600" y="19980"/>
                    </a:lnTo>
                    <a:cubicBezTo>
                      <a:pt x="21600" y="20875"/>
                      <a:pt x="16765" y="21600"/>
                      <a:pt x="10800" y="21600"/>
                    </a:cubicBezTo>
                    <a:cubicBezTo>
                      <a:pt x="4835" y="21600"/>
                      <a:pt x="0" y="20875"/>
                      <a:pt x="0" y="19980"/>
                    </a:cubicBezTo>
                    <a:lnTo>
                      <a:pt x="0" y="1620"/>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524" name="Can 11"/>
            <p:cNvGrpSpPr/>
            <p:nvPr/>
          </p:nvGrpSpPr>
          <p:grpSpPr>
            <a:xfrm>
              <a:off x="2453638" y="1270000"/>
              <a:ext cx="152401" cy="335280"/>
              <a:chOff x="0" y="0"/>
              <a:chExt cx="152400" cy="335279"/>
            </a:xfrm>
          </p:grpSpPr>
          <p:sp>
            <p:nvSpPr>
              <p:cNvPr id="521" name="Shape"/>
              <p:cNvSpPr/>
              <p:nvPr/>
            </p:nvSpPr>
            <p:spPr>
              <a:xfrm>
                <a:off x="0" y="0"/>
                <a:ext cx="152400" cy="335280"/>
              </a:xfrm>
              <a:custGeom>
                <a:avLst/>
                <a:gdLst/>
                <a:ahLst/>
                <a:cxnLst>
                  <a:cxn ang="0">
                    <a:pos x="wd2" y="hd2"/>
                  </a:cxn>
                  <a:cxn ang="5400000">
                    <a:pos x="wd2" y="hd2"/>
                  </a:cxn>
                  <a:cxn ang="10800000">
                    <a:pos x="wd2" y="hd2"/>
                  </a:cxn>
                  <a:cxn ang="16200000">
                    <a:pos x="wd2" y="hd2"/>
                  </a:cxn>
                </a:cxnLst>
                <a:rect l="0" t="0" r="r" b="b"/>
                <a:pathLst>
                  <a:path w="21600" h="21600" extrusionOk="0">
                    <a:moveTo>
                      <a:pt x="0" y="1227"/>
                    </a:moveTo>
                    <a:cubicBezTo>
                      <a:pt x="0" y="549"/>
                      <a:pt x="4835" y="0"/>
                      <a:pt x="10800" y="0"/>
                    </a:cubicBezTo>
                    <a:cubicBezTo>
                      <a:pt x="16765" y="0"/>
                      <a:pt x="21600" y="549"/>
                      <a:pt x="21600" y="1227"/>
                    </a:cubicBezTo>
                    <a:lnTo>
                      <a:pt x="21600" y="20373"/>
                    </a:lnTo>
                    <a:cubicBezTo>
                      <a:pt x="21600" y="21051"/>
                      <a:pt x="16765" y="21600"/>
                      <a:pt x="10800" y="21600"/>
                    </a:cubicBezTo>
                    <a:cubicBezTo>
                      <a:pt x="4835" y="21600"/>
                      <a:pt x="0" y="21051"/>
                      <a:pt x="0" y="20373"/>
                    </a:cubicBezTo>
                    <a:close/>
                  </a:path>
                </a:pathLst>
              </a:custGeom>
              <a:solidFill>
                <a:srgbClr val="6D6D6D"/>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522" name="Oval"/>
              <p:cNvSpPr/>
              <p:nvPr/>
            </p:nvSpPr>
            <p:spPr>
              <a:xfrm>
                <a:off x="0" y="-1"/>
                <a:ext cx="152400" cy="38101"/>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523" name="Line"/>
              <p:cNvSpPr/>
              <p:nvPr/>
            </p:nvSpPr>
            <p:spPr>
              <a:xfrm>
                <a:off x="0" y="0"/>
                <a:ext cx="152400" cy="335280"/>
              </a:xfrm>
              <a:custGeom>
                <a:avLst/>
                <a:gdLst/>
                <a:ahLst/>
                <a:cxnLst>
                  <a:cxn ang="0">
                    <a:pos x="wd2" y="hd2"/>
                  </a:cxn>
                  <a:cxn ang="5400000">
                    <a:pos x="wd2" y="hd2"/>
                  </a:cxn>
                  <a:cxn ang="10800000">
                    <a:pos x="wd2" y="hd2"/>
                  </a:cxn>
                  <a:cxn ang="16200000">
                    <a:pos x="wd2" y="hd2"/>
                  </a:cxn>
                </a:cxnLst>
                <a:rect l="0" t="0" r="r" b="b"/>
                <a:pathLst>
                  <a:path w="21600" h="21600" extrusionOk="0">
                    <a:moveTo>
                      <a:pt x="21600" y="1227"/>
                    </a:moveTo>
                    <a:cubicBezTo>
                      <a:pt x="21600" y="1905"/>
                      <a:pt x="16765" y="2455"/>
                      <a:pt x="10800" y="2455"/>
                    </a:cubicBezTo>
                    <a:cubicBezTo>
                      <a:pt x="4835" y="2455"/>
                      <a:pt x="0" y="1905"/>
                      <a:pt x="0" y="1227"/>
                    </a:cubicBezTo>
                    <a:cubicBezTo>
                      <a:pt x="0" y="549"/>
                      <a:pt x="4835" y="0"/>
                      <a:pt x="10800" y="0"/>
                    </a:cubicBezTo>
                    <a:cubicBezTo>
                      <a:pt x="16765" y="0"/>
                      <a:pt x="21600" y="549"/>
                      <a:pt x="21600" y="1227"/>
                    </a:cubicBezTo>
                    <a:lnTo>
                      <a:pt x="21600" y="20373"/>
                    </a:lnTo>
                    <a:cubicBezTo>
                      <a:pt x="21600" y="21051"/>
                      <a:pt x="16765" y="21600"/>
                      <a:pt x="10800" y="21600"/>
                    </a:cubicBezTo>
                    <a:cubicBezTo>
                      <a:pt x="4835" y="21600"/>
                      <a:pt x="0" y="21051"/>
                      <a:pt x="0" y="20373"/>
                    </a:cubicBezTo>
                    <a:lnTo>
                      <a:pt x="0" y="1227"/>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528" name="Can 12"/>
            <p:cNvGrpSpPr/>
            <p:nvPr/>
          </p:nvGrpSpPr>
          <p:grpSpPr>
            <a:xfrm>
              <a:off x="2808391" y="1193799"/>
              <a:ext cx="104142" cy="228601"/>
              <a:chOff x="0" y="0"/>
              <a:chExt cx="104140" cy="228600"/>
            </a:xfrm>
          </p:grpSpPr>
          <p:sp>
            <p:nvSpPr>
              <p:cNvPr id="525" name="Shape"/>
              <p:cNvSpPr/>
              <p:nvPr/>
            </p:nvSpPr>
            <p:spPr>
              <a:xfrm>
                <a:off x="-1" y="0"/>
                <a:ext cx="104141" cy="228600"/>
              </a:xfrm>
              <a:custGeom>
                <a:avLst/>
                <a:gdLst/>
                <a:ahLst/>
                <a:cxnLst>
                  <a:cxn ang="0">
                    <a:pos x="wd2" y="hd2"/>
                  </a:cxn>
                  <a:cxn ang="5400000">
                    <a:pos x="wd2" y="hd2"/>
                  </a:cxn>
                  <a:cxn ang="10800000">
                    <a:pos x="wd2" y="hd2"/>
                  </a:cxn>
                  <a:cxn ang="16200000">
                    <a:pos x="wd2" y="hd2"/>
                  </a:cxn>
                </a:cxnLst>
                <a:rect l="0" t="0" r="r" b="b"/>
                <a:pathLst>
                  <a:path w="21600" h="21600" extrusionOk="0">
                    <a:moveTo>
                      <a:pt x="0" y="1230"/>
                    </a:moveTo>
                    <a:cubicBezTo>
                      <a:pt x="0" y="551"/>
                      <a:pt x="4835" y="0"/>
                      <a:pt x="10800" y="0"/>
                    </a:cubicBezTo>
                    <a:cubicBezTo>
                      <a:pt x="16765" y="0"/>
                      <a:pt x="21600" y="551"/>
                      <a:pt x="21600" y="1230"/>
                    </a:cubicBezTo>
                    <a:lnTo>
                      <a:pt x="21600" y="20370"/>
                    </a:lnTo>
                    <a:cubicBezTo>
                      <a:pt x="21600" y="21049"/>
                      <a:pt x="16765" y="21600"/>
                      <a:pt x="10800" y="21600"/>
                    </a:cubicBezTo>
                    <a:cubicBezTo>
                      <a:pt x="4835" y="21600"/>
                      <a:pt x="0" y="21049"/>
                      <a:pt x="0" y="20370"/>
                    </a:cubicBezTo>
                    <a:close/>
                  </a:path>
                </a:pathLst>
              </a:custGeom>
              <a:solidFill>
                <a:srgbClr val="6D6D6D"/>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526" name="Oval"/>
              <p:cNvSpPr/>
              <p:nvPr/>
            </p:nvSpPr>
            <p:spPr>
              <a:xfrm>
                <a:off x="0" y="-1"/>
                <a:ext cx="104140" cy="26035"/>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527" name="Line"/>
              <p:cNvSpPr/>
              <p:nvPr/>
            </p:nvSpPr>
            <p:spPr>
              <a:xfrm>
                <a:off x="-1" y="0"/>
                <a:ext cx="104140" cy="228600"/>
              </a:xfrm>
              <a:custGeom>
                <a:avLst/>
                <a:gdLst/>
                <a:ahLst/>
                <a:cxnLst>
                  <a:cxn ang="0">
                    <a:pos x="wd2" y="hd2"/>
                  </a:cxn>
                  <a:cxn ang="5400000">
                    <a:pos x="wd2" y="hd2"/>
                  </a:cxn>
                  <a:cxn ang="10800000">
                    <a:pos x="wd2" y="hd2"/>
                  </a:cxn>
                  <a:cxn ang="16200000">
                    <a:pos x="wd2" y="hd2"/>
                  </a:cxn>
                </a:cxnLst>
                <a:rect l="0" t="0" r="r" b="b"/>
                <a:pathLst>
                  <a:path w="21600" h="21600" extrusionOk="0">
                    <a:moveTo>
                      <a:pt x="21600" y="1230"/>
                    </a:moveTo>
                    <a:cubicBezTo>
                      <a:pt x="21600" y="1909"/>
                      <a:pt x="16765" y="2460"/>
                      <a:pt x="10800" y="2460"/>
                    </a:cubicBezTo>
                    <a:cubicBezTo>
                      <a:pt x="4835" y="2460"/>
                      <a:pt x="0" y="1909"/>
                      <a:pt x="0" y="1230"/>
                    </a:cubicBezTo>
                    <a:cubicBezTo>
                      <a:pt x="0" y="551"/>
                      <a:pt x="4835" y="0"/>
                      <a:pt x="10800" y="0"/>
                    </a:cubicBezTo>
                    <a:cubicBezTo>
                      <a:pt x="16765" y="0"/>
                      <a:pt x="21600" y="551"/>
                      <a:pt x="21600" y="1230"/>
                    </a:cubicBezTo>
                    <a:lnTo>
                      <a:pt x="21600" y="20370"/>
                    </a:lnTo>
                    <a:cubicBezTo>
                      <a:pt x="21600" y="21049"/>
                      <a:pt x="16765" y="21600"/>
                      <a:pt x="10800" y="21600"/>
                    </a:cubicBezTo>
                    <a:cubicBezTo>
                      <a:pt x="4835" y="21600"/>
                      <a:pt x="0" y="21049"/>
                      <a:pt x="0" y="20370"/>
                    </a:cubicBezTo>
                    <a:lnTo>
                      <a:pt x="0" y="1230"/>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grpSp>
        <p:nvGrpSpPr>
          <p:cNvPr id="532" name="Group"/>
          <p:cNvGrpSpPr/>
          <p:nvPr/>
        </p:nvGrpSpPr>
        <p:grpSpPr>
          <a:xfrm>
            <a:off x="5327648" y="3769076"/>
            <a:ext cx="3048001" cy="2286001"/>
            <a:chOff x="0" y="0"/>
            <a:chExt cx="3048000" cy="2286000"/>
          </a:xfrm>
        </p:grpSpPr>
        <p:pic>
          <p:nvPicPr>
            <p:cNvPr id="530" name="Picture 14" descr="Picture 14"/>
            <p:cNvPicPr>
              <a:picLocks noChangeAspect="1"/>
            </p:cNvPicPr>
            <p:nvPr/>
          </p:nvPicPr>
          <p:blipFill>
            <a:blip r:embed="rId3"/>
            <a:srcRect l="4800" r="28800"/>
            <a:stretch>
              <a:fillRect/>
            </a:stretch>
          </p:blipFill>
          <p:spPr>
            <a:xfrm>
              <a:off x="6151" y="0"/>
              <a:ext cx="3035809" cy="2286000"/>
            </a:xfrm>
            <a:prstGeom prst="rect">
              <a:avLst/>
            </a:prstGeom>
            <a:ln w="12700" cap="flat">
              <a:noFill/>
              <a:miter lim="400000"/>
            </a:ln>
            <a:effectLst/>
          </p:spPr>
        </p:pic>
        <p:sp>
          <p:nvSpPr>
            <p:cNvPr id="531" name="Rectangle 5"/>
            <p:cNvSpPr txBox="1"/>
            <p:nvPr/>
          </p:nvSpPr>
          <p:spPr>
            <a:xfrm>
              <a:off x="0" y="87168"/>
              <a:ext cx="3048000" cy="28882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lvl1pPr algn="ctr">
                <a:defRPr sz="1400" i="1">
                  <a:solidFill>
                    <a:srgbClr val="FBC901"/>
                  </a:solidFill>
                  <a:effectLst>
                    <a:outerShdw blurRad="38100" dist="38100" dir="2700000" rotWithShape="0">
                      <a:srgbClr val="000000"/>
                    </a:outerShdw>
                  </a:effectLst>
                </a:defRPr>
              </a:lvl1pPr>
            </a:lstStyle>
            <a:p>
              <a:r>
                <a:t>Ship oblivious to tidal turbines:</a:t>
              </a:r>
            </a:p>
          </p:txBody>
        </p:sp>
      </p:grpSp>
      <p:sp>
        <p:nvSpPr>
          <p:cNvPr id="533" name="Rectangle 3"/>
          <p:cNvSpPr txBox="1"/>
          <p:nvPr/>
        </p:nvSpPr>
        <p:spPr>
          <a:xfrm>
            <a:off x="412865" y="3386184"/>
            <a:ext cx="3925215" cy="3728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300"/>
              </a:spcBef>
              <a:defRPr sz="1600">
                <a:solidFill>
                  <a:srgbClr val="FFFFFF"/>
                </a:solidFill>
                <a:effectLst>
                  <a:outerShdw blurRad="38100" dist="38100" dir="2700000" rotWithShape="0">
                    <a:srgbClr val="000000"/>
                  </a:outerShdw>
                </a:effectLst>
              </a:defRPr>
            </a:lvl1pPr>
          </a:lstStyle>
          <a:p>
            <a:pPr>
              <a:defRPr b="0"/>
            </a:pPr>
            <a:r>
              <a:rPr b="1"/>
              <a:t>I.E., instead of this:</a:t>
            </a:r>
          </a:p>
        </p:txBody>
      </p:sp>
      <p:sp>
        <p:nvSpPr>
          <p:cNvPr id="534" name="Rectangle 3"/>
          <p:cNvSpPr txBox="1"/>
          <p:nvPr/>
        </p:nvSpPr>
        <p:spPr>
          <a:xfrm>
            <a:off x="4832263" y="3386184"/>
            <a:ext cx="4059430" cy="3728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300"/>
              </a:spcBef>
              <a:defRPr sz="1600">
                <a:solidFill>
                  <a:srgbClr val="FFFFFF"/>
                </a:solidFill>
                <a:effectLst>
                  <a:outerShdw blurRad="38100" dist="38100" dir="2700000" rotWithShape="0">
                    <a:srgbClr val="000000"/>
                  </a:outerShdw>
                </a:effectLst>
              </a:defRPr>
            </a:lvl1pPr>
          </a:lstStyle>
          <a:p>
            <a:r>
              <a:t>Something more like this: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Rectangle 2"/>
          <p:cNvSpPr txBox="1">
            <a:spLocks noGrp="1"/>
          </p:cNvSpPr>
          <p:nvPr>
            <p:ph type="title"/>
          </p:nvPr>
        </p:nvSpPr>
        <p:spPr>
          <a:xfrm>
            <a:off x="204669" y="25400"/>
            <a:ext cx="8618314" cy="533400"/>
          </a:xfrm>
          <a:prstGeom prst="rect">
            <a:avLst/>
          </a:prstGeom>
        </p:spPr>
        <p:txBody>
          <a:bodyPr/>
          <a:lstStyle/>
          <a:p>
            <a:r>
              <a:t>Vs. less well thought out proposals:</a:t>
            </a:r>
          </a:p>
        </p:txBody>
      </p:sp>
      <p:sp>
        <p:nvSpPr>
          <p:cNvPr id="537" name="Rectangle 5"/>
          <p:cNvSpPr txBox="1"/>
          <p:nvPr/>
        </p:nvSpPr>
        <p:spPr>
          <a:xfrm>
            <a:off x="6019800" y="1478820"/>
            <a:ext cx="2971800"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http://www.esru.</a:t>
            </a:r>
            <a:r>
              <a:rPr b="1" i="0">
                <a:solidFill>
                  <a:srgbClr val="FFFFFF"/>
                </a:solidFill>
              </a:rPr>
              <a:t>strath.ac.uk</a:t>
            </a:r>
            <a:r>
              <a:t>/EandE/Web_sites/10-11/Tidal/tidal.html</a:t>
            </a:r>
          </a:p>
        </p:txBody>
      </p:sp>
      <p:pic>
        <p:nvPicPr>
          <p:cNvPr id="538" name="Picture 16" descr="Picture 16"/>
          <p:cNvPicPr>
            <a:picLocks noChangeAspect="1"/>
          </p:cNvPicPr>
          <p:nvPr/>
        </p:nvPicPr>
        <p:blipFill>
          <a:blip r:embed="rId2"/>
          <a:stretch>
            <a:fillRect/>
          </a:stretch>
        </p:blipFill>
        <p:spPr>
          <a:xfrm>
            <a:off x="3048000" y="733663"/>
            <a:ext cx="2819400" cy="2314338"/>
          </a:xfrm>
          <a:prstGeom prst="rect">
            <a:avLst/>
          </a:prstGeom>
          <a:ln w="12700">
            <a:miter lim="400000"/>
          </a:ln>
        </p:spPr>
      </p:pic>
      <p:sp>
        <p:nvSpPr>
          <p:cNvPr id="539" name="Rectangle 3"/>
          <p:cNvSpPr txBox="1"/>
          <p:nvPr/>
        </p:nvSpPr>
        <p:spPr>
          <a:xfrm>
            <a:off x="165100" y="2667000"/>
            <a:ext cx="8839200" cy="38076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Here someone apparently just Photoshopped the image</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of a </a:t>
            </a:r>
            <a:r>
              <a:rPr b="1"/>
              <a:t>vertical axis wind turbine</a:t>
            </a:r>
            <a:r>
              <a:t> onto an </a:t>
            </a:r>
            <a:r>
              <a:rPr b="1"/>
              <a:t>undersea background</a:t>
            </a:r>
          </a:p>
          <a:p>
            <a:pPr>
              <a:spcBef>
                <a:spcPts val="4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The only advantage of such </a:t>
            </a:r>
            <a:r>
              <a:rPr b="1"/>
              <a:t>wind turbines</a:t>
            </a:r>
            <a:r>
              <a:t> is that wind from any direction turns them  </a:t>
            </a:r>
          </a:p>
          <a:p>
            <a:pPr>
              <a:spcBef>
                <a:spcPts val="4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But tides flow in </a:t>
            </a:r>
            <a:r>
              <a:rPr b="1"/>
              <a:t>one</a:t>
            </a:r>
            <a:r>
              <a:t> direction (and its opposite), so why use this flimsy design?</a:t>
            </a:r>
          </a:p>
          <a:p>
            <a:pPr>
              <a:spcBef>
                <a:spcPts val="4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Further, the </a:t>
            </a:r>
            <a:r>
              <a:rPr b="1"/>
              <a:t>force</a:t>
            </a:r>
            <a:r>
              <a:t> on a turbine = Flow momentum transferred from fluid / time</a:t>
            </a:r>
          </a:p>
          <a:p>
            <a:pPr>
              <a:spcBef>
                <a:spcPts val="4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 (momentum/volume) (volume/time) = (</a:t>
            </a:r>
            <a:r>
              <a:rPr>
                <a:latin typeface="Symbol"/>
                <a:ea typeface="Symbol"/>
                <a:cs typeface="Symbol"/>
                <a:sym typeface="Symbol"/>
              </a:rPr>
              <a:t>r</a:t>
            </a:r>
            <a:r>
              <a:t>v) (Area v) = A </a:t>
            </a:r>
            <a:r>
              <a:rPr>
                <a:latin typeface="Symbol"/>
                <a:ea typeface="Symbol"/>
                <a:cs typeface="Symbol"/>
                <a:sym typeface="Symbol"/>
              </a:rPr>
              <a:t>r</a:t>
            </a:r>
            <a:r>
              <a:t> v</a:t>
            </a:r>
            <a:r>
              <a:rPr baseline="30222"/>
              <a:t>2</a:t>
            </a:r>
          </a:p>
          <a:p>
            <a:pPr>
              <a:spcBef>
                <a:spcPts val="400"/>
              </a:spcBef>
              <a:defRPr sz="9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	=&gt; (1000X) (1/10X)</a:t>
            </a:r>
            <a:r>
              <a:rPr baseline="30222"/>
              <a:t>2</a:t>
            </a:r>
            <a:r>
              <a:t> = 10X times the force on comparable wind turbine</a:t>
            </a:r>
          </a:p>
          <a:p>
            <a:pPr>
              <a:spcBef>
                <a:spcPts val="400"/>
              </a:spcBef>
              <a:defRPr sz="1100">
                <a:solidFill>
                  <a:srgbClr val="FFFFFF"/>
                </a:solidFill>
                <a:effectLst>
                  <a:outerShdw blurRad="38100" dist="38100" dir="2700000" rotWithShape="0">
                    <a:srgbClr val="000000"/>
                  </a:outerShdw>
                </a:effectLst>
              </a:defRPr>
            </a:pPr>
            <a:endParaRPr/>
          </a:p>
          <a:p>
            <a:pPr algn="ctr">
              <a:spcBef>
                <a:spcPts val="300"/>
              </a:spcBef>
              <a:defRPr>
                <a:solidFill>
                  <a:srgbClr val="FFCC00"/>
                </a:solidFill>
                <a:effectLst>
                  <a:outerShdw blurRad="38100" dist="38100" dir="2700000" rotWithShape="0">
                    <a:srgbClr val="000000"/>
                  </a:outerShdw>
                </a:effectLst>
              </a:defRPr>
            </a:pPr>
            <a:r>
              <a:t>So a corresponding tidal turbine would have to be ten times thicker / stronger!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Rectangle 2"/>
          <p:cNvSpPr txBox="1">
            <a:spLocks noGrp="1"/>
          </p:cNvSpPr>
          <p:nvPr>
            <p:ph type="title"/>
          </p:nvPr>
        </p:nvSpPr>
        <p:spPr>
          <a:xfrm>
            <a:off x="0" y="24613"/>
            <a:ext cx="9144000" cy="533401"/>
          </a:xfrm>
          <a:prstGeom prst="rect">
            <a:avLst/>
          </a:prstGeom>
        </p:spPr>
        <p:txBody>
          <a:bodyPr/>
          <a:lstStyle/>
          <a:p>
            <a:r>
              <a:t>Vs. just plain dumb proposals:</a:t>
            </a:r>
          </a:p>
        </p:txBody>
      </p:sp>
      <p:sp>
        <p:nvSpPr>
          <p:cNvPr id="542" name="Rectangle 5"/>
          <p:cNvSpPr txBox="1"/>
          <p:nvPr/>
        </p:nvSpPr>
        <p:spPr>
          <a:xfrm>
            <a:off x="6477000" y="1488345"/>
            <a:ext cx="2514600" cy="7976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http://www.ecofriend.com/eco-tech-</a:t>
            </a:r>
            <a:r>
              <a:rPr b="1" i="0">
                <a:solidFill>
                  <a:srgbClr val="FFFFFF"/>
                </a:solidFill>
              </a:rPr>
              <a:t>nasa</a:t>
            </a:r>
            <a:r>
              <a:t>-s-jpl-develops-a-cost-effective-way-to-harness-ocean-energy.html</a:t>
            </a:r>
          </a:p>
        </p:txBody>
      </p:sp>
      <p:pic>
        <p:nvPicPr>
          <p:cNvPr id="543" name="Picture 15" descr="Picture 15"/>
          <p:cNvPicPr>
            <a:picLocks noChangeAspect="1"/>
          </p:cNvPicPr>
          <p:nvPr/>
        </p:nvPicPr>
        <p:blipFill>
          <a:blip r:embed="rId2"/>
          <a:stretch>
            <a:fillRect/>
          </a:stretch>
        </p:blipFill>
        <p:spPr>
          <a:xfrm>
            <a:off x="2791086" y="720991"/>
            <a:ext cx="3609715" cy="2631809"/>
          </a:xfrm>
          <a:prstGeom prst="rect">
            <a:avLst/>
          </a:prstGeom>
          <a:ln w="12700">
            <a:miter lim="400000"/>
          </a:ln>
        </p:spPr>
      </p:pic>
      <p:sp>
        <p:nvSpPr>
          <p:cNvPr id="544" name="Rectangle 3"/>
          <p:cNvSpPr txBox="1">
            <a:spLocks noGrp="1"/>
          </p:cNvSpPr>
          <p:nvPr>
            <p:ph type="body" idx="1"/>
          </p:nvPr>
        </p:nvSpPr>
        <p:spPr>
          <a:xfrm>
            <a:off x="228600" y="3581400"/>
            <a:ext cx="8610600" cy="3048000"/>
          </a:xfrm>
          <a:prstGeom prst="rect">
            <a:avLst/>
          </a:prstGeom>
        </p:spPr>
        <p:txBody>
          <a:bodyPr/>
          <a:lstStyle/>
          <a:p>
            <a:pPr>
              <a:spcBef>
                <a:spcPts val="300"/>
              </a:spcBef>
              <a:defRPr sz="1600"/>
            </a:pPr>
            <a:r>
              <a:rPr sz="1800"/>
              <a:t>Instead of producing electricity AT the undersea turbines,</a:t>
            </a:r>
            <a:r>
              <a:t> </a:t>
            </a:r>
          </a:p>
          <a:p>
            <a:pPr algn="r">
              <a:spcBef>
                <a:spcPts val="300"/>
              </a:spcBef>
              <a:defRPr sz="1700"/>
            </a:pPr>
            <a:r>
              <a:t>and then delivering it to shore via simple efficient ELECTRICAL CABLES</a:t>
            </a:r>
          </a:p>
          <a:p>
            <a:pPr>
              <a:defRPr sz="1200"/>
            </a:pPr>
            <a:endParaRPr/>
          </a:p>
          <a:p>
            <a:pPr>
              <a:spcBef>
                <a:spcPts val="300"/>
              </a:spcBef>
              <a:defRPr sz="1600"/>
            </a:pPr>
            <a:r>
              <a:rPr sz="1800"/>
              <a:t>This proposal suggests using ocean bottom tidal turbines to pump water,</a:t>
            </a:r>
            <a:r>
              <a:t> </a:t>
            </a:r>
          </a:p>
          <a:p>
            <a:pPr>
              <a:spcBef>
                <a:spcPts val="300"/>
              </a:spcBef>
              <a:defRPr sz="1600"/>
            </a:pPr>
            <a:r>
              <a:t>			</a:t>
            </a:r>
            <a:r>
              <a:rPr sz="1800"/>
              <a:t>through BIG LONG PIPES,</a:t>
            </a:r>
          </a:p>
          <a:p>
            <a:pPr algn="r">
              <a:spcBef>
                <a:spcPts val="300"/>
              </a:spcBef>
              <a:defRPr sz="1800"/>
            </a:pPr>
            <a:r>
              <a:t>all the way to an onshore hydro power station</a:t>
            </a:r>
          </a:p>
          <a:p>
            <a:pPr>
              <a:defRPr sz="1600"/>
            </a:pPr>
            <a:endParaRPr/>
          </a:p>
          <a:p>
            <a:pPr algn="ctr">
              <a:spcBef>
                <a:spcPts val="300"/>
              </a:spcBef>
              <a:defRPr sz="1800" b="1">
                <a:solidFill>
                  <a:srgbClr val="FFCC00"/>
                </a:solidFill>
              </a:defRPr>
            </a:pPr>
            <a:r>
              <a:t>Can you imagine the energy lost to friction &amp; turbulence in those long pipes?</a:t>
            </a:r>
          </a:p>
          <a:p>
            <a:pPr algn="ctr">
              <a:defRPr sz="400" b="1">
                <a:solidFill>
                  <a:srgbClr val="FFCC00"/>
                </a:solidFill>
              </a:defRPr>
            </a:pPr>
            <a:endParaRPr/>
          </a:p>
          <a:p>
            <a:pPr algn="ctr">
              <a:spcBef>
                <a:spcPts val="300"/>
              </a:spcBef>
              <a:defRPr sz="1700">
                <a:solidFill>
                  <a:srgbClr val="FFCC00"/>
                </a:solidFill>
              </a:defRPr>
            </a:pPr>
            <a:r>
              <a:t>(to say nothing of the cost / difficulty in laying down those long pairs of pipes!)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Rectangle 3"/>
          <p:cNvSpPr txBox="1"/>
          <p:nvPr/>
        </p:nvSpPr>
        <p:spPr>
          <a:xfrm>
            <a:off x="132212" y="702431"/>
            <a:ext cx="8879577" cy="128131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defRPr>
            </a:pPr>
            <a:r>
              <a:rPr b="1">
                <a:solidFill>
                  <a:srgbClr val="FBC901"/>
                </a:solidFill>
              </a:rPr>
              <a:t>MeyGen</a:t>
            </a:r>
            <a:r>
              <a:t> in Scotland's </a:t>
            </a:r>
            <a:r>
              <a:rPr b="1">
                <a:solidFill>
                  <a:srgbClr val="FBC901"/>
                </a:solidFill>
              </a:rPr>
              <a:t>Pentland Firth</a:t>
            </a:r>
            <a:r>
              <a:t> is the largest ongoing Tidal Stream project</a:t>
            </a:r>
          </a:p>
          <a:p>
            <a:pPr>
              <a:spcBef>
                <a:spcPts val="400"/>
              </a:spcBef>
              <a:defRPr sz="7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That "Firth" is the strait separating mainland Scotland from the Orkney Islands</a:t>
            </a:r>
          </a:p>
          <a:p>
            <a:pPr lvl="1">
              <a:spcBef>
                <a:spcPts val="400"/>
              </a:spcBef>
              <a:defRPr sz="700" b="0">
                <a:solidFill>
                  <a:srgbClr val="FFFFFF"/>
                </a:solidFill>
                <a:effectLst>
                  <a:outerShdw blurRad="38100" dist="38100" dir="2700000" rotWithShape="0">
                    <a:srgbClr val="000000"/>
                  </a:outerShdw>
                </a:effectLst>
              </a:defRPr>
            </a:pPr>
            <a:endParaRPr/>
          </a:p>
          <a:p>
            <a:pPr lvl="2">
              <a:spcBef>
                <a:spcPts val="400"/>
              </a:spcBef>
              <a:defRPr b="0">
                <a:solidFill>
                  <a:srgbClr val="FFFFFF"/>
                </a:solidFill>
                <a:effectLst>
                  <a:outerShdw blurRad="38100" dist="38100" dir="2700000" rotWithShape="0">
                    <a:srgbClr val="000000"/>
                  </a:outerShdw>
                </a:effectLst>
              </a:defRPr>
            </a:pPr>
            <a:r>
              <a:rPr>
                <a:solidFill>
                  <a:srgbClr val="FBC901"/>
                </a:solidFill>
              </a:rPr>
              <a:t>Its up to 5 m/s water flow speeds equal those found in the Bay of Fundy</a:t>
            </a:r>
            <a:r>
              <a:t> </a:t>
            </a:r>
            <a:r>
              <a:rPr baseline="31999"/>
              <a:t>1, 2</a:t>
            </a:r>
          </a:p>
        </p:txBody>
      </p:sp>
      <p:sp>
        <p:nvSpPr>
          <p:cNvPr id="547" name="Rectangle 5"/>
          <p:cNvSpPr txBox="1"/>
          <p:nvPr/>
        </p:nvSpPr>
        <p:spPr>
          <a:xfrm>
            <a:off x="64410" y="6418275"/>
            <a:ext cx="8991601"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https://en.wikipedia.org/wiki/MeyGen    2) https://www.oceannetworks.ca/observatories/atlantic/bay-fundy-minas-passage    </a:t>
            </a:r>
            <a:br/>
            <a:r>
              <a:t>3) https://www.theguardian.com/uk-news/2016/sep/12/worlds-first-large-scale-tidal-energy-farm-launches-scotland</a:t>
            </a:r>
          </a:p>
        </p:txBody>
      </p:sp>
      <p:sp>
        <p:nvSpPr>
          <p:cNvPr id="548" name="Can we identify apparently successful / proven Tidal Stream designs?"/>
          <p:cNvSpPr txBox="1">
            <a:spLocks noGrp="1"/>
          </p:cNvSpPr>
          <p:nvPr>
            <p:ph type="title"/>
          </p:nvPr>
        </p:nvSpPr>
        <p:spPr>
          <a:xfrm>
            <a:off x="304800" y="76200"/>
            <a:ext cx="8534400" cy="609600"/>
          </a:xfrm>
          <a:prstGeom prst="rect">
            <a:avLst/>
          </a:prstGeom>
        </p:spPr>
        <p:txBody>
          <a:bodyPr/>
          <a:lstStyle>
            <a:lvl1pPr defTabSz="886968">
              <a:defRPr sz="2134">
                <a:effectLst>
                  <a:outerShdw blurRad="36957" dist="36957" dir="2700000" rotWithShape="0">
                    <a:srgbClr val="000000"/>
                  </a:outerShdw>
                </a:effectLst>
              </a:defRPr>
            </a:lvl1pPr>
          </a:lstStyle>
          <a:p>
            <a:r>
              <a:t>Can we identify apparently successful / proven Tidal Stream designs?</a:t>
            </a:r>
          </a:p>
        </p:txBody>
      </p:sp>
      <p:pic>
        <p:nvPicPr>
          <p:cNvPr id="549" name="Image" descr="Image"/>
          <p:cNvPicPr>
            <a:picLocks noChangeAspect="1"/>
          </p:cNvPicPr>
          <p:nvPr/>
        </p:nvPicPr>
        <p:blipFill>
          <a:blip r:embed="rId2"/>
          <a:stretch>
            <a:fillRect/>
          </a:stretch>
        </p:blipFill>
        <p:spPr>
          <a:xfrm>
            <a:off x="1732996" y="2155729"/>
            <a:ext cx="2673651" cy="3240101"/>
          </a:xfrm>
          <a:prstGeom prst="rect">
            <a:avLst/>
          </a:prstGeom>
          <a:ln w="12700">
            <a:miter lim="400000"/>
          </a:ln>
        </p:spPr>
      </p:pic>
      <p:pic>
        <p:nvPicPr>
          <p:cNvPr id="550" name="Image" descr="Image"/>
          <p:cNvPicPr>
            <a:picLocks noChangeAspect="1"/>
          </p:cNvPicPr>
          <p:nvPr/>
        </p:nvPicPr>
        <p:blipFill>
          <a:blip r:embed="rId3"/>
          <a:stretch>
            <a:fillRect/>
          </a:stretch>
        </p:blipFill>
        <p:spPr>
          <a:xfrm>
            <a:off x="4946519" y="2155674"/>
            <a:ext cx="2395990" cy="3240198"/>
          </a:xfrm>
          <a:prstGeom prst="rect">
            <a:avLst/>
          </a:prstGeom>
          <a:ln w="12700">
            <a:miter lim="400000"/>
          </a:ln>
        </p:spPr>
      </p:pic>
      <p:sp>
        <p:nvSpPr>
          <p:cNvPr id="551" name="Rectangle 3"/>
          <p:cNvSpPr txBox="1"/>
          <p:nvPr/>
        </p:nvSpPr>
        <p:spPr>
          <a:xfrm>
            <a:off x="171222" y="5567791"/>
            <a:ext cx="8991601" cy="81599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defRPr>
            </a:pPr>
            <a:r>
              <a:t>The project's Phase IA placed four 16m diameter, 1.5 MW turbines on the ocean floor </a:t>
            </a:r>
            <a:r>
              <a:rPr baseline="31999"/>
              <a:t>3</a:t>
            </a:r>
          </a:p>
          <a:p>
            <a:pPr>
              <a:spcBef>
                <a:spcPts val="400"/>
              </a:spcBef>
              <a:defRPr sz="7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The first turbine became fully operational in </a:t>
            </a:r>
            <a:r>
              <a:rPr b="1">
                <a:solidFill>
                  <a:srgbClr val="FBC901"/>
                </a:solidFill>
              </a:rPr>
              <a:t>2017</a:t>
            </a:r>
            <a:r>
              <a:t>, and the fourth by </a:t>
            </a:r>
            <a:r>
              <a:rPr b="1">
                <a:solidFill>
                  <a:srgbClr val="FBC901"/>
                </a:solidFill>
              </a:rPr>
              <a:t>2018</a:t>
            </a:r>
          </a:p>
        </p:txBody>
      </p:sp>
      <p:sp>
        <p:nvSpPr>
          <p:cNvPr id="552" name="Rectangle 5"/>
          <p:cNvSpPr txBox="1"/>
          <p:nvPr/>
        </p:nvSpPr>
        <p:spPr>
          <a:xfrm>
            <a:off x="7503871" y="3573735"/>
            <a:ext cx="1403376" cy="4420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Satellite Images from Apple Maps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Rectangle 3"/>
          <p:cNvSpPr txBox="1"/>
          <p:nvPr/>
        </p:nvSpPr>
        <p:spPr>
          <a:xfrm>
            <a:off x="242973" y="3885531"/>
            <a:ext cx="8879577" cy="186094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defRPr>
            </a:pPr>
            <a:r>
              <a:t>Phase 1B (now in progress) will bring the project's total turbine count to </a:t>
            </a:r>
            <a:r>
              <a:rPr b="1"/>
              <a:t>8</a:t>
            </a:r>
            <a:r>
              <a:t>  </a:t>
            </a:r>
            <a:r>
              <a:rPr baseline="31999"/>
              <a:t>1, 4</a:t>
            </a:r>
          </a:p>
          <a:p>
            <a:pPr>
              <a:spcBef>
                <a:spcPts val="400"/>
              </a:spcBef>
              <a:defRPr sz="11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Phase 1C (targeting 2021) would bring turbine count to </a:t>
            </a:r>
            <a:r>
              <a:rPr b="1"/>
              <a:t>49</a:t>
            </a:r>
            <a:r>
              <a:t> &amp; capacity to</a:t>
            </a:r>
            <a:r>
              <a:rPr b="1"/>
              <a:t> 86 MW</a:t>
            </a:r>
            <a:r>
              <a:t> </a:t>
            </a:r>
            <a:r>
              <a:rPr baseline="31999"/>
              <a:t>1</a:t>
            </a:r>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A proposed 2</a:t>
            </a:r>
            <a:r>
              <a:rPr baseline="31999"/>
              <a:t>nd</a:t>
            </a:r>
            <a:r>
              <a:t> phase would bring turbine count to </a:t>
            </a:r>
            <a:r>
              <a:rPr b="1"/>
              <a:t>269</a:t>
            </a:r>
            <a:r>
              <a:t> and capacity to </a:t>
            </a:r>
            <a:r>
              <a:rPr b="1"/>
              <a:t>398</a:t>
            </a:r>
            <a:r>
              <a:t> MW </a:t>
            </a:r>
            <a:r>
              <a:rPr baseline="31999"/>
              <a:t>4</a:t>
            </a:r>
          </a:p>
          <a:p>
            <a:pPr>
              <a:spcBef>
                <a:spcPts val="400"/>
              </a:spcBef>
              <a:defRPr sz="7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with the total installation then occupying </a:t>
            </a:r>
            <a:r>
              <a:rPr b="1"/>
              <a:t>3.3 to 3.5 km</a:t>
            </a:r>
            <a:r>
              <a:rPr b="1" baseline="31999"/>
              <a:t>2</a:t>
            </a:r>
            <a:r>
              <a:rPr b="1"/>
              <a:t> of ocean floor</a:t>
            </a:r>
            <a:r>
              <a:t> </a:t>
            </a:r>
            <a:r>
              <a:rPr baseline="31999"/>
              <a:t>3, 4</a:t>
            </a:r>
          </a:p>
        </p:txBody>
      </p:sp>
      <p:sp>
        <p:nvSpPr>
          <p:cNvPr id="555" name="Rectangle 5"/>
          <p:cNvSpPr txBox="1"/>
          <p:nvPr/>
        </p:nvSpPr>
        <p:spPr>
          <a:xfrm>
            <a:off x="5357877" y="3321174"/>
            <a:ext cx="3283476"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Figure from reference:4 </a:t>
            </a:r>
          </a:p>
        </p:txBody>
      </p:sp>
      <p:sp>
        <p:nvSpPr>
          <p:cNvPr id="556" name="Its four operational turbines are indeed compact, foundation-less, bottom-clinging"/>
          <p:cNvSpPr txBox="1">
            <a:spLocks noGrp="1"/>
          </p:cNvSpPr>
          <p:nvPr>
            <p:ph type="title"/>
          </p:nvPr>
        </p:nvSpPr>
        <p:spPr>
          <a:xfrm>
            <a:off x="75108" y="76200"/>
            <a:ext cx="8993784" cy="609600"/>
          </a:xfrm>
          <a:prstGeom prst="rect">
            <a:avLst/>
          </a:prstGeom>
        </p:spPr>
        <p:txBody>
          <a:bodyPr/>
          <a:lstStyle>
            <a:lvl1pPr defTabSz="804672">
              <a:defRPr sz="1936">
                <a:effectLst>
                  <a:outerShdw blurRad="33528" dist="33528" dir="2700000" rotWithShape="0">
                    <a:srgbClr val="000000"/>
                  </a:outerShdw>
                </a:effectLst>
              </a:defRPr>
            </a:lvl1pPr>
          </a:lstStyle>
          <a:p>
            <a:r>
              <a:t>Its four operational turbines are indeed compact, foundation-less, bottom-clinging </a:t>
            </a:r>
          </a:p>
        </p:txBody>
      </p:sp>
      <p:pic>
        <p:nvPicPr>
          <p:cNvPr id="557" name="Image" descr="Image"/>
          <p:cNvPicPr>
            <a:picLocks noChangeAspect="1"/>
          </p:cNvPicPr>
          <p:nvPr/>
        </p:nvPicPr>
        <p:blipFill>
          <a:blip r:embed="rId2"/>
          <a:stretch>
            <a:fillRect/>
          </a:stretch>
        </p:blipFill>
        <p:spPr>
          <a:xfrm>
            <a:off x="5284276" y="773279"/>
            <a:ext cx="3430678" cy="2459435"/>
          </a:xfrm>
          <a:prstGeom prst="rect">
            <a:avLst/>
          </a:prstGeom>
          <a:ln w="12700">
            <a:miter lim="400000"/>
          </a:ln>
        </p:spPr>
      </p:pic>
      <p:pic>
        <p:nvPicPr>
          <p:cNvPr id="558" name="Image" descr="Image"/>
          <p:cNvPicPr>
            <a:picLocks noChangeAspect="1"/>
          </p:cNvPicPr>
          <p:nvPr/>
        </p:nvPicPr>
        <p:blipFill>
          <a:blip r:embed="rId3"/>
          <a:stretch>
            <a:fillRect/>
          </a:stretch>
        </p:blipFill>
        <p:spPr>
          <a:xfrm>
            <a:off x="401346" y="774260"/>
            <a:ext cx="3704398" cy="2459436"/>
          </a:xfrm>
          <a:prstGeom prst="rect">
            <a:avLst/>
          </a:prstGeom>
          <a:ln w="12700">
            <a:miter lim="400000"/>
          </a:ln>
        </p:spPr>
      </p:pic>
      <p:sp>
        <p:nvSpPr>
          <p:cNvPr id="559" name="Rectangle 5"/>
          <p:cNvSpPr txBox="1"/>
          <p:nvPr/>
        </p:nvSpPr>
        <p:spPr>
          <a:xfrm>
            <a:off x="285440" y="3321174"/>
            <a:ext cx="3936209"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defRPr>
            </a:lvl1pPr>
          </a:lstStyle>
          <a:p>
            <a:r>
              <a:t>Figure from reference 3</a:t>
            </a:r>
          </a:p>
        </p:txBody>
      </p:sp>
      <p:sp>
        <p:nvSpPr>
          <p:cNvPr id="560" name="Rectangle 5"/>
          <p:cNvSpPr txBox="1"/>
          <p:nvPr/>
        </p:nvSpPr>
        <p:spPr>
          <a:xfrm>
            <a:off x="-270751" y="5933966"/>
            <a:ext cx="8991601" cy="7976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https://en.wikipedia.org/wiki/MeyGen </a:t>
            </a:r>
          </a:p>
          <a:p>
            <a:pPr algn="ctr">
              <a:defRPr sz="1200" b="0" i="1">
                <a:solidFill>
                  <a:schemeClr val="accent1"/>
                </a:solidFill>
                <a:effectLst>
                  <a:outerShdw blurRad="38100" dist="38100" dir="2700000" rotWithShape="0">
                    <a:srgbClr val="000000"/>
                  </a:outerShdw>
                </a:effectLst>
              </a:defRPr>
            </a:pPr>
            <a:r>
              <a:t>2)  https://www.theguardian.com/uk-news/2016/sep/12/worlds-first-large-scale-tidal-energy-farm-launches-scotland</a:t>
            </a:r>
          </a:p>
          <a:p>
            <a:pPr algn="ctr">
              <a:defRPr sz="1200" b="0" i="1">
                <a:solidFill>
                  <a:schemeClr val="accent1"/>
                </a:solidFill>
                <a:effectLst>
                  <a:outerShdw blurRad="38100" dist="38100" dir="2700000" rotWithShape="0">
                    <a:srgbClr val="000000"/>
                  </a:outerShdw>
                </a:effectLst>
              </a:defRPr>
            </a:pPr>
            <a:r>
              <a:t>3) https://www.powermag.com/meygen-array-sets-global-records-for-harnessing-tidal-power/?printmode=1</a:t>
            </a:r>
          </a:p>
          <a:p>
            <a:pPr algn="ctr">
              <a:defRPr sz="1200" b="0" i="1">
                <a:solidFill>
                  <a:schemeClr val="accent1"/>
                </a:solidFill>
                <a:effectLst>
                  <a:outerShdw blurRad="38100" dist="38100" dir="2700000" rotWithShape="0">
                    <a:srgbClr val="000000"/>
                  </a:outerShdw>
                </a:effectLst>
              </a:defRPr>
            </a:pPr>
            <a:r>
              <a:t>4) https://www.power-technology.com/projects/pentland-firth-tidal-power-plant-scotland/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Rectangle 3"/>
          <p:cNvSpPr txBox="1"/>
          <p:nvPr/>
        </p:nvSpPr>
        <p:spPr>
          <a:xfrm>
            <a:off x="206053" y="759588"/>
            <a:ext cx="8640463" cy="193797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defRPr>
            </a:pPr>
            <a:r>
              <a:t>This comes from a 2013 study involving U. Oxford &amp; Edinburgh researchers </a:t>
            </a:r>
            <a:r>
              <a:rPr baseline="31999"/>
              <a:t>1, 2</a:t>
            </a:r>
          </a:p>
          <a:p>
            <a:pPr>
              <a:spcBef>
                <a:spcPts val="400"/>
              </a:spcBef>
              <a:defRPr sz="7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 Which, based on modeling of Firth water flows in the presence of turbine farms,</a:t>
            </a:r>
          </a:p>
          <a:p>
            <a:pPr>
              <a:spcBef>
                <a:spcPts val="400"/>
              </a:spcBef>
              <a:defRPr sz="700" b="0">
                <a:solidFill>
                  <a:srgbClr val="FFFFFF"/>
                </a:solidFill>
                <a:effectLst>
                  <a:outerShdw blurRad="38100" dist="38100" dir="2700000" rotWithShape="0">
                    <a:srgbClr val="000000"/>
                  </a:outerShdw>
                </a:effectLst>
              </a:defRPr>
            </a:pPr>
            <a:endParaRPr/>
          </a:p>
          <a:p>
            <a:pPr lvl="2">
              <a:spcBef>
                <a:spcPts val="400"/>
              </a:spcBef>
              <a:defRPr b="0">
                <a:solidFill>
                  <a:srgbClr val="FFFFFF"/>
                </a:solidFill>
                <a:effectLst>
                  <a:outerShdw blurRad="38100" dist="38100" dir="2700000" rotWithShape="0">
                    <a:srgbClr val="000000"/>
                  </a:outerShdw>
                </a:effectLst>
              </a:defRPr>
            </a:pPr>
            <a:r>
              <a:t>concluded that </a:t>
            </a:r>
            <a:r>
              <a:rPr b="1">
                <a:solidFill>
                  <a:srgbClr val="FBC901"/>
                </a:solidFill>
              </a:rPr>
              <a:t>1.9 GW of Tidal Stream power </a:t>
            </a:r>
            <a:r>
              <a:t>might be harvestable via:</a:t>
            </a:r>
          </a:p>
          <a:p>
            <a:pPr>
              <a:spcBef>
                <a:spcPts val="400"/>
              </a:spcBef>
              <a:defRPr sz="700" b="0">
                <a:solidFill>
                  <a:srgbClr val="FFFFFF"/>
                </a:solidFill>
                <a:effectLst>
                  <a:outerShdw blurRad="38100" dist="38100" dir="2700000" rotWithShape="0">
                    <a:srgbClr val="000000"/>
                  </a:outerShdw>
                </a:effectLst>
              </a:defRPr>
            </a:pPr>
            <a:endParaRPr/>
          </a:p>
          <a:p>
            <a:pPr lvl="3">
              <a:spcBef>
                <a:spcPts val="400"/>
              </a:spcBef>
              <a:defRPr b="0">
                <a:solidFill>
                  <a:srgbClr val="FFFFFF"/>
                </a:solidFill>
                <a:effectLst>
                  <a:outerShdw blurRad="38100" dist="38100" dir="2700000" rotWithShape="0">
                    <a:srgbClr val="000000"/>
                  </a:outerShdw>
                </a:effectLst>
              </a:defRPr>
            </a:pPr>
            <a:r>
              <a:rPr sz="1600"/>
              <a:t>"three rows of turbines extending across the entire width of the Pentland Firth and blocking a large fraction of the channel"</a:t>
            </a:r>
          </a:p>
        </p:txBody>
      </p:sp>
      <p:sp>
        <p:nvSpPr>
          <p:cNvPr id="563" name="It's claimed Pentland Firth could provide 43% of Scotland's power 1-3"/>
          <p:cNvSpPr txBox="1">
            <a:spLocks noGrp="1"/>
          </p:cNvSpPr>
          <p:nvPr>
            <p:ph type="title"/>
          </p:nvPr>
        </p:nvSpPr>
        <p:spPr>
          <a:xfrm>
            <a:off x="86497" y="76200"/>
            <a:ext cx="8879576" cy="609600"/>
          </a:xfrm>
          <a:prstGeom prst="rect">
            <a:avLst/>
          </a:prstGeom>
        </p:spPr>
        <p:txBody>
          <a:bodyPr/>
          <a:lstStyle/>
          <a:p>
            <a:r>
              <a:t>It's claimed Pentland Firth could provide 43% of Scotland's power </a:t>
            </a:r>
            <a:r>
              <a:rPr baseline="31999"/>
              <a:t>1-3</a:t>
            </a:r>
          </a:p>
        </p:txBody>
      </p:sp>
      <p:sp>
        <p:nvSpPr>
          <p:cNvPr id="564" name="Rectangle 5"/>
          <p:cNvSpPr txBox="1"/>
          <p:nvPr/>
        </p:nvSpPr>
        <p:spPr>
          <a:xfrm>
            <a:off x="6338034" y="2842249"/>
            <a:ext cx="2683901" cy="18644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https://royalsocietypublishing.org/doi/full/10.1098/rspa.2013.0072</a:t>
            </a:r>
          </a:p>
          <a:p>
            <a:pPr algn="ctr">
              <a:defRPr sz="1200" b="0" i="1">
                <a:solidFill>
                  <a:schemeClr val="accent1"/>
                </a:solidFill>
                <a:effectLst>
                  <a:outerShdw blurRad="38100" dist="38100" dir="2700000" rotWithShape="0">
                    <a:srgbClr val="000000"/>
                  </a:outerShdw>
                </a:effectLst>
              </a:defRPr>
            </a:pPr>
            <a:endParaRPr/>
          </a:p>
          <a:p>
            <a:pPr algn="ctr">
              <a:defRPr sz="1200" b="0" i="1">
                <a:solidFill>
                  <a:schemeClr val="accent1"/>
                </a:solidFill>
                <a:effectLst>
                  <a:outerShdw blurRad="38100" dist="38100" dir="2700000" rotWithShape="0">
                    <a:srgbClr val="000000"/>
                  </a:outerShdw>
                </a:effectLst>
              </a:defRPr>
            </a:pPr>
            <a:r>
              <a:t>2) https://www.eng.ed.ac.uk/about/news/20140128/tidal-energy-potential-pentland-firth-revealed </a:t>
            </a:r>
          </a:p>
          <a:p>
            <a:pPr algn="ctr">
              <a:defRPr sz="1200" b="0" i="1">
                <a:solidFill>
                  <a:schemeClr val="accent1"/>
                </a:solidFill>
                <a:effectLst>
                  <a:outerShdw blurRad="38100" dist="38100" dir="2700000" rotWithShape="0">
                    <a:srgbClr val="000000"/>
                  </a:outerShdw>
                </a:effectLst>
              </a:defRPr>
            </a:pPr>
            <a:endParaRPr/>
          </a:p>
          <a:p>
            <a:pPr algn="ctr">
              <a:defRPr sz="1200" b="0" i="1">
                <a:solidFill>
                  <a:schemeClr val="accent1"/>
                </a:solidFill>
                <a:effectLst>
                  <a:outerShdw blurRad="38100" dist="38100" dir="2700000" rotWithShape="0">
                    <a:srgbClr val="000000"/>
                  </a:outerShdw>
                </a:effectLst>
              </a:defRPr>
            </a:pPr>
            <a:r>
              <a:t>3) https://www.bbc.com/news/uk-scotland-north-east-orkney-shetland-25800448 </a:t>
            </a:r>
          </a:p>
        </p:txBody>
      </p:sp>
      <p:grpSp>
        <p:nvGrpSpPr>
          <p:cNvPr id="567" name="Group"/>
          <p:cNvGrpSpPr/>
          <p:nvPr/>
        </p:nvGrpSpPr>
        <p:grpSpPr>
          <a:xfrm>
            <a:off x="2374399" y="2842249"/>
            <a:ext cx="3786923" cy="2069203"/>
            <a:chOff x="0" y="0"/>
            <a:chExt cx="3786922" cy="2069201"/>
          </a:xfrm>
        </p:grpSpPr>
        <p:pic>
          <p:nvPicPr>
            <p:cNvPr id="565" name="Image" descr="Image"/>
            <p:cNvPicPr>
              <a:picLocks noChangeAspect="1"/>
            </p:cNvPicPr>
            <p:nvPr/>
          </p:nvPicPr>
          <p:blipFill>
            <a:blip r:embed="rId2"/>
            <a:stretch>
              <a:fillRect/>
            </a:stretch>
          </p:blipFill>
          <p:spPr>
            <a:xfrm>
              <a:off x="0" y="0"/>
              <a:ext cx="3786923" cy="2069202"/>
            </a:xfrm>
            <a:prstGeom prst="rect">
              <a:avLst/>
            </a:prstGeom>
            <a:ln w="12700" cap="flat">
              <a:noFill/>
              <a:miter lim="400000"/>
            </a:ln>
            <a:effectLst/>
          </p:spPr>
        </p:pic>
        <p:sp>
          <p:nvSpPr>
            <p:cNvPr id="566" name="Oval"/>
            <p:cNvSpPr/>
            <p:nvPr/>
          </p:nvSpPr>
          <p:spPr>
            <a:xfrm>
              <a:off x="1547537" y="326471"/>
              <a:ext cx="1616213" cy="1326023"/>
            </a:xfrm>
            <a:prstGeom prst="ellipse">
              <a:avLst/>
            </a:prstGeom>
            <a:noFill/>
            <a:ln w="38100" cap="flat">
              <a:solidFill>
                <a:srgbClr val="FBC901"/>
              </a:solidFill>
              <a:prstDash val="solid"/>
              <a:round/>
            </a:ln>
            <a:effectLst/>
          </p:spPr>
          <p:txBody>
            <a:bodyPr vert="eaVert" wrap="square" lIns="45719" tIns="45719" rIns="45719" bIns="45719" numCol="1" anchor="t">
              <a:noAutofit/>
            </a:bodyPr>
            <a:lstStyle/>
            <a:p>
              <a:endParaRPr/>
            </a:p>
          </p:txBody>
        </p:sp>
      </p:grpSp>
      <p:sp>
        <p:nvSpPr>
          <p:cNvPr id="568" name="Rectangle 3"/>
          <p:cNvSpPr txBox="1"/>
          <p:nvPr/>
        </p:nvSpPr>
        <p:spPr>
          <a:xfrm>
            <a:off x="251768" y="5056136"/>
            <a:ext cx="8879577" cy="134481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defRPr>
            </a:pPr>
            <a:r>
              <a:t>Turbine patterns &amp; spacings were among the input parameters in this study</a:t>
            </a:r>
          </a:p>
          <a:p>
            <a:pPr>
              <a:spcBef>
                <a:spcPts val="400"/>
              </a:spcBef>
              <a:defRPr sz="7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But I did not find final estimates of the number of turbines required for 1.9 GW </a:t>
            </a:r>
          </a:p>
          <a:p>
            <a:pPr lvl="1">
              <a:spcBef>
                <a:spcPts val="400"/>
              </a:spcBef>
              <a:defRPr sz="11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Extrapolation from MeyGen suggests: 269 x (1.9 GW / 398 MW) ~ 1300 turbines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ctangle 5"/>
          <p:cNvSpPr txBox="1"/>
          <p:nvPr/>
        </p:nvSpPr>
        <p:spPr>
          <a:xfrm>
            <a:off x="-18258" y="6596920"/>
            <a:ext cx="9126241"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Orkustofnun – National Power Authority: https://nea.is/geothermal/              2) www.geysers.com/geothermal.aspx</a:t>
            </a:r>
          </a:p>
        </p:txBody>
      </p:sp>
      <p:sp>
        <p:nvSpPr>
          <p:cNvPr id="183" name="Rectangle 2"/>
          <p:cNvSpPr txBox="1">
            <a:spLocks noGrp="1"/>
          </p:cNvSpPr>
          <p:nvPr>
            <p:ph type="title"/>
          </p:nvPr>
        </p:nvSpPr>
        <p:spPr>
          <a:xfrm>
            <a:off x="114300" y="76200"/>
            <a:ext cx="8861126" cy="685800"/>
          </a:xfrm>
          <a:prstGeom prst="rect">
            <a:avLst/>
          </a:prstGeom>
        </p:spPr>
        <p:txBody>
          <a:bodyPr/>
          <a:lstStyle/>
          <a:p>
            <a:r>
              <a:t>Examples of large present day Geothermal Power Plants?</a:t>
            </a:r>
          </a:p>
        </p:txBody>
      </p:sp>
      <p:sp>
        <p:nvSpPr>
          <p:cNvPr id="184" name="Rectangle 3"/>
          <p:cNvSpPr txBox="1">
            <a:spLocks noGrp="1"/>
          </p:cNvSpPr>
          <p:nvPr>
            <p:ph type="body" sz="half" idx="1"/>
          </p:nvPr>
        </p:nvSpPr>
        <p:spPr>
          <a:xfrm>
            <a:off x="207117" y="810961"/>
            <a:ext cx="8729765" cy="2726154"/>
          </a:xfrm>
          <a:prstGeom prst="rect">
            <a:avLst/>
          </a:prstGeom>
        </p:spPr>
        <p:txBody>
          <a:bodyPr/>
          <a:lstStyle/>
          <a:p>
            <a:pPr defTabSz="868680">
              <a:defRPr sz="1710">
                <a:effectLst>
                  <a:outerShdw blurRad="36195" dist="36195" dir="2700000" rotWithShape="0">
                    <a:srgbClr val="000000"/>
                  </a:outerShdw>
                </a:effectLst>
              </a:defRPr>
            </a:pPr>
            <a:r>
              <a:t>They naturally favor sites where the Geothermal Gradient is exceptionally steep</a:t>
            </a:r>
          </a:p>
          <a:p>
            <a:pPr defTabSz="868680">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Which occurs near those "crustal irregularities" where plate tectonics </a:t>
            </a:r>
          </a:p>
          <a:p>
            <a:pPr marL="0" lvl="1" indent="608851" defTabSz="868680">
              <a:buSzTx/>
              <a:buNone/>
              <a:defRPr sz="665">
                <a:effectLst>
                  <a:outerShdw blurRad="36195" dist="36195" dir="2700000" rotWithShape="0">
                    <a:srgbClr val="000000"/>
                  </a:outerShdw>
                </a:effectLst>
              </a:defRPr>
            </a:pPr>
            <a:endParaRPr/>
          </a:p>
          <a:p>
            <a:pPr marL="0" lvl="2" indent="1031557" defTabSz="868680">
              <a:buSzTx/>
              <a:buNone/>
              <a:defRPr sz="1710">
                <a:effectLst>
                  <a:outerShdw blurRad="36195" dist="36195" dir="2700000" rotWithShape="0">
                    <a:srgbClr val="000000"/>
                  </a:outerShdw>
                </a:effectLst>
              </a:defRPr>
            </a:pPr>
            <a:r>
              <a:t>has drawn hot magma reservoirs unusually close to the surface</a:t>
            </a:r>
          </a:p>
          <a:p>
            <a:pPr defTabSz="868680">
              <a:defRPr sz="1045">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As in plate-tectonic-boundary-straddling</a:t>
            </a:r>
            <a:r>
              <a:rPr b="1"/>
              <a:t> Iceland:  </a:t>
            </a:r>
            <a:r>
              <a:t>Where </a:t>
            </a:r>
            <a:r>
              <a:rPr b="1">
                <a:solidFill>
                  <a:srgbClr val="FBC901"/>
                </a:solidFill>
              </a:rPr>
              <a:t>25% of power</a:t>
            </a:r>
            <a:r>
              <a:t> is Geothermal </a:t>
            </a:r>
            <a:r>
              <a:rPr baseline="31999"/>
              <a:t>1</a:t>
            </a:r>
          </a:p>
          <a:p>
            <a:pPr marL="0" lvl="2" indent="1031557" defTabSz="868680">
              <a:buSzTx/>
              <a:buNone/>
              <a:defRPr sz="1045">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And in "Ring of Fire" (tectonic-plate-subduction-overlying)</a:t>
            </a:r>
            <a:r>
              <a:rPr b="1"/>
              <a:t> Northern California:</a:t>
            </a:r>
            <a:r>
              <a:t>  </a:t>
            </a:r>
          </a:p>
          <a:p>
            <a:pPr marL="0" lvl="1" indent="608851" defTabSz="868680">
              <a:buSzTx/>
              <a:buNone/>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Where the </a:t>
            </a:r>
            <a:r>
              <a:rPr b="1">
                <a:solidFill>
                  <a:srgbClr val="FFCC00"/>
                </a:solidFill>
              </a:rPr>
              <a:t>15</a:t>
            </a:r>
            <a:r>
              <a:t> "Geysers" power plants together produce up to </a:t>
            </a:r>
            <a:r>
              <a:rPr b="1">
                <a:solidFill>
                  <a:srgbClr val="FFCC00"/>
                </a:solidFill>
              </a:rPr>
              <a:t>725 MW </a:t>
            </a:r>
            <a:r>
              <a:rPr baseline="31999"/>
              <a:t>2</a:t>
            </a:r>
          </a:p>
        </p:txBody>
      </p:sp>
      <p:grpSp>
        <p:nvGrpSpPr>
          <p:cNvPr id="189" name="Group"/>
          <p:cNvGrpSpPr/>
          <p:nvPr/>
        </p:nvGrpSpPr>
        <p:grpSpPr>
          <a:xfrm>
            <a:off x="268560" y="3746215"/>
            <a:ext cx="8722147" cy="2771023"/>
            <a:chOff x="0" y="0"/>
            <a:chExt cx="8722145" cy="2771021"/>
          </a:xfrm>
        </p:grpSpPr>
        <p:pic>
          <p:nvPicPr>
            <p:cNvPr id="185" name="NesjavellirPowerPlant_edit2.jpg" descr="NesjavellirPowerPlant_edit2.jpg"/>
            <p:cNvPicPr>
              <a:picLocks noChangeAspect="1"/>
            </p:cNvPicPr>
            <p:nvPr/>
          </p:nvPicPr>
          <p:blipFill>
            <a:blip r:embed="rId2"/>
            <a:stretch>
              <a:fillRect/>
            </a:stretch>
          </p:blipFill>
          <p:spPr>
            <a:xfrm>
              <a:off x="311639" y="658183"/>
              <a:ext cx="3169259" cy="2112839"/>
            </a:xfrm>
            <a:prstGeom prst="rect">
              <a:avLst/>
            </a:prstGeom>
            <a:ln w="12700" cap="flat">
              <a:noFill/>
              <a:miter lim="400000"/>
            </a:ln>
            <a:effectLst/>
          </p:spPr>
        </p:pic>
        <p:pic>
          <p:nvPicPr>
            <p:cNvPr id="186" name="geothermal.gif" descr="geothermal.gif"/>
            <p:cNvPicPr>
              <a:picLocks noChangeAspect="1"/>
            </p:cNvPicPr>
            <p:nvPr/>
          </p:nvPicPr>
          <p:blipFill>
            <a:blip r:embed="rId3"/>
            <a:stretch>
              <a:fillRect/>
            </a:stretch>
          </p:blipFill>
          <p:spPr>
            <a:xfrm>
              <a:off x="4760362" y="658183"/>
              <a:ext cx="3549570" cy="2112839"/>
            </a:xfrm>
            <a:prstGeom prst="rect">
              <a:avLst/>
            </a:prstGeom>
            <a:ln w="12700" cap="flat">
              <a:noFill/>
              <a:miter lim="400000"/>
            </a:ln>
            <a:effectLst/>
          </p:spPr>
        </p:pic>
        <p:sp>
          <p:nvSpPr>
            <p:cNvPr id="187" name="Rectangle 3"/>
            <p:cNvSpPr txBox="1"/>
            <p:nvPr/>
          </p:nvSpPr>
          <p:spPr>
            <a:xfrm>
              <a:off x="0" y="0"/>
              <a:ext cx="3843338" cy="71120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defRPr b="0" i="1">
                  <a:solidFill>
                    <a:srgbClr val="FFFFFF"/>
                  </a:solidFill>
                  <a:effectLst>
                    <a:outerShdw blurRad="38100" dist="38100" dir="2700000" rotWithShape="0">
                      <a:srgbClr val="000000"/>
                    </a:outerShdw>
                  </a:effectLst>
                </a:defRPr>
              </a:pPr>
              <a:r>
                <a:t>Iceland's Nesjavellir Power Plant:</a:t>
              </a:r>
            </a:p>
            <a:p>
              <a:pPr algn="ctr">
                <a:spcBef>
                  <a:spcPts val="400"/>
                </a:spcBef>
                <a:defRPr sz="200" b="0">
                  <a:solidFill>
                    <a:srgbClr val="FFFFFF"/>
                  </a:solidFill>
                  <a:effectLst>
                    <a:outerShdw blurRad="38100" dist="38100" dir="2700000" rotWithShape="0">
                      <a:srgbClr val="000000"/>
                    </a:outerShdw>
                  </a:effectLst>
                </a:defRPr>
              </a:pPr>
              <a:endParaRPr/>
            </a:p>
            <a:p>
              <a:pPr algn="ctr">
                <a:defRPr sz="1000" b="0" i="1">
                  <a:solidFill>
                    <a:schemeClr val="accent1"/>
                  </a:solidFill>
                  <a:effectLst>
                    <a:outerShdw blurRad="38100" dist="38100" dir="2700000" rotWithShape="0">
                      <a:srgbClr val="000000"/>
                    </a:outerShdw>
                  </a:effectLst>
                </a:defRPr>
              </a:pPr>
              <a:r>
                <a:t>https://en.wikipedia.org/wiki/File:NesjavellirPowerPlant_edit2.jpg</a:t>
              </a:r>
            </a:p>
          </p:txBody>
        </p:sp>
        <p:sp>
          <p:nvSpPr>
            <p:cNvPr id="188" name="Rectangle 3"/>
            <p:cNvSpPr txBox="1"/>
            <p:nvPr/>
          </p:nvSpPr>
          <p:spPr>
            <a:xfrm>
              <a:off x="4493938" y="12700"/>
              <a:ext cx="4228208" cy="68580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defRPr b="0" i="1">
                  <a:solidFill>
                    <a:srgbClr val="FFFFFF"/>
                  </a:solidFill>
                  <a:effectLst>
                    <a:outerShdw blurRad="38100" dist="38100" dir="2700000" rotWithShape="0">
                      <a:srgbClr val="000000"/>
                    </a:outerShdw>
                  </a:effectLst>
                </a:defRPr>
              </a:pPr>
              <a:r>
                <a:t>One of the California "Geysers" Plants:</a:t>
              </a:r>
            </a:p>
            <a:p>
              <a:pPr algn="ctr">
                <a:spcBef>
                  <a:spcPts val="400"/>
                </a:spcBef>
                <a:defRPr sz="200" b="0">
                  <a:solidFill>
                    <a:srgbClr val="FFFFFF"/>
                  </a:solidFill>
                  <a:effectLst>
                    <a:outerShdw blurRad="38100" dist="38100" dir="2700000" rotWithShape="0">
                      <a:srgbClr val="000000"/>
                    </a:outerShdw>
                  </a:effectLst>
                </a:defRPr>
              </a:pPr>
              <a:endParaRPr/>
            </a:p>
            <a:p>
              <a:pPr algn="ctr">
                <a:defRPr sz="1000" b="0" i="1">
                  <a:solidFill>
                    <a:schemeClr val="accent1"/>
                  </a:solidFill>
                  <a:effectLst>
                    <a:outerShdw blurRad="38100" dist="38100" dir="2700000" rotWithShape="0">
                      <a:srgbClr val="000000"/>
                    </a:outerShdw>
                  </a:effectLst>
                </a:defRPr>
              </a:pPr>
              <a:r>
                <a:t>https://pubs.usgs.gov/gip/dynamic/geothermal.html</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Rectangle 3"/>
          <p:cNvSpPr txBox="1"/>
          <p:nvPr/>
        </p:nvSpPr>
        <p:spPr>
          <a:xfrm>
            <a:off x="151455" y="825189"/>
            <a:ext cx="8879577" cy="470422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BC901"/>
                </a:solidFill>
                <a:effectLst>
                  <a:outerShdw blurRad="38100" dist="38100" dir="2700000" rotWithShape="0">
                    <a:srgbClr val="000000"/>
                  </a:outerShdw>
                </a:effectLst>
              </a:defRPr>
            </a:pPr>
            <a:r>
              <a:t>Only 4-8 turbines are now in operation, the oldest operating for only ~ three years</a:t>
            </a:r>
          </a:p>
          <a:p>
            <a:pPr>
              <a:spcBef>
                <a:spcPts val="400"/>
              </a:spcBef>
              <a:defRPr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For Tidal Stream power to succeed, turbines had better operate for </a:t>
            </a:r>
            <a:r>
              <a:rPr b="1"/>
              <a:t>dozens</a:t>
            </a:r>
            <a:r>
              <a:t> of years,</a:t>
            </a:r>
          </a:p>
          <a:p>
            <a:pPr>
              <a:spcBef>
                <a:spcPts val="400"/>
              </a:spcBef>
              <a:defRPr sz="8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with little or no maintenance (likely requiring them to be hauled up off the seabed)</a:t>
            </a:r>
          </a:p>
          <a:p>
            <a:pPr>
              <a:spcBef>
                <a:spcPts val="400"/>
              </a:spcBef>
              <a:defRPr sz="11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Further, as noted above, water turbines must withstand huge tidal forces </a:t>
            </a:r>
          </a:p>
          <a:p>
            <a:pPr>
              <a:spcBef>
                <a:spcPts val="400"/>
              </a:spcBef>
              <a:defRPr sz="7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suggesting the use of the very best high high-strength steels, </a:t>
            </a:r>
          </a:p>
          <a:p>
            <a:pPr>
              <a:spcBef>
                <a:spcPts val="400"/>
              </a:spcBef>
              <a:defRPr sz="700" b="0">
                <a:solidFill>
                  <a:srgbClr val="FFFFFF"/>
                </a:solidFill>
                <a:effectLst>
                  <a:outerShdw blurRad="38100" dist="38100" dir="2700000" rotWithShape="0">
                    <a:srgbClr val="000000"/>
                  </a:outerShdw>
                </a:effectLst>
              </a:defRPr>
            </a:pPr>
            <a:endParaRPr/>
          </a:p>
          <a:p>
            <a:pPr lvl="2">
              <a:spcBef>
                <a:spcPts val="400"/>
              </a:spcBef>
              <a:defRPr b="0">
                <a:solidFill>
                  <a:srgbClr val="FFFFFF"/>
                </a:solidFill>
                <a:effectLst>
                  <a:outerShdw blurRad="38100" dist="38100" dir="2700000" rotWithShape="0">
                    <a:srgbClr val="000000"/>
                  </a:outerShdw>
                </a:effectLst>
              </a:defRPr>
            </a:pPr>
            <a:r>
              <a:t>which, unfortunately, start rusting immediately upon contact with salt water</a:t>
            </a:r>
          </a:p>
          <a:p>
            <a:pPr lvl="1">
              <a:spcBef>
                <a:spcPts val="400"/>
              </a:spcBef>
              <a:defRPr sz="700" b="0">
                <a:solidFill>
                  <a:srgbClr val="FFFFFF"/>
                </a:solidFill>
                <a:effectLst>
                  <a:outerShdw blurRad="38100" dist="38100" dir="2700000" rotWithShape="0">
                    <a:srgbClr val="000000"/>
                  </a:outerShdw>
                </a:effectLst>
              </a:defRPr>
            </a:pPr>
            <a:endParaRPr/>
          </a:p>
          <a:p>
            <a:pPr lvl="3">
              <a:spcBef>
                <a:spcPts val="400"/>
              </a:spcBef>
              <a:defRPr b="0">
                <a:solidFill>
                  <a:srgbClr val="FFFFFF"/>
                </a:solidFill>
                <a:effectLst>
                  <a:outerShdw blurRad="38100" dist="38100" dir="2700000" rotWithShape="0">
                    <a:srgbClr val="000000"/>
                  </a:outerShdw>
                </a:effectLst>
              </a:defRPr>
            </a:pPr>
            <a:r>
              <a:t>causing joints, seals and bearings to freeze up, if not crumble apart </a:t>
            </a:r>
            <a:endParaRPr baseline="31999"/>
          </a:p>
          <a:p>
            <a:pPr lvl="3">
              <a:spcBef>
                <a:spcPts val="400"/>
              </a:spcBef>
              <a:defRPr sz="700" b="0">
                <a:solidFill>
                  <a:srgbClr val="FFFFFF"/>
                </a:solidFill>
                <a:effectLst>
                  <a:outerShdw blurRad="38100" dist="38100" dir="2700000" rotWithShape="0">
                    <a:srgbClr val="000000"/>
                  </a:outerShdw>
                </a:effectLst>
              </a:defRPr>
            </a:pPr>
            <a:endParaRPr baseline="31999"/>
          </a:p>
          <a:p>
            <a:pPr lvl="4">
              <a:spcBef>
                <a:spcPts val="400"/>
              </a:spcBef>
              <a:defRPr b="0">
                <a:solidFill>
                  <a:srgbClr val="FFFFFF"/>
                </a:solidFill>
                <a:effectLst>
                  <a:outerShdw blurRad="38100" dist="38100" dir="2700000" rotWithShape="0">
                    <a:srgbClr val="000000"/>
                  </a:outerShdw>
                </a:effectLst>
              </a:defRPr>
            </a:pPr>
            <a:r>
              <a:t>(to say nothing of the catastrophe of salt water + electronics) </a:t>
            </a:r>
            <a:r>
              <a:rPr baseline="31999"/>
              <a:t>1</a:t>
            </a:r>
          </a:p>
          <a:p>
            <a:pPr lvl="2">
              <a:spcBef>
                <a:spcPts val="400"/>
              </a:spcBef>
              <a:defRPr sz="2100" b="0">
                <a:solidFill>
                  <a:srgbClr val="FFFFFF"/>
                </a:solidFill>
                <a:effectLst>
                  <a:outerShdw blurRad="38100" dist="38100" dir="2700000" rotWithShape="0">
                    <a:srgbClr val="000000"/>
                  </a:outerShdw>
                </a:effectLst>
              </a:defRPr>
            </a:pPr>
            <a:endParaRPr/>
          </a:p>
          <a:p>
            <a:pPr algn="ctr">
              <a:spcBef>
                <a:spcPts val="400"/>
              </a:spcBef>
              <a:defRPr b="0">
                <a:solidFill>
                  <a:srgbClr val="FBC901"/>
                </a:solidFill>
                <a:effectLst>
                  <a:outerShdw blurRad="38100" dist="38100" dir="2700000" rotWithShape="0">
                    <a:srgbClr val="000000"/>
                  </a:outerShdw>
                </a:effectLst>
              </a:defRPr>
            </a:pPr>
            <a:r>
              <a:t>Earlier projects in the Bay of Fundy provide an apocryphal history:</a:t>
            </a:r>
          </a:p>
        </p:txBody>
      </p:sp>
      <p:sp>
        <p:nvSpPr>
          <p:cNvPr id="571" name="But do these MeyGen turbines really qualify as &quot;successful and proven?&quot;"/>
          <p:cNvSpPr txBox="1">
            <a:spLocks noGrp="1"/>
          </p:cNvSpPr>
          <p:nvPr>
            <p:ph type="title"/>
          </p:nvPr>
        </p:nvSpPr>
        <p:spPr>
          <a:xfrm>
            <a:off x="86497" y="76200"/>
            <a:ext cx="8879576" cy="609600"/>
          </a:xfrm>
          <a:prstGeom prst="rect">
            <a:avLst/>
          </a:prstGeom>
        </p:spPr>
        <p:txBody>
          <a:bodyPr/>
          <a:lstStyle>
            <a:lvl1pPr defTabSz="886968">
              <a:defRPr sz="2134">
                <a:effectLst>
                  <a:outerShdw blurRad="36957" dist="36957" dir="2700000" rotWithShape="0">
                    <a:srgbClr val="000000"/>
                  </a:outerShdw>
                </a:effectLst>
              </a:defRPr>
            </a:lvl1pPr>
          </a:lstStyle>
          <a:p>
            <a:r>
              <a:t>But do these MeyGen turbines really qualify as "successful and proven?"</a:t>
            </a:r>
          </a:p>
        </p:txBody>
      </p:sp>
      <p:sp>
        <p:nvSpPr>
          <p:cNvPr id="572" name="Rectangle 5"/>
          <p:cNvSpPr txBox="1"/>
          <p:nvPr/>
        </p:nvSpPr>
        <p:spPr>
          <a:xfrm>
            <a:off x="265813" y="6261184"/>
            <a:ext cx="8520944"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See this story of the Jaws' robotic shark:  https://www.tested.com/art/movies/456576-robot-shark-technology-jaws/</a:t>
            </a:r>
          </a:p>
        </p:txBody>
      </p:sp>
      <p:sp>
        <p:nvSpPr>
          <p:cNvPr id="573" name="Rectangle 5"/>
          <p:cNvSpPr txBox="1"/>
          <p:nvPr/>
        </p:nvSpPr>
        <p:spPr>
          <a:xfrm>
            <a:off x="304800" y="65334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Rectangle 2"/>
          <p:cNvSpPr txBox="1">
            <a:spLocks noGrp="1"/>
          </p:cNvSpPr>
          <p:nvPr>
            <p:ph type="title"/>
          </p:nvPr>
        </p:nvSpPr>
        <p:spPr>
          <a:xfrm>
            <a:off x="177800" y="76200"/>
            <a:ext cx="8809101" cy="533400"/>
          </a:xfrm>
          <a:prstGeom prst="rect">
            <a:avLst/>
          </a:prstGeom>
        </p:spPr>
        <p:txBody>
          <a:bodyPr/>
          <a:lstStyle>
            <a:lvl1pPr>
              <a:defRPr sz="2000"/>
            </a:lvl1pPr>
          </a:lstStyle>
          <a:p>
            <a:r>
              <a:t>A Brief / Disappointing History of Tidal Stream Power in the Bay of Fundy:</a:t>
            </a:r>
          </a:p>
        </p:txBody>
      </p:sp>
      <p:sp>
        <p:nvSpPr>
          <p:cNvPr id="576" name="Rectangle 5"/>
          <p:cNvSpPr txBox="1"/>
          <p:nvPr/>
        </p:nvSpPr>
        <p:spPr>
          <a:xfrm>
            <a:off x="132388" y="6493201"/>
            <a:ext cx="8534401"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Figure: https://warktimes.com/2018/08/03/cape-sharp-turbine-spinning-with-no-monitoring-for-effects-on-sea-creatures/</a:t>
            </a:r>
          </a:p>
        </p:txBody>
      </p:sp>
      <p:sp>
        <p:nvSpPr>
          <p:cNvPr id="577" name="Rectangle 3"/>
          <p:cNvSpPr txBox="1"/>
          <p:nvPr/>
        </p:nvSpPr>
        <p:spPr>
          <a:xfrm>
            <a:off x="148545" y="833277"/>
            <a:ext cx="8994610" cy="27052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It is mostly about turbines developed by Naval Energies' OpenHydro subsidiary</a:t>
            </a:r>
          </a:p>
          <a:p>
            <a:pPr>
              <a:spcBef>
                <a:spcPts val="300"/>
              </a:spcBef>
              <a:defRPr sz="7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OpenHydro's turbines </a:t>
            </a:r>
            <a:r>
              <a:rPr b="1"/>
              <a:t>were</a:t>
            </a:r>
            <a:r>
              <a:t> compact, foundation-less, and bottom-clinging</a:t>
            </a:r>
          </a:p>
          <a:p>
            <a:pPr lvl="1">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But rather than connecting turbine blades inward to a central shaft</a:t>
            </a:r>
          </a:p>
          <a:p>
            <a:pPr>
              <a:spcBef>
                <a:spcPts val="300"/>
              </a:spcBef>
              <a:defRPr sz="7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OpenHydro's turbine blades connected outward to a spinning ring</a:t>
            </a:r>
          </a:p>
          <a:p>
            <a:pPr lvl="2">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This distributed the tidal flow's force across different parts of the turbine</a:t>
            </a:r>
          </a:p>
          <a:p>
            <a:pPr lvl="1">
              <a:spcBef>
                <a:spcPts val="300"/>
              </a:spcBef>
              <a:defRPr sz="8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But it required more / larger moving parts, all in contact with corrosive seawater</a:t>
            </a:r>
          </a:p>
        </p:txBody>
      </p:sp>
      <p:pic>
        <p:nvPicPr>
          <p:cNvPr id="578" name="Image" descr="Image"/>
          <p:cNvPicPr>
            <a:picLocks noChangeAspect="1"/>
          </p:cNvPicPr>
          <p:nvPr/>
        </p:nvPicPr>
        <p:blipFill>
          <a:blip r:embed="rId2"/>
          <a:stretch>
            <a:fillRect/>
          </a:stretch>
        </p:blipFill>
        <p:spPr>
          <a:xfrm>
            <a:off x="2358191" y="3730868"/>
            <a:ext cx="4082795" cy="27196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Rectangle 2"/>
          <p:cNvSpPr txBox="1">
            <a:spLocks noGrp="1"/>
          </p:cNvSpPr>
          <p:nvPr>
            <p:ph type="title"/>
          </p:nvPr>
        </p:nvSpPr>
        <p:spPr>
          <a:xfrm>
            <a:off x="177800" y="38100"/>
            <a:ext cx="8809101" cy="533400"/>
          </a:xfrm>
          <a:prstGeom prst="rect">
            <a:avLst/>
          </a:prstGeom>
        </p:spPr>
        <p:txBody>
          <a:bodyPr/>
          <a:lstStyle>
            <a:lvl1pPr>
              <a:defRPr sz="2000"/>
            </a:lvl1pPr>
          </a:lstStyle>
          <a:p>
            <a:r>
              <a:t>The first OpenHydro prototype was lowered into the Bay of Fundy in 2009:</a:t>
            </a:r>
          </a:p>
        </p:txBody>
      </p:sp>
      <p:sp>
        <p:nvSpPr>
          <p:cNvPr id="581" name="Rectangle 5"/>
          <p:cNvSpPr txBox="1"/>
          <p:nvPr/>
        </p:nvSpPr>
        <p:spPr>
          <a:xfrm>
            <a:off x="167449" y="5478321"/>
            <a:ext cx="8809102" cy="1508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https://fundyforce.ca/resources/f1c21770b59114114866df4d491b4dc2/Appendix1-2019-Cape-Sharp-Tidal-Venture-Monitoring-Report-FORCE.pdf</a:t>
            </a:r>
          </a:p>
          <a:p>
            <a:pPr algn="ctr">
              <a:defRPr sz="1200" b="0" i="1">
                <a:solidFill>
                  <a:schemeClr val="accent1"/>
                </a:solidFill>
                <a:effectLst>
                  <a:outerShdw blurRad="38100" dist="38100" dir="2700000" rotWithShape="0">
                    <a:srgbClr val="000000"/>
                  </a:outerShdw>
                </a:effectLst>
              </a:defRPr>
            </a:pPr>
            <a:r>
              <a:t>2) https://fundyforce.ca/about-us</a:t>
            </a:r>
          </a:p>
          <a:p>
            <a:pPr algn="ctr">
              <a:defRPr sz="1200" b="0" i="1">
                <a:solidFill>
                  <a:schemeClr val="accent1"/>
                </a:solidFill>
                <a:effectLst>
                  <a:outerShdw blurRad="38100" dist="38100" dir="2700000" rotWithShape="0">
                    <a:srgbClr val="000000"/>
                  </a:outerShdw>
                </a:effectLst>
              </a:defRPr>
            </a:pPr>
            <a:r>
              <a:t>3) https://www.cbc.ca/news/canada/nova-scotia/failed-tidal-turbine-explained-at-symposium-1.1075510 </a:t>
            </a:r>
          </a:p>
          <a:p>
            <a:pPr algn="ctr">
              <a:defRPr sz="1200" b="0" i="1">
                <a:solidFill>
                  <a:schemeClr val="accent1"/>
                </a:solidFill>
                <a:effectLst>
                  <a:outerShdw blurRad="38100" dist="38100" dir="2700000" rotWithShape="0">
                    <a:srgbClr val="000000"/>
                  </a:outerShdw>
                </a:effectLst>
              </a:defRPr>
            </a:pPr>
            <a:r>
              <a:t>4) https://www.nationalobserver.com/2017/06/06/analysis/tidal-power-bay-fundy-dream-without-danger</a:t>
            </a:r>
          </a:p>
          <a:p>
            <a:pPr algn="ctr">
              <a:defRPr sz="1200" b="0" i="1">
                <a:solidFill>
                  <a:schemeClr val="accent1"/>
                </a:solidFill>
                <a:effectLst>
                  <a:outerShdw blurRad="38100" dist="38100" dir="2700000" rotWithShape="0">
                    <a:srgbClr val="000000"/>
                  </a:outerShdw>
                </a:effectLst>
              </a:defRPr>
            </a:pPr>
            <a:r>
              <a:t>5) https://www.greentechmedia.com/articles/read/a-big-setback-for-tidal-power </a:t>
            </a:r>
          </a:p>
          <a:p>
            <a:pPr algn="ctr">
              <a:defRPr sz="1200" b="0" i="1">
                <a:solidFill>
                  <a:schemeClr val="accent1"/>
                </a:solidFill>
                <a:effectLst>
                  <a:outerShdw blurRad="38100" dist="38100" dir="2700000" rotWithShape="0">
                    <a:srgbClr val="000000"/>
                  </a:outerShdw>
                </a:effectLst>
              </a:defRPr>
            </a:pPr>
            <a:r>
              <a:t>6) https://warktimes.com/tidal-timeline/events-of-2010/ </a:t>
            </a:r>
          </a:p>
        </p:txBody>
      </p:sp>
      <p:sp>
        <p:nvSpPr>
          <p:cNvPr id="582" name="Rectangle 3"/>
          <p:cNvSpPr txBox="1"/>
          <p:nvPr/>
        </p:nvSpPr>
        <p:spPr>
          <a:xfrm>
            <a:off x="288245" y="3153714"/>
            <a:ext cx="8994610" cy="221400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The scale of this </a:t>
            </a:r>
            <a:r>
              <a:rPr b="1"/>
              <a:t>1 MW prototype</a:t>
            </a:r>
            <a:r>
              <a:t> is seen by comparing its lifting rig's guard rails  </a:t>
            </a:r>
          </a:p>
          <a:p>
            <a:pPr>
              <a:spcBef>
                <a:spcPts val="300"/>
              </a:spcBef>
              <a:defRPr sz="6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rPr b="1">
                <a:solidFill>
                  <a:srgbClr val="FBC901"/>
                </a:solidFill>
              </a:rPr>
              <a:t>The Bay of Fundy destroyed this turbine's blades within three weeks</a:t>
            </a:r>
            <a:r>
              <a:t> </a:t>
            </a:r>
            <a:r>
              <a:rPr baseline="31999"/>
              <a:t>1-6</a:t>
            </a:r>
          </a:p>
          <a:p>
            <a:pPr lvl="1">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This sent OpenHydro "back to the drawing board,"</a:t>
            </a:r>
          </a:p>
          <a:p>
            <a:pPr lvl="1">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resulting in a 2 MW second generation turbine design,</a:t>
            </a:r>
          </a:p>
          <a:p>
            <a:pPr lvl="1">
              <a:spcBef>
                <a:spcPts val="300"/>
              </a:spcBef>
              <a:defRPr sz="7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of which two were scheduled for Bay of Fundy deployment in 2016</a:t>
            </a:r>
          </a:p>
        </p:txBody>
      </p:sp>
      <p:pic>
        <p:nvPicPr>
          <p:cNvPr id="583" name="openhydro-tidal-power_721_420_80_s_c1.jpg" descr="openhydro-tidal-power_721_420_80_s_c1.jpg"/>
          <p:cNvPicPr>
            <a:picLocks noChangeAspect="1"/>
          </p:cNvPicPr>
          <p:nvPr/>
        </p:nvPicPr>
        <p:blipFill>
          <a:blip r:embed="rId2"/>
          <a:srcRect l="10009"/>
          <a:stretch>
            <a:fillRect/>
          </a:stretch>
        </p:blipFill>
        <p:spPr>
          <a:xfrm>
            <a:off x="2777926" y="732902"/>
            <a:ext cx="3588294" cy="2322754"/>
          </a:xfrm>
          <a:prstGeom prst="rect">
            <a:avLst/>
          </a:prstGeom>
          <a:ln w="12700">
            <a:miter lim="400000"/>
          </a:ln>
        </p:spPr>
      </p:pic>
      <p:sp>
        <p:nvSpPr>
          <p:cNvPr id="584" name="Rectangle 5"/>
          <p:cNvSpPr txBox="1"/>
          <p:nvPr/>
        </p:nvSpPr>
        <p:spPr>
          <a:xfrm>
            <a:off x="6400105" y="1619317"/>
            <a:ext cx="2706354" cy="7976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Figure: </a:t>
            </a:r>
          </a:p>
          <a:p>
            <a:pPr algn="ctr">
              <a:defRPr sz="1200" b="0" i="1">
                <a:solidFill>
                  <a:schemeClr val="accent1"/>
                </a:solidFill>
                <a:effectLst>
                  <a:outerShdw blurRad="38100" dist="38100" dir="2700000" rotWithShape="0">
                    <a:srgbClr val="000000"/>
                  </a:outerShdw>
                </a:effectLst>
              </a:defRPr>
            </a:pPr>
            <a:r>
              <a:t>https://www.greentechmedia.com/articles/read/a-big-setback-for-tidal-power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Rectangle 2"/>
          <p:cNvSpPr txBox="1">
            <a:spLocks noGrp="1"/>
          </p:cNvSpPr>
          <p:nvPr>
            <p:ph type="title"/>
          </p:nvPr>
        </p:nvSpPr>
        <p:spPr>
          <a:xfrm>
            <a:off x="177800" y="76200"/>
            <a:ext cx="8809101" cy="533400"/>
          </a:xfrm>
          <a:prstGeom prst="rect">
            <a:avLst/>
          </a:prstGeom>
        </p:spPr>
        <p:txBody>
          <a:bodyPr/>
          <a:lstStyle>
            <a:lvl1pPr>
              <a:defRPr sz="2000"/>
            </a:lvl1pPr>
          </a:lstStyle>
          <a:p>
            <a:r>
              <a:t>The first of these 2MW turbines was deployed on 7 November 2016 </a:t>
            </a:r>
          </a:p>
        </p:txBody>
      </p:sp>
      <p:sp>
        <p:nvSpPr>
          <p:cNvPr id="587" name="Rectangle 5"/>
          <p:cNvSpPr txBox="1"/>
          <p:nvPr/>
        </p:nvSpPr>
        <p:spPr>
          <a:xfrm>
            <a:off x="304800" y="5889570"/>
            <a:ext cx="8534401" cy="9754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https://fundyforce.ca/resources/f1c21770b59114114866df4d491b4dc2/Appendix1-2019-Cape-Sharp-Tidal-Venture-Monitoring-Report-FORCE.pdf</a:t>
            </a:r>
          </a:p>
          <a:p>
            <a:pPr algn="ctr">
              <a:defRPr sz="1200" b="0" i="1">
                <a:solidFill>
                  <a:schemeClr val="accent1"/>
                </a:solidFill>
                <a:effectLst>
                  <a:outerShdw blurRad="38100" dist="38100" dir="2700000" rotWithShape="0">
                    <a:srgbClr val="000000"/>
                  </a:outerShdw>
                </a:effectLst>
              </a:defRPr>
            </a:pPr>
            <a:r>
              <a:t>2) https://fundyforce.ca/about-us </a:t>
            </a:r>
          </a:p>
          <a:p>
            <a:pPr algn="ctr">
              <a:defRPr sz="1200" b="0" i="1">
                <a:solidFill>
                  <a:schemeClr val="accent1"/>
                </a:solidFill>
                <a:effectLst>
                  <a:outerShdw blurRad="38100" dist="38100" dir="2700000" rotWithShape="0">
                    <a:srgbClr val="000000"/>
                  </a:outerShdw>
                </a:effectLst>
              </a:defRPr>
            </a:pPr>
            <a:r>
              <a:t>3) https://www.saltwire.com/news/local/timeline-tidal-power-in-the-minas-passage-224062/?location=annapolis-valley </a:t>
            </a:r>
          </a:p>
          <a:p>
            <a:pPr algn="ctr">
              <a:defRPr sz="1200" b="0" i="1">
                <a:solidFill>
                  <a:schemeClr val="accent1"/>
                </a:solidFill>
                <a:effectLst>
                  <a:outerShdw blurRad="38100" dist="38100" dir="2700000" rotWithShape="0">
                    <a:srgbClr val="000000"/>
                  </a:outerShdw>
                </a:effectLst>
              </a:defRPr>
            </a:pPr>
            <a:r>
              <a:t>4) https://www.halifaxexaminer.ca/featured/losses-from-the-failed-tidal-generation-project-continue-to-mount/</a:t>
            </a:r>
          </a:p>
        </p:txBody>
      </p:sp>
      <p:sp>
        <p:nvSpPr>
          <p:cNvPr id="588" name="Rectangle 3"/>
          <p:cNvSpPr txBox="1"/>
          <p:nvPr/>
        </p:nvSpPr>
        <p:spPr>
          <a:xfrm>
            <a:off x="85045" y="3067571"/>
            <a:ext cx="8994610" cy="271794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This turbine's increased size is again judged by comparing its barges' guard rails</a:t>
            </a:r>
          </a:p>
          <a:p>
            <a:pPr>
              <a:spcBef>
                <a:spcPts val="300"/>
              </a:spcBef>
              <a:defRPr sz="10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Detailed information is very had to find, but combined news reports</a:t>
            </a:r>
            <a:r>
              <a:rPr baseline="31999"/>
              <a:t>1-4</a:t>
            </a:r>
            <a:r>
              <a:t> indicate that</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not long after deployment, the force of the tides was so strong </a:t>
            </a:r>
          </a:p>
          <a:p>
            <a:pPr lvl="1">
              <a:spcBef>
                <a:spcPts val="300"/>
              </a:spcBef>
              <a:defRPr sz="7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that the turbine, on its triangular platform, was dragged along the seabed</a:t>
            </a:r>
          </a:p>
          <a:p>
            <a:pPr lvl="2">
              <a:spcBef>
                <a:spcPts val="300"/>
              </a:spcBef>
              <a:defRPr sz="10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This apparently led to the chain of a platform anchor becoming entangled </a:t>
            </a:r>
          </a:p>
          <a:p>
            <a:pPr lvl="3">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with the turbine's power output and sensor/control cables, causing it to fail</a:t>
            </a:r>
          </a:p>
        </p:txBody>
      </p:sp>
      <p:pic>
        <p:nvPicPr>
          <p:cNvPr id="589" name="Image" descr="Image"/>
          <p:cNvPicPr>
            <a:picLocks noChangeAspect="1"/>
          </p:cNvPicPr>
          <p:nvPr/>
        </p:nvPicPr>
        <p:blipFill>
          <a:blip r:embed="rId2"/>
          <a:stretch>
            <a:fillRect/>
          </a:stretch>
        </p:blipFill>
        <p:spPr>
          <a:xfrm>
            <a:off x="2768934" y="670267"/>
            <a:ext cx="3606132" cy="2293249"/>
          </a:xfrm>
          <a:prstGeom prst="rect">
            <a:avLst/>
          </a:prstGeom>
          <a:ln w="12700">
            <a:miter lim="400000"/>
          </a:ln>
        </p:spPr>
      </p:pic>
      <p:sp>
        <p:nvSpPr>
          <p:cNvPr id="590" name="Rectangle 5"/>
          <p:cNvSpPr txBox="1"/>
          <p:nvPr/>
        </p:nvSpPr>
        <p:spPr>
          <a:xfrm>
            <a:off x="6682004" y="1619307"/>
            <a:ext cx="2479568" cy="9754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Figure:</a:t>
            </a:r>
          </a:p>
          <a:p>
            <a:pPr algn="ctr">
              <a:defRPr sz="1200" b="0" i="1">
                <a:solidFill>
                  <a:schemeClr val="accent1"/>
                </a:solidFill>
                <a:effectLst>
                  <a:outerShdw blurRad="38100" dist="38100" dir="2700000" rotWithShape="0">
                    <a:srgbClr val="000000"/>
                  </a:outerShdw>
                </a:effectLst>
              </a:defRPr>
            </a:pPr>
            <a:r>
              <a:t> https://www.halifaxexaminer.ca/featured/losses-from-the-failed-tidal-generation-project-continue-to-mount/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Rectangle 2"/>
          <p:cNvSpPr txBox="1">
            <a:spLocks noGrp="1"/>
          </p:cNvSpPr>
          <p:nvPr>
            <p:ph type="title"/>
          </p:nvPr>
        </p:nvSpPr>
        <p:spPr>
          <a:xfrm>
            <a:off x="177800" y="76200"/>
            <a:ext cx="8809101" cy="533400"/>
          </a:xfrm>
          <a:prstGeom prst="rect">
            <a:avLst/>
          </a:prstGeom>
        </p:spPr>
        <p:txBody>
          <a:bodyPr/>
          <a:lstStyle>
            <a:lvl1pPr defTabSz="905255">
              <a:defRPr sz="1979">
                <a:effectLst>
                  <a:outerShdw blurRad="37719" dist="37719" dir="2700000" rotWithShape="0">
                    <a:srgbClr val="000000"/>
                  </a:outerShdw>
                </a:effectLst>
              </a:defRPr>
            </a:lvl1pPr>
          </a:lstStyle>
          <a:p>
            <a:r>
              <a:t>While that turbine lay abandoned, OpenHydro modified its sister 2 MW turbine</a:t>
            </a:r>
          </a:p>
        </p:txBody>
      </p:sp>
      <p:sp>
        <p:nvSpPr>
          <p:cNvPr id="593" name="Rectangle 5"/>
          <p:cNvSpPr txBox="1"/>
          <p:nvPr/>
        </p:nvSpPr>
        <p:spPr>
          <a:xfrm>
            <a:off x="315150" y="5831840"/>
            <a:ext cx="8534401" cy="9754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https://fundyforce.ca/resources/f1c21770b59114114866df4d491b4dc2/Appendix1-2019-Cape-Sharp-Tidal-Venture-Monitoring-Report-FORCE.pdf</a:t>
            </a:r>
          </a:p>
          <a:p>
            <a:pPr algn="ctr">
              <a:defRPr sz="1200" b="0" i="1">
                <a:solidFill>
                  <a:schemeClr val="accent1"/>
                </a:solidFill>
                <a:effectLst>
                  <a:outerShdw blurRad="38100" dist="38100" dir="2700000" rotWithShape="0">
                    <a:srgbClr val="000000"/>
                  </a:outerShdw>
                </a:effectLst>
              </a:defRPr>
            </a:pPr>
            <a:r>
              <a:t>2) https://fundyforce.ca/about-us </a:t>
            </a:r>
          </a:p>
          <a:p>
            <a:pPr algn="ctr">
              <a:defRPr sz="1200" b="0" i="1">
                <a:solidFill>
                  <a:schemeClr val="accent1"/>
                </a:solidFill>
                <a:effectLst>
                  <a:outerShdw blurRad="38100" dist="38100" dir="2700000" rotWithShape="0">
                    <a:srgbClr val="000000"/>
                  </a:outerShdw>
                </a:effectLst>
              </a:defRPr>
            </a:pPr>
            <a:r>
              <a:t>3) https://globalnews.ca/news/4461039/team-investigating-why-rotor-not-turning-on-cape-sharp-tidal-turbine/</a:t>
            </a:r>
          </a:p>
          <a:p>
            <a:pPr algn="ctr">
              <a:defRPr sz="1200" b="0" i="1">
                <a:solidFill>
                  <a:schemeClr val="accent1"/>
                </a:solidFill>
                <a:effectLst>
                  <a:outerShdw blurRad="38100" dist="38100" dir="2700000" rotWithShape="0">
                    <a:srgbClr val="000000"/>
                  </a:outerShdw>
                </a:effectLst>
              </a:defRPr>
            </a:pPr>
            <a:r>
              <a:t>4) https://globalnews.ca/news/4644316/cape-sharp-tidal-turbine-damaged/</a:t>
            </a:r>
          </a:p>
        </p:txBody>
      </p:sp>
      <p:sp>
        <p:nvSpPr>
          <p:cNvPr id="594" name="Rectangle 3"/>
          <p:cNvSpPr txBox="1"/>
          <p:nvPr/>
        </p:nvSpPr>
        <p:spPr>
          <a:xfrm>
            <a:off x="379495" y="823328"/>
            <a:ext cx="8809101" cy="531382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Those modifications continued for two years </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During which </a:t>
            </a:r>
            <a:r>
              <a:rPr>
                <a:solidFill>
                  <a:srgbClr val="FBC901"/>
                </a:solidFill>
              </a:rPr>
              <a:t>legal battles raged over recovery of the abandoned turbine</a:t>
            </a:r>
          </a:p>
          <a:p>
            <a:pPr lvl="1">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The sister 2 MW turbine was finally lowered to the Fundy seabed on 22 July 2018</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And its power output and sensor/control cables connected two days later </a:t>
            </a:r>
            <a:r>
              <a:rPr baseline="31999"/>
              <a:t>1, 2</a:t>
            </a:r>
          </a:p>
          <a:p>
            <a:pPr>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But only two days after that, OpenHydro's mother company Naval Energies</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announced it was </a:t>
            </a:r>
            <a:r>
              <a:rPr>
                <a:solidFill>
                  <a:srgbClr val="FBC901"/>
                </a:solidFill>
              </a:rPr>
              <a:t>abandoning tidal power and shutting down OpenHydro</a:t>
            </a:r>
            <a:r>
              <a:t> </a:t>
            </a:r>
            <a:r>
              <a:rPr baseline="31999"/>
              <a:t>1</a:t>
            </a:r>
          </a:p>
          <a:p>
            <a:pPr lvl="1">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When, in early September, the new turbine was briefly reconnected,</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it was found that its </a:t>
            </a:r>
            <a:r>
              <a:rPr>
                <a:solidFill>
                  <a:srgbClr val="FBC901"/>
                </a:solidFill>
              </a:rPr>
              <a:t>turbine had for some reason ceased spinning</a:t>
            </a:r>
            <a:r>
              <a:t>  </a:t>
            </a:r>
            <a:r>
              <a:rPr baseline="31999"/>
              <a:t>1, 3</a:t>
            </a:r>
          </a:p>
          <a:p>
            <a:pPr>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Eventually, as a part of lawsuit investigations, the Supreme Court of Nova Scotia </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determined that in September the turbine had been “</a:t>
            </a:r>
            <a:r>
              <a:rPr>
                <a:solidFill>
                  <a:srgbClr val="FBC901"/>
                </a:solidFill>
              </a:rPr>
              <a:t>damaged beyond repair</a:t>
            </a:r>
            <a:r>
              <a:t>" </a:t>
            </a:r>
            <a:r>
              <a:rPr baseline="31999"/>
              <a:t>4</a:t>
            </a:r>
            <a:endParaRPr sz="1200"/>
          </a:p>
          <a:p>
            <a:pPr>
              <a:spcBef>
                <a:spcPts val="300"/>
              </a:spcBef>
              <a:defRPr b="0">
                <a:solidFill>
                  <a:srgbClr val="FFFFFF"/>
                </a:solidFill>
                <a:effectLst>
                  <a:outerShdw blurRad="38100" dist="38100" dir="2700000" rotWithShape="0">
                    <a:srgbClr val="000000"/>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Rectangle 2"/>
          <p:cNvSpPr txBox="1">
            <a:spLocks noGrp="1"/>
          </p:cNvSpPr>
          <p:nvPr>
            <p:ph type="title"/>
          </p:nvPr>
        </p:nvSpPr>
        <p:spPr>
          <a:xfrm>
            <a:off x="177800" y="76200"/>
            <a:ext cx="8809101" cy="533400"/>
          </a:xfrm>
          <a:prstGeom prst="rect">
            <a:avLst/>
          </a:prstGeom>
        </p:spPr>
        <p:txBody>
          <a:bodyPr/>
          <a:lstStyle>
            <a:lvl1pPr>
              <a:defRPr sz="2000"/>
            </a:lvl1pPr>
          </a:lstStyle>
          <a:p>
            <a:r>
              <a:t>As of 2019, there is a new Tidal Stream player in the Bay of Fundy:</a:t>
            </a:r>
          </a:p>
        </p:txBody>
      </p:sp>
      <p:sp>
        <p:nvSpPr>
          <p:cNvPr id="597" name="Rectangle 5"/>
          <p:cNvSpPr txBox="1"/>
          <p:nvPr/>
        </p:nvSpPr>
        <p:spPr>
          <a:xfrm>
            <a:off x="444990" y="6238542"/>
            <a:ext cx="8534401" cy="619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https://www.cbc.ca/news/canada/nova-scotia/sustainable-marine-energy-minas-tidal-lp-bay-of-fundy-tidal-power-1.5304276 </a:t>
            </a:r>
          </a:p>
          <a:p>
            <a:pPr algn="ctr">
              <a:defRPr sz="1200" b="0" i="1">
                <a:solidFill>
                  <a:schemeClr val="accent1"/>
                </a:solidFill>
                <a:effectLst>
                  <a:outerShdw blurRad="38100" dist="38100" dir="2700000" rotWithShape="0">
                    <a:srgbClr val="000000"/>
                  </a:outerShdw>
                </a:effectLst>
              </a:defRPr>
            </a:pPr>
            <a:r>
              <a:t>2) https://sustainablemarine.com/news/pempaq-project</a:t>
            </a:r>
          </a:p>
        </p:txBody>
      </p:sp>
      <p:sp>
        <p:nvSpPr>
          <p:cNvPr id="598" name="Rectangle 3"/>
          <p:cNvSpPr txBox="1"/>
          <p:nvPr/>
        </p:nvSpPr>
        <p:spPr>
          <a:xfrm>
            <a:off x="214885" y="672984"/>
            <a:ext cx="8994611" cy="3506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Sustainable Marine Energy (SME), which deployed this turbine platform: </a:t>
            </a:r>
            <a:r>
              <a:rPr baseline="31999"/>
              <a:t>1, 2</a:t>
            </a:r>
          </a:p>
        </p:txBody>
      </p:sp>
      <p:pic>
        <p:nvPicPr>
          <p:cNvPr id="599" name="sme-canada-credit-sme.png" descr="sme-canada-credit-sme.png"/>
          <p:cNvPicPr>
            <a:picLocks noChangeAspect="1"/>
          </p:cNvPicPr>
          <p:nvPr/>
        </p:nvPicPr>
        <p:blipFill>
          <a:blip r:embed="rId2"/>
          <a:stretch>
            <a:fillRect/>
          </a:stretch>
        </p:blipFill>
        <p:spPr>
          <a:xfrm>
            <a:off x="2413062" y="1137831"/>
            <a:ext cx="4317876" cy="2635587"/>
          </a:xfrm>
          <a:prstGeom prst="rect">
            <a:avLst/>
          </a:prstGeom>
          <a:ln w="12700">
            <a:miter lim="400000"/>
          </a:ln>
        </p:spPr>
      </p:pic>
      <p:sp>
        <p:nvSpPr>
          <p:cNvPr id="600" name="Rectangle 5"/>
          <p:cNvSpPr txBox="1"/>
          <p:nvPr/>
        </p:nvSpPr>
        <p:spPr>
          <a:xfrm>
            <a:off x="6705389" y="2089521"/>
            <a:ext cx="2304050" cy="7976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Figure: </a:t>
            </a:r>
          </a:p>
          <a:p>
            <a:pPr algn="ctr">
              <a:defRPr sz="1200" b="0" i="1">
                <a:solidFill>
                  <a:schemeClr val="accent1"/>
                </a:solidFill>
                <a:effectLst>
                  <a:outerShdw blurRad="38100" dist="38100" dir="2700000" rotWithShape="0">
                    <a:srgbClr val="000000"/>
                  </a:outerShdw>
                </a:effectLst>
              </a:defRPr>
            </a:pPr>
            <a:r>
              <a:t>https://renews.biz/54496/sme-gets-nova-scotia-tidal-green-light/</a:t>
            </a:r>
          </a:p>
        </p:txBody>
      </p:sp>
      <p:sp>
        <p:nvSpPr>
          <p:cNvPr id="601" name="Rectangle 3"/>
          <p:cNvSpPr txBox="1"/>
          <p:nvPr/>
        </p:nvSpPr>
        <p:spPr>
          <a:xfrm>
            <a:off x="214885" y="3858904"/>
            <a:ext cx="8994611" cy="223940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It's the first of three planned platforms - which seem to represent a step backwards:</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The platform's four rear turbines appear to have two very conventional blades,</a:t>
            </a:r>
          </a:p>
          <a:p>
            <a:pPr lvl="1">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And they each look to be no more than three meters in diameter</a:t>
            </a:r>
          </a:p>
          <a:p>
            <a:pPr lvl="2">
              <a:spcBef>
                <a:spcPts val="300"/>
              </a:spcBef>
              <a:defRPr sz="10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Indeed, with the whole platform rated at only 0.420 MW, </a:t>
            </a:r>
            <a:r>
              <a:rPr baseline="31999"/>
              <a:t>2</a:t>
            </a:r>
            <a:r>
              <a:t>  individual turbine capacity</a:t>
            </a:r>
          </a:p>
          <a:p>
            <a:pPr>
              <a:spcBef>
                <a:spcPts val="300"/>
              </a:spcBef>
              <a:defRPr sz="8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must be only 0.105 MW = 1/15</a:t>
            </a:r>
            <a:r>
              <a:rPr baseline="31999"/>
              <a:t>th</a:t>
            </a:r>
            <a:r>
              <a:t> that of MeyGen, 1/20</a:t>
            </a:r>
            <a:r>
              <a:rPr baseline="31999"/>
              <a:t>th</a:t>
            </a:r>
            <a:r>
              <a:t> that of OpenHydro</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Rectangle 2"/>
          <p:cNvSpPr txBox="1">
            <a:spLocks noGrp="1"/>
          </p:cNvSpPr>
          <p:nvPr>
            <p:ph type="title"/>
          </p:nvPr>
        </p:nvSpPr>
        <p:spPr>
          <a:xfrm>
            <a:off x="177800" y="5680"/>
            <a:ext cx="8809101" cy="533401"/>
          </a:xfrm>
          <a:prstGeom prst="rect">
            <a:avLst/>
          </a:prstGeom>
        </p:spPr>
        <p:txBody>
          <a:bodyPr/>
          <a:lstStyle>
            <a:lvl1pPr>
              <a:defRPr sz="2000" b="1">
                <a:solidFill>
                  <a:srgbClr val="FBC901"/>
                </a:solidFill>
              </a:defRPr>
            </a:lvl1pPr>
          </a:lstStyle>
          <a:p>
            <a:r>
              <a:t>Bottom Lines regarding Tidal Stream Power:</a:t>
            </a:r>
          </a:p>
        </p:txBody>
      </p:sp>
      <p:sp>
        <p:nvSpPr>
          <p:cNvPr id="604" name="Rectangle 5"/>
          <p:cNvSpPr txBox="1"/>
          <p:nvPr/>
        </p:nvSpPr>
        <p:spPr>
          <a:xfrm>
            <a:off x="25996" y="6576257"/>
            <a:ext cx="9092008"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I hope my MacBane ancestors take no offense at my use of "smallish" in referring to their possibly-soon-to-be independent nation</a:t>
            </a:r>
          </a:p>
        </p:txBody>
      </p:sp>
      <p:sp>
        <p:nvSpPr>
          <p:cNvPr id="605" name="Rectangle 3"/>
          <p:cNvSpPr txBox="1"/>
          <p:nvPr/>
        </p:nvSpPr>
        <p:spPr>
          <a:xfrm>
            <a:off x="85045" y="588745"/>
            <a:ext cx="8994610" cy="588989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Necessarily fast tidal flows are much more common than at least I had expected:</a:t>
            </a:r>
          </a:p>
          <a:p>
            <a:pPr>
              <a:spcBef>
                <a:spcPts val="300"/>
              </a:spcBef>
              <a:defRPr sz="5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This is due to funneling of tides within narrowing bays or straits (a.k.a. "firths")</a:t>
            </a:r>
          </a:p>
          <a:p>
            <a:pPr lvl="1">
              <a:spcBef>
                <a:spcPts val="300"/>
              </a:spcBef>
              <a:defRPr sz="5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and / or subsequent tides re-enforcing one another via Tidal Resonance</a:t>
            </a:r>
          </a:p>
          <a:p>
            <a:pPr lvl="2">
              <a:spcBef>
                <a:spcPts val="300"/>
              </a:spcBef>
              <a:defRPr sz="6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Based on such flows, studies now suggest that Tidal Stream </a:t>
            </a:r>
          </a:p>
          <a:p>
            <a:pPr>
              <a:spcBef>
                <a:spcPts val="300"/>
              </a:spcBef>
              <a:defRPr sz="5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could provide a good fraction of at least a smallish nation's power </a:t>
            </a:r>
            <a:r>
              <a:rPr baseline="31999"/>
              <a:t>1</a:t>
            </a:r>
          </a:p>
          <a:p>
            <a:pPr lvl="1">
              <a:spcBef>
                <a:spcPts val="300"/>
              </a:spcBef>
              <a:defRPr sz="10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Early vulnerable / shipping-interfering Tidal Stream towers have now been superceded</a:t>
            </a:r>
          </a:p>
          <a:p>
            <a:pPr>
              <a:spcBef>
                <a:spcPts val="300"/>
              </a:spcBef>
              <a:defRPr sz="5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by far more plausible "compact, foundation-less, and bottom-clinging" designs</a:t>
            </a:r>
          </a:p>
          <a:p>
            <a:pPr lvl="1">
              <a:spcBef>
                <a:spcPts val="300"/>
              </a:spcBef>
              <a:defRPr sz="10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The largest of these new turbines have power production capacities not far below</a:t>
            </a:r>
          </a:p>
          <a:p>
            <a:pPr lvl="1">
              <a:spcBef>
                <a:spcPts val="300"/>
              </a:spcBef>
              <a:defRPr sz="5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that of today's very commercially successful wind turbines (i.e., ~1/8 to 1/4 as big)</a:t>
            </a:r>
          </a:p>
          <a:p>
            <a:pPr lvl="2">
              <a:spcBef>
                <a:spcPts val="300"/>
              </a:spcBef>
              <a:defRPr sz="10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rPr b="1"/>
              <a:t>However</a:t>
            </a:r>
            <a:r>
              <a:t>, turbine numbers are miniscule compared to what will be required for impact </a:t>
            </a:r>
          </a:p>
          <a:p>
            <a:pPr>
              <a:spcBef>
                <a:spcPts val="300"/>
              </a:spcBef>
              <a:defRPr sz="10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rPr b="1"/>
              <a:t>Further,</a:t>
            </a:r>
            <a:r>
              <a:t> one of two large turbine designs failed almost immediately in real-world testing,</a:t>
            </a:r>
          </a:p>
          <a:p>
            <a:pPr lvl="1">
              <a:spcBef>
                <a:spcPts val="300"/>
              </a:spcBef>
              <a:defRPr sz="5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and the other has thus far survived barely 1/10</a:t>
            </a:r>
            <a:r>
              <a:rPr baseline="31999"/>
              <a:t>th</a:t>
            </a:r>
            <a:r>
              <a:t> of the 20+ years likely</a:t>
            </a:r>
          </a:p>
          <a:p>
            <a:pPr lvl="1">
              <a:spcBef>
                <a:spcPts val="300"/>
              </a:spcBef>
              <a:defRPr sz="5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to be necessary for cost-effective large-scale power production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Rectangle 2"/>
          <p:cNvSpPr txBox="1">
            <a:spLocks noGrp="1"/>
          </p:cNvSpPr>
          <p:nvPr>
            <p:ph type="title"/>
          </p:nvPr>
        </p:nvSpPr>
        <p:spPr>
          <a:xfrm>
            <a:off x="304800" y="2324100"/>
            <a:ext cx="8534400" cy="675218"/>
          </a:xfrm>
          <a:prstGeom prst="rect">
            <a:avLst/>
          </a:prstGeom>
        </p:spPr>
        <p:txBody>
          <a:bodyPr/>
          <a:lstStyle>
            <a:lvl1pPr>
              <a:defRPr b="1" i="1">
                <a:solidFill>
                  <a:srgbClr val="FBC901"/>
                </a:solidFill>
                <a:latin typeface="+mn-lt"/>
                <a:ea typeface="+mn-ea"/>
                <a:cs typeface="+mn-cs"/>
                <a:sym typeface="Arial"/>
              </a:defRPr>
            </a:lvl1pPr>
          </a:lstStyle>
          <a:p>
            <a:r>
              <a:t>Wave Power</a:t>
            </a:r>
          </a:p>
        </p:txBody>
      </p:sp>
      <p:sp>
        <p:nvSpPr>
          <p:cNvPr id="608"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Rectangle 2"/>
          <p:cNvSpPr txBox="1">
            <a:spLocks noGrp="1"/>
          </p:cNvSpPr>
          <p:nvPr>
            <p:ph type="title"/>
          </p:nvPr>
        </p:nvSpPr>
        <p:spPr>
          <a:xfrm>
            <a:off x="-59477" y="23790"/>
            <a:ext cx="9159419" cy="533401"/>
          </a:xfrm>
          <a:prstGeom prst="rect">
            <a:avLst/>
          </a:prstGeom>
        </p:spPr>
        <p:txBody>
          <a:bodyPr/>
          <a:lstStyle>
            <a:lvl1pPr>
              <a:defRPr sz="2000"/>
            </a:lvl1pPr>
          </a:lstStyle>
          <a:p>
            <a:r>
              <a:t>Waves seem to be everywhere, and they cycle up &amp; down so very often!</a:t>
            </a:r>
          </a:p>
        </p:txBody>
      </p:sp>
      <p:sp>
        <p:nvSpPr>
          <p:cNvPr id="611" name="Rectangle 3"/>
          <p:cNvSpPr txBox="1"/>
          <p:nvPr/>
        </p:nvSpPr>
        <p:spPr>
          <a:xfrm>
            <a:off x="148545" y="757077"/>
            <a:ext cx="8994610" cy="55764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Suggesting that they're almost like a super Tidal Barrage:</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One that cycles once every wave period - rather than once every ~12 hours</a:t>
            </a:r>
          </a:p>
          <a:p>
            <a:pPr lvl="1">
              <a:spcBef>
                <a:spcPts val="300"/>
              </a:spcBef>
              <a:defRPr sz="8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And one that spans vast areas - rather than just a paltry few dozens of km</a:t>
            </a:r>
            <a:r>
              <a:rPr baseline="31999"/>
              <a:t>2</a:t>
            </a:r>
          </a:p>
          <a:p>
            <a:pPr lvl="1">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But that resemblance is deceptive:</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Waves DO cycle specific volumes of water up &amp; down,</a:t>
            </a:r>
          </a:p>
          <a:p>
            <a:pPr lvl="1">
              <a:spcBef>
                <a:spcPts val="300"/>
              </a:spcBef>
              <a:defRPr sz="8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but they do so by passing power </a:t>
            </a:r>
            <a:r>
              <a:rPr b="1"/>
              <a:t>onward</a:t>
            </a:r>
            <a:r>
              <a:t> with the moving wave</a:t>
            </a:r>
          </a:p>
          <a:p>
            <a:pPr lvl="1">
              <a:spcBef>
                <a:spcPts val="300"/>
              </a:spcBef>
              <a:defRPr sz="9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Thus, if an ideal converter captured ALL of a wave's energy as it crossed a line</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there would be no energy left to drive waves onward beyond that line</a:t>
            </a:r>
          </a:p>
          <a:p>
            <a:pPr lvl="1">
              <a:spcBef>
                <a:spcPts val="300"/>
              </a:spcBef>
              <a:defRPr sz="7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(leaving the water surface </a:t>
            </a:r>
            <a:r>
              <a:rPr b="1"/>
              <a:t>behind</a:t>
            </a:r>
            <a:r>
              <a:t> that converter absolutely wave-free)</a:t>
            </a:r>
          </a:p>
          <a:p>
            <a:pPr lvl="1">
              <a:spcBef>
                <a:spcPts val="300"/>
              </a:spcBef>
              <a:defRPr sz="1200" b="0">
                <a:solidFill>
                  <a:srgbClr val="FFFFFF"/>
                </a:solidFill>
                <a:effectLst>
                  <a:outerShdw blurRad="38100" dist="38100" dir="2700000" rotWithShape="0">
                    <a:srgbClr val="000000"/>
                  </a:outerShdw>
                </a:effectLst>
              </a:defRPr>
            </a:pPr>
            <a:endParaRPr/>
          </a:p>
          <a:p>
            <a:pPr>
              <a:spcBef>
                <a:spcPts val="300"/>
              </a:spcBef>
              <a:defRPr b="0">
                <a:solidFill>
                  <a:srgbClr val="FBC901"/>
                </a:solidFill>
                <a:effectLst>
                  <a:outerShdw blurRad="38100" dist="38100" dir="2700000" rotWithShape="0">
                    <a:srgbClr val="000000"/>
                  </a:outerShdw>
                </a:effectLst>
              </a:defRPr>
            </a:pPr>
            <a:r>
              <a:t>So wave energy will NOT be harvestable across vast areas</a:t>
            </a:r>
          </a:p>
          <a:p>
            <a:pPr>
              <a:spcBef>
                <a:spcPts val="300"/>
              </a:spcBef>
              <a:defRPr sz="700" b="0">
                <a:solidFill>
                  <a:srgbClr val="FBC901"/>
                </a:solidFill>
                <a:effectLst>
                  <a:outerShdw blurRad="38100" dist="38100" dir="2700000" rotWithShape="0">
                    <a:srgbClr val="000000"/>
                  </a:outerShdw>
                </a:effectLst>
              </a:defRPr>
            </a:pPr>
            <a:endParaRPr/>
          </a:p>
          <a:p>
            <a:pPr lvl="1">
              <a:spcBef>
                <a:spcPts val="300"/>
              </a:spcBef>
              <a:defRPr b="0">
                <a:solidFill>
                  <a:srgbClr val="FBC901"/>
                </a:solidFill>
                <a:effectLst>
                  <a:outerShdw blurRad="38100" dist="38100" dir="2700000" rotWithShape="0">
                    <a:srgbClr val="000000"/>
                  </a:outerShdw>
                </a:effectLst>
              </a:defRPr>
            </a:pPr>
            <a:r>
              <a:t>With realistic converters, it will instead be harvested when incoming waves</a:t>
            </a:r>
          </a:p>
          <a:p>
            <a:pPr lvl="1">
              <a:spcBef>
                <a:spcPts val="300"/>
              </a:spcBef>
              <a:defRPr sz="700" b="0">
                <a:solidFill>
                  <a:srgbClr val="FBC901"/>
                </a:solidFill>
                <a:effectLst>
                  <a:outerShdw blurRad="38100" dist="38100" dir="2700000" rotWithShape="0">
                    <a:srgbClr val="000000"/>
                  </a:outerShdw>
                </a:effectLst>
              </a:defRPr>
            </a:pPr>
            <a:endParaRPr/>
          </a:p>
          <a:p>
            <a:pPr lvl="2">
              <a:spcBef>
                <a:spcPts val="300"/>
              </a:spcBef>
              <a:defRPr b="0">
                <a:solidFill>
                  <a:srgbClr val="FBC901"/>
                </a:solidFill>
                <a:effectLst>
                  <a:outerShdw blurRad="38100" dist="38100" dir="2700000" rotWithShape="0">
                    <a:srgbClr val="000000"/>
                  </a:outerShdw>
                </a:effectLst>
              </a:defRPr>
            </a:pPr>
            <a:r>
              <a:t>try to move through long obstructing </a:t>
            </a:r>
            <a:r>
              <a:rPr b="1"/>
              <a:t>bands</a:t>
            </a:r>
            <a:r>
              <a:t> of those converters</a:t>
            </a:r>
          </a:p>
        </p:txBody>
      </p:sp>
      <p:sp>
        <p:nvSpPr>
          <p:cNvPr id="612" name="Rectangle 5"/>
          <p:cNvSpPr txBox="1"/>
          <p:nvPr/>
        </p:nvSpPr>
        <p:spPr>
          <a:xfrm>
            <a:off x="304800" y="65334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Rectangle 3"/>
          <p:cNvSpPr txBox="1">
            <a:spLocks noGrp="1"/>
          </p:cNvSpPr>
          <p:nvPr>
            <p:ph type="body" sz="quarter" idx="1"/>
          </p:nvPr>
        </p:nvSpPr>
        <p:spPr>
          <a:xfrm>
            <a:off x="183324" y="1473798"/>
            <a:ext cx="4232336" cy="1168967"/>
          </a:xfrm>
          <a:prstGeom prst="rect">
            <a:avLst/>
          </a:prstGeom>
        </p:spPr>
        <p:txBody>
          <a:bodyPr/>
          <a:lstStyle/>
          <a:p>
            <a:pPr algn="ctr">
              <a:defRPr sz="1800"/>
            </a:pPr>
            <a:r>
              <a:t>As done via these shoreline converters developed &amp; tested at Brazil's </a:t>
            </a:r>
            <a:r>
              <a:rPr b="1"/>
              <a:t>Coppe Subsea Technology Lab</a:t>
            </a:r>
            <a:r>
              <a:t> </a:t>
            </a:r>
            <a:r>
              <a:rPr baseline="31999"/>
              <a:t>1</a:t>
            </a:r>
            <a:r>
              <a:t> </a:t>
            </a:r>
          </a:p>
        </p:txBody>
      </p:sp>
      <p:sp>
        <p:nvSpPr>
          <p:cNvPr id="615" name="Rectangle 2"/>
          <p:cNvSpPr txBox="1">
            <a:spLocks noGrp="1"/>
          </p:cNvSpPr>
          <p:nvPr>
            <p:ph type="title"/>
          </p:nvPr>
        </p:nvSpPr>
        <p:spPr>
          <a:xfrm>
            <a:off x="304800" y="76200"/>
            <a:ext cx="8534400" cy="609600"/>
          </a:xfrm>
          <a:prstGeom prst="rect">
            <a:avLst/>
          </a:prstGeom>
        </p:spPr>
        <p:txBody>
          <a:bodyPr/>
          <a:lstStyle/>
          <a:p>
            <a:r>
              <a:t>Wave Power converter prototypes &amp; concepts:</a:t>
            </a:r>
          </a:p>
        </p:txBody>
      </p:sp>
      <p:sp>
        <p:nvSpPr>
          <p:cNvPr id="616" name="Rectangle 5"/>
          <p:cNvSpPr txBox="1"/>
          <p:nvPr/>
        </p:nvSpPr>
        <p:spPr>
          <a:xfrm>
            <a:off x="121222" y="6331221"/>
            <a:ext cx="3276601"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http://www.bluebird-electric.net/wave_power_energy_generation.htm</a:t>
            </a:r>
          </a:p>
        </p:txBody>
      </p:sp>
      <p:pic>
        <p:nvPicPr>
          <p:cNvPr id="617" name="Picture 8" descr="Picture 8"/>
          <p:cNvPicPr>
            <a:picLocks noChangeAspect="1"/>
          </p:cNvPicPr>
          <p:nvPr/>
        </p:nvPicPr>
        <p:blipFill>
          <a:blip r:embed="rId2"/>
          <a:stretch>
            <a:fillRect/>
          </a:stretch>
        </p:blipFill>
        <p:spPr>
          <a:xfrm>
            <a:off x="583561" y="2593540"/>
            <a:ext cx="3276601" cy="2247717"/>
          </a:xfrm>
          <a:prstGeom prst="rect">
            <a:avLst/>
          </a:prstGeom>
          <a:ln w="12700">
            <a:miter lim="400000"/>
          </a:ln>
        </p:spPr>
      </p:pic>
      <p:sp>
        <p:nvSpPr>
          <p:cNvPr id="618" name="Rectangle 3"/>
          <p:cNvSpPr txBox="1"/>
          <p:nvPr/>
        </p:nvSpPr>
        <p:spPr>
          <a:xfrm>
            <a:off x="142254" y="855032"/>
            <a:ext cx="8859492" cy="55113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b="0">
                <a:solidFill>
                  <a:srgbClr val="FBC901"/>
                </a:solidFill>
                <a:effectLst>
                  <a:outerShdw blurRad="38100" dist="38100" dir="2700000" rotWithShape="0">
                    <a:srgbClr val="000000"/>
                  </a:outerShdw>
                </a:effectLst>
              </a:defRPr>
            </a:pPr>
            <a:r>
              <a:t>Keeping moving parts &amp; generators </a:t>
            </a:r>
            <a:r>
              <a:rPr b="1"/>
              <a:t>OUT </a:t>
            </a:r>
            <a:r>
              <a:t>of corrosive saltwater makes a lot of sense:</a:t>
            </a:r>
          </a:p>
        </p:txBody>
      </p:sp>
      <p:pic>
        <p:nvPicPr>
          <p:cNvPr id="619" name="Energy_062.jpeg" descr="Energy_062.jpeg"/>
          <p:cNvPicPr>
            <a:picLocks noChangeAspect="1"/>
          </p:cNvPicPr>
          <p:nvPr/>
        </p:nvPicPr>
        <p:blipFill>
          <a:blip r:embed="rId3"/>
          <a:stretch>
            <a:fillRect/>
          </a:stretch>
        </p:blipFill>
        <p:spPr>
          <a:xfrm>
            <a:off x="4791885" y="2605989"/>
            <a:ext cx="3798997" cy="2235268"/>
          </a:xfrm>
          <a:prstGeom prst="rect">
            <a:avLst/>
          </a:prstGeom>
          <a:ln w="12700">
            <a:miter lim="400000"/>
          </a:ln>
        </p:spPr>
      </p:pic>
      <p:sp>
        <p:nvSpPr>
          <p:cNvPr id="620" name="Rectangle 3"/>
          <p:cNvSpPr txBox="1"/>
          <p:nvPr/>
        </p:nvSpPr>
        <p:spPr>
          <a:xfrm>
            <a:off x="4706184" y="1483691"/>
            <a:ext cx="4232336" cy="104196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886968">
              <a:spcBef>
                <a:spcPts val="400"/>
              </a:spcBef>
              <a:defRPr sz="1746" b="0">
                <a:solidFill>
                  <a:srgbClr val="FFFFFF"/>
                </a:solidFill>
                <a:effectLst>
                  <a:outerShdw blurRad="36957" dist="36957" dir="2700000" rotWithShape="0">
                    <a:srgbClr val="000000"/>
                  </a:outerShdw>
                </a:effectLst>
              </a:defRPr>
            </a:pPr>
            <a:r>
              <a:t>Or as would occur with this shoreline conversion scheme proposed by the U.S. National Renewable Energy Lab (NREL) </a:t>
            </a:r>
            <a:r>
              <a:rPr baseline="31999"/>
              <a:t>2</a:t>
            </a:r>
          </a:p>
        </p:txBody>
      </p:sp>
      <p:sp>
        <p:nvSpPr>
          <p:cNvPr id="621" name="Rectangle 5"/>
          <p:cNvSpPr txBox="1"/>
          <p:nvPr/>
        </p:nvSpPr>
        <p:spPr>
          <a:xfrm>
            <a:off x="4953839" y="6509021"/>
            <a:ext cx="3276601"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2) https://openei.org/wiki/Wave_Energy</a:t>
            </a:r>
          </a:p>
        </p:txBody>
      </p:sp>
      <p:sp>
        <p:nvSpPr>
          <p:cNvPr id="622" name="Rectangle 3"/>
          <p:cNvSpPr txBox="1"/>
          <p:nvPr/>
        </p:nvSpPr>
        <p:spPr>
          <a:xfrm>
            <a:off x="-6525" y="5106449"/>
            <a:ext cx="9144001" cy="95958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But to produce a LOT of power, these would have to stretch along our coasts,</a:t>
            </a:r>
          </a:p>
          <a:p>
            <a:pPr algn="ctr">
              <a:spcBef>
                <a:spcPts val="400"/>
              </a:spcBef>
              <a:defRPr sz="7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completely occupying (and desecrating) the shorelines that so many of us cherish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Source: http://ec.europa.eu/research/energy/eu/index_en.cfm?pg=research-geothermal-background</a:t>
            </a:r>
          </a:p>
        </p:txBody>
      </p:sp>
      <p:sp>
        <p:nvSpPr>
          <p:cNvPr id="192" name="Rectangle 2"/>
          <p:cNvSpPr txBox="1">
            <a:spLocks noGrp="1"/>
          </p:cNvSpPr>
          <p:nvPr>
            <p:ph type="title"/>
          </p:nvPr>
        </p:nvSpPr>
        <p:spPr>
          <a:xfrm>
            <a:off x="304800" y="76200"/>
            <a:ext cx="8534400" cy="838200"/>
          </a:xfrm>
          <a:prstGeom prst="rect">
            <a:avLst/>
          </a:prstGeom>
        </p:spPr>
        <p:txBody>
          <a:bodyPr/>
          <a:lstStyle/>
          <a:p>
            <a:r>
              <a:t>What are the most promising European locations?</a:t>
            </a:r>
          </a:p>
        </p:txBody>
      </p:sp>
      <p:sp>
        <p:nvSpPr>
          <p:cNvPr id="193" name="Rectangle 3"/>
          <p:cNvSpPr txBox="1">
            <a:spLocks noGrp="1"/>
          </p:cNvSpPr>
          <p:nvPr>
            <p:ph type="body" idx="1"/>
          </p:nvPr>
        </p:nvSpPr>
        <p:spPr>
          <a:xfrm>
            <a:off x="228600" y="990600"/>
            <a:ext cx="8844658" cy="5334000"/>
          </a:xfrm>
          <a:prstGeom prst="rect">
            <a:avLst/>
          </a:prstGeom>
        </p:spPr>
        <p:txBody>
          <a:bodyPr/>
          <a:lstStyle/>
          <a:p>
            <a:pPr>
              <a:defRPr sz="1800"/>
            </a:pPr>
            <a:r>
              <a:t>Extrapolated ground temperatures at 5 km depth have been plotted as:</a:t>
            </a:r>
          </a:p>
          <a:p>
            <a:pPr>
              <a:defRPr sz="1800"/>
            </a:pPr>
            <a:endParaRPr/>
          </a:p>
          <a:p>
            <a:pPr>
              <a:defRPr sz="1800"/>
            </a:pPr>
            <a:endParaRPr/>
          </a:p>
          <a:p>
            <a:pPr>
              <a:defRPr sz="1800"/>
            </a:pPr>
            <a:endParaRPr/>
          </a:p>
          <a:p>
            <a:pPr>
              <a:defRPr sz="1800"/>
            </a:pPr>
            <a:endParaRPr/>
          </a:p>
          <a:p>
            <a:pPr>
              <a:defRPr sz="1800"/>
            </a:pPr>
            <a:endParaRPr/>
          </a:p>
          <a:p>
            <a:pPr>
              <a:defRPr sz="1800"/>
            </a:pPr>
            <a:endParaRPr/>
          </a:p>
          <a:p>
            <a:pPr>
              <a:defRPr sz="1800"/>
            </a:pPr>
            <a:endParaRPr/>
          </a:p>
          <a:p>
            <a:pPr>
              <a:defRPr sz="1800"/>
            </a:pPr>
            <a:endParaRPr/>
          </a:p>
          <a:p>
            <a:pPr>
              <a:defRPr sz="1800"/>
            </a:pPr>
            <a:endParaRPr/>
          </a:p>
          <a:p>
            <a:pPr>
              <a:defRPr sz="1800"/>
            </a:pPr>
            <a:endParaRPr/>
          </a:p>
          <a:p>
            <a:pPr>
              <a:defRPr sz="1800"/>
            </a:pPr>
            <a:endParaRPr/>
          </a:p>
          <a:p>
            <a:pPr>
              <a:defRPr sz="1800"/>
            </a:pPr>
            <a:endParaRPr/>
          </a:p>
          <a:p>
            <a:pPr>
              <a:defRPr sz="1800"/>
            </a:pPr>
            <a:r>
              <a:t>Europe's </a:t>
            </a:r>
            <a:r>
              <a:rPr b="1">
                <a:solidFill>
                  <a:srgbClr val="FF2600"/>
                </a:solidFill>
              </a:rPr>
              <a:t>hot</a:t>
            </a:r>
            <a:r>
              <a:rPr b="1">
                <a:solidFill>
                  <a:srgbClr val="FF40FF"/>
                </a:solidFill>
              </a:rPr>
              <a:t>test</a:t>
            </a:r>
            <a:r>
              <a:t> Geothermal prospects?</a:t>
            </a:r>
          </a:p>
          <a:p>
            <a:pPr>
              <a:defRPr sz="700"/>
            </a:pPr>
            <a:endParaRPr/>
          </a:p>
          <a:p>
            <a:pPr marL="0" lvl="1" indent="640896">
              <a:buSzTx/>
              <a:buNone/>
              <a:defRPr sz="1800"/>
            </a:pPr>
            <a:r>
              <a:t>Turkey, eastern Spain, Balkan mountains, some pockets in France</a:t>
            </a:r>
          </a:p>
        </p:txBody>
      </p:sp>
      <p:pic>
        <p:nvPicPr>
          <p:cNvPr id="194" name="Picture 5" descr="Picture 5"/>
          <p:cNvPicPr>
            <a:picLocks noChangeAspect="1"/>
          </p:cNvPicPr>
          <p:nvPr/>
        </p:nvPicPr>
        <p:blipFill>
          <a:blip r:embed="rId2"/>
          <a:stretch>
            <a:fillRect/>
          </a:stretch>
        </p:blipFill>
        <p:spPr>
          <a:xfrm>
            <a:off x="1789864" y="1559177"/>
            <a:ext cx="5411872" cy="34602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Rectangle 5"/>
          <p:cNvSpPr txBox="1"/>
          <p:nvPr/>
        </p:nvSpPr>
        <p:spPr>
          <a:xfrm>
            <a:off x="355325" y="6368062"/>
            <a:ext cx="3276601"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http://www.biggreensmile.com/green-glossary/wave-power.aspx</a:t>
            </a:r>
          </a:p>
        </p:txBody>
      </p:sp>
      <p:sp>
        <p:nvSpPr>
          <p:cNvPr id="625" name="Rectangle 2"/>
          <p:cNvSpPr txBox="1">
            <a:spLocks noGrp="1"/>
          </p:cNvSpPr>
          <p:nvPr>
            <p:ph type="title"/>
          </p:nvPr>
        </p:nvSpPr>
        <p:spPr>
          <a:xfrm>
            <a:off x="304800" y="76200"/>
            <a:ext cx="8534400" cy="609600"/>
          </a:xfrm>
          <a:prstGeom prst="rect">
            <a:avLst/>
          </a:prstGeom>
        </p:spPr>
        <p:txBody>
          <a:bodyPr/>
          <a:lstStyle/>
          <a:p>
            <a:r>
              <a:t>This scheme would instead position converters offshore:</a:t>
            </a:r>
          </a:p>
        </p:txBody>
      </p:sp>
      <p:pic>
        <p:nvPicPr>
          <p:cNvPr id="626" name="Picture 4" descr="Picture 4"/>
          <p:cNvPicPr>
            <a:picLocks noChangeAspect="1"/>
          </p:cNvPicPr>
          <p:nvPr/>
        </p:nvPicPr>
        <p:blipFill>
          <a:blip r:embed="rId2"/>
          <a:stretch>
            <a:fillRect/>
          </a:stretch>
        </p:blipFill>
        <p:spPr>
          <a:xfrm>
            <a:off x="465575" y="4146706"/>
            <a:ext cx="3276601" cy="2184401"/>
          </a:xfrm>
          <a:prstGeom prst="rect">
            <a:avLst/>
          </a:prstGeom>
          <a:ln w="12700">
            <a:miter lim="400000"/>
          </a:ln>
        </p:spPr>
      </p:pic>
      <p:pic>
        <p:nvPicPr>
          <p:cNvPr id="627" name="Picture 5" descr="Picture 5"/>
          <p:cNvPicPr>
            <a:picLocks noChangeAspect="1"/>
          </p:cNvPicPr>
          <p:nvPr/>
        </p:nvPicPr>
        <p:blipFill>
          <a:blip r:embed="rId3"/>
          <a:stretch>
            <a:fillRect/>
          </a:stretch>
        </p:blipFill>
        <p:spPr>
          <a:xfrm>
            <a:off x="4675763" y="4146706"/>
            <a:ext cx="4147595" cy="2184401"/>
          </a:xfrm>
          <a:prstGeom prst="rect">
            <a:avLst/>
          </a:prstGeom>
          <a:ln w="12700">
            <a:miter lim="400000"/>
          </a:ln>
        </p:spPr>
      </p:pic>
      <p:sp>
        <p:nvSpPr>
          <p:cNvPr id="628" name="Rectangle 5"/>
          <p:cNvSpPr txBox="1"/>
          <p:nvPr/>
        </p:nvSpPr>
        <p:spPr>
          <a:xfrm>
            <a:off x="3739659" y="6368062"/>
            <a:ext cx="6019801"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http://www.biggreensmile.com/green-glossary/wave-power.aspx</a:t>
            </a:r>
          </a:p>
        </p:txBody>
      </p:sp>
      <p:sp>
        <p:nvSpPr>
          <p:cNvPr id="629" name="Rectangle 3"/>
          <p:cNvSpPr txBox="1"/>
          <p:nvPr/>
        </p:nvSpPr>
        <p:spPr>
          <a:xfrm>
            <a:off x="196634" y="794224"/>
            <a:ext cx="9047934" cy="291532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defRPr b="0">
                <a:solidFill>
                  <a:srgbClr val="FFFFFF"/>
                </a:solidFill>
                <a:effectLst>
                  <a:outerShdw blurRad="38100" dist="38100" dir="2700000" rotWithShape="0">
                    <a:srgbClr val="000000"/>
                  </a:outerShdw>
                </a:effectLst>
              </a:defRPr>
            </a:pPr>
            <a:r>
              <a:rPr b="1">
                <a:solidFill>
                  <a:srgbClr val="FBC901"/>
                </a:solidFill>
              </a:rPr>
              <a:t>Pelamis Wave </a:t>
            </a:r>
            <a:r>
              <a:t>used hydraulic pistons inside flexing joints to capture wave power</a:t>
            </a:r>
          </a:p>
          <a:p>
            <a:pPr lvl="1" indent="640896">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Which, unfortunately, DID submerge both pistons &amp; joints in corrosive seawater</a:t>
            </a:r>
          </a:p>
          <a:p>
            <a:pPr lvl="1" indent="640896">
              <a:spcBef>
                <a:spcPts val="400"/>
              </a:spcBef>
              <a:defRPr sz="11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One prototype was built for the European Marine Energy Center, Orkney Scotland</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A second prototype was built for Scottish Renewables</a:t>
            </a:r>
          </a:p>
          <a:p>
            <a:pPr>
              <a:spcBef>
                <a:spcPts val="400"/>
              </a:spcBef>
              <a:defRPr sz="1100" b="0">
                <a:solidFill>
                  <a:srgbClr val="FFFFFF"/>
                </a:solidFill>
                <a:effectLst>
                  <a:outerShdw blurRad="38100" dist="38100" dir="2700000" rotWithShape="0">
                    <a:srgbClr val="000000"/>
                  </a:outerShdw>
                </a:effectLst>
              </a:defRPr>
            </a:pPr>
            <a:endParaRPr/>
          </a:p>
          <a:p>
            <a:pPr>
              <a:spcBef>
                <a:spcPts val="400"/>
              </a:spcBef>
              <a:defRPr b="0">
                <a:solidFill>
                  <a:srgbClr val="FBC901"/>
                </a:solidFill>
                <a:effectLst>
                  <a:outerShdw blurRad="38100" dist="38100" dir="2700000" rotWithShape="0">
                    <a:srgbClr val="000000"/>
                  </a:outerShdw>
                </a:effectLst>
              </a:defRPr>
            </a:pPr>
            <a:r>
              <a:t>But after delivering only those two prototypes in 2010, the company folded </a:t>
            </a:r>
            <a:r>
              <a:rPr baseline="31999"/>
              <a:t>1</a:t>
            </a:r>
          </a:p>
          <a:p>
            <a:pPr>
              <a:spcBef>
                <a:spcPts val="400"/>
              </a:spcBef>
              <a:defRPr sz="8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And their vision of offshore bands of such serpents (right) was left unrealized:</a:t>
            </a:r>
          </a:p>
        </p:txBody>
      </p:sp>
      <p:sp>
        <p:nvSpPr>
          <p:cNvPr id="630" name="Rectangle 5"/>
          <p:cNvSpPr txBox="1"/>
          <p:nvPr/>
        </p:nvSpPr>
        <p:spPr>
          <a:xfrm>
            <a:off x="1396394" y="3807969"/>
            <a:ext cx="6019801" cy="2888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lnSpc>
                <a:spcPts val="3100"/>
              </a:lnSpc>
              <a:spcBef>
                <a:spcPts val="1200"/>
              </a:spcBef>
              <a:defRPr sz="1400" b="0" i="1">
                <a:solidFill>
                  <a:srgbClr val="059797"/>
                </a:solidFill>
              </a:defRPr>
            </a:lvl1pPr>
          </a:lstStyle>
          <a:p>
            <a:r>
              <a:t>!) https://en.wikipedia.org/wiki/Pelamis_Wave_Energy_Converter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Rectangle 2"/>
          <p:cNvSpPr txBox="1">
            <a:spLocks noGrp="1"/>
          </p:cNvSpPr>
          <p:nvPr>
            <p:ph type="title"/>
          </p:nvPr>
        </p:nvSpPr>
        <p:spPr>
          <a:xfrm>
            <a:off x="167449" y="13433"/>
            <a:ext cx="8809102" cy="533401"/>
          </a:xfrm>
          <a:prstGeom prst="rect">
            <a:avLst/>
          </a:prstGeom>
        </p:spPr>
        <p:txBody>
          <a:bodyPr/>
          <a:lstStyle>
            <a:lvl1pPr>
              <a:defRPr sz="2000"/>
            </a:lvl1pPr>
          </a:lstStyle>
          <a:p>
            <a:r>
              <a:t>Other offshore schemes would use tethered buoys:</a:t>
            </a:r>
          </a:p>
        </p:txBody>
      </p:sp>
      <p:sp>
        <p:nvSpPr>
          <p:cNvPr id="633" name="Rectangle 3"/>
          <p:cNvSpPr txBox="1"/>
          <p:nvPr/>
        </p:nvSpPr>
        <p:spPr>
          <a:xfrm>
            <a:off x="74695" y="633214"/>
            <a:ext cx="8994610" cy="80379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Hydraulic pistons, in cylinders above the buoy (and thus above the seawater),</a:t>
            </a:r>
          </a:p>
          <a:p>
            <a:pPr lvl="1">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are pulled downward on each wave crest, producing electrical power (center) </a:t>
            </a:r>
            <a:r>
              <a:rPr baseline="31999"/>
              <a:t>1</a:t>
            </a:r>
          </a:p>
        </p:txBody>
      </p:sp>
      <p:pic>
        <p:nvPicPr>
          <p:cNvPr id="634" name="Wave_float_with_piston_rod.gif" descr="Wave_float_with_piston_rod.gif"/>
          <p:cNvPicPr>
            <a:picLocks/>
          </p:cNvPicPr>
          <p:nvPr/>
        </p:nvPicPr>
        <p:blipFill>
          <a:blip r:embed="rId2"/>
          <a:stretch>
            <a:fillRect/>
          </a:stretch>
        </p:blipFill>
        <p:spPr>
          <a:xfrm>
            <a:off x="3038475" y="1579760"/>
            <a:ext cx="3067050" cy="2300289"/>
          </a:xfrm>
          <a:prstGeom prst="rect">
            <a:avLst/>
          </a:prstGeom>
          <a:ln w="12700">
            <a:miter lim="400000"/>
          </a:ln>
        </p:spPr>
      </p:pic>
      <p:pic>
        <p:nvPicPr>
          <p:cNvPr id="635" name="page1image1750976.png" descr="page1image1750976.png"/>
          <p:cNvPicPr>
            <a:picLocks noChangeAspect="1"/>
          </p:cNvPicPr>
          <p:nvPr/>
        </p:nvPicPr>
        <p:blipFill>
          <a:blip r:embed="rId3"/>
          <a:srcRect l="37128" t="113"/>
          <a:stretch>
            <a:fillRect/>
          </a:stretch>
        </p:blipFill>
        <p:spPr>
          <a:xfrm>
            <a:off x="334781" y="1579760"/>
            <a:ext cx="2171626" cy="2300115"/>
          </a:xfrm>
          <a:prstGeom prst="rect">
            <a:avLst/>
          </a:prstGeom>
          <a:ln w="12700">
            <a:miter lim="400000"/>
          </a:ln>
        </p:spPr>
      </p:pic>
      <p:sp>
        <p:nvSpPr>
          <p:cNvPr id="636" name="Rectangle 3"/>
          <p:cNvSpPr txBox="1"/>
          <p:nvPr/>
        </p:nvSpPr>
        <p:spPr>
          <a:xfrm>
            <a:off x="340110" y="4022797"/>
            <a:ext cx="8994610" cy="17735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rPr b="1">
                <a:solidFill>
                  <a:srgbClr val="FBC901"/>
                </a:solidFill>
              </a:rPr>
              <a:t>Northwest Energy Innovations</a:t>
            </a:r>
            <a:r>
              <a:t> produced the 20 KW "Azura" buoy (left) &amp; promised</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a 0.5 MW successor by 2017 (which is no longer mentioned on their website) </a:t>
            </a:r>
            <a:r>
              <a:rPr baseline="31999"/>
              <a:t>2</a:t>
            </a:r>
          </a:p>
          <a:p>
            <a:pPr lvl="1">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National Geographic covered </a:t>
            </a:r>
            <a:r>
              <a:rPr b="1">
                <a:solidFill>
                  <a:srgbClr val="FBC901"/>
                </a:solidFill>
              </a:rPr>
              <a:t>Ocean Power Technologies</a:t>
            </a:r>
            <a:r>
              <a:t>' 2014 buoy (right) </a:t>
            </a:r>
            <a:r>
              <a:rPr baseline="31999"/>
              <a:t>3</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but wave power is now (also) barely discussed on that company's website </a:t>
            </a:r>
            <a:r>
              <a:rPr baseline="31999"/>
              <a:t>4</a:t>
            </a:r>
          </a:p>
        </p:txBody>
      </p:sp>
      <p:sp>
        <p:nvSpPr>
          <p:cNvPr id="637" name="Rectangle 5"/>
          <p:cNvSpPr txBox="1"/>
          <p:nvPr/>
        </p:nvSpPr>
        <p:spPr>
          <a:xfrm>
            <a:off x="78342" y="6037446"/>
            <a:ext cx="8873038" cy="7976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defTabSz="457200">
              <a:lnSpc>
                <a:spcPts val="1500"/>
              </a:lnSpc>
              <a:defRPr sz="1200" b="0" i="1">
                <a:solidFill>
                  <a:srgbClr val="059797"/>
                </a:solidFill>
              </a:defRPr>
            </a:pPr>
            <a:r>
              <a:t>1) Center: https://en.wikipedia.org/wiki/Azura_(wave_power_device) </a:t>
            </a:r>
            <a:br/>
            <a:r>
              <a:t>2) Left: http://azurawave.com/projects/hawaii/</a:t>
            </a:r>
            <a:br/>
            <a:r>
              <a:t>3) Right: https://www.nationalgeographic.com/news/energy/2014/02/140220-five-striking-wave-and-tidal-energy-concepts/</a:t>
            </a:r>
            <a:br/>
            <a:r>
              <a:t>4) https://www.oceanpowertechnologies.com/about</a:t>
            </a:r>
          </a:p>
        </p:txBody>
      </p:sp>
      <p:pic>
        <p:nvPicPr>
          <p:cNvPr id="638" name="Image" descr="Image"/>
          <p:cNvPicPr>
            <a:picLocks noChangeAspect="1"/>
          </p:cNvPicPr>
          <p:nvPr/>
        </p:nvPicPr>
        <p:blipFill>
          <a:blip r:embed="rId4"/>
          <a:stretch>
            <a:fillRect/>
          </a:stretch>
        </p:blipFill>
        <p:spPr>
          <a:xfrm>
            <a:off x="6555244" y="1579760"/>
            <a:ext cx="1986758" cy="2300289"/>
          </a:xfrm>
          <a:prstGeom prst="rect">
            <a:avLst/>
          </a:prstGeom>
          <a:ln w="12700">
            <a:miter lim="400000"/>
          </a:ln>
        </p:spPr>
      </p:pic>
      <p:sp>
        <p:nvSpPr>
          <p:cNvPr id="639" name="Rectangle 3"/>
          <p:cNvSpPr txBox="1"/>
          <p:nvPr/>
        </p:nvSpPr>
        <p:spPr>
          <a:xfrm>
            <a:off x="2354142" y="3530994"/>
            <a:ext cx="4435716" cy="2888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(PgDn to start animation)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Rectangle 2"/>
          <p:cNvSpPr txBox="1">
            <a:spLocks noGrp="1"/>
          </p:cNvSpPr>
          <p:nvPr>
            <p:ph type="title"/>
          </p:nvPr>
        </p:nvSpPr>
        <p:spPr>
          <a:xfrm>
            <a:off x="167449" y="13433"/>
            <a:ext cx="8809102" cy="533401"/>
          </a:xfrm>
          <a:prstGeom prst="rect">
            <a:avLst/>
          </a:prstGeom>
        </p:spPr>
        <p:txBody>
          <a:bodyPr/>
          <a:lstStyle/>
          <a:p>
            <a:pPr>
              <a:defRPr sz="2000"/>
            </a:pPr>
            <a:r>
              <a:t>The </a:t>
            </a:r>
            <a:r>
              <a:rPr b="1">
                <a:solidFill>
                  <a:srgbClr val="FBC901"/>
                </a:solidFill>
              </a:rPr>
              <a:t>mWave</a:t>
            </a:r>
            <a:r>
              <a:t> converter would instead reside on the sea bottom </a:t>
            </a:r>
            <a:r>
              <a:rPr baseline="31999"/>
              <a:t>1</a:t>
            </a:r>
          </a:p>
        </p:txBody>
      </p:sp>
      <p:sp>
        <p:nvSpPr>
          <p:cNvPr id="642" name="Rectangle 3"/>
          <p:cNvSpPr txBox="1"/>
          <p:nvPr/>
        </p:nvSpPr>
        <p:spPr>
          <a:xfrm>
            <a:off x="203161" y="679833"/>
            <a:ext cx="8945390" cy="325997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There (like newer Tidal Stream units) it would be less threatened by passing ships</a:t>
            </a:r>
          </a:p>
          <a:p>
            <a:pPr>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But rather than exploiting the </a:t>
            </a:r>
            <a:r>
              <a:rPr b="1"/>
              <a:t>water motion</a:t>
            </a:r>
            <a:r>
              <a:t> </a:t>
            </a:r>
            <a:r>
              <a:rPr b="1"/>
              <a:t>within </a:t>
            </a:r>
            <a:r>
              <a:t>water waves,</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it would exploit the weight (and hence cycling pressure) of waves passing above</a:t>
            </a:r>
          </a:p>
          <a:p>
            <a:pPr lvl="1">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Within its reef-like structure, an air-filled </a:t>
            </a:r>
            <a:r>
              <a:rPr b="1">
                <a:solidFill>
                  <a:srgbClr val="FBC901"/>
                </a:solidFill>
              </a:rPr>
              <a:t>flexible</a:t>
            </a:r>
            <a:r>
              <a:t> rubber bladder</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is connected to an </a:t>
            </a:r>
            <a:r>
              <a:rPr b="1">
                <a:solidFill>
                  <a:srgbClr val="FBC901"/>
                </a:solidFill>
              </a:rPr>
              <a:t>inflexible</a:t>
            </a:r>
            <a:r>
              <a:t> air tank</a:t>
            </a:r>
          </a:p>
          <a:p>
            <a:pPr lvl="1">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The increased water pressure below each passing wave then</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squeezes air from the bladder, though a turbine generator, to the tank</a:t>
            </a:r>
          </a:p>
        </p:txBody>
      </p:sp>
      <p:sp>
        <p:nvSpPr>
          <p:cNvPr id="643" name="Rectangle 5"/>
          <p:cNvSpPr txBox="1"/>
          <p:nvPr/>
        </p:nvSpPr>
        <p:spPr>
          <a:xfrm>
            <a:off x="264548" y="6330534"/>
            <a:ext cx="8614904" cy="4920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defTabSz="457200">
              <a:lnSpc>
                <a:spcPts val="1700"/>
              </a:lnSpc>
              <a:defRPr sz="1400" b="0" i="1">
                <a:solidFill>
                  <a:srgbClr val="059797"/>
                </a:solidFill>
              </a:defRPr>
            </a:pPr>
            <a:r>
              <a:t>1) https://www.bomborawave.com/mwave/</a:t>
            </a:r>
            <a:br/>
            <a:r>
              <a:t>Figure Wikipedia's Wave Power:https://en.wikipedia.org/wiki/Wave_power</a:t>
            </a:r>
          </a:p>
        </p:txBody>
      </p:sp>
      <p:pic>
        <p:nvPicPr>
          <p:cNvPr id="644" name="Bombora_mWave_Converter.jpg" descr="Bombora_mWave_Converter.jpg"/>
          <p:cNvPicPr>
            <a:picLocks noChangeAspect="1"/>
          </p:cNvPicPr>
          <p:nvPr/>
        </p:nvPicPr>
        <p:blipFill>
          <a:blip r:embed="rId2"/>
          <a:stretch>
            <a:fillRect/>
          </a:stretch>
        </p:blipFill>
        <p:spPr>
          <a:xfrm>
            <a:off x="2011954" y="4213470"/>
            <a:ext cx="4896004" cy="20134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Rectangle 3"/>
          <p:cNvSpPr txBox="1">
            <a:spLocks noGrp="1"/>
          </p:cNvSpPr>
          <p:nvPr>
            <p:ph type="body" sz="quarter" idx="1"/>
          </p:nvPr>
        </p:nvSpPr>
        <p:spPr>
          <a:xfrm>
            <a:off x="363513" y="618685"/>
            <a:ext cx="8763001" cy="932790"/>
          </a:xfrm>
          <a:prstGeom prst="rect">
            <a:avLst/>
          </a:prstGeom>
        </p:spPr>
        <p:txBody>
          <a:bodyPr/>
          <a:lstStyle/>
          <a:p>
            <a:pPr>
              <a:defRPr sz="1800">
                <a:latin typeface="+mn-lt"/>
                <a:ea typeface="+mn-ea"/>
                <a:cs typeface="+mn-cs"/>
                <a:sym typeface="Arial"/>
              </a:defRPr>
            </a:pPr>
            <a:r>
              <a:t>We can estimate this based on the flow of gravitational potential energy:</a:t>
            </a:r>
          </a:p>
          <a:p>
            <a:pPr>
              <a:defRPr sz="700">
                <a:latin typeface="+mn-lt"/>
                <a:ea typeface="+mn-ea"/>
                <a:cs typeface="+mn-cs"/>
                <a:sym typeface="Arial"/>
              </a:defRPr>
            </a:pPr>
            <a:endParaRPr/>
          </a:p>
          <a:p>
            <a:pPr>
              <a:tabLst>
                <a:tab pos="266700" algn="l"/>
                <a:tab pos="4953000" algn="l"/>
              </a:tabLst>
              <a:defRPr sz="1800">
                <a:latin typeface="+mn-lt"/>
                <a:ea typeface="+mn-ea"/>
                <a:cs typeface="+mn-cs"/>
                <a:sym typeface="Arial"/>
              </a:defRPr>
            </a:pPr>
            <a:r>
              <a:t>	Wave at one point in time:	And half a wave period later:</a:t>
            </a:r>
          </a:p>
        </p:txBody>
      </p:sp>
      <p:grpSp>
        <p:nvGrpSpPr>
          <p:cNvPr id="653" name="Group"/>
          <p:cNvGrpSpPr/>
          <p:nvPr/>
        </p:nvGrpSpPr>
        <p:grpSpPr>
          <a:xfrm>
            <a:off x="355600" y="3937284"/>
            <a:ext cx="3007140" cy="1269280"/>
            <a:chOff x="0" y="0"/>
            <a:chExt cx="3007139" cy="1269278"/>
          </a:xfrm>
        </p:grpSpPr>
        <p:sp>
          <p:nvSpPr>
            <p:cNvPr id="647" name="Rectangle 72"/>
            <p:cNvSpPr/>
            <p:nvPr/>
          </p:nvSpPr>
          <p:spPr>
            <a:xfrm>
              <a:off x="323574" y="0"/>
              <a:ext cx="2683566" cy="932791"/>
            </a:xfrm>
            <a:prstGeom prst="rect">
              <a:avLst/>
            </a:prstGeom>
            <a:solidFill>
              <a:srgbClr val="00264D"/>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48" name="Rectangle 74"/>
            <p:cNvSpPr/>
            <p:nvPr/>
          </p:nvSpPr>
          <p:spPr>
            <a:xfrm>
              <a:off x="323574" y="25730"/>
              <a:ext cx="894522" cy="916425"/>
            </a:xfrm>
            <a:prstGeom prst="rect">
              <a:avLst/>
            </a:prstGeom>
            <a:solidFill>
              <a:srgbClr val="5CADFF"/>
            </a:solidFill>
            <a:ln w="22225"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49" name="TextBox 110"/>
            <p:cNvSpPr txBox="1"/>
            <p:nvPr/>
          </p:nvSpPr>
          <p:spPr>
            <a:xfrm>
              <a:off x="938143" y="1000038"/>
              <a:ext cx="596349" cy="2692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b="0">
                  <a:solidFill>
                    <a:srgbClr val="FBC901"/>
                  </a:solidFill>
                  <a:latin typeface="Symbol"/>
                  <a:ea typeface="Symbol"/>
                  <a:cs typeface="Symbol"/>
                  <a:sym typeface="Symbol"/>
                </a:defRPr>
              </a:lvl1pPr>
            </a:lstStyle>
            <a:p>
              <a:r>
                <a:t>l</a:t>
              </a:r>
            </a:p>
          </p:txBody>
        </p:sp>
        <p:sp>
          <p:nvSpPr>
            <p:cNvPr id="650" name="TextBox 121"/>
            <p:cNvSpPr txBox="1"/>
            <p:nvPr/>
          </p:nvSpPr>
          <p:spPr>
            <a:xfrm>
              <a:off x="0" y="345450"/>
              <a:ext cx="357809" cy="26425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200">
                  <a:solidFill>
                    <a:srgbClr val="FBC901"/>
                  </a:solidFill>
                </a:defRPr>
              </a:lvl1pPr>
            </a:lstStyle>
            <a:p>
              <a:r>
                <a:t>H</a:t>
              </a:r>
            </a:p>
          </p:txBody>
        </p:sp>
        <p:sp>
          <p:nvSpPr>
            <p:cNvPr id="651" name="Straight Arrow Connector 32"/>
            <p:cNvSpPr/>
            <p:nvPr/>
          </p:nvSpPr>
          <p:spPr>
            <a:xfrm flipV="1">
              <a:off x="323574" y="18155"/>
              <a:ext cx="417" cy="927335"/>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52" name="Straight Arrow Connector 123"/>
            <p:cNvSpPr/>
            <p:nvPr/>
          </p:nvSpPr>
          <p:spPr>
            <a:xfrm>
              <a:off x="323573" y="938996"/>
              <a:ext cx="1816829" cy="1"/>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nvGrpSpPr>
          <p:cNvPr id="666" name="Group"/>
          <p:cNvGrpSpPr/>
          <p:nvPr/>
        </p:nvGrpSpPr>
        <p:grpSpPr>
          <a:xfrm>
            <a:off x="5410200" y="1650999"/>
            <a:ext cx="2743200" cy="1236952"/>
            <a:chOff x="0" y="0"/>
            <a:chExt cx="2743200" cy="1236951"/>
          </a:xfrm>
        </p:grpSpPr>
        <p:grpSp>
          <p:nvGrpSpPr>
            <p:cNvPr id="664" name="Group 99"/>
            <p:cNvGrpSpPr/>
            <p:nvPr/>
          </p:nvGrpSpPr>
          <p:grpSpPr>
            <a:xfrm>
              <a:off x="59634" y="281770"/>
              <a:ext cx="2683566" cy="955182"/>
              <a:chOff x="0" y="0"/>
              <a:chExt cx="2683565" cy="955180"/>
            </a:xfrm>
          </p:grpSpPr>
          <p:sp>
            <p:nvSpPr>
              <p:cNvPr id="654" name="Rectangle 65"/>
              <p:cNvSpPr/>
              <p:nvPr/>
            </p:nvSpPr>
            <p:spPr>
              <a:xfrm>
                <a:off x="-1" y="-1"/>
                <a:ext cx="2683567" cy="932790"/>
              </a:xfrm>
              <a:prstGeom prst="rect">
                <a:avLst/>
              </a:prstGeom>
              <a:solidFill>
                <a:srgbClr val="00264D"/>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55" name="Rectangle 66"/>
              <p:cNvSpPr/>
              <p:nvPr/>
            </p:nvSpPr>
            <p:spPr>
              <a:xfrm>
                <a:off x="-1" y="467455"/>
                <a:ext cx="2675581" cy="466395"/>
              </a:xfrm>
              <a:prstGeom prst="rect">
                <a:avLst/>
              </a:prstGeom>
              <a:solidFill>
                <a:srgbClr val="5CADFF"/>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56" name="Freeform 68"/>
              <p:cNvSpPr/>
              <p:nvPr/>
            </p:nvSpPr>
            <p:spPr>
              <a:xfrm rot="10800000">
                <a:off x="1779577" y="459879"/>
                <a:ext cx="887425" cy="4750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533" y="10800"/>
                      <a:pt x="7065" y="0"/>
                      <a:pt x="10665" y="0"/>
                    </a:cubicBezTo>
                    <a:cubicBezTo>
                      <a:pt x="14265" y="0"/>
                      <a:pt x="21600" y="21600"/>
                      <a:pt x="21600" y="21600"/>
                    </a:cubicBezTo>
                  </a:path>
                </a:pathLst>
              </a:custGeom>
              <a:solidFill>
                <a:srgbClr val="00264D"/>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57" name="Freeform 69"/>
              <p:cNvSpPr/>
              <p:nvPr/>
            </p:nvSpPr>
            <p:spPr>
              <a:xfrm>
                <a:off x="886239" y="758"/>
                <a:ext cx="887424" cy="4750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533" y="10800"/>
                      <a:pt x="7065" y="0"/>
                      <a:pt x="10665" y="0"/>
                    </a:cubicBezTo>
                    <a:cubicBezTo>
                      <a:pt x="14265" y="0"/>
                      <a:pt x="21600" y="21600"/>
                      <a:pt x="21600" y="21600"/>
                    </a:cubicBezTo>
                  </a:path>
                </a:pathLst>
              </a:custGeom>
              <a:solidFill>
                <a:srgbClr val="5CADFF"/>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58" name="Freeform 71"/>
              <p:cNvSpPr/>
              <p:nvPr/>
            </p:nvSpPr>
            <p:spPr>
              <a:xfrm rot="10800000">
                <a:off x="-1" y="459865"/>
                <a:ext cx="887425" cy="4750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533" y="10800"/>
                      <a:pt x="7065" y="0"/>
                      <a:pt x="10665" y="0"/>
                    </a:cubicBezTo>
                    <a:cubicBezTo>
                      <a:pt x="14265" y="0"/>
                      <a:pt x="21600" y="21600"/>
                      <a:pt x="21600" y="21600"/>
                    </a:cubicBezTo>
                  </a:path>
                </a:pathLst>
              </a:custGeom>
              <a:solidFill>
                <a:srgbClr val="00264D"/>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59" name="Straight Arrow Connector 85"/>
              <p:cNvSpPr/>
              <p:nvPr/>
            </p:nvSpPr>
            <p:spPr>
              <a:xfrm flipV="1">
                <a:off x="0" y="7562"/>
                <a:ext cx="417" cy="932467"/>
              </a:xfrm>
              <a:prstGeom prst="line">
                <a:avLst/>
              </a:prstGeom>
              <a:noFill/>
              <a:ln w="22225"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60" name="Straight Arrow Connector 89"/>
              <p:cNvSpPr/>
              <p:nvPr/>
            </p:nvSpPr>
            <p:spPr>
              <a:xfrm flipV="1">
                <a:off x="894521" y="15138"/>
                <a:ext cx="417" cy="932467"/>
              </a:xfrm>
              <a:prstGeom prst="line">
                <a:avLst/>
              </a:prstGeom>
              <a:noFill/>
              <a:ln w="22225" cap="flat">
                <a:solidFill>
                  <a:srgbClr val="FFCC00"/>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61" name="Straight Arrow Connector 93"/>
              <p:cNvSpPr/>
              <p:nvPr/>
            </p:nvSpPr>
            <p:spPr>
              <a:xfrm>
                <a:off x="-1" y="934896"/>
                <a:ext cx="2683567" cy="7274"/>
              </a:xfrm>
              <a:prstGeom prst="line">
                <a:avLst/>
              </a:prstGeom>
              <a:noFill/>
              <a:ln w="22225"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62" name="Straight Arrow Connector 94"/>
              <p:cNvSpPr/>
              <p:nvPr/>
            </p:nvSpPr>
            <p:spPr>
              <a:xfrm flipV="1">
                <a:off x="1772478" y="22714"/>
                <a:ext cx="417" cy="932467"/>
              </a:xfrm>
              <a:prstGeom prst="line">
                <a:avLst/>
              </a:prstGeom>
              <a:noFill/>
              <a:ln w="22225" cap="flat">
                <a:solidFill>
                  <a:srgbClr val="FFCC00"/>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63" name="Straight Arrow Connector 95"/>
              <p:cNvSpPr/>
              <p:nvPr/>
            </p:nvSpPr>
            <p:spPr>
              <a:xfrm flipV="1">
                <a:off x="2667000" y="22714"/>
                <a:ext cx="417" cy="932467"/>
              </a:xfrm>
              <a:prstGeom prst="line">
                <a:avLst/>
              </a:prstGeom>
              <a:noFill/>
              <a:ln w="22225" cap="flat">
                <a:solidFill>
                  <a:srgbClr val="FFCC00"/>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665" name="TextBox 126"/>
            <p:cNvSpPr txBox="1"/>
            <p:nvPr/>
          </p:nvSpPr>
          <p:spPr>
            <a:xfrm>
              <a:off x="0" y="0"/>
              <a:ext cx="2743200" cy="26425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200" b="0">
                  <a:solidFill>
                    <a:srgbClr val="FBC901"/>
                  </a:solidFill>
                </a:defRPr>
              </a:lvl1pPr>
            </a:lstStyle>
            <a:p>
              <a:r>
                <a:t>Time = ½ period = (½)  (1 / frequency)</a:t>
              </a:r>
            </a:p>
          </p:txBody>
        </p:sp>
      </p:grpSp>
      <p:grpSp>
        <p:nvGrpSpPr>
          <p:cNvPr id="679" name="Group 128"/>
          <p:cNvGrpSpPr/>
          <p:nvPr/>
        </p:nvGrpSpPr>
        <p:grpSpPr>
          <a:xfrm>
            <a:off x="685799" y="1650074"/>
            <a:ext cx="2700131" cy="1227294"/>
            <a:chOff x="0" y="0"/>
            <a:chExt cx="2700129" cy="1227293"/>
          </a:xfrm>
        </p:grpSpPr>
        <p:grpSp>
          <p:nvGrpSpPr>
            <p:cNvPr id="672" name="Group 70"/>
            <p:cNvGrpSpPr/>
            <p:nvPr/>
          </p:nvGrpSpPr>
          <p:grpSpPr>
            <a:xfrm>
              <a:off x="-1" y="278142"/>
              <a:ext cx="2683567" cy="936443"/>
              <a:chOff x="0" y="0"/>
              <a:chExt cx="2683565" cy="936442"/>
            </a:xfrm>
          </p:grpSpPr>
          <p:sp>
            <p:nvSpPr>
              <p:cNvPr id="667" name="Rectangle 62"/>
              <p:cNvSpPr/>
              <p:nvPr/>
            </p:nvSpPr>
            <p:spPr>
              <a:xfrm>
                <a:off x="-1" y="1530"/>
                <a:ext cx="2683567" cy="932790"/>
              </a:xfrm>
              <a:prstGeom prst="rect">
                <a:avLst/>
              </a:prstGeom>
              <a:solidFill>
                <a:srgbClr val="00264D"/>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68" name="Rectangle 58"/>
              <p:cNvSpPr/>
              <p:nvPr/>
            </p:nvSpPr>
            <p:spPr>
              <a:xfrm>
                <a:off x="-1" y="468985"/>
                <a:ext cx="2675581" cy="466395"/>
              </a:xfrm>
              <a:prstGeom prst="rect">
                <a:avLst/>
              </a:prstGeom>
              <a:solidFill>
                <a:srgbClr val="5CADFF"/>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69" name="Freeform 59"/>
              <p:cNvSpPr/>
              <p:nvPr/>
            </p:nvSpPr>
            <p:spPr>
              <a:xfrm>
                <a:off x="1109" y="0"/>
                <a:ext cx="887425" cy="4750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533" y="10800"/>
                      <a:pt x="7065" y="0"/>
                      <a:pt x="10665" y="0"/>
                    </a:cubicBezTo>
                    <a:cubicBezTo>
                      <a:pt x="14265" y="0"/>
                      <a:pt x="21600" y="21600"/>
                      <a:pt x="21600" y="21600"/>
                    </a:cubicBezTo>
                  </a:path>
                </a:pathLst>
              </a:custGeom>
              <a:solidFill>
                <a:srgbClr val="5CADFF"/>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70" name="Freeform 60"/>
              <p:cNvSpPr/>
              <p:nvPr/>
            </p:nvSpPr>
            <p:spPr>
              <a:xfrm rot="10800000">
                <a:off x="884094" y="461410"/>
                <a:ext cx="887424" cy="4750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533" y="10800"/>
                      <a:pt x="7065" y="0"/>
                      <a:pt x="10665" y="0"/>
                    </a:cubicBezTo>
                    <a:cubicBezTo>
                      <a:pt x="14265" y="0"/>
                      <a:pt x="21600" y="21600"/>
                      <a:pt x="21600" y="21600"/>
                    </a:cubicBezTo>
                  </a:path>
                </a:pathLst>
              </a:custGeom>
              <a:solidFill>
                <a:srgbClr val="00264D"/>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71" name="Freeform 61"/>
              <p:cNvSpPr/>
              <p:nvPr/>
            </p:nvSpPr>
            <p:spPr>
              <a:xfrm>
                <a:off x="1764196" y="2288"/>
                <a:ext cx="915991" cy="4750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533" y="10800"/>
                      <a:pt x="7065" y="0"/>
                      <a:pt x="10665" y="0"/>
                    </a:cubicBezTo>
                    <a:cubicBezTo>
                      <a:pt x="14265" y="0"/>
                      <a:pt x="21600" y="21600"/>
                      <a:pt x="21600" y="21600"/>
                    </a:cubicBezTo>
                  </a:path>
                </a:pathLst>
              </a:custGeom>
              <a:solidFill>
                <a:srgbClr val="5CADFF"/>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673" name="Straight Arrow Connector 84"/>
            <p:cNvSpPr/>
            <p:nvPr/>
          </p:nvSpPr>
          <p:spPr>
            <a:xfrm>
              <a:off x="16564" y="1214585"/>
              <a:ext cx="2683566" cy="7273"/>
            </a:xfrm>
            <a:prstGeom prst="line">
              <a:avLst/>
            </a:prstGeom>
            <a:noFill/>
            <a:ln w="22225"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74" name="Straight Arrow Connector 29"/>
            <p:cNvSpPr/>
            <p:nvPr/>
          </p:nvSpPr>
          <p:spPr>
            <a:xfrm flipV="1">
              <a:off x="6633" y="289695"/>
              <a:ext cx="417" cy="932467"/>
            </a:xfrm>
            <a:prstGeom prst="line">
              <a:avLst/>
            </a:prstGeom>
            <a:noFill/>
            <a:ln w="22225"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75" name="Straight Arrow Connector 86"/>
            <p:cNvSpPr/>
            <p:nvPr/>
          </p:nvSpPr>
          <p:spPr>
            <a:xfrm flipV="1">
              <a:off x="834887" y="294827"/>
              <a:ext cx="416" cy="932467"/>
            </a:xfrm>
            <a:prstGeom prst="line">
              <a:avLst/>
            </a:prstGeom>
            <a:noFill/>
            <a:ln w="22225" cap="flat">
              <a:solidFill>
                <a:srgbClr val="FFCC00"/>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76" name="Straight Arrow Connector 87"/>
            <p:cNvSpPr/>
            <p:nvPr/>
          </p:nvSpPr>
          <p:spPr>
            <a:xfrm flipV="1">
              <a:off x="1789043" y="294827"/>
              <a:ext cx="417" cy="932467"/>
            </a:xfrm>
            <a:prstGeom prst="line">
              <a:avLst/>
            </a:prstGeom>
            <a:noFill/>
            <a:ln w="22225" cap="flat">
              <a:solidFill>
                <a:srgbClr val="FFCC00"/>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77" name="Straight Arrow Connector 88"/>
            <p:cNvSpPr/>
            <p:nvPr/>
          </p:nvSpPr>
          <p:spPr>
            <a:xfrm flipV="1">
              <a:off x="2683565" y="294827"/>
              <a:ext cx="417" cy="932467"/>
            </a:xfrm>
            <a:prstGeom prst="line">
              <a:avLst/>
            </a:prstGeom>
            <a:noFill/>
            <a:ln w="22225" cap="flat">
              <a:solidFill>
                <a:srgbClr val="FFCC00"/>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78" name="TextBox 127"/>
            <p:cNvSpPr txBox="1"/>
            <p:nvPr/>
          </p:nvSpPr>
          <p:spPr>
            <a:xfrm>
              <a:off x="-1" y="-1"/>
              <a:ext cx="2683567" cy="26425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200" b="0">
                  <a:solidFill>
                    <a:srgbClr val="FBC901"/>
                  </a:solidFill>
                </a:defRPr>
              </a:lvl1pPr>
            </a:lstStyle>
            <a:p>
              <a:r>
                <a:t>Time = 0</a:t>
              </a:r>
            </a:p>
          </p:txBody>
        </p:sp>
      </p:grpSp>
      <p:sp>
        <p:nvSpPr>
          <p:cNvPr id="680" name="What is the MAXIMUM power that waves might provide?"/>
          <p:cNvSpPr txBox="1">
            <a:spLocks noGrp="1"/>
          </p:cNvSpPr>
          <p:nvPr>
            <p:ph type="title"/>
          </p:nvPr>
        </p:nvSpPr>
        <p:spPr>
          <a:xfrm>
            <a:off x="177800" y="25400"/>
            <a:ext cx="8809101" cy="533400"/>
          </a:xfrm>
          <a:prstGeom prst="rect">
            <a:avLst/>
          </a:prstGeom>
        </p:spPr>
        <p:txBody>
          <a:bodyPr/>
          <a:lstStyle>
            <a:lvl1pPr>
              <a:defRPr sz="2000" i="1">
                <a:solidFill>
                  <a:srgbClr val="FFFFFF"/>
                </a:solidFill>
                <a:latin typeface="+mn-lt"/>
                <a:ea typeface="+mn-ea"/>
                <a:cs typeface="+mn-cs"/>
                <a:sym typeface="Arial"/>
              </a:defRPr>
            </a:lvl1pPr>
          </a:lstStyle>
          <a:p>
            <a:r>
              <a:t>What is the MAXIMUM power that waves might provide?</a:t>
            </a:r>
          </a:p>
        </p:txBody>
      </p:sp>
      <p:sp>
        <p:nvSpPr>
          <p:cNvPr id="681" name="Rectangle 3"/>
          <p:cNvSpPr txBox="1"/>
          <p:nvPr/>
        </p:nvSpPr>
        <p:spPr>
          <a:xfrm>
            <a:off x="363513" y="3401550"/>
            <a:ext cx="8763001" cy="5334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defRPr>
            </a:lvl1pPr>
          </a:lstStyle>
          <a:p>
            <a:r>
              <a:t>To simplify this estimation, approximate the Time = 0  wave as being rectangular:</a:t>
            </a:r>
          </a:p>
        </p:txBody>
      </p:sp>
      <p:sp>
        <p:nvSpPr>
          <p:cNvPr id="682" name="Rectangle 3"/>
          <p:cNvSpPr txBox="1"/>
          <p:nvPr/>
        </p:nvSpPr>
        <p:spPr>
          <a:xfrm>
            <a:off x="3668589" y="3929338"/>
            <a:ext cx="5165825" cy="148729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41247">
              <a:spcBef>
                <a:spcPts val="300"/>
              </a:spcBef>
              <a:defRPr sz="1656" b="0">
                <a:solidFill>
                  <a:srgbClr val="FFFFFF"/>
                </a:solidFill>
                <a:effectLst>
                  <a:outerShdw blurRad="35052" dist="35052" dir="2700000" rotWithShape="0">
                    <a:srgbClr val="000000"/>
                  </a:outerShdw>
                </a:effectLst>
              </a:defRPr>
            </a:pPr>
            <a:r>
              <a:t>Squared off it has a </a:t>
            </a:r>
            <a:r>
              <a:rPr b="1">
                <a:solidFill>
                  <a:srgbClr val="FBC901"/>
                </a:solidFill>
              </a:rPr>
              <a:t>height of H</a:t>
            </a:r>
            <a:r>
              <a:t>, </a:t>
            </a:r>
          </a:p>
          <a:p>
            <a:pPr defTabSz="841247">
              <a:spcBef>
                <a:spcPts val="300"/>
              </a:spcBef>
              <a:defRPr sz="644" b="0">
                <a:solidFill>
                  <a:srgbClr val="FFFFFF"/>
                </a:solidFill>
                <a:effectLst>
                  <a:outerShdw blurRad="35052" dist="35052" dir="2700000" rotWithShape="0">
                    <a:srgbClr val="000000"/>
                  </a:outerShdw>
                </a:effectLst>
              </a:defRPr>
            </a:pPr>
            <a:endParaRPr/>
          </a:p>
          <a:p>
            <a:pPr defTabSz="841247">
              <a:spcBef>
                <a:spcPts val="300"/>
              </a:spcBef>
              <a:defRPr sz="1656" b="0">
                <a:solidFill>
                  <a:srgbClr val="FFFFFF"/>
                </a:solidFill>
                <a:effectLst>
                  <a:outerShdw blurRad="35052" dist="35052" dir="2700000" rotWithShape="0">
                    <a:srgbClr val="000000"/>
                  </a:outerShdw>
                </a:effectLst>
              </a:defRPr>
            </a:pPr>
            <a:r>
              <a:t>a </a:t>
            </a:r>
            <a:r>
              <a:rPr b="1">
                <a:solidFill>
                  <a:srgbClr val="FBC901"/>
                </a:solidFill>
              </a:rPr>
              <a:t>width of λ</a:t>
            </a:r>
            <a:r>
              <a:t>  (the common symbol for its </a:t>
            </a:r>
            <a:r>
              <a:rPr b="1"/>
              <a:t>wavelength</a:t>
            </a:r>
            <a:r>
              <a:t>)</a:t>
            </a:r>
          </a:p>
          <a:p>
            <a:pPr defTabSz="841247">
              <a:spcBef>
                <a:spcPts val="300"/>
              </a:spcBef>
              <a:defRPr sz="828" b="0">
                <a:solidFill>
                  <a:srgbClr val="FFFFFF"/>
                </a:solidFill>
                <a:effectLst>
                  <a:outerShdw blurRad="35052" dist="35052" dir="2700000" rotWithShape="0">
                    <a:srgbClr val="000000"/>
                  </a:outerShdw>
                </a:effectLst>
              </a:defRPr>
            </a:pPr>
            <a:endParaRPr/>
          </a:p>
          <a:p>
            <a:pPr defTabSz="841247">
              <a:spcBef>
                <a:spcPts val="300"/>
              </a:spcBef>
              <a:defRPr sz="1656" b="0">
                <a:solidFill>
                  <a:srgbClr val="FFFFFF"/>
                </a:solidFill>
                <a:effectLst>
                  <a:outerShdw blurRad="35052" dist="35052" dir="2700000" rotWithShape="0">
                    <a:srgbClr val="000000"/>
                  </a:outerShdw>
                </a:effectLst>
              </a:defRPr>
            </a:pPr>
            <a:r>
              <a:t>and a </a:t>
            </a:r>
            <a:r>
              <a:rPr b="1">
                <a:solidFill>
                  <a:srgbClr val="FBC901"/>
                </a:solidFill>
              </a:rPr>
              <a:t>length of L</a:t>
            </a:r>
            <a:r>
              <a:t>  (its perpendicular extension)</a:t>
            </a:r>
          </a:p>
        </p:txBody>
      </p:sp>
      <p:sp>
        <p:nvSpPr>
          <p:cNvPr id="683" name="From earlier in this note set, each unit of water has gravitational potential energy:…"/>
          <p:cNvSpPr txBox="1"/>
          <p:nvPr/>
        </p:nvSpPr>
        <p:spPr>
          <a:xfrm>
            <a:off x="522090" y="5524605"/>
            <a:ext cx="8458029" cy="86156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Tahoma"/>
                <a:ea typeface="Tahoma"/>
                <a:cs typeface="Tahoma"/>
                <a:sym typeface="Tahoma"/>
              </a:defRPr>
            </a:pPr>
            <a:r>
              <a:t>From earlier in this note set, each unit of water has gravitational potential energy:</a:t>
            </a:r>
          </a:p>
          <a:p>
            <a:pPr>
              <a:spcBef>
                <a:spcPts val="400"/>
              </a:spcBef>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1" indent="640896">
              <a:spcBef>
                <a:spcPts val="400"/>
              </a:spcBef>
              <a:defRPr b="0">
                <a:solidFill>
                  <a:srgbClr val="FFFFFF"/>
                </a:solidFill>
                <a:effectLst>
                  <a:outerShdw blurRad="38100" dist="38100" dir="2700000" rotWithShape="0">
                    <a:srgbClr val="000000"/>
                  </a:outerShdw>
                </a:effectLst>
                <a:latin typeface="Tahoma"/>
                <a:ea typeface="Tahoma"/>
                <a:cs typeface="Tahoma"/>
                <a:sym typeface="Tahoma"/>
              </a:defRPr>
            </a:pPr>
            <a:r>
              <a:t> E</a:t>
            </a:r>
            <a:r>
              <a:rPr baseline="-5999"/>
              <a:t>gravity</a:t>
            </a:r>
            <a:r>
              <a:t> = M g h = (ρ</a:t>
            </a:r>
            <a:r>
              <a:rPr baseline="-5999"/>
              <a:t>water</a:t>
            </a:r>
            <a:r>
              <a:t> Volume) g h = ρ</a:t>
            </a:r>
            <a:r>
              <a:rPr baseline="-5999"/>
              <a:t>water</a:t>
            </a:r>
            <a:r>
              <a:t> Volume 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Rectangle 3"/>
          <p:cNvSpPr txBox="1">
            <a:spLocks noGrp="1"/>
          </p:cNvSpPr>
          <p:nvPr>
            <p:ph type="body" sz="quarter" idx="1"/>
          </p:nvPr>
        </p:nvSpPr>
        <p:spPr>
          <a:xfrm>
            <a:off x="249213" y="631385"/>
            <a:ext cx="8763001" cy="533401"/>
          </a:xfrm>
          <a:prstGeom prst="rect">
            <a:avLst/>
          </a:prstGeom>
        </p:spPr>
        <p:txBody>
          <a:bodyPr/>
          <a:lstStyle>
            <a:lvl1pPr>
              <a:tabLst>
                <a:tab pos="266700" algn="l"/>
                <a:tab pos="4953000" algn="l"/>
              </a:tabLst>
              <a:defRPr sz="1800"/>
            </a:lvl1pPr>
          </a:lstStyle>
          <a:p>
            <a:r>
              <a:t>T = 0 wave with this cross-section:	Becomes this 3D shape:</a:t>
            </a:r>
          </a:p>
        </p:txBody>
      </p:sp>
      <p:sp>
        <p:nvSpPr>
          <p:cNvPr id="686" name="Mapping the wave's movement in three dimensions:"/>
          <p:cNvSpPr txBox="1">
            <a:spLocks noGrp="1"/>
          </p:cNvSpPr>
          <p:nvPr>
            <p:ph type="title"/>
          </p:nvPr>
        </p:nvSpPr>
        <p:spPr>
          <a:xfrm>
            <a:off x="177800" y="76200"/>
            <a:ext cx="8809101" cy="533400"/>
          </a:xfrm>
          <a:prstGeom prst="rect">
            <a:avLst/>
          </a:prstGeom>
        </p:spPr>
        <p:txBody>
          <a:bodyPr/>
          <a:lstStyle>
            <a:lvl1pPr>
              <a:defRPr sz="2000" i="1">
                <a:solidFill>
                  <a:srgbClr val="FFFFFF"/>
                </a:solidFill>
                <a:latin typeface="+mn-lt"/>
                <a:ea typeface="+mn-ea"/>
                <a:cs typeface="+mn-cs"/>
                <a:sym typeface="Arial"/>
              </a:defRPr>
            </a:lvl1pPr>
          </a:lstStyle>
          <a:p>
            <a:r>
              <a:t>Mapping the wave's movement in three dimensions:</a:t>
            </a:r>
          </a:p>
        </p:txBody>
      </p:sp>
      <p:sp>
        <p:nvSpPr>
          <p:cNvPr id="687" name="Rectangle 3"/>
          <p:cNvSpPr txBox="1"/>
          <p:nvPr/>
        </p:nvSpPr>
        <p:spPr>
          <a:xfrm>
            <a:off x="139700" y="3150186"/>
            <a:ext cx="8864600" cy="342466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One wave period later, that wave is "gone" (shifted by λ out of frame to the right)</a:t>
            </a:r>
          </a:p>
          <a:p>
            <a:pPr>
              <a:spcBef>
                <a:spcPts val="400"/>
              </a:spcBef>
              <a:tabLst>
                <a:tab pos="266700" algn="l"/>
                <a:tab pos="4953000" algn="l"/>
              </a:tabLst>
              <a:defRPr sz="800" b="0">
                <a:solidFill>
                  <a:srgbClr val="FFFFFF"/>
                </a:solidFill>
                <a:effectLst>
                  <a:outerShdw blurRad="38100" dist="38100" dir="2700000" rotWithShape="0">
                    <a:srgbClr val="000000"/>
                  </a:outerShdw>
                </a:effectLst>
                <a:latin typeface="Tahoma"/>
                <a:ea typeface="Tahoma"/>
                <a:cs typeface="Tahoma"/>
                <a:sym typeface="Tahoma"/>
              </a:defRPr>
            </a:pPr>
            <a:endParaRPr/>
          </a:p>
          <a:p>
            <a:pPr lvl="1" indent="640896">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But its </a:t>
            </a:r>
            <a:r>
              <a:rPr b="1">
                <a:solidFill>
                  <a:srgbClr val="FBC901"/>
                </a:solidFill>
              </a:rPr>
              <a:t>water molecules have NOT in fact moved λ to the right</a:t>
            </a:r>
          </a:p>
          <a:p>
            <a:pPr lvl="1" indent="640896">
              <a:spcBef>
                <a:spcPts val="400"/>
              </a:spcBef>
              <a:tabLst>
                <a:tab pos="266700" algn="l"/>
                <a:tab pos="4953000" algn="l"/>
              </a:tabLst>
              <a:defRPr sz="600" b="0">
                <a:solidFill>
                  <a:srgbClr val="FFFFFF"/>
                </a:solidFill>
                <a:effectLst>
                  <a:outerShdw blurRad="38100" dist="38100" dir="2700000" rotWithShape="0">
                    <a:srgbClr val="000000"/>
                  </a:outerShdw>
                </a:effectLst>
                <a:latin typeface="Tahoma"/>
                <a:ea typeface="Tahoma"/>
                <a:cs typeface="Tahoma"/>
                <a:sym typeface="Tahoma"/>
              </a:defRPr>
            </a:pPr>
            <a:endParaRPr/>
          </a:p>
          <a:p>
            <a:pPr lvl="2" indent="1085850">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they've instead fallen downward, </a:t>
            </a:r>
          </a:p>
          <a:p>
            <a:pPr lvl="2" indent="1085850">
              <a:spcBef>
                <a:spcPts val="400"/>
              </a:spcBef>
              <a:tabLst>
                <a:tab pos="266700" algn="l"/>
                <a:tab pos="4953000" algn="l"/>
              </a:tabLst>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3" indent="1577339">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surrendering their gravitational energy, </a:t>
            </a:r>
          </a:p>
          <a:p>
            <a:pPr lvl="2" indent="1085850">
              <a:spcBef>
                <a:spcPts val="400"/>
              </a:spcBef>
              <a:tabLst>
                <a:tab pos="266700" algn="l"/>
                <a:tab pos="4953000" algn="l"/>
              </a:tabLst>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4" indent="2034539">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which is then transferred forward out of frame to the right,</a:t>
            </a:r>
          </a:p>
          <a:p>
            <a:pPr lvl="4" indent="2034539">
              <a:spcBef>
                <a:spcPts val="400"/>
              </a:spcBef>
              <a:tabLst>
                <a:tab pos="266700" algn="l"/>
                <a:tab pos="4953000" algn="l"/>
              </a:tabLst>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5" indent="2491739">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where it is reinvested into </a:t>
            </a:r>
            <a:r>
              <a:rPr b="1"/>
              <a:t>new</a:t>
            </a:r>
            <a:r>
              <a:t> water molecules, </a:t>
            </a:r>
          </a:p>
          <a:p>
            <a:pPr lvl="5" indent="2491739">
              <a:spcBef>
                <a:spcPts val="400"/>
              </a:spcBef>
              <a:tabLst>
                <a:tab pos="266700" algn="l"/>
                <a:tab pos="4953000" algn="l"/>
              </a:tabLst>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6" indent="2948939">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which rise to form the wave as we see it one period later</a:t>
            </a:r>
          </a:p>
        </p:txBody>
      </p:sp>
      <p:grpSp>
        <p:nvGrpSpPr>
          <p:cNvPr id="698" name="Group"/>
          <p:cNvGrpSpPr/>
          <p:nvPr/>
        </p:nvGrpSpPr>
        <p:grpSpPr>
          <a:xfrm>
            <a:off x="5497004" y="1284561"/>
            <a:ext cx="2629227" cy="1745850"/>
            <a:chOff x="0" y="0"/>
            <a:chExt cx="2629226" cy="1745848"/>
          </a:xfrm>
        </p:grpSpPr>
        <p:sp>
          <p:nvSpPr>
            <p:cNvPr id="688" name="Parallelogram 134"/>
            <p:cNvSpPr/>
            <p:nvPr/>
          </p:nvSpPr>
          <p:spPr>
            <a:xfrm rot="18904821">
              <a:off x="749357" y="446485"/>
              <a:ext cx="1416646" cy="5979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821" y="0"/>
                  </a:lnTo>
                  <a:lnTo>
                    <a:pt x="21600" y="0"/>
                  </a:lnTo>
                  <a:lnTo>
                    <a:pt x="12779" y="21600"/>
                  </a:lnTo>
                  <a:close/>
                </a:path>
              </a:pathLst>
            </a:custGeom>
            <a:solidFill>
              <a:srgbClr val="ADD6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89" name="Parallelogram 132"/>
            <p:cNvSpPr/>
            <p:nvPr/>
          </p:nvSpPr>
          <p:spPr>
            <a:xfrm>
              <a:off x="314801" y="14548"/>
              <a:ext cx="1376910" cy="5476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312" y="0"/>
                  </a:lnTo>
                  <a:lnTo>
                    <a:pt x="21600" y="0"/>
                  </a:lnTo>
                  <a:lnTo>
                    <a:pt x="13288" y="21600"/>
                  </a:lnTo>
                  <a:close/>
                </a:path>
              </a:pathLst>
            </a:custGeom>
            <a:solidFill>
              <a:srgbClr val="ADD6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90" name="Rectangle 136"/>
            <p:cNvSpPr/>
            <p:nvPr/>
          </p:nvSpPr>
          <p:spPr>
            <a:xfrm>
              <a:off x="297583" y="606633"/>
              <a:ext cx="816350" cy="836339"/>
            </a:xfrm>
            <a:prstGeom prst="rect">
              <a:avLst/>
            </a:prstGeom>
            <a:solidFill>
              <a:srgbClr val="5CADFF"/>
            </a:solidFill>
            <a:ln w="22225"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91" name="TextBox 45"/>
            <p:cNvSpPr txBox="1"/>
            <p:nvPr/>
          </p:nvSpPr>
          <p:spPr>
            <a:xfrm>
              <a:off x="876263" y="1500137"/>
              <a:ext cx="544234" cy="24571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b="0">
                  <a:solidFill>
                    <a:srgbClr val="FBC901"/>
                  </a:solidFill>
                  <a:latin typeface="Symbol"/>
                  <a:ea typeface="Symbol"/>
                  <a:cs typeface="Symbol"/>
                  <a:sym typeface="Symbol"/>
                </a:defRPr>
              </a:lvl1pPr>
            </a:lstStyle>
            <a:p>
              <a:r>
                <a:t>l</a:t>
              </a:r>
            </a:p>
          </p:txBody>
        </p:sp>
        <p:sp>
          <p:nvSpPr>
            <p:cNvPr id="692" name="TextBox 46"/>
            <p:cNvSpPr txBox="1"/>
            <p:nvPr/>
          </p:nvSpPr>
          <p:spPr>
            <a:xfrm>
              <a:off x="0" y="902753"/>
              <a:ext cx="326540" cy="24116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a:solidFill>
                    <a:srgbClr val="FBC901"/>
                  </a:solidFill>
                </a:defRPr>
              </a:lvl1pPr>
            </a:lstStyle>
            <a:p>
              <a:r>
                <a:t>H</a:t>
              </a:r>
            </a:p>
          </p:txBody>
        </p:sp>
        <p:sp>
          <p:nvSpPr>
            <p:cNvPr id="693" name="Straight Arrow Connector 47"/>
            <p:cNvSpPr/>
            <p:nvPr/>
          </p:nvSpPr>
          <p:spPr>
            <a:xfrm flipV="1">
              <a:off x="284816" y="604061"/>
              <a:ext cx="381" cy="846295"/>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94" name="Straight Arrow Connector 50"/>
            <p:cNvSpPr/>
            <p:nvPr/>
          </p:nvSpPr>
          <p:spPr>
            <a:xfrm flipV="1">
              <a:off x="313037" y="-1"/>
              <a:ext cx="556327" cy="568133"/>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95" name="TextBox 53"/>
            <p:cNvSpPr txBox="1"/>
            <p:nvPr/>
          </p:nvSpPr>
          <p:spPr>
            <a:xfrm>
              <a:off x="316900" y="81129"/>
              <a:ext cx="326540" cy="24116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a:solidFill>
                    <a:srgbClr val="FBC901"/>
                  </a:solidFill>
                </a:defRPr>
              </a:lvl1pPr>
            </a:lstStyle>
            <a:p>
              <a:r>
                <a:t>L</a:t>
              </a:r>
            </a:p>
          </p:txBody>
        </p:sp>
        <p:sp>
          <p:nvSpPr>
            <p:cNvPr id="696" name="Parallelogram 132"/>
            <p:cNvSpPr/>
            <p:nvPr/>
          </p:nvSpPr>
          <p:spPr>
            <a:xfrm>
              <a:off x="1252318" y="891362"/>
              <a:ext cx="1376909" cy="5476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312" y="0"/>
                  </a:lnTo>
                  <a:lnTo>
                    <a:pt x="21600" y="0"/>
                  </a:lnTo>
                  <a:lnTo>
                    <a:pt x="13288" y="21600"/>
                  </a:lnTo>
                  <a:close/>
                </a:path>
              </a:pathLst>
            </a:custGeom>
            <a:solidFill>
              <a:srgbClr val="043367"/>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697" name="Straight Arrow Connector 48"/>
            <p:cNvSpPr/>
            <p:nvPr/>
          </p:nvSpPr>
          <p:spPr>
            <a:xfrm>
              <a:off x="284816" y="1444430"/>
              <a:ext cx="1820669" cy="1"/>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nvGrpSpPr>
          <p:cNvPr id="705" name="Group"/>
          <p:cNvGrpSpPr/>
          <p:nvPr/>
        </p:nvGrpSpPr>
        <p:grpSpPr>
          <a:xfrm>
            <a:off x="474038" y="1791690"/>
            <a:ext cx="2149063" cy="1269280"/>
            <a:chOff x="0" y="0"/>
            <a:chExt cx="2149061" cy="1269278"/>
          </a:xfrm>
        </p:grpSpPr>
        <p:sp>
          <p:nvSpPr>
            <p:cNvPr id="699" name="Rectangle 72"/>
            <p:cNvSpPr/>
            <p:nvPr/>
          </p:nvSpPr>
          <p:spPr>
            <a:xfrm>
              <a:off x="323574" y="0"/>
              <a:ext cx="1825488" cy="932791"/>
            </a:xfrm>
            <a:prstGeom prst="rect">
              <a:avLst/>
            </a:prstGeom>
            <a:solidFill>
              <a:srgbClr val="00264D"/>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00" name="Rectangle 74"/>
            <p:cNvSpPr/>
            <p:nvPr/>
          </p:nvSpPr>
          <p:spPr>
            <a:xfrm>
              <a:off x="323574" y="25730"/>
              <a:ext cx="894522" cy="916425"/>
            </a:xfrm>
            <a:prstGeom prst="rect">
              <a:avLst/>
            </a:prstGeom>
            <a:solidFill>
              <a:srgbClr val="5CADFF"/>
            </a:solidFill>
            <a:ln w="22225"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01" name="TextBox 110"/>
            <p:cNvSpPr txBox="1"/>
            <p:nvPr/>
          </p:nvSpPr>
          <p:spPr>
            <a:xfrm>
              <a:off x="938143" y="1000038"/>
              <a:ext cx="596349" cy="2692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b="0">
                  <a:solidFill>
                    <a:srgbClr val="FBC901"/>
                  </a:solidFill>
                  <a:latin typeface="Symbol"/>
                  <a:ea typeface="Symbol"/>
                  <a:cs typeface="Symbol"/>
                  <a:sym typeface="Symbol"/>
                </a:defRPr>
              </a:lvl1pPr>
            </a:lstStyle>
            <a:p>
              <a:r>
                <a:t>l</a:t>
              </a:r>
            </a:p>
          </p:txBody>
        </p:sp>
        <p:sp>
          <p:nvSpPr>
            <p:cNvPr id="702" name="TextBox 121"/>
            <p:cNvSpPr txBox="1"/>
            <p:nvPr/>
          </p:nvSpPr>
          <p:spPr>
            <a:xfrm>
              <a:off x="0" y="345450"/>
              <a:ext cx="357809" cy="26425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200">
                  <a:solidFill>
                    <a:srgbClr val="FBC901"/>
                  </a:solidFill>
                </a:defRPr>
              </a:lvl1pPr>
            </a:lstStyle>
            <a:p>
              <a:r>
                <a:t>H</a:t>
              </a:r>
            </a:p>
          </p:txBody>
        </p:sp>
        <p:sp>
          <p:nvSpPr>
            <p:cNvPr id="703" name="Straight Arrow Connector 32"/>
            <p:cNvSpPr/>
            <p:nvPr/>
          </p:nvSpPr>
          <p:spPr>
            <a:xfrm flipV="1">
              <a:off x="323574" y="18155"/>
              <a:ext cx="417" cy="927335"/>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04" name="Straight Arrow Connector 123"/>
            <p:cNvSpPr/>
            <p:nvPr/>
          </p:nvSpPr>
          <p:spPr>
            <a:xfrm>
              <a:off x="323573" y="938996"/>
              <a:ext cx="1816829" cy="1"/>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How much gravitational potential energy moves forward from the T = 0 wave?"/>
          <p:cNvSpPr txBox="1">
            <a:spLocks noGrp="1"/>
          </p:cNvSpPr>
          <p:nvPr>
            <p:ph type="title"/>
          </p:nvPr>
        </p:nvSpPr>
        <p:spPr>
          <a:xfrm>
            <a:off x="177800" y="127000"/>
            <a:ext cx="8809101" cy="533400"/>
          </a:xfrm>
          <a:prstGeom prst="rect">
            <a:avLst/>
          </a:prstGeom>
        </p:spPr>
        <p:txBody>
          <a:bodyPr/>
          <a:lstStyle>
            <a:lvl1pPr defTabSz="905255">
              <a:defRPr sz="1979" i="1">
                <a:solidFill>
                  <a:srgbClr val="FFFFFF"/>
                </a:solidFill>
                <a:effectLst>
                  <a:outerShdw blurRad="37719" dist="37719" dir="2700000" rotWithShape="0">
                    <a:srgbClr val="000000"/>
                  </a:outerShdw>
                </a:effectLst>
                <a:latin typeface="+mn-lt"/>
                <a:ea typeface="+mn-ea"/>
                <a:cs typeface="+mn-cs"/>
                <a:sym typeface="Arial"/>
              </a:defRPr>
            </a:lvl1pPr>
          </a:lstStyle>
          <a:p>
            <a:r>
              <a:t>How much gravitational potential energy moves forward from the T = 0 wave?</a:t>
            </a:r>
          </a:p>
        </p:txBody>
      </p:sp>
      <p:grpSp>
        <p:nvGrpSpPr>
          <p:cNvPr id="718" name="Group"/>
          <p:cNvGrpSpPr/>
          <p:nvPr/>
        </p:nvGrpSpPr>
        <p:grpSpPr>
          <a:xfrm>
            <a:off x="6542053" y="2317113"/>
            <a:ext cx="2412827" cy="1624610"/>
            <a:chOff x="0" y="0"/>
            <a:chExt cx="2412826" cy="1624609"/>
          </a:xfrm>
        </p:grpSpPr>
        <p:sp>
          <p:nvSpPr>
            <p:cNvPr id="708" name="Parallelogram 134"/>
            <p:cNvSpPr/>
            <p:nvPr/>
          </p:nvSpPr>
          <p:spPr>
            <a:xfrm rot="18904821">
              <a:off x="681216" y="412841"/>
              <a:ext cx="1312977" cy="5616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859" y="207"/>
                  </a:lnTo>
                  <a:lnTo>
                    <a:pt x="21600" y="0"/>
                  </a:lnTo>
                  <a:lnTo>
                    <a:pt x="12741" y="21393"/>
                  </a:lnTo>
                  <a:close/>
                </a:path>
              </a:pathLst>
            </a:custGeom>
            <a:solidFill>
              <a:srgbClr val="ADD6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09" name="Parallelogram 132"/>
            <p:cNvSpPr/>
            <p:nvPr/>
          </p:nvSpPr>
          <p:spPr>
            <a:xfrm>
              <a:off x="288891" y="13537"/>
              <a:ext cx="1263582" cy="5095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312" y="0"/>
                  </a:lnTo>
                  <a:lnTo>
                    <a:pt x="21600" y="0"/>
                  </a:lnTo>
                  <a:lnTo>
                    <a:pt x="13288" y="21600"/>
                  </a:lnTo>
                  <a:close/>
                </a:path>
              </a:pathLst>
            </a:custGeom>
            <a:solidFill>
              <a:srgbClr val="ADD6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10" name="Rectangle 136"/>
            <p:cNvSpPr/>
            <p:nvPr/>
          </p:nvSpPr>
          <p:spPr>
            <a:xfrm>
              <a:off x="273090" y="564506"/>
              <a:ext cx="749160" cy="778260"/>
            </a:xfrm>
            <a:prstGeom prst="rect">
              <a:avLst/>
            </a:prstGeom>
            <a:solidFill>
              <a:srgbClr val="5CADFF"/>
            </a:solidFill>
            <a:ln w="22225"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11" name="TextBox 45"/>
            <p:cNvSpPr txBox="1"/>
            <p:nvPr/>
          </p:nvSpPr>
          <p:spPr>
            <a:xfrm>
              <a:off x="804141" y="1395961"/>
              <a:ext cx="499441" cy="22864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b="0">
                  <a:solidFill>
                    <a:srgbClr val="FBC901"/>
                  </a:solidFill>
                  <a:latin typeface="Symbol"/>
                  <a:ea typeface="Symbol"/>
                  <a:cs typeface="Symbol"/>
                  <a:sym typeface="Symbol"/>
                </a:defRPr>
              </a:lvl1pPr>
            </a:lstStyle>
            <a:p>
              <a:r>
                <a:t>l</a:t>
              </a:r>
            </a:p>
          </p:txBody>
        </p:sp>
        <p:sp>
          <p:nvSpPr>
            <p:cNvPr id="712" name="TextBox 46"/>
            <p:cNvSpPr txBox="1"/>
            <p:nvPr/>
          </p:nvSpPr>
          <p:spPr>
            <a:xfrm>
              <a:off x="0" y="840062"/>
              <a:ext cx="299664" cy="22441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a:solidFill>
                    <a:srgbClr val="FBC901"/>
                  </a:solidFill>
                </a:defRPr>
              </a:lvl1pPr>
            </a:lstStyle>
            <a:p>
              <a:r>
                <a:t>H</a:t>
              </a:r>
            </a:p>
          </p:txBody>
        </p:sp>
        <p:sp>
          <p:nvSpPr>
            <p:cNvPr id="713" name="Straight Arrow Connector 47"/>
            <p:cNvSpPr/>
            <p:nvPr/>
          </p:nvSpPr>
          <p:spPr>
            <a:xfrm flipV="1">
              <a:off x="261374" y="562112"/>
              <a:ext cx="350" cy="787525"/>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14" name="Straight Arrow Connector 50"/>
            <p:cNvSpPr/>
            <p:nvPr/>
          </p:nvSpPr>
          <p:spPr>
            <a:xfrm flipV="1">
              <a:off x="287272" y="-1"/>
              <a:ext cx="510539" cy="528679"/>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15" name="TextBox 53"/>
            <p:cNvSpPr txBox="1"/>
            <p:nvPr/>
          </p:nvSpPr>
          <p:spPr>
            <a:xfrm>
              <a:off x="290817" y="75495"/>
              <a:ext cx="299665" cy="22441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b="0">
                  <a:solidFill>
                    <a:srgbClr val="FBC901"/>
                  </a:solidFill>
                </a:defRPr>
              </a:lvl1pPr>
            </a:lstStyle>
            <a:p>
              <a:r>
                <a:t>L</a:t>
              </a:r>
            </a:p>
          </p:txBody>
        </p:sp>
        <p:sp>
          <p:nvSpPr>
            <p:cNvPr id="716" name="Parallelogram 132"/>
            <p:cNvSpPr/>
            <p:nvPr/>
          </p:nvSpPr>
          <p:spPr>
            <a:xfrm>
              <a:off x="1149245" y="829462"/>
              <a:ext cx="1263582" cy="5095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312" y="0"/>
                  </a:lnTo>
                  <a:lnTo>
                    <a:pt x="21600" y="0"/>
                  </a:lnTo>
                  <a:lnTo>
                    <a:pt x="13288" y="21600"/>
                  </a:lnTo>
                  <a:close/>
                </a:path>
              </a:pathLst>
            </a:custGeom>
            <a:solidFill>
              <a:srgbClr val="043367"/>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17" name="Straight Arrow Connector 48"/>
            <p:cNvSpPr/>
            <p:nvPr/>
          </p:nvSpPr>
          <p:spPr>
            <a:xfrm>
              <a:off x="261374" y="1344122"/>
              <a:ext cx="1670817" cy="1"/>
            </a:xfrm>
            <a:prstGeom prst="line">
              <a:avLst/>
            </a:prstGeom>
            <a:noFill/>
            <a:ln w="38100" cap="flat">
              <a:solidFill>
                <a:srgbClr val="FFCC00"/>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719" name="Rectangle 3"/>
          <p:cNvSpPr txBox="1"/>
          <p:nvPr/>
        </p:nvSpPr>
        <p:spPr>
          <a:xfrm>
            <a:off x="172002" y="940473"/>
            <a:ext cx="8994610" cy="56780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The wave's </a:t>
            </a:r>
            <a:r>
              <a:rPr b="1">
                <a:solidFill>
                  <a:srgbClr val="FBC901"/>
                </a:solidFill>
              </a:rPr>
              <a:t>total volume of water = V </a:t>
            </a:r>
            <a:r>
              <a:rPr b="1" baseline="-5999">
                <a:solidFill>
                  <a:srgbClr val="FBC901"/>
                </a:solidFill>
              </a:rPr>
              <a:t>total</a:t>
            </a:r>
            <a:r>
              <a:rPr b="1">
                <a:solidFill>
                  <a:srgbClr val="FBC901"/>
                </a:solidFill>
              </a:rPr>
              <a:t> = H (λ / 2) L</a:t>
            </a:r>
          </a:p>
          <a:p>
            <a:pPr>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rPr b="1">
                <a:solidFill>
                  <a:srgbClr val="FBC901"/>
                </a:solidFill>
              </a:rPr>
              <a:t>Gravitational potential energy of that volume of water = ρ</a:t>
            </a:r>
            <a:r>
              <a:rPr b="1" baseline="-5999">
                <a:solidFill>
                  <a:srgbClr val="FBC901"/>
                </a:solidFill>
              </a:rPr>
              <a:t>water</a:t>
            </a:r>
            <a:r>
              <a:rPr b="1">
                <a:solidFill>
                  <a:srgbClr val="FBC901"/>
                </a:solidFill>
              </a:rPr>
              <a:t> g Volume Δ h</a:t>
            </a:r>
            <a:r>
              <a:t> </a:t>
            </a:r>
          </a:p>
          <a:p>
            <a:pPr>
              <a:spcBef>
                <a:spcPts val="300"/>
              </a:spcBef>
              <a:defRPr sz="800" b="0">
                <a:solidFill>
                  <a:srgbClr val="FFFFFF"/>
                </a:solidFill>
                <a:effectLst>
                  <a:outerShdw blurRad="38100" dist="38100" dir="2700000" rotWithShape="0">
                    <a:srgbClr val="000000"/>
                  </a:outerShdw>
                </a:effectLst>
              </a:defRPr>
            </a:pPr>
            <a:r>
              <a:t> </a:t>
            </a:r>
          </a:p>
          <a:p>
            <a:pPr lvl="1">
              <a:spcBef>
                <a:spcPts val="300"/>
              </a:spcBef>
              <a:defRPr b="0">
                <a:solidFill>
                  <a:srgbClr val="FFFFFF"/>
                </a:solidFill>
                <a:effectLst>
                  <a:outerShdw blurRad="38100" dist="38100" dir="2700000" rotWithShape="0">
                    <a:srgbClr val="000000"/>
                  </a:outerShdw>
                </a:effectLst>
              </a:defRPr>
            </a:pPr>
            <a:r>
              <a:t>The fall distances (Δ h)?  As in our Tidal Barrage calculation:</a:t>
            </a:r>
          </a:p>
          <a:p>
            <a:pPr>
              <a:spcBef>
                <a:spcPts val="300"/>
              </a:spcBef>
              <a:defRPr sz="7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t>Water at the top of the bar falls H</a:t>
            </a:r>
          </a:p>
          <a:p>
            <a:pPr lvl="1">
              <a:spcBef>
                <a:spcPts val="300"/>
              </a:spcBef>
              <a:defRPr sz="700" b="0">
                <a:solidFill>
                  <a:srgbClr val="FFFFFF"/>
                </a:solidFill>
                <a:effectLst>
                  <a:outerShdw blurRad="38100" dist="38100" dir="2700000" rotWithShape="0">
                    <a:srgbClr val="000000"/>
                  </a:outerShdw>
                </a:effectLst>
              </a:defRPr>
            </a:pPr>
            <a:endParaRPr/>
          </a:p>
          <a:p>
            <a:pPr lvl="3">
              <a:spcBef>
                <a:spcPts val="300"/>
              </a:spcBef>
              <a:defRPr b="0">
                <a:solidFill>
                  <a:srgbClr val="FFFFFF"/>
                </a:solidFill>
                <a:effectLst>
                  <a:outerShdw blurRad="38100" dist="38100" dir="2700000" rotWithShape="0">
                    <a:srgbClr val="000000"/>
                  </a:outerShdw>
                </a:effectLst>
              </a:defRPr>
            </a:pPr>
            <a:r>
              <a:t>Water at the bottom of the bar falls 0</a:t>
            </a:r>
          </a:p>
          <a:p>
            <a:pPr lvl="2">
              <a:spcBef>
                <a:spcPts val="300"/>
              </a:spcBef>
              <a:defRPr sz="700" b="0">
                <a:solidFill>
                  <a:srgbClr val="FFFFFF"/>
                </a:solidFill>
                <a:effectLst>
                  <a:outerShdw blurRad="38100" dist="38100" dir="2700000" rotWithShape="0">
                    <a:srgbClr val="000000"/>
                  </a:outerShdw>
                </a:effectLst>
              </a:defRPr>
            </a:pPr>
            <a:endParaRPr/>
          </a:p>
          <a:p>
            <a:pPr lvl="4">
              <a:spcBef>
                <a:spcPts val="300"/>
              </a:spcBef>
              <a:defRPr b="0">
                <a:solidFill>
                  <a:srgbClr val="FFFFFF"/>
                </a:solidFill>
                <a:effectLst>
                  <a:outerShdw blurRad="38100" dist="38100" dir="2700000" rotWithShape="0">
                    <a:srgbClr val="000000"/>
                  </a:outerShdw>
                </a:effectLst>
              </a:defRPr>
            </a:pPr>
            <a:r>
              <a:t>Giving an average fall of H / 2</a:t>
            </a:r>
          </a:p>
          <a:p>
            <a:pPr lvl="3">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Total gravitational potential energy lost (and transferred forward):</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Δ E </a:t>
            </a:r>
            <a:r>
              <a:rPr baseline="-5999"/>
              <a:t>gravity </a:t>
            </a:r>
            <a:r>
              <a:t> = ρ</a:t>
            </a:r>
            <a:r>
              <a:rPr baseline="-5999"/>
              <a:t>water</a:t>
            </a:r>
            <a:r>
              <a:t> g (Total Water Volume) (Average fall) = ρ</a:t>
            </a:r>
            <a:r>
              <a:rPr baseline="-5999"/>
              <a:t>water</a:t>
            </a:r>
            <a:r>
              <a:t> g (H λ L / 2) (H / 2) </a:t>
            </a:r>
          </a:p>
          <a:p>
            <a:pPr>
              <a:spcBef>
                <a:spcPts val="300"/>
              </a:spcBef>
              <a:defRPr sz="700" b="0">
                <a:solidFill>
                  <a:srgbClr val="FFFFFF"/>
                </a:solidFill>
                <a:effectLst>
                  <a:outerShdw blurRad="38100" dist="38100" dir="2700000" rotWithShape="0">
                    <a:srgbClr val="000000"/>
                  </a:outerShdw>
                </a:effectLst>
              </a:defRPr>
            </a:pPr>
            <a:endParaRPr/>
          </a:p>
          <a:p>
            <a:pPr algn="ctr">
              <a:spcBef>
                <a:spcPts val="300"/>
              </a:spcBef>
              <a:defRPr>
                <a:solidFill>
                  <a:srgbClr val="FBC901"/>
                </a:solidFill>
                <a:effectLst>
                  <a:outerShdw blurRad="38100" dist="38100" dir="2700000" rotWithShape="0">
                    <a:srgbClr val="000000"/>
                  </a:outerShdw>
                </a:effectLst>
              </a:defRPr>
            </a:pPr>
            <a:r>
              <a:t>Δ E </a:t>
            </a:r>
            <a:r>
              <a:rPr baseline="-5999"/>
              <a:t>gravity </a:t>
            </a:r>
            <a:r>
              <a:t> = (1/4) ρ</a:t>
            </a:r>
            <a:r>
              <a:rPr baseline="-5999"/>
              <a:t>water</a:t>
            </a:r>
            <a:r>
              <a:t> g H</a:t>
            </a:r>
            <a:r>
              <a:rPr baseline="31999"/>
              <a:t>2</a:t>
            </a:r>
            <a:r>
              <a:t> λ L</a:t>
            </a:r>
          </a:p>
          <a:p>
            <a:pPr algn="ctr">
              <a:spcBef>
                <a:spcPts val="300"/>
              </a:spcBef>
              <a:defRPr sz="1100">
                <a:solidFill>
                  <a:srgbClr val="FBC901"/>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Wave power = That energy / time to move one wavelength = Δ E </a:t>
            </a:r>
            <a:r>
              <a:rPr baseline="-5999"/>
              <a:t>gravity</a:t>
            </a:r>
            <a:r>
              <a:t> x (v </a:t>
            </a:r>
            <a:r>
              <a:rPr baseline="-5999"/>
              <a:t>wave </a:t>
            </a:r>
            <a:r>
              <a:t>/ λ):</a:t>
            </a:r>
          </a:p>
          <a:p>
            <a:pPr lvl="1" algn="ctr">
              <a:spcBef>
                <a:spcPts val="300"/>
              </a:spcBef>
              <a:defRPr sz="800">
                <a:solidFill>
                  <a:srgbClr val="FBC901"/>
                </a:solidFill>
                <a:effectLst>
                  <a:outerShdw blurRad="38100" dist="38100" dir="2700000" rotWithShape="0">
                    <a:srgbClr val="000000"/>
                  </a:outerShdw>
                </a:effectLst>
              </a:defRPr>
            </a:pPr>
            <a:endParaRPr/>
          </a:p>
          <a:p>
            <a:pPr algn="ctr">
              <a:spcBef>
                <a:spcPts val="300"/>
              </a:spcBef>
              <a:defRPr>
                <a:solidFill>
                  <a:srgbClr val="FBC901"/>
                </a:solidFill>
                <a:effectLst>
                  <a:outerShdw blurRad="38100" dist="38100" dir="2700000" rotWithShape="0">
                    <a:srgbClr val="000000"/>
                  </a:outerShdw>
                </a:effectLst>
              </a:defRPr>
            </a:pPr>
            <a:r>
              <a:t>Power of Wave =  (1/4) ρ</a:t>
            </a:r>
            <a:r>
              <a:rPr baseline="-5999"/>
              <a:t>water</a:t>
            </a:r>
            <a:r>
              <a:t> g H</a:t>
            </a:r>
            <a:r>
              <a:rPr baseline="31999"/>
              <a:t>2</a:t>
            </a:r>
            <a:r>
              <a:t> v</a:t>
            </a:r>
            <a:r>
              <a:rPr baseline="-5999"/>
              <a:t>wave </a:t>
            </a:r>
            <a:r>
              <a:t>L</a:t>
            </a:r>
            <a:endParaRPr baseline="-5999"/>
          </a:p>
          <a:p>
            <a:pPr algn="ctr">
              <a:spcBef>
                <a:spcPts val="300"/>
              </a:spcBef>
              <a:defRPr sz="1300">
                <a:solidFill>
                  <a:srgbClr val="FBC901"/>
                </a:solidFill>
                <a:effectLst>
                  <a:outerShdw blurRad="38100" dist="38100" dir="2700000" rotWithShape="0">
                    <a:srgbClr val="000000"/>
                  </a:outerShdw>
                </a:effectLst>
              </a:defRPr>
            </a:pPr>
            <a:endParaRPr/>
          </a:p>
          <a:p>
            <a:pPr algn="ctr">
              <a:spcBef>
                <a:spcPts val="300"/>
              </a:spcBef>
              <a:defRPr i="1">
                <a:solidFill>
                  <a:srgbClr val="FFFFFF"/>
                </a:solidFill>
                <a:effectLst>
                  <a:outerShdw blurRad="38100" dist="38100" dir="2700000" rotWithShape="0">
                    <a:srgbClr val="000000"/>
                  </a:outerShdw>
                </a:effectLst>
              </a:defRPr>
            </a:pPr>
            <a:r>
              <a:t>= Basis for estimating total wave power striking a coast</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Rectangle 3"/>
          <p:cNvSpPr txBox="1">
            <a:spLocks noGrp="1"/>
          </p:cNvSpPr>
          <p:nvPr>
            <p:ph type="body" sz="quarter" idx="1"/>
          </p:nvPr>
        </p:nvSpPr>
        <p:spPr>
          <a:xfrm>
            <a:off x="236513" y="694742"/>
            <a:ext cx="8763001" cy="533401"/>
          </a:xfrm>
          <a:prstGeom prst="rect">
            <a:avLst/>
          </a:prstGeom>
        </p:spPr>
        <p:txBody>
          <a:bodyPr/>
          <a:lstStyle>
            <a:lvl1pPr>
              <a:tabLst>
                <a:tab pos="266700" algn="l"/>
                <a:tab pos="4953000" algn="l"/>
              </a:tabLst>
              <a:defRPr sz="1800"/>
            </a:lvl1pPr>
          </a:lstStyle>
          <a:p>
            <a:r>
              <a:t>One refinement acknowledges that the water in waves actually swirls in circles:</a:t>
            </a:r>
          </a:p>
        </p:txBody>
      </p:sp>
      <p:sp>
        <p:nvSpPr>
          <p:cNvPr id="722" name="More complex models refine this equation (but the end result is unchanged)"/>
          <p:cNvSpPr txBox="1">
            <a:spLocks noGrp="1"/>
          </p:cNvSpPr>
          <p:nvPr>
            <p:ph type="title"/>
          </p:nvPr>
        </p:nvSpPr>
        <p:spPr>
          <a:xfrm>
            <a:off x="177800" y="76200"/>
            <a:ext cx="8809101" cy="533400"/>
          </a:xfrm>
          <a:prstGeom prst="rect">
            <a:avLst/>
          </a:prstGeom>
        </p:spPr>
        <p:txBody>
          <a:bodyPr/>
          <a:lstStyle>
            <a:lvl1pPr>
              <a:defRPr sz="2000" i="1">
                <a:solidFill>
                  <a:srgbClr val="FFFFFF"/>
                </a:solidFill>
                <a:latin typeface="+mn-lt"/>
                <a:ea typeface="+mn-ea"/>
                <a:cs typeface="+mn-cs"/>
                <a:sym typeface="Arial"/>
              </a:defRPr>
            </a:lvl1pPr>
          </a:lstStyle>
          <a:p>
            <a:r>
              <a:t>More complex models refine this equation (but the end result is unchanged)</a:t>
            </a:r>
          </a:p>
        </p:txBody>
      </p:sp>
      <p:sp>
        <p:nvSpPr>
          <p:cNvPr id="723" name="Rectangle 3"/>
          <p:cNvSpPr txBox="1"/>
          <p:nvPr/>
        </p:nvSpPr>
        <p:spPr>
          <a:xfrm>
            <a:off x="200850" y="3483354"/>
            <a:ext cx="8974470" cy="296010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Our formula already accounts for the energy of vertical water movement</a:t>
            </a:r>
          </a:p>
          <a:p>
            <a:pPr>
              <a:spcBef>
                <a:spcPts val="400"/>
              </a:spcBef>
              <a:tabLst>
                <a:tab pos="266700" algn="l"/>
                <a:tab pos="4953000" algn="l"/>
              </a:tabLst>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1" indent="640896">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But it should also account for the energy of horizontal water movement</a:t>
            </a:r>
          </a:p>
          <a:p>
            <a:pPr>
              <a:spcBef>
                <a:spcPts val="400"/>
              </a:spcBef>
              <a:tabLst>
                <a:tab pos="266700" algn="l"/>
                <a:tab pos="4953000" algn="l"/>
              </a:tabLst>
              <a:defRPr sz="1100" b="0">
                <a:solidFill>
                  <a:srgbClr val="FFFFFF"/>
                </a:solidFill>
                <a:effectLst>
                  <a:outerShdw blurRad="38100" dist="38100" dir="2700000" rotWithShape="0">
                    <a:srgbClr val="000000"/>
                  </a:outerShdw>
                </a:effectLst>
                <a:latin typeface="Tahoma"/>
                <a:ea typeface="Tahoma"/>
                <a:cs typeface="Tahoma"/>
                <a:sym typeface="Tahoma"/>
              </a:defRPr>
            </a:pPr>
            <a:endParaRPr/>
          </a:p>
          <a:p>
            <a:pPr>
              <a:spcBef>
                <a:spcPts val="400"/>
              </a:spcBef>
              <a:tabLst>
                <a:tab pos="266700" algn="l"/>
                <a:tab pos="4953000" algn="l"/>
              </a:tabLst>
              <a:defRPr b="0">
                <a:solidFill>
                  <a:srgbClr val="FBC901"/>
                </a:solidFill>
                <a:effectLst>
                  <a:outerShdw blurRad="38100" dist="38100" dir="2700000" rotWithShape="0">
                    <a:srgbClr val="000000"/>
                  </a:outerShdw>
                </a:effectLst>
                <a:latin typeface="Tahoma"/>
                <a:ea typeface="Tahoma"/>
                <a:cs typeface="Tahoma"/>
                <a:sym typeface="Tahoma"/>
              </a:defRPr>
            </a:pPr>
            <a:r>
              <a:rPr>
                <a:solidFill>
                  <a:srgbClr val="FFFFFF"/>
                </a:solidFill>
              </a:rPr>
              <a:t>An obscure bit of Physics, the</a:t>
            </a:r>
            <a:r>
              <a:t> </a:t>
            </a:r>
            <a:r>
              <a:rPr b="1">
                <a:solidFill>
                  <a:srgbClr val="FFFFFF"/>
                </a:solidFill>
              </a:rPr>
              <a:t>Equipartition Theorem, </a:t>
            </a:r>
            <a:r>
              <a:rPr b="1" baseline="31999">
                <a:solidFill>
                  <a:srgbClr val="FFFFFF"/>
                </a:solidFill>
              </a:rPr>
              <a:t>1  </a:t>
            </a:r>
            <a:r>
              <a:rPr>
                <a:solidFill>
                  <a:srgbClr val="FFFFFF"/>
                </a:solidFill>
              </a:rPr>
              <a:t>says that </a:t>
            </a:r>
          </a:p>
          <a:p>
            <a:pPr lvl="6" indent="2948939">
              <a:spcBef>
                <a:spcPts val="400"/>
              </a:spcBef>
              <a:tabLst>
                <a:tab pos="266700" algn="l"/>
                <a:tab pos="4953000" algn="l"/>
              </a:tabLst>
              <a:defRPr sz="200" b="0">
                <a:solidFill>
                  <a:srgbClr val="FBC901"/>
                </a:solidFill>
                <a:effectLst>
                  <a:outerShdw blurRad="38100" dist="38100" dir="2700000" rotWithShape="0">
                    <a:srgbClr val="000000"/>
                  </a:outerShdw>
                </a:effectLst>
                <a:latin typeface="Tahoma"/>
                <a:ea typeface="Tahoma"/>
                <a:cs typeface="Tahoma"/>
                <a:sym typeface="Tahoma"/>
              </a:defRPr>
            </a:pPr>
            <a:endParaRPr>
              <a:solidFill>
                <a:srgbClr val="FFFFFF"/>
              </a:solidFill>
            </a:endParaRPr>
          </a:p>
          <a:p>
            <a:pPr lvl="6" indent="2948939">
              <a:spcBef>
                <a:spcPts val="400"/>
              </a:spcBef>
              <a:tabLst>
                <a:tab pos="266700" algn="l"/>
                <a:tab pos="4953000" algn="l"/>
              </a:tabLst>
              <a:defRPr b="0">
                <a:solidFill>
                  <a:srgbClr val="FBC901"/>
                </a:solidFill>
                <a:effectLst>
                  <a:outerShdw blurRad="38100" dist="38100" dir="2700000" rotWithShape="0">
                    <a:srgbClr val="000000"/>
                  </a:outerShdw>
                </a:effectLst>
                <a:latin typeface="Tahoma"/>
                <a:ea typeface="Tahoma"/>
                <a:cs typeface="Tahoma"/>
                <a:sym typeface="Tahoma"/>
              </a:defRPr>
            </a:pPr>
            <a:r>
              <a:rPr>
                <a:solidFill>
                  <a:srgbClr val="FFFFFF"/>
                </a:solidFill>
              </a:rPr>
              <a:t>Nature puts equal energy into both movements</a:t>
            </a:r>
          </a:p>
          <a:p>
            <a:pPr>
              <a:spcBef>
                <a:spcPts val="400"/>
              </a:spcBef>
              <a:tabLst>
                <a:tab pos="266700" algn="l"/>
                <a:tab pos="4953000" algn="l"/>
              </a:tabLst>
              <a:defRPr sz="1100" b="0">
                <a:solidFill>
                  <a:srgbClr val="FFFFFF"/>
                </a:solidFill>
                <a:effectLst>
                  <a:outerShdw blurRad="38100" dist="38100" dir="2700000" rotWithShape="0">
                    <a:srgbClr val="000000"/>
                  </a:outerShdw>
                </a:effectLst>
                <a:latin typeface="Tahoma"/>
                <a:ea typeface="Tahoma"/>
                <a:cs typeface="Tahoma"/>
                <a:sym typeface="Tahoma"/>
              </a:defRPr>
            </a:pPr>
            <a:endParaRPr/>
          </a:p>
          <a:p>
            <a:pPr lvl="1" indent="640896">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That </a:t>
            </a:r>
            <a:r>
              <a:rPr b="1"/>
              <a:t>DOUBLES</a:t>
            </a:r>
            <a:r>
              <a:t> the </a:t>
            </a:r>
            <a:r>
              <a:rPr b="1"/>
              <a:t>energy </a:t>
            </a:r>
            <a:r>
              <a:t>within a volume of wave water</a:t>
            </a:r>
          </a:p>
          <a:p>
            <a:pPr lvl="1" indent="640896">
              <a:spcBef>
                <a:spcPts val="400"/>
              </a:spcBef>
              <a:tabLst>
                <a:tab pos="266700" algn="l"/>
                <a:tab pos="4953000" algn="l"/>
              </a:tabLst>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2" indent="1085850">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Which then </a:t>
            </a:r>
            <a:r>
              <a:rPr b="1"/>
              <a:t>DOUBLES</a:t>
            </a:r>
            <a:r>
              <a:t> the </a:t>
            </a:r>
            <a:r>
              <a:rPr b="1"/>
              <a:t>power</a:t>
            </a:r>
            <a:r>
              <a:t> transferred forward by the wave</a:t>
            </a:r>
          </a:p>
        </p:txBody>
      </p:sp>
      <p:sp>
        <p:nvSpPr>
          <p:cNvPr id="724" name="Rectangle 5"/>
          <p:cNvSpPr txBox="1"/>
          <p:nvPr/>
        </p:nvSpPr>
        <p:spPr>
          <a:xfrm>
            <a:off x="83370" y="6470084"/>
            <a:ext cx="8680273"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See, for instance Wikipedia's write up: https://en.wikipedia.org/wiki/Equipartition_theorem</a:t>
            </a:r>
          </a:p>
        </p:txBody>
      </p:sp>
      <p:sp>
        <p:nvSpPr>
          <p:cNvPr id="725" name="Rectangle 5"/>
          <p:cNvSpPr txBox="1"/>
          <p:nvPr/>
        </p:nvSpPr>
        <p:spPr>
          <a:xfrm>
            <a:off x="6488186" y="1933947"/>
            <a:ext cx="2302900" cy="734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From Wikipedia on Wind Waves:</a:t>
            </a:r>
          </a:p>
          <a:p>
            <a:pPr algn="ctr">
              <a:defRPr sz="800" b="0" i="1">
                <a:solidFill>
                  <a:schemeClr val="accent1"/>
                </a:solidFill>
                <a:effectLst>
                  <a:outerShdw blurRad="38100" dist="38100" dir="2700000" rotWithShape="0">
                    <a:srgbClr val="000000"/>
                  </a:outerShdw>
                </a:effectLst>
              </a:defRPr>
            </a:pPr>
            <a:endParaRPr/>
          </a:p>
          <a:p>
            <a:pPr algn="ctr">
              <a:defRPr sz="1200" b="0" i="1">
                <a:solidFill>
                  <a:schemeClr val="accent1"/>
                </a:solidFill>
                <a:effectLst>
                  <a:outerShdw blurRad="38100" dist="38100" dir="2700000" rotWithShape="0">
                    <a:srgbClr val="000000"/>
                  </a:outerShdw>
                </a:effectLst>
              </a:defRPr>
            </a:pPr>
            <a:r>
              <a:t>https://en.wikipedia.org/wiki/Wind_wave</a:t>
            </a:r>
          </a:p>
        </p:txBody>
      </p:sp>
      <p:pic>
        <p:nvPicPr>
          <p:cNvPr id="726" name="Deep_water_wave.gif" descr="Deep_water_wave.gif"/>
          <p:cNvPicPr>
            <a:picLocks/>
          </p:cNvPicPr>
          <p:nvPr/>
        </p:nvPicPr>
        <p:blipFill>
          <a:blip r:embed="rId2"/>
          <a:stretch>
            <a:fillRect/>
          </a:stretch>
        </p:blipFill>
        <p:spPr>
          <a:xfrm>
            <a:off x="2993408" y="1194573"/>
            <a:ext cx="3249241" cy="2132835"/>
          </a:xfrm>
          <a:prstGeom prst="rect">
            <a:avLst/>
          </a:prstGeom>
          <a:ln w="12700">
            <a:miter lim="400000"/>
          </a:ln>
        </p:spPr>
      </p:pic>
      <p:sp>
        <p:nvSpPr>
          <p:cNvPr id="727" name="Rectangle 3"/>
          <p:cNvSpPr txBox="1"/>
          <p:nvPr/>
        </p:nvSpPr>
        <p:spPr>
          <a:xfrm>
            <a:off x="2364492" y="2993988"/>
            <a:ext cx="4435716" cy="2888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(PgDn to start animation)</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Rectangle 2"/>
          <p:cNvSpPr txBox="1">
            <a:spLocks noGrp="1"/>
          </p:cNvSpPr>
          <p:nvPr>
            <p:ph type="title"/>
          </p:nvPr>
        </p:nvSpPr>
        <p:spPr>
          <a:xfrm>
            <a:off x="203200" y="88900"/>
            <a:ext cx="8809101" cy="437972"/>
          </a:xfrm>
          <a:prstGeom prst="rect">
            <a:avLst/>
          </a:prstGeom>
        </p:spPr>
        <p:txBody>
          <a:bodyPr/>
          <a:lstStyle>
            <a:lvl1pPr>
              <a:defRPr sz="2000"/>
            </a:lvl1pPr>
          </a:lstStyle>
          <a:p>
            <a:r>
              <a:t>But another obscure bit of physics then halves that energy:</a:t>
            </a:r>
          </a:p>
        </p:txBody>
      </p:sp>
      <p:sp>
        <p:nvSpPr>
          <p:cNvPr id="730" name="Rectangle 3"/>
          <p:cNvSpPr txBox="1"/>
          <p:nvPr/>
        </p:nvSpPr>
        <p:spPr>
          <a:xfrm>
            <a:off x="110445" y="793464"/>
            <a:ext cx="8994610" cy="134583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It says that wave energy does not move forward with the wave crests</a:t>
            </a:r>
          </a:p>
          <a:p>
            <a:pPr>
              <a:spcBef>
                <a:spcPts val="300"/>
              </a:spcBef>
              <a:defRPr sz="8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It instead moves forward at </a:t>
            </a:r>
            <a:r>
              <a:rPr b="1"/>
              <a:t>HALF</a:t>
            </a:r>
            <a:r>
              <a:t> of the velocity of the wave crests</a:t>
            </a:r>
          </a:p>
          <a:p>
            <a:pPr lvl="1">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That's illustrated in this mathematical simulation of moving groups of waves:</a:t>
            </a:r>
          </a:p>
        </p:txBody>
      </p:sp>
      <p:sp>
        <p:nvSpPr>
          <p:cNvPr id="731" name="Rectangle 5"/>
          <p:cNvSpPr txBox="1"/>
          <p:nvPr/>
        </p:nvSpPr>
        <p:spPr>
          <a:xfrm>
            <a:off x="304800" y="65334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pic>
        <p:nvPicPr>
          <p:cNvPr id="732" name="Wave_group.gif" descr="Wave_group.gif"/>
          <p:cNvPicPr>
            <a:picLocks/>
          </p:cNvPicPr>
          <p:nvPr/>
        </p:nvPicPr>
        <p:blipFill>
          <a:blip r:embed="rId2"/>
          <a:stretch>
            <a:fillRect/>
          </a:stretch>
        </p:blipFill>
        <p:spPr>
          <a:xfrm>
            <a:off x="1597641" y="2405891"/>
            <a:ext cx="5905501" cy="457201"/>
          </a:xfrm>
          <a:prstGeom prst="rect">
            <a:avLst/>
          </a:prstGeom>
          <a:ln w="12700">
            <a:miter lim="400000"/>
          </a:ln>
        </p:spPr>
      </p:pic>
      <p:sp>
        <p:nvSpPr>
          <p:cNvPr id="733" name="Rectangle 5"/>
          <p:cNvSpPr txBox="1"/>
          <p:nvPr/>
        </p:nvSpPr>
        <p:spPr>
          <a:xfrm>
            <a:off x="1000234" y="3296872"/>
            <a:ext cx="6897114"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From Wikipedia on Group Velocity:   https://en.wikipedia.org/wiki/Group_velocity</a:t>
            </a:r>
          </a:p>
        </p:txBody>
      </p:sp>
      <p:sp>
        <p:nvSpPr>
          <p:cNvPr id="734" name="Rectangle 3"/>
          <p:cNvSpPr txBox="1"/>
          <p:nvPr/>
        </p:nvSpPr>
        <p:spPr>
          <a:xfrm>
            <a:off x="2259555" y="2935985"/>
            <a:ext cx="4435716" cy="2888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(PgDn to start animation)</a:t>
            </a:r>
          </a:p>
        </p:txBody>
      </p:sp>
      <p:sp>
        <p:nvSpPr>
          <p:cNvPr id="735" name="Rectangle 3"/>
          <p:cNvSpPr txBox="1"/>
          <p:nvPr/>
        </p:nvSpPr>
        <p:spPr>
          <a:xfrm>
            <a:off x="279715" y="3709390"/>
            <a:ext cx="8994610" cy="237910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The wave groups (and their energy) move forward as the green dots</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But wave crests move forward through those groups (as the speedier red dots)</a:t>
            </a:r>
          </a:p>
          <a:p>
            <a:pPr lvl="1">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This slower rate of energy movement HALVES the power delivered by waves</a:t>
            </a:r>
          </a:p>
          <a:p>
            <a:pPr>
              <a:spcBef>
                <a:spcPts val="300"/>
              </a:spcBef>
              <a:defRPr sz="8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EXACTLY COUNTERING the previous slide's DOUBLING, taking us back to:</a:t>
            </a:r>
          </a:p>
          <a:p>
            <a:pPr lvl="1">
              <a:spcBef>
                <a:spcPts val="300"/>
              </a:spcBef>
              <a:defRPr sz="1500" b="0">
                <a:solidFill>
                  <a:srgbClr val="FFFFFF"/>
                </a:solidFill>
                <a:effectLst>
                  <a:outerShdw blurRad="38100" dist="38100" dir="2700000" rotWithShape="0">
                    <a:srgbClr val="000000"/>
                  </a:outerShdw>
                </a:effectLst>
              </a:defRPr>
            </a:pPr>
            <a:endParaRPr/>
          </a:p>
          <a:p>
            <a:pPr algn="ctr">
              <a:spcBef>
                <a:spcPts val="300"/>
              </a:spcBef>
              <a:defRPr>
                <a:solidFill>
                  <a:srgbClr val="FBC901"/>
                </a:solidFill>
                <a:effectLst>
                  <a:outerShdw blurRad="38100" dist="38100" dir="2700000" rotWithShape="0">
                    <a:srgbClr val="000000"/>
                  </a:outerShdw>
                </a:effectLst>
              </a:defRPr>
            </a:pPr>
            <a:r>
              <a:t>Power of Wave =  (1/4) ρ</a:t>
            </a:r>
            <a:r>
              <a:rPr baseline="-5999"/>
              <a:t>water</a:t>
            </a:r>
            <a:r>
              <a:t> g H</a:t>
            </a:r>
            <a:r>
              <a:rPr baseline="31999"/>
              <a:t>2</a:t>
            </a:r>
            <a:r>
              <a:t> v</a:t>
            </a:r>
            <a:r>
              <a:rPr baseline="-5999"/>
              <a:t>wave </a:t>
            </a:r>
            <a:r>
              <a:t>L</a:t>
            </a:r>
            <a:r>
              <a:rPr baseline="-5999"/>
              <a:t> </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Rectangle 2"/>
          <p:cNvSpPr txBox="1">
            <a:spLocks noGrp="1"/>
          </p:cNvSpPr>
          <p:nvPr>
            <p:ph type="title"/>
          </p:nvPr>
        </p:nvSpPr>
        <p:spPr>
          <a:xfrm>
            <a:off x="203200" y="88900"/>
            <a:ext cx="8809101" cy="437972"/>
          </a:xfrm>
          <a:prstGeom prst="rect">
            <a:avLst/>
          </a:prstGeom>
        </p:spPr>
        <p:txBody>
          <a:bodyPr/>
          <a:lstStyle>
            <a:lvl1pPr>
              <a:defRPr sz="2000"/>
            </a:lvl1pPr>
          </a:lstStyle>
          <a:p>
            <a:r>
              <a:t>Some other bits of obscure physics are more useful:</a:t>
            </a:r>
          </a:p>
        </p:txBody>
      </p:sp>
      <p:sp>
        <p:nvSpPr>
          <p:cNvPr id="738" name="Rectangle 3"/>
          <p:cNvSpPr txBox="1"/>
          <p:nvPr/>
        </p:nvSpPr>
        <p:spPr>
          <a:xfrm>
            <a:off x="110445" y="793464"/>
            <a:ext cx="8994610" cy="548182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Water waves slow as they enter shallower water.  Why?</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Because ocean bottom increasingly impedes the wave's swirling water motion</a:t>
            </a:r>
          </a:p>
          <a:p>
            <a:pPr algn="ctr">
              <a:spcBef>
                <a:spcPts val="400"/>
              </a:spcBef>
              <a:tabLst>
                <a:tab pos="266700" algn="l"/>
                <a:tab pos="4953000" algn="l"/>
              </a:tabLst>
              <a:defRPr sz="1100" b="0">
                <a:solidFill>
                  <a:srgbClr val="FFFFFF"/>
                </a:solidFill>
                <a:effectLst>
                  <a:outerShdw blurRad="38100" dist="38100" dir="2700000" rotWithShape="0">
                    <a:srgbClr val="000000"/>
                  </a:outerShdw>
                </a:effectLst>
                <a:latin typeface="Tahoma"/>
                <a:ea typeface="Tahoma"/>
                <a:cs typeface="Tahoma"/>
                <a:sym typeface="Tahoma"/>
              </a:defRPr>
            </a:pPr>
            <a:endParaRPr/>
          </a:p>
          <a:p>
            <a:pPr>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This increasingly bunches up the waves (i.e., shortens their wavelength)</a:t>
            </a:r>
          </a:p>
          <a:p>
            <a:pPr>
              <a:spcBef>
                <a:spcPts val="400"/>
              </a:spcBef>
              <a:tabLst>
                <a:tab pos="266700" algn="l"/>
                <a:tab pos="4953000" algn="l"/>
              </a:tabLst>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1" indent="640896">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Which, to conserve energy, demands that those waves become higher</a:t>
            </a:r>
          </a:p>
          <a:p>
            <a:pPr lvl="1" indent="640896">
              <a:spcBef>
                <a:spcPts val="400"/>
              </a:spcBef>
              <a:tabLst>
                <a:tab pos="266700" algn="l"/>
                <a:tab pos="4953000" algn="l"/>
              </a:tabLst>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1" indent="640896">
              <a:spcBef>
                <a:spcPts val="400"/>
              </a:spcBef>
              <a:tabLst>
                <a:tab pos="266700" algn="l"/>
                <a:tab pos="14351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NOTE: 	This is why low but extremely broad deepwater waves become</a:t>
            </a:r>
          </a:p>
          <a:p>
            <a:pPr lvl="2" indent="1085850">
              <a:spcBef>
                <a:spcPts val="400"/>
              </a:spcBef>
              <a:tabLst>
                <a:tab pos="266700" algn="l"/>
                <a:tab pos="1435100" algn="l"/>
                <a:tab pos="4953000" algn="l"/>
              </a:tabLst>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2" indent="1085850">
              <a:spcBef>
                <a:spcPts val="400"/>
              </a:spcBef>
              <a:tabLst>
                <a:tab pos="266700" algn="l"/>
                <a:tab pos="14351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	extremely high (but narrower) Tsunami waves as they move onshore</a:t>
            </a:r>
          </a:p>
          <a:p>
            <a:pPr lvl="3" indent="1577339">
              <a:spcBef>
                <a:spcPts val="400"/>
              </a:spcBef>
              <a:tabLst>
                <a:tab pos="266700" algn="l"/>
                <a:tab pos="4953000" algn="l"/>
              </a:tabLst>
              <a:defRPr sz="1200" b="0">
                <a:solidFill>
                  <a:srgbClr val="FFFFFF"/>
                </a:solidFill>
                <a:effectLst>
                  <a:outerShdw blurRad="38100" dist="38100" dir="2700000" rotWithShape="0">
                    <a:srgbClr val="000000"/>
                  </a:outerShdw>
                </a:effectLst>
                <a:latin typeface="Tahoma"/>
                <a:ea typeface="Tahoma"/>
                <a:cs typeface="Tahoma"/>
                <a:sym typeface="Tahoma"/>
              </a:defRPr>
            </a:pPr>
            <a:endParaRPr/>
          </a:p>
          <a:p>
            <a:pPr>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 This would greatly complicate our calculation of wave power if not for the fact that,</a:t>
            </a:r>
          </a:p>
          <a:p>
            <a:pPr>
              <a:spcBef>
                <a:spcPts val="400"/>
              </a:spcBef>
              <a:tabLst>
                <a:tab pos="266700" algn="l"/>
                <a:tab pos="4953000" algn="l"/>
              </a:tabLst>
              <a:defRPr sz="700" b="0">
                <a:solidFill>
                  <a:srgbClr val="FFFFFF"/>
                </a:solidFill>
                <a:effectLst>
                  <a:outerShdw blurRad="38100" dist="38100" dir="2700000" rotWithShape="0">
                    <a:srgbClr val="000000"/>
                  </a:outerShdw>
                </a:effectLst>
                <a:latin typeface="Tahoma"/>
                <a:ea typeface="Tahoma"/>
                <a:cs typeface="Tahoma"/>
                <a:sym typeface="Tahoma"/>
              </a:defRPr>
            </a:pPr>
            <a:endParaRPr/>
          </a:p>
          <a:p>
            <a:pPr lvl="1" indent="640896">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while waves change shape moving TOWARD a shore,</a:t>
            </a:r>
          </a:p>
          <a:p>
            <a:pPr lvl="1" indent="640896">
              <a:spcBef>
                <a:spcPts val="400"/>
              </a:spcBef>
              <a:tabLst>
                <a:tab pos="266700" algn="l"/>
                <a:tab pos="4953000" algn="l"/>
              </a:tabLst>
              <a:defRPr sz="800" b="0">
                <a:solidFill>
                  <a:srgbClr val="FFFFFF"/>
                </a:solidFill>
                <a:effectLst>
                  <a:outerShdw blurRad="38100" dist="38100" dir="2700000" rotWithShape="0">
                    <a:srgbClr val="000000"/>
                  </a:outerShdw>
                </a:effectLst>
                <a:latin typeface="Tahoma"/>
                <a:ea typeface="Tahoma"/>
                <a:cs typeface="Tahoma"/>
                <a:sym typeface="Tahoma"/>
              </a:defRPr>
            </a:pPr>
            <a:endParaRPr/>
          </a:p>
          <a:p>
            <a:pPr lvl="2" indent="1085850">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they continue carrying the same power</a:t>
            </a:r>
          </a:p>
          <a:p>
            <a:pPr lvl="2" indent="1085850">
              <a:spcBef>
                <a:spcPts val="400"/>
              </a:spcBef>
              <a:tabLst>
                <a:tab pos="266700" algn="l"/>
                <a:tab pos="4953000" algn="l"/>
              </a:tabLst>
              <a:defRPr sz="800" b="0">
                <a:solidFill>
                  <a:srgbClr val="FFFFFF"/>
                </a:solidFill>
                <a:effectLst>
                  <a:outerShdw blurRad="38100" dist="38100" dir="2700000" rotWithShape="0">
                    <a:srgbClr val="000000"/>
                  </a:outerShdw>
                </a:effectLst>
                <a:latin typeface="Tahoma"/>
                <a:ea typeface="Tahoma"/>
                <a:cs typeface="Tahoma"/>
                <a:sym typeface="Tahoma"/>
              </a:defRPr>
            </a:pPr>
            <a:endParaRPr/>
          </a:p>
          <a:p>
            <a:pPr lvl="3" indent="1577339">
              <a:spcBef>
                <a:spcPts val="400"/>
              </a:spcBef>
              <a:tabLst>
                <a:tab pos="266700" algn="l"/>
                <a:tab pos="4953000" algn="l"/>
              </a:tabLst>
              <a:defRPr b="0">
                <a:solidFill>
                  <a:srgbClr val="FFFFFF"/>
                </a:solidFill>
                <a:effectLst>
                  <a:outerShdw blurRad="38100" dist="38100" dir="2700000" rotWithShape="0">
                    <a:srgbClr val="000000"/>
                  </a:outerShdw>
                </a:effectLst>
                <a:latin typeface="Tahoma"/>
                <a:ea typeface="Tahoma"/>
                <a:cs typeface="Tahoma"/>
                <a:sym typeface="Tahoma"/>
              </a:defRPr>
            </a:pPr>
            <a:r>
              <a:t>(at least until they begin to break up and/or reflect AT that shore)</a:t>
            </a:r>
          </a:p>
          <a:p>
            <a:pPr lvl="3" indent="1577339">
              <a:spcBef>
                <a:spcPts val="400"/>
              </a:spcBef>
              <a:tabLst>
                <a:tab pos="266700" algn="l"/>
                <a:tab pos="4953000" algn="l"/>
              </a:tabLst>
              <a:defRPr sz="1100" b="0">
                <a:solidFill>
                  <a:srgbClr val="FFFFFF"/>
                </a:solidFill>
                <a:effectLst>
                  <a:outerShdw blurRad="38100" dist="38100" dir="2700000" rotWithShape="0">
                    <a:srgbClr val="000000"/>
                  </a:outerShdw>
                </a:effectLst>
                <a:latin typeface="Tahoma"/>
                <a:ea typeface="Tahoma"/>
                <a:cs typeface="Tahoma"/>
                <a:sym typeface="Tahoma"/>
              </a:defRPr>
            </a:pPr>
            <a:endParaRPr/>
          </a:p>
          <a:p>
            <a:pPr algn="ctr">
              <a:spcBef>
                <a:spcPts val="400"/>
              </a:spcBef>
              <a:tabLst>
                <a:tab pos="266700" algn="l"/>
                <a:tab pos="4953000" algn="l"/>
              </a:tabLst>
              <a:defRPr b="0">
                <a:solidFill>
                  <a:srgbClr val="FBC901"/>
                </a:solidFill>
                <a:effectLst>
                  <a:outerShdw blurRad="38100" dist="38100" dir="2700000" rotWithShape="0">
                    <a:srgbClr val="000000"/>
                  </a:outerShdw>
                </a:effectLst>
                <a:latin typeface="Tahoma"/>
                <a:ea typeface="Tahoma"/>
                <a:cs typeface="Tahoma"/>
                <a:sym typeface="Tahoma"/>
              </a:defRPr>
            </a:pPr>
            <a:r>
              <a:t>So all we really need is information about the waves as they </a:t>
            </a:r>
            <a:r>
              <a:rPr b="1"/>
              <a:t>start</a:t>
            </a:r>
            <a:r>
              <a:t> out in deepwater</a:t>
            </a:r>
          </a:p>
        </p:txBody>
      </p:sp>
      <p:sp>
        <p:nvSpPr>
          <p:cNvPr id="739" name="Rectangle 5"/>
          <p:cNvSpPr txBox="1"/>
          <p:nvPr/>
        </p:nvSpPr>
        <p:spPr>
          <a:xfrm>
            <a:off x="304800" y="65334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Rectangle 2"/>
          <p:cNvSpPr txBox="1">
            <a:spLocks noGrp="1"/>
          </p:cNvSpPr>
          <p:nvPr>
            <p:ph type="title"/>
          </p:nvPr>
        </p:nvSpPr>
        <p:spPr>
          <a:xfrm>
            <a:off x="177800" y="76200"/>
            <a:ext cx="8809101" cy="533400"/>
          </a:xfrm>
          <a:prstGeom prst="rect">
            <a:avLst/>
          </a:prstGeom>
        </p:spPr>
        <p:txBody>
          <a:bodyPr/>
          <a:lstStyle>
            <a:lvl1pPr>
              <a:defRPr sz="2000"/>
            </a:lvl1pPr>
          </a:lstStyle>
          <a:p>
            <a:r>
              <a:t>Physics provides one such bit about deepwater waves:</a:t>
            </a:r>
          </a:p>
        </p:txBody>
      </p:sp>
      <p:sp>
        <p:nvSpPr>
          <p:cNvPr id="742" name="Rectangle 3"/>
          <p:cNvSpPr txBox="1"/>
          <p:nvPr/>
        </p:nvSpPr>
        <p:spPr>
          <a:xfrm>
            <a:off x="148545" y="833277"/>
            <a:ext cx="8994610" cy="527572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b="0">
                <a:solidFill>
                  <a:srgbClr val="FFFFFF"/>
                </a:solidFill>
                <a:effectLst>
                  <a:outerShdw blurRad="38100" dist="38100" dir="2700000" rotWithShape="0">
                    <a:srgbClr val="000000"/>
                  </a:outerShdw>
                </a:effectLst>
              </a:defRPr>
            </a:pPr>
            <a:r>
              <a:t>In deepwater, waves move at a velocity of:  </a:t>
            </a:r>
            <a:r>
              <a:rPr b="1">
                <a:solidFill>
                  <a:srgbClr val="FBC901"/>
                </a:solidFill>
              </a:rPr>
              <a:t>v </a:t>
            </a:r>
            <a:r>
              <a:rPr b="1" baseline="-5999">
                <a:solidFill>
                  <a:srgbClr val="FBC901"/>
                </a:solidFill>
              </a:rPr>
              <a:t>wave</a:t>
            </a:r>
            <a:r>
              <a:rPr b="1">
                <a:solidFill>
                  <a:srgbClr val="FBC901"/>
                </a:solidFill>
              </a:rPr>
              <a:t> = g (Wave Period) / 2 π  </a:t>
            </a:r>
            <a:r>
              <a:rPr b="1" baseline="31999"/>
              <a:t>1</a:t>
            </a:r>
          </a:p>
          <a:p>
            <a:pPr>
              <a:spcBef>
                <a:spcPts val="300"/>
              </a:spcBef>
              <a:defRPr sz="8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But Wave Period = The time interval between passing wave crests, thus:</a:t>
            </a:r>
          </a:p>
          <a:p>
            <a:pPr>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(Wave Period) = (Wavelength) / (Wave Velocity)   Or, in the common symbols:</a:t>
            </a:r>
          </a:p>
          <a:p>
            <a:pPr lvl="2">
              <a:spcBef>
                <a:spcPts val="300"/>
              </a:spcBef>
              <a:defRPr sz="700" b="0">
                <a:solidFill>
                  <a:srgbClr val="FFFFFF"/>
                </a:solidFill>
                <a:effectLst>
                  <a:outerShdw blurRad="38100" dist="38100" dir="2700000" rotWithShape="0">
                    <a:srgbClr val="000000"/>
                  </a:outerShdw>
                </a:effectLst>
              </a:defRPr>
            </a:pPr>
            <a:endParaRPr/>
          </a:p>
          <a:p>
            <a:pPr lvl="2">
              <a:spcBef>
                <a:spcPts val="300"/>
              </a:spcBef>
              <a:defRPr b="0">
                <a:solidFill>
                  <a:srgbClr val="FFFFFF"/>
                </a:solidFill>
                <a:effectLst>
                  <a:outerShdw blurRad="38100" dist="38100" dir="2700000" rotWithShape="0">
                    <a:srgbClr val="000000"/>
                  </a:outerShdw>
                </a:effectLst>
              </a:defRPr>
            </a:pPr>
            <a:r>
              <a:rPr b="1"/>
              <a:t>T = λ / v </a:t>
            </a:r>
            <a:r>
              <a:rPr b="1" baseline="-5999"/>
              <a:t>wave</a:t>
            </a:r>
            <a:r>
              <a:t>   </a:t>
            </a:r>
          </a:p>
          <a:p>
            <a:pPr lvl="2">
              <a:spcBef>
                <a:spcPts val="300"/>
              </a:spcBef>
              <a:defRPr sz="1100" b="0">
                <a:solidFill>
                  <a:srgbClr val="FFFFFF"/>
                </a:solidFill>
                <a:effectLst>
                  <a:outerShdw blurRad="38100" dist="38100" dir="2700000" rotWithShape="0">
                    <a:srgbClr val="000000"/>
                  </a:outerShdw>
                </a:effectLst>
              </a:defRPr>
            </a:pPr>
            <a:endParaRPr/>
          </a:p>
          <a:p>
            <a:pPr>
              <a:spcBef>
                <a:spcPts val="300"/>
              </a:spcBef>
              <a:defRPr b="0">
                <a:solidFill>
                  <a:srgbClr val="FFFFFF"/>
                </a:solidFill>
                <a:effectLst>
                  <a:outerShdw blurRad="38100" dist="38100" dir="2700000" rotWithShape="0">
                    <a:srgbClr val="000000"/>
                  </a:outerShdw>
                </a:effectLst>
              </a:defRPr>
            </a:pPr>
            <a:r>
              <a:t>Substituting this into the deepwater equation at the top of this page:</a:t>
            </a:r>
          </a:p>
          <a:p>
            <a:pPr lvl="2">
              <a:spcBef>
                <a:spcPts val="300"/>
              </a:spcBef>
              <a:defRPr sz="700" b="0">
                <a:solidFill>
                  <a:srgbClr val="FFFFFF"/>
                </a:solidFill>
                <a:effectLst>
                  <a:outerShdw blurRad="38100" dist="38100" dir="2700000" rotWithShape="0">
                    <a:srgbClr val="000000"/>
                  </a:outerShdw>
                </a:effectLst>
              </a:defRPr>
            </a:pPr>
            <a:endParaRPr/>
          </a:p>
          <a:p>
            <a:pPr lvl="1">
              <a:spcBef>
                <a:spcPts val="300"/>
              </a:spcBef>
              <a:defRPr b="0">
                <a:solidFill>
                  <a:srgbClr val="FFFFFF"/>
                </a:solidFill>
                <a:effectLst>
                  <a:outerShdw blurRad="38100" dist="38100" dir="2700000" rotWithShape="0">
                    <a:srgbClr val="000000"/>
                  </a:outerShdw>
                </a:effectLst>
              </a:defRPr>
            </a:pPr>
            <a:r>
              <a:t>v </a:t>
            </a:r>
            <a:r>
              <a:rPr baseline="-5999"/>
              <a:t>wave</a:t>
            </a:r>
            <a:r>
              <a:t> = g (λ / v </a:t>
            </a:r>
            <a:r>
              <a:rPr baseline="-5999"/>
              <a:t>wave</a:t>
            </a:r>
            <a:r>
              <a:t>) / 2 π </a:t>
            </a:r>
            <a:r>
              <a:rPr b="1">
                <a:solidFill>
                  <a:srgbClr val="FBC901"/>
                </a:solidFill>
              </a:rPr>
              <a:t>   </a:t>
            </a:r>
            <a:r>
              <a:t>Solving this for v</a:t>
            </a:r>
            <a:r>
              <a:rPr baseline="-5999"/>
              <a:t> wave:</a:t>
            </a:r>
          </a:p>
          <a:p>
            <a:pPr lvl="1">
              <a:spcBef>
                <a:spcPts val="300"/>
              </a:spcBef>
              <a:defRPr sz="700" b="0">
                <a:solidFill>
                  <a:srgbClr val="FFFFFF"/>
                </a:solidFill>
                <a:effectLst>
                  <a:outerShdw blurRad="38100" dist="38100" dir="2700000" rotWithShape="0">
                    <a:srgbClr val="000000"/>
                  </a:outerShdw>
                </a:effectLst>
              </a:defRPr>
            </a:pPr>
            <a:endParaRPr b="1">
              <a:solidFill>
                <a:srgbClr val="FBC901"/>
              </a:solidFill>
            </a:endParaRPr>
          </a:p>
          <a:p>
            <a:pPr lvl="2">
              <a:spcBef>
                <a:spcPts val="300"/>
              </a:spcBef>
              <a:defRPr b="0">
                <a:solidFill>
                  <a:srgbClr val="FFFFFF"/>
                </a:solidFill>
                <a:effectLst>
                  <a:outerShdw blurRad="38100" dist="38100" dir="2700000" rotWithShape="0">
                    <a:srgbClr val="000000"/>
                  </a:outerShdw>
                </a:effectLst>
              </a:defRPr>
            </a:pPr>
            <a:r>
              <a:rPr b="1">
                <a:solidFill>
                  <a:srgbClr val="FBC901"/>
                </a:solidFill>
              </a:rPr>
              <a:t>v </a:t>
            </a:r>
            <a:r>
              <a:rPr b="1" baseline="-5999">
                <a:solidFill>
                  <a:srgbClr val="FBC901"/>
                </a:solidFill>
              </a:rPr>
              <a:t>wave</a:t>
            </a:r>
            <a:r>
              <a:rPr b="1">
                <a:solidFill>
                  <a:srgbClr val="FBC901"/>
                </a:solidFill>
              </a:rPr>
              <a:t> = (g λ / 2 π ) </a:t>
            </a:r>
            <a:r>
              <a:rPr b="1" baseline="31999">
                <a:solidFill>
                  <a:srgbClr val="FBC901"/>
                </a:solidFill>
              </a:rPr>
              <a:t>1/2</a:t>
            </a:r>
            <a:endParaRPr b="1">
              <a:solidFill>
                <a:srgbClr val="FBC901"/>
              </a:solidFill>
            </a:endParaRPr>
          </a:p>
          <a:p>
            <a:pPr lvl="1">
              <a:spcBef>
                <a:spcPts val="300"/>
              </a:spcBef>
              <a:defRPr sz="1100" b="0">
                <a:solidFill>
                  <a:srgbClr val="FFFFFF"/>
                </a:solidFill>
                <a:effectLst>
                  <a:outerShdw blurRad="38100" dist="38100" dir="2700000" rotWithShape="0">
                    <a:srgbClr val="000000"/>
                  </a:outerShdw>
                </a:effectLst>
              </a:defRPr>
            </a:pPr>
            <a:endParaRPr b="1">
              <a:solidFill>
                <a:srgbClr val="FBC901"/>
              </a:solidFill>
            </a:endParaRPr>
          </a:p>
          <a:p>
            <a:pPr>
              <a:spcBef>
                <a:spcPts val="300"/>
              </a:spcBef>
              <a:defRPr b="0">
                <a:solidFill>
                  <a:srgbClr val="FFFFFF"/>
                </a:solidFill>
                <a:effectLst>
                  <a:outerShdw blurRad="38100" dist="38100" dir="2700000" rotWithShape="0">
                    <a:srgbClr val="000000"/>
                  </a:outerShdw>
                </a:effectLst>
              </a:defRPr>
            </a:pPr>
            <a:r>
              <a:t>Substituting that into our earlier Wave Power equation:</a:t>
            </a:r>
          </a:p>
          <a:p>
            <a:pPr>
              <a:spcBef>
                <a:spcPts val="300"/>
              </a:spcBef>
              <a:defRPr sz="800" b="0">
                <a:solidFill>
                  <a:srgbClr val="FFFFFF"/>
                </a:solidFill>
                <a:effectLst>
                  <a:outerShdw blurRad="38100" dist="38100" dir="2700000" rotWithShape="0">
                    <a:srgbClr val="000000"/>
                  </a:outerShdw>
                </a:effectLst>
              </a:defRPr>
            </a:pPr>
            <a:endParaRPr b="1">
              <a:solidFill>
                <a:srgbClr val="FBC901"/>
              </a:solidFill>
            </a:endParaRPr>
          </a:p>
          <a:p>
            <a:pPr lvl="1">
              <a:spcBef>
                <a:spcPts val="300"/>
              </a:spcBef>
              <a:tabLst>
                <a:tab pos="2082800" algn="l"/>
              </a:tabLst>
              <a:defRPr b="0">
                <a:solidFill>
                  <a:srgbClr val="FFFFFF"/>
                </a:solidFill>
                <a:effectLst>
                  <a:outerShdw blurRad="38100" dist="38100" dir="2700000" rotWithShape="0">
                    <a:srgbClr val="000000"/>
                  </a:outerShdw>
                </a:effectLst>
              </a:defRPr>
            </a:pPr>
            <a:r>
              <a:t>Power of Wave 	=  (1/4) ρ</a:t>
            </a:r>
            <a:r>
              <a:rPr baseline="-5999"/>
              <a:t>water</a:t>
            </a:r>
            <a:r>
              <a:t> g H</a:t>
            </a:r>
            <a:r>
              <a:rPr baseline="31999"/>
              <a:t>2</a:t>
            </a:r>
            <a:r>
              <a:t> [ g</a:t>
            </a:r>
            <a:r>
              <a:rPr baseline="31999"/>
              <a:t>1/2</a:t>
            </a:r>
            <a:r>
              <a:t> λ</a:t>
            </a:r>
            <a:r>
              <a:rPr baseline="31999"/>
              <a:t>1/2 </a:t>
            </a:r>
            <a:r>
              <a:t>/ (2 π)</a:t>
            </a:r>
            <a:r>
              <a:rPr baseline="31999"/>
              <a:t>1/2</a:t>
            </a:r>
            <a:r>
              <a:t> ] L</a:t>
            </a:r>
          </a:p>
          <a:p>
            <a:pPr lvl="1">
              <a:spcBef>
                <a:spcPts val="300"/>
              </a:spcBef>
              <a:tabLst>
                <a:tab pos="2082800" algn="l"/>
              </a:tabLst>
              <a:defRPr sz="900" b="0">
                <a:solidFill>
                  <a:srgbClr val="FFFFFF"/>
                </a:solidFill>
                <a:effectLst>
                  <a:outerShdw blurRad="38100" dist="38100" dir="2700000" rotWithShape="0">
                    <a:srgbClr val="000000"/>
                  </a:outerShdw>
                </a:effectLst>
              </a:defRPr>
            </a:pPr>
            <a:endParaRPr/>
          </a:p>
          <a:p>
            <a:pPr>
              <a:spcBef>
                <a:spcPts val="300"/>
              </a:spcBef>
              <a:tabLst>
                <a:tab pos="2082800" algn="l"/>
              </a:tabLst>
              <a:defRPr b="0">
                <a:solidFill>
                  <a:srgbClr val="FFFFFF"/>
                </a:solidFill>
                <a:effectLst>
                  <a:outerShdw blurRad="38100" dist="38100" dir="2700000" rotWithShape="0">
                    <a:srgbClr val="000000"/>
                  </a:outerShdw>
                </a:effectLst>
              </a:defRPr>
            </a:pPr>
            <a:r>
              <a:t>	</a:t>
            </a:r>
            <a:r>
              <a:rPr b="1">
                <a:solidFill>
                  <a:srgbClr val="FBC901"/>
                </a:solidFill>
              </a:rPr>
              <a:t>Power of Wave = (1/ 32π)</a:t>
            </a:r>
            <a:r>
              <a:rPr b="1" baseline="31999">
                <a:solidFill>
                  <a:srgbClr val="FBC901"/>
                </a:solidFill>
              </a:rPr>
              <a:t>1/2</a:t>
            </a:r>
            <a:r>
              <a:rPr b="1">
                <a:solidFill>
                  <a:srgbClr val="FBC901"/>
                </a:solidFill>
              </a:rPr>
              <a:t> ρ</a:t>
            </a:r>
            <a:r>
              <a:rPr b="1" baseline="-5999">
                <a:solidFill>
                  <a:srgbClr val="FBC901"/>
                </a:solidFill>
              </a:rPr>
              <a:t>water</a:t>
            </a:r>
            <a:r>
              <a:rPr b="1">
                <a:solidFill>
                  <a:srgbClr val="FBC901"/>
                </a:solidFill>
              </a:rPr>
              <a:t> g</a:t>
            </a:r>
            <a:r>
              <a:rPr b="1" baseline="31999">
                <a:solidFill>
                  <a:srgbClr val="FBC901"/>
                </a:solidFill>
              </a:rPr>
              <a:t>3/2</a:t>
            </a:r>
            <a:r>
              <a:rPr b="1">
                <a:solidFill>
                  <a:srgbClr val="FBC901"/>
                </a:solidFill>
              </a:rPr>
              <a:t> λ</a:t>
            </a:r>
            <a:r>
              <a:rPr b="1" baseline="31999">
                <a:solidFill>
                  <a:srgbClr val="FBC901"/>
                </a:solidFill>
              </a:rPr>
              <a:t>1/2</a:t>
            </a:r>
            <a:r>
              <a:rPr b="1">
                <a:solidFill>
                  <a:srgbClr val="FBC901"/>
                </a:solidFill>
              </a:rPr>
              <a:t> H</a:t>
            </a:r>
            <a:r>
              <a:rPr b="1" baseline="31999">
                <a:solidFill>
                  <a:srgbClr val="FBC901"/>
                </a:solidFill>
              </a:rPr>
              <a:t>2 </a:t>
            </a:r>
            <a:r>
              <a:rPr b="1">
                <a:solidFill>
                  <a:srgbClr val="FBC901"/>
                </a:solidFill>
              </a:rPr>
              <a:t>L</a:t>
            </a:r>
          </a:p>
          <a:p>
            <a:pPr>
              <a:spcBef>
                <a:spcPts val="300"/>
              </a:spcBef>
              <a:tabLst>
                <a:tab pos="2082800" algn="l"/>
              </a:tabLst>
              <a:defRPr b="0">
                <a:solidFill>
                  <a:srgbClr val="FFFFFF"/>
                </a:solidFill>
                <a:effectLst>
                  <a:outerShdw blurRad="38100" dist="38100" dir="2700000" rotWithShape="0">
                    <a:srgbClr val="000000"/>
                  </a:outerShdw>
                </a:effectLst>
              </a:defRPr>
            </a:pPr>
            <a:endParaRPr b="1">
              <a:solidFill>
                <a:srgbClr val="FBC901"/>
              </a:solidFill>
            </a:endParaRPr>
          </a:p>
          <a:p>
            <a:pPr algn="ctr">
              <a:spcBef>
                <a:spcPts val="300"/>
              </a:spcBef>
              <a:tabLst>
                <a:tab pos="2082800" algn="l"/>
              </a:tabLst>
              <a:defRPr b="0" i="1">
                <a:solidFill>
                  <a:srgbClr val="FFFFFF"/>
                </a:solidFill>
                <a:effectLst>
                  <a:outerShdw blurRad="38100" dist="38100" dir="2700000" rotWithShape="0">
                    <a:srgbClr val="000000"/>
                  </a:outerShdw>
                </a:effectLst>
              </a:defRPr>
            </a:pPr>
            <a:r>
              <a:t>AlI we now need is "typical" wavelengths (λ's) and wave heights (H's)</a:t>
            </a:r>
          </a:p>
        </p:txBody>
      </p:sp>
      <p:sp>
        <p:nvSpPr>
          <p:cNvPr id="743" name="Rectangle 5"/>
          <p:cNvSpPr txBox="1"/>
          <p:nvPr/>
        </p:nvSpPr>
        <p:spPr>
          <a:xfrm>
            <a:off x="1017124" y="6506582"/>
            <a:ext cx="6897113"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http://folk.ntnu.no/falnes/teach/wave/TFY4300/WaveLectJF2016ut2.pdf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5"/>
          <p:cNvSpPr txBox="1"/>
          <p:nvPr/>
        </p:nvSpPr>
        <p:spPr>
          <a:xfrm>
            <a:off x="7639112" y="3083184"/>
            <a:ext cx="1106591" cy="1153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Source: http://www.nrel.gov/gis/images/geothermal_resource2009-final.jpg</a:t>
            </a:r>
          </a:p>
        </p:txBody>
      </p:sp>
      <p:sp>
        <p:nvSpPr>
          <p:cNvPr id="197" name="Rectangle 2"/>
          <p:cNvSpPr txBox="1">
            <a:spLocks noGrp="1"/>
          </p:cNvSpPr>
          <p:nvPr>
            <p:ph type="title"/>
          </p:nvPr>
        </p:nvSpPr>
        <p:spPr>
          <a:xfrm>
            <a:off x="304800" y="76200"/>
            <a:ext cx="8534400" cy="533400"/>
          </a:xfrm>
          <a:prstGeom prst="rect">
            <a:avLst/>
          </a:prstGeom>
        </p:spPr>
        <p:txBody>
          <a:bodyPr/>
          <a:lstStyle/>
          <a:p>
            <a:r>
              <a:t>Or the most promising U.S. locations?</a:t>
            </a:r>
          </a:p>
        </p:txBody>
      </p:sp>
      <p:sp>
        <p:nvSpPr>
          <p:cNvPr id="198" name="Rectangle 3"/>
          <p:cNvSpPr txBox="1">
            <a:spLocks noGrp="1"/>
          </p:cNvSpPr>
          <p:nvPr>
            <p:ph type="body" sz="quarter" idx="1"/>
          </p:nvPr>
        </p:nvSpPr>
        <p:spPr>
          <a:xfrm>
            <a:off x="139700" y="5815827"/>
            <a:ext cx="8954717" cy="858437"/>
          </a:xfrm>
          <a:prstGeom prst="rect">
            <a:avLst/>
          </a:prstGeom>
        </p:spPr>
        <p:txBody>
          <a:bodyPr/>
          <a:lstStyle/>
          <a:p>
            <a:pPr>
              <a:defRPr sz="1800"/>
            </a:pPr>
            <a:r>
              <a:t>The U.S.'s </a:t>
            </a:r>
            <a:r>
              <a:rPr b="1">
                <a:solidFill>
                  <a:srgbClr val="E04550"/>
                </a:solidFill>
              </a:rPr>
              <a:t>hot</a:t>
            </a:r>
            <a:r>
              <a:rPr b="1">
                <a:solidFill>
                  <a:srgbClr val="FF9300"/>
                </a:solidFill>
              </a:rPr>
              <a:t>test</a:t>
            </a:r>
            <a:r>
              <a:t> Geothermal prospects?        In lower 48's west / northwest</a:t>
            </a:r>
          </a:p>
          <a:p>
            <a:pPr>
              <a:defRPr sz="700"/>
            </a:pPr>
            <a:endParaRPr/>
          </a:p>
          <a:p>
            <a:pPr marL="0" lvl="1" indent="640896">
              <a:buSzTx/>
              <a:buNone/>
              <a:defRPr sz="1600" i="1"/>
            </a:pPr>
            <a:r>
              <a:t>(With data needed Alaska &amp; Hawaii  -  where I'd expect some excellent prospects!) </a:t>
            </a:r>
          </a:p>
        </p:txBody>
      </p:sp>
      <p:pic>
        <p:nvPicPr>
          <p:cNvPr id="199" name="Picture 7" descr="Picture 7"/>
          <p:cNvPicPr>
            <a:picLocks noChangeAspect="1"/>
          </p:cNvPicPr>
          <p:nvPr/>
        </p:nvPicPr>
        <p:blipFill>
          <a:blip r:embed="rId2"/>
          <a:stretch>
            <a:fillRect/>
          </a:stretch>
        </p:blipFill>
        <p:spPr>
          <a:xfrm>
            <a:off x="1988485" y="1653369"/>
            <a:ext cx="5192430" cy="4012885"/>
          </a:xfrm>
          <a:prstGeom prst="rect">
            <a:avLst/>
          </a:prstGeom>
          <a:ln w="12700">
            <a:miter lim="400000"/>
          </a:ln>
        </p:spPr>
      </p:pic>
      <p:sp>
        <p:nvSpPr>
          <p:cNvPr id="200" name="Rectangle 3"/>
          <p:cNvSpPr txBox="1"/>
          <p:nvPr/>
        </p:nvSpPr>
        <p:spPr>
          <a:xfrm>
            <a:off x="127000" y="711200"/>
            <a:ext cx="8954717" cy="10067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"Favorability" according to a U.S. National Renewable Energy Lab (NREL):</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Small print: "Least Favorable" </a:t>
            </a:r>
            <a:r>
              <a:rPr>
                <a:solidFill>
                  <a:srgbClr val="FFFB00"/>
                </a:solidFill>
              </a:rPr>
              <a:t>yellow </a:t>
            </a:r>
            <a:r>
              <a:t>sites have ground &lt; 150 ºC at 10 km depth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Rectangle 2"/>
          <p:cNvSpPr txBox="1">
            <a:spLocks noGrp="1"/>
          </p:cNvSpPr>
          <p:nvPr>
            <p:ph type="title"/>
          </p:nvPr>
        </p:nvSpPr>
        <p:spPr>
          <a:xfrm>
            <a:off x="304800" y="76200"/>
            <a:ext cx="8534400" cy="508275"/>
          </a:xfrm>
          <a:prstGeom prst="rect">
            <a:avLst/>
          </a:prstGeom>
        </p:spPr>
        <p:txBody>
          <a:bodyPr/>
          <a:lstStyle/>
          <a:p>
            <a:r>
              <a:t>You can easily find such wave information online:</a:t>
            </a:r>
          </a:p>
        </p:txBody>
      </p:sp>
      <p:sp>
        <p:nvSpPr>
          <p:cNvPr id="746" name="Rectangle 3"/>
          <p:cNvSpPr txBox="1">
            <a:spLocks noGrp="1"/>
          </p:cNvSpPr>
          <p:nvPr>
            <p:ph type="body" idx="1"/>
          </p:nvPr>
        </p:nvSpPr>
        <p:spPr>
          <a:xfrm>
            <a:off x="228600" y="762000"/>
            <a:ext cx="8763000" cy="4967530"/>
          </a:xfrm>
          <a:prstGeom prst="rect">
            <a:avLst/>
          </a:prstGeom>
        </p:spPr>
        <p:txBody>
          <a:bodyPr/>
          <a:lstStyle/>
          <a:p>
            <a:pPr>
              <a:defRPr sz="1800" b="1"/>
            </a:pPr>
            <a:r>
              <a:rPr b="0"/>
              <a:t>From Wikipedia's</a:t>
            </a:r>
            <a:r>
              <a:t> Sea State </a:t>
            </a:r>
            <a:r>
              <a:rPr b="0"/>
              <a:t>webpage: </a:t>
            </a:r>
            <a:r>
              <a:rPr b="0" baseline="31999"/>
              <a:t>1</a:t>
            </a:r>
            <a:endParaRPr b="0"/>
          </a:p>
          <a:p>
            <a:pPr>
              <a:defRPr sz="900" b="1"/>
            </a:pPr>
            <a:endParaRPr b="0"/>
          </a:p>
          <a:p>
            <a:pPr marL="0" lvl="1" indent="640896">
              <a:buSzTx/>
              <a:buNone/>
              <a:defRPr sz="1800" b="1"/>
            </a:pPr>
            <a:r>
              <a:rPr b="0"/>
              <a:t>Waves 1.25 to 2.5 meters high are considered "moderate" (Sea State 4)</a:t>
            </a:r>
          </a:p>
          <a:p>
            <a:pPr marL="0" lvl="1" indent="640896">
              <a:buSzTx/>
              <a:buNone/>
              <a:defRPr sz="1100" b="1"/>
            </a:pPr>
            <a:endParaRPr b="0"/>
          </a:p>
          <a:p>
            <a:pPr>
              <a:defRPr sz="1800" b="1"/>
            </a:pPr>
            <a:r>
              <a:rPr b="0"/>
              <a:t>From Wikipedia's </a:t>
            </a:r>
            <a:r>
              <a:t>Wind Wave</a:t>
            </a:r>
            <a:r>
              <a:rPr b="0"/>
              <a:t> webpage: </a:t>
            </a:r>
            <a:r>
              <a:rPr b="0" baseline="31999"/>
              <a:t>2</a:t>
            </a:r>
            <a:endParaRPr b="0"/>
          </a:p>
          <a:p>
            <a:pPr>
              <a:defRPr sz="700" b="1"/>
            </a:pPr>
            <a:endParaRPr b="0"/>
          </a:p>
          <a:p>
            <a:pPr marL="0" lvl="1" indent="640896">
              <a:buSzTx/>
              <a:buNone/>
              <a:defRPr sz="1800" b="1"/>
            </a:pPr>
            <a:r>
              <a:rPr b="0"/>
              <a:t>1.5 meter high waves typically have a wavelength of ~ 33.8 meters</a:t>
            </a:r>
          </a:p>
          <a:p>
            <a:pPr marL="0" lvl="1" indent="640896">
              <a:buSzTx/>
              <a:buNone/>
              <a:defRPr sz="900" b="1"/>
            </a:pPr>
            <a:endParaRPr b="0"/>
          </a:p>
          <a:p>
            <a:pPr>
              <a:defRPr sz="1800" b="1"/>
            </a:pPr>
            <a:r>
              <a:rPr b="0"/>
              <a:t>Allowing me to calculate the power of "moderate" waves with:  H = 1.5m &amp; λ = 33.8m</a:t>
            </a:r>
          </a:p>
          <a:p>
            <a:pPr>
              <a:defRPr sz="1000" b="1"/>
            </a:pPr>
            <a:endParaRPr b="0"/>
          </a:p>
          <a:p>
            <a:pPr marL="0" lvl="1" indent="640896">
              <a:buSzTx/>
              <a:buNone/>
              <a:tabLst>
                <a:tab pos="2921000" algn="l"/>
              </a:tabLst>
              <a:defRPr sz="1800"/>
            </a:pPr>
            <a:r>
              <a:t>Power of "moderate" Wave = (1/ 32π)</a:t>
            </a:r>
            <a:r>
              <a:rPr baseline="31999"/>
              <a:t>1/2</a:t>
            </a:r>
            <a:r>
              <a:t> ρ</a:t>
            </a:r>
            <a:r>
              <a:rPr baseline="-5999"/>
              <a:t>water</a:t>
            </a:r>
            <a:r>
              <a:t> g</a:t>
            </a:r>
            <a:r>
              <a:rPr baseline="31999"/>
              <a:t>3/2</a:t>
            </a:r>
            <a:r>
              <a:t> λ1</a:t>
            </a:r>
            <a:r>
              <a:rPr baseline="31999"/>
              <a:t>/2</a:t>
            </a:r>
            <a:r>
              <a:t> H</a:t>
            </a:r>
            <a:r>
              <a:rPr baseline="31999"/>
              <a:t>2 </a:t>
            </a:r>
            <a:r>
              <a:t>L </a:t>
            </a:r>
          </a:p>
          <a:p>
            <a:pPr marL="0" lvl="1" indent="640896">
              <a:buSzTx/>
              <a:buNone/>
              <a:tabLst>
                <a:tab pos="2921000" algn="l"/>
              </a:tabLst>
              <a:defRPr sz="800"/>
            </a:pPr>
            <a:endParaRPr/>
          </a:p>
          <a:p>
            <a:pPr marL="0" lvl="2" indent="1085850">
              <a:buSzTx/>
              <a:buNone/>
              <a:tabLst>
                <a:tab pos="2921000" algn="l"/>
              </a:tabLst>
              <a:defRPr sz="1800"/>
            </a:pPr>
            <a:r>
              <a:t>= (1/ 32π)</a:t>
            </a:r>
            <a:r>
              <a:rPr baseline="31999"/>
              <a:t>1/2  </a:t>
            </a:r>
            <a:r>
              <a:t>(1000 g / m</a:t>
            </a:r>
            <a:r>
              <a:rPr baseline="31999"/>
              <a:t>3</a:t>
            </a:r>
            <a:r>
              <a:t>) (9.8 m / s</a:t>
            </a:r>
            <a:r>
              <a:rPr baseline="31999"/>
              <a:t>2</a:t>
            </a:r>
            <a:r>
              <a:t>)</a:t>
            </a:r>
            <a:r>
              <a:rPr baseline="31999"/>
              <a:t>3/2  </a:t>
            </a:r>
            <a:r>
              <a:t>(33.8 m)</a:t>
            </a:r>
            <a:r>
              <a:rPr baseline="31999"/>
              <a:t>1/2</a:t>
            </a:r>
            <a:r>
              <a:t> (1.5 m)</a:t>
            </a:r>
            <a:r>
              <a:rPr baseline="31999"/>
              <a:t>2</a:t>
            </a:r>
            <a:r>
              <a:t> L</a:t>
            </a:r>
          </a:p>
          <a:p>
            <a:pPr marL="0" lvl="1" indent="640896">
              <a:buSzTx/>
              <a:buNone/>
              <a:tabLst>
                <a:tab pos="2921000" algn="l"/>
              </a:tabLst>
              <a:defRPr sz="1100"/>
            </a:pPr>
            <a:endParaRPr/>
          </a:p>
          <a:p>
            <a:pPr algn="ctr">
              <a:tabLst>
                <a:tab pos="2921000" algn="l"/>
              </a:tabLst>
              <a:defRPr sz="1800" b="1">
                <a:solidFill>
                  <a:srgbClr val="FBC901"/>
                </a:solidFill>
              </a:defRPr>
            </a:pPr>
            <a:r>
              <a:t>Power of "moderate" Wave: ~ 110 (kW / meter) L  </a:t>
            </a:r>
          </a:p>
          <a:p>
            <a:pPr marL="0" lvl="2" indent="1085850">
              <a:buSzTx/>
              <a:buNone/>
              <a:tabLst>
                <a:tab pos="2921000" algn="l"/>
              </a:tabLst>
              <a:defRPr sz="1000" b="1">
                <a:solidFill>
                  <a:srgbClr val="FBC901"/>
                </a:solidFill>
              </a:defRPr>
            </a:pPr>
            <a:endParaRPr/>
          </a:p>
          <a:p>
            <a:pPr algn="ctr">
              <a:tabLst>
                <a:tab pos="2921000" algn="l"/>
              </a:tabLst>
              <a:defRPr sz="1800" b="1">
                <a:solidFill>
                  <a:srgbClr val="FBC901"/>
                </a:solidFill>
              </a:defRPr>
            </a:pPr>
            <a:r>
              <a:t>where L is the length of coastline struck by "moderate" (1.5m x 33.8m) wave</a:t>
            </a:r>
          </a:p>
        </p:txBody>
      </p:sp>
      <p:sp>
        <p:nvSpPr>
          <p:cNvPr id="747" name="Rectangle 5"/>
          <p:cNvSpPr txBox="1"/>
          <p:nvPr/>
        </p:nvSpPr>
        <p:spPr>
          <a:xfrm>
            <a:off x="1419632" y="6355620"/>
            <a:ext cx="6019801" cy="4920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defTabSz="457200">
              <a:lnSpc>
                <a:spcPts val="1700"/>
              </a:lnSpc>
              <a:defRPr sz="1400" b="0" i="1">
                <a:solidFill>
                  <a:srgbClr val="059797"/>
                </a:solidFill>
              </a:defRPr>
            </a:pPr>
            <a:r>
              <a:t>1) Wikipedia on Sea State: https://en.wikipedia.org/wiki/Sea_state </a:t>
            </a:r>
          </a:p>
          <a:p>
            <a:pPr algn="ctr" defTabSz="457200">
              <a:lnSpc>
                <a:spcPts val="1700"/>
              </a:lnSpc>
              <a:defRPr sz="1400" b="0" i="1">
                <a:solidFill>
                  <a:srgbClr val="059797"/>
                </a:solidFill>
              </a:defRPr>
            </a:pPr>
            <a:r>
              <a:t>2) </a:t>
            </a:r>
            <a:r>
              <a:rPr sz="1200"/>
              <a:t>Wikipedia on Wind Waves: </a:t>
            </a:r>
            <a:r>
              <a:t>https://en.wikipedia.org/wiki/Wind_wave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Rectangle 2"/>
          <p:cNvSpPr txBox="1">
            <a:spLocks noGrp="1"/>
          </p:cNvSpPr>
          <p:nvPr>
            <p:ph type="title"/>
          </p:nvPr>
        </p:nvSpPr>
        <p:spPr>
          <a:xfrm>
            <a:off x="76200" y="76200"/>
            <a:ext cx="8991600" cy="609600"/>
          </a:xfrm>
          <a:prstGeom prst="rect">
            <a:avLst/>
          </a:prstGeom>
        </p:spPr>
        <p:txBody>
          <a:bodyPr/>
          <a:lstStyle/>
          <a:p>
            <a:r>
              <a:t>So COULD Wave Power compete in Pentland Firth or Hawaii?</a:t>
            </a:r>
          </a:p>
        </p:txBody>
      </p:sp>
      <p:sp>
        <p:nvSpPr>
          <p:cNvPr id="750" name="Rectangle 3"/>
          <p:cNvSpPr txBox="1">
            <a:spLocks noGrp="1"/>
          </p:cNvSpPr>
          <p:nvPr>
            <p:ph type="body" idx="1"/>
          </p:nvPr>
        </p:nvSpPr>
        <p:spPr>
          <a:xfrm>
            <a:off x="190500" y="3224570"/>
            <a:ext cx="8991600" cy="2914849"/>
          </a:xfrm>
          <a:prstGeom prst="rect">
            <a:avLst/>
          </a:prstGeom>
        </p:spPr>
        <p:txBody>
          <a:bodyPr/>
          <a:lstStyle/>
          <a:p>
            <a:pPr>
              <a:defRPr sz="1800"/>
            </a:pPr>
            <a:r>
              <a:t>Using equation from the previous page, wave power incident on that shoreline is:</a:t>
            </a:r>
          </a:p>
          <a:p>
            <a:pPr>
              <a:defRPr sz="700"/>
            </a:pPr>
            <a:endParaRPr/>
          </a:p>
          <a:p>
            <a:pPr marL="0" lvl="1" indent="640896">
              <a:buSzTx/>
              <a:buNone/>
              <a:defRPr sz="1800"/>
            </a:pPr>
            <a:r>
              <a:t>Maximum Pentland Firth wave power = (110 kW / m) (50,000 m) = </a:t>
            </a:r>
            <a:r>
              <a:rPr b="1">
                <a:solidFill>
                  <a:srgbClr val="FBC901"/>
                </a:solidFill>
              </a:rPr>
              <a:t>5.5 GW</a:t>
            </a:r>
          </a:p>
          <a:p>
            <a:pPr marL="0" lvl="1" indent="640896">
              <a:buSzTx/>
              <a:buNone/>
              <a:defRPr sz="900"/>
            </a:pPr>
            <a:endParaRPr/>
          </a:p>
          <a:p>
            <a:pPr marL="0" lvl="2" indent="1085850">
              <a:buSzTx/>
              <a:buNone/>
              <a:defRPr sz="1800"/>
            </a:pPr>
            <a:r>
              <a:t>First answer: </a:t>
            </a:r>
            <a:r>
              <a:rPr b="1">
                <a:solidFill>
                  <a:srgbClr val="FBC901"/>
                </a:solidFill>
              </a:rPr>
              <a:t>YES</a:t>
            </a:r>
            <a:r>
              <a:t>, Firth's </a:t>
            </a:r>
            <a:r>
              <a:rPr b="1"/>
              <a:t>wave power</a:t>
            </a:r>
            <a:r>
              <a:t> exceeds its </a:t>
            </a:r>
            <a:r>
              <a:rPr b="1"/>
              <a:t>tidal stream </a:t>
            </a:r>
            <a:r>
              <a:t>power</a:t>
            </a:r>
            <a:endParaRPr b="1"/>
          </a:p>
          <a:p>
            <a:pPr marL="0" lvl="2" indent="1085850">
              <a:buSzTx/>
              <a:buNone/>
              <a:defRPr sz="1100"/>
            </a:pPr>
            <a:endParaRPr/>
          </a:p>
          <a:p>
            <a:pPr>
              <a:defRPr sz="1800" b="1"/>
            </a:pPr>
            <a:r>
              <a:t>Might waves on Oahu's 365 km coastline </a:t>
            </a:r>
            <a:r>
              <a:rPr baseline="31999"/>
              <a:t>1</a:t>
            </a:r>
            <a:r>
              <a:t> satisfy its </a:t>
            </a:r>
            <a:r>
              <a:rPr>
                <a:solidFill>
                  <a:srgbClr val="FBC901"/>
                </a:solidFill>
              </a:rPr>
              <a:t>~ 2 GW</a:t>
            </a:r>
            <a:r>
              <a:t> consumption? </a:t>
            </a:r>
            <a:r>
              <a:rPr baseline="31999"/>
              <a:t>2</a:t>
            </a:r>
          </a:p>
          <a:p>
            <a:pPr>
              <a:defRPr sz="700"/>
            </a:pPr>
            <a:endParaRPr/>
          </a:p>
          <a:p>
            <a:pPr marL="0" lvl="1" indent="640896">
              <a:buSzTx/>
              <a:buNone/>
              <a:defRPr sz="1800"/>
            </a:pPr>
            <a:r>
              <a:t>Maximum Oahu wave power = (110 kW / m) (365,000 m) = </a:t>
            </a:r>
            <a:r>
              <a:rPr b="1">
                <a:solidFill>
                  <a:srgbClr val="FBC901"/>
                </a:solidFill>
              </a:rPr>
              <a:t>40.1 GW</a:t>
            </a:r>
          </a:p>
          <a:p>
            <a:pPr marL="0" lvl="1" indent="640896">
              <a:buSzTx/>
              <a:buNone/>
              <a:defRPr sz="700"/>
            </a:pPr>
            <a:endParaRPr/>
          </a:p>
          <a:p>
            <a:pPr marL="0" lvl="2" indent="1085850">
              <a:buSzTx/>
              <a:buNone/>
              <a:defRPr sz="1800"/>
            </a:pPr>
            <a:r>
              <a:t>Second answer: </a:t>
            </a:r>
            <a:r>
              <a:rPr b="1">
                <a:solidFill>
                  <a:srgbClr val="FBC901"/>
                </a:solidFill>
              </a:rPr>
              <a:t>EASILY</a:t>
            </a:r>
            <a:r>
              <a:t>, at least with the RIGHT wave power technology</a:t>
            </a:r>
          </a:p>
        </p:txBody>
      </p:sp>
      <p:sp>
        <p:nvSpPr>
          <p:cNvPr id="751" name="Rectangle 5"/>
          <p:cNvSpPr txBox="1"/>
          <p:nvPr/>
        </p:nvSpPr>
        <p:spPr>
          <a:xfrm>
            <a:off x="911632" y="6355620"/>
            <a:ext cx="7334156" cy="4920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defTabSz="457200">
              <a:lnSpc>
                <a:spcPts val="3100"/>
              </a:lnSpc>
              <a:defRPr sz="1400" b="0" i="1">
                <a:solidFill>
                  <a:srgbClr val="059797"/>
                </a:solidFill>
              </a:defRPr>
            </a:pPr>
            <a:r>
              <a:t>1) https://www.hawaiiandreamvacations.com/about-oahu/about-oahu/</a:t>
            </a:r>
            <a:endParaRPr sz="700"/>
          </a:p>
          <a:p>
            <a:pPr algn="ctr" defTabSz="457200">
              <a:lnSpc>
                <a:spcPts val="3100"/>
              </a:lnSpc>
              <a:defRPr sz="1400" b="0" i="1">
                <a:solidFill>
                  <a:srgbClr val="059797"/>
                </a:solidFill>
              </a:defRPr>
            </a:pPr>
            <a:r>
              <a:t>2) Estimated from non-Maui data on: </a:t>
            </a:r>
            <a:r>
              <a:rPr sz="1200"/>
              <a:t>https://www.hawaiianelectric.com/about-us/power-facts</a:t>
            </a:r>
          </a:p>
        </p:txBody>
      </p:sp>
      <p:grpSp>
        <p:nvGrpSpPr>
          <p:cNvPr id="764" name="Group"/>
          <p:cNvGrpSpPr/>
          <p:nvPr/>
        </p:nvGrpSpPr>
        <p:grpSpPr>
          <a:xfrm>
            <a:off x="328954" y="825903"/>
            <a:ext cx="3510076" cy="2296765"/>
            <a:chOff x="0" y="0"/>
            <a:chExt cx="3510075" cy="2296764"/>
          </a:xfrm>
        </p:grpSpPr>
        <p:pic>
          <p:nvPicPr>
            <p:cNvPr id="752" name="Image" descr="Image"/>
            <p:cNvPicPr>
              <a:picLocks noChangeAspect="1"/>
            </p:cNvPicPr>
            <p:nvPr/>
          </p:nvPicPr>
          <p:blipFill>
            <a:blip r:embed="rId2"/>
            <a:stretch>
              <a:fillRect/>
            </a:stretch>
          </p:blipFill>
          <p:spPr>
            <a:xfrm>
              <a:off x="0" y="0"/>
              <a:ext cx="3501988" cy="1913512"/>
            </a:xfrm>
            <a:prstGeom prst="rect">
              <a:avLst/>
            </a:prstGeom>
            <a:ln w="12700" cap="flat">
              <a:noFill/>
              <a:miter lim="400000"/>
            </a:ln>
            <a:effectLst/>
          </p:spPr>
        </p:pic>
        <p:sp>
          <p:nvSpPr>
            <p:cNvPr id="753" name="Line"/>
            <p:cNvSpPr/>
            <p:nvPr/>
          </p:nvSpPr>
          <p:spPr>
            <a:xfrm flipV="1">
              <a:off x="1890406" y="717954"/>
              <a:ext cx="235180" cy="235179"/>
            </a:xfrm>
            <a:prstGeom prst="line">
              <a:avLst/>
            </a:prstGeom>
            <a:noFill/>
            <a:ln w="101600" cap="flat">
              <a:solidFill>
                <a:schemeClr val="accent1">
                  <a:alpha val="52941"/>
                </a:scheme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54" name="Line"/>
            <p:cNvSpPr/>
            <p:nvPr/>
          </p:nvSpPr>
          <p:spPr>
            <a:xfrm flipV="1">
              <a:off x="501675" y="1199575"/>
              <a:ext cx="371400" cy="1"/>
            </a:xfrm>
            <a:prstGeom prst="line">
              <a:avLst/>
            </a:prstGeom>
            <a:noFill/>
            <a:ln w="101600" cap="flat">
              <a:solidFill>
                <a:srgbClr val="E04550">
                  <a:alpha val="52941"/>
                </a:srgb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55" name="Line"/>
            <p:cNvSpPr/>
            <p:nvPr/>
          </p:nvSpPr>
          <p:spPr>
            <a:xfrm>
              <a:off x="2237539" y="661032"/>
              <a:ext cx="371400" cy="1"/>
            </a:xfrm>
            <a:prstGeom prst="line">
              <a:avLst/>
            </a:prstGeom>
            <a:noFill/>
            <a:ln w="101600" cap="flat">
              <a:solidFill>
                <a:schemeClr val="accent1">
                  <a:alpha val="52941"/>
                </a:scheme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56" name="Line"/>
            <p:cNvSpPr/>
            <p:nvPr/>
          </p:nvSpPr>
          <p:spPr>
            <a:xfrm>
              <a:off x="1809973" y="1122466"/>
              <a:ext cx="1" cy="167798"/>
            </a:xfrm>
            <a:prstGeom prst="line">
              <a:avLst/>
            </a:prstGeom>
            <a:noFill/>
            <a:ln w="101600" cap="flat">
              <a:solidFill>
                <a:schemeClr val="accent1">
                  <a:alpha val="52941"/>
                </a:scheme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57" name="Line"/>
            <p:cNvSpPr/>
            <p:nvPr/>
          </p:nvSpPr>
          <p:spPr>
            <a:xfrm>
              <a:off x="869975" y="1140308"/>
              <a:ext cx="658875" cy="1"/>
            </a:xfrm>
            <a:prstGeom prst="line">
              <a:avLst/>
            </a:prstGeom>
            <a:noFill/>
            <a:ln w="101600" cap="flat">
              <a:solidFill>
                <a:srgbClr val="E04550">
                  <a:alpha val="52941"/>
                </a:srgb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58" name="Line"/>
            <p:cNvSpPr/>
            <p:nvPr/>
          </p:nvSpPr>
          <p:spPr>
            <a:xfrm>
              <a:off x="1564024" y="1239463"/>
              <a:ext cx="757581" cy="1"/>
            </a:xfrm>
            <a:prstGeom prst="line">
              <a:avLst/>
            </a:prstGeom>
            <a:noFill/>
            <a:ln w="101600" cap="flat">
              <a:solidFill>
                <a:srgbClr val="E04550">
                  <a:alpha val="52941"/>
                </a:srgb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59" name="Line"/>
            <p:cNvSpPr/>
            <p:nvPr/>
          </p:nvSpPr>
          <p:spPr>
            <a:xfrm flipV="1">
              <a:off x="1695062" y="275899"/>
              <a:ext cx="396799" cy="220552"/>
            </a:xfrm>
            <a:prstGeom prst="line">
              <a:avLst/>
            </a:prstGeom>
            <a:noFill/>
            <a:ln w="101600" cap="flat">
              <a:solidFill>
                <a:srgbClr val="E04550">
                  <a:alpha val="52941"/>
                </a:srgb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60" name="Line"/>
            <p:cNvSpPr/>
            <p:nvPr/>
          </p:nvSpPr>
          <p:spPr>
            <a:xfrm>
              <a:off x="721809" y="509541"/>
              <a:ext cx="955208" cy="1"/>
            </a:xfrm>
            <a:prstGeom prst="line">
              <a:avLst/>
            </a:prstGeom>
            <a:noFill/>
            <a:ln w="101600" cap="flat">
              <a:solidFill>
                <a:srgbClr val="E04550">
                  <a:alpha val="52941"/>
                </a:srgb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61" name="Line"/>
            <p:cNvSpPr/>
            <p:nvPr/>
          </p:nvSpPr>
          <p:spPr>
            <a:xfrm>
              <a:off x="2228346" y="227572"/>
              <a:ext cx="537759" cy="537758"/>
            </a:xfrm>
            <a:prstGeom prst="line">
              <a:avLst/>
            </a:prstGeom>
            <a:noFill/>
            <a:ln w="101600" cap="flat">
              <a:solidFill>
                <a:srgbClr val="E04550">
                  <a:alpha val="52941"/>
                </a:srgb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62" name="Line"/>
            <p:cNvSpPr/>
            <p:nvPr/>
          </p:nvSpPr>
          <p:spPr>
            <a:xfrm>
              <a:off x="478747" y="2080270"/>
              <a:ext cx="2095674" cy="1"/>
            </a:xfrm>
            <a:prstGeom prst="line">
              <a:avLst/>
            </a:prstGeom>
            <a:noFill/>
            <a:ln w="25400" cap="flat">
              <a:solidFill>
                <a:srgbClr val="FBC901"/>
              </a:solidFill>
              <a:prstDash val="solid"/>
              <a:round/>
              <a:headEnd type="triangle" w="med" len="med"/>
              <a:tailEnd type="triangle" w="med" len="me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763" name="Rectangle 3"/>
            <p:cNvSpPr txBox="1"/>
            <p:nvPr/>
          </p:nvSpPr>
          <p:spPr>
            <a:xfrm>
              <a:off x="2652793" y="1914576"/>
              <a:ext cx="857283" cy="38218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spcBef>
                  <a:spcPts val="400"/>
                </a:spcBef>
                <a:defRPr sz="1600" b="0">
                  <a:solidFill>
                    <a:srgbClr val="FBC901"/>
                  </a:solidFill>
                  <a:effectLst>
                    <a:outerShdw blurRad="38100" dist="38100" dir="2700000" rotWithShape="0">
                      <a:srgbClr val="000000"/>
                    </a:outerShdw>
                  </a:effectLst>
                </a:defRPr>
              </a:lvl1pPr>
            </a:lstStyle>
            <a:p>
              <a:r>
                <a:t>~ 20 km</a:t>
              </a:r>
            </a:p>
          </p:txBody>
        </p:sp>
      </p:grpSp>
      <p:sp>
        <p:nvSpPr>
          <p:cNvPr id="765" name="Rectangle 3"/>
          <p:cNvSpPr txBox="1"/>
          <p:nvPr/>
        </p:nvSpPr>
        <p:spPr>
          <a:xfrm>
            <a:off x="4093192" y="856114"/>
            <a:ext cx="4894826" cy="188502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a:solidFill>
                  <a:srgbClr val="FFFFFF"/>
                </a:solidFill>
                <a:effectLst>
                  <a:outerShdw blurRad="38100" dist="38100" dir="2700000" rotWithShape="0">
                    <a:srgbClr val="000000"/>
                  </a:outerShdw>
                </a:effectLst>
              </a:defRPr>
            </a:pPr>
            <a:r>
              <a:t>Pentland Firth:</a:t>
            </a:r>
          </a:p>
          <a:p>
            <a:pPr>
              <a:spcBef>
                <a:spcPts val="400"/>
              </a:spcBef>
              <a:defRPr sz="700">
                <a:solidFill>
                  <a:srgbClr val="FFFFFF"/>
                </a:solidFill>
                <a:effectLst>
                  <a:outerShdw blurRad="38100" dist="38100" dir="2700000" rotWithShape="0">
                    <a:srgbClr val="000000"/>
                  </a:outerShdw>
                </a:effectLst>
              </a:defRPr>
            </a:pPr>
            <a:endParaRPr/>
          </a:p>
          <a:p>
            <a:pPr>
              <a:spcBef>
                <a:spcPts val="400"/>
              </a:spcBef>
              <a:defRPr>
                <a:solidFill>
                  <a:srgbClr val="FFFFFF"/>
                </a:solidFill>
                <a:effectLst>
                  <a:outerShdw blurRad="38100" dist="38100" dir="2700000" rotWithShape="0">
                    <a:srgbClr val="000000"/>
                  </a:outerShdw>
                </a:effectLst>
              </a:defRPr>
            </a:pPr>
            <a:r>
              <a:rPr>
                <a:solidFill>
                  <a:srgbClr val="059797"/>
                </a:solidFill>
              </a:rPr>
              <a:t>Green</a:t>
            </a:r>
            <a:r>
              <a:rPr b="0"/>
              <a:t> = Tidal Stream generators producing</a:t>
            </a:r>
          </a:p>
          <a:p>
            <a:pPr>
              <a:spcBef>
                <a:spcPts val="400"/>
              </a:spcBef>
              <a:defRPr>
                <a:solidFill>
                  <a:srgbClr val="FFFFFF"/>
                </a:solidFill>
                <a:effectLst>
                  <a:outerShdw blurRad="38100" dist="38100" dir="2700000" rotWithShape="0">
                    <a:srgbClr val="000000"/>
                  </a:outerShdw>
                </a:effectLst>
              </a:defRPr>
            </a:pPr>
            <a:r>
              <a:rPr b="0"/>
              <a:t>earlier study's "</a:t>
            </a:r>
            <a:r>
              <a:rPr>
                <a:solidFill>
                  <a:srgbClr val="FBC901"/>
                </a:solidFill>
              </a:rPr>
              <a:t>up to 1.9 GW</a:t>
            </a:r>
            <a:r>
              <a:rPr b="0"/>
              <a:t>"</a:t>
            </a:r>
          </a:p>
          <a:p>
            <a:pPr>
              <a:spcBef>
                <a:spcPts val="400"/>
              </a:spcBef>
              <a:defRPr sz="1100">
                <a:solidFill>
                  <a:srgbClr val="FFFFFF"/>
                </a:solidFill>
                <a:effectLst>
                  <a:outerShdw blurRad="38100" dist="38100" dir="2700000" rotWithShape="0">
                    <a:srgbClr val="000000"/>
                  </a:outerShdw>
                </a:effectLst>
              </a:defRPr>
            </a:pPr>
            <a:endParaRPr b="0"/>
          </a:p>
          <a:p>
            <a:pPr>
              <a:spcBef>
                <a:spcPts val="400"/>
              </a:spcBef>
              <a:defRPr>
                <a:solidFill>
                  <a:srgbClr val="FFFFFF"/>
                </a:solidFill>
                <a:effectLst>
                  <a:outerShdw blurRad="38100" dist="38100" dir="2700000" rotWithShape="0">
                    <a:srgbClr val="000000"/>
                  </a:outerShdw>
                </a:effectLst>
              </a:defRPr>
            </a:pPr>
            <a:r>
              <a:rPr>
                <a:solidFill>
                  <a:srgbClr val="E04550"/>
                </a:solidFill>
              </a:rPr>
              <a:t>Red</a:t>
            </a:r>
            <a:r>
              <a:rPr b="0"/>
              <a:t> = ~ 50 km long shoreline of the Firth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Rectangle 2"/>
          <p:cNvSpPr txBox="1">
            <a:spLocks noGrp="1"/>
          </p:cNvSpPr>
          <p:nvPr>
            <p:ph type="title"/>
          </p:nvPr>
        </p:nvSpPr>
        <p:spPr>
          <a:xfrm>
            <a:off x="304800" y="88900"/>
            <a:ext cx="8534400" cy="464658"/>
          </a:xfrm>
          <a:prstGeom prst="rect">
            <a:avLst/>
          </a:prstGeom>
        </p:spPr>
        <p:txBody>
          <a:bodyPr/>
          <a:lstStyle/>
          <a:p>
            <a:r>
              <a:t>But what about pressure-driven schemes like mWave?</a:t>
            </a:r>
          </a:p>
        </p:txBody>
      </p:sp>
      <p:sp>
        <p:nvSpPr>
          <p:cNvPr id="768" name="Rectangle 3"/>
          <p:cNvSpPr txBox="1">
            <a:spLocks noGrp="1"/>
          </p:cNvSpPr>
          <p:nvPr>
            <p:ph type="body" sz="quarter" idx="1"/>
          </p:nvPr>
        </p:nvSpPr>
        <p:spPr>
          <a:xfrm>
            <a:off x="228600" y="660400"/>
            <a:ext cx="8763000" cy="464658"/>
          </a:xfrm>
          <a:prstGeom prst="rect">
            <a:avLst/>
          </a:prstGeom>
        </p:spPr>
        <p:txBody>
          <a:bodyPr/>
          <a:lstStyle>
            <a:lvl1pPr>
              <a:tabLst>
                <a:tab pos="444500" algn="l"/>
              </a:tabLst>
              <a:defRPr sz="1800"/>
            </a:lvl1pPr>
          </a:lstStyle>
          <a:p>
            <a:r>
              <a:t>The above wave power equation offers little insight - but diagrams like this still do:</a:t>
            </a:r>
          </a:p>
        </p:txBody>
      </p:sp>
      <p:sp>
        <p:nvSpPr>
          <p:cNvPr id="769" name="Rectangle 5"/>
          <p:cNvSpPr txBox="1"/>
          <p:nvPr/>
        </p:nvSpPr>
        <p:spPr>
          <a:xfrm>
            <a:off x="6488186" y="1933947"/>
            <a:ext cx="2302900" cy="734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From Wikipedia on Wind Waves:</a:t>
            </a:r>
          </a:p>
          <a:p>
            <a:pPr algn="ctr">
              <a:defRPr sz="800" b="0" i="1">
                <a:solidFill>
                  <a:schemeClr val="accent1"/>
                </a:solidFill>
                <a:effectLst>
                  <a:outerShdw blurRad="38100" dist="38100" dir="2700000" rotWithShape="0">
                    <a:srgbClr val="000000"/>
                  </a:outerShdw>
                </a:effectLst>
              </a:defRPr>
            </a:pPr>
            <a:endParaRPr/>
          </a:p>
          <a:p>
            <a:pPr algn="ctr">
              <a:defRPr sz="1200" b="0" i="1">
                <a:solidFill>
                  <a:schemeClr val="accent1"/>
                </a:solidFill>
                <a:effectLst>
                  <a:outerShdw blurRad="38100" dist="38100" dir="2700000" rotWithShape="0">
                    <a:srgbClr val="000000"/>
                  </a:outerShdw>
                </a:effectLst>
              </a:defRPr>
            </a:pPr>
            <a:r>
              <a:t>https://en.wikipedia.org/wiki/Wind_wave</a:t>
            </a:r>
          </a:p>
        </p:txBody>
      </p:sp>
      <p:pic>
        <p:nvPicPr>
          <p:cNvPr id="770" name="Deep_water_wave.gif" descr="Deep_water_wave.gif"/>
          <p:cNvPicPr>
            <a:picLocks/>
          </p:cNvPicPr>
          <p:nvPr/>
        </p:nvPicPr>
        <p:blipFill>
          <a:blip r:embed="rId2"/>
          <a:stretch>
            <a:fillRect/>
          </a:stretch>
        </p:blipFill>
        <p:spPr>
          <a:xfrm>
            <a:off x="3005089" y="1133042"/>
            <a:ext cx="3094355" cy="2031166"/>
          </a:xfrm>
          <a:prstGeom prst="rect">
            <a:avLst/>
          </a:prstGeom>
          <a:ln w="12700">
            <a:miter lim="400000"/>
          </a:ln>
        </p:spPr>
      </p:pic>
      <p:sp>
        <p:nvSpPr>
          <p:cNvPr id="771" name="Rectangle 3"/>
          <p:cNvSpPr txBox="1"/>
          <p:nvPr/>
        </p:nvSpPr>
        <p:spPr>
          <a:xfrm>
            <a:off x="2339092" y="2803488"/>
            <a:ext cx="4435716" cy="2888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(PgDn on to start animation)</a:t>
            </a:r>
          </a:p>
        </p:txBody>
      </p:sp>
      <p:sp>
        <p:nvSpPr>
          <p:cNvPr id="772" name="Rectangle 3"/>
          <p:cNvSpPr txBox="1"/>
          <p:nvPr/>
        </p:nvSpPr>
        <p:spPr>
          <a:xfrm>
            <a:off x="241456" y="3303899"/>
            <a:ext cx="8869520" cy="347086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Lst>
              <a:defRPr b="0">
                <a:solidFill>
                  <a:srgbClr val="FFFFFF"/>
                </a:solidFill>
                <a:effectLst>
                  <a:outerShdw blurRad="38100" dist="38100" dir="2700000" rotWithShape="0">
                    <a:srgbClr val="000000"/>
                  </a:outerShdw>
                </a:effectLst>
              </a:defRPr>
            </a:pPr>
            <a:r>
              <a:t>They correctly indicate that water motion diminishes rapidly beneath the waves</a:t>
            </a:r>
          </a:p>
          <a:p>
            <a:pPr>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But that implies lateral pressure differences also diminish rapidly beneath the waves</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If not, their persistence would continue to drive lateral water movement</a:t>
            </a:r>
          </a:p>
          <a:p>
            <a:pPr lvl="1" indent="640896">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Imagine you were below a wave as its crest passed</a:t>
            </a:r>
            <a:r>
              <a:rPr>
                <a:solidFill>
                  <a:srgbClr val="FBC901"/>
                </a:solidFill>
              </a:rPr>
              <a:t> </a:t>
            </a:r>
            <a:r>
              <a:rPr b="1">
                <a:solidFill>
                  <a:srgbClr val="FBC901"/>
                </a:solidFill>
              </a:rPr>
              <a:t>directly</a:t>
            </a:r>
            <a:r>
              <a:t> overhead, </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its adjacent wave troughs would then be </a:t>
            </a:r>
            <a:r>
              <a:rPr b="1">
                <a:solidFill>
                  <a:srgbClr val="FBC901"/>
                </a:solidFill>
              </a:rPr>
              <a:t>almost</a:t>
            </a:r>
            <a:r>
              <a:t> overhead</a:t>
            </a:r>
          </a:p>
          <a:p>
            <a:pPr lvl="1" indent="640896">
              <a:spcBef>
                <a:spcPts val="400"/>
              </a:spcBef>
              <a:tabLst>
                <a:tab pos="444500" algn="l"/>
              </a:tabLst>
              <a:defRPr sz="7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The deeper you were, the smaller the difference between </a:t>
            </a:r>
            <a:r>
              <a:rPr b="1"/>
              <a:t>directly</a:t>
            </a:r>
            <a:r>
              <a:t> and </a:t>
            </a:r>
            <a:r>
              <a:rPr b="1"/>
              <a:t>almost </a:t>
            </a:r>
          </a:p>
          <a:p>
            <a:pPr>
              <a:spcBef>
                <a:spcPts val="400"/>
              </a:spcBef>
              <a:tabLst>
                <a:tab pos="444500" algn="l"/>
              </a:tabLst>
              <a:defRPr sz="700" b="0">
                <a:solidFill>
                  <a:srgbClr val="FFFFFF"/>
                </a:solidFill>
                <a:effectLst>
                  <a:outerShdw blurRad="38100" dist="38100" dir="2700000" rotWithShape="0">
                    <a:srgbClr val="000000"/>
                  </a:outerShdw>
                </a:effectLst>
              </a:defRPr>
            </a:pPr>
            <a:endParaRPr b="1"/>
          </a:p>
          <a:p>
            <a:pPr lvl="1" indent="640896">
              <a:spcBef>
                <a:spcPts val="400"/>
              </a:spcBef>
              <a:tabLst>
                <a:tab pos="444500" algn="l"/>
              </a:tabLst>
              <a:defRPr b="0">
                <a:solidFill>
                  <a:srgbClr val="FFFFFF"/>
                </a:solidFill>
                <a:effectLst>
                  <a:outerShdw blurRad="38100" dist="38100" dir="2700000" rotWithShape="0">
                    <a:srgbClr val="000000"/>
                  </a:outerShdw>
                </a:effectLst>
              </a:defRPr>
            </a:pPr>
            <a:r>
              <a:t>with pressure more and more reflecting </a:t>
            </a:r>
            <a:r>
              <a:rPr b="1">
                <a:solidFill>
                  <a:srgbClr val="FBC901"/>
                </a:solidFill>
              </a:rPr>
              <a:t>time-averaged</a:t>
            </a:r>
            <a:r>
              <a:t> water height above you</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Rectangle 2"/>
          <p:cNvSpPr txBox="1">
            <a:spLocks noGrp="1"/>
          </p:cNvSpPr>
          <p:nvPr>
            <p:ph type="title"/>
          </p:nvPr>
        </p:nvSpPr>
        <p:spPr>
          <a:xfrm>
            <a:off x="304800" y="88900"/>
            <a:ext cx="8534400" cy="464658"/>
          </a:xfrm>
          <a:prstGeom prst="rect">
            <a:avLst/>
          </a:prstGeom>
        </p:spPr>
        <p:txBody>
          <a:bodyPr/>
          <a:lstStyle/>
          <a:p>
            <a:r>
              <a:t>My intuition thus suggested pressure waves would damp out quickly</a:t>
            </a:r>
          </a:p>
        </p:txBody>
      </p:sp>
      <p:sp>
        <p:nvSpPr>
          <p:cNvPr id="775" name="Rectangle 3"/>
          <p:cNvSpPr txBox="1"/>
          <p:nvPr/>
        </p:nvSpPr>
        <p:spPr>
          <a:xfrm>
            <a:off x="177016" y="718273"/>
            <a:ext cx="8869520" cy="155925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Lst>
              <a:defRPr b="0">
                <a:solidFill>
                  <a:srgbClr val="FFFFFF"/>
                </a:solidFill>
                <a:effectLst>
                  <a:outerShdw blurRad="38100" dist="38100" dir="2700000" rotWithShape="0">
                    <a:srgbClr val="000000"/>
                  </a:outerShdw>
                </a:effectLst>
              </a:defRPr>
            </a:pPr>
            <a:r>
              <a:t>With amplitudes likely plummeting at depths greater than one water wave wavelength</a:t>
            </a:r>
          </a:p>
          <a:p>
            <a:pPr>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To check on my intuition, I dug up class notes from an MIT </a:t>
            </a:r>
            <a:r>
              <a:rPr b="1">
                <a:solidFill>
                  <a:srgbClr val="FBC901"/>
                </a:solidFill>
              </a:rPr>
              <a:t>Hydrodynamics</a:t>
            </a:r>
            <a:r>
              <a:t> class </a:t>
            </a:r>
            <a:r>
              <a:rPr baseline="31999"/>
              <a:t>1</a:t>
            </a:r>
          </a:p>
          <a:p>
            <a:pPr>
              <a:spcBef>
                <a:spcPts val="400"/>
              </a:spcBef>
              <a:tabLst>
                <a:tab pos="444500" algn="l"/>
              </a:tabLst>
              <a:defRPr sz="8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The notes analyzed this situation of a wave moving atop a sea of depth H</a:t>
            </a:r>
            <a:r>
              <a:rPr baseline="-5999"/>
              <a:t>total</a:t>
            </a:r>
            <a:r>
              <a:t>:</a:t>
            </a:r>
          </a:p>
        </p:txBody>
      </p:sp>
      <p:sp>
        <p:nvSpPr>
          <p:cNvPr id="776" name="Rectangle 5"/>
          <p:cNvSpPr txBox="1"/>
          <p:nvPr/>
        </p:nvSpPr>
        <p:spPr>
          <a:xfrm>
            <a:off x="69460" y="6532589"/>
            <a:ext cx="9005080"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lnSpc>
                <a:spcPts val="2900"/>
              </a:lnSpc>
              <a:spcBef>
                <a:spcPts val="1200"/>
              </a:spcBef>
              <a:defRPr sz="1200" b="0" i="1">
                <a:solidFill>
                  <a:srgbClr val="059797"/>
                </a:solidFill>
              </a:defRPr>
            </a:lvl1pPr>
          </a:lstStyle>
          <a:p>
            <a:r>
              <a:t>1) https://ocw.mit.edu/courses/mechanical-engineering/2-016-hydrodynamics-13-012-fall-2005/readings/2005reading7.pdf</a:t>
            </a:r>
          </a:p>
        </p:txBody>
      </p:sp>
      <p:sp>
        <p:nvSpPr>
          <p:cNvPr id="777" name="Rectangle 3"/>
          <p:cNvSpPr txBox="1"/>
          <p:nvPr/>
        </p:nvSpPr>
        <p:spPr>
          <a:xfrm>
            <a:off x="177016" y="3914707"/>
            <a:ext cx="8869520" cy="238143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Lst>
              <a:defRPr b="0">
                <a:solidFill>
                  <a:srgbClr val="FFFFFF"/>
                </a:solidFill>
                <a:effectLst>
                  <a:outerShdw blurRad="38100" dist="38100" dir="2700000" rotWithShape="0">
                    <a:srgbClr val="000000"/>
                  </a:outerShdw>
                </a:effectLst>
              </a:defRPr>
            </a:pPr>
            <a:r>
              <a:t>It took seven pages of physics + mathematics to finally come up with an equation</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describing the pressure wave at a depth z below such a water wave</a:t>
            </a:r>
          </a:p>
          <a:p>
            <a:pPr>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That equation was the product of two terms: </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The first term gave the pressure wave at the base of the wave (i.e., at z = 0)</a:t>
            </a:r>
          </a:p>
          <a:p>
            <a:pPr lvl="1" indent="640896">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The second term scaled that pressure wave downward at depths below z = 0</a:t>
            </a:r>
          </a:p>
        </p:txBody>
      </p:sp>
      <p:grpSp>
        <p:nvGrpSpPr>
          <p:cNvPr id="788" name="Group"/>
          <p:cNvGrpSpPr/>
          <p:nvPr/>
        </p:nvGrpSpPr>
        <p:grpSpPr>
          <a:xfrm>
            <a:off x="1886063" y="2198037"/>
            <a:ext cx="5922703" cy="1557671"/>
            <a:chOff x="0" y="0"/>
            <a:chExt cx="5922702" cy="1557669"/>
          </a:xfrm>
        </p:grpSpPr>
        <p:sp>
          <p:nvSpPr>
            <p:cNvPr id="778" name="Freeform 83"/>
            <p:cNvSpPr/>
            <p:nvPr/>
          </p:nvSpPr>
          <p:spPr>
            <a:xfrm>
              <a:off x="9779" y="482182"/>
              <a:ext cx="4486773" cy="188527"/>
            </a:xfrm>
            <a:custGeom>
              <a:avLst/>
              <a:gdLst/>
              <a:ahLst/>
              <a:cxnLst>
                <a:cxn ang="0">
                  <a:pos x="wd2" y="hd2"/>
                </a:cxn>
                <a:cxn ang="5400000">
                  <a:pos x="wd2" y="hd2"/>
                </a:cxn>
                <a:cxn ang="10800000">
                  <a:pos x="wd2" y="hd2"/>
                </a:cxn>
                <a:cxn ang="16200000">
                  <a:pos x="wd2" y="hd2"/>
                </a:cxn>
              </a:cxnLst>
              <a:rect l="0" t="0" r="r" b="b"/>
              <a:pathLst>
                <a:path w="21161" h="19842" extrusionOk="0">
                  <a:moveTo>
                    <a:pt x="0" y="18474"/>
                  </a:moveTo>
                  <a:cubicBezTo>
                    <a:pt x="1542" y="9498"/>
                    <a:pt x="3085" y="521"/>
                    <a:pt x="4828" y="569"/>
                  </a:cubicBezTo>
                  <a:cubicBezTo>
                    <a:pt x="6572" y="616"/>
                    <a:pt x="8606" y="18853"/>
                    <a:pt x="10461" y="18758"/>
                  </a:cubicBezTo>
                  <a:cubicBezTo>
                    <a:pt x="12316" y="18664"/>
                    <a:pt x="14239" y="48"/>
                    <a:pt x="15960" y="0"/>
                  </a:cubicBezTo>
                  <a:cubicBezTo>
                    <a:pt x="17681" y="-47"/>
                    <a:pt x="19976" y="15395"/>
                    <a:pt x="20788" y="18474"/>
                  </a:cubicBezTo>
                  <a:cubicBezTo>
                    <a:pt x="21600" y="21553"/>
                    <a:pt x="20833" y="18474"/>
                    <a:pt x="20833" y="18474"/>
                  </a:cubicBezTo>
                </a:path>
              </a:pathLst>
            </a:custGeom>
            <a:solidFill>
              <a:srgbClr val="5CADFF"/>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79" name="Rectangle 90"/>
            <p:cNvSpPr/>
            <p:nvPr/>
          </p:nvSpPr>
          <p:spPr>
            <a:xfrm>
              <a:off x="0" y="672531"/>
              <a:ext cx="4563002" cy="706495"/>
            </a:xfrm>
            <a:prstGeom prst="rect">
              <a:avLst/>
            </a:prstGeom>
            <a:solidFill>
              <a:srgbClr val="5CADFF"/>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80" name="Straight Connector 92"/>
            <p:cNvSpPr/>
            <p:nvPr/>
          </p:nvSpPr>
          <p:spPr>
            <a:xfrm flipV="1">
              <a:off x="4586864" y="250853"/>
              <a:ext cx="735" cy="1154403"/>
            </a:xfrm>
            <a:prstGeom prst="line">
              <a:avLst/>
            </a:prstGeom>
            <a:solidFill>
              <a:schemeClr val="accent1"/>
            </a:solid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81" name="Straight Connector 98"/>
            <p:cNvSpPr/>
            <p:nvPr/>
          </p:nvSpPr>
          <p:spPr>
            <a:xfrm>
              <a:off x="4586864" y="1363568"/>
              <a:ext cx="140834" cy="1203"/>
            </a:xfrm>
            <a:prstGeom prst="line">
              <a:avLst/>
            </a:prstGeom>
            <a:solidFill>
              <a:schemeClr val="accent1"/>
            </a:solidFill>
            <a:ln w="28575"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82" name="Straight Connector 99"/>
            <p:cNvSpPr/>
            <p:nvPr/>
          </p:nvSpPr>
          <p:spPr>
            <a:xfrm flipV="1">
              <a:off x="9779" y="654893"/>
              <a:ext cx="4929169" cy="8018"/>
            </a:xfrm>
            <a:prstGeom prst="line">
              <a:avLst/>
            </a:prstGeom>
            <a:solidFill>
              <a:schemeClr val="accent1"/>
            </a:solidFill>
            <a:ln w="28575"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83" name="TextBox 105"/>
            <p:cNvSpPr txBox="1"/>
            <p:nvPr/>
          </p:nvSpPr>
          <p:spPr>
            <a:xfrm>
              <a:off x="4504711" y="0"/>
              <a:ext cx="316060" cy="28163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200">
                  <a:solidFill>
                    <a:srgbClr val="FFFFFF"/>
                  </a:solidFill>
                  <a:latin typeface="Tahoma"/>
                  <a:ea typeface="Tahoma"/>
                  <a:cs typeface="Tahoma"/>
                  <a:sym typeface="Tahoma"/>
                </a:defRPr>
              </a:lvl1pPr>
            </a:lstStyle>
            <a:p>
              <a:r>
                <a:t>Z</a:t>
              </a:r>
            </a:p>
          </p:txBody>
        </p:sp>
        <p:sp>
          <p:nvSpPr>
            <p:cNvPr id="784" name="TextBox 107"/>
            <p:cNvSpPr txBox="1"/>
            <p:nvPr/>
          </p:nvSpPr>
          <p:spPr>
            <a:xfrm>
              <a:off x="4747258" y="1222412"/>
              <a:ext cx="1175445" cy="33525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1200">
                  <a:solidFill>
                    <a:srgbClr val="FFFFFF"/>
                  </a:solidFill>
                  <a:latin typeface="Tahoma"/>
                  <a:ea typeface="Tahoma"/>
                  <a:cs typeface="Tahoma"/>
                  <a:sym typeface="Tahoma"/>
                </a:defRPr>
              </a:pPr>
              <a:r>
                <a:t>Z = - H</a:t>
              </a:r>
              <a:r>
                <a:rPr baseline="-5999"/>
                <a:t>total</a:t>
              </a:r>
            </a:p>
          </p:txBody>
        </p:sp>
        <p:sp>
          <p:nvSpPr>
            <p:cNvPr id="785" name="Straight Connector 108"/>
            <p:cNvSpPr/>
            <p:nvPr/>
          </p:nvSpPr>
          <p:spPr>
            <a:xfrm>
              <a:off x="1066030" y="365090"/>
              <a:ext cx="2253335" cy="1204"/>
            </a:xfrm>
            <a:prstGeom prst="line">
              <a:avLst/>
            </a:prstGeom>
            <a:solidFill>
              <a:schemeClr val="accent1"/>
            </a:solidFill>
            <a:ln w="28575" cap="flat">
              <a:solidFill>
                <a:srgbClr val="FFFFFF"/>
              </a:solidFill>
              <a:prstDash val="solid"/>
              <a:round/>
              <a:headEnd type="triangle" w="med" len="med"/>
              <a:tailEnd type="triangle" w="med" len="me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86" name="TextBox 111"/>
            <p:cNvSpPr txBox="1"/>
            <p:nvPr/>
          </p:nvSpPr>
          <p:spPr>
            <a:xfrm>
              <a:off x="2051863" y="77692"/>
              <a:ext cx="281815" cy="22609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1600" b="0">
                  <a:solidFill>
                    <a:srgbClr val="FFFFFF"/>
                  </a:solidFill>
                  <a:latin typeface="Symbol"/>
                  <a:ea typeface="Symbol"/>
                  <a:cs typeface="Symbol"/>
                  <a:sym typeface="Symbol"/>
                </a:defRPr>
              </a:pPr>
              <a:r>
                <a:t>l</a:t>
              </a:r>
              <a:r>
                <a:rPr sz="1200" b="1">
                  <a:latin typeface="Tahoma"/>
                  <a:ea typeface="Tahoma"/>
                  <a:cs typeface="Tahoma"/>
                  <a:sym typeface="Tahoma"/>
                </a:rPr>
                <a:t>  </a:t>
              </a:r>
            </a:p>
          </p:txBody>
        </p:sp>
        <p:sp>
          <p:nvSpPr>
            <p:cNvPr id="787" name="TextBox 113"/>
            <p:cNvSpPr txBox="1"/>
            <p:nvPr/>
          </p:nvSpPr>
          <p:spPr>
            <a:xfrm>
              <a:off x="4961432" y="514310"/>
              <a:ext cx="275819" cy="3352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200">
                  <a:solidFill>
                    <a:srgbClr val="FFFFFF"/>
                  </a:solidFill>
                  <a:latin typeface="Tahoma"/>
                  <a:ea typeface="Tahoma"/>
                  <a:cs typeface="Tahoma"/>
                  <a:sym typeface="Tahoma"/>
                </a:defRPr>
              </a:lvl1pPr>
            </a:lstStyle>
            <a:p>
              <a:r>
                <a:t>x</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Rectangle 2"/>
          <p:cNvSpPr txBox="1">
            <a:spLocks noGrp="1"/>
          </p:cNvSpPr>
          <p:nvPr>
            <p:ph type="title"/>
          </p:nvPr>
        </p:nvSpPr>
        <p:spPr>
          <a:xfrm>
            <a:off x="304800" y="88900"/>
            <a:ext cx="8534400" cy="464658"/>
          </a:xfrm>
          <a:prstGeom prst="rect">
            <a:avLst/>
          </a:prstGeom>
        </p:spPr>
        <p:txBody>
          <a:bodyPr/>
          <a:lstStyle/>
          <a:p>
            <a:r>
              <a:t>Using "Mathcad" software, I plotted out the scaling term: </a:t>
            </a:r>
            <a:r>
              <a:rPr baseline="31999"/>
              <a:t>1, 2</a:t>
            </a:r>
          </a:p>
        </p:txBody>
      </p:sp>
      <p:grpSp>
        <p:nvGrpSpPr>
          <p:cNvPr id="800" name="Group"/>
          <p:cNvGrpSpPr/>
          <p:nvPr/>
        </p:nvGrpSpPr>
        <p:grpSpPr>
          <a:xfrm>
            <a:off x="1773805" y="2993721"/>
            <a:ext cx="7005997" cy="2398881"/>
            <a:chOff x="0" y="0"/>
            <a:chExt cx="7005996" cy="2398879"/>
          </a:xfrm>
        </p:grpSpPr>
        <p:pic>
          <p:nvPicPr>
            <p:cNvPr id="791" name="Image" descr="Image"/>
            <p:cNvPicPr>
              <a:picLocks noChangeAspect="1"/>
            </p:cNvPicPr>
            <p:nvPr/>
          </p:nvPicPr>
          <p:blipFill>
            <a:blip r:embed="rId2"/>
            <a:stretch>
              <a:fillRect/>
            </a:stretch>
          </p:blipFill>
          <p:spPr>
            <a:xfrm>
              <a:off x="755218" y="66742"/>
              <a:ext cx="3555864" cy="2031922"/>
            </a:xfrm>
            <a:prstGeom prst="rect">
              <a:avLst/>
            </a:prstGeom>
            <a:ln w="12700" cap="flat">
              <a:noFill/>
              <a:miter lim="400000"/>
            </a:ln>
            <a:effectLst/>
          </p:spPr>
        </p:pic>
        <p:sp>
          <p:nvSpPr>
            <p:cNvPr id="792" name="Line"/>
            <p:cNvSpPr/>
            <p:nvPr/>
          </p:nvSpPr>
          <p:spPr>
            <a:xfrm flipV="1">
              <a:off x="4410939" y="269165"/>
              <a:ext cx="1" cy="1859868"/>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793" name="Line"/>
            <p:cNvSpPr/>
            <p:nvPr/>
          </p:nvSpPr>
          <p:spPr>
            <a:xfrm flipH="1" flipV="1">
              <a:off x="732312" y="2194865"/>
              <a:ext cx="3583242" cy="1"/>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794" name="Rectangle 3"/>
            <p:cNvSpPr txBox="1"/>
            <p:nvPr/>
          </p:nvSpPr>
          <p:spPr>
            <a:xfrm>
              <a:off x="0" y="2083021"/>
              <a:ext cx="697759" cy="3158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r">
                <a:spcBef>
                  <a:spcPts val="400"/>
                </a:spcBef>
                <a:tabLst>
                  <a:tab pos="444500" algn="l"/>
                </a:tabLst>
                <a:defRPr sz="1600">
                  <a:solidFill>
                    <a:srgbClr val="FFFFFF"/>
                  </a:solidFill>
                  <a:effectLst>
                    <a:outerShdw blurRad="38100" dist="38100" dir="2700000" rotWithShape="0">
                      <a:srgbClr val="000000"/>
                    </a:outerShdw>
                  </a:effectLst>
                </a:defRPr>
              </a:lvl1pPr>
            </a:lstStyle>
            <a:p>
              <a:r>
                <a:t>z / λ</a:t>
              </a:r>
            </a:p>
          </p:txBody>
        </p:sp>
        <p:sp>
          <p:nvSpPr>
            <p:cNvPr id="795" name="Rectangle 3"/>
            <p:cNvSpPr txBox="1"/>
            <p:nvPr/>
          </p:nvSpPr>
          <p:spPr>
            <a:xfrm>
              <a:off x="4368541" y="0"/>
              <a:ext cx="2637456" cy="3158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a:bodyPr>
            <a:lstStyle>
              <a:lvl1pPr defTabSz="594359">
                <a:spcBef>
                  <a:spcPts val="200"/>
                </a:spcBef>
                <a:tabLst>
                  <a:tab pos="279400" algn="l"/>
                </a:tabLst>
                <a:defRPr sz="1040">
                  <a:solidFill>
                    <a:srgbClr val="FFFFFF"/>
                  </a:solidFill>
                  <a:effectLst>
                    <a:outerShdw blurRad="24765" dist="24765" dir="2700000" rotWithShape="0">
                      <a:srgbClr val="000000"/>
                    </a:outerShdw>
                  </a:effectLst>
                </a:defRPr>
              </a:lvl1pPr>
            </a:lstStyle>
            <a:p>
              <a:r>
                <a:t>Pressure Wave Amplitude (at depth z / λ)</a:t>
              </a:r>
            </a:p>
          </p:txBody>
        </p:sp>
        <p:sp>
          <p:nvSpPr>
            <p:cNvPr id="796" name="Rectangle 3"/>
            <p:cNvSpPr txBox="1"/>
            <p:nvPr/>
          </p:nvSpPr>
          <p:spPr>
            <a:xfrm>
              <a:off x="2245707" y="319878"/>
              <a:ext cx="1261218" cy="315860"/>
            </a:xfrm>
            <a:prstGeom prst="rect">
              <a:avLst/>
            </a:prstGeom>
            <a:noFill/>
            <a:ln w="12700" cap="flat">
              <a:noFill/>
              <a:miter lim="400000"/>
            </a:ln>
            <a:effectLst>
              <a:outerShdw blurRad="101600" dist="25400" dir="5400000" rotWithShape="0">
                <a:srgbClr val="000000">
                  <a:alpha val="75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r" defTabSz="813816">
                <a:spcBef>
                  <a:spcPts val="300"/>
                </a:spcBef>
                <a:tabLst>
                  <a:tab pos="393700" algn="l"/>
                </a:tabLst>
                <a:defRPr sz="1246">
                  <a:solidFill>
                    <a:srgbClr val="FBC901"/>
                  </a:solidFill>
                  <a:effectLst>
                    <a:outerShdw blurRad="33909" dist="33909" dir="2700000" rotWithShape="0">
                      <a:srgbClr val="000000"/>
                    </a:outerShdw>
                  </a:effectLst>
                </a:defRPr>
              </a:pPr>
              <a:r>
                <a:t>For H</a:t>
              </a:r>
              <a:r>
                <a:rPr baseline="-5999"/>
                <a:t>total</a:t>
              </a:r>
              <a:r>
                <a:t> = 0.1 λ</a:t>
              </a:r>
            </a:p>
          </p:txBody>
        </p:sp>
        <p:sp>
          <p:nvSpPr>
            <p:cNvPr id="797" name="Rectangle 3"/>
            <p:cNvSpPr txBox="1"/>
            <p:nvPr/>
          </p:nvSpPr>
          <p:spPr>
            <a:xfrm>
              <a:off x="1582086" y="882113"/>
              <a:ext cx="1261218" cy="315859"/>
            </a:xfrm>
            <a:prstGeom prst="rect">
              <a:avLst/>
            </a:prstGeom>
            <a:noFill/>
            <a:ln w="12700" cap="flat">
              <a:noFill/>
              <a:miter lim="400000"/>
            </a:ln>
            <a:effectLst>
              <a:outerShdw blurRad="101600" dist="25400" dir="5400000" rotWithShape="0">
                <a:srgbClr val="000000">
                  <a:alpha val="75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r" defTabSz="777240">
                <a:spcBef>
                  <a:spcPts val="300"/>
                </a:spcBef>
                <a:tabLst>
                  <a:tab pos="368300" algn="l"/>
                </a:tabLst>
                <a:defRPr sz="1190">
                  <a:solidFill>
                    <a:srgbClr val="FBC901"/>
                  </a:solidFill>
                  <a:effectLst>
                    <a:outerShdw blurRad="32385" dist="32385" dir="2700000" rotWithShape="0">
                      <a:srgbClr val="000000"/>
                    </a:outerShdw>
                  </a:effectLst>
                </a:defRPr>
              </a:pPr>
              <a:r>
                <a:t>For H</a:t>
              </a:r>
              <a:r>
                <a:rPr baseline="-5999"/>
                <a:t>total</a:t>
              </a:r>
              <a:r>
                <a:t>  = 0.2 λ </a:t>
              </a:r>
            </a:p>
          </p:txBody>
        </p:sp>
        <p:sp>
          <p:nvSpPr>
            <p:cNvPr id="798" name="Rectangle 3"/>
            <p:cNvSpPr txBox="1"/>
            <p:nvPr/>
          </p:nvSpPr>
          <p:spPr>
            <a:xfrm>
              <a:off x="927682" y="1287659"/>
              <a:ext cx="1261218" cy="315859"/>
            </a:xfrm>
            <a:prstGeom prst="rect">
              <a:avLst/>
            </a:prstGeom>
            <a:noFill/>
            <a:ln w="12700" cap="flat">
              <a:noFill/>
              <a:miter lim="400000"/>
            </a:ln>
            <a:effectLst>
              <a:outerShdw blurRad="101600" dist="25400" dir="5400000" rotWithShape="0">
                <a:srgbClr val="000000">
                  <a:alpha val="75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r" defTabSz="777240">
                <a:spcBef>
                  <a:spcPts val="300"/>
                </a:spcBef>
                <a:tabLst>
                  <a:tab pos="368300" algn="l"/>
                </a:tabLst>
                <a:defRPr sz="1190">
                  <a:solidFill>
                    <a:srgbClr val="FBC901"/>
                  </a:solidFill>
                  <a:effectLst>
                    <a:outerShdw blurRad="32385" dist="32385" dir="2700000" rotWithShape="0">
                      <a:srgbClr val="000000"/>
                    </a:outerShdw>
                  </a:effectLst>
                </a:defRPr>
              </a:pPr>
              <a:r>
                <a:t>For H</a:t>
              </a:r>
              <a:r>
                <a:rPr baseline="-5999"/>
                <a:t>total</a:t>
              </a:r>
              <a:r>
                <a:t>  = 0.3 λ </a:t>
              </a:r>
            </a:p>
          </p:txBody>
        </p:sp>
        <p:sp>
          <p:nvSpPr>
            <p:cNvPr id="799" name="Rectangle 3"/>
            <p:cNvSpPr txBox="1"/>
            <p:nvPr/>
          </p:nvSpPr>
          <p:spPr>
            <a:xfrm>
              <a:off x="300929" y="1554951"/>
              <a:ext cx="1261218" cy="315859"/>
            </a:xfrm>
            <a:prstGeom prst="rect">
              <a:avLst/>
            </a:prstGeom>
            <a:noFill/>
            <a:ln w="12700" cap="flat">
              <a:noFill/>
              <a:miter lim="400000"/>
            </a:ln>
            <a:effectLst>
              <a:outerShdw blurRad="101600" dist="25400" dir="5400000" rotWithShape="0">
                <a:srgbClr val="000000">
                  <a:alpha val="75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r" defTabSz="777240">
                <a:spcBef>
                  <a:spcPts val="300"/>
                </a:spcBef>
                <a:tabLst>
                  <a:tab pos="368300" algn="l"/>
                </a:tabLst>
                <a:defRPr sz="1190">
                  <a:solidFill>
                    <a:srgbClr val="FBC901"/>
                  </a:solidFill>
                  <a:effectLst>
                    <a:outerShdw blurRad="32385" dist="32385" dir="2700000" rotWithShape="0">
                      <a:srgbClr val="000000"/>
                    </a:outerShdw>
                  </a:effectLst>
                </a:defRPr>
              </a:pPr>
              <a:r>
                <a:t>For H</a:t>
              </a:r>
              <a:r>
                <a:rPr baseline="-5999"/>
                <a:t>total</a:t>
              </a:r>
              <a:r>
                <a:t>  = 0.4 λ </a:t>
              </a:r>
            </a:p>
          </p:txBody>
        </p:sp>
      </p:grpSp>
      <p:sp>
        <p:nvSpPr>
          <p:cNvPr id="801" name="Rectangle 3"/>
          <p:cNvSpPr txBox="1"/>
          <p:nvPr/>
        </p:nvSpPr>
        <p:spPr>
          <a:xfrm>
            <a:off x="99140" y="606395"/>
            <a:ext cx="9005080" cy="24014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Lst>
              <a:defRPr b="0">
                <a:solidFill>
                  <a:srgbClr val="FFFFFF"/>
                </a:solidFill>
                <a:effectLst>
                  <a:outerShdw blurRad="38100" dist="38100" dir="2700000" rotWithShape="0">
                    <a:srgbClr val="000000"/>
                  </a:outerShdw>
                </a:effectLst>
              </a:defRPr>
            </a:pPr>
            <a:r>
              <a:t>For that plot, I expressed both z (the observer's depth) &amp; H</a:t>
            </a:r>
            <a:r>
              <a:rPr baseline="-5999"/>
              <a:t>total</a:t>
            </a:r>
            <a:r>
              <a:t> (the total ocean depth)</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in units of λ (i.e., in multiples of the water wave's wavelength)</a:t>
            </a:r>
          </a:p>
          <a:p>
            <a:pPr lvl="1" indent="640896">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Here are my plots for seas with total depths of 0.1 λ, 0.2 λ, 0.3 λ, 0.4 λ and 0.5 λ   </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Per my intuition, pressure wave amplitudes DO fall rapidly with depth (to the left)</a:t>
            </a:r>
          </a:p>
          <a:p>
            <a:pPr lvl="1" indent="640896">
              <a:spcBef>
                <a:spcPts val="400"/>
              </a:spcBef>
              <a:tabLst>
                <a:tab pos="444500" algn="l"/>
              </a:tabLst>
              <a:defRPr sz="700" b="0">
                <a:solidFill>
                  <a:srgbClr val="FFFFFF"/>
                </a:solidFill>
                <a:effectLst>
                  <a:outerShdw blurRad="38100" dist="38100" dir="2700000" rotWithShape="0">
                    <a:srgbClr val="000000"/>
                  </a:outerShdw>
                </a:effectLst>
              </a:defRPr>
            </a:pPr>
            <a:endParaRPr/>
          </a:p>
          <a:p>
            <a:pPr lvl="2" indent="1085850">
              <a:spcBef>
                <a:spcPts val="400"/>
              </a:spcBef>
              <a:tabLst>
                <a:tab pos="444500" algn="l"/>
              </a:tabLst>
              <a:defRPr b="0">
                <a:solidFill>
                  <a:srgbClr val="FFFFFF"/>
                </a:solidFill>
                <a:effectLst>
                  <a:outerShdw blurRad="38100" dist="38100" dir="2700000" rotWithShape="0">
                    <a:srgbClr val="000000"/>
                  </a:outerShdw>
                </a:effectLst>
              </a:defRPr>
            </a:pPr>
            <a:r>
              <a:t>Indeed, they damp out at even depths &lt;&lt; one water wave wavelength</a:t>
            </a:r>
          </a:p>
        </p:txBody>
      </p:sp>
      <p:sp>
        <p:nvSpPr>
          <p:cNvPr id="802" name="Rectangle 3"/>
          <p:cNvSpPr txBox="1"/>
          <p:nvPr/>
        </p:nvSpPr>
        <p:spPr>
          <a:xfrm>
            <a:off x="244131" y="5467370"/>
            <a:ext cx="8869521" cy="91922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Lst>
              <a:defRPr b="0">
                <a:solidFill>
                  <a:srgbClr val="FBC901"/>
                </a:solidFill>
                <a:effectLst>
                  <a:outerShdw blurRad="38100" dist="38100" dir="2700000" rotWithShape="0">
                    <a:srgbClr val="000000"/>
                  </a:outerShdw>
                </a:effectLst>
              </a:defRPr>
            </a:pPr>
            <a:r>
              <a:t>But the plots also showed something that I did NOT expect:</a:t>
            </a:r>
          </a:p>
          <a:p>
            <a:pPr>
              <a:spcBef>
                <a:spcPts val="400"/>
              </a:spcBef>
              <a:tabLst>
                <a:tab pos="444500" algn="l"/>
              </a:tabLst>
              <a:defRPr sz="700" b="0">
                <a:solidFill>
                  <a:srgbClr val="FBC901"/>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rPr b="1">
                <a:solidFill>
                  <a:srgbClr val="FBC901"/>
                </a:solidFill>
              </a:rPr>
              <a:t>Damping is much more gradual in shallower seas</a:t>
            </a:r>
            <a:r>
              <a:t> (e.g., the sea 0.1 λ deep)</a:t>
            </a:r>
          </a:p>
        </p:txBody>
      </p:sp>
      <p:sp>
        <p:nvSpPr>
          <p:cNvPr id="803" name="Rectangle 5"/>
          <p:cNvSpPr txBox="1"/>
          <p:nvPr/>
        </p:nvSpPr>
        <p:spPr>
          <a:xfrm>
            <a:off x="69460" y="6461366"/>
            <a:ext cx="9005080" cy="34170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defTabSz="457200">
              <a:lnSpc>
                <a:spcPts val="1100"/>
              </a:lnSpc>
              <a:defRPr sz="900" b="0" i="1">
                <a:solidFill>
                  <a:srgbClr val="059797"/>
                </a:solidFill>
              </a:defRPr>
            </a:pPr>
            <a:r>
              <a:t>1) https://wecanfigurethisout.org/ENERGY/Web_notes/Exotics/Exotics%20-%20Supporting%20-%20Files/Pressure%20below%20water%20waves.mcd</a:t>
            </a:r>
            <a:br/>
            <a:r>
              <a:t>2) https://wecanfigurethisout.org/ENERGY/Web_notes/Exotics/Exotics%20-%20Supporting%20-%20Files/Presssure%20below%20water%20waves%20-%20mathcad.pdf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Rectangle 2"/>
          <p:cNvSpPr txBox="1">
            <a:spLocks noGrp="1"/>
          </p:cNvSpPr>
          <p:nvPr>
            <p:ph type="title"/>
          </p:nvPr>
        </p:nvSpPr>
        <p:spPr>
          <a:xfrm>
            <a:off x="-30320" y="88900"/>
            <a:ext cx="9144001" cy="464658"/>
          </a:xfrm>
          <a:prstGeom prst="rect">
            <a:avLst/>
          </a:prstGeom>
        </p:spPr>
        <p:txBody>
          <a:bodyPr/>
          <a:lstStyle/>
          <a:p>
            <a:pPr>
              <a:defRPr sz="2000"/>
            </a:pPr>
            <a:r>
              <a:t>Consequences for mWave-like </a:t>
            </a:r>
            <a:r>
              <a:rPr b="1"/>
              <a:t>submerged pressure wave</a:t>
            </a:r>
            <a:r>
              <a:t> converters?</a:t>
            </a:r>
          </a:p>
        </p:txBody>
      </p:sp>
      <p:sp>
        <p:nvSpPr>
          <p:cNvPr id="806" name="Rectangle 3"/>
          <p:cNvSpPr txBox="1"/>
          <p:nvPr/>
        </p:nvSpPr>
        <p:spPr>
          <a:xfrm>
            <a:off x="177016" y="680173"/>
            <a:ext cx="8869520" cy="564486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Lst>
              <a:defRPr b="0">
                <a:solidFill>
                  <a:srgbClr val="FFFFFF"/>
                </a:solidFill>
                <a:effectLst>
                  <a:outerShdw blurRad="38100" dist="38100" dir="2700000" rotWithShape="0">
                    <a:srgbClr val="000000"/>
                  </a:outerShdw>
                </a:effectLst>
              </a:defRPr>
            </a:pPr>
            <a:r>
              <a:t>It's not only desirable but </a:t>
            </a:r>
            <a:r>
              <a:rPr b="1"/>
              <a:t>extremely desirable</a:t>
            </a:r>
            <a:r>
              <a:t> that they be placed close to shore,</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where water depth is only a small fraction of the local water waves' wavelength</a:t>
            </a:r>
          </a:p>
          <a:p>
            <a:pPr lvl="1" indent="640896">
              <a:spcBef>
                <a:spcPts val="400"/>
              </a:spcBef>
              <a:tabLst>
                <a:tab pos="444500" algn="l"/>
              </a:tabLst>
              <a:defRPr sz="14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But from above, typical wavelength for a "moderate" / "Sea State 4" wave is ~ 34m</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A small fraction of that (e.g., less than 1/4) would be only &lt; 8m (&lt; 24 feet)</a:t>
            </a:r>
          </a:p>
          <a:p>
            <a:pPr lvl="1" indent="640896">
              <a:spcBef>
                <a:spcPts val="400"/>
              </a:spcBef>
              <a:tabLst>
                <a:tab pos="444500" algn="l"/>
              </a:tabLst>
              <a:defRPr sz="14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At that depth, normal water movement (and thus force) might be withstood</a:t>
            </a:r>
          </a:p>
          <a:p>
            <a:pPr>
              <a:spcBef>
                <a:spcPts val="400"/>
              </a:spcBef>
              <a:tabLst>
                <a:tab pos="444500" algn="l"/>
              </a:tabLst>
              <a:defRPr sz="8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But </a:t>
            </a:r>
            <a:r>
              <a:rPr b="1"/>
              <a:t>storm wave</a:t>
            </a:r>
            <a:r>
              <a:t> movement / force might easily demolish submerged converters</a:t>
            </a:r>
          </a:p>
          <a:p>
            <a:pPr lvl="1" indent="640896">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While at the surface, storm water movement / force would be even </a:t>
            </a:r>
            <a:r>
              <a:rPr b="1"/>
              <a:t>more</a:t>
            </a:r>
            <a:r>
              <a:t> severe</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making floating wave power converters even </a:t>
            </a:r>
            <a:r>
              <a:rPr b="1"/>
              <a:t>more</a:t>
            </a:r>
            <a:r>
              <a:t> susceptible to damage</a:t>
            </a:r>
          </a:p>
          <a:p>
            <a:pPr lvl="1" indent="640896">
              <a:spcBef>
                <a:spcPts val="400"/>
              </a:spcBef>
              <a:tabLst>
                <a:tab pos="444500" algn="l"/>
              </a:tabLst>
              <a:defRPr sz="1500" b="0">
                <a:solidFill>
                  <a:srgbClr val="FFFFFF"/>
                </a:solidFill>
                <a:effectLst>
                  <a:outerShdw blurRad="38100" dist="38100" dir="2700000" rotWithShape="0">
                    <a:srgbClr val="000000"/>
                  </a:outerShdw>
                </a:effectLst>
              </a:defRPr>
            </a:pPr>
            <a:endParaRPr/>
          </a:p>
          <a:p>
            <a:pPr>
              <a:spcBef>
                <a:spcPts val="400"/>
              </a:spcBef>
              <a:tabLst>
                <a:tab pos="444500" algn="l"/>
              </a:tabLst>
              <a:defRPr>
                <a:solidFill>
                  <a:srgbClr val="FBC901"/>
                </a:solidFill>
                <a:effectLst>
                  <a:outerShdw blurRad="38100" dist="38100" dir="2700000" rotWithShape="0">
                    <a:srgbClr val="000000"/>
                  </a:outerShdw>
                </a:effectLst>
              </a:defRPr>
            </a:pPr>
            <a:r>
              <a:t>Wave Power (of all kinds) thus confronts at least two severe challenges:</a:t>
            </a:r>
          </a:p>
          <a:p>
            <a:pPr>
              <a:spcBef>
                <a:spcPts val="400"/>
              </a:spcBef>
              <a:tabLst>
                <a:tab pos="444500" algn="l"/>
              </a:tabLst>
              <a:defRPr sz="700" b="0">
                <a:solidFill>
                  <a:srgbClr val="FBC901"/>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BC901"/>
                </a:solidFill>
                <a:effectLst>
                  <a:outerShdw blurRad="38100" dist="38100" dir="2700000" rotWithShape="0">
                    <a:srgbClr val="000000"/>
                  </a:outerShdw>
                </a:effectLst>
              </a:defRPr>
            </a:pPr>
            <a:r>
              <a:t>The protection of </a:t>
            </a:r>
            <a:r>
              <a:rPr b="1"/>
              <a:t>any submerged moving parts</a:t>
            </a:r>
            <a:r>
              <a:t> from seawater corrosion</a:t>
            </a:r>
          </a:p>
          <a:p>
            <a:pPr lvl="1" indent="640896">
              <a:spcBef>
                <a:spcPts val="400"/>
              </a:spcBef>
              <a:tabLst>
                <a:tab pos="444500" algn="l"/>
              </a:tabLst>
              <a:defRPr sz="700" b="0">
                <a:solidFill>
                  <a:srgbClr val="FBC901"/>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BC901"/>
                </a:solidFill>
                <a:effectLst>
                  <a:outerShdw blurRad="38100" dist="38100" dir="2700000" rotWithShape="0">
                    <a:srgbClr val="000000"/>
                  </a:outerShdw>
                </a:effectLst>
              </a:defRPr>
            </a:pPr>
            <a:r>
              <a:t>The protection of </a:t>
            </a:r>
            <a:r>
              <a:rPr b="1"/>
              <a:t>all parts</a:t>
            </a:r>
            <a:r>
              <a:t> from extreme weather conditions</a:t>
            </a:r>
          </a:p>
        </p:txBody>
      </p:sp>
      <p:sp>
        <p:nvSpPr>
          <p:cNvPr id="807"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Rectangle 2"/>
          <p:cNvSpPr txBox="1">
            <a:spLocks noGrp="1"/>
          </p:cNvSpPr>
          <p:nvPr>
            <p:ph type="title"/>
          </p:nvPr>
        </p:nvSpPr>
        <p:spPr>
          <a:xfrm>
            <a:off x="304800" y="88900"/>
            <a:ext cx="8534400" cy="464658"/>
          </a:xfrm>
          <a:prstGeom prst="rect">
            <a:avLst/>
          </a:prstGeom>
        </p:spPr>
        <p:txBody>
          <a:bodyPr/>
          <a:lstStyle>
            <a:lvl1pPr>
              <a:defRPr b="1">
                <a:solidFill>
                  <a:srgbClr val="FBC901"/>
                </a:solidFill>
              </a:defRPr>
            </a:lvl1pPr>
          </a:lstStyle>
          <a:p>
            <a:r>
              <a:t>Bottom lines regarding Wave Power:</a:t>
            </a:r>
          </a:p>
        </p:txBody>
      </p:sp>
      <p:sp>
        <p:nvSpPr>
          <p:cNvPr id="810" name="Rectangle 3"/>
          <p:cNvSpPr txBox="1"/>
          <p:nvPr/>
        </p:nvSpPr>
        <p:spPr>
          <a:xfrm>
            <a:off x="164316" y="718273"/>
            <a:ext cx="8949292" cy="576692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44500" algn="l"/>
              </a:tabLst>
              <a:defRPr b="0">
                <a:solidFill>
                  <a:srgbClr val="FFFFFF"/>
                </a:solidFill>
                <a:effectLst>
                  <a:outerShdw blurRad="38100" dist="38100" dir="2700000" rotWithShape="0">
                    <a:srgbClr val="000000"/>
                  </a:outerShdw>
                </a:effectLst>
              </a:defRPr>
            </a:pPr>
            <a:r>
              <a:t>Contrary to at least </a:t>
            </a:r>
            <a:r>
              <a:rPr b="1"/>
              <a:t>my</a:t>
            </a:r>
            <a:r>
              <a:t> expectations:</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Calculations show that wave energy incident upon our coasts is</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2" indent="1085850">
              <a:spcBef>
                <a:spcPts val="400"/>
              </a:spcBef>
              <a:tabLst>
                <a:tab pos="444500" algn="l"/>
              </a:tabLst>
              <a:defRPr b="0">
                <a:solidFill>
                  <a:srgbClr val="FFFFFF"/>
                </a:solidFill>
                <a:effectLst>
                  <a:outerShdw blurRad="38100" dist="38100" dir="2700000" rotWithShape="0">
                    <a:srgbClr val="000000"/>
                  </a:outerShdw>
                </a:effectLst>
              </a:defRPr>
            </a:pPr>
            <a:r>
              <a:t>large enough that it </a:t>
            </a:r>
            <a:r>
              <a:rPr b="1"/>
              <a:t>could</a:t>
            </a:r>
            <a:r>
              <a:t> someday provide much of our coastal power</a:t>
            </a:r>
          </a:p>
          <a:p>
            <a:pPr>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But conversion schemes explored to this point seem to be:</a:t>
            </a:r>
          </a:p>
          <a:p>
            <a:pPr lvl="1" indent="640896">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Impractical</a:t>
            </a:r>
          </a:p>
          <a:p>
            <a:pPr lvl="1" indent="640896">
              <a:spcBef>
                <a:spcPts val="400"/>
              </a:spcBef>
              <a:tabLst>
                <a:tab pos="444500" algn="l"/>
              </a:tabLst>
              <a:defRPr sz="700" b="0">
                <a:solidFill>
                  <a:srgbClr val="FFFFFF"/>
                </a:solidFill>
                <a:effectLst>
                  <a:outerShdw blurRad="38100" dist="38100" dir="2700000" rotWithShape="0">
                    <a:srgbClr val="000000"/>
                  </a:outerShdw>
                </a:effectLst>
              </a:defRPr>
            </a:pPr>
            <a:endParaRPr/>
          </a:p>
          <a:p>
            <a:pPr lvl="2" indent="1085850">
              <a:spcBef>
                <a:spcPts val="400"/>
              </a:spcBef>
              <a:tabLst>
                <a:tab pos="444500" algn="l"/>
              </a:tabLst>
              <a:defRPr b="0">
                <a:solidFill>
                  <a:srgbClr val="FFFFFF"/>
                </a:solidFill>
                <a:effectLst>
                  <a:outerShdw blurRad="38100" dist="38100" dir="2700000" rotWithShape="0">
                    <a:srgbClr val="000000"/>
                  </a:outerShdw>
                </a:effectLst>
              </a:defRPr>
            </a:pPr>
            <a:r>
              <a:t> Prone to unacceptably early failure</a:t>
            </a:r>
          </a:p>
          <a:p>
            <a:pPr lvl="2" indent="1085850">
              <a:spcBef>
                <a:spcPts val="400"/>
              </a:spcBef>
              <a:tabLst>
                <a:tab pos="444500" algn="l"/>
              </a:tabLst>
              <a:defRPr sz="700" b="0">
                <a:solidFill>
                  <a:srgbClr val="FFFFFF"/>
                </a:solidFill>
                <a:effectLst>
                  <a:outerShdw blurRad="38100" dist="38100" dir="2700000" rotWithShape="0">
                    <a:srgbClr val="000000"/>
                  </a:outerShdw>
                </a:effectLst>
              </a:defRPr>
            </a:pPr>
            <a:endParaRPr/>
          </a:p>
          <a:p>
            <a:pPr lvl="3" indent="1577339">
              <a:spcBef>
                <a:spcPts val="400"/>
              </a:spcBef>
              <a:tabLst>
                <a:tab pos="444500" algn="l"/>
              </a:tabLst>
              <a:defRPr b="0">
                <a:solidFill>
                  <a:srgbClr val="FFFFFF"/>
                </a:solidFill>
                <a:effectLst>
                  <a:outerShdw blurRad="38100" dist="38100" dir="2700000" rotWithShape="0">
                    <a:srgbClr val="000000"/>
                  </a:outerShdw>
                </a:effectLst>
              </a:defRPr>
            </a:pPr>
            <a:r>
              <a:t>Easily damaged by or damaging of the Environment</a:t>
            </a:r>
          </a:p>
          <a:p>
            <a:pPr>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Which brings to mind a statement made by multiple sources:  </a:t>
            </a:r>
          </a:p>
          <a:p>
            <a:pPr>
              <a:spcBef>
                <a:spcPts val="400"/>
              </a:spcBef>
              <a:tabLst>
                <a:tab pos="444500" algn="l"/>
              </a:tabLst>
              <a:defRPr sz="1100" b="0">
                <a:solidFill>
                  <a:srgbClr val="FFFFFF"/>
                </a:solidFill>
                <a:effectLst>
                  <a:outerShdw blurRad="38100" dist="38100" dir="2700000" rotWithShape="0">
                    <a:srgbClr val="000000"/>
                  </a:outerShdw>
                </a:effectLst>
              </a:defRPr>
            </a:pPr>
            <a:endParaRPr/>
          </a:p>
          <a:p>
            <a:pPr algn="ctr">
              <a:spcBef>
                <a:spcPts val="400"/>
              </a:spcBef>
              <a:tabLst>
                <a:tab pos="444500" algn="l"/>
              </a:tabLst>
              <a:defRPr>
                <a:solidFill>
                  <a:srgbClr val="FBC901"/>
                </a:solidFill>
                <a:effectLst>
                  <a:outerShdw blurRad="38100" dist="38100" dir="2700000" rotWithShape="0">
                    <a:srgbClr val="000000"/>
                  </a:outerShdw>
                </a:effectLst>
              </a:defRPr>
            </a:pPr>
            <a:r>
              <a:t>"Wave Power seems to be where Wind Power was 30 years ago"</a:t>
            </a:r>
          </a:p>
          <a:p>
            <a:pPr lvl="1" indent="640896">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 pos="1003300" algn="l"/>
              </a:tabLst>
              <a:defRPr b="0">
                <a:solidFill>
                  <a:srgbClr val="FFFFFF"/>
                </a:solidFill>
                <a:effectLst>
                  <a:outerShdw blurRad="38100" dist="38100" dir="2700000" rotWithShape="0">
                    <a:srgbClr val="000000"/>
                  </a:outerShdw>
                </a:effectLst>
              </a:defRPr>
            </a:pPr>
            <a:r>
              <a:t>Which is to say:	</a:t>
            </a:r>
          </a:p>
          <a:p>
            <a:pPr>
              <a:spcBef>
                <a:spcPts val="400"/>
              </a:spcBef>
              <a:tabLst>
                <a:tab pos="444500" algn="l"/>
                <a:tab pos="1003300" algn="l"/>
              </a:tabLst>
              <a:defRPr sz="700" b="0">
                <a:solidFill>
                  <a:srgbClr val="FFFFFF"/>
                </a:solidFill>
                <a:effectLst>
                  <a:outerShdw blurRad="38100" dist="38100" dir="2700000" rotWithShape="0">
                    <a:srgbClr val="000000"/>
                  </a:outerShdw>
                </a:effectLst>
              </a:defRPr>
            </a:pPr>
            <a:endParaRPr/>
          </a:p>
          <a:p>
            <a:pPr algn="ctr">
              <a:spcBef>
                <a:spcPts val="400"/>
              </a:spcBef>
              <a:tabLst>
                <a:tab pos="444500" algn="l"/>
                <a:tab pos="1003300" algn="l"/>
              </a:tabLst>
              <a:defRPr b="0">
                <a:solidFill>
                  <a:srgbClr val="FFFFFF"/>
                </a:solidFill>
                <a:effectLst>
                  <a:outerShdw blurRad="38100" dist="38100" dir="2700000" rotWithShape="0">
                    <a:srgbClr val="000000"/>
                  </a:outerShdw>
                </a:effectLst>
              </a:defRPr>
            </a:pPr>
            <a:r>
              <a:t>Wave Power's huge potential is finally becoming appreciated</a:t>
            </a:r>
          </a:p>
          <a:p>
            <a:pPr algn="ctr">
              <a:spcBef>
                <a:spcPts val="400"/>
              </a:spcBef>
              <a:tabLst>
                <a:tab pos="444500" algn="l"/>
                <a:tab pos="1003300" algn="l"/>
              </a:tabLst>
              <a:defRPr sz="700" b="0">
                <a:solidFill>
                  <a:srgbClr val="FFFFFF"/>
                </a:solidFill>
                <a:effectLst>
                  <a:outerShdw blurRad="38100" dist="38100" dir="2700000" rotWithShape="0">
                    <a:srgbClr val="000000"/>
                  </a:outerShdw>
                </a:effectLst>
              </a:defRPr>
            </a:pPr>
            <a:endParaRPr/>
          </a:p>
          <a:p>
            <a:pPr algn="ctr">
              <a:spcBef>
                <a:spcPts val="400"/>
              </a:spcBef>
              <a:tabLst>
                <a:tab pos="444500" algn="l"/>
                <a:tab pos="1003300" algn="l"/>
              </a:tabLst>
              <a:defRPr b="0">
                <a:solidFill>
                  <a:srgbClr val="FFFFFF"/>
                </a:solidFill>
                <a:effectLst>
                  <a:outerShdw blurRad="38100" dist="38100" dir="2700000" rotWithShape="0">
                    <a:srgbClr val="000000"/>
                  </a:outerShdw>
                </a:effectLst>
              </a:defRPr>
            </a:pPr>
            <a:r>
              <a:t>All we've got to do now is is figure out </a:t>
            </a:r>
            <a:r>
              <a:rPr b="1"/>
              <a:t>HOW</a:t>
            </a:r>
            <a:r>
              <a:t> to do it!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Rectangle 2"/>
          <p:cNvSpPr txBox="1">
            <a:spLocks noGrp="1"/>
          </p:cNvSpPr>
          <p:nvPr>
            <p:ph type="title"/>
          </p:nvPr>
        </p:nvSpPr>
        <p:spPr>
          <a:xfrm>
            <a:off x="304800" y="2082800"/>
            <a:ext cx="8534400" cy="675218"/>
          </a:xfrm>
          <a:prstGeom prst="rect">
            <a:avLst/>
          </a:prstGeom>
        </p:spPr>
        <p:txBody>
          <a:bodyPr/>
          <a:lstStyle>
            <a:lvl1pPr>
              <a:defRPr b="1" i="1">
                <a:solidFill>
                  <a:srgbClr val="FBC901"/>
                </a:solidFill>
                <a:latin typeface="+mn-lt"/>
                <a:ea typeface="+mn-ea"/>
                <a:cs typeface="+mn-cs"/>
                <a:sym typeface="Arial"/>
              </a:defRPr>
            </a:lvl1pPr>
          </a:lstStyle>
          <a:p>
            <a:r>
              <a:t>Floating Photovoltaic Farms</a:t>
            </a:r>
          </a:p>
        </p:txBody>
      </p:sp>
      <p:sp>
        <p:nvSpPr>
          <p:cNvPr id="813"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Rectangle 2"/>
          <p:cNvSpPr txBox="1">
            <a:spLocks noGrp="1"/>
          </p:cNvSpPr>
          <p:nvPr>
            <p:ph type="title"/>
          </p:nvPr>
        </p:nvSpPr>
        <p:spPr>
          <a:xfrm>
            <a:off x="304800" y="124250"/>
            <a:ext cx="8534400" cy="464658"/>
          </a:xfrm>
          <a:prstGeom prst="rect">
            <a:avLst/>
          </a:prstGeom>
        </p:spPr>
        <p:txBody>
          <a:bodyPr/>
          <a:lstStyle/>
          <a:p>
            <a:r>
              <a:t>One final form of water-based power:</a:t>
            </a:r>
          </a:p>
        </p:txBody>
      </p:sp>
      <p:sp>
        <p:nvSpPr>
          <p:cNvPr id="816" name="Rectangle 3"/>
          <p:cNvSpPr txBox="1"/>
          <p:nvPr/>
        </p:nvSpPr>
        <p:spPr>
          <a:xfrm>
            <a:off x="170600" y="718273"/>
            <a:ext cx="8949292" cy="8837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Lst>
              <a:defRPr>
                <a:solidFill>
                  <a:srgbClr val="FFFFFF"/>
                </a:solidFill>
                <a:effectLst>
                  <a:outerShdw blurRad="38100" dist="38100" dir="2700000" rotWithShape="0">
                    <a:srgbClr val="000000"/>
                  </a:outerShdw>
                </a:effectLst>
              </a:defRPr>
            </a:pPr>
            <a:r>
              <a:t>Which uses no-longer-exotic solar power, but in an EXOTIC LOCATION: </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On platforms floating out in the middle of smallish Lakes</a:t>
            </a:r>
          </a:p>
        </p:txBody>
      </p:sp>
      <p:sp>
        <p:nvSpPr>
          <p:cNvPr id="817" name="Rectangle 5"/>
          <p:cNvSpPr txBox="1"/>
          <p:nvPr/>
        </p:nvSpPr>
        <p:spPr>
          <a:xfrm>
            <a:off x="363833" y="4440426"/>
            <a:ext cx="3732007" cy="40520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lnSpc>
                <a:spcPts val="2500"/>
              </a:lnSpc>
              <a:spcBef>
                <a:spcPts val="1200"/>
              </a:spcBef>
              <a:defRPr sz="900" b="0" i="1">
                <a:solidFill>
                  <a:srgbClr val="059797"/>
                </a:solidFill>
              </a:defRPr>
            </a:lvl1pPr>
          </a:lstStyle>
          <a:p>
            <a:r>
              <a:t>https://www.scientificamerican.com/article/putting-solar-panels-on-water-is-a-great-idea-mdash-but-will-it-float/</a:t>
            </a:r>
          </a:p>
        </p:txBody>
      </p:sp>
      <p:pic>
        <p:nvPicPr>
          <p:cNvPr id="818" name="5C5047F1-B171-4DD2-86D383FDFC33644C_source.jpg" descr="5C5047F1-B171-4DD2-86D383FDFC33644C_source.jpg"/>
          <p:cNvPicPr>
            <a:picLocks noChangeAspect="1"/>
          </p:cNvPicPr>
          <p:nvPr/>
        </p:nvPicPr>
        <p:blipFill>
          <a:blip r:embed="rId2"/>
          <a:stretch>
            <a:fillRect/>
          </a:stretch>
        </p:blipFill>
        <p:spPr>
          <a:xfrm>
            <a:off x="550158" y="1731396"/>
            <a:ext cx="3537157" cy="2655866"/>
          </a:xfrm>
          <a:prstGeom prst="rect">
            <a:avLst/>
          </a:prstGeom>
          <a:ln w="12700">
            <a:miter lim="400000"/>
          </a:ln>
        </p:spPr>
      </p:pic>
      <p:sp>
        <p:nvSpPr>
          <p:cNvPr id="819" name="Rectangle 5"/>
          <p:cNvSpPr txBox="1"/>
          <p:nvPr/>
        </p:nvSpPr>
        <p:spPr>
          <a:xfrm>
            <a:off x="4711390" y="4516626"/>
            <a:ext cx="3732008" cy="21470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lnSpc>
                <a:spcPts val="2500"/>
              </a:lnSpc>
              <a:spcBef>
                <a:spcPts val="1200"/>
              </a:spcBef>
              <a:defRPr sz="900" b="0" i="1">
                <a:solidFill>
                  <a:srgbClr val="059797"/>
                </a:solidFill>
              </a:defRPr>
            </a:lvl1pPr>
          </a:lstStyle>
          <a:p>
            <a:r>
              <a:t>https://news.energysage.com/floating-solar-what-you-need-to-know/</a:t>
            </a:r>
          </a:p>
        </p:txBody>
      </p:sp>
      <p:pic>
        <p:nvPicPr>
          <p:cNvPr id="820" name="regionaldispatch_ca_rmichphotos188099_2400.jpg" descr="regionaldispatch_ca_rmichphotos188099_2400.jpg"/>
          <p:cNvPicPr>
            <a:picLocks noChangeAspect="1"/>
          </p:cNvPicPr>
          <p:nvPr/>
        </p:nvPicPr>
        <p:blipFill>
          <a:blip r:embed="rId3"/>
          <a:stretch>
            <a:fillRect/>
          </a:stretch>
        </p:blipFill>
        <p:spPr>
          <a:xfrm>
            <a:off x="4549025" y="1731396"/>
            <a:ext cx="4031337" cy="2655866"/>
          </a:xfrm>
          <a:prstGeom prst="rect">
            <a:avLst/>
          </a:prstGeom>
          <a:ln w="12700">
            <a:miter lim="400000"/>
          </a:ln>
        </p:spPr>
      </p:pic>
      <p:sp>
        <p:nvSpPr>
          <p:cNvPr id="821" name="Rectangle 3"/>
          <p:cNvSpPr txBox="1"/>
          <p:nvPr/>
        </p:nvSpPr>
        <p:spPr>
          <a:xfrm>
            <a:off x="170600" y="4999412"/>
            <a:ext cx="8949292" cy="133655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896111">
              <a:spcBef>
                <a:spcPts val="400"/>
              </a:spcBef>
              <a:tabLst>
                <a:tab pos="431800" algn="l"/>
              </a:tabLst>
              <a:defRPr sz="1764" b="0">
                <a:solidFill>
                  <a:srgbClr val="FFFFFF"/>
                </a:solidFill>
                <a:effectLst>
                  <a:outerShdw blurRad="37338" dist="37338" dir="2700000" rotWithShape="0">
                    <a:srgbClr val="000000"/>
                  </a:outerShdw>
                </a:effectLst>
              </a:defRPr>
            </a:pPr>
            <a:r>
              <a:t>Why go to such trouble? Because, as noted in my evaluation of Tidal Stream power:</a:t>
            </a:r>
          </a:p>
          <a:p>
            <a:pPr defTabSz="896111">
              <a:spcBef>
                <a:spcPts val="400"/>
              </a:spcBef>
              <a:tabLst>
                <a:tab pos="431800" algn="l"/>
              </a:tabLst>
              <a:defRPr sz="686" b="0">
                <a:solidFill>
                  <a:srgbClr val="FFFFFF"/>
                </a:solidFill>
                <a:effectLst>
                  <a:outerShdw blurRad="37338" dist="37338" dir="2700000" rotWithShape="0">
                    <a:srgbClr val="000000"/>
                  </a:outerShdw>
                </a:effectLst>
              </a:defRPr>
            </a:pPr>
            <a:endParaRPr/>
          </a:p>
          <a:p>
            <a:pPr lvl="1" indent="628078" defTabSz="896111">
              <a:spcBef>
                <a:spcPts val="400"/>
              </a:spcBef>
              <a:tabLst>
                <a:tab pos="431800" algn="l"/>
              </a:tabLst>
              <a:defRPr sz="1764">
                <a:solidFill>
                  <a:srgbClr val="FFFFFF"/>
                </a:solidFill>
                <a:effectLst>
                  <a:outerShdw blurRad="37338" dist="37338" dir="2700000" rotWithShape="0">
                    <a:srgbClr val="000000"/>
                  </a:outerShdw>
                </a:effectLst>
              </a:defRPr>
            </a:pPr>
            <a:r>
              <a:t>Solar farms produce low power per land area: 12-50 W / m</a:t>
            </a:r>
            <a:r>
              <a:rPr baseline="31999"/>
              <a:t>2</a:t>
            </a:r>
            <a:r>
              <a:t> = </a:t>
            </a:r>
            <a:r>
              <a:rPr>
                <a:solidFill>
                  <a:srgbClr val="FBC901"/>
                </a:solidFill>
              </a:rPr>
              <a:t>12-50 MW / km</a:t>
            </a:r>
            <a:r>
              <a:rPr baseline="31999">
                <a:solidFill>
                  <a:srgbClr val="FBC901"/>
                </a:solidFill>
              </a:rPr>
              <a:t>2  </a:t>
            </a:r>
            <a:endParaRPr baseline="31999"/>
          </a:p>
          <a:p>
            <a:pPr lvl="1" indent="628078" defTabSz="896111">
              <a:spcBef>
                <a:spcPts val="400"/>
              </a:spcBef>
              <a:tabLst>
                <a:tab pos="431800" algn="l"/>
              </a:tabLst>
              <a:defRPr sz="1078" b="0">
                <a:solidFill>
                  <a:srgbClr val="FFFFFF"/>
                </a:solidFill>
                <a:effectLst>
                  <a:outerShdw blurRad="37338" dist="37338" dir="2700000" rotWithShape="0">
                    <a:srgbClr val="000000"/>
                  </a:outerShdw>
                </a:effectLst>
              </a:defRPr>
            </a:pPr>
            <a:endParaRPr/>
          </a:p>
          <a:p>
            <a:pPr defTabSz="896111">
              <a:spcBef>
                <a:spcPts val="400"/>
              </a:spcBef>
              <a:tabLst>
                <a:tab pos="431800" algn="l"/>
              </a:tabLst>
              <a:defRPr sz="1764" b="0">
                <a:solidFill>
                  <a:srgbClr val="FFFFFF"/>
                </a:solidFill>
                <a:effectLst>
                  <a:outerShdw blurRad="37338" dist="37338" dir="2700000" rotWithShape="0">
                    <a:srgbClr val="000000"/>
                  </a:outerShdw>
                </a:effectLst>
              </a:defRPr>
            </a:pPr>
            <a:r>
              <a:rPr b="1"/>
              <a:t>Further, unlike wind farms, they require </a:t>
            </a:r>
            <a:r>
              <a:rPr b="1">
                <a:solidFill>
                  <a:srgbClr val="FBC901"/>
                </a:solidFill>
              </a:rPr>
              <a:t>EXCLUSIVE USE </a:t>
            </a:r>
            <a:r>
              <a:rPr b="1"/>
              <a:t>of the land they occupy</a:t>
            </a:r>
            <a:r>
              <a:t> </a:t>
            </a:r>
            <a:r>
              <a:rPr baseline="31999"/>
              <a:t>1</a:t>
            </a:r>
          </a:p>
        </p:txBody>
      </p:sp>
      <p:sp>
        <p:nvSpPr>
          <p:cNvPr id="822" name="Rectangle 5"/>
          <p:cNvSpPr txBox="1"/>
          <p:nvPr/>
        </p:nvSpPr>
        <p:spPr>
          <a:xfrm>
            <a:off x="159638" y="6489748"/>
            <a:ext cx="8824725"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See my note set: Today's Photovoltaic Solar Cells (</a:t>
            </a:r>
            <a:r>
              <a:rPr u="sng">
                <a:solidFill>
                  <a:srgbClr val="00CCFF"/>
                </a:solidFill>
                <a:uFill>
                  <a:solidFill>
                    <a:srgbClr val="00CCFF"/>
                  </a:solidFill>
                </a:uFill>
                <a:hlinkClick r:id="rId4"/>
              </a:rPr>
              <a:t>pptx</a:t>
            </a:r>
            <a:r>
              <a:t> / </a:t>
            </a:r>
            <a:r>
              <a:rPr u="sng">
                <a:solidFill>
                  <a:srgbClr val="00CCFF"/>
                </a:solidFill>
                <a:uFill>
                  <a:solidFill>
                    <a:srgbClr val="00CCFF"/>
                  </a:solidFill>
                </a:uFill>
                <a:hlinkClick r:id="rId5"/>
              </a:rPr>
              <a:t>pdf </a:t>
            </a:r>
            <a:r>
              <a:t>/ </a:t>
            </a:r>
            <a:r>
              <a:rPr u="sng">
                <a:solidFill>
                  <a:srgbClr val="00CCFF"/>
                </a:solidFill>
                <a:uFill>
                  <a:solidFill>
                    <a:srgbClr val="00CCFF"/>
                  </a:solidFill>
                </a:uFill>
                <a:hlinkClick r:id="rId6"/>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Rectangle 2"/>
          <p:cNvSpPr txBox="1">
            <a:spLocks noGrp="1"/>
          </p:cNvSpPr>
          <p:nvPr>
            <p:ph type="title"/>
          </p:nvPr>
        </p:nvSpPr>
        <p:spPr>
          <a:xfrm>
            <a:off x="304800" y="73450"/>
            <a:ext cx="8534400" cy="464658"/>
          </a:xfrm>
          <a:prstGeom prst="rect">
            <a:avLst/>
          </a:prstGeom>
        </p:spPr>
        <p:txBody>
          <a:bodyPr/>
          <a:lstStyle/>
          <a:p>
            <a:r>
              <a:t>But open land is often not available near our cities &amp; factories</a:t>
            </a:r>
          </a:p>
        </p:txBody>
      </p:sp>
      <p:sp>
        <p:nvSpPr>
          <p:cNvPr id="825" name="Rectangle 3"/>
          <p:cNvSpPr txBox="1"/>
          <p:nvPr/>
        </p:nvSpPr>
        <p:spPr>
          <a:xfrm>
            <a:off x="164316" y="730973"/>
            <a:ext cx="8949292" cy="606503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Lst>
              <a:defRPr b="0">
                <a:solidFill>
                  <a:srgbClr val="FFFFFF"/>
                </a:solidFill>
                <a:effectLst>
                  <a:outerShdw blurRad="38100" dist="38100" dir="2700000" rotWithShape="0">
                    <a:srgbClr val="000000"/>
                  </a:outerShdw>
                </a:effectLst>
              </a:defRPr>
            </a:pPr>
            <a:r>
              <a:t>Or, if available, those cities &amp; factories have probably driven up its expense</a:t>
            </a:r>
          </a:p>
          <a:p>
            <a:pPr>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So the idea is to instead put small arrays of solar cells on floating platforms</a:t>
            </a:r>
          </a:p>
          <a:p>
            <a:pPr>
              <a:spcBef>
                <a:spcPts val="400"/>
              </a:spcBef>
              <a:tabLst>
                <a:tab pos="444500" algn="l"/>
              </a:tabLst>
              <a:defRPr sz="8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i="1">
                <a:solidFill>
                  <a:srgbClr val="FFFFFF"/>
                </a:solidFill>
                <a:effectLst>
                  <a:outerShdw blurRad="38100" dist="38100" dir="2700000" rotWithShape="0">
                    <a:srgbClr val="000000"/>
                  </a:outerShdw>
                </a:effectLst>
              </a:defRPr>
            </a:pPr>
            <a:r>
              <a:t>Which might be no more than slightly-reinforced slabs of styrofoam</a:t>
            </a:r>
          </a:p>
          <a:p>
            <a:pPr lvl="1" indent="640896">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And to then tie those individual platforms into flexible rafts</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i="1">
                <a:solidFill>
                  <a:srgbClr val="FFFFFF"/>
                </a:solidFill>
                <a:effectLst>
                  <a:outerShdw blurRad="38100" dist="38100" dir="2700000" rotWithShape="0">
                    <a:srgbClr val="000000"/>
                  </a:outerShdw>
                </a:effectLst>
              </a:defRPr>
            </a:pPr>
            <a:r>
              <a:t>With ties possibly provided by the solar cell output cables themselves</a:t>
            </a:r>
          </a:p>
          <a:p>
            <a:pPr lvl="1" indent="640896">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a:solidFill>
                  <a:srgbClr val="FBC901"/>
                </a:solidFill>
                <a:effectLst>
                  <a:outerShdw blurRad="38100" dist="38100" dir="2700000" rotWithShape="0">
                    <a:srgbClr val="000000"/>
                  </a:outerShdw>
                </a:effectLst>
              </a:defRPr>
            </a:pPr>
            <a:r>
              <a:t>But why limit such floating solar farms to only "smallish" lakes?</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Wouldn't LARGE LAKES offer the opportunity to build LARGE floating farms?</a:t>
            </a:r>
          </a:p>
          <a:p>
            <a:pPr lvl="1" indent="640896">
              <a:spcBef>
                <a:spcPts val="400"/>
              </a:spcBef>
              <a:tabLst>
                <a:tab pos="444500" algn="l"/>
              </a:tabLst>
              <a:defRPr sz="700" b="0">
                <a:solidFill>
                  <a:srgbClr val="FFFFFF"/>
                </a:solidFill>
                <a:effectLst>
                  <a:outerShdw blurRad="38100" dist="38100" dir="2700000" rotWithShape="0">
                    <a:srgbClr val="000000"/>
                  </a:outerShdw>
                </a:effectLst>
              </a:defRPr>
            </a:pPr>
            <a:endParaRPr/>
          </a:p>
          <a:p>
            <a:pPr lvl="2" indent="1085850">
              <a:spcBef>
                <a:spcPts val="400"/>
              </a:spcBef>
              <a:tabLst>
                <a:tab pos="444500" algn="l"/>
              </a:tabLst>
              <a:defRPr b="0">
                <a:solidFill>
                  <a:srgbClr val="FFFFFF"/>
                </a:solidFill>
                <a:effectLst>
                  <a:outerShdw blurRad="38100" dist="38100" dir="2700000" rotWithShape="0">
                    <a:srgbClr val="000000"/>
                  </a:outerShdw>
                </a:effectLst>
              </a:defRPr>
            </a:pPr>
            <a:r>
              <a:t>For instance, around the edges our U.S. Great Lakes</a:t>
            </a:r>
          </a:p>
          <a:p>
            <a:pPr lvl="2" indent="1085850">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Ecological impact on such lakes is of course a concern</a:t>
            </a:r>
          </a:p>
          <a:p>
            <a:pPr>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But there's also the issue of Water Wave power (as discussed above):</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a:solidFill>
                  <a:srgbClr val="FFFFFF"/>
                </a:solidFill>
                <a:effectLst>
                  <a:outerShdw blurRad="38100" dist="38100" dir="2700000" rotWithShape="0">
                    <a:srgbClr val="000000"/>
                  </a:outerShdw>
                </a:effectLst>
              </a:defRPr>
            </a:pPr>
            <a:r>
              <a:t>On any large body of water, winds can produce large waves</a:t>
            </a:r>
          </a:p>
          <a:p>
            <a:pPr lvl="1" indent="640896">
              <a:spcBef>
                <a:spcPts val="400"/>
              </a:spcBef>
              <a:tabLst>
                <a:tab pos="444500" algn="l"/>
              </a:tabLst>
              <a:defRPr sz="700">
                <a:solidFill>
                  <a:srgbClr val="FFFFFF"/>
                </a:solidFill>
                <a:effectLst>
                  <a:outerShdw blurRad="38100" dist="38100" dir="2700000" rotWithShape="0">
                    <a:srgbClr val="000000"/>
                  </a:outerShdw>
                </a:effectLst>
              </a:defRPr>
            </a:pPr>
            <a:endParaRPr/>
          </a:p>
          <a:p>
            <a:pPr lvl="2" indent="1085850">
              <a:spcBef>
                <a:spcPts val="400"/>
              </a:spcBef>
              <a:tabLst>
                <a:tab pos="444500" algn="l"/>
              </a:tabLst>
              <a:defRPr>
                <a:solidFill>
                  <a:srgbClr val="FFFFFF"/>
                </a:solidFill>
                <a:effectLst>
                  <a:outerShdw blurRad="38100" dist="38100" dir="2700000" rotWithShape="0">
                    <a:srgbClr val="000000"/>
                  </a:outerShdw>
                </a:effectLst>
              </a:defRPr>
            </a:pPr>
            <a:r>
              <a:t>which might EASILY devastate fragile solar cells &amp; floating platforms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5"/>
          <p:cNvSpPr txBox="1"/>
          <p:nvPr/>
        </p:nvSpPr>
        <p:spPr>
          <a:xfrm>
            <a:off x="6967393" y="3457549"/>
            <a:ext cx="2120890" cy="7976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Source: https://www.nrel.gov/gis/images/2016-11-28_Geothermal_Capacity.jpg</a:t>
            </a:r>
          </a:p>
        </p:txBody>
      </p:sp>
      <p:sp>
        <p:nvSpPr>
          <p:cNvPr id="203" name="Rectangle 2"/>
          <p:cNvSpPr txBox="1">
            <a:spLocks noGrp="1"/>
          </p:cNvSpPr>
          <p:nvPr>
            <p:ph type="title"/>
          </p:nvPr>
        </p:nvSpPr>
        <p:spPr>
          <a:xfrm>
            <a:off x="304800" y="88900"/>
            <a:ext cx="8534400" cy="533400"/>
          </a:xfrm>
          <a:prstGeom prst="rect">
            <a:avLst/>
          </a:prstGeom>
        </p:spPr>
        <p:txBody>
          <a:bodyPr/>
          <a:lstStyle/>
          <a:p>
            <a:r>
              <a:t>The Good News: Plants built / being built in 48's W / NW + AK + HI:</a:t>
            </a:r>
          </a:p>
        </p:txBody>
      </p:sp>
      <p:sp>
        <p:nvSpPr>
          <p:cNvPr id="204" name="Rectangle 3"/>
          <p:cNvSpPr txBox="1">
            <a:spLocks noGrp="1"/>
          </p:cNvSpPr>
          <p:nvPr>
            <p:ph type="body" sz="half" idx="1"/>
          </p:nvPr>
        </p:nvSpPr>
        <p:spPr>
          <a:xfrm>
            <a:off x="190500" y="698500"/>
            <a:ext cx="8534400" cy="1491979"/>
          </a:xfrm>
          <a:prstGeom prst="rect">
            <a:avLst/>
          </a:prstGeom>
        </p:spPr>
        <p:txBody>
          <a:bodyPr/>
          <a:lstStyle/>
          <a:p>
            <a:pPr>
              <a:defRPr sz="1800"/>
            </a:pPr>
            <a:r>
              <a:t>A different NREL map of "Current and Planned" Geothermal Plants by state giving:</a:t>
            </a:r>
          </a:p>
          <a:p>
            <a:pPr marL="0" lvl="3" indent="1577339">
              <a:buSzTx/>
              <a:buNone/>
              <a:defRPr sz="600"/>
            </a:pPr>
            <a:endParaRPr/>
          </a:p>
          <a:p>
            <a:pPr marL="0" lvl="1" indent="640896">
              <a:buSzTx/>
              <a:buNone/>
              <a:defRPr sz="1800"/>
            </a:pPr>
            <a:r>
              <a:t>MW Geothermal Capacity of existing state plants (numbers in </a:t>
            </a:r>
            <a:r>
              <a:rPr b="1"/>
              <a:t>white</a:t>
            </a:r>
            <a:r>
              <a:t>)</a:t>
            </a:r>
          </a:p>
          <a:p>
            <a:pPr>
              <a:defRPr sz="600"/>
            </a:pPr>
            <a:endParaRPr/>
          </a:p>
          <a:p>
            <a:pPr marL="0" lvl="2" indent="1085850">
              <a:buSzTx/>
              <a:buNone/>
              <a:defRPr sz="1800"/>
            </a:pPr>
            <a:r>
              <a:t>MW Geothermal Capacity of planned state plants (numbers in </a:t>
            </a:r>
            <a:r>
              <a:rPr b="1">
                <a:solidFill>
                  <a:srgbClr val="FFFB00"/>
                </a:solidFill>
              </a:rPr>
              <a:t>yellow</a:t>
            </a:r>
            <a:r>
              <a:t>)</a:t>
            </a:r>
          </a:p>
        </p:txBody>
      </p:sp>
      <p:pic>
        <p:nvPicPr>
          <p:cNvPr id="205" name="Picture 5" descr="Picture 5"/>
          <p:cNvPicPr>
            <a:picLocks noChangeAspect="1"/>
          </p:cNvPicPr>
          <p:nvPr/>
        </p:nvPicPr>
        <p:blipFill>
          <a:blip r:embed="rId2"/>
          <a:stretch>
            <a:fillRect/>
          </a:stretch>
        </p:blipFill>
        <p:spPr>
          <a:xfrm>
            <a:off x="2187527" y="2101968"/>
            <a:ext cx="4540346" cy="3508818"/>
          </a:xfrm>
          <a:prstGeom prst="rect">
            <a:avLst/>
          </a:prstGeom>
          <a:ln w="12700">
            <a:miter lim="400000"/>
          </a:ln>
        </p:spPr>
      </p:pic>
      <p:sp>
        <p:nvSpPr>
          <p:cNvPr id="206" name="Rectangle 3"/>
          <p:cNvSpPr txBox="1"/>
          <p:nvPr/>
        </p:nvSpPr>
        <p:spPr>
          <a:xfrm>
            <a:off x="218460" y="5398557"/>
            <a:ext cx="8707080" cy="138364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The Bad News:</a:t>
            </a:r>
          </a:p>
          <a:p>
            <a:pPr algn="ctr">
              <a:spcBef>
                <a:spcPts val="400"/>
              </a:spcBef>
              <a:defRPr sz="7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TOTAL existing capacity is 3592 MW (</a:t>
            </a:r>
            <a:r>
              <a:rPr>
                <a:solidFill>
                  <a:srgbClr val="FBC901"/>
                </a:solidFill>
              </a:rPr>
              <a:t>comparable to ~ 6 "typical" U.S. power plants</a:t>
            </a:r>
            <a:r>
              <a:t>)</a:t>
            </a:r>
          </a:p>
          <a:p>
            <a:pPr>
              <a:spcBef>
                <a:spcPts val="400"/>
              </a:spcBef>
              <a:defRPr sz="7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TOTAL excluding California is 832 MW (</a:t>
            </a:r>
            <a:r>
              <a:rPr>
                <a:solidFill>
                  <a:srgbClr val="FBC901"/>
                </a:solidFill>
              </a:rPr>
              <a:t>comparable to ~ 1 "typical" U.S. power plant</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Rectangle 2"/>
          <p:cNvSpPr txBox="1">
            <a:spLocks noGrp="1"/>
          </p:cNvSpPr>
          <p:nvPr>
            <p:ph type="title"/>
          </p:nvPr>
        </p:nvSpPr>
        <p:spPr>
          <a:xfrm>
            <a:off x="304800" y="35350"/>
            <a:ext cx="8534400" cy="464658"/>
          </a:xfrm>
          <a:prstGeom prst="rect">
            <a:avLst/>
          </a:prstGeom>
        </p:spPr>
        <p:txBody>
          <a:bodyPr/>
          <a:lstStyle/>
          <a:p>
            <a:r>
              <a:t>The potential of FPV (Floating Photovoltaic) power?</a:t>
            </a:r>
          </a:p>
        </p:txBody>
      </p:sp>
      <p:sp>
        <p:nvSpPr>
          <p:cNvPr id="828" name="Rectangle 3"/>
          <p:cNvSpPr txBox="1"/>
          <p:nvPr/>
        </p:nvSpPr>
        <p:spPr>
          <a:xfrm>
            <a:off x="164316" y="616673"/>
            <a:ext cx="8949292" cy="566707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44500" algn="l"/>
              </a:tabLst>
              <a:defRPr b="0">
                <a:solidFill>
                  <a:srgbClr val="FFFFFF"/>
                </a:solidFill>
                <a:effectLst>
                  <a:outerShdw blurRad="38100" dist="38100" dir="2700000" rotWithShape="0">
                    <a:srgbClr val="000000"/>
                  </a:outerShdw>
                </a:effectLst>
              </a:defRPr>
            </a:pPr>
            <a:r>
              <a:t>Just a few years ago it seemed (at best) not much more than a curiosity </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If so, it's a curiosity that has now found its niche:</a:t>
            </a:r>
          </a:p>
          <a:p>
            <a:pPr lvl="1" indent="640896">
              <a:spcBef>
                <a:spcPts val="400"/>
              </a:spcBef>
              <a:tabLst>
                <a:tab pos="444500" algn="l"/>
              </a:tabLst>
              <a:defRPr sz="700" b="0">
                <a:solidFill>
                  <a:srgbClr val="FFFFFF"/>
                </a:solidFill>
                <a:effectLst>
                  <a:outerShdw blurRad="38100" dist="38100" dir="2700000" rotWithShape="0">
                    <a:srgbClr val="000000"/>
                  </a:outerShdw>
                </a:effectLst>
              </a:defRPr>
            </a:pPr>
            <a:endParaRPr/>
          </a:p>
          <a:p>
            <a:pPr lvl="2" indent="1085850">
              <a:spcBef>
                <a:spcPts val="400"/>
              </a:spcBef>
              <a:tabLst>
                <a:tab pos="444500" algn="l"/>
              </a:tabLst>
              <a:defRPr b="0">
                <a:solidFill>
                  <a:srgbClr val="FFFFFF"/>
                </a:solidFill>
                <a:effectLst>
                  <a:outerShdw blurRad="38100" dist="38100" dir="2700000" rotWithShape="0">
                    <a:srgbClr val="000000"/>
                  </a:outerShdw>
                </a:effectLst>
              </a:defRPr>
            </a:pPr>
            <a:r>
              <a:t>Its claimed that in 2016-17, 200 MW of FPV power was installed</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3" indent="1577339">
              <a:spcBef>
                <a:spcPts val="400"/>
              </a:spcBef>
              <a:tabLst>
                <a:tab pos="444500" algn="l"/>
              </a:tabLst>
              <a:defRPr b="0">
                <a:solidFill>
                  <a:srgbClr val="FFFFFF"/>
                </a:solidFill>
                <a:effectLst>
                  <a:outerShdw blurRad="38100" dist="38100" dir="2700000" rotWithShape="0">
                    <a:srgbClr val="000000"/>
                  </a:outerShdw>
                </a:effectLst>
              </a:defRPr>
            </a:pPr>
            <a:r>
              <a:t>And that by the end of 2018 that it had reached 1.1 GW </a:t>
            </a:r>
            <a:r>
              <a:rPr baseline="31999"/>
              <a:t>1</a:t>
            </a:r>
          </a:p>
          <a:p>
            <a:pPr>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That remarkable growth is attributed to factors including: </a:t>
            </a:r>
            <a:r>
              <a:rPr baseline="31999"/>
              <a:t>1-4</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 Costs only 25% higher than land-based solar due to:</a:t>
            </a:r>
          </a:p>
          <a:p>
            <a:pPr lvl="1" indent="640896">
              <a:spcBef>
                <a:spcPts val="400"/>
              </a:spcBef>
              <a:tabLst>
                <a:tab pos="444500" algn="l"/>
              </a:tabLst>
              <a:defRPr sz="700" b="0">
                <a:solidFill>
                  <a:srgbClr val="FFFFFF"/>
                </a:solidFill>
                <a:effectLst>
                  <a:outerShdw blurRad="38100" dist="38100" dir="2700000" rotWithShape="0">
                    <a:srgbClr val="000000"/>
                  </a:outerShdw>
                </a:effectLst>
              </a:defRPr>
            </a:pPr>
            <a:endParaRPr/>
          </a:p>
          <a:p>
            <a:pPr lvl="2" indent="1085850">
              <a:spcBef>
                <a:spcPts val="400"/>
              </a:spcBef>
              <a:tabLst>
                <a:tab pos="444500" algn="l"/>
              </a:tabLst>
              <a:defRPr b="0">
                <a:solidFill>
                  <a:srgbClr val="FFFFFF"/>
                </a:solidFill>
                <a:effectLst>
                  <a:outerShdw blurRad="38100" dist="38100" dir="2700000" rotWithShape="0">
                    <a:srgbClr val="000000"/>
                  </a:outerShdw>
                </a:effectLst>
              </a:defRPr>
            </a:pPr>
            <a:r>
              <a:t>Elimination of land costs  </a:t>
            </a:r>
          </a:p>
          <a:p>
            <a:pPr lvl="2" indent="1085850">
              <a:spcBef>
                <a:spcPts val="400"/>
              </a:spcBef>
              <a:tabLst>
                <a:tab pos="444500" algn="l"/>
              </a:tabLst>
              <a:defRPr sz="700" b="0">
                <a:solidFill>
                  <a:srgbClr val="FFFFFF"/>
                </a:solidFill>
                <a:effectLst>
                  <a:outerShdw blurRad="38100" dist="38100" dir="2700000" rotWithShape="0">
                    <a:srgbClr val="000000"/>
                  </a:outerShdw>
                </a:effectLst>
              </a:defRPr>
            </a:pPr>
            <a:endParaRPr/>
          </a:p>
          <a:p>
            <a:pPr lvl="2" indent="1085850">
              <a:spcBef>
                <a:spcPts val="400"/>
              </a:spcBef>
              <a:tabLst>
                <a:tab pos="444500" algn="l"/>
              </a:tabLst>
              <a:defRPr b="0">
                <a:solidFill>
                  <a:srgbClr val="FFFFFF"/>
                </a:solidFill>
                <a:effectLst>
                  <a:outerShdw blurRad="38100" dist="38100" dir="2700000" rotWithShape="0">
                    <a:srgbClr val="000000"/>
                  </a:outerShdw>
                </a:effectLst>
              </a:defRPr>
            </a:pPr>
            <a:r>
              <a:t>Elimination of foundations &amp; supporting structures</a:t>
            </a:r>
          </a:p>
          <a:p>
            <a:pPr lvl="2" indent="1085850">
              <a:spcBef>
                <a:spcPts val="400"/>
              </a:spcBef>
              <a:tabLst>
                <a:tab pos="444500" algn="l"/>
              </a:tabLst>
              <a:defRPr sz="700" b="0">
                <a:solidFill>
                  <a:srgbClr val="FFFFFF"/>
                </a:solidFill>
                <a:effectLst>
                  <a:outerShdw blurRad="38100" dist="38100" dir="2700000" rotWithShape="0">
                    <a:srgbClr val="000000"/>
                  </a:outerShdw>
                </a:effectLst>
              </a:defRPr>
            </a:pPr>
            <a:endParaRPr/>
          </a:p>
          <a:p>
            <a:pPr lvl="2" indent="1085850">
              <a:spcBef>
                <a:spcPts val="400"/>
              </a:spcBef>
              <a:tabLst>
                <a:tab pos="444500" algn="l"/>
              </a:tabLst>
              <a:defRPr b="0">
                <a:solidFill>
                  <a:srgbClr val="FFFFFF"/>
                </a:solidFill>
                <a:effectLst>
                  <a:outerShdw blurRad="38100" dist="38100" dir="2700000" rotWithShape="0">
                    <a:srgbClr val="000000"/>
                  </a:outerShdw>
                </a:effectLst>
              </a:defRPr>
            </a:pPr>
            <a:r>
              <a:t>Elimination of often otherwise required artificial PV cell cooling schemes</a:t>
            </a:r>
          </a:p>
          <a:p>
            <a:pPr lvl="2" indent="1085850">
              <a:spcBef>
                <a:spcPts val="400"/>
              </a:spcBef>
              <a:tabLst>
                <a:tab pos="444500" algn="l"/>
              </a:tabLst>
              <a:defRPr sz="700" b="0">
                <a:solidFill>
                  <a:srgbClr val="FFFFFF"/>
                </a:solidFill>
                <a:effectLst>
                  <a:outerShdw blurRad="38100" dist="38100" dir="2700000" rotWithShape="0">
                    <a:srgbClr val="000000"/>
                  </a:outerShdw>
                </a:effectLst>
              </a:defRPr>
            </a:pPr>
            <a:endParaRPr/>
          </a:p>
          <a:p>
            <a:pPr lvl="2" indent="1085850">
              <a:spcBef>
                <a:spcPts val="400"/>
              </a:spcBef>
              <a:tabLst>
                <a:tab pos="444500" algn="l"/>
              </a:tabLst>
              <a:defRPr b="0">
                <a:solidFill>
                  <a:srgbClr val="FFFFFF"/>
                </a:solidFill>
                <a:effectLst>
                  <a:outerShdw blurRad="38100" dist="38100" dir="2700000" rotWithShape="0">
                    <a:srgbClr val="000000"/>
                  </a:outerShdw>
                </a:effectLst>
              </a:defRPr>
            </a:pPr>
            <a:r>
              <a:t>Simple / inexpensive construction &amp; decommissioning (float out / float off)</a:t>
            </a:r>
          </a:p>
          <a:p>
            <a:pPr lvl="2" indent="1085850">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 Massive (up to 80%) reduction in evaporation from water storage reservoirs</a:t>
            </a:r>
          </a:p>
          <a:p>
            <a:pPr lvl="1" indent="640896">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 Elimination of algae blooms (and resultant fouling) in industrial cooling ponds</a:t>
            </a:r>
          </a:p>
        </p:txBody>
      </p:sp>
      <p:sp>
        <p:nvSpPr>
          <p:cNvPr id="829" name="Rectangle 5"/>
          <p:cNvSpPr txBox="1"/>
          <p:nvPr/>
        </p:nvSpPr>
        <p:spPr>
          <a:xfrm>
            <a:off x="69460" y="6387715"/>
            <a:ext cx="9005080" cy="46870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defTabSz="457200">
              <a:lnSpc>
                <a:spcPts val="1200"/>
              </a:lnSpc>
              <a:defRPr sz="900" b="0" i="1">
                <a:solidFill>
                  <a:srgbClr val="059797"/>
                </a:solidFill>
              </a:defRPr>
            </a:pPr>
            <a:r>
              <a:t>1)  https://en.wikipedia.org/wiki/Floating_solar                     2)  https://www.solarpowerworldonline.com/2019/07/will-floating-solar-arrays-float-or-sink/</a:t>
            </a:r>
            <a:br/>
            <a:r>
              <a:t>3) https://www.scientificamerican.com/article/putting-solar-panels-on-water-is-a-great-idea-mdash-but-will-it-float/</a:t>
            </a:r>
            <a:br/>
            <a:r>
              <a:t>4) https://news.energysage.com/floating-solar-what-you-need-to-know/</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Rectangle 2"/>
          <p:cNvSpPr txBox="1">
            <a:spLocks noGrp="1"/>
          </p:cNvSpPr>
          <p:nvPr>
            <p:ph type="title"/>
          </p:nvPr>
        </p:nvSpPr>
        <p:spPr>
          <a:xfrm>
            <a:off x="96287" y="124250"/>
            <a:ext cx="9005080" cy="464658"/>
          </a:xfrm>
          <a:prstGeom prst="rect">
            <a:avLst/>
          </a:prstGeom>
        </p:spPr>
        <p:txBody>
          <a:bodyPr/>
          <a:lstStyle/>
          <a:p>
            <a:pPr defTabSz="877823">
              <a:defRPr sz="1919">
                <a:effectLst>
                  <a:outerShdw blurRad="36576" dist="36576" dir="2700000" rotWithShape="0">
                    <a:srgbClr val="000000"/>
                  </a:outerShdw>
                </a:effectLst>
              </a:defRPr>
            </a:pPr>
            <a:r>
              <a:t>Global warming makes FPV's suppression of reservoir evaporation </a:t>
            </a:r>
            <a:r>
              <a:rPr b="1"/>
              <a:t>very</a:t>
            </a:r>
            <a:r>
              <a:t> attractive </a:t>
            </a:r>
          </a:p>
        </p:txBody>
      </p:sp>
      <p:sp>
        <p:nvSpPr>
          <p:cNvPr id="832" name="Rectangle 3"/>
          <p:cNvSpPr txBox="1"/>
          <p:nvPr/>
        </p:nvSpPr>
        <p:spPr>
          <a:xfrm>
            <a:off x="164316" y="718273"/>
            <a:ext cx="8949292" cy="234370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Lst>
              <a:defRPr b="0">
                <a:solidFill>
                  <a:srgbClr val="FFFFFF"/>
                </a:solidFill>
                <a:effectLst>
                  <a:outerShdw blurRad="38100" dist="38100" dir="2700000" rotWithShape="0">
                    <a:srgbClr val="000000"/>
                  </a:outerShdw>
                </a:effectLst>
              </a:defRPr>
            </a:pPr>
            <a:r>
              <a:t>But FPV's use in cooling ponds also has very substantial potential,</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especially in the cooling ponds already frequently associated with power plants</a:t>
            </a:r>
          </a:p>
          <a:p>
            <a:pPr lvl="1" indent="640896">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A particularly large example:  Virginia's largest lake, 53 km</a:t>
            </a:r>
            <a:r>
              <a:rPr baseline="31999"/>
              <a:t>2</a:t>
            </a:r>
            <a:r>
              <a:t> Lake Anna, </a:t>
            </a:r>
            <a:r>
              <a:rPr baseline="31999"/>
              <a:t>1</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which is actually the manmade "cooling pond" for a dual nuclear power plant:</a:t>
            </a:r>
          </a:p>
        </p:txBody>
      </p:sp>
      <p:sp>
        <p:nvSpPr>
          <p:cNvPr id="833" name="Rectangle 5"/>
          <p:cNvSpPr txBox="1"/>
          <p:nvPr/>
        </p:nvSpPr>
        <p:spPr>
          <a:xfrm>
            <a:off x="69460" y="6614482"/>
            <a:ext cx="9005080" cy="21470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lnSpc>
                <a:spcPts val="2500"/>
              </a:lnSpc>
              <a:spcBef>
                <a:spcPts val="1200"/>
              </a:spcBef>
              <a:defRPr sz="900" b="0" i="1">
                <a:solidFill>
                  <a:srgbClr val="059797"/>
                </a:solidFill>
              </a:defRPr>
            </a:lvl1pPr>
          </a:lstStyle>
          <a:p>
            <a:r>
              <a:t>1)  rhttps://en.wikipedia.org/wiki/Lake_Anna                           2) https://en.wikipedia.org/wiki/North_Anna_Nuclear_Generating_Station</a:t>
            </a:r>
          </a:p>
        </p:txBody>
      </p:sp>
      <p:pic>
        <p:nvPicPr>
          <p:cNvPr id="834" name="LakeAnnaAerial.JPG.jpg" descr="LakeAnnaAerial.JPG.jpg"/>
          <p:cNvPicPr>
            <a:picLocks noChangeAspect="1"/>
          </p:cNvPicPr>
          <p:nvPr/>
        </p:nvPicPr>
        <p:blipFill>
          <a:blip r:embed="rId2"/>
          <a:stretch>
            <a:fillRect/>
          </a:stretch>
        </p:blipFill>
        <p:spPr>
          <a:xfrm>
            <a:off x="394845" y="2884970"/>
            <a:ext cx="3515070" cy="3497435"/>
          </a:xfrm>
          <a:prstGeom prst="rect">
            <a:avLst/>
          </a:prstGeom>
          <a:ln w="12700">
            <a:miter lim="400000"/>
          </a:ln>
        </p:spPr>
      </p:pic>
      <p:sp>
        <p:nvSpPr>
          <p:cNvPr id="835" name="Rectangle 3"/>
          <p:cNvSpPr txBox="1"/>
          <p:nvPr/>
        </p:nvSpPr>
        <p:spPr>
          <a:xfrm>
            <a:off x="4135955" y="3030754"/>
            <a:ext cx="4906952" cy="338033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Lst>
              <a:defRPr>
                <a:solidFill>
                  <a:srgbClr val="FFFFFF"/>
                </a:solidFill>
                <a:effectLst>
                  <a:outerShdw blurRad="38100" dist="38100" dir="2700000" rotWithShape="0">
                    <a:srgbClr val="000000"/>
                  </a:outerShdw>
                </a:effectLst>
              </a:defRPr>
            </a:pPr>
            <a:r>
              <a:t>The possibility:</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From a few slides ago:</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Solar PV farms = 12-50 MW / km</a:t>
            </a:r>
            <a:r>
              <a:rPr baseline="31999"/>
              <a:t>2 </a:t>
            </a:r>
            <a:r>
              <a:rPr baseline="31999">
                <a:solidFill>
                  <a:srgbClr val="FBC901"/>
                </a:solidFill>
              </a:rPr>
              <a:t> </a:t>
            </a:r>
            <a:endParaRPr baseline="31999"/>
          </a:p>
          <a:p>
            <a:pPr lvl="1" indent="640896">
              <a:spcBef>
                <a:spcPts val="400"/>
              </a:spcBef>
              <a:tabLst>
                <a:tab pos="444500" algn="l"/>
              </a:tabLst>
              <a:defRPr sz="10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Multiplying that by Lake Anna's 53 km</a:t>
            </a:r>
            <a:r>
              <a:rPr baseline="31999"/>
              <a:t>2</a:t>
            </a:r>
            <a:r>
              <a:t>:</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=&gt; Possible PV plant of 636 - 2650 MW</a:t>
            </a:r>
          </a:p>
          <a:p>
            <a:pPr lvl="1" indent="640896">
              <a:spcBef>
                <a:spcPts val="400"/>
              </a:spcBef>
              <a:tabLst>
                <a:tab pos="444500" algn="l"/>
              </a:tabLst>
              <a:defRPr sz="1100" b="0">
                <a:solidFill>
                  <a:srgbClr val="FFFFFF"/>
                </a:solidFill>
                <a:effectLst>
                  <a:outerShdw blurRad="38100" dist="38100" dir="2700000" rotWithShape="0">
                    <a:srgbClr val="000000"/>
                  </a:outerShdw>
                </a:effectLst>
              </a:defRPr>
            </a:pPr>
            <a:endParaRPr/>
          </a:p>
          <a:p>
            <a:pPr>
              <a:spcBef>
                <a:spcPts val="400"/>
              </a:spcBef>
              <a:tabLst>
                <a:tab pos="444500" algn="l"/>
              </a:tabLst>
              <a:defRPr b="0">
                <a:solidFill>
                  <a:srgbClr val="FFFFFF"/>
                </a:solidFill>
                <a:effectLst>
                  <a:outerShdw blurRad="38100" dist="38100" dir="2700000" rotWithShape="0">
                    <a:srgbClr val="000000"/>
                  </a:outerShdw>
                </a:effectLst>
              </a:defRPr>
            </a:pPr>
            <a:r>
              <a:t>The upper (likely optimistic) number actually</a:t>
            </a:r>
          </a:p>
          <a:p>
            <a:pPr>
              <a:spcBef>
                <a:spcPts val="400"/>
              </a:spcBef>
              <a:tabLst>
                <a:tab pos="444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444500" algn="l"/>
              </a:tabLst>
              <a:defRPr b="0">
                <a:solidFill>
                  <a:srgbClr val="FFFFFF"/>
                </a:solidFill>
                <a:effectLst>
                  <a:outerShdw blurRad="38100" dist="38100" dir="2700000" rotWithShape="0">
                    <a:srgbClr val="000000"/>
                  </a:outerShdw>
                </a:effectLst>
              </a:defRPr>
            </a:pPr>
            <a:r>
              <a:t>exceeds dual nuclear plants' 1790 MW </a:t>
            </a:r>
            <a:r>
              <a:rPr baseline="31999"/>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Rectangle 2"/>
          <p:cNvSpPr txBox="1">
            <a:spLocks noGrp="1"/>
          </p:cNvSpPr>
          <p:nvPr>
            <p:ph type="title"/>
          </p:nvPr>
        </p:nvSpPr>
        <p:spPr>
          <a:xfrm>
            <a:off x="304800" y="2082800"/>
            <a:ext cx="8534400" cy="675218"/>
          </a:xfrm>
          <a:prstGeom prst="rect">
            <a:avLst/>
          </a:prstGeom>
        </p:spPr>
        <p:txBody>
          <a:bodyPr/>
          <a:lstStyle>
            <a:lvl1pPr>
              <a:defRPr b="1" i="1">
                <a:solidFill>
                  <a:srgbClr val="FBC901"/>
                </a:solidFill>
                <a:latin typeface="+mn-lt"/>
                <a:ea typeface="+mn-ea"/>
                <a:cs typeface="+mn-cs"/>
                <a:sym typeface="Arial"/>
              </a:defRPr>
            </a:lvl1pPr>
          </a:lstStyle>
          <a:p>
            <a:r>
              <a:t>Wind Power Balloons &amp; Kites</a:t>
            </a:r>
          </a:p>
        </p:txBody>
      </p:sp>
      <p:sp>
        <p:nvSpPr>
          <p:cNvPr id="838"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Rectangle 2"/>
          <p:cNvSpPr txBox="1">
            <a:spLocks noGrp="1"/>
          </p:cNvSpPr>
          <p:nvPr>
            <p:ph type="title"/>
          </p:nvPr>
        </p:nvSpPr>
        <p:spPr>
          <a:xfrm>
            <a:off x="304800" y="63500"/>
            <a:ext cx="8534400" cy="499563"/>
          </a:xfrm>
          <a:prstGeom prst="rect">
            <a:avLst/>
          </a:prstGeom>
        </p:spPr>
        <p:txBody>
          <a:bodyPr/>
          <a:lstStyle/>
          <a:p>
            <a:r>
              <a:t>Is there an analogous "EXOTIC LOCATION" awaiting wind power?</a:t>
            </a:r>
          </a:p>
        </p:txBody>
      </p:sp>
      <p:sp>
        <p:nvSpPr>
          <p:cNvPr id="841" name="Rectangle 3"/>
          <p:cNvSpPr txBox="1">
            <a:spLocks noGrp="1"/>
          </p:cNvSpPr>
          <p:nvPr>
            <p:ph type="body" idx="1"/>
          </p:nvPr>
        </p:nvSpPr>
        <p:spPr>
          <a:xfrm>
            <a:off x="188667" y="704850"/>
            <a:ext cx="9035384" cy="3980647"/>
          </a:xfrm>
          <a:prstGeom prst="rect">
            <a:avLst/>
          </a:prstGeom>
        </p:spPr>
        <p:txBody>
          <a:bodyPr/>
          <a:lstStyle/>
          <a:p>
            <a:pPr>
              <a:defRPr sz="1800"/>
            </a:pPr>
            <a:r>
              <a:t>It wouldn't be out on the water because, for wind power, that is no longer exotic:</a:t>
            </a:r>
          </a:p>
          <a:p>
            <a:pPr>
              <a:defRPr sz="700"/>
            </a:pPr>
            <a:endParaRPr/>
          </a:p>
          <a:p>
            <a:pPr marL="0" lvl="1" indent="640896">
              <a:buSzTx/>
              <a:buNone/>
              <a:defRPr sz="1800"/>
            </a:pPr>
            <a:r>
              <a:t>Near shore &amp; floating-wind turbines are already mainstream technologies </a:t>
            </a:r>
            <a:r>
              <a:rPr baseline="31999"/>
              <a:t>1</a:t>
            </a:r>
          </a:p>
          <a:p>
            <a:pPr marL="0" lvl="1" indent="640896">
              <a:buSzTx/>
              <a:buNone/>
              <a:defRPr sz="1100"/>
            </a:pPr>
            <a:endParaRPr/>
          </a:p>
          <a:p>
            <a:pPr>
              <a:defRPr sz="1800"/>
            </a:pPr>
            <a:r>
              <a:rPr b="1">
                <a:solidFill>
                  <a:srgbClr val="FBC901"/>
                </a:solidFill>
              </a:rPr>
              <a:t>Flying Wind Turbines</a:t>
            </a:r>
            <a:r>
              <a:t> </a:t>
            </a:r>
            <a:r>
              <a:rPr b="1"/>
              <a:t>would</a:t>
            </a:r>
            <a:r>
              <a:t> still qualify as exotic - But why go to the trouble?</a:t>
            </a:r>
          </a:p>
          <a:p>
            <a:pPr>
              <a:defRPr sz="700"/>
            </a:pPr>
            <a:endParaRPr/>
          </a:p>
          <a:p>
            <a:pPr marL="0" lvl="1" indent="640896">
              <a:buSzTx/>
              <a:buNone/>
              <a:defRPr sz="1800"/>
            </a:pPr>
            <a:r>
              <a:t>One reason:  As with water flows, wind flow power increases as </a:t>
            </a:r>
            <a:r>
              <a:rPr b="1"/>
              <a:t>velocity cubed</a:t>
            </a:r>
          </a:p>
          <a:p>
            <a:pPr marL="0" lvl="1" indent="640896">
              <a:buSzTx/>
              <a:buNone/>
              <a:defRPr sz="700"/>
            </a:pPr>
            <a:endParaRPr/>
          </a:p>
          <a:p>
            <a:pPr marL="0" lvl="2" indent="1085850">
              <a:buSzTx/>
              <a:buNone/>
              <a:defRPr sz="1800"/>
            </a:pPr>
            <a:r>
              <a:t>Which makes reaching even modestly faster winds very desirable</a:t>
            </a:r>
          </a:p>
          <a:p>
            <a:pPr marL="0" lvl="1" indent="640896">
              <a:buSzTx/>
              <a:buNone/>
              <a:defRPr sz="1100"/>
            </a:pPr>
            <a:endParaRPr/>
          </a:p>
          <a:p>
            <a:pPr>
              <a:defRPr sz="1800"/>
            </a:pPr>
            <a:r>
              <a:t>Winds are ultimately driven by thermal gradients high in the atmosphere</a:t>
            </a:r>
          </a:p>
          <a:p>
            <a:pPr>
              <a:defRPr sz="700"/>
            </a:pPr>
            <a:endParaRPr/>
          </a:p>
          <a:p>
            <a:pPr marL="0" lvl="1" indent="640896">
              <a:buSzTx/>
              <a:buNone/>
              <a:defRPr sz="1800"/>
            </a:pPr>
            <a:r>
              <a:t>And they are ultimately slowed by interaction with the ground (&amp; things on it)</a:t>
            </a:r>
          </a:p>
          <a:p>
            <a:pPr marL="0" lvl="1" indent="640896">
              <a:buSzTx/>
              <a:buNone/>
              <a:defRPr sz="700"/>
            </a:pPr>
            <a:endParaRPr/>
          </a:p>
          <a:p>
            <a:pPr marL="0" lvl="2" indent="1085850">
              <a:buSzTx/>
              <a:buNone/>
              <a:defRPr sz="1800"/>
            </a:pPr>
            <a:r>
              <a:t>The net result:  Wind speed increases rapidly above the ground: </a:t>
            </a:r>
            <a:r>
              <a:rPr baseline="31999"/>
              <a:t>2, 3</a:t>
            </a:r>
          </a:p>
        </p:txBody>
      </p:sp>
      <p:sp>
        <p:nvSpPr>
          <p:cNvPr id="842" name="Rectangle 5"/>
          <p:cNvSpPr txBox="1"/>
          <p:nvPr/>
        </p:nvSpPr>
        <p:spPr>
          <a:xfrm>
            <a:off x="6134292" y="4852683"/>
            <a:ext cx="2914159" cy="1508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defTabSz="457200">
              <a:lnSpc>
                <a:spcPts val="1500"/>
              </a:lnSpc>
              <a:defRPr sz="1200" b="0" i="1">
                <a:solidFill>
                  <a:srgbClr val="059797"/>
                </a:solidFill>
              </a:defRPr>
            </a:pPr>
            <a:r>
              <a:t>1)  See my notes set:  </a:t>
            </a:r>
            <a:br/>
            <a:r>
              <a:t>Wind Power - Part II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lgn="ctr" defTabSz="457200">
              <a:lnSpc>
                <a:spcPts val="1500"/>
              </a:lnSpc>
              <a:defRPr sz="1200" b="0" i="1">
                <a:solidFill>
                  <a:srgbClr val="059797"/>
                </a:solidFill>
              </a:defRPr>
            </a:pPr>
            <a:endParaRPr/>
          </a:p>
          <a:p>
            <a:pPr algn="ctr" defTabSz="457200">
              <a:lnSpc>
                <a:spcPts val="1500"/>
              </a:lnSpc>
              <a:defRPr sz="1200" b="0" i="1">
                <a:solidFill>
                  <a:srgbClr val="059797"/>
                </a:solidFill>
              </a:defRPr>
            </a:pPr>
            <a:r>
              <a:t>2) See my note setL</a:t>
            </a:r>
            <a:br/>
            <a:r>
              <a:t>Wind Power I (</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a:t>
            </a:r>
          </a:p>
          <a:p>
            <a:pPr algn="ctr" defTabSz="457200">
              <a:lnSpc>
                <a:spcPts val="1500"/>
              </a:lnSpc>
              <a:defRPr sz="1200" b="0" i="1">
                <a:solidFill>
                  <a:srgbClr val="059797"/>
                </a:solidFill>
              </a:defRPr>
            </a:pPr>
            <a:endParaRPr/>
          </a:p>
          <a:p>
            <a:pPr algn="ctr" defTabSz="457200">
              <a:lnSpc>
                <a:spcPts val="1500"/>
              </a:lnSpc>
              <a:defRPr sz="1200" b="0" i="1">
                <a:solidFill>
                  <a:srgbClr val="059797"/>
                </a:solidFill>
              </a:defRPr>
            </a:pPr>
            <a:r>
              <a:t>Figure &amp; 3) http://rockets2sprockets.com/issue-cross-winds-wind-tunnels/</a:t>
            </a:r>
          </a:p>
        </p:txBody>
      </p:sp>
      <p:pic>
        <p:nvPicPr>
          <p:cNvPr id="843" name="Picture 5" descr="Picture 5"/>
          <p:cNvPicPr>
            <a:picLocks noChangeAspect="1"/>
          </p:cNvPicPr>
          <p:nvPr/>
        </p:nvPicPr>
        <p:blipFill>
          <a:blip r:embed="rId8"/>
          <a:stretch>
            <a:fillRect/>
          </a:stretch>
        </p:blipFill>
        <p:spPr>
          <a:xfrm>
            <a:off x="1537276" y="4540986"/>
            <a:ext cx="4518596" cy="22071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Figure: p 63. Wind Vision Report – US DOE:  https://www.energy.gov/eere/wind/wind-vision</a:t>
            </a:r>
          </a:p>
        </p:txBody>
      </p:sp>
      <p:sp>
        <p:nvSpPr>
          <p:cNvPr id="846" name="Rectangle 2"/>
          <p:cNvSpPr txBox="1">
            <a:spLocks noGrp="1"/>
          </p:cNvSpPr>
          <p:nvPr>
            <p:ph type="title"/>
          </p:nvPr>
        </p:nvSpPr>
        <p:spPr>
          <a:xfrm>
            <a:off x="50800" y="76199"/>
            <a:ext cx="8947944" cy="675219"/>
          </a:xfrm>
          <a:prstGeom prst="rect">
            <a:avLst/>
          </a:prstGeom>
        </p:spPr>
        <p:txBody>
          <a:bodyPr/>
          <a:lstStyle/>
          <a:p>
            <a:r>
              <a:t>The reach higher / faster winds, turbine towers have grown taller:</a:t>
            </a:r>
          </a:p>
        </p:txBody>
      </p:sp>
      <p:sp>
        <p:nvSpPr>
          <p:cNvPr id="847" name="Rectangle 3"/>
          <p:cNvSpPr txBox="1">
            <a:spLocks noGrp="1"/>
          </p:cNvSpPr>
          <p:nvPr>
            <p:ph type="body" sz="quarter" idx="1"/>
          </p:nvPr>
        </p:nvSpPr>
        <p:spPr>
          <a:xfrm>
            <a:off x="177800" y="950376"/>
            <a:ext cx="7352259" cy="454733"/>
          </a:xfrm>
          <a:prstGeom prst="rect">
            <a:avLst/>
          </a:prstGeom>
        </p:spPr>
        <p:txBody>
          <a:bodyPr/>
          <a:lstStyle>
            <a:lvl1pPr>
              <a:tabLst>
                <a:tab pos="457200" algn="l"/>
                <a:tab pos="914400" algn="l"/>
                <a:tab pos="1371600" algn="l"/>
                <a:tab pos="1828800" algn="l"/>
                <a:tab pos="2286000" algn="l"/>
              </a:tabLst>
              <a:defRPr sz="1800">
                <a:latin typeface="+mn-lt"/>
                <a:ea typeface="+mn-ea"/>
                <a:cs typeface="+mn-cs"/>
                <a:sym typeface="Arial"/>
              </a:defRPr>
            </a:lvl1pPr>
          </a:lstStyle>
          <a:p>
            <a:r>
              <a:t>The logical progression (according to at least some entrepreneurs)?</a:t>
            </a:r>
          </a:p>
        </p:txBody>
      </p:sp>
      <p:pic>
        <p:nvPicPr>
          <p:cNvPr id="848" name="Picture 6" descr="Picture 6"/>
          <p:cNvPicPr>
            <a:picLocks noChangeAspect="1"/>
          </p:cNvPicPr>
          <p:nvPr/>
        </p:nvPicPr>
        <p:blipFill>
          <a:blip r:embed="rId2"/>
          <a:srcRect l="8900" r="8900" b="17054"/>
          <a:stretch>
            <a:fillRect/>
          </a:stretch>
        </p:blipFill>
        <p:spPr>
          <a:xfrm>
            <a:off x="1362075" y="2848261"/>
            <a:ext cx="6300084" cy="3358570"/>
          </a:xfrm>
          <a:prstGeom prst="rect">
            <a:avLst/>
          </a:prstGeom>
          <a:ln w="12700">
            <a:miter lim="400000"/>
          </a:ln>
        </p:spPr>
      </p:pic>
      <p:pic>
        <p:nvPicPr>
          <p:cNvPr id="849" name="Image" descr="Image"/>
          <p:cNvPicPr>
            <a:picLocks noChangeAspect="1"/>
          </p:cNvPicPr>
          <p:nvPr/>
        </p:nvPicPr>
        <p:blipFill>
          <a:blip r:embed="rId3"/>
          <a:stretch>
            <a:fillRect/>
          </a:stretch>
        </p:blipFill>
        <p:spPr>
          <a:xfrm>
            <a:off x="7826451" y="1175245"/>
            <a:ext cx="994295" cy="1936712"/>
          </a:xfrm>
          <a:prstGeom prst="rect">
            <a:avLst/>
          </a:prstGeom>
          <a:ln w="12700">
            <a:miter lim="400000"/>
          </a:ln>
        </p:spPr>
      </p:pic>
      <p:sp>
        <p:nvSpPr>
          <p:cNvPr id="850" name="Rectangle 3"/>
          <p:cNvSpPr txBox="1"/>
          <p:nvPr/>
        </p:nvSpPr>
        <p:spPr>
          <a:xfrm>
            <a:off x="4878989" y="1743441"/>
            <a:ext cx="3262630" cy="53124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457200" algn="l"/>
                <a:tab pos="914400" algn="l"/>
                <a:tab pos="1371600" algn="l"/>
                <a:tab pos="1828800" algn="l"/>
                <a:tab pos="2286000" algn="l"/>
                <a:tab pos="4343400" algn="l"/>
              </a:tabLst>
              <a:defRPr sz="2000">
                <a:solidFill>
                  <a:srgbClr val="FBC901"/>
                </a:solidFill>
                <a:effectLst>
                  <a:outerShdw blurRad="38100" dist="38100" dir="2700000" rotWithShape="0">
                    <a:srgbClr val="000000"/>
                  </a:outerShdw>
                </a:effectLst>
              </a:defRPr>
            </a:lvl1pPr>
          </a:lstStyle>
          <a:p>
            <a:r>
              <a:t>Airborne wind turbines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Rectangle 5"/>
          <p:cNvSpPr txBox="1"/>
          <p:nvPr/>
        </p:nvSpPr>
        <p:spPr>
          <a:xfrm>
            <a:off x="126832" y="6568759"/>
            <a:ext cx="8890336" cy="2888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400" b="0" i="1">
                <a:solidFill>
                  <a:schemeClr val="accent1"/>
                </a:solidFill>
                <a:effectLst>
                  <a:outerShdw blurRad="38100" dist="38100" dir="2700000" rotWithShape="0">
                    <a:srgbClr val="000000"/>
                  </a:outerShdw>
                </a:effectLst>
              </a:defRPr>
            </a:lvl1pPr>
          </a:lstStyle>
          <a:p>
            <a:r>
              <a:t>1) https://www.popsci.com/article/science/quest-harness-wind-energy-2000-feet/</a:t>
            </a:r>
          </a:p>
        </p:txBody>
      </p:sp>
      <p:sp>
        <p:nvSpPr>
          <p:cNvPr id="853" name="Rectangle 2"/>
          <p:cNvSpPr txBox="1">
            <a:spLocks noGrp="1"/>
          </p:cNvSpPr>
          <p:nvPr>
            <p:ph type="title"/>
          </p:nvPr>
        </p:nvSpPr>
        <p:spPr>
          <a:xfrm>
            <a:off x="355600" y="25400"/>
            <a:ext cx="8534400" cy="533400"/>
          </a:xfrm>
          <a:prstGeom prst="rect">
            <a:avLst/>
          </a:prstGeom>
        </p:spPr>
        <p:txBody>
          <a:bodyPr/>
          <a:lstStyle>
            <a:lvl1pPr>
              <a:defRPr sz="2400"/>
            </a:lvl1pPr>
          </a:lstStyle>
          <a:p>
            <a:r>
              <a:t>Which might actually look more like this:</a:t>
            </a:r>
          </a:p>
        </p:txBody>
      </p:sp>
      <p:sp>
        <p:nvSpPr>
          <p:cNvPr id="854" name="Rectangle 3"/>
          <p:cNvSpPr txBox="1">
            <a:spLocks noGrp="1"/>
          </p:cNvSpPr>
          <p:nvPr>
            <p:ph type="body" idx="1"/>
          </p:nvPr>
        </p:nvSpPr>
        <p:spPr>
          <a:xfrm>
            <a:off x="114300" y="644983"/>
            <a:ext cx="8915400" cy="5884234"/>
          </a:xfrm>
          <a:prstGeom prst="rect">
            <a:avLst/>
          </a:prstGeom>
        </p:spPr>
        <p:txBody>
          <a:bodyPr/>
          <a:lstStyle/>
          <a:p>
            <a:pPr algn="ctr" defTabSz="868680">
              <a:defRPr sz="1710" i="1">
                <a:effectLst>
                  <a:outerShdw blurRad="36195" dist="36195" dir="2700000" rotWithShape="0">
                    <a:srgbClr val="000000"/>
                  </a:outerShdw>
                </a:effectLst>
              </a:defRPr>
            </a:pPr>
            <a:r>
              <a:t>As featured in a 2014 Popular Science Magazine article: </a:t>
            </a:r>
            <a:r>
              <a:rPr baseline="31999"/>
              <a:t>1</a:t>
            </a:r>
          </a:p>
          <a:p>
            <a:pPr defTabSz="868680">
              <a:defRPr sz="855">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The Massachusetts startup company </a:t>
            </a:r>
            <a:r>
              <a:rPr b="1">
                <a:solidFill>
                  <a:srgbClr val="FBC901"/>
                </a:solidFill>
              </a:rPr>
              <a:t>Altaeros</a:t>
            </a:r>
            <a:r>
              <a:t> was assembling a "Buoyant Air Turbine"</a:t>
            </a:r>
          </a:p>
          <a:p>
            <a:pPr defTabSz="868680">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 A helium-filled cylindrical wing held aloft by the</a:t>
            </a:r>
          </a:p>
          <a:p>
            <a:pPr marL="0" lvl="1" indent="608851" defTabSz="868680">
              <a:buSzTx/>
              <a:buNone/>
              <a:defRPr sz="665">
                <a:effectLst>
                  <a:outerShdw blurRad="36195" dist="36195" dir="2700000" rotWithShape="0">
                    <a:srgbClr val="000000"/>
                  </a:outerShdw>
                </a:effectLst>
              </a:defRPr>
            </a:pPr>
            <a:endParaRPr/>
          </a:p>
          <a:p>
            <a:pPr marL="0" lvl="2" indent="1031557" defTabSz="868680">
              <a:buSzTx/>
              <a:buNone/>
              <a:defRPr sz="1710">
                <a:effectLst>
                  <a:outerShdw blurRad="36195" dist="36195" dir="2700000" rotWithShape="0">
                    <a:srgbClr val="000000"/>
                  </a:outerShdw>
                </a:effectLst>
              </a:defRPr>
            </a:pPr>
            <a:r>
              <a:t>combination of helium's buoyancy + wing's lift</a:t>
            </a:r>
          </a:p>
          <a:p>
            <a:pPr marL="0" lvl="1" indent="608851" defTabSz="868680">
              <a:buSzTx/>
              <a:buNone/>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 To fly at up to 2000 feet, in winds up to 75 MPH</a:t>
            </a:r>
          </a:p>
          <a:p>
            <a:pPr marL="0" lvl="1" indent="608851" defTabSz="868680">
              <a:buSzTx/>
              <a:buNone/>
              <a:defRPr sz="950">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Prototype's Specifications (picture at right): </a:t>
            </a:r>
          </a:p>
          <a:p>
            <a:pPr defTabSz="868680">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 Fourteen feet long</a:t>
            </a:r>
          </a:p>
          <a:p>
            <a:pPr marL="0" lvl="1" indent="608851" defTabSz="868680">
              <a:buSzTx/>
              <a:buNone/>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 Designed for </a:t>
            </a:r>
            <a:r>
              <a:rPr b="1">
                <a:solidFill>
                  <a:srgbClr val="FBC901"/>
                </a:solidFill>
              </a:rPr>
              <a:t>30 kW </a:t>
            </a:r>
            <a:r>
              <a:t>power out</a:t>
            </a:r>
          </a:p>
          <a:p>
            <a:pPr marL="0" lvl="1" indent="608851" defTabSz="868680">
              <a:buSzTx/>
              <a:buNone/>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 Larger model to produce </a:t>
            </a:r>
            <a:r>
              <a:rPr b="1">
                <a:solidFill>
                  <a:srgbClr val="FBC901"/>
                </a:solidFill>
              </a:rPr>
              <a:t>200 kW</a:t>
            </a:r>
            <a:r>
              <a:t> (with megawatt unit envisioned)</a:t>
            </a:r>
          </a:p>
          <a:p>
            <a:pPr marL="0" lvl="1" indent="608851" defTabSz="868680">
              <a:buSzTx/>
              <a:buNone/>
              <a:defRPr sz="950">
                <a:effectLst>
                  <a:outerShdw blurRad="36195" dist="36195" dir="2700000" rotWithShape="0">
                    <a:srgbClr val="000000"/>
                  </a:outerShdw>
                </a:effectLst>
              </a:defRPr>
            </a:pPr>
            <a:endParaRPr/>
          </a:p>
          <a:p>
            <a:pPr defTabSz="868680">
              <a:defRPr sz="1710">
                <a:effectLst>
                  <a:outerShdw blurRad="36195" dist="36195" dir="2700000" rotWithShape="0">
                    <a:srgbClr val="000000"/>
                  </a:outerShdw>
                </a:effectLst>
              </a:defRPr>
            </a:pPr>
            <a:r>
              <a:t>Target Markets?</a:t>
            </a:r>
          </a:p>
          <a:p>
            <a:pPr defTabSz="868680">
              <a:defRPr sz="47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 Remote sites with weak sunlight (=&gt; grant from Alaska Energy Authority)</a:t>
            </a:r>
          </a:p>
          <a:p>
            <a:pPr marL="0" lvl="1" indent="608851" defTabSz="868680">
              <a:buSzTx/>
              <a:buNone/>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 Temporary industrial sites (e.g. construction or well drilling)</a:t>
            </a:r>
          </a:p>
          <a:p>
            <a:pPr marL="0" lvl="1" indent="608851" defTabSz="868680">
              <a:buSzTx/>
              <a:buNone/>
              <a:defRPr sz="665">
                <a:effectLst>
                  <a:outerShdw blurRad="36195" dist="36195" dir="2700000" rotWithShape="0">
                    <a:srgbClr val="000000"/>
                  </a:outerShdw>
                </a:effectLst>
              </a:defRPr>
            </a:pPr>
            <a:endParaRPr/>
          </a:p>
          <a:p>
            <a:pPr marL="0" lvl="1" indent="608851" defTabSz="868680">
              <a:buSzTx/>
              <a:buNone/>
              <a:defRPr sz="1710">
                <a:effectLst>
                  <a:outerShdw blurRad="36195" dist="36195" dir="2700000" rotWithShape="0">
                    <a:srgbClr val="000000"/>
                  </a:outerShdw>
                </a:effectLst>
              </a:defRPr>
            </a:pPr>
            <a:r>
              <a:t>- Sites with low ground wind speeds</a:t>
            </a:r>
          </a:p>
        </p:txBody>
      </p:sp>
      <p:grpSp>
        <p:nvGrpSpPr>
          <p:cNvPr id="857" name="Group 7"/>
          <p:cNvGrpSpPr/>
          <p:nvPr/>
        </p:nvGrpSpPr>
        <p:grpSpPr>
          <a:xfrm>
            <a:off x="5890187" y="1649040"/>
            <a:ext cx="3124201" cy="2286001"/>
            <a:chOff x="0" y="0"/>
            <a:chExt cx="3124200" cy="2285999"/>
          </a:xfrm>
        </p:grpSpPr>
        <p:pic>
          <p:nvPicPr>
            <p:cNvPr id="855" name="Picture 4" descr="Picture 4"/>
            <p:cNvPicPr>
              <a:picLocks noChangeAspect="1"/>
            </p:cNvPicPr>
            <p:nvPr/>
          </p:nvPicPr>
          <p:blipFill>
            <a:blip r:embed="rId2"/>
            <a:stretch>
              <a:fillRect/>
            </a:stretch>
          </p:blipFill>
          <p:spPr>
            <a:xfrm>
              <a:off x="-1" y="0"/>
              <a:ext cx="3122731" cy="1334154"/>
            </a:xfrm>
            <a:prstGeom prst="rect">
              <a:avLst/>
            </a:prstGeom>
            <a:ln w="12700" cap="flat">
              <a:noFill/>
              <a:miter lim="400000"/>
            </a:ln>
            <a:effectLst/>
          </p:spPr>
        </p:pic>
        <p:pic>
          <p:nvPicPr>
            <p:cNvPr id="856" name="Picture 6" descr="Picture 6"/>
            <p:cNvPicPr>
              <a:picLocks noChangeAspect="1"/>
            </p:cNvPicPr>
            <p:nvPr/>
          </p:nvPicPr>
          <p:blipFill>
            <a:blip r:embed="rId3"/>
            <a:stretch>
              <a:fillRect/>
            </a:stretch>
          </p:blipFill>
          <p:spPr>
            <a:xfrm>
              <a:off x="-1" y="1323600"/>
              <a:ext cx="3124202" cy="96240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Rectangle 5"/>
          <p:cNvSpPr txBox="1"/>
          <p:nvPr/>
        </p:nvSpPr>
        <p:spPr>
          <a:xfrm>
            <a:off x="304800" y="6544013"/>
            <a:ext cx="8534400" cy="2888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400" b="0" i="1">
                <a:solidFill>
                  <a:schemeClr val="accent1"/>
                </a:solidFill>
                <a:effectLst>
                  <a:outerShdw blurRad="38100" dist="38100" dir="2700000" rotWithShape="0">
                    <a:srgbClr val="000000"/>
                  </a:outerShdw>
                </a:effectLst>
              </a:defRPr>
            </a:lvl1pPr>
          </a:lstStyle>
          <a:p>
            <a:r>
              <a:t>1) http://spectrum.ieee.org/energy/renewables/the-benefits-of-airborne-wind-energy</a:t>
            </a:r>
          </a:p>
        </p:txBody>
      </p:sp>
      <p:sp>
        <p:nvSpPr>
          <p:cNvPr id="860" name="Rectangle 2"/>
          <p:cNvSpPr txBox="1">
            <a:spLocks noGrp="1"/>
          </p:cNvSpPr>
          <p:nvPr>
            <p:ph type="title"/>
          </p:nvPr>
        </p:nvSpPr>
        <p:spPr>
          <a:xfrm>
            <a:off x="304800" y="76200"/>
            <a:ext cx="8534400" cy="533400"/>
          </a:xfrm>
          <a:prstGeom prst="rect">
            <a:avLst/>
          </a:prstGeom>
        </p:spPr>
        <p:txBody>
          <a:bodyPr/>
          <a:lstStyle/>
          <a:p>
            <a:pPr>
              <a:defRPr sz="2400"/>
            </a:pPr>
            <a:r>
              <a:t>Or it might be simpler (and safer) to just: </a:t>
            </a:r>
            <a:r>
              <a:rPr b="1">
                <a:solidFill>
                  <a:srgbClr val="FFCC00"/>
                </a:solidFill>
              </a:rPr>
              <a:t>Go Fly a Kite</a:t>
            </a:r>
          </a:p>
        </p:txBody>
      </p:sp>
      <p:sp>
        <p:nvSpPr>
          <p:cNvPr id="861" name="Rectangle 3"/>
          <p:cNvSpPr txBox="1">
            <a:spLocks noGrp="1"/>
          </p:cNvSpPr>
          <p:nvPr>
            <p:ph type="body" idx="1"/>
          </p:nvPr>
        </p:nvSpPr>
        <p:spPr>
          <a:xfrm>
            <a:off x="240973" y="649006"/>
            <a:ext cx="8915401" cy="3341852"/>
          </a:xfrm>
          <a:prstGeom prst="rect">
            <a:avLst/>
          </a:prstGeom>
        </p:spPr>
        <p:txBody>
          <a:bodyPr/>
          <a:lstStyle/>
          <a:p>
            <a:pPr algn="ctr">
              <a:defRPr sz="1800" i="1"/>
            </a:pPr>
            <a:r>
              <a:t>As featured in a 2012 Spectrum Magazine article: </a:t>
            </a:r>
            <a:r>
              <a:rPr baseline="31999"/>
              <a:t>1</a:t>
            </a:r>
          </a:p>
          <a:p>
            <a:pPr>
              <a:defRPr sz="1000"/>
            </a:pPr>
            <a:endParaRPr/>
          </a:p>
          <a:p>
            <a:pPr>
              <a:defRPr sz="1800"/>
            </a:pPr>
            <a:r>
              <a:t>The North Carolina company </a:t>
            </a:r>
            <a:r>
              <a:rPr b="1">
                <a:solidFill>
                  <a:srgbClr val="FBC901"/>
                </a:solidFill>
              </a:rPr>
              <a:t>WindLift</a:t>
            </a:r>
            <a:r>
              <a:t> proposed getting rid of balloons:</a:t>
            </a:r>
          </a:p>
          <a:p>
            <a:pPr>
              <a:defRPr sz="800"/>
            </a:pPr>
            <a:endParaRPr/>
          </a:p>
          <a:p>
            <a:pPr marL="0" lvl="1" indent="640896">
              <a:buSzTx/>
              <a:buNone/>
              <a:defRPr sz="1800"/>
            </a:pPr>
            <a:r>
              <a:t>- Eliminating their very expensive helium</a:t>
            </a:r>
          </a:p>
          <a:p>
            <a:pPr marL="0" lvl="1" indent="640896">
              <a:buSzTx/>
              <a:buNone/>
              <a:defRPr sz="700"/>
            </a:pPr>
            <a:endParaRPr/>
          </a:p>
          <a:p>
            <a:pPr marL="0" lvl="1" indent="640896">
              <a:buSzTx/>
              <a:buNone/>
              <a:defRPr sz="1800"/>
            </a:pPr>
            <a:r>
              <a:t>- Keeping the heavy electrical generator on the ground, thus decreasing </a:t>
            </a:r>
          </a:p>
          <a:p>
            <a:pPr marL="0" lvl="1" indent="640896">
              <a:buSzTx/>
              <a:buNone/>
              <a:defRPr sz="800"/>
            </a:pPr>
            <a:endParaRPr/>
          </a:p>
          <a:p>
            <a:pPr marL="0" lvl="2" indent="1085850">
              <a:buSzTx/>
              <a:buNone/>
              <a:defRPr sz="1800"/>
            </a:pPr>
            <a:r>
              <a:t>required lift AND the mass available to fall on someone / something</a:t>
            </a:r>
          </a:p>
          <a:p>
            <a:pPr marL="0" lvl="2" indent="1085850">
              <a:buSzTx/>
              <a:buNone/>
              <a:defRPr sz="1100"/>
            </a:pPr>
            <a:endParaRPr/>
          </a:p>
          <a:p>
            <a:pPr>
              <a:defRPr sz="1800">
                <a:solidFill>
                  <a:srgbClr val="FBC901"/>
                </a:solidFill>
              </a:defRPr>
            </a:pPr>
            <a:r>
              <a:t>Kite tugs out rope turning ground based generator (motor)</a:t>
            </a:r>
          </a:p>
          <a:p>
            <a:pPr>
              <a:defRPr sz="700">
                <a:solidFill>
                  <a:srgbClr val="FBC901"/>
                </a:solidFill>
              </a:defRPr>
            </a:pPr>
            <a:endParaRPr/>
          </a:p>
          <a:p>
            <a:pPr marL="0" lvl="1" indent="640896">
              <a:buSzTx/>
              <a:buNone/>
              <a:defRPr sz="1800">
                <a:solidFill>
                  <a:srgbClr val="FBC901"/>
                </a:solidFill>
              </a:defRPr>
            </a:pPr>
            <a:r>
              <a:t>Motor (generator) then reels back in partially collapsed kite - then repeat cycle:</a:t>
            </a:r>
          </a:p>
        </p:txBody>
      </p:sp>
      <p:pic>
        <p:nvPicPr>
          <p:cNvPr id="862" name="Picture 4" descr="Picture 4"/>
          <p:cNvPicPr>
            <a:picLocks noChangeAspect="1"/>
          </p:cNvPicPr>
          <p:nvPr/>
        </p:nvPicPr>
        <p:blipFill>
          <a:blip r:embed="rId2"/>
          <a:stretch>
            <a:fillRect/>
          </a:stretch>
        </p:blipFill>
        <p:spPr>
          <a:xfrm>
            <a:off x="1014660" y="4035921"/>
            <a:ext cx="1681797" cy="2088074"/>
          </a:xfrm>
          <a:prstGeom prst="rect">
            <a:avLst/>
          </a:prstGeom>
          <a:ln w="12700">
            <a:miter lim="400000"/>
          </a:ln>
        </p:spPr>
      </p:pic>
      <p:pic>
        <p:nvPicPr>
          <p:cNvPr id="863" name="Picture 6" descr="Picture 6"/>
          <p:cNvPicPr>
            <a:picLocks noChangeAspect="1"/>
          </p:cNvPicPr>
          <p:nvPr/>
        </p:nvPicPr>
        <p:blipFill>
          <a:blip r:embed="rId3"/>
          <a:stretch>
            <a:fillRect/>
          </a:stretch>
        </p:blipFill>
        <p:spPr>
          <a:xfrm>
            <a:off x="3981101" y="4035921"/>
            <a:ext cx="4048130" cy="2088074"/>
          </a:xfrm>
          <a:prstGeom prst="rect">
            <a:avLst/>
          </a:prstGeom>
          <a:ln w="12700">
            <a:miter lim="400000"/>
          </a:ln>
        </p:spPr>
      </p:pic>
      <p:sp>
        <p:nvSpPr>
          <p:cNvPr id="864" name="Rectangle 3"/>
          <p:cNvSpPr txBox="1"/>
          <p:nvPr/>
        </p:nvSpPr>
        <p:spPr>
          <a:xfrm>
            <a:off x="905672" y="6169058"/>
            <a:ext cx="1961023" cy="43238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defRPr b="0">
                <a:solidFill>
                  <a:srgbClr val="FFFFFF"/>
                </a:solidFill>
                <a:effectLst>
                  <a:outerShdw blurRad="38100" dist="38100" dir="2700000" rotWithShape="0">
                    <a:srgbClr val="000000"/>
                  </a:outerShdw>
                </a:effectLst>
              </a:defRPr>
            </a:lvl1pPr>
          </a:lstStyle>
          <a:p>
            <a:r>
              <a:t>Prototype kite</a:t>
            </a:r>
          </a:p>
        </p:txBody>
      </p:sp>
      <p:sp>
        <p:nvSpPr>
          <p:cNvPr id="865" name="Rectangle 3"/>
          <p:cNvSpPr txBox="1"/>
          <p:nvPr/>
        </p:nvSpPr>
        <p:spPr>
          <a:xfrm>
            <a:off x="4287885" y="6169058"/>
            <a:ext cx="3719121" cy="5334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defRPr b="0">
                <a:solidFill>
                  <a:srgbClr val="FFFFFF"/>
                </a:solidFill>
                <a:effectLst>
                  <a:outerShdw blurRad="38100" dist="38100" dir="2700000" rotWithShape="0">
                    <a:srgbClr val="000000"/>
                  </a:outerShdw>
                </a:effectLst>
              </a:defRPr>
            </a:lvl1pPr>
          </a:lstStyle>
          <a:p>
            <a:r>
              <a:t>Ground generator unit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Rectangle 2"/>
          <p:cNvSpPr txBox="1">
            <a:spLocks noGrp="1"/>
          </p:cNvSpPr>
          <p:nvPr>
            <p:ph type="title"/>
          </p:nvPr>
        </p:nvSpPr>
        <p:spPr>
          <a:xfrm>
            <a:off x="304800" y="76200"/>
            <a:ext cx="8534400" cy="457200"/>
          </a:xfrm>
          <a:prstGeom prst="rect">
            <a:avLst/>
          </a:prstGeom>
        </p:spPr>
        <p:txBody>
          <a:bodyPr/>
          <a:lstStyle/>
          <a:p>
            <a:r>
              <a:t>These designs </a:t>
            </a:r>
            <a:r>
              <a:rPr b="1"/>
              <a:t>would</a:t>
            </a:r>
            <a:r>
              <a:t> exploit faster high altitude winds</a:t>
            </a:r>
          </a:p>
        </p:txBody>
      </p:sp>
      <p:sp>
        <p:nvSpPr>
          <p:cNvPr id="868" name="Rectangle 3"/>
          <p:cNvSpPr txBox="1">
            <a:spLocks noGrp="1"/>
          </p:cNvSpPr>
          <p:nvPr>
            <p:ph type="body" idx="1"/>
          </p:nvPr>
        </p:nvSpPr>
        <p:spPr>
          <a:xfrm>
            <a:off x="114300" y="794274"/>
            <a:ext cx="8915400" cy="5483104"/>
          </a:xfrm>
          <a:prstGeom prst="rect">
            <a:avLst/>
          </a:prstGeom>
        </p:spPr>
        <p:txBody>
          <a:bodyPr/>
          <a:lstStyle/>
          <a:p>
            <a:pPr>
              <a:defRPr sz="1800"/>
            </a:pPr>
            <a:r>
              <a:t>But being so much smaller than present day ground-based wind turbines,</a:t>
            </a:r>
          </a:p>
          <a:p>
            <a:pPr>
              <a:defRPr sz="700"/>
            </a:pPr>
            <a:endParaRPr/>
          </a:p>
          <a:p>
            <a:pPr marL="0" lvl="1" indent="640896">
              <a:buSzTx/>
              <a:buNone/>
              <a:defRPr sz="1800"/>
            </a:pPr>
            <a:r>
              <a:t>they would intercept vastly narrower wind area, </a:t>
            </a:r>
          </a:p>
          <a:p>
            <a:pPr marL="0" lvl="1" indent="640896">
              <a:buSzTx/>
              <a:buNone/>
              <a:defRPr sz="700"/>
            </a:pPr>
            <a:endParaRPr/>
          </a:p>
          <a:p>
            <a:pPr marL="0" lvl="2" indent="1085850">
              <a:buSzTx/>
              <a:buNone/>
              <a:defRPr sz="1800"/>
            </a:pPr>
            <a:r>
              <a:t> with probable result of </a:t>
            </a:r>
            <a:r>
              <a:rPr b="1">
                <a:solidFill>
                  <a:srgbClr val="FBC901"/>
                </a:solidFill>
              </a:rPr>
              <a:t>producing far less wind power per turbine</a:t>
            </a:r>
          </a:p>
          <a:p>
            <a:pPr marL="0" lvl="2" indent="1085850">
              <a:buSzTx/>
              <a:buNone/>
              <a:defRPr sz="1100"/>
            </a:pPr>
            <a:endParaRPr/>
          </a:p>
          <a:p>
            <a:pPr>
              <a:defRPr sz="1800"/>
            </a:pPr>
            <a:r>
              <a:t>Further, while Floating Photovoltaics operating in their "exotic location" </a:t>
            </a:r>
          </a:p>
          <a:p>
            <a:pPr>
              <a:defRPr sz="700"/>
            </a:pPr>
            <a:endParaRPr/>
          </a:p>
          <a:p>
            <a:pPr marL="0" lvl="1" indent="640896">
              <a:buSzTx/>
              <a:buNone/>
              <a:defRPr sz="1800"/>
            </a:pPr>
            <a:r>
              <a:t>would produce power in the absence of human operators </a:t>
            </a:r>
          </a:p>
          <a:p>
            <a:pPr>
              <a:defRPr sz="1100"/>
            </a:pPr>
            <a:endParaRPr/>
          </a:p>
          <a:p>
            <a:pPr>
              <a:defRPr sz="1800"/>
            </a:pPr>
            <a:r>
              <a:t>Wind turbine </a:t>
            </a:r>
            <a:r>
              <a:rPr b="1">
                <a:solidFill>
                  <a:srgbClr val="FBC901"/>
                </a:solidFill>
              </a:rPr>
              <a:t>balloons &amp; kites would require human monitoring during operation,</a:t>
            </a:r>
          </a:p>
          <a:p>
            <a:pPr>
              <a:defRPr sz="700" b="1">
                <a:solidFill>
                  <a:srgbClr val="FBC901"/>
                </a:solidFill>
              </a:defRPr>
            </a:pPr>
            <a:endParaRPr/>
          </a:p>
          <a:p>
            <a:pPr marL="0" lvl="1" indent="640896">
              <a:buSzTx/>
              <a:buNone/>
              <a:defRPr sz="1800" b="1">
                <a:solidFill>
                  <a:srgbClr val="FBC901"/>
                </a:solidFill>
              </a:defRPr>
            </a:pPr>
            <a:r>
              <a:t>plus likely intervention morning &amp; evening to raise &amp; lower them</a:t>
            </a:r>
          </a:p>
          <a:p>
            <a:pPr marL="0" lvl="1" indent="640896">
              <a:buSzTx/>
              <a:buNone/>
              <a:defRPr sz="1100"/>
            </a:pPr>
            <a:endParaRPr/>
          </a:p>
          <a:p>
            <a:pPr>
              <a:defRPr sz="1800"/>
            </a:pPr>
            <a:r>
              <a:t>It's thus unsurprising that</a:t>
            </a:r>
            <a:r>
              <a:rPr b="1"/>
              <a:t> Altaeros's website no longer discusses wind power</a:t>
            </a:r>
            <a:r>
              <a:t> </a:t>
            </a:r>
            <a:r>
              <a:rPr baseline="31999"/>
              <a:t>1</a:t>
            </a:r>
          </a:p>
          <a:p>
            <a:pPr>
              <a:defRPr sz="1100"/>
            </a:pPr>
            <a:endParaRPr/>
          </a:p>
          <a:p>
            <a:pPr>
              <a:defRPr sz="1800"/>
            </a:pPr>
            <a:r>
              <a:t>Or that, while </a:t>
            </a:r>
            <a:r>
              <a:rPr b="1"/>
              <a:t>WindLift continues to pursue that goal</a:t>
            </a:r>
            <a:r>
              <a:t>, </a:t>
            </a:r>
            <a:r>
              <a:rPr baseline="31999"/>
              <a:t>2</a:t>
            </a:r>
          </a:p>
          <a:p>
            <a:pPr>
              <a:defRPr sz="700"/>
            </a:pPr>
            <a:endParaRPr/>
          </a:p>
          <a:p>
            <a:pPr marL="0" lvl="1" indent="640896">
              <a:buSzTx/>
              <a:buNone/>
              <a:defRPr sz="1800"/>
            </a:pPr>
            <a:r>
              <a:t>its website now describes an </a:t>
            </a:r>
            <a:r>
              <a:rPr b="1"/>
              <a:t>entirely different non-kite design,</a:t>
            </a:r>
          </a:p>
          <a:p>
            <a:pPr marL="0" lvl="1" indent="640896">
              <a:buSzTx/>
              <a:buNone/>
              <a:defRPr sz="700"/>
            </a:pPr>
            <a:endParaRPr/>
          </a:p>
          <a:p>
            <a:pPr marL="0" lvl="2" indent="1085850">
              <a:buSzTx/>
              <a:buNone/>
              <a:defRPr sz="1800"/>
            </a:pPr>
            <a:r>
              <a:t>which appears to have now "</a:t>
            </a:r>
            <a:r>
              <a:rPr b="1"/>
              <a:t>flown" in only computer simulations</a:t>
            </a:r>
          </a:p>
        </p:txBody>
      </p:sp>
      <p:sp>
        <p:nvSpPr>
          <p:cNvPr id="869" name="Rectangle 5"/>
          <p:cNvSpPr txBox="1"/>
          <p:nvPr/>
        </p:nvSpPr>
        <p:spPr>
          <a:xfrm>
            <a:off x="126832" y="6398424"/>
            <a:ext cx="8890335" cy="4920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400" b="0" i="1">
                <a:solidFill>
                  <a:schemeClr val="accent1"/>
                </a:solidFill>
                <a:effectLst>
                  <a:outerShdw blurRad="38100" dist="38100" dir="2700000" rotWithShape="0">
                    <a:srgbClr val="000000"/>
                  </a:outerShdw>
                </a:effectLst>
              </a:defRPr>
            </a:pPr>
            <a:r>
              <a:t>1) http://www.altaeros.com/</a:t>
            </a:r>
          </a:p>
          <a:p>
            <a:pPr algn="ctr">
              <a:defRPr sz="1400" b="0" i="1">
                <a:solidFill>
                  <a:schemeClr val="accent1"/>
                </a:solidFill>
                <a:effectLst>
                  <a:outerShdw blurRad="38100" dist="38100" dir="2700000" rotWithShape="0">
                    <a:srgbClr val="000000"/>
                  </a:outerShdw>
                </a:effectLst>
              </a:defRPr>
            </a:pPr>
            <a:r>
              <a:t>2) https://windlift.com/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Rectangle 2"/>
          <p:cNvSpPr txBox="1">
            <a:spLocks noGrp="1"/>
          </p:cNvSpPr>
          <p:nvPr>
            <p:ph type="title"/>
          </p:nvPr>
        </p:nvSpPr>
        <p:spPr>
          <a:xfrm>
            <a:off x="304800" y="2082800"/>
            <a:ext cx="8534400" cy="675218"/>
          </a:xfrm>
          <a:prstGeom prst="rect">
            <a:avLst/>
          </a:prstGeom>
        </p:spPr>
        <p:txBody>
          <a:bodyPr/>
          <a:lstStyle>
            <a:lvl1pPr>
              <a:defRPr b="1" i="1">
                <a:solidFill>
                  <a:srgbClr val="FBC901"/>
                </a:solidFill>
                <a:latin typeface="+mn-lt"/>
                <a:ea typeface="+mn-ea"/>
                <a:cs typeface="+mn-cs"/>
                <a:sym typeface="Arial"/>
              </a:defRPr>
            </a:lvl1pPr>
          </a:lstStyle>
          <a:p>
            <a:r>
              <a:t>Solar Power Satellites</a:t>
            </a:r>
          </a:p>
        </p:txBody>
      </p:sp>
      <p:sp>
        <p:nvSpPr>
          <p:cNvPr id="87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Rectangle 5"/>
          <p:cNvSpPr txBox="1"/>
          <p:nvPr/>
        </p:nvSpPr>
        <p:spPr>
          <a:xfrm>
            <a:off x="304800" y="6254020"/>
            <a:ext cx="8534400" cy="4674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400" b="0" i="1">
                <a:solidFill>
                  <a:schemeClr val="accent1"/>
                </a:solidFill>
                <a:effectLst>
                  <a:outerShdw blurRad="38100" dist="38100" dir="2700000" rotWithShape="0">
                    <a:srgbClr val="000000"/>
                  </a:outerShdw>
                </a:effectLst>
              </a:defRPr>
            </a:pPr>
            <a:r>
              <a:t>1) How Japan Plans to Build an Orbital Solar Farm, IEEE Spectrum Magazine, April 2014</a:t>
            </a:r>
            <a:endParaRPr sz="1200">
              <a:solidFill>
                <a:srgbClr val="E5FFFF"/>
              </a:solidFill>
            </a:endParaRPr>
          </a:p>
          <a:p>
            <a:pPr algn="ctr">
              <a:defRPr sz="1200" b="0" i="1">
                <a:solidFill>
                  <a:schemeClr val="accent1"/>
                </a:solidFill>
                <a:effectLst>
                  <a:outerShdw blurRad="38100" dist="38100" dir="2700000" rotWithShape="0">
                    <a:srgbClr val="000000"/>
                  </a:outerShdw>
                </a:effectLst>
              </a:defRPr>
            </a:pPr>
            <a:r>
              <a:t>online at: http://spectrum.ieee.org/green-tech/solar/how-japan-plans-to-build-an-orbital-solar-farm</a:t>
            </a:r>
          </a:p>
        </p:txBody>
      </p:sp>
      <p:sp>
        <p:nvSpPr>
          <p:cNvPr id="875" name="Rectangle 2"/>
          <p:cNvSpPr txBox="1">
            <a:spLocks noGrp="1"/>
          </p:cNvSpPr>
          <p:nvPr>
            <p:ph type="title"/>
          </p:nvPr>
        </p:nvSpPr>
        <p:spPr>
          <a:xfrm>
            <a:off x="304800" y="76200"/>
            <a:ext cx="8534400" cy="609600"/>
          </a:xfrm>
          <a:prstGeom prst="rect">
            <a:avLst/>
          </a:prstGeom>
        </p:spPr>
        <p:txBody>
          <a:bodyPr/>
          <a:lstStyle/>
          <a:p>
            <a:r>
              <a:t>To have a much larger impact, what about: </a:t>
            </a:r>
            <a:r>
              <a:rPr b="1">
                <a:solidFill>
                  <a:srgbClr val="FFCC00"/>
                </a:solidFill>
              </a:rPr>
              <a:t>Orbiting Solar Arrays</a:t>
            </a:r>
            <a:r>
              <a:rPr>
                <a:solidFill>
                  <a:srgbClr val="FFCC00"/>
                </a:solidFill>
              </a:rPr>
              <a:t>?</a:t>
            </a:r>
          </a:p>
        </p:txBody>
      </p:sp>
      <p:sp>
        <p:nvSpPr>
          <p:cNvPr id="876" name="Rectangle 3"/>
          <p:cNvSpPr txBox="1">
            <a:spLocks noGrp="1"/>
          </p:cNvSpPr>
          <p:nvPr>
            <p:ph type="body" sz="half" idx="1"/>
          </p:nvPr>
        </p:nvSpPr>
        <p:spPr>
          <a:xfrm>
            <a:off x="228600" y="4191000"/>
            <a:ext cx="8763000" cy="1981200"/>
          </a:xfrm>
          <a:prstGeom prst="rect">
            <a:avLst/>
          </a:prstGeom>
        </p:spPr>
        <p:txBody>
          <a:bodyPr/>
          <a:lstStyle/>
          <a:p>
            <a:pPr defTabSz="905255">
              <a:defRPr sz="1782">
                <a:effectLst>
                  <a:outerShdw blurRad="37719" dist="37719" dir="2700000" rotWithShape="0">
                    <a:srgbClr val="000000"/>
                  </a:outerShdw>
                </a:effectLst>
              </a:defRPr>
            </a:pPr>
            <a:r>
              <a:t>Which have been proposed by the Japanese Aerospace Exploration Agency (JAXA): </a:t>
            </a:r>
            <a:r>
              <a:rPr baseline="31999"/>
              <a:t>1</a:t>
            </a:r>
          </a:p>
          <a:p>
            <a:pPr defTabSz="905255">
              <a:defRPr sz="693">
                <a:effectLst>
                  <a:outerShdw blurRad="37719" dist="37719" dir="2700000" rotWithShape="0">
                    <a:srgbClr val="000000"/>
                  </a:outerShdw>
                </a:effectLst>
              </a:defRPr>
            </a:pPr>
            <a:endParaRPr baseline="31999"/>
          </a:p>
          <a:p>
            <a:pPr marL="0" lvl="1" indent="634487" defTabSz="905255">
              <a:buSzTx/>
              <a:buNone/>
              <a:defRPr sz="1782">
                <a:effectLst>
                  <a:outerShdw blurRad="37719" dist="37719" dir="2700000" rotWithShape="0">
                    <a:srgbClr val="000000"/>
                  </a:outerShdw>
                </a:effectLst>
              </a:defRPr>
            </a:pPr>
            <a:r>
              <a:t>Said to be possible </a:t>
            </a:r>
            <a:r>
              <a:rPr b="1">
                <a:solidFill>
                  <a:srgbClr val="FBC901"/>
                </a:solidFill>
              </a:rPr>
              <a:t>within twenty five years, with 1 GW power output</a:t>
            </a:r>
          </a:p>
          <a:p>
            <a:pPr marL="0" lvl="1" indent="634487" defTabSz="905255">
              <a:buSzTx/>
              <a:buNone/>
              <a:defRPr sz="792">
                <a:effectLst>
                  <a:outerShdw blurRad="37719" dist="37719" dir="2700000" rotWithShape="0">
                    <a:srgbClr val="000000"/>
                  </a:outerShdw>
                </a:effectLst>
              </a:defRPr>
            </a:pPr>
            <a:endParaRPr b="1">
              <a:solidFill>
                <a:srgbClr val="FBC901"/>
              </a:solidFill>
            </a:endParaRPr>
          </a:p>
          <a:p>
            <a:pPr marL="0" lvl="1" indent="634487" defTabSz="905255">
              <a:buSzTx/>
              <a:buNone/>
              <a:defRPr sz="1782">
                <a:effectLst>
                  <a:outerShdw blurRad="37719" dist="37719" dir="2700000" rotWithShape="0">
                    <a:srgbClr val="000000"/>
                  </a:outerShdw>
                </a:effectLst>
              </a:defRPr>
            </a:pPr>
            <a:r>
              <a:t>Their power would be beamed down via microwave radio or laser beams</a:t>
            </a:r>
          </a:p>
          <a:p>
            <a:pPr marL="0" lvl="1" indent="634487" defTabSz="905255">
              <a:buSzTx/>
              <a:buNone/>
              <a:defRPr sz="792">
                <a:effectLst>
                  <a:outerShdw blurRad="37719" dist="37719" dir="2700000" rotWithShape="0">
                    <a:srgbClr val="000000"/>
                  </a:outerShdw>
                </a:effectLst>
              </a:defRPr>
            </a:pPr>
            <a:endParaRPr/>
          </a:p>
          <a:p>
            <a:pPr marL="0" lvl="1" indent="634487" defTabSz="905255">
              <a:buSzTx/>
              <a:buNone/>
              <a:defRPr sz="1782">
                <a:effectLst>
                  <a:outerShdw blurRad="37719" dist="37719" dir="2700000" rotWithShape="0">
                    <a:srgbClr val="000000"/>
                  </a:outerShdw>
                </a:effectLst>
              </a:defRPr>
            </a:pPr>
            <a:r>
              <a:t>Array would weigh more than 10,000 tonnes and be several kilometers across</a:t>
            </a:r>
          </a:p>
        </p:txBody>
      </p:sp>
      <p:pic>
        <p:nvPicPr>
          <p:cNvPr id="877" name="Picture 4" descr="Picture 4"/>
          <p:cNvPicPr>
            <a:picLocks noChangeAspect="1"/>
          </p:cNvPicPr>
          <p:nvPr/>
        </p:nvPicPr>
        <p:blipFill>
          <a:blip r:embed="rId2"/>
          <a:stretch>
            <a:fillRect/>
          </a:stretch>
        </p:blipFill>
        <p:spPr>
          <a:xfrm>
            <a:off x="2057400" y="990600"/>
            <a:ext cx="5486400" cy="292018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theme/theme1.xml><?xml version="1.0" encoding="utf-8"?>
<a:theme xmlns:a="http://schemas.openxmlformats.org/drawingml/2006/main" name="Lecture 1 - What is Nanoscience">
  <a:themeElements>
    <a:clrScheme name="Custom 140">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66CCFF"/>
      </a:hlink>
      <a:folHlink>
        <a:srgbClr val="FF00FF"/>
      </a:folHlink>
    </a:clrScheme>
    <a:fontScheme name="Lecture 1 - What is Nanoscience">
      <a:majorFont>
        <a:latin typeface="Arial"/>
        <a:ea typeface="Arial"/>
        <a:cs typeface="Arial"/>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eaVert"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Arial"/>
        <a:ea typeface="Arial"/>
        <a:cs typeface="Arial"/>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eaVert"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TotalTime>
  <Words>18071</Words>
  <Application>Microsoft Macintosh PowerPoint</Application>
  <PresentationFormat>On-screen Show (4:3)</PresentationFormat>
  <Paragraphs>2172</Paragraphs>
  <Slides>123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123</vt:i4>
      </vt:variant>
    </vt:vector>
  </HeadingPairs>
  <TitlesOfParts>
    <vt:vector size="128" baseType="lpstr">
      <vt:lpstr>Arial</vt:lpstr>
      <vt:lpstr>Symbol</vt:lpstr>
      <vt:lpstr>symbol (Body)</vt:lpstr>
      <vt:lpstr>Tahoma</vt:lpstr>
      <vt:lpstr>Lecture 1 - What is Nanoscience</vt:lpstr>
      <vt:lpstr>Exotic Power Sources</vt:lpstr>
      <vt:lpstr>Exotic Power Sources</vt:lpstr>
      <vt:lpstr>Geothermal Power</vt:lpstr>
      <vt:lpstr>Geothermal Power is actually driven by radioactivity</vt:lpstr>
      <vt:lpstr>It's called the Geothermal Gradient:</vt:lpstr>
      <vt:lpstr>Examples of large present day Geothermal Power Plants?</vt:lpstr>
      <vt:lpstr>What are the most promising European locations?</vt:lpstr>
      <vt:lpstr>Or the most promising U.S. locations?</vt:lpstr>
      <vt:lpstr>The Good News: Plants built / being built in 48's W / NW + AK + HI:</vt:lpstr>
      <vt:lpstr>Those Geothermal power capacity numbers are discouraging</vt:lpstr>
      <vt:lpstr>The proposed solution?  EGS</vt:lpstr>
      <vt:lpstr>What would an EGS Geothermal Plant look like?</vt:lpstr>
      <vt:lpstr>What are all those components doing? </vt:lpstr>
      <vt:lpstr>But returning to Geothermal 101's definition of EGS:</vt:lpstr>
      <vt:lpstr>To fracture rock, frackers inject extremely high pressure water</vt:lpstr>
      <vt:lpstr>To explore this (and other) issues I found a massive MIT led study:</vt:lpstr>
      <vt:lpstr>The report additionally claims that:</vt:lpstr>
      <vt:lpstr>But what about EGS's need for something resembling fracking?</vt:lpstr>
      <vt:lpstr>How plausible is a 20% EGS contribution to U.S. power ?</vt:lpstr>
      <vt:lpstr>The total land area of the U.S. is 9,147,593 km2</vt:lpstr>
      <vt:lpstr>Ocean Thermal Energy Conversion</vt:lpstr>
      <vt:lpstr>Ocean Thermal Energy Conversion = OTEC</vt:lpstr>
      <vt:lpstr>But Ammonia's one atmosphere boiling point is -33.34 ºC</vt:lpstr>
      <vt:lpstr>And even 20 ºC is not much of a temperature difference:</vt:lpstr>
      <vt:lpstr>But tropical islands DO often lack acceptable power alternatives</vt:lpstr>
      <vt:lpstr>Kona Hawaii's ongoing OTEC test project:</vt:lpstr>
      <vt:lpstr>A Makai video further explaining that test project:</vt:lpstr>
      <vt:lpstr>On &amp; Offshore components could be combined within a floating tower</vt:lpstr>
      <vt:lpstr>OTEC plants are now being considered in:</vt:lpstr>
      <vt:lpstr>The Physics of Tapping into Water Power</vt:lpstr>
      <vt:lpstr>Water can provide power from either its kinetic or potential energy:</vt:lpstr>
      <vt:lpstr>To extract water's kinetic energy, you must force it to slow down</vt:lpstr>
      <vt:lpstr>But you can't hijack all of a flow's kinetic energy - at least not continuously</vt:lpstr>
      <vt:lpstr>The value &amp; utility of those water power formulas</vt:lpstr>
      <vt:lpstr>These distinctions mean that, in this note set:</vt:lpstr>
      <vt:lpstr>Tidal Barrage Power  Covered more completely in my note set on Hydro Power (pptx / pdf / key)</vt:lpstr>
      <vt:lpstr>A Tidal Barrage is a dam NOT filled by an incoming river</vt:lpstr>
      <vt:lpstr>Higher the tides - Higher a Tidal Barrage's power</vt:lpstr>
      <vt:lpstr>The (circled) road crossing Saint Malo's estuary was in fact a Tidal Barrage:</vt:lpstr>
      <vt:lpstr>But why is a small 1966 plant still the prime example of this technology?</vt:lpstr>
      <vt:lpstr>The scale of those challenges is suggested in these figures:</vt:lpstr>
      <vt:lpstr>UK feasibility studies are discussed in my Hydropower Power note set 1</vt:lpstr>
      <vt:lpstr>A simpler question: What is the upper limit on Tidal Barrage power?</vt:lpstr>
      <vt:lpstr>That much energy would be capturable over each tidal cycle</vt:lpstr>
      <vt:lpstr>But the Rance Tidal Barrage has an area of 22.5 km2 with 8m tides:  1</vt:lpstr>
      <vt:lpstr>Tidal Stream Power</vt:lpstr>
      <vt:lpstr>Tidal Stream power taps into the kinetic energy of flowing water</vt:lpstr>
      <vt:lpstr>But water's density is ~ 1000X that of air:</vt:lpstr>
      <vt:lpstr>The Golden Gate has the larger bay to inlet size ratio:</vt:lpstr>
      <vt:lpstr>But some weird physics can provide for even faster flows</vt:lpstr>
      <vt:lpstr>Acting like an ultra-broad wave, a tide comes in off the deep ocean</vt:lpstr>
      <vt:lpstr>Such echo-induced resonances occur for all types of waves</vt:lpstr>
      <vt:lpstr>But what sorts of turbines could survive in such super-tidal locations?</vt:lpstr>
      <vt:lpstr>Bottom-hugging designs are far more plausible:</vt:lpstr>
      <vt:lpstr>Vs. less well thought out proposals:</vt:lpstr>
      <vt:lpstr>Vs. just plain dumb proposals:</vt:lpstr>
      <vt:lpstr>Can we identify apparently successful / proven Tidal Stream designs?</vt:lpstr>
      <vt:lpstr>Its four operational turbines are indeed compact, foundation-less, bottom-clinging </vt:lpstr>
      <vt:lpstr>It's claimed Pentland Firth could provide 43% of Scotland's power 1-3</vt:lpstr>
      <vt:lpstr>But do these MeyGen turbines really qualify as "successful and proven?"</vt:lpstr>
      <vt:lpstr>A Brief / Disappointing History of Tidal Stream Power in the Bay of Fundy:</vt:lpstr>
      <vt:lpstr>The first OpenHydro prototype was lowered into the Bay of Fundy in 2009:</vt:lpstr>
      <vt:lpstr>The first of these 2MW turbines was deployed on 7 November 2016 </vt:lpstr>
      <vt:lpstr>While that turbine lay abandoned, OpenHydro modified its sister 2 MW turbine</vt:lpstr>
      <vt:lpstr>As of 2019, there is a new Tidal Stream player in the Bay of Fundy:</vt:lpstr>
      <vt:lpstr>Bottom Lines regarding Tidal Stream Power:</vt:lpstr>
      <vt:lpstr>Wave Power</vt:lpstr>
      <vt:lpstr>Waves seem to be everywhere, and they cycle up &amp; down so very often!</vt:lpstr>
      <vt:lpstr>Wave Power converter prototypes &amp; concepts:</vt:lpstr>
      <vt:lpstr>This scheme would instead position converters offshore:</vt:lpstr>
      <vt:lpstr>Other offshore schemes would use tethered buoys:</vt:lpstr>
      <vt:lpstr>The mWave converter would instead reside on the sea bottom 1</vt:lpstr>
      <vt:lpstr>What is the MAXIMUM power that waves might provide?</vt:lpstr>
      <vt:lpstr>Mapping the wave's movement in three dimensions:</vt:lpstr>
      <vt:lpstr>How much gravitational potential energy moves forward from the T = 0 wave?</vt:lpstr>
      <vt:lpstr>More complex models refine this equation (but the end result is unchanged)</vt:lpstr>
      <vt:lpstr>But another obscure bit of physics then halves that energy:</vt:lpstr>
      <vt:lpstr>Some other bits of obscure physics are more useful:</vt:lpstr>
      <vt:lpstr>Physics provides one such bit about deepwater waves:</vt:lpstr>
      <vt:lpstr>You can easily find such wave information online:</vt:lpstr>
      <vt:lpstr>So COULD Wave Power compete in Pentland Firth or Hawaii?</vt:lpstr>
      <vt:lpstr>But what about pressure-driven schemes like mWave?</vt:lpstr>
      <vt:lpstr>My intuition thus suggested pressure waves would damp out quickly</vt:lpstr>
      <vt:lpstr>Using "Mathcad" software, I plotted out the scaling term: 1, 2</vt:lpstr>
      <vt:lpstr>Consequences for mWave-like submerged pressure wave converters?</vt:lpstr>
      <vt:lpstr>Bottom lines regarding Wave Power:</vt:lpstr>
      <vt:lpstr>Floating Photovoltaic Farms</vt:lpstr>
      <vt:lpstr>One final form of water-based power:</vt:lpstr>
      <vt:lpstr>But open land is often not available near our cities &amp; factories</vt:lpstr>
      <vt:lpstr>The potential of FPV (Floating Photovoltaic) power?</vt:lpstr>
      <vt:lpstr>Global warming makes FPV's suppression of reservoir evaporation very attractive </vt:lpstr>
      <vt:lpstr>Wind Power Balloons &amp; Kites</vt:lpstr>
      <vt:lpstr>Is there an analogous "EXOTIC LOCATION" awaiting wind power?</vt:lpstr>
      <vt:lpstr>The reach higher / faster winds, turbine towers have grown taller:</vt:lpstr>
      <vt:lpstr>Which might actually look more like this:</vt:lpstr>
      <vt:lpstr>Or it might be simpler (and safer) to just: Go Fly a Kite</vt:lpstr>
      <vt:lpstr>These designs would exploit faster high altitude winds</vt:lpstr>
      <vt:lpstr>Solar Power Satellites</vt:lpstr>
      <vt:lpstr>To have a much larger impact, what about: Orbiting Solar Arrays?</vt:lpstr>
      <vt:lpstr>Motivation (at least) is crystal clear:</vt:lpstr>
      <vt:lpstr>Versus an orbital solar array:</vt:lpstr>
      <vt:lpstr>Equating gravitational and centripetal forces to get orbits:</vt:lpstr>
      <vt:lpstr>Problems with low earth orbit (LEO):</vt:lpstr>
      <vt:lpstr>So instead use a geosynchronous orbit:</vt:lpstr>
      <vt:lpstr>But at least two very non-trivial issues remain:</vt:lpstr>
      <vt:lpstr>The second issue: The array's 1 GW power beam:</vt:lpstr>
      <vt:lpstr>Fusion Power</vt:lpstr>
      <vt:lpstr>What about the holy grail of clean power: Nuclear Fusion?</vt:lpstr>
      <vt:lpstr>The products of chemical fusion vs. nuclear fusion: </vt:lpstr>
      <vt:lpstr>The challenge is GETTING nuclear reactions to even occur</vt:lpstr>
      <vt:lpstr>How hot is hot enough?</vt:lpstr>
      <vt:lpstr>A "back of the envelope" calculation of that "ignition" condition:</vt:lpstr>
      <vt:lpstr>Nuclei must start toward one another with that much kinetic energy</vt:lpstr>
      <vt:lpstr>That is (literally) an otherworldly high temperature:</vt:lpstr>
      <vt:lpstr>Confining those ultrahot nuclei via magnetic fields:</vt:lpstr>
      <vt:lpstr>Early Magnetic Bottles were sealed by magnetic mirrors at both ends:</vt:lpstr>
      <vt:lpstr>Over the last 75 years non-magnetic schemes have also been tried:</vt:lpstr>
      <vt:lpstr>Progress over that 75 years?</vt:lpstr>
      <vt:lpstr>To me as a scientist, 75 years of slow incremental progress strongly suggests:  That it's time to try something REALLY different!</vt:lpstr>
      <vt:lpstr>What about Cold Fusion (and the "scientific conspiracy" against it)?</vt:lpstr>
      <vt:lpstr>WHEN might we achieve commercial scale Fusion Power?</vt:lpstr>
      <vt:lpstr>Leading to my personal takeaways from this note set:</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Exotic Power Sources</dc:title>
  <cp:lastModifiedBy>John Bean</cp:lastModifiedBy>
  <cp:revision>7</cp:revision>
  <dcterms:created xsi:type="dcterms:W3CDTF">2020-08-13T14:47:02Z</dcterms:created>
  <dcterms:modified xsi:type="dcterms:W3CDTF">2022-09-01T14:16:27Z</dcterms:modified>
</cp:coreProperties>
</file>