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94" r:id="rId90"/>
    <p:sldId id="395" r:id="rId91"/>
    <p:sldId id="396"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3366"/>
        </a:fontRef>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3366"/>
        </a:fontRef>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3366"/>
        </a:fontRef>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5"/>
    <p:restoredTop sz="94674"/>
  </p:normalViewPr>
  <p:slideViewPr>
    <p:cSldViewPr snapToGrid="0">
      <p:cViewPr varScale="1">
        <p:scale>
          <a:sx n="118" d="100"/>
          <a:sy n="118" d="100"/>
        </p:scale>
        <p:origin x="216"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143000" y="685800"/>
            <a:ext cx="4572000" cy="3429000"/>
          </a:xfrm>
          <a:prstGeom prst="rect">
            <a:avLst/>
          </a:prstGeom>
        </p:spPr>
        <p:txBody>
          <a:bodyPr/>
          <a:lstStyle/>
          <a:p>
            <a:endParaRPr/>
          </a:p>
        </p:txBody>
      </p:sp>
      <p:sp>
        <p:nvSpPr>
          <p:cNvPr id="173" name="Shape 1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sz="2200" i="1"/>
            </a:lvl1pPr>
          </a:lstStyle>
          <a:p>
            <a:r>
              <a:t>Title Text</a:t>
            </a:r>
          </a:p>
        </p:txBody>
      </p:sp>
      <p:sp>
        <p:nvSpPr>
          <p:cNvPr id="111" name="Body Level One…"/>
          <p:cNvSpPr txBox="1">
            <a:spLocks noGrp="1"/>
          </p:cNvSpPr>
          <p:nvPr>
            <p:ph type="body" idx="1"/>
          </p:nvPr>
        </p:nvSpPr>
        <p:spPr>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a:latin typeface="Tahoma"/>
                <a:ea typeface="Tahoma"/>
                <a:cs typeface="Tahoma"/>
                <a:sym typeface="Tahoma"/>
              </a:defRPr>
            </a:lvl1pPr>
          </a:lstStyle>
          <a:p>
            <a:r>
              <a:t>Title Text</a:t>
            </a:r>
          </a:p>
        </p:txBody>
      </p:sp>
      <p:sp>
        <p:nvSpPr>
          <p:cNvPr id="120" name="Body Level One…"/>
          <p:cNvSpPr txBox="1">
            <a:spLocks noGrp="1"/>
          </p:cNvSpPr>
          <p:nvPr>
            <p:ph type="body" idx="1"/>
          </p:nvPr>
        </p:nvSpPr>
        <p:spPr>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a:defRPr sz="2000" i="1">
                <a:solidFill>
                  <a:srgbClr val="FFFFFF"/>
                </a:solidFill>
              </a:defRPr>
            </a:lvl1pPr>
          </a:lstStyle>
          <a:p>
            <a:r>
              <a:t>Title Text</a:t>
            </a:r>
          </a:p>
        </p:txBody>
      </p:sp>
      <p:sp>
        <p:nvSpPr>
          <p:cNvPr id="129" name="Body Level One…"/>
          <p:cNvSpPr txBox="1">
            <a:spLocks noGrp="1"/>
          </p:cNvSpPr>
          <p:nvPr>
            <p:ph type="body" idx="1"/>
          </p:nvPr>
        </p:nvSpPr>
        <p:spPr>
          <a:prstGeom prst="rect">
            <a:avLst/>
          </a:prstGeom>
        </p:spPr>
        <p:txBody>
          <a:bodyPr/>
          <a:lstStyle>
            <a:lvl1pPr>
              <a:spcBef>
                <a:spcPts val="300"/>
              </a:spcBef>
              <a:tabLst>
                <a:tab pos="444500" algn="l"/>
              </a:tabLst>
              <a:defRPr sz="1600"/>
            </a:lvl1pPr>
            <a:lvl2pPr marL="620485" indent="-163285">
              <a:spcBef>
                <a:spcPts val="300"/>
              </a:spcBef>
              <a:tabLst>
                <a:tab pos="444500" algn="l"/>
              </a:tabLst>
              <a:defRPr sz="1600"/>
            </a:lvl2pPr>
            <a:lvl3pPr marL="1066800" indent="-152400">
              <a:spcBef>
                <a:spcPts val="300"/>
              </a:spcBef>
              <a:tabLst>
                <a:tab pos="444500" algn="l"/>
              </a:tabLst>
              <a:defRPr sz="1600"/>
            </a:lvl3pPr>
            <a:lvl4pPr marL="1554480" indent="-182880">
              <a:spcBef>
                <a:spcPts val="300"/>
              </a:spcBef>
              <a:tabLst>
                <a:tab pos="444500" algn="l"/>
              </a:tabLst>
              <a:defRPr sz="1600"/>
            </a:lvl4pPr>
            <a:lvl5pPr marL="2011679" indent="-182879">
              <a:spcBef>
                <a:spcPts val="300"/>
              </a:spcBef>
              <a:tabLst>
                <a:tab pos="444500" algn="l"/>
              </a:tabLst>
              <a:defRPr sz="16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a:defRPr i="1"/>
            </a:lvl1pPr>
          </a:lstStyle>
          <a:p>
            <a:r>
              <a:t>Title Text</a:t>
            </a:r>
          </a:p>
        </p:txBody>
      </p:sp>
      <p:sp>
        <p:nvSpPr>
          <p:cNvPr id="138" name="Body Level One…"/>
          <p:cNvSpPr txBox="1">
            <a:spLocks noGrp="1"/>
          </p:cNvSpPr>
          <p:nvPr>
            <p:ph type="body" idx="1"/>
          </p:nvPr>
        </p:nvSpPr>
        <p:spPr>
          <a:prstGeom prst="rect">
            <a:avLst/>
          </a:prstGeom>
        </p:spPr>
        <p:txBody>
          <a:bodyPr/>
          <a:lstStyle>
            <a:lvl1pPr>
              <a:tabLst>
                <a:tab pos="457200" algn="l"/>
                <a:tab pos="914400" algn="l"/>
                <a:tab pos="1371600" algn="l"/>
                <a:tab pos="1828800" algn="l"/>
                <a:tab pos="2286000" algn="l"/>
              </a:tabLst>
              <a:defRPr sz="1800"/>
            </a:lvl1pPr>
            <a:lvl2pPr marL="640896" indent="-183696">
              <a:tabLst>
                <a:tab pos="457200" algn="l"/>
                <a:tab pos="914400" algn="l"/>
                <a:tab pos="1371600" algn="l"/>
                <a:tab pos="1828800" algn="l"/>
                <a:tab pos="2286000" algn="l"/>
              </a:tabLst>
              <a:defRPr sz="1800"/>
            </a:lvl2pPr>
            <a:lvl3pPr marL="1085850" indent="-171450">
              <a:tabLst>
                <a:tab pos="457200" algn="l"/>
                <a:tab pos="914400" algn="l"/>
                <a:tab pos="1371600" algn="l"/>
                <a:tab pos="1828800" algn="l"/>
                <a:tab pos="2286000" algn="l"/>
              </a:tabLst>
              <a:defRPr sz="1800"/>
            </a:lvl3pPr>
            <a:lvl4pPr marL="1577339" indent="-205739">
              <a:tabLst>
                <a:tab pos="457200" algn="l"/>
                <a:tab pos="914400" algn="l"/>
                <a:tab pos="1371600" algn="l"/>
                <a:tab pos="1828800" algn="l"/>
                <a:tab pos="2286000" algn="l"/>
              </a:tabLst>
              <a:defRPr sz="1800"/>
            </a:lvl4pPr>
            <a:lvl5pPr marL="2034539" indent="-205739">
              <a:tabLst>
                <a:tab pos="457200" algn="l"/>
                <a:tab pos="914400" algn="l"/>
                <a:tab pos="1371600" algn="l"/>
                <a:tab pos="1828800" algn="l"/>
                <a:tab pos="2286000" algn="l"/>
              </a:tabLst>
              <a:defRPr sz="1800"/>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lIns="45718" tIns="45718" rIns="45718" bIns="45718"/>
          <a:lstStyle>
            <a:lvl1pPr>
              <a:defRPr>
                <a:latin typeface="Tahoma"/>
                <a:ea typeface="Tahoma"/>
                <a:cs typeface="Tahoma"/>
                <a:sym typeface="Tahoma"/>
              </a:defRPr>
            </a:lvl1pPr>
          </a:lstStyle>
          <a:p>
            <a:r>
              <a:t>Title Text</a:t>
            </a:r>
          </a:p>
        </p:txBody>
      </p:sp>
      <p:sp>
        <p:nvSpPr>
          <p:cNvPr id="147" name="Body Level One…"/>
          <p:cNvSpPr txBox="1">
            <a:spLocks noGrp="1"/>
          </p:cNvSpPr>
          <p:nvPr>
            <p:ph type="body" idx="1"/>
          </p:nvPr>
        </p:nvSpPr>
        <p:spPr>
          <a:prstGeom prst="rect">
            <a:avLst/>
          </a:prstGeom>
        </p:spPr>
        <p:txBody>
          <a:bodyPr lIns="45718" tIns="45718" rIns="45718" bIns="45718"/>
          <a:lstStyle>
            <a:lvl1pPr>
              <a:tabLst>
                <a:tab pos="457200" algn="l"/>
                <a:tab pos="914400" algn="l"/>
                <a:tab pos="1371600" algn="l"/>
                <a:tab pos="1828800" algn="l"/>
                <a:tab pos="2286000" algn="l"/>
              </a:tabLst>
              <a:defRPr sz="1800"/>
            </a:lvl1pPr>
            <a:lvl2pPr marL="640896" indent="-183696">
              <a:tabLst>
                <a:tab pos="457200" algn="l"/>
                <a:tab pos="914400" algn="l"/>
                <a:tab pos="1371600" algn="l"/>
                <a:tab pos="1828800" algn="l"/>
                <a:tab pos="2286000" algn="l"/>
              </a:tabLst>
              <a:defRPr sz="1800"/>
            </a:lvl2pPr>
            <a:lvl3pPr marL="1085850" indent="-171450">
              <a:tabLst>
                <a:tab pos="457200" algn="l"/>
                <a:tab pos="914400" algn="l"/>
                <a:tab pos="1371600" algn="l"/>
                <a:tab pos="1828800" algn="l"/>
                <a:tab pos="2286000" algn="l"/>
              </a:tabLst>
              <a:defRPr sz="1800"/>
            </a:lvl3pPr>
            <a:lvl4pPr marL="1577338" indent="-205738">
              <a:tabLst>
                <a:tab pos="457200" algn="l"/>
                <a:tab pos="914400" algn="l"/>
                <a:tab pos="1371600" algn="l"/>
                <a:tab pos="1828800" algn="l"/>
                <a:tab pos="2286000" algn="l"/>
              </a:tabLst>
              <a:defRPr sz="1800"/>
            </a:lvl4pPr>
            <a:lvl5pPr marL="2034538" indent="-205738">
              <a:tabLst>
                <a:tab pos="457200" algn="l"/>
                <a:tab pos="914400" algn="l"/>
                <a:tab pos="1371600" algn="l"/>
                <a:tab pos="1828800" algn="l"/>
                <a:tab pos="2286000" algn="l"/>
              </a:tabLst>
              <a:defRPr sz="1800"/>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416373" y="6092098"/>
            <a:ext cx="273654" cy="264254"/>
          </a:xfrm>
          <a:prstGeom prst="rect">
            <a:avLst/>
          </a:prstGeom>
        </p:spPr>
        <p:txBody>
          <a:bodyPr lIns="45718" tIns="45718" rIns="45718" bIns="45718"/>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685800" y="2130425"/>
            <a:ext cx="7772400" cy="1470025"/>
          </a:xfrm>
          <a:prstGeom prst="rect">
            <a:avLst/>
          </a:prstGeom>
        </p:spPr>
        <p:txBody>
          <a:bodyPr/>
          <a:lstStyle>
            <a:lvl1pPr defTabSz="457200">
              <a:defRPr sz="4400">
                <a:solidFill>
                  <a:srgbClr val="000000"/>
                </a:solidFill>
                <a:latin typeface="Calibri"/>
                <a:ea typeface="Calibri"/>
                <a:cs typeface="Calibri"/>
                <a:sym typeface="Calibri"/>
              </a:defRPr>
            </a:lvl1pPr>
          </a:lstStyle>
          <a:p>
            <a:pPr>
              <a:defRPr>
                <a:effectLst/>
              </a:defRPr>
            </a:pPr>
            <a:r>
              <a:t>Title Text</a:t>
            </a:r>
          </a:p>
        </p:txBody>
      </p:sp>
      <p:sp>
        <p:nvSpPr>
          <p:cNvPr id="156" name="Body Level One…"/>
          <p:cNvSpPr txBox="1">
            <a:spLocks noGrp="1"/>
          </p:cNvSpPr>
          <p:nvPr>
            <p:ph type="body" sz="quarter" idx="1"/>
          </p:nvPr>
        </p:nvSpPr>
        <p:spPr>
          <a:xfrm>
            <a:off x="1371600" y="3886200"/>
            <a:ext cx="6400800" cy="1752600"/>
          </a:xfrm>
          <a:prstGeom prst="rect">
            <a:avLst/>
          </a:prstGeom>
        </p:spPr>
        <p:txBody>
          <a:bodyPr/>
          <a:lstStyle>
            <a:lvl1pPr algn="ctr" defTabSz="457200">
              <a:spcBef>
                <a:spcPts val="700"/>
              </a:spcBef>
              <a:defRPr sz="3200">
                <a:solidFill>
                  <a:srgbClr val="888888"/>
                </a:solidFill>
                <a:latin typeface="Calibri"/>
                <a:ea typeface="Calibri"/>
                <a:cs typeface="Calibri"/>
                <a:sym typeface="Calibri"/>
              </a:defRPr>
            </a:lvl1pPr>
            <a:lvl2pPr marL="0" indent="457200" algn="ctr" defTabSz="457200">
              <a:spcBef>
                <a:spcPts val="700"/>
              </a:spcBef>
              <a:buSzTx/>
              <a:buNone/>
              <a:defRPr sz="3200">
                <a:solidFill>
                  <a:srgbClr val="888888"/>
                </a:solidFill>
                <a:latin typeface="Calibri"/>
                <a:ea typeface="Calibri"/>
                <a:cs typeface="Calibri"/>
                <a:sym typeface="Calibri"/>
              </a:defRPr>
            </a:lvl2pPr>
            <a:lvl3pPr marL="0" indent="914400" algn="ctr" defTabSz="457200">
              <a:spcBef>
                <a:spcPts val="700"/>
              </a:spcBef>
              <a:buSzTx/>
              <a:buNone/>
              <a:defRPr sz="3200">
                <a:solidFill>
                  <a:srgbClr val="888888"/>
                </a:solidFill>
                <a:latin typeface="Calibri"/>
                <a:ea typeface="Calibri"/>
                <a:cs typeface="Calibri"/>
                <a:sym typeface="Calibri"/>
              </a:defRPr>
            </a:lvl3pPr>
            <a:lvl4pPr marL="0" indent="1371600" algn="ctr" defTabSz="457200">
              <a:spcBef>
                <a:spcPts val="700"/>
              </a:spcBef>
              <a:buSzTx/>
              <a:buNone/>
              <a:defRPr sz="3200">
                <a:solidFill>
                  <a:srgbClr val="888888"/>
                </a:solidFill>
                <a:latin typeface="Calibri"/>
                <a:ea typeface="Calibri"/>
                <a:cs typeface="Calibri"/>
                <a:sym typeface="Calibri"/>
              </a:defRPr>
            </a:lvl4pPr>
            <a:lvl5pPr marL="0" indent="1828800" algn="ctr" defTabSz="457200">
              <a:spcBef>
                <a:spcPts val="700"/>
              </a:spcBef>
              <a:buSzTx/>
              <a:buNone/>
              <a:defRPr sz="3200">
                <a:solidFill>
                  <a:srgbClr val="888888"/>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7" name="Slide Number"/>
          <p:cNvSpPr txBox="1">
            <a:spLocks noGrp="1"/>
          </p:cNvSpPr>
          <p:nvPr>
            <p:ph type="sldNum" sz="quarter" idx="2"/>
          </p:nvPr>
        </p:nvSpPr>
        <p:spPr>
          <a:xfrm>
            <a:off x="8428176" y="6404292"/>
            <a:ext cx="258624" cy="269241"/>
          </a:xfrm>
          <a:prstGeom prst="rect">
            <a:avLst/>
          </a:prstGeom>
        </p:spPr>
        <p:txBody>
          <a:bodyPr anchor="ctr"/>
          <a:lstStyle>
            <a:lvl1pPr defTabSz="457200">
              <a:defRPr sz="1200">
                <a:solidFill>
                  <a:srgbClr val="888888"/>
                </a:solidFill>
                <a:latin typeface="Calibri"/>
                <a:ea typeface="Calibri"/>
                <a:cs typeface="Calibri"/>
                <a:sym typeface="Calibri"/>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a:defRPr sz="2000" i="1"/>
            </a:lvl1pPr>
          </a:lstStyle>
          <a:p>
            <a:r>
              <a:t>Title Text</a:t>
            </a:r>
          </a:p>
        </p:txBody>
      </p:sp>
      <p:sp>
        <p:nvSpPr>
          <p:cNvPr id="165" name="Body Level One…"/>
          <p:cNvSpPr txBox="1">
            <a:spLocks noGrp="1"/>
          </p:cNvSpPr>
          <p:nvPr>
            <p:ph type="body" idx="1"/>
          </p:nvPr>
        </p:nvSpPr>
        <p:spPr>
          <a:prstGeom prst="rect">
            <a:avLst/>
          </a:prstGeom>
        </p:spPr>
        <p:txBody>
          <a:bodyPr/>
          <a:lstStyle>
            <a:lvl1pPr>
              <a:lnSpc>
                <a:spcPct val="170000"/>
              </a:lnSpc>
              <a:spcBef>
                <a:spcPts val="0"/>
              </a:spcBef>
              <a:tabLst>
                <a:tab pos="457200" algn="l"/>
                <a:tab pos="914400" algn="l"/>
                <a:tab pos="1371600" algn="l"/>
                <a:tab pos="1828800" algn="l"/>
                <a:tab pos="2286000" algn="l"/>
              </a:tabLst>
              <a:defRPr sz="1600"/>
            </a:lvl1pPr>
            <a:lvl2pPr marL="620485" indent="-163285">
              <a:lnSpc>
                <a:spcPct val="170000"/>
              </a:lnSpc>
              <a:spcBef>
                <a:spcPts val="0"/>
              </a:spcBef>
              <a:tabLst>
                <a:tab pos="457200" algn="l"/>
                <a:tab pos="914400" algn="l"/>
                <a:tab pos="1371600" algn="l"/>
                <a:tab pos="1828800" algn="l"/>
                <a:tab pos="2286000" algn="l"/>
              </a:tabLst>
              <a:defRPr sz="1600"/>
            </a:lvl2pPr>
            <a:lvl3pPr marL="1066800" indent="-152400">
              <a:lnSpc>
                <a:spcPct val="170000"/>
              </a:lnSpc>
              <a:spcBef>
                <a:spcPts val="0"/>
              </a:spcBef>
              <a:tabLst>
                <a:tab pos="457200" algn="l"/>
                <a:tab pos="914400" algn="l"/>
                <a:tab pos="1371600" algn="l"/>
                <a:tab pos="1828800" algn="l"/>
                <a:tab pos="2286000" algn="l"/>
              </a:tabLst>
              <a:defRPr sz="1600"/>
            </a:lvl3pPr>
            <a:lvl4pPr marL="1554480" indent="-182880">
              <a:lnSpc>
                <a:spcPct val="170000"/>
              </a:lnSpc>
              <a:spcBef>
                <a:spcPts val="0"/>
              </a:spcBef>
              <a:tabLst>
                <a:tab pos="457200" algn="l"/>
                <a:tab pos="914400" algn="l"/>
                <a:tab pos="1371600" algn="l"/>
                <a:tab pos="1828800" algn="l"/>
                <a:tab pos="2286000" algn="l"/>
              </a:tabLst>
              <a:defRPr sz="1600"/>
            </a:lvl4pPr>
            <a:lvl5pPr marL="2011679" indent="-182879">
              <a:lnSpc>
                <a:spcPct val="170000"/>
              </a:lnSpc>
              <a:spcBef>
                <a:spcPts val="0"/>
              </a:spcBef>
              <a:tabLst>
                <a:tab pos="457200" algn="l"/>
                <a:tab pos="914400" algn="l"/>
                <a:tab pos="1371600" algn="l"/>
                <a:tab pos="1828800" algn="l"/>
                <a:tab pos="2286000" algn="l"/>
              </a:tabLst>
              <a:defRPr sz="1600"/>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hyperlink" Target="https://wecanfigurethisout.org/ENERGY/Web_notes/Carbon/Biomass%20and%20Biofuels.key" TargetMode="External"/><Relationship Id="rId3" Type="http://schemas.openxmlformats.org/officeDocument/2006/relationships/hyperlink" Target="https://wecanfigurethisout.org/ENERGY/Web_notes/Electrochemical/Batteries%20and%20Fuel%20Cells.pdf" TargetMode="External"/><Relationship Id="rId7" Type="http://schemas.openxmlformats.org/officeDocument/2006/relationships/hyperlink" Target="https://wecanfigurethisout.org/ENERGY/Web_notes/Carbon/Biomass%20and%20Biofuels.pdf" TargetMode="External"/><Relationship Id="rId2" Type="http://schemas.openxmlformats.org/officeDocument/2006/relationships/hyperlink" Target="https://wecanfigurethisout.org/ENERGY/Web_notes/Electrochemical/Batteries%20and%20Fuel%20Cells.pptx" TargetMode="External"/><Relationship Id="rId1" Type="http://schemas.openxmlformats.org/officeDocument/2006/relationships/slideLayout" Target="../slideLayouts/slideLayout12.xml"/><Relationship Id="rId6" Type="http://schemas.openxmlformats.org/officeDocument/2006/relationships/hyperlink" Target="https://wecanfigurethisout.org/ENERGY/Web_notes/Carbon/Biomass%20and%20Biofuels.pptx" TargetMode="External"/><Relationship Id="rId11" Type="http://schemas.openxmlformats.org/officeDocument/2006/relationships/hyperlink" Target="https://wecanfigurethisout.org/ENERGY/Web_notes/Electrochemistry/Hydrogen%20Economy.key" TargetMode="External"/><Relationship Id="rId5" Type="http://schemas.openxmlformats.org/officeDocument/2006/relationships/image" Target="../media/image78.png"/><Relationship Id="rId10" Type="http://schemas.openxmlformats.org/officeDocument/2006/relationships/hyperlink" Target="https://wecanfigurethisout.org/ENERGY/Web_notes/Electrochemistry/Hydrogen%20Economy.pdf" TargetMode="External"/><Relationship Id="rId4" Type="http://schemas.openxmlformats.org/officeDocument/2006/relationships/hyperlink" Target="https://wecanfigurethisout.org/ENERGY/Web_notes/Electrochemical/Batteries%20and%20Fuel%20Cells.key" TargetMode="External"/><Relationship Id="rId9" Type="http://schemas.openxmlformats.org/officeDocument/2006/relationships/hyperlink" Target="https://wecanfigurethisout.org/ENERGY/Web_notes/Electrochemistry/Hydrogen%20Economy.pptx"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82.tif"/><Relationship Id="rId2" Type="http://schemas.openxmlformats.org/officeDocument/2006/relationships/image" Target="../media/image81.tif"/><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83.tif"/><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hyperlink" Target="https://wecanfigurethisout.org/ENERGY/Web_notes/Solar/Solar%20-%20Todays%20PV.pdf" TargetMode="External"/><Relationship Id="rId2" Type="http://schemas.openxmlformats.org/officeDocument/2006/relationships/hyperlink" Target="https://wecanfigurethisout.org/ENERGY/Web_notes/Solar/Solar%20-%20Todays%20PV.pptx" TargetMode="Externa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hyperlink" Target="https://wecanfigurethisout.org/ENERGY/Web_notes/Solar/Solar%20-%20Todays%20PV.ke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ecanfigurethisout.org/ENERGY/Web_notes/Energy%20Consumption/Transportation%20-%20Supporting%20-%20Files/World%20Transport%20Energy%20Breakdown.xlsx" TargetMode="Externa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127.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hyperlink" Target="https://wecanfigurethisout.org/ENERGY/Web_notes/Electrochemistry/Hydrogen%20Economy.pdf" TargetMode="External"/><Relationship Id="rId2" Type="http://schemas.openxmlformats.org/officeDocument/2006/relationships/hyperlink" Target="https://wecanfigurethisout.org/ENERGY/Web_notes/Electrochemistry/Hydrogen%20Economy.pptx" TargetMode="External"/><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hyperlink" Target="https://wecanfigurethisout.org/ENERGY/Web_notes/Electrochemistry/Hydrogen%20Economy.key"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hyperlink" Target="https://wecanfigurethisout.org/ENERGY/Web_notes/Energy%20Consumption/Housing.pdf" TargetMode="External"/><Relationship Id="rId7" Type="http://schemas.openxmlformats.org/officeDocument/2006/relationships/hyperlink" Target="https://www.wecanfigurethisout.org/ENERGY/Web_notes/Energy%20Consumption/Greener%20Cars%20and%20Trucks.key" TargetMode="External"/><Relationship Id="rId2" Type="http://schemas.openxmlformats.org/officeDocument/2006/relationships/hyperlink" Target="https://wecanfigurethisout.org/ENERGY/Web_notes/Energy%20Consumption/Housing.pptx" TargetMode="External"/><Relationship Id="rId1" Type="http://schemas.openxmlformats.org/officeDocument/2006/relationships/slideLayout" Target="../slideLayouts/slideLayout12.xml"/><Relationship Id="rId6" Type="http://schemas.openxmlformats.org/officeDocument/2006/relationships/hyperlink" Target="https://www.wecanfigurethisout.org/ENERGY/Web_notes/Energy%20Consumption/Greener%20Cars%20and%20Trucks.pdf" TargetMode="External"/><Relationship Id="rId5" Type="http://schemas.openxmlformats.org/officeDocument/2006/relationships/hyperlink" Target="https://www.wecanfigurethisout.org/ENERGY/Web_notes/Energy%20Consumption/Greener%20Cars%20and%20Trucks.pptx" TargetMode="External"/><Relationship Id="rId4" Type="http://schemas.openxmlformats.org/officeDocument/2006/relationships/hyperlink" Target="https://wecanfigurethisout.org/ENERGY/Web_notes/Energy%20Consumption/Housing.key"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hyperlink" Target="https://www.wecanfigurethisout.org/ENERGY/Web_notes/Energy%20Consumption/Greener%20Cars%20and%20Trucks.key" TargetMode="External"/><Relationship Id="rId5" Type="http://schemas.openxmlformats.org/officeDocument/2006/relationships/hyperlink" Target="https://www.wecanfigurethisout.org/ENERGY/Web_notes/Energy%20Consumption/Greener%20Cars%20and%20Trucks.pdf" TargetMode="External"/><Relationship Id="rId4" Type="http://schemas.openxmlformats.org/officeDocument/2006/relationships/hyperlink" Target="https://www.wecanfigurethisout.org/ENERGY/Web_notes/Energy%20Consumption/Greener%20Cars%20and%20Trucks.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ecanfigurethisout.org/ENERGY/Web_notes/Energy%20Consumption/Transportation%20-%20Supporting%20-%20Files/EPA%20-Inventory%20of%20US%20Greenhouse%20Gas%20Emissions%20and%20Sinks.pdf" TargetMode="External"/><Relationship Id="rId2" Type="http://schemas.openxmlformats.org/officeDocument/2006/relationships/hyperlink" Target="http://www.epa.gov/climatechange/Downloads/ghgemissions/US-GHG-Inventory-2014-Main-Text.pdf" TargetMode="Externa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wecanfigurethisout.org/ENERGY/Web_notes/Energy%20Consumption/Greener%20Cars%20and%20Trucks.pptx" TargetMode="External"/><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hyperlink" Target="https://www.wecanfigurethisout.org/ENERGY/Web_notes/Energy%20Consumption/Greener%20Cars%20and%20Trucks.key" TargetMode="External"/><Relationship Id="rId4" Type="http://schemas.openxmlformats.org/officeDocument/2006/relationships/hyperlink" Target="https://www.wecanfigurethisout.org/ENERGY/Web_notes/Energy%20Consumption/Greener%20Cars%20and%20Trucks.pdf"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ttps://www.withouthotair.com/cC/page_269.shtml" TargetMode="External"/><Relationship Id="rId2" Type="http://schemas.openxmlformats.org/officeDocument/2006/relationships/hyperlink" Target="https://www.withouthotair.com/cA/page_254.shtm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file:///Users/johncbean/Sites/ENERGY/Web_notes/Electricity/Electricty%20and%20Magnetism.pdf" TargetMode="External"/><Relationship Id="rId2" Type="http://schemas.openxmlformats.org/officeDocument/2006/relationships/hyperlink" Target="file:///Users/johncbean/Sites/ENERGY/Web_notes/Electricity/Electricty%20and%20Magnetism.pptx" TargetMode="External"/><Relationship Id="rId1" Type="http://schemas.openxmlformats.org/officeDocument/2006/relationships/slideLayout" Target="../slideLayouts/slideLayout1.xml"/><Relationship Id="rId4" Type="http://schemas.openxmlformats.org/officeDocument/2006/relationships/hyperlink" Target="file:///Users/johncbean/Sites/ENERGY/Web_notes/Electricity/Electricty%20and%20Magnetism.key"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wecanfigurethisout.org/ENERGY/Web_notes/Energy%20Consumption/Greener%20Cars%20and%20Trucks.pdf" TargetMode="External"/><Relationship Id="rId2" Type="http://schemas.openxmlformats.org/officeDocument/2006/relationships/hyperlink" Target="https://www.wecanfigurethisout.org/ENERGY/Web_notes/Energy%20Consumption/Greener%20Cars%20and%20Trucks.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Energy%20Consumption/Greener%20Cars%20and%20Trucks.key"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8.ti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1.ti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3.t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wecanfigurethisout.org/ENERGY/Web_notes/Carbon/Fossil%20Fuels.pdf" TargetMode="External"/><Relationship Id="rId2" Type="http://schemas.openxmlformats.org/officeDocument/2006/relationships/hyperlink" Target="https://www.wecanfigurethisout.org/ENERGY/Web_notes/Carbon/Fossil%20Fuels.pptx" TargetMode="External"/><Relationship Id="rId1" Type="http://schemas.openxmlformats.org/officeDocument/2006/relationships/slideLayout" Target="../slideLayouts/slideLayout15.xml"/><Relationship Id="rId4" Type="http://schemas.openxmlformats.org/officeDocument/2006/relationships/hyperlink" Target="https://www.wecanfigurethisout.org/ENERGY/Web_notes/Carbon/Fossil%20Fuels.key"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ecanfigurethisout.org/ENERGY/Web_notes/Electrochemical/pptx%20/%20pdf%20/Hydrogen%20Economy.pptx" TargetMode="External"/><Relationship Id="rId3" Type="http://schemas.openxmlformats.org/officeDocument/2006/relationships/hyperlink" Target="https://wecanfigurethisout.org/ENERGY/Web_notes/Carbon/Fossil%20Fuels.pdf" TargetMode="External"/><Relationship Id="rId7" Type="http://schemas.openxmlformats.org/officeDocument/2006/relationships/hyperlink" Target="https://wecanfigurethisout.org/ENERGY/Web_notes/Electrochemical/Batteries%20and%20Fuel%20Cells.key"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8.xml"/><Relationship Id="rId6" Type="http://schemas.openxmlformats.org/officeDocument/2006/relationships/hyperlink" Target="https://wecanfigurethisout.org/ENERGY/Web_notes/Electrochemical/Batteries%20and%20Fuel%20Cells.pdf" TargetMode="External"/><Relationship Id="rId11" Type="http://schemas.openxmlformats.org/officeDocument/2006/relationships/image" Target="../media/image67.jpeg"/><Relationship Id="rId5" Type="http://schemas.openxmlformats.org/officeDocument/2006/relationships/hyperlink" Target="https://wecanfigurethisout.org/ENERGY/Web_notes/Electrochemical/Batteries%20and%20Fuel%20Cells.pptx" TargetMode="External"/><Relationship Id="rId10" Type="http://schemas.openxmlformats.org/officeDocument/2006/relationships/hyperlink" Target="https://wecanfigurethisout.org/ENERGY/Web_notes/Electrochemical/Hydrogen%20Economy.key" TargetMode="External"/><Relationship Id="rId4" Type="http://schemas.openxmlformats.org/officeDocument/2006/relationships/hyperlink" Target="https://wecanfigurethisout.org/ENERGY/Web_notes/Carbon/Fossil%20Fuels.key" TargetMode="External"/><Relationship Id="rId9" Type="http://schemas.openxmlformats.org/officeDocument/2006/relationships/hyperlink" Target="https://wecanfigurethisout.org/ENERGY/Web_notes/Electrochemical/Hydrogen%20Economy.pd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wecanfigurethisout.org/ENERGY/Web_notes/Electrochemical/Batteries%20and%20Fuel%20Cells.pdf" TargetMode="External"/><Relationship Id="rId2" Type="http://schemas.openxmlformats.org/officeDocument/2006/relationships/hyperlink" Target="https://wecanfigurethisout.org/ENERGY/Web_notes/Electrochemical/Batteries%20and%20Fuel%20Cells.pptx" TargetMode="External"/><Relationship Id="rId1" Type="http://schemas.openxmlformats.org/officeDocument/2006/relationships/slideLayout" Target="../slideLayouts/slideLayout15.xml"/><Relationship Id="rId4" Type="http://schemas.openxmlformats.org/officeDocument/2006/relationships/hyperlink" Target="https://wecanfigurethisout.org/ENERGY/Web_notes/Electrochemical/Batteries%20and%20Fuel%20Cells.key"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wecanfigurethisout.org/ENERGY/Web_notes/Bigger%20Picture/Where%20do%20we%20go.pdf" TargetMode="External"/><Relationship Id="rId2" Type="http://schemas.openxmlformats.org/officeDocument/2006/relationships/hyperlink" Target="https://wecanfigurethisout.org/ENERGY/Web_notes/Bigger%20Picture/Where%20do%20we%20go.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Bigger%20Picture/Where%20do%20we%20go.key" TargetMode="External"/></Relationships>
</file>

<file path=ppt/slides/_rels/slide91.xml.rels><?xml version="1.0" encoding="UTF-8" standalone="yes"?>
<Relationships xmlns="http://schemas.openxmlformats.org/package/2006/relationships"><Relationship Id="rId2" Type="http://schemas.openxmlformats.org/officeDocument/2006/relationships/hyperlink" Target="https://www.wecanfigurethisout.org/ENERGY/Web_notes/Energy%20Consumption/Transportation%20-%20Supporting.htm"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wecanfigurethisout.org/ENERGY/Web_notes/Carbon/Biomass%20and%20Biofuels.pdf" TargetMode="External"/><Relationship Id="rId2" Type="http://schemas.openxmlformats.org/officeDocument/2006/relationships/hyperlink" Target="https://wecanfigurethisout.org/ENERGY/Web_notes/Carbon/Biomass%20and%20Biofuels.pptx" TargetMode="External"/><Relationship Id="rId1" Type="http://schemas.openxmlformats.org/officeDocument/2006/relationships/slideLayout" Target="../slideLayouts/slideLayout15.xml"/><Relationship Id="rId4" Type="http://schemas.openxmlformats.org/officeDocument/2006/relationships/hyperlink" Target="https://wecanfigurethisout.org/ENERGY/Web_notes/Carbon/Biomass%20and%20Biofuels.key"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hyperlink" Target="https://www.wecanfigurethisout.org/ENERGY/Web_notes/Energy%20Consumption/Transportation%20-%20Supporting.htm" TargetMode="Externa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5"/>
          <p:cNvSpPr txBox="1"/>
          <p:nvPr/>
        </p:nvSpPr>
        <p:spPr>
          <a:xfrm>
            <a:off x="304800" y="6444476"/>
            <a:ext cx="85344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defRPr>
            </a:lvl1pPr>
          </a:lstStyle>
          <a:p>
            <a:r>
              <a:rPr dirty="0"/>
              <a:t>(Revised:  </a:t>
            </a:r>
            <a:r>
              <a:rPr lang="en-US" dirty="0"/>
              <a:t>March</a:t>
            </a:r>
            <a:r>
              <a:rPr dirty="0"/>
              <a:t> 202</a:t>
            </a:r>
            <a:r>
              <a:rPr lang="en-US" dirty="0"/>
              <a:t>4</a:t>
            </a:r>
            <a:r>
              <a:rPr dirty="0"/>
              <a:t>)</a:t>
            </a:r>
          </a:p>
        </p:txBody>
      </p:sp>
      <p:sp>
        <p:nvSpPr>
          <p:cNvPr id="176" name="Rectangle 2"/>
          <p:cNvSpPr txBox="1">
            <a:spLocks noGrp="1"/>
          </p:cNvSpPr>
          <p:nvPr>
            <p:ph type="title"/>
          </p:nvPr>
        </p:nvSpPr>
        <p:spPr>
          <a:xfrm>
            <a:off x="304800" y="38100"/>
            <a:ext cx="8534400" cy="654050"/>
          </a:xfrm>
          <a:prstGeom prst="rect">
            <a:avLst/>
          </a:prstGeom>
        </p:spPr>
        <p:txBody>
          <a:bodyPr/>
          <a:lstStyle/>
          <a:p>
            <a:r>
              <a:t>Energy Consumption in Transportation</a:t>
            </a:r>
          </a:p>
        </p:txBody>
      </p:sp>
      <p:sp>
        <p:nvSpPr>
          <p:cNvPr id="177" name="Rectangle 3"/>
          <p:cNvSpPr txBox="1">
            <a:spLocks noGrp="1"/>
          </p:cNvSpPr>
          <p:nvPr>
            <p:ph type="body" idx="1"/>
          </p:nvPr>
        </p:nvSpPr>
        <p:spPr>
          <a:xfrm>
            <a:off x="228600" y="747191"/>
            <a:ext cx="8781751" cy="5654989"/>
          </a:xfrm>
          <a:prstGeom prst="rect">
            <a:avLst/>
          </a:prstGeom>
        </p:spPr>
        <p:txBody>
          <a:bodyPr/>
          <a:lstStyle/>
          <a:p>
            <a:pPr algn="ctr">
              <a:tabLst>
                <a:tab pos="457200" algn="l"/>
                <a:tab pos="914400" algn="l"/>
                <a:tab pos="1371600" algn="l"/>
                <a:tab pos="1828800" algn="l"/>
                <a:tab pos="2286000" algn="l"/>
              </a:tabLst>
              <a:defRPr sz="1800">
                <a:latin typeface="+mn-lt"/>
                <a:ea typeface="+mn-ea"/>
                <a:cs typeface="+mn-cs"/>
                <a:sym typeface="Arial"/>
              </a:defRPr>
            </a:pPr>
            <a:r>
              <a:t>John C. Bean</a:t>
            </a:r>
          </a:p>
          <a:p>
            <a:pPr>
              <a:tabLst>
                <a:tab pos="457200" algn="l"/>
                <a:tab pos="914400" algn="l"/>
                <a:tab pos="1371600" algn="l"/>
                <a:tab pos="1828800" algn="l"/>
                <a:tab pos="2286000" algn="l"/>
              </a:tabLst>
              <a:defRPr sz="1100">
                <a:latin typeface="+mn-lt"/>
                <a:ea typeface="+mn-ea"/>
                <a:cs typeface="+mn-cs"/>
                <a:sym typeface="Arial"/>
              </a:defRPr>
            </a:pPr>
            <a:endParaRPr/>
          </a:p>
          <a:p>
            <a:pPr algn="ctr">
              <a:spcBef>
                <a:spcPts val="300"/>
              </a:spcBef>
              <a:tabLst>
                <a:tab pos="457200" algn="l"/>
                <a:tab pos="914400" algn="l"/>
                <a:tab pos="1371600" algn="l"/>
                <a:tab pos="1828800" algn="l"/>
                <a:tab pos="2286000" algn="l"/>
              </a:tabLst>
              <a:defRPr sz="1600" u="sng">
                <a:latin typeface="+mn-lt"/>
                <a:ea typeface="+mn-ea"/>
                <a:cs typeface="+mn-cs"/>
                <a:sym typeface="Arial"/>
              </a:defRPr>
            </a:pPr>
            <a:r>
              <a:t>Outline</a:t>
            </a:r>
          </a:p>
          <a:p>
            <a:pPr algn="ctr">
              <a:tabLst>
                <a:tab pos="457200" algn="l"/>
                <a:tab pos="914400" algn="l"/>
                <a:tab pos="1371600" algn="l"/>
                <a:tab pos="1828800" algn="l"/>
                <a:tab pos="2286000" algn="l"/>
              </a:tabLst>
              <a:defRPr sz="9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Transportation's Energy Consumption &amp; Environmental Impact</a:t>
            </a:r>
          </a:p>
          <a:p>
            <a:pPr>
              <a:spcBef>
                <a:spcPts val="300"/>
              </a:spcBef>
              <a:tabLst>
                <a:tab pos="457200" algn="l"/>
                <a:tab pos="914400" algn="l"/>
                <a:tab pos="1371600" algn="l"/>
                <a:tab pos="1828800" algn="l"/>
                <a:tab pos="2286000" algn="l"/>
              </a:tabLst>
              <a:defRPr sz="600">
                <a:latin typeface="+mn-lt"/>
                <a:ea typeface="+mn-ea"/>
                <a:cs typeface="+mn-cs"/>
                <a:sym typeface="Arial"/>
              </a:defRPr>
            </a:pPr>
            <a:r>
              <a:t>    </a:t>
            </a:r>
          </a:p>
          <a:p>
            <a:pPr>
              <a:spcBef>
                <a:spcPts val="300"/>
              </a:spcBef>
              <a:tabLst>
                <a:tab pos="457200" algn="l"/>
                <a:tab pos="914400" algn="l"/>
                <a:tab pos="1371600" algn="l"/>
                <a:tab pos="1828800" algn="l"/>
                <a:tab pos="2286000" algn="l"/>
              </a:tabLst>
              <a:defRPr sz="1600">
                <a:latin typeface="+mn-lt"/>
                <a:ea typeface="+mn-ea"/>
                <a:cs typeface="+mn-cs"/>
                <a:sym typeface="Arial"/>
              </a:defRPr>
            </a:pPr>
            <a:r>
              <a:t>    Statistics on World &amp; U.S. transportation energy consumption</a:t>
            </a:r>
          </a:p>
          <a:p>
            <a:pPr>
              <a:spcBef>
                <a:spcPts val="300"/>
              </a:spcBef>
              <a:tabLst>
                <a:tab pos="457200" algn="l"/>
                <a:tab pos="914400" algn="l"/>
                <a:tab pos="1371600" algn="l"/>
                <a:tab pos="1828800" algn="l"/>
                <a:tab pos="2286000" algn="l"/>
              </a:tabLst>
              <a:defRPr sz="600">
                <a:latin typeface="+mn-lt"/>
                <a:ea typeface="+mn-ea"/>
                <a:cs typeface="+mn-cs"/>
                <a:sym typeface="Arial"/>
              </a:defRPr>
            </a:pPr>
            <a:r>
              <a:t>    </a:t>
            </a:r>
          </a:p>
          <a:p>
            <a:pPr>
              <a:spcBef>
                <a:spcPts val="300"/>
              </a:spcBef>
              <a:tabLst>
                <a:tab pos="457200" algn="l"/>
                <a:tab pos="914400" algn="l"/>
                <a:tab pos="1371600" algn="l"/>
                <a:tab pos="1828800" algn="l"/>
                <a:tab pos="2286000" algn="l"/>
              </a:tabLst>
              <a:defRPr sz="1600">
                <a:latin typeface="+mn-lt"/>
                <a:ea typeface="+mn-ea"/>
                <a:cs typeface="+mn-cs"/>
                <a:sym typeface="Arial"/>
              </a:defRPr>
            </a:pPr>
            <a:r>
              <a:t>    Statistics on World &amp; U.S. transportation greenhouse gas emissions</a:t>
            </a:r>
          </a:p>
          <a:p>
            <a:pPr>
              <a:spcBef>
                <a:spcPts val="300"/>
              </a:spcBef>
              <a:tabLst>
                <a:tab pos="457200" algn="l"/>
                <a:tab pos="914400" algn="l"/>
                <a:tab pos="1371600" algn="l"/>
                <a:tab pos="1828800" algn="l"/>
                <a:tab pos="2286000" algn="l"/>
              </a:tabLst>
              <a:defRPr sz="600">
                <a:latin typeface="+mn-lt"/>
                <a:ea typeface="+mn-ea"/>
                <a:cs typeface="+mn-cs"/>
                <a:sym typeface="Arial"/>
              </a:defRPr>
            </a:pPr>
            <a:r>
              <a:t>    </a:t>
            </a:r>
          </a:p>
          <a:p>
            <a:pPr>
              <a:spcBef>
                <a:spcPts val="300"/>
              </a:spcBef>
              <a:tabLst>
                <a:tab pos="457200" algn="l"/>
                <a:tab pos="914400" algn="l"/>
                <a:tab pos="1371600" algn="l"/>
                <a:tab pos="1828800" algn="l"/>
                <a:tab pos="2286000" algn="l"/>
              </a:tabLst>
              <a:defRPr sz="1600">
                <a:latin typeface="+mn-lt"/>
                <a:ea typeface="+mn-ea"/>
                <a:cs typeface="+mn-cs"/>
                <a:sym typeface="Arial"/>
              </a:defRPr>
            </a:pPr>
            <a:r>
              <a:t>    Unique impacts &amp; concerns about cars OR trucks OR trains OR planes OR ships </a:t>
            </a:r>
          </a:p>
          <a:p>
            <a:pPr>
              <a:spcBef>
                <a:spcPts val="300"/>
              </a:spcBef>
              <a:tabLst>
                <a:tab pos="457200" algn="l"/>
                <a:tab pos="914400" algn="l"/>
                <a:tab pos="1371600" algn="l"/>
                <a:tab pos="1828800" algn="l"/>
                <a:tab pos="2286000" algn="l"/>
              </a:tabLst>
              <a:defRPr sz="6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The science behind HOW energy is spent in moving things</a:t>
            </a:r>
          </a:p>
          <a:p>
            <a:pPr>
              <a:spcBef>
                <a:spcPts val="300"/>
              </a:spcBef>
              <a:tabLst>
                <a:tab pos="457200" algn="l"/>
                <a:tab pos="914400" algn="l"/>
                <a:tab pos="1371600" algn="l"/>
                <a:tab pos="1828800" algn="l"/>
                <a:tab pos="2286000" algn="l"/>
              </a:tabLst>
              <a:defRPr sz="6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    Yielding predictions of how power varies with vehicle size, weight, speed, altitude . . . </a:t>
            </a:r>
          </a:p>
          <a:p>
            <a:pPr>
              <a:spcBef>
                <a:spcPts val="300"/>
              </a:spcBef>
              <a:tabLst>
                <a:tab pos="457200" algn="l"/>
                <a:tab pos="914400" algn="l"/>
                <a:tab pos="1371600" algn="l"/>
                <a:tab pos="1828800" algn="l"/>
                <a:tab pos="2286000" algn="l"/>
              </a:tabLst>
              <a:defRPr sz="6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       Suggesting ways of reducing power for each mode of transportation</a:t>
            </a:r>
          </a:p>
          <a:p>
            <a:pPr>
              <a:spcBef>
                <a:spcPts val="300"/>
              </a:spcBef>
              <a:tabLst>
                <a:tab pos="457200" algn="l"/>
                <a:tab pos="914400" algn="l"/>
                <a:tab pos="1371600" algn="l"/>
                <a:tab pos="1828800" algn="l"/>
                <a:tab pos="2286000" algn="l"/>
              </a:tabLst>
              <a:defRPr sz="6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Energy saving technologies now proposed and/or being developed for:</a:t>
            </a:r>
          </a:p>
          <a:p>
            <a:pPr>
              <a:spcBef>
                <a:spcPts val="300"/>
              </a:spcBef>
              <a:tabLst>
                <a:tab pos="457200" algn="l"/>
                <a:tab pos="914400" algn="l"/>
                <a:tab pos="1371600" algn="l"/>
                <a:tab pos="1828800" algn="l"/>
                <a:tab pos="2286000" algn="l"/>
              </a:tabLst>
              <a:defRPr sz="600">
                <a:latin typeface="+mn-lt"/>
                <a:ea typeface="+mn-ea"/>
                <a:cs typeface="+mn-cs"/>
                <a:sym typeface="Arial"/>
              </a:defRPr>
            </a:pPr>
            <a:endParaRPr/>
          </a:p>
          <a:p>
            <a:pPr>
              <a:spcBef>
                <a:spcPts val="300"/>
              </a:spcBef>
              <a:tabLst>
                <a:tab pos="457200" algn="l"/>
                <a:tab pos="914400" algn="l"/>
                <a:tab pos="1371600" algn="l"/>
                <a:tab pos="1828800" algn="l"/>
                <a:tab pos="2286000" algn="l"/>
              </a:tabLst>
              <a:defRPr sz="1600">
                <a:latin typeface="+mn-lt"/>
                <a:ea typeface="+mn-ea"/>
                <a:cs typeface="+mn-cs"/>
                <a:sym typeface="Arial"/>
              </a:defRPr>
            </a:pPr>
            <a:r>
              <a:t>    Trains, planes and ships</a:t>
            </a:r>
          </a:p>
          <a:p>
            <a:pPr>
              <a:spcBef>
                <a:spcPts val="300"/>
              </a:spcBef>
              <a:tabLst>
                <a:tab pos="457200" algn="l"/>
                <a:tab pos="914400" algn="l"/>
                <a:tab pos="1371600" algn="l"/>
                <a:tab pos="1828800" algn="l"/>
                <a:tab pos="2286000" algn="l"/>
              </a:tabLst>
              <a:defRPr sz="600">
                <a:latin typeface="+mn-lt"/>
                <a:ea typeface="+mn-ea"/>
                <a:cs typeface="+mn-cs"/>
                <a:sym typeface="Arial"/>
              </a:defRPr>
            </a:pPr>
            <a:r>
              <a:t>        </a:t>
            </a:r>
          </a:p>
          <a:p>
            <a:pPr>
              <a:spcBef>
                <a:spcPts val="300"/>
              </a:spcBef>
              <a:tabLst>
                <a:tab pos="457200" algn="l"/>
                <a:tab pos="914400" algn="l"/>
                <a:tab pos="1371600" algn="l"/>
                <a:tab pos="1828800" algn="l"/>
                <a:tab pos="2286000" algn="l"/>
              </a:tabLst>
              <a:defRPr sz="1600">
                <a:latin typeface="+mn-lt"/>
                <a:ea typeface="+mn-ea"/>
                <a:cs typeface="+mn-cs"/>
                <a:sym typeface="Arial"/>
              </a:defRPr>
            </a:pPr>
            <a:r>
              <a:t>        Including discussion of possible electric planes, electric &amp; ammonia powered ships</a:t>
            </a:r>
          </a:p>
          <a:p>
            <a:pPr>
              <a:spcBef>
                <a:spcPts val="300"/>
              </a:spcBef>
              <a:tabLst>
                <a:tab pos="457200" algn="l"/>
                <a:tab pos="914400" algn="l"/>
                <a:tab pos="1371600" algn="l"/>
                <a:tab pos="1828800" algn="l"/>
                <a:tab pos="2286000" algn="l"/>
              </a:tabLst>
              <a:defRPr sz="700">
                <a:latin typeface="+mn-lt"/>
                <a:ea typeface="+mn-ea"/>
                <a:cs typeface="+mn-cs"/>
                <a:sym typeface="Arial"/>
              </a:defRPr>
            </a:pPr>
            <a:r>
              <a:t>    </a:t>
            </a:r>
          </a:p>
          <a:p>
            <a:pPr>
              <a:spcBef>
                <a:spcPts val="300"/>
              </a:spcBef>
              <a:tabLst>
                <a:tab pos="457200" algn="l"/>
                <a:tab pos="914400" algn="l"/>
                <a:tab pos="1371600" algn="l"/>
                <a:tab pos="1828800" algn="l"/>
                <a:tab pos="2286000" algn="l"/>
              </a:tabLst>
              <a:defRPr sz="1600">
                <a:latin typeface="+mn-lt"/>
                <a:ea typeface="+mn-ea"/>
                <a:cs typeface="+mn-cs"/>
                <a:sym typeface="Arial"/>
              </a:defRPr>
            </a:pPr>
            <a:r>
              <a:t>    But with cars &amp; trucks covered in subsequent separate note set: </a:t>
            </a:r>
            <a:r>
              <a:rPr b="1"/>
              <a:t>Green(er) Cars &amp; Trucks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5"/>
          <p:cNvSpPr txBox="1"/>
          <p:nvPr/>
        </p:nvSpPr>
        <p:spPr>
          <a:xfrm>
            <a:off x="2128574" y="6556434"/>
            <a:ext cx="502850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Page 69 in:  https://www.eia.gov/outlooks/ieo/pdf/ieo2019.pdf </a:t>
            </a:r>
          </a:p>
        </p:txBody>
      </p:sp>
      <p:sp>
        <p:nvSpPr>
          <p:cNvPr id="234" name="Rectangle 2"/>
          <p:cNvSpPr txBox="1">
            <a:spLocks noGrp="1"/>
          </p:cNvSpPr>
          <p:nvPr>
            <p:ph type="title"/>
          </p:nvPr>
        </p:nvSpPr>
        <p:spPr>
          <a:xfrm>
            <a:off x="177603" y="-11919"/>
            <a:ext cx="8788794" cy="598587"/>
          </a:xfrm>
          <a:prstGeom prst="rect">
            <a:avLst/>
          </a:prstGeom>
        </p:spPr>
        <p:txBody>
          <a:bodyPr/>
          <a:lstStyle/>
          <a:p>
            <a:r>
              <a:t>How is global transport energy divided between passengers &amp; freight?</a:t>
            </a:r>
          </a:p>
        </p:txBody>
      </p:sp>
      <p:sp>
        <p:nvSpPr>
          <p:cNvPr id="235" name="Rectangle 3"/>
          <p:cNvSpPr txBox="1"/>
          <p:nvPr/>
        </p:nvSpPr>
        <p:spPr>
          <a:xfrm>
            <a:off x="152400" y="1063384"/>
            <a:ext cx="87630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that same U.S. Energy Information Administration report: </a:t>
            </a:r>
            <a:r>
              <a:rPr baseline="31999"/>
              <a:t>1</a:t>
            </a:r>
          </a:p>
        </p:txBody>
      </p:sp>
      <p:sp>
        <p:nvSpPr>
          <p:cNvPr id="236" name="Rectangle 3"/>
          <p:cNvSpPr txBox="1"/>
          <p:nvPr/>
        </p:nvSpPr>
        <p:spPr>
          <a:xfrm>
            <a:off x="96546" y="5623364"/>
            <a:ext cx="8950908"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b="0">
                <a:solidFill>
                  <a:srgbClr val="FFFFFF"/>
                </a:solidFill>
                <a:effectLst>
                  <a:outerShdw blurRad="38100" dist="38100" dir="2700000" rotWithShape="0">
                    <a:srgbClr val="000000"/>
                  </a:outerShdw>
                </a:effectLst>
              </a:defRPr>
            </a:lvl1pPr>
          </a:lstStyle>
          <a:p>
            <a:r>
              <a:t>And finally:</a:t>
            </a:r>
          </a:p>
        </p:txBody>
      </p:sp>
      <p:pic>
        <p:nvPicPr>
          <p:cNvPr id="237" name="Image" descr="Image"/>
          <p:cNvPicPr>
            <a:picLocks noChangeAspect="1"/>
          </p:cNvPicPr>
          <p:nvPr/>
        </p:nvPicPr>
        <p:blipFill>
          <a:blip r:embed="rId2"/>
          <a:stretch>
            <a:fillRect/>
          </a:stretch>
        </p:blipFill>
        <p:spPr>
          <a:xfrm>
            <a:off x="1148721" y="1612599"/>
            <a:ext cx="6770358" cy="33176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Rectangle 2"/>
          <p:cNvSpPr txBox="1">
            <a:spLocks noGrp="1"/>
          </p:cNvSpPr>
          <p:nvPr>
            <p:ph type="title"/>
          </p:nvPr>
        </p:nvSpPr>
        <p:spPr>
          <a:xfrm>
            <a:off x="177603" y="-11919"/>
            <a:ext cx="8788794" cy="598587"/>
          </a:xfrm>
          <a:prstGeom prst="rect">
            <a:avLst/>
          </a:prstGeom>
        </p:spPr>
        <p:txBody>
          <a:bodyPr/>
          <a:lstStyle/>
          <a:p>
            <a:pPr defTabSz="841247">
              <a:defRPr sz="2024">
                <a:solidFill>
                  <a:srgbClr val="FFFFFF"/>
                </a:solidFill>
                <a:effectLst>
                  <a:outerShdw blurRad="35052" dist="35052" dir="2700000" rotWithShape="0">
                    <a:srgbClr val="000000"/>
                  </a:outerShdw>
                </a:effectLst>
              </a:defRPr>
            </a:pPr>
            <a:r>
              <a:rPr sz="1840"/>
              <a:t>The</a:t>
            </a:r>
            <a:r>
              <a:t> OECD &amp; ICCT pretty much agree on ship design &amp; operational changes</a:t>
            </a:r>
          </a:p>
        </p:txBody>
      </p:sp>
      <p:sp>
        <p:nvSpPr>
          <p:cNvPr id="1011" name="Rectangle 3"/>
          <p:cNvSpPr txBox="1"/>
          <p:nvPr/>
        </p:nvSpPr>
        <p:spPr>
          <a:xfrm>
            <a:off x="152400" y="696889"/>
            <a:ext cx="8763000" cy="396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lvl1pPr>
          </a:lstStyle>
          <a:p>
            <a:r>
              <a:t>But the OECD introduces the possibility of completely new ship fuels:</a:t>
            </a:r>
          </a:p>
        </p:txBody>
      </p:sp>
      <p:sp>
        <p:nvSpPr>
          <p:cNvPr id="1012" name="Rectangle 5"/>
          <p:cNvSpPr txBox="1"/>
          <p:nvPr/>
        </p:nvSpPr>
        <p:spPr>
          <a:xfrm>
            <a:off x="196970" y="6518376"/>
            <a:ext cx="8874770"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defRPr>
            </a:pPr>
            <a:r>
              <a:rPr>
                <a:solidFill>
                  <a:srgbClr val="FFFFFF"/>
                </a:solidFill>
              </a:rPr>
              <a:t>1) This discussion of Electric Ships is also part of my note set:   </a:t>
            </a:r>
            <a:r>
              <a:rPr b="1">
                <a:solidFill>
                  <a:srgbClr val="FFFFFF"/>
                </a:solidFill>
              </a:rPr>
              <a:t>Batteries and Fuel Cells </a:t>
            </a:r>
            <a:r>
              <a:rPr>
                <a:solidFill>
                  <a:srgbClr val="FFFFFF"/>
                </a:solidFill>
              </a:rPr>
              <a:t>(</a:t>
            </a:r>
            <a:r>
              <a:rPr u="sng">
                <a:solidFill>
                  <a:srgbClr val="00CCFF"/>
                </a:solidFill>
                <a:uFill>
                  <a:solidFill>
                    <a:srgbClr val="00CCFF"/>
                  </a:solidFill>
                </a:uFill>
                <a:hlinkClick r:id="rId2"/>
              </a:rPr>
              <a:t>pptx</a:t>
            </a:r>
            <a:r>
              <a:t> </a:t>
            </a:r>
            <a:r>
              <a:rPr>
                <a:solidFill>
                  <a:srgbClr val="FFFFFF"/>
                </a:solidFill>
              </a:rPr>
              <a:t>/</a:t>
            </a:r>
            <a:r>
              <a:t> </a:t>
            </a:r>
            <a:r>
              <a:rPr u="sng">
                <a:solidFill>
                  <a:srgbClr val="00CCFF"/>
                </a:solidFill>
                <a:uFill>
                  <a:solidFill>
                    <a:srgbClr val="00CCFF"/>
                  </a:solidFill>
                </a:uFill>
                <a:hlinkClick r:id="rId3"/>
              </a:rPr>
              <a:t>pdf</a:t>
            </a:r>
            <a:r>
              <a:t> </a:t>
            </a:r>
            <a:r>
              <a:rPr>
                <a:solidFill>
                  <a:srgbClr val="FFFFFF"/>
                </a:solidFill>
              </a:rPr>
              <a:t>/</a:t>
            </a:r>
            <a:r>
              <a:t> </a:t>
            </a:r>
            <a:r>
              <a:rPr u="sng">
                <a:solidFill>
                  <a:srgbClr val="00CCFF"/>
                </a:solidFill>
                <a:uFill>
                  <a:solidFill>
                    <a:srgbClr val="00CCFF"/>
                  </a:solidFill>
                </a:uFill>
                <a:hlinkClick r:id="rId4"/>
              </a:rPr>
              <a:t>key</a:t>
            </a:r>
            <a:r>
              <a:rPr>
                <a:solidFill>
                  <a:srgbClr val="FFFFFF"/>
                </a:solidFill>
              </a:rPr>
              <a:t>)</a:t>
            </a:r>
          </a:p>
        </p:txBody>
      </p:sp>
      <p:pic>
        <p:nvPicPr>
          <p:cNvPr id="1013" name="Image" descr="Image"/>
          <p:cNvPicPr>
            <a:picLocks noChangeAspect="1"/>
          </p:cNvPicPr>
          <p:nvPr/>
        </p:nvPicPr>
        <p:blipFill>
          <a:blip r:embed="rId5"/>
          <a:stretch>
            <a:fillRect/>
          </a:stretch>
        </p:blipFill>
        <p:spPr>
          <a:xfrm>
            <a:off x="496347" y="1178666"/>
            <a:ext cx="8176706" cy="1850204"/>
          </a:xfrm>
          <a:prstGeom prst="rect">
            <a:avLst/>
          </a:prstGeom>
          <a:ln w="12700">
            <a:miter lim="400000"/>
          </a:ln>
        </p:spPr>
      </p:pic>
      <p:sp>
        <p:nvSpPr>
          <p:cNvPr id="1014" name="Rectangle 3"/>
          <p:cNvSpPr txBox="1"/>
          <p:nvPr/>
        </p:nvSpPr>
        <p:spPr>
          <a:xfrm>
            <a:off x="88900" y="3120784"/>
            <a:ext cx="9090910" cy="33183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fuels with maximum GHG reduction / minimum controversy or downside risk are: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Biofuels, Hydrogen, Ammonia, and Electricity</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Biofuels are discussed in my note set: </a:t>
            </a:r>
            <a:r>
              <a:rPr b="1"/>
              <a:t>Biomass and Biofuels</a:t>
            </a:r>
            <a:r>
              <a:t> (</a:t>
            </a:r>
            <a:r>
              <a:rPr u="sng">
                <a:solidFill>
                  <a:srgbClr val="00CCFF"/>
                </a:solidFill>
                <a:uFill>
                  <a:solidFill>
                    <a:srgbClr val="00CCFF"/>
                  </a:solidFill>
                </a:uFill>
                <a:hlinkClick r:id="rId6"/>
              </a:rPr>
              <a:t>pptx</a:t>
            </a:r>
            <a:r>
              <a:t> / </a:t>
            </a:r>
            <a:r>
              <a:rPr u="sng">
                <a:solidFill>
                  <a:srgbClr val="00CCFF"/>
                </a:solidFill>
                <a:uFill>
                  <a:solidFill>
                    <a:srgbClr val="00CCFF"/>
                  </a:solidFill>
                </a:uFill>
                <a:hlinkClick r:id="rId7"/>
              </a:rPr>
              <a:t>pdf</a:t>
            </a:r>
            <a:r>
              <a:t> / </a:t>
            </a:r>
            <a:r>
              <a:rPr u="sng">
                <a:solidFill>
                  <a:srgbClr val="00CCFF"/>
                </a:solidFill>
                <a:uFill>
                  <a:solidFill>
                    <a:srgbClr val="00CCFF"/>
                  </a:solidFill>
                </a:uFill>
                <a:hlinkClick r:id="rId8"/>
              </a:rPr>
              <a:t>key</a:t>
            </a:r>
            <a:r>
              <a:t>) </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Hydrogen fuel is covered in my note set: </a:t>
            </a:r>
            <a:r>
              <a:rPr b="1"/>
              <a:t>A Hydrogen Economy?</a:t>
            </a:r>
            <a:r>
              <a:t> (</a:t>
            </a:r>
            <a:r>
              <a:rPr u="sng">
                <a:solidFill>
                  <a:srgbClr val="00CCFF"/>
                </a:solidFill>
                <a:uFill>
                  <a:solidFill>
                    <a:srgbClr val="00CCFF"/>
                  </a:solidFill>
                </a:uFill>
                <a:hlinkClick r:id="rId9"/>
              </a:rPr>
              <a:t>pptx</a:t>
            </a:r>
            <a:r>
              <a:t> / </a:t>
            </a:r>
            <a:r>
              <a:rPr u="sng">
                <a:solidFill>
                  <a:srgbClr val="00CCFF"/>
                </a:solidFill>
                <a:uFill>
                  <a:solidFill>
                    <a:srgbClr val="00CCFF"/>
                  </a:solidFill>
                </a:uFill>
                <a:hlinkClick r:id="rId10"/>
              </a:rPr>
              <a:t>pdf</a:t>
            </a:r>
            <a:r>
              <a:t> / </a:t>
            </a:r>
            <a:r>
              <a:rPr u="sng">
                <a:solidFill>
                  <a:srgbClr val="00CCFF"/>
                </a:solidFill>
                <a:uFill>
                  <a:solidFill>
                    <a:srgbClr val="00CCFF"/>
                  </a:solidFill>
                </a:uFill>
                <a:hlinkClick r:id="rId11"/>
              </a:rPr>
              <a:t>key</a:t>
            </a:r>
            <a:r>
              <a:t>)</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So here I'd like to instead explore the remaining options of:</a:t>
            </a:r>
          </a:p>
          <a:p>
            <a:pPr lvl="6" indent="2948939">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lvl="6" indent="2948939">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Electric Powered Ships</a:t>
            </a:r>
            <a:r>
              <a:t> </a:t>
            </a:r>
            <a:r>
              <a:rPr baseline="31999"/>
              <a:t>1</a:t>
            </a:r>
          </a:p>
          <a:p>
            <a:pPr lvl="6" indent="2948939">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lvl="6" indent="2948939">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Ammonia Powered Ships</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The Possibility of Electrically Powered Ships: </a:t>
            </a:r>
          </a:p>
        </p:txBody>
      </p:sp>
      <p:sp>
        <p:nvSpPr>
          <p:cNvPr id="1017"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Rectangle 5"/>
          <p:cNvSpPr txBox="1"/>
          <p:nvPr/>
        </p:nvSpPr>
        <p:spPr>
          <a:xfrm>
            <a:off x="304800" y="64064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Left: https://www.limos4.com/blog/european-cruising-largest-cruise-ships-in-2016</a:t>
            </a:r>
            <a:br/>
            <a:r>
              <a:t>Right: http://www.shipspotting.com/gallery/photo.php?lid=2536561</a:t>
            </a:r>
          </a:p>
        </p:txBody>
      </p:sp>
      <p:sp>
        <p:nvSpPr>
          <p:cNvPr id="1020" name="Rectangle 2"/>
          <p:cNvSpPr txBox="1">
            <a:spLocks noGrp="1"/>
          </p:cNvSpPr>
          <p:nvPr>
            <p:ph type="title"/>
          </p:nvPr>
        </p:nvSpPr>
        <p:spPr>
          <a:xfrm>
            <a:off x="304800" y="25399"/>
            <a:ext cx="8534400" cy="675219"/>
          </a:xfrm>
          <a:prstGeom prst="rect">
            <a:avLst/>
          </a:prstGeom>
        </p:spPr>
        <p:txBody>
          <a:bodyPr/>
          <a:lstStyle>
            <a:lvl1pPr>
              <a:defRPr sz="2200"/>
            </a:lvl1pPr>
          </a:lstStyle>
          <a:p>
            <a:r>
              <a:t>What do these large modern ships have in common?</a:t>
            </a:r>
          </a:p>
        </p:txBody>
      </p:sp>
      <p:sp>
        <p:nvSpPr>
          <p:cNvPr id="1021" name="Rectangle 3"/>
          <p:cNvSpPr txBox="1">
            <a:spLocks noGrp="1"/>
          </p:cNvSpPr>
          <p:nvPr>
            <p:ph type="body" idx="1"/>
          </p:nvPr>
        </p:nvSpPr>
        <p:spPr>
          <a:xfrm>
            <a:off x="304800" y="2370105"/>
            <a:ext cx="8782943" cy="3990276"/>
          </a:xfrm>
          <a:prstGeom prst="rect">
            <a:avLst/>
          </a:prstGeom>
        </p:spPr>
        <p:txBody>
          <a:bodyPr/>
          <a:lstStyle/>
          <a:p>
            <a:pPr>
              <a:tabLst/>
            </a:pPr>
            <a:r>
              <a:t>Having crammed on top ever more stateroom decks or layers of cargo containers:</a:t>
            </a:r>
          </a:p>
          <a:p>
            <a:pPr>
              <a:tabLst/>
              <a:defRPr sz="700"/>
            </a:pPr>
            <a:endParaRPr/>
          </a:p>
          <a:p>
            <a:pPr algn="ctr">
              <a:tabLst/>
              <a:defRPr b="1">
                <a:solidFill>
                  <a:srgbClr val="FBC901"/>
                </a:solidFill>
              </a:defRPr>
            </a:pPr>
            <a:r>
              <a:t>These ships are incredibly top heavy, and to prevent capsizing</a:t>
            </a:r>
          </a:p>
          <a:p>
            <a:pPr marL="0" lvl="1" indent="640896" algn="ctr">
              <a:buSzTx/>
              <a:buNone/>
              <a:tabLst/>
              <a:defRPr sz="700"/>
            </a:pPr>
            <a:endParaRPr/>
          </a:p>
          <a:p>
            <a:pPr algn="ctr">
              <a:tabLst/>
              <a:defRPr b="1">
                <a:solidFill>
                  <a:srgbClr val="FBC901"/>
                </a:solidFill>
              </a:defRPr>
            </a:pPr>
            <a:r>
              <a:t>they NEED low offsetting weight</a:t>
            </a:r>
          </a:p>
          <a:p>
            <a:pPr>
              <a:tabLst/>
              <a:defRPr sz="700"/>
            </a:pPr>
            <a:endParaRPr/>
          </a:p>
          <a:p>
            <a:pPr>
              <a:tabLst/>
            </a:pPr>
            <a:r>
              <a:t>Below their waterlines, beneath that income-producing upper deck space: </a:t>
            </a:r>
          </a:p>
          <a:p>
            <a:pPr>
              <a:tabLst/>
              <a:defRPr sz="700"/>
            </a:pPr>
            <a:endParaRPr/>
          </a:p>
          <a:p>
            <a:pPr marL="0" lvl="1" indent="640896">
              <a:buSzTx/>
              <a:buNone/>
              <a:tabLst/>
              <a:defRPr b="1">
                <a:solidFill>
                  <a:srgbClr val="FBC901"/>
                </a:solidFill>
              </a:defRPr>
            </a:pPr>
            <a:r>
              <a:t>Batteries might supply that weight while powering such ships</a:t>
            </a:r>
          </a:p>
          <a:p>
            <a:pPr marL="0" lvl="1" indent="640896">
              <a:buSzTx/>
              <a:buNone/>
              <a:tabLst/>
              <a:defRPr sz="900"/>
            </a:pPr>
            <a:endParaRPr/>
          </a:p>
          <a:p>
            <a:pPr>
              <a:tabLst/>
            </a:pPr>
            <a:r>
              <a:t>But in contrast to aircraft, </a:t>
            </a:r>
            <a:r>
              <a:rPr b="1"/>
              <a:t>you wouldn't need light batteries</a:t>
            </a:r>
            <a:r>
              <a:t>, such as Li-Ion's</a:t>
            </a:r>
          </a:p>
          <a:p>
            <a:pPr>
              <a:tabLst/>
              <a:defRPr sz="700"/>
            </a:pPr>
            <a:endParaRPr/>
          </a:p>
          <a:p>
            <a:pPr marL="0" lvl="1" indent="640896">
              <a:buSzTx/>
              <a:buNone/>
              <a:tabLst/>
            </a:pPr>
            <a:r>
              <a:t>You'd instead want normal or even exceptionally heavy batteries</a:t>
            </a:r>
          </a:p>
          <a:p>
            <a:pPr>
              <a:tabLst/>
              <a:defRPr sz="900"/>
            </a:pPr>
            <a:endParaRPr/>
          </a:p>
          <a:p>
            <a:pPr algn="ctr">
              <a:tabLst/>
              <a:defRPr b="1"/>
            </a:pPr>
            <a:r>
              <a:t>But below those waterlines, is there enough space for enough batteries?</a:t>
            </a:r>
          </a:p>
        </p:txBody>
      </p:sp>
      <p:grpSp>
        <p:nvGrpSpPr>
          <p:cNvPr id="1024" name="Group"/>
          <p:cNvGrpSpPr/>
          <p:nvPr/>
        </p:nvGrpSpPr>
        <p:grpSpPr>
          <a:xfrm>
            <a:off x="219909" y="906825"/>
            <a:ext cx="8662775" cy="1214076"/>
            <a:chOff x="0" y="0"/>
            <a:chExt cx="8662774" cy="1214075"/>
          </a:xfrm>
        </p:grpSpPr>
        <p:pic>
          <p:nvPicPr>
            <p:cNvPr id="1022" name="largest_cruise_ships_5.jpg" descr="largest_cruise_ships_5.jpg"/>
            <p:cNvPicPr>
              <a:picLocks noChangeAspect="1"/>
            </p:cNvPicPr>
            <p:nvPr/>
          </p:nvPicPr>
          <p:blipFill>
            <a:blip r:embed="rId2"/>
            <a:srcRect l="1759" t="29794" r="1759" b="6685"/>
            <a:stretch>
              <a:fillRect/>
            </a:stretch>
          </p:blipFill>
          <p:spPr>
            <a:xfrm>
              <a:off x="0" y="0"/>
              <a:ext cx="3743222" cy="1213893"/>
            </a:xfrm>
            <a:prstGeom prst="rect">
              <a:avLst/>
            </a:prstGeom>
            <a:ln w="12700" cap="flat">
              <a:noFill/>
              <a:miter lim="400000"/>
            </a:ln>
            <a:effectLst/>
          </p:spPr>
        </p:pic>
        <p:pic>
          <p:nvPicPr>
            <p:cNvPr id="1023" name="bNDaRPbKDviC_tN8g7TbdWxSxpKXOGI-AdOKawg5c3qWWbzvfVWwjQ_rvenBxLhsTSyFNwE76w9PBEr0t3s3bDfMTv1g-8OCb9i09SlS.jpg" descr="bNDaRPbKDviC_tN8g7TbdWxSxpKXOGI-AdOKawg5c3qWWbzvfVWwjQ_rvenBxLhsTSyFNwE76w9PBEr0t3s3bDfMTv1g-8OCb9i09SlS.jpg"/>
            <p:cNvPicPr>
              <a:picLocks noChangeAspect="1"/>
            </p:cNvPicPr>
            <p:nvPr/>
          </p:nvPicPr>
          <p:blipFill>
            <a:blip r:embed="rId3"/>
            <a:srcRect t="30697" b="33984"/>
            <a:stretch>
              <a:fillRect/>
            </a:stretch>
          </p:blipFill>
          <p:spPr>
            <a:xfrm>
              <a:off x="4079368" y="0"/>
              <a:ext cx="4583407" cy="1214076"/>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5"/>
          <p:cNvSpPr txBox="1"/>
          <p:nvPr/>
        </p:nvSpPr>
        <p:spPr>
          <a:xfrm>
            <a:off x="7205414" y="2928140"/>
            <a:ext cx="1786186" cy="61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Figures and data from) https://en.wikipedia.org/wiki/Panamax</a:t>
            </a:r>
          </a:p>
        </p:txBody>
      </p:sp>
      <p:sp>
        <p:nvSpPr>
          <p:cNvPr id="1027" name="Rectangle 2"/>
          <p:cNvSpPr txBox="1">
            <a:spLocks noGrp="1"/>
          </p:cNvSpPr>
          <p:nvPr>
            <p:ph type="title"/>
          </p:nvPr>
        </p:nvSpPr>
        <p:spPr>
          <a:xfrm>
            <a:off x="304800" y="-50801"/>
            <a:ext cx="8534400" cy="675219"/>
          </a:xfrm>
          <a:prstGeom prst="rect">
            <a:avLst/>
          </a:prstGeom>
        </p:spPr>
        <p:txBody>
          <a:bodyPr/>
          <a:lstStyle>
            <a:lvl1pPr>
              <a:defRPr sz="2200"/>
            </a:lvl1pPr>
          </a:lstStyle>
          <a:p>
            <a:r>
              <a:t>To answer that question, we need to figure out two things:</a:t>
            </a:r>
          </a:p>
        </p:txBody>
      </p:sp>
      <p:sp>
        <p:nvSpPr>
          <p:cNvPr id="1028" name="Rectangle 3"/>
          <p:cNvSpPr txBox="1">
            <a:spLocks noGrp="1"/>
          </p:cNvSpPr>
          <p:nvPr>
            <p:ph type="body" sz="half" idx="1"/>
          </p:nvPr>
        </p:nvSpPr>
        <p:spPr>
          <a:xfrm>
            <a:off x="152400" y="617506"/>
            <a:ext cx="8977759" cy="1890727"/>
          </a:xfrm>
          <a:prstGeom prst="rect">
            <a:avLst/>
          </a:prstGeom>
        </p:spPr>
        <p:txBody>
          <a:bodyPr/>
          <a:lstStyle/>
          <a:p>
            <a:pPr algn="ctr">
              <a:tabLst/>
              <a:defRPr b="1"/>
            </a:pPr>
            <a:r>
              <a:t>The typical below waterline volume of such modern megaships</a:t>
            </a:r>
          </a:p>
          <a:p>
            <a:pPr algn="ctr">
              <a:tabLst/>
              <a:defRPr sz="700"/>
            </a:pPr>
            <a:endParaRPr/>
          </a:p>
          <a:p>
            <a:pPr algn="ctr">
              <a:tabLst/>
              <a:defRPr b="1"/>
            </a:pPr>
            <a:r>
              <a:t>The energy needed to power such ships through the long legs of their voyage</a:t>
            </a:r>
          </a:p>
          <a:p>
            <a:pPr algn="ctr">
              <a:tabLst/>
              <a:defRPr sz="900" b="1"/>
            </a:pPr>
            <a:endParaRPr/>
          </a:p>
          <a:p>
            <a:pPr>
              <a:tabLst/>
            </a:pPr>
            <a:r>
              <a:t>Despite ship diversity, below waterline volume is often limited by a single consideration:</a:t>
            </a:r>
          </a:p>
          <a:p>
            <a:pPr>
              <a:tabLst/>
              <a:defRPr sz="700"/>
            </a:pPr>
            <a:endParaRPr/>
          </a:p>
          <a:p>
            <a:pPr algn="ctr">
              <a:tabLst/>
            </a:pPr>
            <a:r>
              <a:t>Retaining the option of someday using the </a:t>
            </a:r>
            <a:r>
              <a:rPr b="1"/>
              <a:t>Panama Canal</a:t>
            </a:r>
          </a:p>
        </p:txBody>
      </p:sp>
      <p:sp>
        <p:nvSpPr>
          <p:cNvPr id="1029" name="Rectangle 3"/>
          <p:cNvSpPr txBox="1"/>
          <p:nvPr/>
        </p:nvSpPr>
        <p:spPr>
          <a:xfrm>
            <a:off x="158557" y="3929802"/>
            <a:ext cx="8860632" cy="2792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defRPr>
            </a:pPr>
            <a:r>
              <a:t>The Canal's older locks accommodate hulls with length x width x draft of: </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rPr b="1">
                <a:solidFill>
                  <a:srgbClr val="FBC901"/>
                </a:solidFill>
              </a:rPr>
              <a:t>290m x 32m x 12m</a:t>
            </a:r>
            <a:r>
              <a:t> which defines the so-called </a:t>
            </a:r>
            <a:r>
              <a:rPr b="1">
                <a:solidFill>
                  <a:srgbClr val="FBC901"/>
                </a:solidFill>
              </a:rPr>
              <a:t>Panamax</a:t>
            </a:r>
            <a:r>
              <a:t> class of ship</a:t>
            </a:r>
          </a:p>
          <a:p>
            <a:pPr lvl="1" indent="640896">
              <a:spcBef>
                <a:spcPts val="400"/>
              </a:spcBef>
              <a:defRPr sz="9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The Canal's new (2016) locks accommodate hulls with length x width x draft of:</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rPr b="1">
                <a:solidFill>
                  <a:srgbClr val="FBC901"/>
                </a:solidFill>
              </a:rPr>
              <a:t>366m x 51m x 15m</a:t>
            </a:r>
            <a:r>
              <a:t>, which is called the </a:t>
            </a:r>
            <a:r>
              <a:rPr b="1">
                <a:solidFill>
                  <a:srgbClr val="FBC901"/>
                </a:solidFill>
              </a:rPr>
              <a:t>New Panamax or Neopanamax</a:t>
            </a:r>
            <a:r>
              <a:t> class </a:t>
            </a:r>
            <a:r>
              <a:rPr baseline="31999"/>
              <a:t>1</a:t>
            </a:r>
          </a:p>
          <a:p>
            <a:pPr lvl="1" indent="640896">
              <a:spcBef>
                <a:spcPts val="400"/>
              </a:spcBef>
              <a:defRPr sz="900" b="0">
                <a:solidFill>
                  <a:srgbClr val="FFFFFF"/>
                </a:solidFill>
                <a:effectLst>
                  <a:outerShdw blurRad="38100" dist="38100" dir="2700000" rotWithShape="0">
                    <a:srgbClr val="000000"/>
                  </a:outerShdw>
                </a:effectLst>
              </a:defRPr>
            </a:pPr>
            <a:endParaRPr baseline="31999"/>
          </a:p>
          <a:p>
            <a:pPr>
              <a:spcBef>
                <a:spcPts val="400"/>
              </a:spcBef>
              <a:defRPr b="0">
                <a:solidFill>
                  <a:srgbClr val="FFFFFF"/>
                </a:solidFill>
                <a:effectLst>
                  <a:outerShdw blurRad="38100" dist="38100" dir="2700000" rotWithShape="0">
                    <a:srgbClr val="000000"/>
                  </a:outerShdw>
                </a:effectLst>
              </a:defRPr>
            </a:pPr>
            <a:r>
              <a:t>Crudely approximating those below deck spaces as simple rectangular boxes:</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rPr b="1"/>
              <a:t>Panamax =&gt; 111,360 m</a:t>
            </a:r>
            <a:r>
              <a:rPr b="1" baseline="31999"/>
              <a:t>3</a:t>
            </a:r>
            <a:r>
              <a:t>		</a:t>
            </a:r>
            <a:r>
              <a:rPr b="1"/>
              <a:t>Neopanamax =&gt; 279,990 m</a:t>
            </a:r>
            <a:r>
              <a:rPr b="1" baseline="31999"/>
              <a:t>3</a:t>
            </a:r>
          </a:p>
        </p:txBody>
      </p:sp>
      <p:grpSp>
        <p:nvGrpSpPr>
          <p:cNvPr id="1032" name="Group"/>
          <p:cNvGrpSpPr/>
          <p:nvPr/>
        </p:nvGrpSpPr>
        <p:grpSpPr>
          <a:xfrm>
            <a:off x="2279650" y="2524473"/>
            <a:ext cx="4618447" cy="1291030"/>
            <a:chOff x="0" y="0"/>
            <a:chExt cx="4618446" cy="1291028"/>
          </a:xfrm>
        </p:grpSpPr>
        <p:pic>
          <p:nvPicPr>
            <p:cNvPr id="1030" name="Image" descr="Image"/>
            <p:cNvPicPr>
              <a:picLocks noChangeAspect="1"/>
            </p:cNvPicPr>
            <p:nvPr/>
          </p:nvPicPr>
          <p:blipFill>
            <a:blip r:embed="rId2"/>
            <a:stretch>
              <a:fillRect/>
            </a:stretch>
          </p:blipFill>
          <p:spPr>
            <a:xfrm>
              <a:off x="0" y="0"/>
              <a:ext cx="1919098" cy="1291029"/>
            </a:xfrm>
            <a:prstGeom prst="rect">
              <a:avLst/>
            </a:prstGeom>
            <a:ln w="12700" cap="flat">
              <a:noFill/>
              <a:miter lim="400000"/>
            </a:ln>
            <a:effectLst/>
          </p:spPr>
        </p:pic>
        <p:pic>
          <p:nvPicPr>
            <p:cNvPr id="1031" name="Image" descr="Image"/>
            <p:cNvPicPr>
              <a:picLocks noChangeAspect="1"/>
            </p:cNvPicPr>
            <p:nvPr/>
          </p:nvPicPr>
          <p:blipFill>
            <a:blip r:embed="rId3"/>
            <a:stretch>
              <a:fillRect/>
            </a:stretch>
          </p:blipFill>
          <p:spPr>
            <a:xfrm>
              <a:off x="2679700" y="0"/>
              <a:ext cx="1938747" cy="129102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5"/>
          <p:cNvSpPr txBox="1"/>
          <p:nvPr/>
        </p:nvSpPr>
        <p:spPr>
          <a:xfrm>
            <a:off x="304800" y="5969634"/>
            <a:ext cx="8534400"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defRPr>
            </a:pPr>
            <a:r>
              <a:t>1) https://newatlas.com/most-powerful-diesel-engine-in-the-world/3263/    </a:t>
            </a:r>
          </a:p>
          <a:p>
            <a:pPr algn="ctr">
              <a:spcBef>
                <a:spcPts val="300"/>
              </a:spcBef>
              <a:defRPr sz="1100" b="0" i="1">
                <a:solidFill>
                  <a:srgbClr val="059797"/>
                </a:solidFill>
                <a:effectLst>
                  <a:outerShdw blurRad="38100" dist="38100" dir="2700000" rotWithShape="0">
                    <a:srgbClr val="000000"/>
                  </a:outerShdw>
                </a:effectLst>
              </a:defRPr>
            </a:pPr>
            <a:r>
              <a:t>2) http://www.dieselduck.info/machine/01%20prime%20movers/2007%20Wartsila%20engines%20for%20panamax%20containerships.pdf</a:t>
            </a:r>
            <a:br/>
            <a:r>
              <a:t>3) https://www.chinaimportal.com/blog/how-long-does-it-take-to-ship-from-china/ </a:t>
            </a:r>
            <a:br/>
            <a:r>
              <a:rPr>
                <a:latin typeface="Times Roman"/>
                <a:ea typeface="Times Roman"/>
                <a:cs typeface="Times Roman"/>
                <a:sym typeface="Times Roman"/>
              </a:rPr>
              <a:t>4) </a:t>
            </a:r>
            <a:r>
              <a:t>https://www.theodmgroup.com/calculating-container-shipping-time/ </a:t>
            </a:r>
          </a:p>
        </p:txBody>
      </p:sp>
      <p:sp>
        <p:nvSpPr>
          <p:cNvPr id="1035" name="Rectangle 2"/>
          <p:cNvSpPr txBox="1">
            <a:spLocks noGrp="1"/>
          </p:cNvSpPr>
          <p:nvPr>
            <p:ph type="title"/>
          </p:nvPr>
        </p:nvSpPr>
        <p:spPr>
          <a:xfrm>
            <a:off x="304800" y="-25401"/>
            <a:ext cx="8534400" cy="675219"/>
          </a:xfrm>
          <a:prstGeom prst="rect">
            <a:avLst/>
          </a:prstGeom>
        </p:spPr>
        <p:txBody>
          <a:bodyPr/>
          <a:lstStyle>
            <a:lvl1pPr defTabSz="905255">
              <a:defRPr sz="2178">
                <a:effectLst>
                  <a:outerShdw blurRad="37719" dist="37719" dir="2700000" rotWithShape="0">
                    <a:srgbClr val="000000"/>
                  </a:outerShdw>
                </a:effectLst>
              </a:defRPr>
            </a:lvl1pPr>
          </a:lstStyle>
          <a:p>
            <a:r>
              <a:t>Next: Energy to move such a ship from China to the U.S. or Europe?</a:t>
            </a:r>
          </a:p>
        </p:txBody>
      </p:sp>
      <p:sp>
        <p:nvSpPr>
          <p:cNvPr id="1036" name="Rectangle 3"/>
          <p:cNvSpPr txBox="1">
            <a:spLocks noGrp="1"/>
          </p:cNvSpPr>
          <p:nvPr>
            <p:ph type="body" idx="1"/>
          </p:nvPr>
        </p:nvSpPr>
        <p:spPr>
          <a:xfrm>
            <a:off x="127000" y="681006"/>
            <a:ext cx="8982572" cy="5147632"/>
          </a:xfrm>
          <a:prstGeom prst="rect">
            <a:avLst/>
          </a:prstGeom>
        </p:spPr>
        <p:txBody>
          <a:bodyPr/>
          <a:lstStyle/>
          <a:p>
            <a:pPr defTabSz="877823">
              <a:tabLst/>
              <a:defRPr sz="1727">
                <a:effectLst>
                  <a:outerShdw blurRad="36576" dist="36576" dir="2700000" rotWithShape="0">
                    <a:srgbClr val="000000"/>
                  </a:outerShdw>
                </a:effectLst>
              </a:defRPr>
            </a:pPr>
            <a:r>
              <a:t>I found two sources giving the peak power of megaship diesel engines:</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An exceptionally large 2004 engine produced up to 110 khp =&gt; 86 MW </a:t>
            </a:r>
            <a:r>
              <a:rPr baseline="31999"/>
              <a:t>1</a:t>
            </a:r>
          </a:p>
          <a:p>
            <a:pPr marL="0" lvl="1" indent="615260" defTabSz="877823">
              <a:buSzTx/>
              <a:buNone/>
              <a:tabLst/>
              <a:defRPr sz="576">
                <a:effectLst>
                  <a:outerShdw blurRad="36576" dist="36576" dir="2700000" rotWithShape="0">
                    <a:srgbClr val="000000"/>
                  </a:outerShdw>
                </a:effectLst>
              </a:defRPr>
            </a:pPr>
            <a:endParaRPr baseline="31999"/>
          </a:p>
          <a:p>
            <a:pPr marL="0" lvl="1" indent="615260" defTabSz="877823">
              <a:buSzTx/>
              <a:buNone/>
              <a:tabLst/>
              <a:defRPr sz="1727">
                <a:effectLst>
                  <a:outerShdw blurRad="36576" dist="36576" dir="2700000" rotWithShape="0">
                    <a:srgbClr val="000000"/>
                  </a:outerShdw>
                </a:effectLst>
              </a:defRPr>
            </a:pPr>
            <a:r>
              <a:t>A broad 2007 study cited container ship engine powers of 22 - 54 MW </a:t>
            </a:r>
            <a:r>
              <a:rPr baseline="31999"/>
              <a:t>2</a:t>
            </a:r>
          </a:p>
          <a:p>
            <a:pPr marL="0" lvl="1" indent="615260" defTabSz="877823">
              <a:buSzTx/>
              <a:buNone/>
              <a:tabLst/>
              <a:defRPr sz="1056">
                <a:effectLst>
                  <a:outerShdw blurRad="36576" dist="36576" dir="2700000" rotWithShape="0">
                    <a:srgbClr val="000000"/>
                  </a:outerShdw>
                </a:effectLst>
              </a:defRPr>
            </a:pPr>
            <a:endParaRPr baseline="31999"/>
          </a:p>
          <a:p>
            <a:pPr defTabSz="877823">
              <a:tabLst/>
              <a:defRPr sz="1727">
                <a:effectLst>
                  <a:outerShdw blurRad="36576" dist="36576" dir="2700000" rotWithShape="0">
                    <a:srgbClr val="000000"/>
                  </a:outerShdw>
                </a:effectLst>
              </a:defRPr>
            </a:pPr>
            <a:r>
              <a:t>Container and cruise ships have since grown very significantly in size, </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but during most of their voyage engines may operate at more like 50% power, </a:t>
            </a:r>
          </a:p>
          <a:p>
            <a:pPr marL="0" lvl="1" indent="615260" defTabSz="877823">
              <a:buSzTx/>
              <a:buNone/>
              <a:tabLst/>
              <a:defRPr sz="576">
                <a:effectLst>
                  <a:outerShdw blurRad="36576" dist="36576" dir="2700000" rotWithShape="0">
                    <a:srgbClr val="000000"/>
                  </a:outerShdw>
                </a:effectLst>
              </a:defRPr>
            </a:pPr>
            <a:endParaRPr/>
          </a:p>
          <a:p>
            <a:pPr marL="0" lvl="2" indent="1042416" defTabSz="877823">
              <a:buSzTx/>
              <a:buNone/>
              <a:tabLst/>
              <a:defRPr sz="1727">
                <a:effectLst>
                  <a:outerShdw blurRad="36576" dist="36576" dir="2700000" rotWithShape="0">
                    <a:srgbClr val="000000"/>
                  </a:outerShdw>
                </a:effectLst>
              </a:defRPr>
            </a:pPr>
            <a:r>
              <a:t>so let's estimate a new ship's trip-average power as </a:t>
            </a:r>
            <a:r>
              <a:rPr b="1">
                <a:solidFill>
                  <a:srgbClr val="FBC901"/>
                </a:solidFill>
              </a:rPr>
              <a:t>~ 50 MW = 50,000 kW</a:t>
            </a:r>
          </a:p>
          <a:p>
            <a:pPr marL="0" lvl="1" indent="615260" defTabSz="877823">
              <a:buSzTx/>
              <a:buNone/>
              <a:tabLst/>
              <a:defRPr sz="1056">
                <a:effectLst>
                  <a:outerShdw blurRad="36576" dist="36576" dir="2700000" rotWithShape="0">
                    <a:srgbClr val="000000"/>
                  </a:outerShdw>
                </a:effectLst>
              </a:defRPr>
            </a:pPr>
            <a:endParaRPr b="1">
              <a:solidFill>
                <a:srgbClr val="FBC901"/>
              </a:solidFill>
            </a:endParaRPr>
          </a:p>
          <a:p>
            <a:pPr defTabSz="877823">
              <a:tabLst/>
              <a:defRPr sz="1727">
                <a:effectLst>
                  <a:outerShdw blurRad="36576" dist="36576" dir="2700000" rotWithShape="0">
                    <a:srgbClr val="000000"/>
                  </a:outerShdw>
                </a:effectLst>
              </a:defRPr>
            </a:pPr>
            <a:r>
              <a:t>Which must then be multiplied by the duration of the trip:</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Sources give trip length China to US as 20-35 days vs. ~ 30 days to Europe </a:t>
            </a:r>
            <a:r>
              <a:rPr baseline="31999"/>
              <a:t>3, 4</a:t>
            </a:r>
          </a:p>
          <a:p>
            <a:pPr marL="0" lvl="1" indent="615260" defTabSz="877823">
              <a:buSzTx/>
              <a:buNone/>
              <a:tabLst/>
              <a:defRPr sz="1056">
                <a:effectLst>
                  <a:outerShdw blurRad="36576" dist="36576" dir="2700000" rotWithShape="0">
                    <a:srgbClr val="000000"/>
                  </a:outerShdw>
                </a:effectLst>
              </a:defRPr>
            </a:pPr>
            <a:endParaRPr baseline="31999"/>
          </a:p>
          <a:p>
            <a:pPr defTabSz="877823">
              <a:tabLst/>
              <a:defRPr sz="1727">
                <a:effectLst>
                  <a:outerShdw blurRad="36576" dist="36576" dir="2700000" rotWithShape="0">
                    <a:srgbClr val="000000"/>
                  </a:outerShdw>
                </a:effectLst>
              </a:defRPr>
            </a:pPr>
            <a:r>
              <a:t>Using 30 days, energy required = 50,000 kW x 30 x 24 hours = </a:t>
            </a:r>
            <a:r>
              <a:rPr b="1">
                <a:solidFill>
                  <a:srgbClr val="FBC901"/>
                </a:solidFill>
              </a:rPr>
              <a:t>36,000,000 kW-hr</a:t>
            </a:r>
          </a:p>
          <a:p>
            <a:pPr defTabSz="877823">
              <a:tabLst/>
              <a:defRPr sz="1056">
                <a:effectLst>
                  <a:outerShdw blurRad="36576" dist="36576" dir="2700000" rotWithShape="0">
                    <a:srgbClr val="000000"/>
                  </a:outerShdw>
                </a:effectLst>
              </a:defRPr>
            </a:pPr>
            <a:endParaRPr b="1">
              <a:solidFill>
                <a:srgbClr val="FBC901"/>
              </a:solidFill>
            </a:endParaRPr>
          </a:p>
          <a:p>
            <a:pPr defTabSz="877823">
              <a:tabLst/>
              <a:defRPr sz="1727">
                <a:effectLst>
                  <a:outerShdw blurRad="36576" dist="36576" dir="2700000" rotWithShape="0">
                    <a:srgbClr val="000000"/>
                  </a:outerShdw>
                </a:effectLst>
              </a:defRPr>
            </a:pPr>
            <a:r>
              <a:t>From the Energy Storage Cross Comparison table shown a dozen or so slides above: </a:t>
            </a:r>
          </a:p>
          <a:p>
            <a:pPr defTabSz="877823">
              <a:tabLst/>
              <a:defRPr sz="672">
                <a:effectLst>
                  <a:outerShdw blurRad="36576" dist="36576" dir="2700000" rotWithShape="0">
                    <a:srgbClr val="000000"/>
                  </a:outerShdw>
                </a:effectLst>
              </a:defRPr>
            </a:pPr>
            <a:endParaRPr/>
          </a:p>
          <a:p>
            <a:pPr algn="ctr" defTabSz="877823">
              <a:tabLst/>
              <a:defRPr sz="1727" b="1">
                <a:solidFill>
                  <a:srgbClr val="FBC901"/>
                </a:solidFill>
                <a:effectLst>
                  <a:outerShdw blurRad="36576" dist="36576" dir="2700000" rotWithShape="0">
                    <a:srgbClr val="000000"/>
                  </a:outerShdw>
                </a:effectLst>
              </a:defRPr>
            </a:pPr>
            <a:r>
              <a:t>Today's BEST experimental batteries store ~ 0.5 kW-h / kg or ~1.2 kW-h / liter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Rectangle 2"/>
          <p:cNvSpPr txBox="1">
            <a:spLocks noGrp="1"/>
          </p:cNvSpPr>
          <p:nvPr>
            <p:ph type="title"/>
          </p:nvPr>
        </p:nvSpPr>
        <p:spPr>
          <a:xfrm>
            <a:off x="304800" y="-25401"/>
            <a:ext cx="8534400" cy="675219"/>
          </a:xfrm>
          <a:prstGeom prst="rect">
            <a:avLst/>
          </a:prstGeom>
        </p:spPr>
        <p:txBody>
          <a:bodyPr/>
          <a:lstStyle>
            <a:lvl1pPr>
              <a:defRPr sz="2200"/>
            </a:lvl1pPr>
          </a:lstStyle>
          <a:p>
            <a:r>
              <a:t>From those data, to provide voyage-long power:</a:t>
            </a:r>
          </a:p>
        </p:txBody>
      </p:sp>
      <p:sp>
        <p:nvSpPr>
          <p:cNvPr id="1039" name="Rectangle 3"/>
          <p:cNvSpPr txBox="1">
            <a:spLocks noGrp="1"/>
          </p:cNvSpPr>
          <p:nvPr>
            <p:ph type="body" idx="1"/>
          </p:nvPr>
        </p:nvSpPr>
        <p:spPr>
          <a:xfrm>
            <a:off x="127000" y="706406"/>
            <a:ext cx="8991749" cy="6057765"/>
          </a:xfrm>
          <a:prstGeom prst="rect">
            <a:avLst/>
          </a:prstGeom>
        </p:spPr>
        <p:txBody>
          <a:bodyPr/>
          <a:lstStyle/>
          <a:p>
            <a:pPr defTabSz="868680">
              <a:tabLst/>
              <a:defRPr sz="1710">
                <a:effectLst>
                  <a:outerShdw blurRad="36195" dist="36195" dir="2700000" rotWithShape="0">
                    <a:srgbClr val="000000"/>
                  </a:outerShdw>
                </a:effectLst>
              </a:defRPr>
            </a:pPr>
            <a:r>
              <a:t>Such a ship would have to carry:  </a:t>
            </a:r>
            <a:r>
              <a:rPr b="1">
                <a:solidFill>
                  <a:srgbClr val="FBC901"/>
                </a:solidFill>
              </a:rPr>
              <a:t>72,000 tonnes of batteries</a:t>
            </a:r>
          </a:p>
          <a:p>
            <a:pPr algn="ctr" defTabSz="868680">
              <a:tabLst/>
              <a:defRPr sz="665" b="1">
                <a:solidFill>
                  <a:srgbClr val="FBC901"/>
                </a:solidFill>
                <a:effectLst>
                  <a:outerShdw blurRad="36195" dist="36195" dir="2700000" rotWithShape="0">
                    <a:srgbClr val="000000"/>
                  </a:outerShdw>
                </a:effectLst>
              </a:defRPr>
            </a:pPr>
            <a:endParaRPr b="1">
              <a:solidFill>
                <a:srgbClr val="FBC901"/>
              </a:solidFill>
            </a:endParaRPr>
          </a:p>
          <a:p>
            <a:pPr marL="0" lvl="3" indent="1498472" defTabSz="868680">
              <a:buSzTx/>
              <a:buNone/>
              <a:tabLst/>
              <a:defRPr sz="1710" b="1">
                <a:solidFill>
                  <a:srgbClr val="FBC901"/>
                </a:solidFill>
                <a:effectLst>
                  <a:outerShdw blurRad="36195" dist="36195" dir="2700000" rotWithShape="0">
                    <a:srgbClr val="000000"/>
                  </a:outerShdw>
                </a:effectLst>
              </a:defRPr>
            </a:pPr>
            <a:r>
              <a:rPr b="0">
                <a:solidFill>
                  <a:srgbClr val="FFFFFF"/>
                </a:solidFill>
              </a:rPr>
              <a:t>Which would occupy:	  </a:t>
            </a:r>
            <a:r>
              <a:t>30,000 cubic meters </a:t>
            </a:r>
          </a:p>
          <a:p>
            <a:pPr defTabSz="868680">
              <a:tabLst/>
              <a:defRPr sz="855" b="1">
                <a:solidFill>
                  <a:srgbClr val="FBC901"/>
                </a:solidFill>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But you would also need massive shelves on which to secure those batteries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Plus intervening passages and / or overhead space to accommodate</a:t>
            </a:r>
          </a:p>
          <a:p>
            <a:pPr defTabSz="868680">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servicing, cooling, and wiring between those batteries </a:t>
            </a:r>
          </a:p>
          <a:p>
            <a:pPr defTabSz="868680">
              <a:tabLst/>
              <a:defRPr sz="95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Suggesting that overall battery space might be more like </a:t>
            </a:r>
            <a:r>
              <a:rPr b="1">
                <a:solidFill>
                  <a:srgbClr val="FBC901"/>
                </a:solidFill>
              </a:rPr>
              <a:t>60,000 cubic meters</a:t>
            </a:r>
          </a:p>
          <a:p>
            <a:pPr defTabSz="868680">
              <a:tabLst/>
              <a:defRPr sz="855">
                <a:effectLst>
                  <a:outerShdw blurRad="36195" dist="36195" dir="2700000" rotWithShape="0">
                    <a:srgbClr val="000000"/>
                  </a:outerShdw>
                </a:effectLst>
              </a:defRPr>
            </a:pPr>
            <a:endParaRPr b="1">
              <a:solidFill>
                <a:srgbClr val="FBC901"/>
              </a:solidFill>
            </a:endParaRPr>
          </a:p>
          <a:p>
            <a:pPr defTabSz="868680">
              <a:tabLst/>
              <a:defRPr sz="1710">
                <a:effectLst>
                  <a:outerShdw blurRad="36195" dist="36195" dir="2700000" rotWithShape="0">
                    <a:srgbClr val="000000"/>
                  </a:outerShdw>
                </a:effectLst>
              </a:defRPr>
            </a:pPr>
            <a:r>
              <a:t>But looking back at our estimated below-waterline hull volumes: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rPr b="1"/>
              <a:t>Panamax: 111,360 m</a:t>
            </a:r>
            <a:r>
              <a:rPr b="1" baseline="31999"/>
              <a:t>3</a:t>
            </a:r>
            <a:r>
              <a:t>		</a:t>
            </a:r>
            <a:r>
              <a:rPr b="1"/>
              <a:t>Neopanamax =&gt; 279,990 m</a:t>
            </a:r>
            <a:r>
              <a:rPr b="1" baseline="31999"/>
              <a:t>3</a:t>
            </a:r>
          </a:p>
          <a:p>
            <a:pPr marL="0" lvl="1" indent="608851" defTabSz="868680">
              <a:buSzTx/>
              <a:buNone/>
              <a:tabLst/>
              <a:defRPr sz="855">
                <a:effectLst>
                  <a:outerShdw blurRad="36195" dist="36195" dir="2700000" rotWithShape="0">
                    <a:srgbClr val="000000"/>
                  </a:outerShdw>
                </a:effectLst>
              </a:defRPr>
            </a:pPr>
            <a:endParaRPr b="1" baseline="31999"/>
          </a:p>
          <a:p>
            <a:pPr defTabSz="868680">
              <a:tabLst/>
              <a:defRPr sz="1710">
                <a:effectLst>
                  <a:outerShdw blurRad="36195" dist="36195" dir="2700000" rotWithShape="0">
                    <a:srgbClr val="000000"/>
                  </a:outerShdw>
                </a:effectLst>
              </a:defRPr>
            </a:pPr>
            <a:r>
              <a:t>So this scheme </a:t>
            </a:r>
            <a:r>
              <a:rPr b="1"/>
              <a:t>could</a:t>
            </a:r>
            <a:r>
              <a:t> </a:t>
            </a:r>
            <a:r>
              <a:rPr b="1"/>
              <a:t>work in a Panamax ship, and work easily in a Neopanamax ship</a:t>
            </a:r>
          </a:p>
          <a:p>
            <a:pPr defTabSz="868680">
              <a:tabLst/>
              <a:defRPr sz="665">
                <a:effectLst>
                  <a:outerShdw blurRad="36195" dist="36195" dir="2700000" rotWithShape="0">
                    <a:srgbClr val="000000"/>
                  </a:outerShdw>
                </a:effectLst>
              </a:defRPr>
            </a:pPr>
            <a:endParaRPr b="1"/>
          </a:p>
          <a:p>
            <a:pPr marL="0" lvl="1" indent="608851" defTabSz="868680">
              <a:buSzTx/>
              <a:buNone/>
              <a:tabLst/>
              <a:defRPr sz="1710">
                <a:effectLst>
                  <a:outerShdw blurRad="36195" dist="36195" dir="2700000" rotWithShape="0">
                    <a:srgbClr val="000000"/>
                  </a:outerShdw>
                </a:effectLst>
              </a:defRPr>
            </a:pPr>
            <a:r>
              <a:t>especially as electric motors are much more compact than diesel engines</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and should thus fit easily in the remaining below-waterline space</a:t>
            </a:r>
          </a:p>
          <a:p>
            <a:pPr marL="0" lvl="2" indent="1031557" defTabSz="868680">
              <a:buSzTx/>
              <a:buNone/>
              <a:tabLst/>
              <a:defRPr sz="855">
                <a:effectLst>
                  <a:outerShdw blurRad="36195" dist="36195" dir="2700000" rotWithShape="0">
                    <a:srgbClr val="000000"/>
                  </a:outerShdw>
                </a:effectLst>
              </a:defRPr>
            </a:pPr>
            <a:endParaRPr/>
          </a:p>
          <a:p>
            <a:pPr algn="ctr" defTabSz="868680">
              <a:tabLst/>
              <a:defRPr sz="1710" b="1">
                <a:solidFill>
                  <a:srgbClr val="FBC901"/>
                </a:solidFill>
                <a:effectLst>
                  <a:outerShdw blurRad="36195" dist="36195" dir="2700000" rotWithShape="0">
                    <a:srgbClr val="000000"/>
                  </a:outerShdw>
                </a:effectLst>
              </a:defRPr>
            </a:pPr>
            <a:r>
              <a:t>Unlike battery-powered long-distance flight (calculated to now be wildly impractical), </a:t>
            </a:r>
          </a:p>
          <a:p>
            <a:pPr algn="ctr" defTabSz="868680">
              <a:tabLst/>
              <a:defRPr sz="665" b="1">
                <a:solidFill>
                  <a:srgbClr val="FBC901"/>
                </a:solidFill>
                <a:effectLst>
                  <a:outerShdw blurRad="36195" dist="36195" dir="2700000" rotWithShape="0">
                    <a:srgbClr val="000000"/>
                  </a:outerShdw>
                </a:effectLst>
              </a:defRPr>
            </a:pPr>
            <a:endParaRPr/>
          </a:p>
          <a:p>
            <a:pPr algn="ctr" defTabSz="868680">
              <a:tabLst/>
              <a:defRPr sz="1710" b="1">
                <a:solidFill>
                  <a:srgbClr val="FBC901"/>
                </a:solidFill>
                <a:effectLst>
                  <a:outerShdw blurRad="36195" dist="36195" dir="2700000" rotWithShape="0">
                    <a:srgbClr val="000000"/>
                  </a:outerShdw>
                </a:effectLst>
              </a:defRPr>
            </a:pPr>
            <a:r>
              <a:t>battery-powered long-distance shipping survives back-of-the-envelope analysis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ectangle 5"/>
          <p:cNvSpPr txBox="1"/>
          <p:nvPr/>
        </p:nvSpPr>
        <p:spPr>
          <a:xfrm>
            <a:off x="25399" y="6431820"/>
            <a:ext cx="9093201"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https://about.bnef.com/blog/behind-scenes-take-lithium-ion-battery-prices/           2) https://en.wikipedia.org/wiki/Container_ship</a:t>
            </a:r>
            <a:br/>
            <a:r>
              <a:t>3) https://www.cheatsheet.com/culture/how-much-do-cruise-ships-cost.html/</a:t>
            </a:r>
          </a:p>
        </p:txBody>
      </p:sp>
      <p:sp>
        <p:nvSpPr>
          <p:cNvPr id="1042" name="Rectangle 2"/>
          <p:cNvSpPr txBox="1">
            <a:spLocks noGrp="1"/>
          </p:cNvSpPr>
          <p:nvPr>
            <p:ph type="title"/>
          </p:nvPr>
        </p:nvSpPr>
        <p:spPr>
          <a:xfrm>
            <a:off x="304800" y="-25401"/>
            <a:ext cx="8534400" cy="675219"/>
          </a:xfrm>
          <a:prstGeom prst="rect">
            <a:avLst/>
          </a:prstGeom>
        </p:spPr>
        <p:txBody>
          <a:bodyPr/>
          <a:lstStyle>
            <a:lvl1pPr>
              <a:defRPr sz="2200"/>
            </a:lvl1pPr>
          </a:lstStyle>
          <a:p>
            <a:r>
              <a:t>Then what's holding up electric shipping?</a:t>
            </a:r>
          </a:p>
        </p:txBody>
      </p:sp>
      <p:sp>
        <p:nvSpPr>
          <p:cNvPr id="1043" name="Rectangle 3"/>
          <p:cNvSpPr txBox="1">
            <a:spLocks noGrp="1"/>
          </p:cNvSpPr>
          <p:nvPr>
            <p:ph type="body" idx="1"/>
          </p:nvPr>
        </p:nvSpPr>
        <p:spPr>
          <a:xfrm>
            <a:off x="114300" y="706406"/>
            <a:ext cx="9042400" cy="5546788"/>
          </a:xfrm>
          <a:prstGeom prst="rect">
            <a:avLst/>
          </a:prstGeom>
        </p:spPr>
        <p:txBody>
          <a:bodyPr/>
          <a:lstStyle/>
          <a:p>
            <a:pPr defTabSz="886968">
              <a:tabLst/>
              <a:defRPr sz="1746">
                <a:effectLst>
                  <a:outerShdw blurRad="36957" dist="36957" dir="2700000" rotWithShape="0">
                    <a:srgbClr val="000000"/>
                  </a:outerShdw>
                </a:effectLst>
              </a:defRPr>
            </a:pPr>
            <a:r>
              <a:t>The most likely answer is, of course, economics</a:t>
            </a:r>
          </a:p>
          <a:p>
            <a:pPr defTabSz="886968">
              <a:tabLst/>
              <a:defRPr sz="873">
                <a:effectLst>
                  <a:outerShdw blurRad="36957" dist="36957" dir="2700000" rotWithShape="0">
                    <a:srgbClr val="000000"/>
                  </a:outerShdw>
                </a:effectLst>
              </a:defRPr>
            </a:pPr>
            <a:endParaRPr/>
          </a:p>
          <a:p>
            <a:pPr defTabSz="886968">
              <a:tabLst/>
              <a:defRPr sz="1746">
                <a:effectLst>
                  <a:outerShdw blurRad="36957" dist="36957" dir="2700000" rotWithShape="0">
                    <a:srgbClr val="000000"/>
                  </a:outerShdw>
                </a:effectLst>
              </a:defRPr>
            </a:pPr>
            <a:r>
              <a:t>Bloomberg New Energy Finance put 2018 Li-Ion battery cost at $175 / kW-h </a:t>
            </a:r>
            <a:r>
              <a:rPr baseline="31999"/>
              <a:t>1</a:t>
            </a:r>
          </a:p>
          <a:p>
            <a:pPr marL="0" lvl="1" indent="621669" defTabSz="886968">
              <a:buSzTx/>
              <a:buNone/>
              <a:tabLst/>
              <a:defRPr sz="679">
                <a:effectLst>
                  <a:outerShdw blurRad="36957" dist="36957" dir="2700000" rotWithShape="0">
                    <a:srgbClr val="000000"/>
                  </a:outerShdw>
                </a:effectLst>
              </a:defRPr>
            </a:pPr>
            <a:endParaRPr baseline="31999"/>
          </a:p>
          <a:p>
            <a:pPr defTabSz="886968">
              <a:tabLst>
                <a:tab pos="203200" algn="l"/>
                <a:tab pos="546100" algn="l"/>
                <a:tab pos="977900" algn="l"/>
                <a:tab pos="1320800" algn="l"/>
              </a:tabLst>
              <a:defRPr sz="1746">
                <a:effectLst>
                  <a:outerShdw blurRad="36957" dist="36957" dir="2700000" rotWithShape="0">
                    <a:srgbClr val="000000"/>
                  </a:outerShdw>
                </a:effectLst>
              </a:defRPr>
            </a:pPr>
            <a:r>
              <a:t>	So our hypothetical megaship, requiring a voyage long </a:t>
            </a:r>
            <a:r>
              <a:rPr b="1">
                <a:solidFill>
                  <a:srgbClr val="FBC901"/>
                </a:solidFill>
              </a:rPr>
              <a:t>36,000,000 kW-hr, </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b="1">
              <a:solidFill>
                <a:srgbClr val="FBC901"/>
              </a:solidFill>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rPr b="1">
                <a:solidFill>
                  <a:srgbClr val="FBC901"/>
                </a:solidFill>
              </a:rPr>
              <a:t>		</a:t>
            </a:r>
            <a:r>
              <a:t>might need as much as</a:t>
            </a:r>
            <a:r>
              <a:rPr b="1">
                <a:solidFill>
                  <a:srgbClr val="FBC901"/>
                </a:solidFill>
              </a:rPr>
              <a:t> 6.3 billion dollars in batteries</a:t>
            </a:r>
          </a:p>
          <a:p>
            <a:pPr marL="0" lvl="2" indent="1053274"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b="1">
              <a:solidFill>
                <a:srgbClr val="FBC901"/>
              </a:solidFill>
            </a:endParaRPr>
          </a:p>
          <a:p>
            <a:pPr marL="0" lvl="1" indent="621669" defTabSz="886968">
              <a:buSzTx/>
              <a:buNone/>
              <a:tabLst>
                <a:tab pos="203200" algn="l"/>
                <a:tab pos="546100" algn="l"/>
                <a:tab pos="977900" algn="l"/>
                <a:tab pos="1320800" algn="l"/>
              </a:tabLst>
              <a:defRPr sz="1746">
                <a:effectLst>
                  <a:outerShdw blurRad="36957" dist="36957" dir="2700000" rotWithShape="0">
                    <a:srgbClr val="000000"/>
                  </a:outerShdw>
                </a:effectLst>
              </a:defRPr>
            </a:pPr>
            <a:r>
              <a:rPr b="1">
                <a:solidFill>
                  <a:srgbClr val="FBC901"/>
                </a:solidFill>
              </a:rPr>
              <a:t>	</a:t>
            </a:r>
            <a:r>
              <a:t>(Which might need replacement every 5, 10, 15 years?)</a:t>
            </a:r>
          </a:p>
          <a:p>
            <a:pPr marL="0" lvl="1" indent="621669" defTabSz="886968">
              <a:buSzTx/>
              <a:buNone/>
              <a:tabLst>
                <a:tab pos="203200" algn="l"/>
                <a:tab pos="546100" algn="l"/>
                <a:tab pos="977900" algn="l"/>
                <a:tab pos="1320800" algn="l"/>
              </a:tabLst>
              <a:defRPr sz="873">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For today's fossil-fueled megaships I found sources giving total construction costs of:</a:t>
            </a:r>
          </a:p>
          <a:p>
            <a:pPr defTabSz="886968">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 </a:t>
            </a:r>
            <a:r>
              <a:rPr b="1"/>
              <a:t>105 million dollars</a:t>
            </a:r>
            <a:r>
              <a:t> for a 12,000 container-capacity container ship </a:t>
            </a:r>
            <a:r>
              <a:rPr baseline="31999"/>
              <a:t>2</a:t>
            </a:r>
            <a:r>
              <a:t> </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(today's container ships range up to 23,000 containers)</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 Up to </a:t>
            </a:r>
            <a:r>
              <a:rPr b="1"/>
              <a:t>1.5 billion dollars</a:t>
            </a:r>
            <a:r>
              <a:t> for cruise ships (e.g., Royal Caribbean's Allure of the Seas) </a:t>
            </a:r>
            <a:r>
              <a:rPr baseline="31999"/>
              <a:t>3</a:t>
            </a:r>
          </a:p>
          <a:p>
            <a:pPr defTabSz="886968">
              <a:tabLst>
                <a:tab pos="203200" algn="l"/>
                <a:tab pos="546100" algn="l"/>
                <a:tab pos="977900" algn="l"/>
                <a:tab pos="1320800" algn="l"/>
              </a:tabLst>
              <a:defRPr sz="873">
                <a:effectLst>
                  <a:outerShdw blurRad="36957" dist="36957" dir="2700000" rotWithShape="0">
                    <a:srgbClr val="000000"/>
                  </a:outerShdw>
                </a:effectLst>
              </a:defRPr>
            </a:pPr>
            <a:endParaRPr baseline="31999"/>
          </a:p>
          <a:p>
            <a:pPr defTabSz="886968">
              <a:tabLst>
                <a:tab pos="203200" algn="l"/>
                <a:tab pos="546100" algn="l"/>
                <a:tab pos="977900" algn="l"/>
                <a:tab pos="1320800" algn="l"/>
              </a:tabLst>
              <a:defRPr sz="1746">
                <a:effectLst>
                  <a:outerShdw blurRad="36957" dist="36957" dir="2700000" rotWithShape="0">
                    <a:srgbClr val="000000"/>
                  </a:outerShdw>
                </a:effectLst>
              </a:defRPr>
            </a:pPr>
            <a:r>
              <a:t>So it sounds like cost is indeed the problem:</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a:t>
            </a:r>
            <a:r>
              <a:rPr>
                <a:solidFill>
                  <a:srgbClr val="FBC901"/>
                </a:solidFill>
              </a:rPr>
              <a:t>Battery-powered container ships could cost as much as ~ 60X more to build</a:t>
            </a:r>
          </a:p>
          <a:p>
            <a:pPr marL="0" lvl="1" indent="621669" defTabSz="886968">
              <a:buSzTx/>
              <a:buNone/>
              <a:tabLst>
                <a:tab pos="203200" algn="l"/>
                <a:tab pos="546100" algn="l"/>
                <a:tab pos="977900" algn="l"/>
                <a:tab pos="1320800" algn="l"/>
              </a:tabLst>
              <a:defRPr sz="679">
                <a:solidFill>
                  <a:srgbClr val="FBC901"/>
                </a:solidFill>
                <a:effectLst>
                  <a:outerShdw blurRad="36957" dist="36957" dir="2700000" rotWithShape="0">
                    <a:srgbClr val="000000"/>
                  </a:outerShdw>
                </a:effectLst>
              </a:defRPr>
            </a:pPr>
            <a:endParaRPr>
              <a:solidFill>
                <a:srgbClr val="FBC901"/>
              </a:solidFill>
            </a:endParaRPr>
          </a:p>
          <a:p>
            <a:pPr defTabSz="886968">
              <a:tabLst>
                <a:tab pos="203200" algn="l"/>
                <a:tab pos="546100" algn="l"/>
                <a:tab pos="977900" algn="l"/>
                <a:tab pos="1320800" algn="l"/>
              </a:tabLst>
              <a:defRPr sz="1746">
                <a:solidFill>
                  <a:srgbClr val="FBC901"/>
                </a:solidFill>
                <a:effectLst>
                  <a:outerShdw blurRad="36957" dist="36957" dir="2700000" rotWithShape="0">
                    <a:srgbClr val="000000"/>
                  </a:outerShdw>
                </a:effectLst>
              </a:defRPr>
            </a:pPr>
            <a:r>
              <a:t>	Battery-powered cruise ships could cost as much as ~ 5X more to build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5"/>
          <p:cNvSpPr txBox="1"/>
          <p:nvPr/>
        </p:nvSpPr>
        <p:spPr>
          <a:xfrm>
            <a:off x="304800" y="63937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defRPr>
            </a:pPr>
            <a:r>
              <a:t>1) https://oilprice.com/Alternative-Energy/Renewable-Energy/China-Launches-Worlds-First-All-Electric-Cargo-Ship.html</a:t>
            </a:r>
            <a:br/>
            <a:r>
              <a:t>2) https://en.wikipedia.org/wiki/Container_ship</a:t>
            </a:r>
          </a:p>
        </p:txBody>
      </p:sp>
      <p:sp>
        <p:nvSpPr>
          <p:cNvPr id="1046" name="Rectangle 2"/>
          <p:cNvSpPr txBox="1">
            <a:spLocks noGrp="1"/>
          </p:cNvSpPr>
          <p:nvPr>
            <p:ph type="title"/>
          </p:nvPr>
        </p:nvSpPr>
        <p:spPr>
          <a:xfrm>
            <a:off x="304800" y="76199"/>
            <a:ext cx="8534400" cy="429731"/>
          </a:xfrm>
          <a:prstGeom prst="rect">
            <a:avLst/>
          </a:prstGeom>
        </p:spPr>
        <p:txBody>
          <a:bodyPr/>
          <a:lstStyle>
            <a:lvl1pPr>
              <a:defRPr sz="2200"/>
            </a:lvl1pPr>
          </a:lstStyle>
          <a:p>
            <a:r>
              <a:t>Which explains why:</a:t>
            </a:r>
          </a:p>
        </p:txBody>
      </p:sp>
      <p:sp>
        <p:nvSpPr>
          <p:cNvPr id="1047" name="Rectangle 3"/>
          <p:cNvSpPr txBox="1">
            <a:spLocks noGrp="1"/>
          </p:cNvSpPr>
          <p:nvPr>
            <p:ph type="body" sz="quarter" idx="1"/>
          </p:nvPr>
        </p:nvSpPr>
        <p:spPr>
          <a:xfrm>
            <a:off x="203200" y="642906"/>
            <a:ext cx="8817323" cy="429730"/>
          </a:xfrm>
          <a:prstGeom prst="rect">
            <a:avLst/>
          </a:prstGeom>
        </p:spPr>
        <p:txBody>
          <a:bodyPr/>
          <a:lstStyle/>
          <a:p>
            <a:pPr>
              <a:tabLst/>
            </a:pPr>
            <a:r>
              <a:t>The claimed "World's Largest All Electric Cargo Ship" is this: </a:t>
            </a:r>
            <a:r>
              <a:rPr baseline="31999"/>
              <a:t>1</a:t>
            </a:r>
          </a:p>
        </p:txBody>
      </p:sp>
      <p:pic>
        <p:nvPicPr>
          <p:cNvPr id="1048" name="Image" descr="Image"/>
          <p:cNvPicPr>
            <a:picLocks noChangeAspect="1"/>
          </p:cNvPicPr>
          <p:nvPr/>
        </p:nvPicPr>
        <p:blipFill>
          <a:blip r:embed="rId2"/>
          <a:stretch>
            <a:fillRect/>
          </a:stretch>
        </p:blipFill>
        <p:spPr>
          <a:xfrm>
            <a:off x="1981007" y="1221713"/>
            <a:ext cx="5023052" cy="2098769"/>
          </a:xfrm>
          <a:prstGeom prst="rect">
            <a:avLst/>
          </a:prstGeom>
          <a:ln w="12700">
            <a:miter lim="400000"/>
          </a:ln>
        </p:spPr>
      </p:pic>
      <p:sp>
        <p:nvSpPr>
          <p:cNvPr id="1049" name="Rectangle 3"/>
          <p:cNvSpPr txBox="1"/>
          <p:nvPr/>
        </p:nvSpPr>
        <p:spPr>
          <a:xfrm>
            <a:off x="152400" y="3516772"/>
            <a:ext cx="9071323" cy="2706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Instead of carrying</a:t>
            </a:r>
            <a:r>
              <a:rPr b="1"/>
              <a:t> 12-20,000 containers, over 30 days, at 16-25 knots</a:t>
            </a:r>
            <a:r>
              <a:t> (18-29 mph)</a:t>
            </a:r>
            <a:r>
              <a:rPr baseline="31999"/>
              <a:t> 2</a:t>
            </a:r>
          </a:p>
          <a:p>
            <a:pPr>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	this ship, launched by China in 2017, will carry "2,200 tons of cargo"</a:t>
            </a:r>
          </a:p>
          <a:p>
            <a:pPr>
              <a:spcBef>
                <a:spcPts val="400"/>
              </a:spcBef>
              <a:tabLst>
                <a:tab pos="368300" algn="l"/>
                <a:tab pos="711200" algn="l"/>
                <a:tab pos="10541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		for a total of "</a:t>
            </a:r>
            <a:r>
              <a:rPr b="1">
                <a:solidFill>
                  <a:srgbClr val="FBC901"/>
                </a:solidFill>
              </a:rPr>
              <a:t>50 miles</a:t>
            </a:r>
            <a:r>
              <a:t> at a top speed of </a:t>
            </a:r>
            <a:r>
              <a:rPr b="1">
                <a:solidFill>
                  <a:srgbClr val="FBC901"/>
                </a:solidFill>
              </a:rPr>
              <a:t>8 miles per hour</a:t>
            </a:r>
            <a:r>
              <a:t>" </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		</a:t>
            </a:r>
            <a:r>
              <a:rPr b="1">
                <a:solidFill>
                  <a:srgbClr val="FBC901"/>
                </a:solidFill>
              </a:rPr>
              <a:t>before needing a two hour battery recharge</a:t>
            </a:r>
            <a:r>
              <a:t> </a:t>
            </a:r>
            <a:r>
              <a:rPr baseline="31999"/>
              <a:t>2</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From the photo, assuming the total container stack is 4 high x 4 wide x pictured 6 long,</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defRPr>
            </a:pPr>
            <a:r>
              <a:t>	this ship's full container load looks to be no more than </a:t>
            </a:r>
            <a:r>
              <a:rPr b="1">
                <a:solidFill>
                  <a:srgbClr val="FBC901"/>
                </a:solidFill>
              </a:rPr>
              <a:t>100 containers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Rectangle 2"/>
          <p:cNvSpPr txBox="1">
            <a:spLocks noGrp="1"/>
          </p:cNvSpPr>
          <p:nvPr>
            <p:ph type="title"/>
          </p:nvPr>
        </p:nvSpPr>
        <p:spPr>
          <a:xfrm>
            <a:off x="304800" y="25399"/>
            <a:ext cx="8534400" cy="675219"/>
          </a:xfrm>
          <a:prstGeom prst="rect">
            <a:avLst/>
          </a:prstGeom>
        </p:spPr>
        <p:txBody>
          <a:bodyPr/>
          <a:lstStyle>
            <a:lvl1pPr>
              <a:defRPr sz="2200"/>
            </a:lvl1pPr>
          </a:lstStyle>
          <a:p>
            <a:r>
              <a:t>I can think of an additional BIG challenge for battery powered ships:</a:t>
            </a:r>
          </a:p>
        </p:txBody>
      </p:sp>
      <p:sp>
        <p:nvSpPr>
          <p:cNvPr id="1052" name="Rectangle 3"/>
          <p:cNvSpPr txBox="1">
            <a:spLocks noGrp="1"/>
          </p:cNvSpPr>
          <p:nvPr>
            <p:ph type="body" idx="1"/>
          </p:nvPr>
        </p:nvSpPr>
        <p:spPr>
          <a:xfrm>
            <a:off x="241300" y="837274"/>
            <a:ext cx="8811370" cy="5368989"/>
          </a:xfrm>
          <a:prstGeom prst="rect">
            <a:avLst/>
          </a:prstGeom>
        </p:spPr>
        <p:txBody>
          <a:bodyPr/>
          <a:lstStyle/>
          <a:p>
            <a:pPr>
              <a:tabLst>
                <a:tab pos="279400" algn="l"/>
                <a:tab pos="622300" algn="l"/>
                <a:tab pos="965200" algn="l"/>
                <a:tab pos="1308100" algn="l"/>
              </a:tabLst>
            </a:pPr>
            <a:r>
              <a:t>Economics compels captains to absolutely minimize unproductive time in port</a:t>
            </a:r>
          </a:p>
          <a:p>
            <a:pPr marL="0" lvl="1" indent="640896">
              <a:buSzTx/>
              <a:buNone/>
              <a:tabLst>
                <a:tab pos="279400" algn="l"/>
                <a:tab pos="622300" algn="l"/>
                <a:tab pos="965200" algn="l"/>
                <a:tab pos="1308100" algn="l"/>
              </a:tabLst>
              <a:defRPr sz="700"/>
            </a:pPr>
            <a:endParaRPr/>
          </a:p>
          <a:p>
            <a:pPr>
              <a:tabLst>
                <a:tab pos="279400" algn="l"/>
                <a:tab pos="622300" algn="l"/>
                <a:tab pos="965200" algn="l"/>
                <a:tab pos="1308100" algn="l"/>
              </a:tabLst>
            </a:pPr>
            <a:r>
              <a:t>	Container ships now unload, reload, and leave port within 24-48 hours </a:t>
            </a:r>
          </a:p>
          <a:p>
            <a:pPr>
              <a:tabLst>
                <a:tab pos="279400" algn="l"/>
                <a:tab pos="622300" algn="l"/>
                <a:tab pos="965200" algn="l"/>
                <a:tab pos="1308100" algn="l"/>
              </a:tabLst>
              <a:defRPr sz="900"/>
            </a:pPr>
            <a:endParaRPr/>
          </a:p>
          <a:p>
            <a:pPr>
              <a:tabLst>
                <a:tab pos="279400" algn="l"/>
                <a:tab pos="622300" algn="l"/>
                <a:tab pos="965200" algn="l"/>
                <a:tab pos="1308100" algn="l"/>
              </a:tabLst>
            </a:pPr>
            <a:r>
              <a:t>My postulated mega container ship needed </a:t>
            </a:r>
            <a:r>
              <a:rPr b="1">
                <a:solidFill>
                  <a:srgbClr val="FBC901"/>
                </a:solidFill>
              </a:rPr>
              <a:t>36,000,000 kW-hr</a:t>
            </a:r>
            <a:r>
              <a:t> of battery capacity</a:t>
            </a:r>
          </a:p>
          <a:p>
            <a:pPr>
              <a:tabLst>
                <a:tab pos="279400" algn="l"/>
                <a:tab pos="622300" algn="l"/>
                <a:tab pos="965200" algn="l"/>
                <a:tab pos="1308100" algn="l"/>
              </a:tabLst>
              <a:defRPr sz="700"/>
            </a:pPr>
            <a:endParaRPr/>
          </a:p>
          <a:p>
            <a:pPr>
              <a:tabLst>
                <a:tab pos="279400" algn="l"/>
                <a:tab pos="622300" algn="l"/>
                <a:tab pos="965200" algn="l"/>
                <a:tab pos="1308100" algn="l"/>
              </a:tabLst>
            </a:pPr>
            <a:r>
              <a:t>	Which, in port, it would want to recharge within that same 24-48 hours</a:t>
            </a:r>
          </a:p>
          <a:p>
            <a:pPr>
              <a:tabLst>
                <a:tab pos="279400" algn="l"/>
                <a:tab pos="622300" algn="l"/>
                <a:tab pos="965200" algn="l"/>
                <a:tab pos="1308100" algn="l"/>
              </a:tabLst>
              <a:defRPr sz="700"/>
            </a:pPr>
            <a:endParaRPr/>
          </a:p>
          <a:p>
            <a:pPr>
              <a:tabLst>
                <a:tab pos="279400" algn="l"/>
                <a:tab pos="622300" algn="l"/>
                <a:tab pos="965200" algn="l"/>
                <a:tab pos="1308100" algn="l"/>
              </a:tabLst>
            </a:pPr>
            <a:r>
              <a:t>		Assuming that its batteries could cope with such rapid recharging,</a:t>
            </a:r>
          </a:p>
          <a:p>
            <a:pPr marL="0" lvl="1" indent="640896">
              <a:buSzTx/>
              <a:buNone/>
              <a:tabLst>
                <a:tab pos="279400" algn="l"/>
                <a:tab pos="622300" algn="l"/>
                <a:tab pos="965200" algn="l"/>
                <a:tab pos="1308100" algn="l"/>
              </a:tabLst>
              <a:defRPr sz="700"/>
            </a:pPr>
            <a:endParaRPr/>
          </a:p>
          <a:p>
            <a:pPr marL="0" lvl="1" indent="640896">
              <a:buSzTx/>
              <a:buNone/>
              <a:tabLst>
                <a:tab pos="279400" algn="l"/>
                <a:tab pos="622300" algn="l"/>
                <a:tab pos="965200" algn="l"/>
                <a:tab pos="1308100" algn="l"/>
              </a:tabLst>
            </a:pPr>
            <a:r>
              <a:t>	it would require incoming electrical power of 36000 MW-hr / (24-48 hr) </a:t>
            </a:r>
          </a:p>
          <a:p>
            <a:pPr marL="0" lvl="2" indent="1085850">
              <a:buSzTx/>
              <a:buNone/>
              <a:tabLst>
                <a:tab pos="279400" algn="l"/>
                <a:tab pos="622300" algn="l"/>
                <a:tab pos="965200" algn="l"/>
                <a:tab pos="1308100" algn="l"/>
              </a:tabLst>
              <a:defRPr sz="700"/>
            </a:pPr>
            <a:endParaRPr/>
          </a:p>
          <a:p>
            <a:pPr marL="0" lvl="2" indent="1085850">
              <a:buSzTx/>
              <a:buNone/>
              <a:tabLst>
                <a:tab pos="279400" algn="l"/>
                <a:tab pos="622300" algn="l"/>
                <a:tab pos="965200" algn="l"/>
                <a:tab pos="1308100" algn="l"/>
              </a:tabLst>
            </a:pPr>
            <a:r>
              <a:t>	=</a:t>
            </a:r>
            <a:r>
              <a:rPr b="1">
                <a:solidFill>
                  <a:srgbClr val="FBC901"/>
                </a:solidFill>
              </a:rPr>
              <a:t> 750 - 1500  MW</a:t>
            </a:r>
            <a:r>
              <a:t> </a:t>
            </a:r>
          </a:p>
          <a:p>
            <a:pPr marL="0" lvl="3" indent="1577339">
              <a:buSzTx/>
              <a:buNone/>
              <a:tabLst>
                <a:tab pos="279400" algn="l"/>
                <a:tab pos="622300" algn="l"/>
                <a:tab pos="965200" algn="l"/>
                <a:tab pos="1308100" algn="l"/>
              </a:tabLst>
            </a:pPr>
            <a:endParaRPr/>
          </a:p>
          <a:p>
            <a:pPr>
              <a:tabLst>
                <a:tab pos="279400" algn="l"/>
                <a:tab pos="622300" algn="l"/>
                <a:tab pos="965200" algn="l"/>
                <a:tab pos="1308100" algn="l"/>
              </a:tabLst>
            </a:pPr>
            <a:r>
              <a:t>If that harbor served just ten such docked and recharging ships at any point in time: </a:t>
            </a:r>
          </a:p>
          <a:p>
            <a:pPr>
              <a:tabLst>
                <a:tab pos="279400" algn="l"/>
                <a:tab pos="622300" algn="l"/>
                <a:tab pos="965200" algn="l"/>
                <a:tab pos="1308100" algn="l"/>
              </a:tabLst>
              <a:defRPr sz="700"/>
            </a:pPr>
            <a:endParaRPr/>
          </a:p>
          <a:p>
            <a:pPr>
              <a:tabLst>
                <a:tab pos="279400" algn="l"/>
                <a:tab pos="622300" algn="l"/>
                <a:tab pos="965200" algn="l"/>
                <a:tab pos="1308100" algn="l"/>
              </a:tabLst>
            </a:pPr>
            <a:r>
              <a:t>	The total necessary harbor electrical power would be 7.5 - 15 GW,</a:t>
            </a:r>
          </a:p>
          <a:p>
            <a:pPr marL="0" lvl="1" indent="640896">
              <a:buSzTx/>
              <a:buNone/>
              <a:tabLst>
                <a:tab pos="279400" algn="l"/>
                <a:tab pos="622300" algn="l"/>
                <a:tab pos="965200" algn="l"/>
                <a:tab pos="1308100" algn="l"/>
              </a:tabLst>
              <a:defRPr sz="800"/>
            </a:pPr>
            <a:endParaRPr/>
          </a:p>
          <a:p>
            <a:pPr>
              <a:tabLst>
                <a:tab pos="279400" algn="l"/>
                <a:tab pos="622300" algn="l"/>
                <a:tab pos="965200" algn="l"/>
                <a:tab pos="1308100" algn="l"/>
              </a:tabLst>
              <a:defRPr b="1">
                <a:solidFill>
                  <a:srgbClr val="FBC901"/>
                </a:solidFill>
              </a:defRPr>
            </a:pPr>
            <a:r>
              <a:t>		REQUIRING AT LEAST 5 TWO-REACTOR NUCLEAR POWER PLANTS</a:t>
            </a:r>
          </a:p>
          <a:p>
            <a:pPr marL="0" lvl="3" indent="1577339">
              <a:buSzTx/>
              <a:buNone/>
              <a:tabLst>
                <a:tab pos="279400" algn="l"/>
                <a:tab pos="622300" algn="l"/>
                <a:tab pos="965200" algn="l"/>
                <a:tab pos="1308100" algn="l"/>
              </a:tabLst>
              <a:defRPr sz="700"/>
            </a:pPr>
            <a:endParaRPr/>
          </a:p>
          <a:p>
            <a:pPr marL="0" lvl="1" indent="640896">
              <a:buSzTx/>
              <a:buNone/>
              <a:tabLst>
                <a:tab pos="279400" algn="l"/>
                <a:tab pos="622300" algn="l"/>
                <a:tab pos="965200" algn="l"/>
                <a:tab pos="1308100" algn="l"/>
              </a:tabLst>
            </a:pPr>
            <a:r>
              <a:t>	(or a larger, to hugely larger, number of non-nuclear plants)</a:t>
            </a:r>
          </a:p>
        </p:txBody>
      </p:sp>
      <p:sp>
        <p:nvSpPr>
          <p:cNvPr id="1053"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Rectangle 2"/>
          <p:cNvSpPr txBox="1">
            <a:spLocks noGrp="1"/>
          </p:cNvSpPr>
          <p:nvPr>
            <p:ph type="title"/>
          </p:nvPr>
        </p:nvSpPr>
        <p:spPr>
          <a:xfrm>
            <a:off x="304800" y="-33138"/>
            <a:ext cx="8534400" cy="675218"/>
          </a:xfrm>
          <a:prstGeom prst="rect">
            <a:avLst/>
          </a:prstGeom>
        </p:spPr>
        <p:txBody>
          <a:bodyPr/>
          <a:lstStyle>
            <a:lvl1pPr>
              <a:defRPr sz="2200"/>
            </a:lvl1pPr>
          </a:lstStyle>
          <a:p>
            <a:r>
              <a:t>Why not just add solar roofs to the top layer of containers?</a:t>
            </a:r>
          </a:p>
        </p:txBody>
      </p:sp>
      <p:sp>
        <p:nvSpPr>
          <p:cNvPr id="1056" name="Rectangle 3"/>
          <p:cNvSpPr txBox="1">
            <a:spLocks noGrp="1"/>
          </p:cNvSpPr>
          <p:nvPr>
            <p:ph type="body" idx="1"/>
          </p:nvPr>
        </p:nvSpPr>
        <p:spPr>
          <a:xfrm>
            <a:off x="215900" y="617506"/>
            <a:ext cx="8839200" cy="5789031"/>
          </a:xfrm>
          <a:prstGeom prst="rect">
            <a:avLst/>
          </a:prstGeom>
        </p:spPr>
        <p:txBody>
          <a:bodyPr/>
          <a:lstStyle/>
          <a:p>
            <a:pPr>
              <a:tabLst/>
              <a:defRPr sz="1700"/>
            </a:pPr>
            <a:r>
              <a:t>They could then power the ship &amp; charge batteries during day, with that smaller number </a:t>
            </a:r>
          </a:p>
          <a:p>
            <a:pPr>
              <a:tabLst/>
              <a:defRPr sz="500"/>
            </a:pPr>
            <a:endParaRPr/>
          </a:p>
          <a:p>
            <a:pPr marL="0" lvl="1" indent="640896">
              <a:buSzTx/>
              <a:buNone/>
              <a:tabLst/>
              <a:defRPr sz="1700"/>
            </a:pPr>
            <a:r>
              <a:t>of batteries continuing to power the ship overnight </a:t>
            </a:r>
          </a:p>
          <a:p>
            <a:pPr marL="0" lvl="1" indent="640896">
              <a:buSzTx/>
              <a:buNone/>
              <a:tabLst/>
              <a:defRPr sz="600"/>
            </a:pPr>
            <a:endParaRPr/>
          </a:p>
          <a:p>
            <a:pPr>
              <a:tabLst/>
              <a:defRPr sz="1700"/>
            </a:pPr>
            <a:r>
              <a:t>Calculating deck sizes:</a:t>
            </a:r>
          </a:p>
          <a:p>
            <a:pPr>
              <a:tabLst/>
              <a:defRPr sz="500"/>
            </a:pPr>
            <a:endParaRPr/>
          </a:p>
          <a:p>
            <a:pPr marL="0" lvl="1" indent="640896">
              <a:buSzTx/>
              <a:buNone/>
              <a:tabLst/>
              <a:defRPr sz="1700"/>
            </a:pPr>
            <a:r>
              <a:t>Panamax: 290m x 32m =  9280 m</a:t>
            </a:r>
            <a:r>
              <a:rPr baseline="31999"/>
              <a:t>2</a:t>
            </a:r>
            <a:r>
              <a:t>   </a:t>
            </a:r>
          </a:p>
          <a:p>
            <a:pPr marL="0" lvl="1" indent="640896">
              <a:buSzTx/>
              <a:buNone/>
              <a:tabLst/>
              <a:defRPr sz="500"/>
            </a:pPr>
            <a:endParaRPr/>
          </a:p>
          <a:p>
            <a:pPr marL="0" lvl="1" indent="640896">
              <a:buSzTx/>
              <a:buNone/>
              <a:tabLst/>
              <a:defRPr sz="1700"/>
            </a:pPr>
            <a:r>
              <a:t>Neopanamax: 366m x 51m =  18,666 m</a:t>
            </a:r>
            <a:r>
              <a:rPr baseline="31999"/>
              <a:t>2</a:t>
            </a:r>
          </a:p>
          <a:p>
            <a:pPr marL="0" lvl="1" indent="640896">
              <a:buSzTx/>
              <a:buNone/>
              <a:tabLst/>
              <a:defRPr sz="500"/>
            </a:pPr>
            <a:endParaRPr baseline="31999"/>
          </a:p>
          <a:p>
            <a:pPr>
              <a:tabLst/>
              <a:defRPr sz="1700"/>
            </a:pPr>
            <a:r>
              <a:t>Drawing on calculations given in my note set: </a:t>
            </a:r>
            <a:r>
              <a:rPr b="1"/>
              <a:t>Today's Solar Cells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defRPr sz="500"/>
            </a:pPr>
            <a:endParaRPr/>
          </a:p>
          <a:p>
            <a:pPr marL="0" lvl="1" indent="640896">
              <a:buSzTx/>
              <a:buNone/>
              <a:tabLst/>
              <a:defRPr sz="1700"/>
            </a:pPr>
            <a:r>
              <a:t>Averaged around the clock, for 20% efficient Si PV-solar cells, in different weather:</a:t>
            </a:r>
          </a:p>
          <a:p>
            <a:pPr marL="0" lvl="1" indent="640896">
              <a:buSzTx/>
              <a:buNone/>
              <a:tabLst/>
              <a:defRPr sz="500"/>
            </a:pPr>
            <a:endParaRPr/>
          </a:p>
          <a:p>
            <a:pPr marL="0" lvl="2" indent="1085850">
              <a:buSzTx/>
              <a:buNone/>
              <a:tabLst/>
              <a:defRPr sz="1700"/>
            </a:pPr>
            <a:r>
              <a:t>Output Power = 25 - 50 Watts / m</a:t>
            </a:r>
            <a:r>
              <a:rPr baseline="31999"/>
              <a:t>2</a:t>
            </a:r>
            <a:r>
              <a:t> = 0.025 - 0.05 kW / m</a:t>
            </a:r>
            <a:r>
              <a:rPr baseline="31999"/>
              <a:t>2</a:t>
            </a:r>
          </a:p>
          <a:p>
            <a:pPr marL="0" lvl="2" indent="1085850">
              <a:buSzTx/>
              <a:buNone/>
              <a:tabLst/>
              <a:defRPr sz="500"/>
            </a:pPr>
            <a:endParaRPr baseline="31999"/>
          </a:p>
          <a:p>
            <a:pPr>
              <a:tabLst/>
              <a:defRPr sz="1700"/>
            </a:pPr>
            <a:r>
              <a:t>A full deck or container top solar array would thus produce average output power of:</a:t>
            </a:r>
          </a:p>
          <a:p>
            <a:pPr>
              <a:tabLst/>
              <a:defRPr sz="500"/>
            </a:pPr>
            <a:endParaRPr/>
          </a:p>
          <a:p>
            <a:pPr marL="0" lvl="1" indent="640896">
              <a:buSzTx/>
              <a:buNone/>
              <a:tabLst/>
              <a:defRPr sz="1700"/>
            </a:pPr>
            <a:r>
              <a:t>Panamax: 9280 m</a:t>
            </a:r>
            <a:r>
              <a:rPr baseline="31999"/>
              <a:t>2</a:t>
            </a:r>
            <a:r>
              <a:t> x (25-50 W/m</a:t>
            </a:r>
            <a:r>
              <a:rPr baseline="31999"/>
              <a:t>2</a:t>
            </a:r>
            <a:r>
              <a:t>) = </a:t>
            </a:r>
            <a:r>
              <a:rPr b="1"/>
              <a:t>232 - 464 kW</a:t>
            </a:r>
          </a:p>
          <a:p>
            <a:pPr marL="0" lvl="1" indent="640896">
              <a:buSzTx/>
              <a:buNone/>
              <a:tabLst/>
              <a:defRPr sz="500"/>
            </a:pPr>
            <a:endParaRPr b="1"/>
          </a:p>
          <a:p>
            <a:pPr marL="0" lvl="1" indent="640896">
              <a:buSzTx/>
              <a:buNone/>
              <a:tabLst/>
              <a:defRPr sz="1700"/>
            </a:pPr>
            <a:r>
              <a:t>Neopanamax: 18,666 m</a:t>
            </a:r>
            <a:r>
              <a:rPr baseline="31999"/>
              <a:t>2</a:t>
            </a:r>
            <a:r>
              <a:t> x (25-50 W/m</a:t>
            </a:r>
            <a:r>
              <a:rPr baseline="31999"/>
              <a:t>2</a:t>
            </a:r>
            <a:r>
              <a:t>) = </a:t>
            </a:r>
            <a:r>
              <a:rPr b="1"/>
              <a:t>464 - 933 kW</a:t>
            </a:r>
          </a:p>
          <a:p>
            <a:pPr marL="0" lvl="1" indent="640896">
              <a:buSzTx/>
              <a:buNone/>
              <a:tabLst/>
              <a:defRPr sz="500"/>
            </a:pPr>
            <a:endParaRPr b="1"/>
          </a:p>
          <a:p>
            <a:pPr>
              <a:tabLst/>
              <a:defRPr sz="1700"/>
            </a:pPr>
            <a:r>
              <a:t>Comparing that to power now used moving such ships (estimated earlier at </a:t>
            </a:r>
            <a:r>
              <a:rPr b="1"/>
              <a:t>50,000 kW),</a:t>
            </a:r>
          </a:p>
          <a:p>
            <a:pPr>
              <a:tabLst/>
              <a:defRPr sz="500"/>
            </a:pPr>
            <a:endParaRPr b="1"/>
          </a:p>
          <a:p>
            <a:pPr algn="ctr">
              <a:tabLst/>
              <a:defRPr sz="1700" b="1">
                <a:solidFill>
                  <a:srgbClr val="FBC901"/>
                </a:solidFill>
              </a:defRPr>
            </a:pPr>
            <a:r>
              <a:t>SOLAR PV + BATTERIES =&gt; LESS THAN 1/50</a:t>
            </a:r>
            <a:r>
              <a:rPr baseline="31999"/>
              <a:t>th</a:t>
            </a:r>
            <a:r>
              <a:t> POWER NEEDED FOR SHIPPING</a:t>
            </a:r>
          </a:p>
        </p:txBody>
      </p:sp>
      <p:pic>
        <p:nvPicPr>
          <p:cNvPr id="1057" name="Solar-Ship.png" descr="Solar-Ship.png"/>
          <p:cNvPicPr>
            <a:picLocks noChangeAspect="1"/>
          </p:cNvPicPr>
          <p:nvPr/>
        </p:nvPicPr>
        <p:blipFill>
          <a:blip r:embed="rId5"/>
          <a:stretch>
            <a:fillRect/>
          </a:stretch>
        </p:blipFill>
        <p:spPr>
          <a:xfrm>
            <a:off x="5954765" y="1038476"/>
            <a:ext cx="3054778" cy="1775210"/>
          </a:xfrm>
          <a:prstGeom prst="rect">
            <a:avLst/>
          </a:prstGeom>
          <a:ln w="12700">
            <a:miter lim="400000"/>
          </a:ln>
        </p:spPr>
      </p:pic>
      <p:sp>
        <p:nvSpPr>
          <p:cNvPr id="1058" name="Rectangle 5"/>
          <p:cNvSpPr txBox="1"/>
          <p:nvPr/>
        </p:nvSpPr>
        <p:spPr>
          <a:xfrm>
            <a:off x="304800" y="64318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defRPr>
            </a:lvl1pPr>
          </a:lstStyle>
          <a:p>
            <a:r>
              <a:t>Figure: https://www.industryabout.com/industrial-news/801-news-transportation/48073-historic-un-deal-for-shipping-industry-could-lead-to-solar-powered-ships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Rectangle 5"/>
          <p:cNvSpPr txBox="1"/>
          <p:nvPr/>
        </p:nvSpPr>
        <p:spPr>
          <a:xfrm>
            <a:off x="368563" y="6518332"/>
            <a:ext cx="191024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Ibid: pages 71 &amp; 73</a:t>
            </a:r>
          </a:p>
        </p:txBody>
      </p:sp>
      <p:sp>
        <p:nvSpPr>
          <p:cNvPr id="240" name="Rectangle 2"/>
          <p:cNvSpPr txBox="1">
            <a:spLocks noGrp="1"/>
          </p:cNvSpPr>
          <p:nvPr>
            <p:ph type="title"/>
          </p:nvPr>
        </p:nvSpPr>
        <p:spPr>
          <a:xfrm>
            <a:off x="177603" y="-11919"/>
            <a:ext cx="8788794" cy="598587"/>
          </a:xfrm>
          <a:prstGeom prst="rect">
            <a:avLst/>
          </a:prstGeom>
        </p:spPr>
        <p:txBody>
          <a:bodyPr/>
          <a:lstStyle/>
          <a:p>
            <a:r>
              <a:t>How are passengers &amp; freight divided between transport modes? </a:t>
            </a:r>
            <a:r>
              <a:rPr baseline="31999"/>
              <a:t>1</a:t>
            </a:r>
          </a:p>
        </p:txBody>
      </p:sp>
      <p:pic>
        <p:nvPicPr>
          <p:cNvPr id="241" name="Image" descr="Image"/>
          <p:cNvPicPr>
            <a:picLocks noChangeAspect="1"/>
          </p:cNvPicPr>
          <p:nvPr/>
        </p:nvPicPr>
        <p:blipFill>
          <a:blip r:embed="rId2"/>
          <a:stretch>
            <a:fillRect/>
          </a:stretch>
        </p:blipFill>
        <p:spPr>
          <a:xfrm>
            <a:off x="2864059" y="661171"/>
            <a:ext cx="6069375" cy="2667037"/>
          </a:xfrm>
          <a:prstGeom prst="rect">
            <a:avLst/>
          </a:prstGeom>
          <a:ln w="12700">
            <a:miter lim="400000"/>
          </a:ln>
        </p:spPr>
      </p:pic>
      <p:pic>
        <p:nvPicPr>
          <p:cNvPr id="242" name="Image" descr="Image"/>
          <p:cNvPicPr>
            <a:picLocks noChangeAspect="1"/>
          </p:cNvPicPr>
          <p:nvPr/>
        </p:nvPicPr>
        <p:blipFill>
          <a:blip r:embed="rId3"/>
          <a:stretch>
            <a:fillRect/>
          </a:stretch>
        </p:blipFill>
        <p:spPr>
          <a:xfrm>
            <a:off x="2867536" y="3509020"/>
            <a:ext cx="6062421" cy="2810023"/>
          </a:xfrm>
          <a:prstGeom prst="rect">
            <a:avLst/>
          </a:prstGeom>
          <a:ln w="12700">
            <a:miter lim="400000"/>
          </a:ln>
        </p:spPr>
      </p:pic>
      <p:sp>
        <p:nvSpPr>
          <p:cNvPr id="243" name="Rectangle 3"/>
          <p:cNvSpPr txBox="1"/>
          <p:nvPr/>
        </p:nvSpPr>
        <p:spPr>
          <a:xfrm>
            <a:off x="2990903" y="6499855"/>
            <a:ext cx="5891887" cy="352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1400" b="0">
                <a:solidFill>
                  <a:srgbClr val="FFFFFF"/>
                </a:solidFill>
                <a:effectLst>
                  <a:outerShdw blurRad="38100" dist="38100" dir="2700000" rotWithShape="0">
                    <a:srgbClr val="000000"/>
                  </a:outerShdw>
                </a:effectLst>
              </a:defRPr>
            </a:pPr>
            <a:r>
              <a:t>(1 BTU = 0.293 W-hr   Thus: 1 Quadrillion (10</a:t>
            </a:r>
            <a:r>
              <a:rPr baseline="31999"/>
              <a:t>15</a:t>
            </a:r>
            <a:r>
              <a:t>) BTU = 293 TeraWatt-hr)</a:t>
            </a:r>
          </a:p>
        </p:txBody>
      </p:sp>
      <p:sp>
        <p:nvSpPr>
          <p:cNvPr id="244" name="Rectangle 3"/>
          <p:cNvSpPr txBox="1"/>
          <p:nvPr/>
        </p:nvSpPr>
        <p:spPr>
          <a:xfrm>
            <a:off x="530401" y="1536511"/>
            <a:ext cx="1586565" cy="795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t>Passenger</a:t>
            </a:r>
          </a:p>
          <a:p>
            <a:pPr algn="ctr">
              <a:spcBef>
                <a:spcPts val="400"/>
              </a:spcBef>
              <a:defRPr>
                <a:solidFill>
                  <a:srgbClr val="FFFFFF"/>
                </a:solidFill>
                <a:effectLst>
                  <a:outerShdw blurRad="38100" dist="38100" dir="2700000" rotWithShape="0">
                    <a:srgbClr val="000000"/>
                  </a:outerShdw>
                </a:effectLst>
              </a:defRPr>
            </a:pPr>
            <a:r>
              <a:t>Transport </a:t>
            </a:r>
          </a:p>
        </p:txBody>
      </p:sp>
      <p:sp>
        <p:nvSpPr>
          <p:cNvPr id="245" name="Rectangle 3"/>
          <p:cNvSpPr txBox="1"/>
          <p:nvPr/>
        </p:nvSpPr>
        <p:spPr>
          <a:xfrm>
            <a:off x="530401" y="4372023"/>
            <a:ext cx="1586565" cy="795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t>Freight</a:t>
            </a:r>
          </a:p>
          <a:p>
            <a:pPr algn="ctr">
              <a:spcBef>
                <a:spcPts val="400"/>
              </a:spcBef>
              <a:defRPr>
                <a:solidFill>
                  <a:srgbClr val="FFFFFF"/>
                </a:solidFill>
                <a:effectLst>
                  <a:outerShdw blurRad="38100" dist="38100" dir="2700000" rotWithShape="0">
                    <a:srgbClr val="000000"/>
                  </a:outerShdw>
                </a:effectLst>
              </a:defRPr>
            </a:pPr>
            <a:r>
              <a:t>Transport </a:t>
            </a:r>
          </a:p>
        </p:txBody>
      </p:sp>
      <p:sp>
        <p:nvSpPr>
          <p:cNvPr id="246" name="Rectangle 3"/>
          <p:cNvSpPr txBox="1"/>
          <p:nvPr/>
        </p:nvSpPr>
        <p:spPr>
          <a:xfrm>
            <a:off x="22401" y="663980"/>
            <a:ext cx="2653365" cy="795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From the same report: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Rectangle 2"/>
          <p:cNvSpPr txBox="1">
            <a:spLocks noGrp="1"/>
          </p:cNvSpPr>
          <p:nvPr>
            <p:ph type="title"/>
          </p:nvPr>
        </p:nvSpPr>
        <p:spPr>
          <a:xfrm>
            <a:off x="177603" y="851680"/>
            <a:ext cx="8788794" cy="1617366"/>
          </a:xfrm>
          <a:prstGeom prst="rect">
            <a:avLst/>
          </a:prstGeom>
        </p:spPr>
        <p:txBody>
          <a:bodyPr/>
          <a:lstStyle>
            <a:lvl1pPr>
              <a:defRPr sz="2400" b="1">
                <a:solidFill>
                  <a:srgbClr val="FBC901"/>
                </a:solidFill>
              </a:defRPr>
            </a:lvl1pPr>
          </a:lstStyle>
          <a:p>
            <a:r>
              <a:t>The Possibility of Ammonia Powered Ships: </a:t>
            </a:r>
          </a:p>
        </p:txBody>
      </p:sp>
      <p:sp>
        <p:nvSpPr>
          <p:cNvPr id="1061" name="Rectangle 5"/>
          <p:cNvSpPr txBox="1"/>
          <p:nvPr/>
        </p:nvSpPr>
        <p:spPr>
          <a:xfrm>
            <a:off x="247336" y="6377014"/>
            <a:ext cx="8534400"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Figure from:  "Safe and effective application of ammonia as a marine fuel"  Niels de Vries - Thesis - University of Delft - 2019.pdf</a:t>
            </a:r>
          </a:p>
          <a:p>
            <a:pPr algn="ctr">
              <a:defRPr sz="1000" b="0" i="1">
                <a:solidFill>
                  <a:schemeClr val="accent1"/>
                </a:solidFill>
                <a:effectLst>
                  <a:outerShdw blurRad="38100" dist="38100" dir="2700000" rotWithShape="0">
                    <a:srgbClr val="000000"/>
                  </a:outerShdw>
                </a:effectLst>
              </a:defRPr>
            </a:pPr>
            <a:r>
              <a:t>https://repository.tudelft.nl/islandora/object/uuid:be8cbe0a-28ec-4bd9-8ad0-648de04649b8?collection=education</a:t>
            </a:r>
          </a:p>
        </p:txBody>
      </p:sp>
      <p:pic>
        <p:nvPicPr>
          <p:cNvPr id="1062" name="Image" descr="Image"/>
          <p:cNvPicPr>
            <a:picLocks noChangeAspect="1"/>
          </p:cNvPicPr>
          <p:nvPr/>
        </p:nvPicPr>
        <p:blipFill>
          <a:blip r:embed="rId2"/>
          <a:stretch>
            <a:fillRect/>
          </a:stretch>
        </p:blipFill>
        <p:spPr>
          <a:xfrm>
            <a:off x="565150" y="2335885"/>
            <a:ext cx="8067768" cy="23615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Rectangle 2"/>
          <p:cNvSpPr txBox="1">
            <a:spLocks noGrp="1"/>
          </p:cNvSpPr>
          <p:nvPr>
            <p:ph type="title"/>
          </p:nvPr>
        </p:nvSpPr>
        <p:spPr>
          <a:xfrm>
            <a:off x="177603" y="-37319"/>
            <a:ext cx="8788794" cy="598587"/>
          </a:xfrm>
          <a:prstGeom prst="rect">
            <a:avLst/>
          </a:prstGeom>
        </p:spPr>
        <p:txBody>
          <a:bodyPr/>
          <a:lstStyle>
            <a:lvl1pPr>
              <a:defRPr>
                <a:solidFill>
                  <a:srgbClr val="FFFFFF"/>
                </a:solidFill>
              </a:defRPr>
            </a:lvl1pPr>
          </a:lstStyle>
          <a:p>
            <a:r>
              <a:t>Why even consider smelly &amp; irritating Ammonia as a shipping fuel?</a:t>
            </a:r>
          </a:p>
        </p:txBody>
      </p:sp>
      <p:sp>
        <p:nvSpPr>
          <p:cNvPr id="1065" name="Rectangle 3"/>
          <p:cNvSpPr txBox="1"/>
          <p:nvPr/>
        </p:nvSpPr>
        <p:spPr>
          <a:xfrm>
            <a:off x="101600" y="631584"/>
            <a:ext cx="8943233" cy="1347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It goes right back to my earlier table about Energy Storage Densities: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Liquid Ammonia has an </a:t>
            </a:r>
            <a:r>
              <a:rPr b="1">
                <a:solidFill>
                  <a:srgbClr val="FBC901"/>
                </a:solidFill>
              </a:rPr>
              <a:t>energy density ~ 1/3</a:t>
            </a:r>
            <a:r>
              <a:t> </a:t>
            </a:r>
            <a:r>
              <a:rPr b="1">
                <a:solidFill>
                  <a:srgbClr val="FBC901"/>
                </a:solidFill>
              </a:rPr>
              <a:t>that of fossil fuels,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allowing ships to carry </a:t>
            </a:r>
            <a:r>
              <a:rPr b="1"/>
              <a:t>enough of it </a:t>
            </a:r>
            <a:r>
              <a:t>to complete full transoceanic voyages</a:t>
            </a:r>
          </a:p>
        </p:txBody>
      </p:sp>
      <p:sp>
        <p:nvSpPr>
          <p:cNvPr id="1066" name="Rectangle 5"/>
          <p:cNvSpPr txBox="1"/>
          <p:nvPr/>
        </p:nvSpPr>
        <p:spPr>
          <a:xfrm>
            <a:off x="267916" y="6592914"/>
            <a:ext cx="876300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Figure at right from page 7 in:  https://royalsociety.org/topics-policy/projects/low-carbon-energy-programme/green-ammonia/</a:t>
            </a:r>
          </a:p>
        </p:txBody>
      </p:sp>
      <p:sp>
        <p:nvSpPr>
          <p:cNvPr id="1067" name="Rectangle 3"/>
          <p:cNvSpPr txBox="1"/>
          <p:nvPr/>
        </p:nvSpPr>
        <p:spPr>
          <a:xfrm>
            <a:off x="177799" y="5165484"/>
            <a:ext cx="8943234" cy="1347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NOTE HOWEVER (per my earlier "Model 3" / aircraft weight discussion):</a:t>
            </a:r>
          </a:p>
          <a:p>
            <a:pPr algn="ct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a:solidFill>
                  <a:srgbClr val="FBC901"/>
                </a:solidFill>
              </a:rPr>
              <a:t>Ammonia's tripled weight alone would prevent an</a:t>
            </a:r>
            <a:r>
              <a:rPr b="1">
                <a:solidFill>
                  <a:srgbClr val="FBC901"/>
                </a:solidFill>
              </a:rPr>
              <a:t> airplane</a:t>
            </a:r>
            <a:r>
              <a:rPr>
                <a:solidFill>
                  <a:srgbClr val="FBC901"/>
                </a:solidFill>
              </a:rPr>
              <a:t> from ever taking off,</a:t>
            </a:r>
          </a:p>
          <a:p>
            <a:pPr algn="ct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solidFill>
                <a:srgbClr val="FBC901"/>
              </a:solidFill>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made even worse by Ammonia's need for more complex / heavier fuel tanks:</a:t>
            </a:r>
          </a:p>
        </p:txBody>
      </p:sp>
      <p:grpSp>
        <p:nvGrpSpPr>
          <p:cNvPr id="1074" name="Group"/>
          <p:cNvGrpSpPr/>
          <p:nvPr/>
        </p:nvGrpSpPr>
        <p:grpSpPr>
          <a:xfrm>
            <a:off x="396007" y="2040212"/>
            <a:ext cx="8305618" cy="2935076"/>
            <a:chOff x="0" y="0"/>
            <a:chExt cx="8305616" cy="2935074"/>
          </a:xfrm>
        </p:grpSpPr>
        <p:pic>
          <p:nvPicPr>
            <p:cNvPr id="1068" name="Energy Density Table.jpg" descr="Energy Density Table.jpg"/>
            <p:cNvPicPr>
              <a:picLocks noChangeAspect="1"/>
            </p:cNvPicPr>
            <p:nvPr/>
          </p:nvPicPr>
          <p:blipFill>
            <a:blip r:embed="rId2"/>
            <a:stretch>
              <a:fillRect/>
            </a:stretch>
          </p:blipFill>
          <p:spPr>
            <a:xfrm>
              <a:off x="0" y="0"/>
              <a:ext cx="3444561" cy="2933332"/>
            </a:xfrm>
            <a:prstGeom prst="rect">
              <a:avLst/>
            </a:prstGeom>
            <a:ln w="12700" cap="flat">
              <a:noFill/>
              <a:miter lim="400000"/>
            </a:ln>
            <a:effectLst/>
          </p:spPr>
        </p:pic>
        <p:pic>
          <p:nvPicPr>
            <p:cNvPr id="1069" name="Image" descr="Image"/>
            <p:cNvPicPr>
              <a:picLocks noChangeAspect="1"/>
            </p:cNvPicPr>
            <p:nvPr/>
          </p:nvPicPr>
          <p:blipFill>
            <a:blip r:embed="rId3"/>
            <a:stretch>
              <a:fillRect/>
            </a:stretch>
          </p:blipFill>
          <p:spPr>
            <a:xfrm>
              <a:off x="3947709" y="1743"/>
              <a:ext cx="4357908" cy="2933332"/>
            </a:xfrm>
            <a:prstGeom prst="rect">
              <a:avLst/>
            </a:prstGeom>
            <a:ln w="12700" cap="flat">
              <a:noFill/>
              <a:miter lim="400000"/>
            </a:ln>
            <a:effectLst/>
          </p:spPr>
        </p:pic>
        <p:sp>
          <p:nvSpPr>
            <p:cNvPr id="1070" name="Line"/>
            <p:cNvSpPr/>
            <p:nvPr/>
          </p:nvSpPr>
          <p:spPr>
            <a:xfrm flipV="1">
              <a:off x="3397185" y="1453544"/>
              <a:ext cx="624007" cy="163332"/>
            </a:xfrm>
            <a:prstGeom prst="line">
              <a:avLst/>
            </a:prstGeom>
            <a:noFill/>
            <a:ln w="50800" cap="flat">
              <a:solidFill>
                <a:srgbClr val="65A220"/>
              </a:solidFill>
              <a:prstDash val="sysDot"/>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071" name="Oval"/>
            <p:cNvSpPr/>
            <p:nvPr/>
          </p:nvSpPr>
          <p:spPr>
            <a:xfrm>
              <a:off x="3033888" y="1518488"/>
              <a:ext cx="373996" cy="174914"/>
            </a:xfrm>
            <a:prstGeom prst="ellipse">
              <a:avLst/>
            </a:prstGeom>
            <a:noFill/>
            <a:ln w="38100" cap="flat">
              <a:solidFill>
                <a:srgbClr val="65A320"/>
              </a:solidFill>
              <a:prstDash val="solid"/>
              <a:round/>
            </a:ln>
            <a:effectLst/>
          </p:spPr>
          <p:txBody>
            <a:bodyPr vert="eaVert" wrap="square" lIns="45719" tIns="45719" rIns="45719" bIns="45719" numCol="1" anchor="t">
              <a:noAutofit/>
            </a:bodyPr>
            <a:lstStyle/>
            <a:p>
              <a:endParaRPr/>
            </a:p>
          </p:txBody>
        </p:sp>
        <p:sp>
          <p:nvSpPr>
            <p:cNvPr id="1072" name="Oval"/>
            <p:cNvSpPr/>
            <p:nvPr/>
          </p:nvSpPr>
          <p:spPr>
            <a:xfrm>
              <a:off x="5986707" y="2551781"/>
              <a:ext cx="373996" cy="209426"/>
            </a:xfrm>
            <a:prstGeom prst="ellipse">
              <a:avLst/>
            </a:prstGeom>
            <a:noFill/>
            <a:ln w="38100" cap="flat">
              <a:solidFill>
                <a:srgbClr val="65A320"/>
              </a:solidFill>
              <a:prstDash val="solid"/>
              <a:round/>
            </a:ln>
            <a:effectLst/>
          </p:spPr>
          <p:txBody>
            <a:bodyPr vert="eaVert" wrap="square" lIns="45719" tIns="45719" rIns="45719" bIns="45719" numCol="1" anchor="t">
              <a:noAutofit/>
            </a:bodyPr>
            <a:lstStyle/>
            <a:p>
              <a:endParaRPr/>
            </a:p>
          </p:txBody>
        </p:sp>
        <p:sp>
          <p:nvSpPr>
            <p:cNvPr id="1073" name="Line"/>
            <p:cNvSpPr/>
            <p:nvPr/>
          </p:nvSpPr>
          <p:spPr>
            <a:xfrm flipV="1">
              <a:off x="6187010" y="1556054"/>
              <a:ext cx="1" cy="957185"/>
            </a:xfrm>
            <a:prstGeom prst="line">
              <a:avLst/>
            </a:prstGeom>
            <a:noFill/>
            <a:ln w="50800" cap="flat">
              <a:solidFill>
                <a:srgbClr val="65A220"/>
              </a:solidFill>
              <a:prstDash val="sysDot"/>
              <a:miter lim="400000"/>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 name="Rectangle 2"/>
          <p:cNvSpPr txBox="1">
            <a:spLocks noGrp="1"/>
          </p:cNvSpPr>
          <p:nvPr>
            <p:ph type="title"/>
          </p:nvPr>
        </p:nvSpPr>
        <p:spPr>
          <a:xfrm>
            <a:off x="177603" y="-24619"/>
            <a:ext cx="8788794" cy="598587"/>
          </a:xfrm>
          <a:prstGeom prst="rect">
            <a:avLst/>
          </a:prstGeom>
        </p:spPr>
        <p:txBody>
          <a:bodyPr/>
          <a:lstStyle/>
          <a:p>
            <a:pPr>
              <a:defRPr sz="2000">
                <a:solidFill>
                  <a:srgbClr val="FFFFFF"/>
                </a:solidFill>
              </a:defRPr>
            </a:pPr>
            <a:r>
              <a:t>Hydrogen's energy density numbers are </a:t>
            </a:r>
            <a:r>
              <a:rPr b="1"/>
              <a:t>almost </a:t>
            </a:r>
            <a:r>
              <a:t>as good</a:t>
            </a:r>
          </a:p>
        </p:txBody>
      </p:sp>
      <p:sp>
        <p:nvSpPr>
          <p:cNvPr id="1077" name="Rectangle 3"/>
          <p:cNvSpPr txBox="1"/>
          <p:nvPr/>
        </p:nvSpPr>
        <p:spPr>
          <a:xfrm>
            <a:off x="99466" y="631584"/>
            <a:ext cx="9144001" cy="6355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And it is neither irritating (in low concentrations) nor toxic (in higher concentrations)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this is where consideration of pressure &amp; fuel tanks comes strongly into play: </a:t>
            </a:r>
            <a:r>
              <a:rPr baseline="31999"/>
              <a:t>1, 2</a:t>
            </a:r>
          </a:p>
          <a:p>
            <a:pPr lvl="1" indent="640896">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Hydrogen boils at minus 253.9 ºC </a:t>
            </a:r>
            <a:r>
              <a:t>= </a:t>
            </a:r>
            <a:r>
              <a:rPr b="1"/>
              <a:t>Hugely </a:t>
            </a:r>
            <a:r>
              <a:t>below room temperature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Thus, to concentrate it up to the energy densities cited in those charts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it must be pressurized at up to ~ </a:t>
            </a:r>
            <a:r>
              <a:rPr b="1">
                <a:solidFill>
                  <a:srgbClr val="FBC901"/>
                </a:solidFill>
              </a:rPr>
              <a:t>700 atmospheres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	</a:t>
            </a:r>
            <a:r>
              <a:t>That intense pressurization requires use of high-energy-consumption compressors, </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once pressurized, H</a:t>
            </a:r>
            <a:r>
              <a:rPr baseline="-5999"/>
              <a:t>2</a:t>
            </a:r>
            <a:r>
              <a:t> must be it held within either massive heavy-walled tanks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OR by diffusing it into exotic (and hence expensive) H</a:t>
            </a:r>
            <a:r>
              <a:rPr baseline="-5999"/>
              <a:t>2</a:t>
            </a:r>
            <a:r>
              <a:t> absorbing materials</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In comparison, pure </a:t>
            </a:r>
            <a:r>
              <a:rPr b="1">
                <a:solidFill>
                  <a:srgbClr val="FBC901"/>
                </a:solidFill>
              </a:rPr>
              <a:t>Ammonia boils at minus 33.3 ºC</a:t>
            </a:r>
            <a:r>
              <a:t> and thus at room temperature</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it liquifies at only ~ </a:t>
            </a:r>
            <a:r>
              <a:rPr b="1">
                <a:solidFill>
                  <a:srgbClr val="FBC901"/>
                </a:solidFill>
              </a:rPr>
              <a:t>9 atmospheres</a:t>
            </a:r>
            <a:r>
              <a:t> </a:t>
            </a:r>
            <a:r>
              <a:rPr baseline="31999"/>
              <a:t>1  </a:t>
            </a:r>
            <a:r>
              <a:t>requiring fairly simple compressors &amp; tanks</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Ones comparable to those used in our homes by carpenters and DIY'ers</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Further, if tanks are cooled toward -33.3 ºC, pressures fall toward 1 atmosphere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Addition of refrigeration thereby facilitates use of even more lightly built tanks</a:t>
            </a:r>
          </a:p>
        </p:txBody>
      </p:sp>
      <p:sp>
        <p:nvSpPr>
          <p:cNvPr id="1078" name="Rectangle 5"/>
          <p:cNvSpPr txBox="1"/>
          <p:nvPr/>
        </p:nvSpPr>
        <p:spPr>
          <a:xfrm>
            <a:off x="195262" y="6618314"/>
            <a:ext cx="878879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https://www.engineeringtoolbox.com/ammonia-pressure-temperature-d_361.html         2) https://www.mdpi.com/2077-1312/8/3/183/htm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Rectangle 2"/>
          <p:cNvSpPr txBox="1">
            <a:spLocks noGrp="1"/>
          </p:cNvSpPr>
          <p:nvPr>
            <p:ph type="title"/>
          </p:nvPr>
        </p:nvSpPr>
        <p:spPr>
          <a:xfrm>
            <a:off x="177603" y="-11919"/>
            <a:ext cx="8788794" cy="560438"/>
          </a:xfrm>
          <a:prstGeom prst="rect">
            <a:avLst/>
          </a:prstGeom>
        </p:spPr>
        <p:txBody>
          <a:bodyPr/>
          <a:lstStyle>
            <a:lvl1pPr>
              <a:defRPr sz="2000" b="1">
                <a:solidFill>
                  <a:srgbClr val="FBC901"/>
                </a:solidFill>
              </a:defRPr>
            </a:lvl1pPr>
          </a:lstStyle>
          <a:p>
            <a:pPr>
              <a:defRPr>
                <a:solidFill>
                  <a:srgbClr val="FFFFFF"/>
                </a:solidFill>
              </a:defRPr>
            </a:pPr>
            <a:r>
              <a:rPr>
                <a:solidFill>
                  <a:srgbClr val="FBC901"/>
                </a:solidFill>
              </a:rPr>
              <a:t>Generating Ammonia - Today's Process:</a:t>
            </a:r>
          </a:p>
        </p:txBody>
      </p:sp>
      <p:sp>
        <p:nvSpPr>
          <p:cNvPr id="1081" name="Rectangle 3"/>
          <p:cNvSpPr txBox="1"/>
          <p:nvPr/>
        </p:nvSpPr>
        <p:spPr>
          <a:xfrm>
            <a:off x="93091" y="631584"/>
            <a:ext cx="8983218" cy="6009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 pos="2082800" algn="l"/>
                <a:tab pos="5689600" algn="l"/>
              </a:tabLst>
              <a:defRPr>
                <a:solidFill>
                  <a:srgbClr val="FFFFFF"/>
                </a:solidFill>
                <a:effectLst>
                  <a:outerShdw blurRad="38100" dist="38100" dir="2700000" rotWithShape="0">
                    <a:srgbClr val="000000"/>
                  </a:outerShdw>
                </a:effectLst>
              </a:defRPr>
            </a:pPr>
            <a:r>
              <a:t>1) </a:t>
            </a:r>
            <a:r>
              <a:rPr>
                <a:solidFill>
                  <a:srgbClr val="FBC901"/>
                </a:solidFill>
              </a:rPr>
              <a:t>Nitrogen </a:t>
            </a:r>
            <a:r>
              <a:t>gas is separated from </a:t>
            </a:r>
            <a:r>
              <a:rPr>
                <a:solidFill>
                  <a:srgbClr val="FBC901"/>
                </a:solidFill>
              </a:rPr>
              <a:t>air</a:t>
            </a:r>
            <a:r>
              <a:t> via either: </a:t>
            </a:r>
            <a:r>
              <a:rPr baseline="31999"/>
              <a:t>1</a:t>
            </a:r>
          </a:p>
          <a:p>
            <a:pPr>
              <a:spcBef>
                <a:spcPts val="400"/>
              </a:spcBef>
              <a:tabLst>
                <a:tab pos="368300" algn="l"/>
                <a:tab pos="711200" algn="l"/>
                <a:tab pos="1168400" algn="l"/>
                <a:tab pos="1625600" algn="l"/>
                <a:tab pos="2082800" algn="l"/>
                <a:tab pos="5689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 pos="2082800" algn="l"/>
                <a:tab pos="5689600" algn="l"/>
              </a:tabLst>
              <a:defRPr b="0">
                <a:solidFill>
                  <a:srgbClr val="FFFFFF"/>
                </a:solidFill>
                <a:effectLst>
                  <a:outerShdw blurRad="38100" dist="38100" dir="2700000" rotWithShape="0">
                    <a:srgbClr val="000000"/>
                  </a:outerShdw>
                </a:effectLst>
              </a:defRPr>
            </a:pPr>
            <a:r>
              <a:t>	</a:t>
            </a:r>
            <a:r>
              <a:rPr b="1">
                <a:solidFill>
                  <a:srgbClr val="FBC901"/>
                </a:solidFill>
              </a:rPr>
              <a:t>Refrigeration</a:t>
            </a:r>
            <a:r>
              <a:t> to condense N</a:t>
            </a:r>
            <a:r>
              <a:rPr baseline="-5999"/>
              <a:t>2</a:t>
            </a:r>
            <a:r>
              <a:t> into a separable liquid at 77.4 ºK (-350 ºC) OR</a:t>
            </a:r>
          </a:p>
          <a:p>
            <a:pPr>
              <a:spcBef>
                <a:spcPts val="400"/>
              </a:spcBef>
              <a:tabLst>
                <a:tab pos="368300" algn="l"/>
                <a:tab pos="711200" algn="l"/>
                <a:tab pos="1168400" algn="l"/>
                <a:tab pos="1625600" algn="l"/>
                <a:tab pos="2082800" algn="l"/>
                <a:tab pos="5689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5689600" algn="l"/>
              </a:tabLst>
              <a:defRPr b="0">
                <a:solidFill>
                  <a:srgbClr val="FFFFFF"/>
                </a:solidFill>
                <a:effectLst>
                  <a:outerShdw blurRad="38100" dist="38100" dir="2700000" rotWithShape="0">
                    <a:srgbClr val="000000"/>
                  </a:outerShdw>
                </a:effectLst>
              </a:defRPr>
            </a:pPr>
            <a:r>
              <a:t>	</a:t>
            </a:r>
            <a:r>
              <a:rPr b="1">
                <a:solidFill>
                  <a:srgbClr val="FBC901"/>
                </a:solidFill>
              </a:rPr>
              <a:t>Repeated pressurization</a:t>
            </a:r>
            <a:r>
              <a:t> to condense molecular N</a:t>
            </a:r>
            <a:r>
              <a:rPr baseline="-5999"/>
              <a:t>2</a:t>
            </a:r>
            <a:r>
              <a:t> layers onto zeolite surfaces</a:t>
            </a:r>
          </a:p>
          <a:p>
            <a:pPr>
              <a:spcBef>
                <a:spcPts val="400"/>
              </a:spcBef>
              <a:tabLst>
                <a:tab pos="368300" algn="l"/>
                <a:tab pos="711200" algn="l"/>
                <a:tab pos="1168400" algn="l"/>
                <a:tab pos="1625600" algn="l"/>
                <a:tab pos="2082800" algn="l"/>
                <a:tab pos="5689600" algn="l"/>
              </a:tabLst>
              <a:defRPr sz="12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5689600" algn="l"/>
              </a:tabLst>
              <a:defRPr b="0">
                <a:solidFill>
                  <a:srgbClr val="FFFFFF"/>
                </a:solidFill>
                <a:effectLst>
                  <a:outerShdw blurRad="38100" dist="38100" dir="2700000" rotWithShape="0">
                    <a:srgbClr val="000000"/>
                  </a:outerShdw>
                </a:effectLst>
              </a:defRPr>
            </a:pPr>
            <a:r>
              <a:rPr b="1"/>
              <a:t>2) </a:t>
            </a:r>
            <a:r>
              <a:rPr b="1">
                <a:solidFill>
                  <a:srgbClr val="FBC901"/>
                </a:solidFill>
              </a:rPr>
              <a:t>Hydrogen</a:t>
            </a:r>
            <a:r>
              <a:rPr b="1"/>
              <a:t> gas is produced from </a:t>
            </a:r>
            <a:r>
              <a:rPr b="1">
                <a:solidFill>
                  <a:srgbClr val="FBC901"/>
                </a:solidFill>
              </a:rPr>
              <a:t>methane (natural gas)</a:t>
            </a:r>
            <a:r>
              <a:rPr b="1"/>
              <a:t> via </a:t>
            </a:r>
            <a:r>
              <a:rPr b="1">
                <a:solidFill>
                  <a:srgbClr val="FBC901"/>
                </a:solidFill>
              </a:rPr>
              <a:t>steam reforming</a:t>
            </a:r>
            <a:r>
              <a:t>: </a:t>
            </a:r>
            <a:r>
              <a:rPr baseline="31999"/>
              <a:t>2</a:t>
            </a:r>
          </a:p>
          <a:p>
            <a:pPr>
              <a:spcBef>
                <a:spcPts val="400"/>
              </a:spcBef>
              <a:tabLst>
                <a:tab pos="368300" algn="l"/>
                <a:tab pos="711200" algn="l"/>
                <a:tab pos="1168400" algn="l"/>
                <a:tab pos="1625600" algn="l"/>
                <a:tab pos="2082800" algn="l"/>
                <a:tab pos="5689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CH</a:t>
            </a:r>
            <a:r>
              <a:rPr baseline="-5999"/>
              <a:t>4</a:t>
            </a:r>
            <a:r>
              <a:t> + H</a:t>
            </a:r>
            <a:r>
              <a:rPr baseline="-5999"/>
              <a:t>2</a:t>
            </a:r>
            <a:r>
              <a:t>O (steam) =&gt; CO + 3 H</a:t>
            </a:r>
            <a:r>
              <a:rPr baseline="-5999"/>
              <a:t>2</a:t>
            </a:r>
            <a:r>
              <a:t>     	∆H = -206 kJ / mole   </a:t>
            </a:r>
          </a:p>
          <a:p>
            <a:pPr>
              <a:spcBef>
                <a:spcPts val="400"/>
              </a:spcBef>
              <a:tabLst>
                <a:tab pos="368300" algn="l"/>
                <a:tab pos="711200" algn="l"/>
                <a:tab pos="1168400" algn="l"/>
                <a:tab pos="1625600" algn="l"/>
                <a:tab pos="2082800" algn="l"/>
                <a:tab pos="63754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CO + H</a:t>
            </a:r>
            <a:r>
              <a:rPr baseline="-5999"/>
              <a:t>2</a:t>
            </a:r>
            <a:r>
              <a:t>O (steam) =&gt; CO</a:t>
            </a:r>
            <a:r>
              <a:rPr baseline="-5999"/>
              <a:t>2</a:t>
            </a:r>
            <a:r>
              <a:t> + H</a:t>
            </a:r>
            <a:r>
              <a:rPr baseline="-5999"/>
              <a:t>2</a:t>
            </a:r>
            <a:r>
              <a:t>      	∆H = -41 kJ / mole</a:t>
            </a:r>
          </a:p>
          <a:p>
            <a:pPr>
              <a:spcBef>
                <a:spcPts val="400"/>
              </a:spcBef>
              <a:tabLst>
                <a:tab pos="368300" algn="l"/>
                <a:tab pos="711200" algn="l"/>
                <a:tab pos="1168400" algn="l"/>
                <a:tab pos="1625600" algn="l"/>
                <a:tab pos="2082800" algn="l"/>
                <a:tab pos="63754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Combined:  </a:t>
            </a:r>
            <a:r>
              <a:rPr b="1"/>
              <a:t>CH</a:t>
            </a:r>
            <a:r>
              <a:rPr b="1" baseline="-5999"/>
              <a:t>4</a:t>
            </a:r>
            <a:r>
              <a:rPr b="1"/>
              <a:t> + 2 H</a:t>
            </a:r>
            <a:r>
              <a:rPr b="1" baseline="-5999"/>
              <a:t>2</a:t>
            </a:r>
            <a:r>
              <a:rPr b="1"/>
              <a:t>O (steam) =&gt; CO</a:t>
            </a:r>
            <a:r>
              <a:rPr b="1" baseline="-5999"/>
              <a:t>2</a:t>
            </a:r>
            <a:r>
              <a:rPr b="1"/>
              <a:t> + 4H</a:t>
            </a:r>
            <a:r>
              <a:rPr b="1" baseline="-5999"/>
              <a:t>2</a:t>
            </a:r>
            <a:r>
              <a:t>     	∆H = -247 kJ / mole</a:t>
            </a:r>
          </a:p>
          <a:p>
            <a:pPr>
              <a:spcBef>
                <a:spcPts val="400"/>
              </a:spcBef>
              <a:tabLst>
                <a:tab pos="368300" algn="l"/>
                <a:tab pos="711200" algn="l"/>
                <a:tab pos="1168400" algn="l"/>
                <a:tab pos="1625600" algn="l"/>
                <a:tab pos="2082800" algn="l"/>
                <a:tab pos="6375400" algn="l"/>
              </a:tabLst>
              <a:defRPr sz="12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rPr b="1"/>
              <a:t>3) N</a:t>
            </a:r>
            <a:r>
              <a:rPr b="1" baseline="-5999"/>
              <a:t>2</a:t>
            </a:r>
            <a:r>
              <a:rPr b="1"/>
              <a:t> and H</a:t>
            </a:r>
            <a:r>
              <a:rPr b="1" baseline="-5999"/>
              <a:t>2</a:t>
            </a:r>
            <a:r>
              <a:rPr b="1"/>
              <a:t> are then combined via the</a:t>
            </a:r>
            <a:r>
              <a:t> </a:t>
            </a:r>
            <a:r>
              <a:rPr b="1">
                <a:solidFill>
                  <a:srgbClr val="FBC901"/>
                </a:solidFill>
              </a:rPr>
              <a:t>Haber-Bosch Process</a:t>
            </a:r>
            <a:r>
              <a:t> </a:t>
            </a:r>
            <a:r>
              <a:rPr b="1"/>
              <a:t>to form Ammonia:</a:t>
            </a:r>
            <a:r>
              <a:t> </a:t>
            </a:r>
            <a:r>
              <a:rPr baseline="31999"/>
              <a:t>3</a:t>
            </a:r>
          </a:p>
          <a:p>
            <a:pPr>
              <a:spcBef>
                <a:spcPts val="400"/>
              </a:spcBef>
              <a:tabLst>
                <a:tab pos="368300" algn="l"/>
                <a:tab pos="711200" algn="l"/>
                <a:tab pos="1168400" algn="l"/>
                <a:tab pos="1625600" algn="l"/>
                <a:tab pos="2082800" algn="l"/>
                <a:tab pos="63754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At ~ 100 atmospheres pressure and 400-500ºC, in the presence of metal catalyst:</a:t>
            </a:r>
          </a:p>
          <a:p>
            <a:pPr>
              <a:spcBef>
                <a:spcPts val="400"/>
              </a:spcBef>
              <a:tabLst>
                <a:tab pos="368300" algn="l"/>
                <a:tab pos="711200" algn="l"/>
                <a:tab pos="1168400" algn="l"/>
                <a:tab pos="1625600" algn="l"/>
                <a:tab pos="2082800" algn="l"/>
                <a:tab pos="63754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N</a:t>
            </a:r>
            <a:r>
              <a:rPr baseline="-5999"/>
              <a:t>2</a:t>
            </a:r>
            <a:r>
              <a:t> + 3 H</a:t>
            </a:r>
            <a:r>
              <a:rPr baseline="-5999"/>
              <a:t>2</a:t>
            </a:r>
            <a:r>
              <a:t> =&gt; 2 NH</a:t>
            </a:r>
            <a:r>
              <a:rPr baseline="-5999"/>
              <a:t>3</a:t>
            </a:r>
            <a:r>
              <a:t>      	∆H = -91.8 kJ / mole      </a:t>
            </a:r>
          </a:p>
          <a:p>
            <a:pPr>
              <a:spcBef>
                <a:spcPts val="400"/>
              </a:spcBef>
              <a:tabLst>
                <a:tab pos="368300" algn="l"/>
                <a:tab pos="711200" algn="l"/>
                <a:tab pos="1168400" algn="l"/>
                <a:tab pos="1625600" algn="l"/>
                <a:tab pos="2082800" algn="l"/>
                <a:tab pos="63754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6375400" algn="l"/>
              </a:tabLst>
              <a:defRPr b="0">
                <a:solidFill>
                  <a:srgbClr val="FFFFFF"/>
                </a:solidFill>
                <a:effectLst>
                  <a:outerShdw blurRad="38100" dist="38100" dir="2700000" rotWithShape="0">
                    <a:srgbClr val="000000"/>
                  </a:outerShdw>
                </a:effectLst>
              </a:defRPr>
            </a:pPr>
            <a:r>
              <a:t>	But a single pass converts only about 15% of the reactants, so the process</a:t>
            </a:r>
          </a:p>
          <a:p>
            <a:pPr>
              <a:spcBef>
                <a:spcPts val="400"/>
              </a:spcBef>
              <a:tabLst>
                <a:tab pos="368300" algn="l"/>
                <a:tab pos="711200" algn="l"/>
                <a:tab pos="1168400" algn="l"/>
                <a:tab pos="1625600" algn="l"/>
                <a:tab pos="2082800" algn="l"/>
                <a:tab pos="5689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 pos="5689600" algn="l"/>
              </a:tabLst>
              <a:defRPr b="0">
                <a:solidFill>
                  <a:srgbClr val="FFFFFF"/>
                </a:solidFill>
                <a:effectLst>
                  <a:outerShdw blurRad="38100" dist="38100" dir="2700000" rotWithShape="0">
                    <a:srgbClr val="000000"/>
                  </a:outerShdw>
                </a:effectLst>
              </a:defRPr>
            </a:pPr>
            <a:r>
              <a:t>		is repeated over and over until ~ 97% reactant conversion is achieved</a:t>
            </a:r>
          </a:p>
        </p:txBody>
      </p:sp>
      <p:sp>
        <p:nvSpPr>
          <p:cNvPr id="1082" name="Rectangle 5"/>
          <p:cNvSpPr txBox="1"/>
          <p:nvPr/>
        </p:nvSpPr>
        <p:spPr>
          <a:xfrm>
            <a:off x="98474" y="6605614"/>
            <a:ext cx="8947053"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https://en.wikipedia.org/wiki/Air_separation       2) https://en.wikipedia.org/wiki/Steam_reforming      3) https://en.wikipedia.org/wiki/Haber_process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Rectangle 2"/>
          <p:cNvSpPr txBox="1">
            <a:spLocks noGrp="1"/>
          </p:cNvSpPr>
          <p:nvPr>
            <p:ph type="title"/>
          </p:nvPr>
        </p:nvSpPr>
        <p:spPr>
          <a:xfrm>
            <a:off x="177603" y="26181"/>
            <a:ext cx="8788794" cy="505605"/>
          </a:xfrm>
          <a:prstGeom prst="rect">
            <a:avLst/>
          </a:prstGeom>
        </p:spPr>
        <p:txBody>
          <a:bodyPr/>
          <a:lstStyle>
            <a:lvl1pPr>
              <a:defRPr>
                <a:solidFill>
                  <a:srgbClr val="FFFFFF"/>
                </a:solidFill>
              </a:defRPr>
            </a:lvl1pPr>
          </a:lstStyle>
          <a:p>
            <a:r>
              <a:t>The very serious shortcomings of today's process:</a:t>
            </a:r>
          </a:p>
        </p:txBody>
      </p:sp>
      <p:sp>
        <p:nvSpPr>
          <p:cNvPr id="1085" name="Rectangle 3"/>
          <p:cNvSpPr txBox="1"/>
          <p:nvPr/>
        </p:nvSpPr>
        <p:spPr>
          <a:xfrm>
            <a:off x="114300" y="707784"/>
            <a:ext cx="9012833" cy="5274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t>Both methods of separating N</a:t>
            </a:r>
            <a:r>
              <a:rPr b="1" baseline="-5999"/>
              <a:t>2</a:t>
            </a:r>
            <a:r>
              <a:t> from air consume energy to provide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either the extremely cold temperatures or repeated pressurization cycles required</a:t>
            </a:r>
          </a:p>
          <a:p>
            <a:pPr>
              <a:spcBef>
                <a:spcPts val="400"/>
              </a:spcBef>
              <a:tabLst>
                <a:tab pos="368300" algn="l"/>
                <a:tab pos="711200" algn="l"/>
                <a:tab pos="1168400" algn="l"/>
                <a:tab pos="1625600" algn="l"/>
              </a:tabLst>
              <a:defRPr sz="11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t>H</a:t>
            </a:r>
            <a:r>
              <a:rPr b="1" baseline="-5999"/>
              <a:t>2</a:t>
            </a:r>
            <a:r>
              <a:rPr b="1"/>
              <a:t> liberation via methane steam reforming</a:t>
            </a:r>
            <a:r>
              <a:t> requires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major heat </a:t>
            </a:r>
            <a:r>
              <a:rPr b="1"/>
              <a:t>energy input </a:t>
            </a:r>
            <a:r>
              <a:t>of which only 65-75% goes into bond breaking &amp; making </a:t>
            </a:r>
            <a:r>
              <a:rPr baseline="31999"/>
              <a:t>1</a:t>
            </a:r>
          </a:p>
          <a:p>
            <a:pPr lvl="2" indent="1085850">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Further, the central chemical reaction liberates the </a:t>
            </a:r>
            <a:r>
              <a:rPr b="1"/>
              <a:t>greenhouse gas CO</a:t>
            </a:r>
            <a:r>
              <a:rPr b="1" baseline="-5999"/>
              <a:t>2</a:t>
            </a:r>
          </a:p>
          <a:p>
            <a:pPr>
              <a:spcBef>
                <a:spcPts val="400"/>
              </a:spcBef>
              <a:tabLst>
                <a:tab pos="368300" algn="l"/>
                <a:tab pos="711200" algn="l"/>
                <a:tab pos="1168400" algn="l"/>
                <a:tab pos="1625600" algn="l"/>
              </a:tabLst>
              <a:defRPr sz="1100" b="0">
                <a:solidFill>
                  <a:srgbClr val="FFFFFF"/>
                </a:solidFill>
                <a:effectLst>
                  <a:outerShdw blurRad="38100" dist="38100" dir="2700000" rotWithShape="0">
                    <a:srgbClr val="000000"/>
                  </a:outerShdw>
                </a:effectLst>
              </a:defRPr>
            </a:pPr>
            <a:endParaRPr b="1" baseline="-5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t>Haber synthesis of NH</a:t>
            </a:r>
            <a:r>
              <a:rPr b="1" baseline="-5999"/>
              <a:t>3</a:t>
            </a:r>
            <a:r>
              <a:t> involves repeated cycles of high pressure &amp; temperature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Both require massive direct and indirect </a:t>
            </a:r>
            <a:r>
              <a:rPr b="1"/>
              <a:t>energy inputs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1"/>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of which only 60% goes into bond breaking &amp; making </a:t>
            </a:r>
            <a:r>
              <a:rPr baseline="31999"/>
              <a:t>2</a:t>
            </a:r>
          </a:p>
          <a:p>
            <a:pPr>
              <a:spcBef>
                <a:spcPts val="400"/>
              </a:spcBef>
              <a:tabLst>
                <a:tab pos="368300" algn="l"/>
                <a:tab pos="711200" algn="l"/>
                <a:tab pos="1168400" algn="l"/>
                <a:tab pos="1625600" algn="l"/>
              </a:tabLst>
              <a:defRPr sz="11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Putting all of that together, it is estimated that: </a:t>
            </a:r>
            <a:r>
              <a:rPr baseline="31999"/>
              <a:t>2</a:t>
            </a:r>
          </a:p>
          <a:p>
            <a:pPr algn="ctr">
              <a:spcBef>
                <a:spcPts val="400"/>
              </a:spcBef>
              <a:tabLst>
                <a:tab pos="368300" algn="l"/>
                <a:tab pos="711200" algn="l"/>
                <a:tab pos="1168400" algn="l"/>
                <a:tab pos="1625600" algn="l"/>
              </a:tabLst>
              <a:defRPr sz="1100">
                <a:solidFill>
                  <a:srgbClr val="FFFFFF"/>
                </a:solidFill>
                <a:effectLst>
                  <a:outerShdw blurRad="38100" dist="38100" dir="2700000" rotWithShape="0">
                    <a:srgbClr val="000000"/>
                  </a:outerShdw>
                </a:effectLst>
              </a:defRPr>
            </a:pPr>
            <a:endParaRPr baseline="31999"/>
          </a:p>
          <a:p>
            <a:pPr algn="ct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"Ammonia production (alone!) consumes about 2% of the world's energy</a:t>
            </a:r>
          </a:p>
          <a:p>
            <a:pPr algn="ctr">
              <a:spcBef>
                <a:spcPts val="400"/>
              </a:spcBef>
              <a:tabLst>
                <a:tab pos="368300" algn="l"/>
                <a:tab pos="711200" algn="l"/>
                <a:tab pos="1168400" algn="l"/>
                <a:tab pos="1625600" algn="l"/>
              </a:tabLst>
              <a:defRPr sz="200">
                <a:solidFill>
                  <a:srgbClr val="FBC901"/>
                </a:solidFill>
                <a:effectLst>
                  <a:outerShdw blurRad="38100" dist="38100" dir="2700000" rotWithShape="0">
                    <a:srgbClr val="000000"/>
                  </a:outerShdw>
                </a:effectLst>
              </a:defRPr>
            </a:pPr>
            <a:r>
              <a:t> </a:t>
            </a:r>
          </a:p>
          <a:p>
            <a:pPr algn="ct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and generates 1% of its CO</a:t>
            </a:r>
            <a:r>
              <a:rPr baseline="-5999"/>
              <a:t>2</a:t>
            </a:r>
            <a:r>
              <a:t>" </a:t>
            </a:r>
          </a:p>
        </p:txBody>
      </p:sp>
      <p:sp>
        <p:nvSpPr>
          <p:cNvPr id="1086" name="Rectangle 5"/>
          <p:cNvSpPr txBox="1"/>
          <p:nvPr/>
        </p:nvSpPr>
        <p:spPr>
          <a:xfrm>
            <a:off x="324643" y="6491314"/>
            <a:ext cx="8484494"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https://en.wikipedia.org/wiki/Steam_reforming </a:t>
            </a:r>
          </a:p>
          <a:p>
            <a:pPr algn="ctr">
              <a:defRPr sz="1000" b="0" i="1">
                <a:solidFill>
                  <a:schemeClr val="accent1"/>
                </a:solidFill>
                <a:effectLst>
                  <a:outerShdw blurRad="38100" dist="38100" dir="2700000" rotWithShape="0">
                    <a:srgbClr val="000000"/>
                  </a:outerShdw>
                </a:effectLst>
              </a:defRPr>
            </a:pPr>
            <a:r>
              <a:t>2) https://www.sciencemag.org/news/2018/07/ammonia-renewable-fuel-made-sun-air-and-water-could-power-globe-without-carbon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Rectangle 2"/>
          <p:cNvSpPr txBox="1">
            <a:spLocks noGrp="1"/>
          </p:cNvSpPr>
          <p:nvPr>
            <p:ph type="title"/>
          </p:nvPr>
        </p:nvSpPr>
        <p:spPr>
          <a:xfrm>
            <a:off x="177603" y="-11919"/>
            <a:ext cx="8788794" cy="598587"/>
          </a:xfrm>
          <a:prstGeom prst="rect">
            <a:avLst/>
          </a:prstGeom>
        </p:spPr>
        <p:txBody>
          <a:bodyPr/>
          <a:lstStyle/>
          <a:p>
            <a:pPr>
              <a:defRPr sz="2000">
                <a:solidFill>
                  <a:srgbClr val="FFFFFF"/>
                </a:solidFill>
              </a:defRPr>
            </a:pPr>
            <a:r>
              <a:t>But low-GHG Ammonia will require </a:t>
            </a:r>
            <a:r>
              <a:rPr b="1"/>
              <a:t>much</a:t>
            </a:r>
            <a:r>
              <a:t> </a:t>
            </a:r>
            <a:r>
              <a:rPr b="1"/>
              <a:t>more</a:t>
            </a:r>
            <a:r>
              <a:t> low-GHG electrical energy:</a:t>
            </a:r>
          </a:p>
        </p:txBody>
      </p:sp>
      <p:sp>
        <p:nvSpPr>
          <p:cNvPr id="1089" name="Rectangle 3"/>
          <p:cNvSpPr txBox="1"/>
          <p:nvPr/>
        </p:nvSpPr>
        <p:spPr>
          <a:xfrm>
            <a:off x="89470" y="695084"/>
            <a:ext cx="9144001" cy="5671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a:t>
            </a:r>
            <a:r>
              <a:rPr b="1">
                <a:solidFill>
                  <a:srgbClr val="FBC901"/>
                </a:solidFill>
              </a:rPr>
              <a:t>N</a:t>
            </a:r>
            <a:r>
              <a:rPr b="1" baseline="-5999">
                <a:solidFill>
                  <a:srgbClr val="FBC901"/>
                </a:solidFill>
              </a:rPr>
              <a:t>2</a:t>
            </a:r>
            <a:r>
              <a:rPr b="1">
                <a:solidFill>
                  <a:srgbClr val="FBC901"/>
                </a:solidFill>
              </a:rPr>
              <a:t> separation step</a:t>
            </a:r>
            <a:r>
              <a:t> requires electrically-driven refrigerators or pumps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Which, to be low-GHG, would have to be powered by low-GHG grid electricity</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existing </a:t>
            </a:r>
            <a:r>
              <a:rPr b="1">
                <a:solidFill>
                  <a:srgbClr val="FBC901"/>
                </a:solidFill>
              </a:rPr>
              <a:t>H</a:t>
            </a:r>
            <a:r>
              <a:rPr b="1" baseline="-5999">
                <a:solidFill>
                  <a:srgbClr val="FBC901"/>
                </a:solidFill>
              </a:rPr>
              <a:t>2</a:t>
            </a:r>
            <a:r>
              <a:rPr b="1">
                <a:solidFill>
                  <a:srgbClr val="FBC901"/>
                </a:solidFill>
              </a:rPr>
              <a:t> generation step</a:t>
            </a:r>
            <a:r>
              <a:t> must be eliminated (based on its CO</a:t>
            </a:r>
            <a:r>
              <a:rPr baseline="-5999"/>
              <a:t>2</a:t>
            </a:r>
            <a:r>
              <a:t> emission)</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as detailed below, alternate sources of H</a:t>
            </a:r>
            <a:r>
              <a:rPr baseline="-5999"/>
              <a:t>2</a:t>
            </a:r>
            <a:r>
              <a:t> require low-GHG grid electricity</a:t>
            </a:r>
          </a:p>
          <a:p>
            <a:pPr lvl="1" indent="640896">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a:t>
            </a:r>
            <a:r>
              <a:rPr b="1">
                <a:solidFill>
                  <a:srgbClr val="FBC901"/>
                </a:solidFill>
              </a:rPr>
              <a:t>Haber synthesis step</a:t>
            </a:r>
            <a:r>
              <a:t> requires pressurization via electrically driven pumps,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heat from fossil-fuel heaters that would have be supplanted by electric heaters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ALL of which would then require low-GHG grid electricity</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Thus, as with so many seemingly simple "green innovations" (such as electric cars),</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low-GHG Ammonia requires a low-GHG electrical grid which,</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in most of the industrialized world, is still more dream than reality</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i="1">
                <a:solidFill>
                  <a:srgbClr val="FFFFFF"/>
                </a:solidFill>
                <a:effectLst>
                  <a:outerShdw blurRad="38100" dist="38100" dir="2700000" rotWithShape="0">
                    <a:srgbClr val="000000"/>
                  </a:outerShdw>
                </a:effectLst>
              </a:defRPr>
            </a:pPr>
            <a:r>
              <a:t>Possible exceptions:</a:t>
            </a:r>
          </a:p>
          <a:p>
            <a:pPr>
              <a:spcBef>
                <a:spcPts val="400"/>
              </a:spcBef>
              <a:tabLst>
                <a:tab pos="368300" algn="l"/>
                <a:tab pos="711200" algn="l"/>
                <a:tab pos="1168400" algn="l"/>
                <a:tab pos="1625600" algn="l"/>
              </a:tabLst>
              <a:defRPr sz="700" b="0" i="1">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i="1">
                <a:solidFill>
                  <a:srgbClr val="FFFFFF"/>
                </a:solidFill>
                <a:effectLst>
                  <a:outerShdw blurRad="38100" dist="38100" dir="2700000" rotWithShape="0">
                    <a:srgbClr val="000000"/>
                  </a:outerShdw>
                </a:effectLst>
              </a:defRPr>
            </a:pPr>
            <a:r>
              <a:t>	Nuclear-powered France?  Hydro-powered Quebec or Washington State?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2"/>
          <p:cNvSpPr txBox="1">
            <a:spLocks noGrp="1"/>
          </p:cNvSpPr>
          <p:nvPr>
            <p:ph type="title"/>
          </p:nvPr>
        </p:nvSpPr>
        <p:spPr>
          <a:xfrm>
            <a:off x="266503" y="-65015"/>
            <a:ext cx="8788794" cy="598587"/>
          </a:xfrm>
          <a:prstGeom prst="rect">
            <a:avLst/>
          </a:prstGeom>
        </p:spPr>
        <p:txBody>
          <a:bodyPr/>
          <a:lstStyle/>
          <a:p>
            <a:pPr>
              <a:defRPr>
                <a:solidFill>
                  <a:srgbClr val="FFFFFF"/>
                </a:solidFill>
              </a:defRPr>
            </a:pPr>
            <a:r>
              <a:t>  Alternate sources of H</a:t>
            </a:r>
            <a:r>
              <a:rPr baseline="-5999"/>
              <a:t>2</a:t>
            </a:r>
            <a:r>
              <a:t>:</a:t>
            </a:r>
          </a:p>
        </p:txBody>
      </p:sp>
      <p:sp>
        <p:nvSpPr>
          <p:cNvPr id="1092" name="Rectangle 3"/>
          <p:cNvSpPr txBox="1"/>
          <p:nvPr/>
        </p:nvSpPr>
        <p:spPr>
          <a:xfrm>
            <a:off x="114300" y="593484"/>
            <a:ext cx="9144000" cy="1344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There are a number of possibilities, but the most obvious and well-developed is: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Electrolysis of Water</a:t>
            </a:r>
            <a:r>
              <a: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Which in its simplest form requires only electrical power + two inert metal electrodes: </a:t>
            </a:r>
            <a:r>
              <a:rPr baseline="31999"/>
              <a:t>1</a:t>
            </a:r>
          </a:p>
        </p:txBody>
      </p:sp>
      <p:sp>
        <p:nvSpPr>
          <p:cNvPr id="1093" name="Rectangle 5"/>
          <p:cNvSpPr txBox="1"/>
          <p:nvPr/>
        </p:nvSpPr>
        <p:spPr>
          <a:xfrm>
            <a:off x="165149" y="6478614"/>
            <a:ext cx="8992643"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and figure: https://en.wikipedia.org/wiki/Electrolysis_of_water</a:t>
            </a:r>
          </a:p>
          <a:p>
            <a:pPr algn="ctr">
              <a:defRPr sz="1000" b="0" i="1">
                <a:solidFill>
                  <a:schemeClr val="accent1"/>
                </a:solidFill>
                <a:effectLst>
                  <a:outerShdw blurRad="38100" dist="38100" dir="2700000" rotWithShape="0">
                    <a:srgbClr val="000000"/>
                  </a:outerShdw>
                </a:effectLst>
              </a:defRPr>
            </a:pPr>
            <a:r>
              <a:t>2) https://www.irena.org/-/media/Files/IRENA/Agency/Publication/2018/Sep/IRENA_Hydrogen_from_renewable_power_2018.pdf</a:t>
            </a:r>
          </a:p>
        </p:txBody>
      </p:sp>
      <p:pic>
        <p:nvPicPr>
          <p:cNvPr id="1094" name="Image" descr="Image"/>
          <p:cNvPicPr>
            <a:picLocks noChangeAspect="1"/>
          </p:cNvPicPr>
          <p:nvPr/>
        </p:nvPicPr>
        <p:blipFill>
          <a:blip r:embed="rId2"/>
          <a:stretch>
            <a:fillRect/>
          </a:stretch>
        </p:blipFill>
        <p:spPr>
          <a:xfrm>
            <a:off x="1308100" y="2050190"/>
            <a:ext cx="1946010" cy="1866401"/>
          </a:xfrm>
          <a:prstGeom prst="rect">
            <a:avLst/>
          </a:prstGeom>
          <a:ln w="12700">
            <a:miter lim="400000"/>
          </a:ln>
        </p:spPr>
      </p:pic>
      <p:sp>
        <p:nvSpPr>
          <p:cNvPr id="1095" name="Rectangle 3"/>
          <p:cNvSpPr txBox="1"/>
          <p:nvPr/>
        </p:nvSpPr>
        <p:spPr>
          <a:xfrm>
            <a:off x="3721050" y="1997463"/>
            <a:ext cx="5096570" cy="197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At the left negatively charged cathode: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4 H</a:t>
            </a:r>
            <a:r>
              <a:rPr baseline="31999"/>
              <a:t>+</a:t>
            </a:r>
            <a:r>
              <a:t> (aq) + 4 e</a:t>
            </a:r>
            <a:r>
              <a:rPr baseline="31999"/>
              <a:t>-</a:t>
            </a:r>
            <a:r>
              <a:t> =&gt; 2 H</a:t>
            </a:r>
            <a:r>
              <a:rPr baseline="-5999"/>
              <a:t>2</a:t>
            </a:r>
            <a:r>
              <a:t> (g)</a:t>
            </a:r>
          </a:p>
          <a:p>
            <a:pPr>
              <a:spcBef>
                <a:spcPts val="400"/>
              </a:spcBef>
              <a:tabLst>
                <a:tab pos="368300" algn="l"/>
                <a:tab pos="711200" algn="l"/>
                <a:tab pos="1168400" algn="l"/>
                <a:tab pos="1625600" algn="l"/>
              </a:tabLst>
              <a:defRPr sz="11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While at the right positively charged anode: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2 H</a:t>
            </a:r>
            <a:r>
              <a:rPr baseline="-5999"/>
              <a:t>2</a:t>
            </a:r>
            <a:r>
              <a:t>O (l) =&gt; O</a:t>
            </a:r>
            <a:r>
              <a:rPr baseline="-5999"/>
              <a:t>2</a:t>
            </a:r>
            <a:r>
              <a:t> (g) + 4 H</a:t>
            </a:r>
            <a:r>
              <a:rPr baseline="31999"/>
              <a:t>+</a:t>
            </a:r>
            <a:r>
              <a:t> (aq) + 4 e</a:t>
            </a:r>
            <a:r>
              <a:rPr baseline="31999"/>
              <a:t>-</a:t>
            </a:r>
          </a:p>
        </p:txBody>
      </p:sp>
      <p:sp>
        <p:nvSpPr>
          <p:cNvPr id="1096" name="Rectangle 3"/>
          <p:cNvSpPr txBox="1"/>
          <p:nvPr/>
        </p:nvSpPr>
        <p:spPr>
          <a:xfrm>
            <a:off x="152400" y="4054630"/>
            <a:ext cx="9144000" cy="2338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Industrial scale electrolysis boosts reaction rates by adding an </a:t>
            </a:r>
            <a:r>
              <a:rPr b="1">
                <a:solidFill>
                  <a:srgbClr val="FBC901"/>
                </a:solidFill>
              </a:rPr>
              <a:t>alkaline electrolyte</a:t>
            </a:r>
            <a:r>
              <a:t> </a:t>
            </a:r>
            <a:r>
              <a:rPr baseline="31999"/>
              <a:t>2</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Then labeled "ALK electrolysis" it has an energy efficiency of ~ 65-68%  </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Much higher gas pressures can be generated via </a:t>
            </a:r>
            <a:r>
              <a:rPr b="1">
                <a:solidFill>
                  <a:srgbClr val="FBC901"/>
                </a:solidFill>
              </a:rPr>
              <a:t>proton exchange membranes</a:t>
            </a:r>
            <a:r>
              <a:t> </a:t>
            </a:r>
            <a:r>
              <a:rPr baseline="31999"/>
              <a:t>2</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This newer "PEM electrolysis" achieves comparable efficiencies of 57-64% </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While emerging </a:t>
            </a:r>
            <a:r>
              <a:rPr b="1">
                <a:solidFill>
                  <a:srgbClr val="FBC901"/>
                </a:solidFill>
              </a:rPr>
              <a:t>solid oxide electrolysers</a:t>
            </a:r>
            <a:r>
              <a:t> offer the possibility of higher efficiencies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The Royal Society suggests two more futuristic possibilities: </a:t>
            </a:r>
            <a:r>
              <a:rPr baseline="31999"/>
              <a:t>1</a:t>
            </a:r>
          </a:p>
        </p:txBody>
      </p:sp>
      <p:sp>
        <p:nvSpPr>
          <p:cNvPr id="1099" name="Rectangle 3"/>
          <p:cNvSpPr txBox="1"/>
          <p:nvPr/>
        </p:nvSpPr>
        <p:spPr>
          <a:xfrm>
            <a:off x="152400" y="656984"/>
            <a:ext cx="8763000" cy="1389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first is low temperature production of H</a:t>
            </a:r>
            <a:r>
              <a:rPr baseline="-5999"/>
              <a:t>2</a:t>
            </a:r>
            <a:r>
              <a:t> via biological processes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based on the anaerobic digestion of biomass by microbes,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altered to block normal CH</a:t>
            </a:r>
            <a:r>
              <a:rPr baseline="-5999"/>
              <a:t>4</a:t>
            </a:r>
            <a:r>
              <a:t> &amp; CO</a:t>
            </a:r>
            <a:r>
              <a:rPr baseline="-5999"/>
              <a:t>2</a:t>
            </a:r>
            <a:r>
              <a:t> generation in favor of H</a:t>
            </a:r>
            <a:r>
              <a:rPr baseline="-5999"/>
              <a:t>2</a:t>
            </a:r>
            <a:r>
              <a:t> liberation:</a:t>
            </a:r>
          </a:p>
        </p:txBody>
      </p:sp>
      <p:sp>
        <p:nvSpPr>
          <p:cNvPr id="1100" name="Rectangle 5"/>
          <p:cNvSpPr txBox="1"/>
          <p:nvPr/>
        </p:nvSpPr>
        <p:spPr>
          <a:xfrm>
            <a:off x="1493043" y="65675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https://royalsociety.org/~/media/policy/projects/hydrogen-production/energy-briefing-green-hydrogen.pdf</a:t>
            </a:r>
          </a:p>
        </p:txBody>
      </p:sp>
      <p:pic>
        <p:nvPicPr>
          <p:cNvPr id="1101" name="Image" descr="Image"/>
          <p:cNvPicPr>
            <a:picLocks noChangeAspect="1"/>
          </p:cNvPicPr>
          <p:nvPr/>
        </p:nvPicPr>
        <p:blipFill>
          <a:blip r:embed="rId2"/>
          <a:stretch>
            <a:fillRect/>
          </a:stretch>
        </p:blipFill>
        <p:spPr>
          <a:xfrm>
            <a:off x="1810336" y="2204899"/>
            <a:ext cx="5548728" cy="42046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Royal Society suggestions (cont'd):</a:t>
            </a:r>
          </a:p>
        </p:txBody>
      </p:sp>
      <p:sp>
        <p:nvSpPr>
          <p:cNvPr id="1104" name="Rectangle 5"/>
          <p:cNvSpPr txBox="1"/>
          <p:nvPr/>
        </p:nvSpPr>
        <p:spPr>
          <a:xfrm>
            <a:off x="1493043" y="65675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https://royalsociety.org/~/media/policy/projects/hydrogen-production/energy-briefing-green-hydrogen.pdf</a:t>
            </a:r>
          </a:p>
        </p:txBody>
      </p:sp>
      <p:sp>
        <p:nvSpPr>
          <p:cNvPr id="1105" name="Rectangle 3"/>
          <p:cNvSpPr txBox="1"/>
          <p:nvPr/>
        </p:nvSpPr>
        <p:spPr>
          <a:xfrm>
            <a:off x="127000" y="1063384"/>
            <a:ext cx="4073575" cy="5456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 second suggestion is using sunlight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in ways inspired by photosynthesis</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that would split water into H</a:t>
            </a:r>
            <a:r>
              <a:rPr baseline="-5999"/>
              <a:t>2</a:t>
            </a:r>
            <a:r>
              <a:t> and O</a:t>
            </a:r>
            <a:r>
              <a:rPr baseline="-5999"/>
              <a:t>2</a:t>
            </a:r>
            <a:r>
              <a:t> </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while capturing atmospheric CO</a:t>
            </a:r>
            <a:r>
              <a:rPr baseline="-5999"/>
              <a:t>2 </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5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(possibly in the form of useful biofuels)</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5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300" b="0">
                <a:solidFill>
                  <a:srgbClr val="FFFFFF"/>
                </a:solidFill>
                <a:effectLst>
                  <a:outerShdw blurRad="38100" dist="38100" dir="2700000" rotWithShape="0">
                    <a:srgbClr val="000000"/>
                  </a:outerShdw>
                </a:effectLst>
              </a:defRPr>
            </a:pPr>
            <a:r>
              <a:t>NOTE that while this Royal Society </a:t>
            </a:r>
            <a:r>
              <a:rPr baseline="31999"/>
              <a:t>1</a:t>
            </a:r>
            <a:r>
              <a:t> report included</a:t>
            </a:r>
          </a:p>
          <a:p>
            <a:pPr>
              <a:spcBef>
                <a:spcPts val="400"/>
              </a:spcBef>
              <a:tabLst>
                <a:tab pos="368300" algn="l"/>
                <a:tab pos="711200" algn="l"/>
                <a:tab pos="1168400" algn="l"/>
                <a:tab pos="1625600" algn="l"/>
              </a:tabLst>
              <a:defRPr sz="4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300" b="0">
                <a:solidFill>
                  <a:srgbClr val="FFFFFF"/>
                </a:solidFill>
                <a:effectLst>
                  <a:outerShdw blurRad="38100" dist="38100" dir="2700000" rotWithShape="0">
                    <a:srgbClr val="000000"/>
                  </a:outerShdw>
                </a:effectLst>
              </a:defRPr>
            </a:pPr>
            <a:r>
              <a:t>many enticing concepts, it omitted any detail  </a:t>
            </a:r>
          </a:p>
          <a:p>
            <a:pPr>
              <a:spcBef>
                <a:spcPts val="400"/>
              </a:spcBef>
              <a:tabLst>
                <a:tab pos="368300" algn="l"/>
                <a:tab pos="711200" algn="l"/>
                <a:tab pos="1168400" algn="l"/>
                <a:tab pos="1625600" algn="l"/>
              </a:tabLst>
              <a:defRPr sz="4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300" b="0">
                <a:solidFill>
                  <a:srgbClr val="FFFFFF"/>
                </a:solidFill>
                <a:effectLst>
                  <a:outerShdw blurRad="38100" dist="38100" dir="2700000" rotWithShape="0">
                    <a:srgbClr val="000000"/>
                  </a:outerShdw>
                </a:effectLst>
              </a:defRPr>
            </a:pPr>
            <a:r>
              <a:t>on how these might some day be realized!</a:t>
            </a:r>
          </a:p>
        </p:txBody>
      </p:sp>
      <p:pic>
        <p:nvPicPr>
          <p:cNvPr id="1106" name="Image" descr="Image"/>
          <p:cNvPicPr>
            <a:picLocks noChangeAspect="1"/>
          </p:cNvPicPr>
          <p:nvPr/>
        </p:nvPicPr>
        <p:blipFill>
          <a:blip r:embed="rId2"/>
          <a:stretch>
            <a:fillRect/>
          </a:stretch>
        </p:blipFill>
        <p:spPr>
          <a:xfrm>
            <a:off x="4240299" y="1058174"/>
            <a:ext cx="4792938" cy="52156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But others suggest completely trashing the existing NH</a:t>
            </a:r>
            <a:r>
              <a:rPr baseline="-5999"/>
              <a:t>3</a:t>
            </a:r>
            <a:r>
              <a:t> process</a:t>
            </a:r>
          </a:p>
        </p:txBody>
      </p:sp>
      <p:sp>
        <p:nvSpPr>
          <p:cNvPr id="1109" name="Rectangle 3"/>
          <p:cNvSpPr txBox="1"/>
          <p:nvPr/>
        </p:nvSpPr>
        <p:spPr>
          <a:xfrm>
            <a:off x="152400" y="631584"/>
            <a:ext cx="8763000" cy="3325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And replacing it with "reverse" fuel cell synthesis of Ammonia,</a:t>
            </a:r>
            <a:r>
              <a:t> using electricity</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to drive the intake of </a:t>
            </a:r>
            <a:r>
              <a:rPr b="1"/>
              <a:t>H</a:t>
            </a:r>
            <a:r>
              <a:rPr b="1" baseline="-5999"/>
              <a:t>2</a:t>
            </a:r>
            <a:r>
              <a:rPr b="1"/>
              <a:t>O + N</a:t>
            </a:r>
            <a:r>
              <a:rPr b="1" baseline="-5999"/>
              <a:t>2</a:t>
            </a:r>
            <a:r>
              <a:rPr b="1"/>
              <a:t> directly from the air</a:t>
            </a:r>
            <a:r>
              <a:t>,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pushing</a:t>
            </a:r>
            <a:r>
              <a:rPr b="1"/>
              <a:t> Ammonia's normal fuel cell oxidation reaction backward:</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1"/>
          </a:p>
          <a:p>
            <a:pPr algn="ct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4 NH</a:t>
            </a:r>
            <a:r>
              <a:rPr baseline="-5999"/>
              <a:t>3</a:t>
            </a:r>
            <a:r>
              <a:t> + 3 O</a:t>
            </a:r>
            <a:r>
              <a:rPr baseline="-5999"/>
              <a:t>2</a:t>
            </a:r>
            <a:r>
              <a:t> &lt;= 2 N</a:t>
            </a:r>
            <a:r>
              <a:rPr baseline="-5999"/>
              <a:t>2</a:t>
            </a:r>
            <a:r>
              <a:t> + 6 H</a:t>
            </a:r>
            <a:r>
              <a:rPr baseline="-5999"/>
              <a:t>2</a:t>
            </a:r>
            <a:r>
              <a:t>O</a:t>
            </a:r>
          </a:p>
          <a:p>
            <a:pPr algn="ct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while this possibility is widely noted in both government and NGO studies,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 could only track down only a handful research efforts </a:t>
            </a:r>
            <a:r>
              <a:rPr i="1"/>
              <a:t>actually</a:t>
            </a:r>
            <a:r>
              <a:t> pursuing this goal</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One was featured in the 2018 Science Magazine article which introduced this figure:</a:t>
            </a:r>
          </a:p>
        </p:txBody>
      </p:sp>
      <p:pic>
        <p:nvPicPr>
          <p:cNvPr id="1110" name="Image" descr="Image"/>
          <p:cNvPicPr>
            <a:picLocks noChangeAspect="1"/>
          </p:cNvPicPr>
          <p:nvPr/>
        </p:nvPicPr>
        <p:blipFill>
          <a:blip r:embed="rId2"/>
          <a:srcRect b="4726"/>
          <a:stretch>
            <a:fillRect/>
          </a:stretch>
        </p:blipFill>
        <p:spPr>
          <a:xfrm>
            <a:off x="2460671" y="3908319"/>
            <a:ext cx="3808873" cy="2734790"/>
          </a:xfrm>
          <a:prstGeom prst="rect">
            <a:avLst/>
          </a:prstGeom>
          <a:ln w="12700">
            <a:miter lim="400000"/>
          </a:ln>
        </p:spPr>
      </p:pic>
      <p:sp>
        <p:nvSpPr>
          <p:cNvPr id="1111" name="Rectangle 5"/>
          <p:cNvSpPr txBox="1"/>
          <p:nvPr/>
        </p:nvSpPr>
        <p:spPr>
          <a:xfrm>
            <a:off x="6730641" y="4992714"/>
            <a:ext cx="2226825" cy="785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Figure: </a:t>
            </a:r>
          </a:p>
          <a:p>
            <a:pPr algn="ctr">
              <a:defRPr sz="1000" b="0" i="1">
                <a:solidFill>
                  <a:schemeClr val="accent1"/>
                </a:solidFill>
                <a:effectLst>
                  <a:outerShdw blurRad="38100" dist="38100" dir="2700000" rotWithShape="0">
                    <a:srgbClr val="000000"/>
                  </a:outerShdw>
                </a:effectLst>
              </a:defRPr>
            </a:pPr>
            <a:r>
              <a:t>https://www.sciencemag.org/news/2018/07/ammonia-renewable-fuel-made-sun-air-and-water-could-power-globe-without-carbon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Okay I </a:t>
            </a:r>
            <a:r>
              <a:rPr b="1"/>
              <a:t>GET</a:t>
            </a:r>
            <a:r>
              <a:t> it!  The EIA </a:t>
            </a:r>
            <a:r>
              <a:rPr b="1"/>
              <a:t>really</a:t>
            </a:r>
            <a:r>
              <a:t> wants me to recognize that: </a:t>
            </a:r>
          </a:p>
        </p:txBody>
      </p:sp>
      <p:sp>
        <p:nvSpPr>
          <p:cNvPr id="249" name="Rectangle 3"/>
          <p:cNvSpPr txBox="1"/>
          <p:nvPr/>
        </p:nvSpPr>
        <p:spPr>
          <a:xfrm>
            <a:off x="113688" y="602849"/>
            <a:ext cx="8974436" cy="179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rPr>
                <a:solidFill>
                  <a:srgbClr val="FBC901"/>
                </a:solidFill>
              </a:rPr>
              <a:t>Transport Energy growth is now overwhelming driven by "non-OECD" countries</a:t>
            </a:r>
            <a:r>
              <a:t> </a:t>
            </a:r>
          </a:p>
          <a:p>
            <a:pPr>
              <a:spcBef>
                <a:spcPts val="400"/>
              </a:spcBef>
              <a:defRPr sz="500">
                <a:solidFill>
                  <a:srgbClr val="FFFFFF"/>
                </a:solidFill>
                <a:effectLst>
                  <a:outerShdw blurRad="38100" dist="38100" dir="2700000" rotWithShape="0">
                    <a:srgbClr val="000000"/>
                  </a:outerShdw>
                </a:effectLst>
              </a:defRPr>
            </a:pPr>
            <a:endParaRPr/>
          </a:p>
          <a:p>
            <a:pPr>
              <a:spcBef>
                <a:spcPts val="400"/>
              </a:spcBef>
              <a:tabLst>
                <a:tab pos="292100" algn="l"/>
                <a:tab pos="863600" algn="l"/>
              </a:tabLst>
              <a:defRPr b="0">
                <a:solidFill>
                  <a:srgbClr val="FFFFFF"/>
                </a:solidFill>
                <a:effectLst>
                  <a:outerShdw blurRad="38100" dist="38100" dir="2700000" rotWithShape="0">
                    <a:srgbClr val="000000"/>
                  </a:outerShdw>
                </a:effectLst>
              </a:defRPr>
            </a:pPr>
            <a:r>
              <a:t>Nevertheless, because we </a:t>
            </a:r>
            <a:r>
              <a:rPr b="1"/>
              <a:t>all</a:t>
            </a:r>
            <a:r>
              <a:t> ultimately share the world's air &amp; climate,</a:t>
            </a:r>
          </a:p>
          <a:p>
            <a:pPr>
              <a:spcBef>
                <a:spcPts val="400"/>
              </a:spcBef>
              <a:tabLst>
                <a:tab pos="292100" algn="l"/>
                <a:tab pos="863600" algn="l"/>
              </a:tabLst>
              <a:defRPr sz="700" b="0">
                <a:solidFill>
                  <a:srgbClr val="FFFFFF"/>
                </a:solidFill>
                <a:effectLst>
                  <a:outerShdw blurRad="38100" dist="38100" dir="2700000" rotWithShape="0">
                    <a:srgbClr val="000000"/>
                  </a:outerShdw>
                </a:effectLst>
              </a:defRPr>
            </a:pPr>
            <a:endParaRPr/>
          </a:p>
          <a:p>
            <a:pPr>
              <a:spcBef>
                <a:spcPts val="400"/>
              </a:spcBef>
              <a:tabLst>
                <a:tab pos="292100" algn="l"/>
                <a:tab pos="863600" algn="l"/>
              </a:tabLst>
              <a:defRPr b="0">
                <a:solidFill>
                  <a:srgbClr val="FFFFFF"/>
                </a:solidFill>
                <a:effectLst>
                  <a:outerShdw blurRad="38100" dist="38100" dir="2700000" rotWithShape="0">
                    <a:srgbClr val="000000"/>
                  </a:outerShdw>
                </a:effectLst>
              </a:defRPr>
            </a:pPr>
            <a:r>
              <a:t>	I </a:t>
            </a:r>
            <a:r>
              <a:rPr b="1"/>
              <a:t>also</a:t>
            </a:r>
            <a:r>
              <a:t> wanted a plot of likely GLOBAL transport energy growth mode-by-mode,</a:t>
            </a:r>
          </a:p>
          <a:p>
            <a:pPr lvl="1" indent="640896">
              <a:spcBef>
                <a:spcPts val="400"/>
              </a:spcBef>
              <a:tabLst>
                <a:tab pos="292100" algn="l"/>
                <a:tab pos="863600" algn="l"/>
              </a:tabLst>
              <a:defRPr sz="700" b="0">
                <a:solidFill>
                  <a:srgbClr val="FFFFFF"/>
                </a:solidFill>
                <a:effectLst>
                  <a:outerShdw blurRad="38100" dist="38100" dir="2700000" rotWithShape="0">
                    <a:srgbClr val="000000"/>
                  </a:outerShdw>
                </a:effectLst>
              </a:defRPr>
            </a:pPr>
            <a:endParaRPr/>
          </a:p>
          <a:p>
            <a:pPr>
              <a:spcBef>
                <a:spcPts val="400"/>
              </a:spcBef>
              <a:tabLst>
                <a:tab pos="292100" algn="l"/>
                <a:tab pos="863600" algn="l"/>
              </a:tabLst>
              <a:defRPr b="0">
                <a:solidFill>
                  <a:srgbClr val="FFFFFF"/>
                </a:solidFill>
                <a:effectLst>
                  <a:outerShdw blurRad="38100" dist="38100" dir="2700000" rotWithShape="0">
                    <a:srgbClr val="000000"/>
                  </a:outerShdw>
                </a:effectLst>
              </a:defRPr>
            </a:pPr>
            <a:r>
              <a:t>		which I've now (laboriously if crudely) created from the preceding EIA figures: </a:t>
            </a:r>
            <a:r>
              <a:rPr baseline="31999"/>
              <a:t>1</a:t>
            </a:r>
          </a:p>
        </p:txBody>
      </p:sp>
      <p:sp>
        <p:nvSpPr>
          <p:cNvPr id="250" name="Rectangle 5"/>
          <p:cNvSpPr txBox="1"/>
          <p:nvPr/>
        </p:nvSpPr>
        <p:spPr>
          <a:xfrm>
            <a:off x="775893" y="6574267"/>
            <a:ext cx="7566814"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FFFFFF"/>
                </a:solidFill>
                <a:effectLst>
                  <a:outerShdw blurRad="38100" dist="38100" dir="2700000" rotWithShape="0">
                    <a:srgbClr val="000000"/>
                  </a:outerShdw>
                </a:effectLst>
              </a:defRPr>
            </a:pPr>
            <a:r>
              <a:rPr>
                <a:solidFill>
                  <a:srgbClr val="059797"/>
                </a:solidFill>
              </a:rPr>
              <a:t>1) Excel spreadsheet in which I merged EIA's OECD + non-OECD data into this plot (</a:t>
            </a:r>
            <a:r>
              <a:rPr u="sng">
                <a:solidFill>
                  <a:srgbClr val="00CCFF"/>
                </a:solidFill>
                <a:uFill>
                  <a:solidFill>
                    <a:srgbClr val="00CCFF"/>
                  </a:solidFill>
                </a:uFill>
                <a:hlinkClick r:id="rId2"/>
              </a:rPr>
              <a:t>link</a:t>
            </a:r>
            <a:r>
              <a:rPr>
                <a:solidFill>
                  <a:srgbClr val="059797"/>
                </a:solidFill>
              </a:rPr>
              <a:t>)</a:t>
            </a:r>
          </a:p>
        </p:txBody>
      </p:sp>
      <p:grpSp>
        <p:nvGrpSpPr>
          <p:cNvPr id="255" name="Group"/>
          <p:cNvGrpSpPr/>
          <p:nvPr/>
        </p:nvGrpSpPr>
        <p:grpSpPr>
          <a:xfrm>
            <a:off x="1562100" y="2391076"/>
            <a:ext cx="5950612" cy="3583518"/>
            <a:chOff x="0" y="0"/>
            <a:chExt cx="5950611" cy="3583517"/>
          </a:xfrm>
        </p:grpSpPr>
        <p:pic>
          <p:nvPicPr>
            <p:cNvPr id="251" name="Image" descr="Image"/>
            <p:cNvPicPr>
              <a:picLocks noChangeAspect="1"/>
            </p:cNvPicPr>
            <p:nvPr/>
          </p:nvPicPr>
          <p:blipFill>
            <a:blip r:embed="rId3"/>
            <a:stretch>
              <a:fillRect/>
            </a:stretch>
          </p:blipFill>
          <p:spPr>
            <a:xfrm>
              <a:off x="0" y="0"/>
              <a:ext cx="5950612" cy="3583518"/>
            </a:xfrm>
            <a:prstGeom prst="rect">
              <a:avLst/>
            </a:prstGeom>
            <a:ln w="12700" cap="flat">
              <a:noFill/>
              <a:miter lim="400000"/>
            </a:ln>
            <a:effectLst/>
          </p:spPr>
        </p:pic>
        <p:sp>
          <p:nvSpPr>
            <p:cNvPr id="252" name="Rectangle 5"/>
            <p:cNvSpPr txBox="1"/>
            <p:nvPr/>
          </p:nvSpPr>
          <p:spPr>
            <a:xfrm>
              <a:off x="175436" y="109707"/>
              <a:ext cx="5532678" cy="304758"/>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1600">
                  <a:solidFill>
                    <a:srgbClr val="000000"/>
                  </a:solidFill>
                </a:defRPr>
              </a:lvl1pPr>
            </a:lstStyle>
            <a:p>
              <a:r>
                <a:t>Breakdown of Global Transport Energy Growth by Mode</a:t>
              </a:r>
            </a:p>
          </p:txBody>
        </p:sp>
        <p:sp>
          <p:nvSpPr>
            <p:cNvPr id="253" name="Rectangle 5"/>
            <p:cNvSpPr txBox="1"/>
            <p:nvPr/>
          </p:nvSpPr>
          <p:spPr>
            <a:xfrm>
              <a:off x="148222" y="3124465"/>
              <a:ext cx="860004" cy="304759"/>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1700">
                  <a:solidFill>
                    <a:srgbClr val="000000"/>
                  </a:solidFill>
                </a:defRPr>
              </a:lvl1pPr>
            </a:lstStyle>
            <a:p>
              <a:r>
                <a:t>2015</a:t>
              </a:r>
            </a:p>
          </p:txBody>
        </p:sp>
        <p:sp>
          <p:nvSpPr>
            <p:cNvPr id="254" name="Rectangle 5"/>
            <p:cNvSpPr txBox="1"/>
            <p:nvPr/>
          </p:nvSpPr>
          <p:spPr>
            <a:xfrm>
              <a:off x="3339478" y="3124465"/>
              <a:ext cx="860004" cy="304759"/>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b">
              <a:noAutofit/>
            </a:bodyPr>
            <a:lstStyle>
              <a:lvl1pPr algn="ctr" defTabSz="457200">
                <a:defRPr sz="1700">
                  <a:solidFill>
                    <a:srgbClr val="000000"/>
                  </a:solidFill>
                </a:defRPr>
              </a:lvl1pPr>
            </a:lstStyle>
            <a:p>
              <a:r>
                <a:t>2050</a:t>
              </a:r>
            </a:p>
          </p:txBody>
        </p:sp>
      </p:grpSp>
      <p:sp>
        <p:nvSpPr>
          <p:cNvPr id="256" name="Rectangle 3"/>
          <p:cNvSpPr txBox="1"/>
          <p:nvPr/>
        </p:nvSpPr>
        <p:spPr>
          <a:xfrm>
            <a:off x="78342" y="6115950"/>
            <a:ext cx="8974436" cy="467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a:solidFill>
                  <a:srgbClr val="FBC901"/>
                </a:solidFill>
                <a:effectLst>
                  <a:outerShdw blurRad="38100" dist="38100" dir="2700000" rotWithShape="0">
                    <a:srgbClr val="000000"/>
                  </a:outerShdw>
                </a:effectLst>
              </a:defRPr>
            </a:lvl1pPr>
          </a:lstStyle>
          <a:p>
            <a:r>
              <a:t>Passenger Car &amp; Truck +20% 	Freight Truck +50%	Passenger Air +150%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Rectangle 2"/>
          <p:cNvSpPr txBox="1">
            <a:spLocks noGrp="1"/>
          </p:cNvSpPr>
          <p:nvPr>
            <p:ph type="title"/>
          </p:nvPr>
        </p:nvSpPr>
        <p:spPr>
          <a:xfrm>
            <a:off x="177603" y="-11919"/>
            <a:ext cx="8788794" cy="598587"/>
          </a:xfrm>
          <a:prstGeom prst="rect">
            <a:avLst/>
          </a:prstGeom>
        </p:spPr>
        <p:txBody>
          <a:bodyPr/>
          <a:lstStyle>
            <a:lvl1pPr>
              <a:defRPr sz="2000">
                <a:solidFill>
                  <a:srgbClr val="FFFFFF"/>
                </a:solidFill>
              </a:defRPr>
            </a:lvl1pPr>
          </a:lstStyle>
          <a:p>
            <a:r>
              <a:t>But that figure was inspired by a single 3.5 page "paywalled" journal article</a:t>
            </a:r>
          </a:p>
        </p:txBody>
      </p:sp>
      <p:sp>
        <p:nvSpPr>
          <p:cNvPr id="1114" name="Rectangle 3"/>
          <p:cNvSpPr txBox="1"/>
          <p:nvPr/>
        </p:nvSpPr>
        <p:spPr>
          <a:xfrm>
            <a:off x="176268" y="719271"/>
            <a:ext cx="8977189" cy="2619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Which I was only able to access via my connections as a former professor</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article claimed two innovations, one of which was a "nano-patterned" iron catalyst</a:t>
            </a:r>
          </a:p>
          <a:p>
            <a:pPr>
              <a:spcBef>
                <a:spcPts val="400"/>
              </a:spcBef>
              <a:tabLst>
                <a:tab pos="368300" algn="l"/>
                <a:tab pos="711200" algn="l"/>
                <a:tab pos="1168400" algn="l"/>
                <a:tab pos="1625600" algn="l"/>
              </a:tabLst>
              <a:defRPr sz="4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that would draw H</a:t>
            </a:r>
            <a:r>
              <a:rPr baseline="-5999"/>
              <a:t>2</a:t>
            </a:r>
            <a:r>
              <a:t>O molecules (  ) and dissolved N</a:t>
            </a:r>
            <a:r>
              <a:rPr baseline="-5999"/>
              <a:t>2</a:t>
            </a:r>
            <a:r>
              <a:t> molecules (  ) </a:t>
            </a:r>
          </a:p>
          <a:p>
            <a:pPr>
              <a:spcBef>
                <a:spcPts val="400"/>
              </a:spcBef>
              <a:tabLst>
                <a:tab pos="368300" algn="l"/>
                <a:tab pos="711200" algn="l"/>
                <a:tab pos="1168400" algn="l"/>
                <a:tab pos="1625600" algn="l"/>
              </a:tabLst>
              <a:defRPr sz="1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onto adjacent sites where they could then react to form Ammonia (), </a:t>
            </a:r>
          </a:p>
          <a:p>
            <a:pPr>
              <a:spcBef>
                <a:spcPts val="400"/>
              </a:spcBef>
              <a:tabLst>
                <a:tab pos="368300" algn="l"/>
                <a:tab pos="711200" algn="l"/>
                <a:tab pos="1168400" algn="l"/>
                <a:tab pos="1625600" algn="l"/>
              </a:tabLst>
              <a:defRPr sz="11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That process was depicted schematically in this pane of the article's first figure: </a:t>
            </a:r>
          </a:p>
        </p:txBody>
      </p:sp>
      <p:pic>
        <p:nvPicPr>
          <p:cNvPr id="1115" name="Image" descr="Image"/>
          <p:cNvPicPr>
            <a:picLocks noChangeAspect="1"/>
          </p:cNvPicPr>
          <p:nvPr/>
        </p:nvPicPr>
        <p:blipFill>
          <a:blip r:embed="rId2"/>
          <a:stretch>
            <a:fillRect/>
          </a:stretch>
        </p:blipFill>
        <p:spPr>
          <a:xfrm>
            <a:off x="176268" y="719271"/>
            <a:ext cx="421362" cy="291312"/>
          </a:xfrm>
          <a:prstGeom prst="rect">
            <a:avLst/>
          </a:prstGeom>
          <a:ln w="12700">
            <a:miter lim="400000"/>
          </a:ln>
        </p:spPr>
      </p:pic>
      <p:pic>
        <p:nvPicPr>
          <p:cNvPr id="1116" name="Image" descr="Image"/>
          <p:cNvPicPr>
            <a:picLocks noChangeAspect="1"/>
          </p:cNvPicPr>
          <p:nvPr/>
        </p:nvPicPr>
        <p:blipFill>
          <a:blip r:embed="rId3"/>
          <a:stretch>
            <a:fillRect/>
          </a:stretch>
        </p:blipFill>
        <p:spPr>
          <a:xfrm>
            <a:off x="176268" y="719271"/>
            <a:ext cx="332259" cy="303616"/>
          </a:xfrm>
          <a:prstGeom prst="rect">
            <a:avLst/>
          </a:prstGeom>
          <a:ln w="12700">
            <a:miter lim="400000"/>
          </a:ln>
        </p:spPr>
      </p:pic>
      <p:pic>
        <p:nvPicPr>
          <p:cNvPr id="1117" name="Image" descr="Image"/>
          <p:cNvPicPr>
            <a:picLocks noChangeAspect="1"/>
          </p:cNvPicPr>
          <p:nvPr/>
        </p:nvPicPr>
        <p:blipFill>
          <a:blip r:embed="rId4"/>
          <a:stretch>
            <a:fillRect/>
          </a:stretch>
        </p:blipFill>
        <p:spPr>
          <a:xfrm>
            <a:off x="176268" y="719271"/>
            <a:ext cx="453064" cy="352913"/>
          </a:xfrm>
          <a:prstGeom prst="rect">
            <a:avLst/>
          </a:prstGeom>
          <a:ln w="12700">
            <a:miter lim="400000"/>
          </a:ln>
        </p:spPr>
      </p:pic>
      <p:sp>
        <p:nvSpPr>
          <p:cNvPr id="1118" name="Rectangle 5"/>
          <p:cNvSpPr txBox="1"/>
          <p:nvPr/>
        </p:nvSpPr>
        <p:spPr>
          <a:xfrm>
            <a:off x="1573206" y="6605614"/>
            <a:ext cx="6183313"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https://pubs.rsc.org/en/content/articlelanding/2017/ee/c7ee02716h#!divAbstract</a:t>
            </a:r>
          </a:p>
        </p:txBody>
      </p:sp>
      <p:pic>
        <p:nvPicPr>
          <p:cNvPr id="1119" name="Image" descr="Image"/>
          <p:cNvPicPr>
            <a:picLocks noChangeAspect="1"/>
          </p:cNvPicPr>
          <p:nvPr/>
        </p:nvPicPr>
        <p:blipFill>
          <a:blip r:embed="rId5"/>
          <a:srcRect l="5836" t="1579" r="49110" b="57618"/>
          <a:stretch>
            <a:fillRect/>
          </a:stretch>
        </p:blipFill>
        <p:spPr>
          <a:xfrm>
            <a:off x="2662310" y="3382086"/>
            <a:ext cx="3677531" cy="30169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Rectangle 2"/>
          <p:cNvSpPr txBox="1">
            <a:spLocks noGrp="1"/>
          </p:cNvSpPr>
          <p:nvPr>
            <p:ph type="title"/>
          </p:nvPr>
        </p:nvSpPr>
        <p:spPr>
          <a:xfrm>
            <a:off x="177603" y="-11919"/>
            <a:ext cx="8788794" cy="598587"/>
          </a:xfrm>
          <a:prstGeom prst="rect">
            <a:avLst/>
          </a:prstGeom>
        </p:spPr>
        <p:txBody>
          <a:bodyPr/>
          <a:lstStyle>
            <a:lvl1pPr>
              <a:defRPr sz="2000">
                <a:solidFill>
                  <a:srgbClr val="FFFFFF"/>
                </a:solidFill>
              </a:defRPr>
            </a:lvl1pPr>
          </a:lstStyle>
          <a:p>
            <a:r>
              <a:t>Versus an SEM micrograph of the actual "nano-patterned" iron catalyst:</a:t>
            </a:r>
          </a:p>
        </p:txBody>
      </p:sp>
      <p:sp>
        <p:nvSpPr>
          <p:cNvPr id="1122" name="Rectangle 3"/>
          <p:cNvSpPr txBox="1"/>
          <p:nvPr/>
        </p:nvSpPr>
        <p:spPr>
          <a:xfrm>
            <a:off x="83405" y="644284"/>
            <a:ext cx="8977190" cy="91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Which was not directly nano-patterned (a very difficult &amp; time-consuming process),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spontaneously patterned via the natural growth of adjacent Fe nanocrystals:</a:t>
            </a:r>
          </a:p>
        </p:txBody>
      </p:sp>
      <p:sp>
        <p:nvSpPr>
          <p:cNvPr id="1123" name="Rectangle 5"/>
          <p:cNvSpPr txBox="1"/>
          <p:nvPr/>
        </p:nvSpPr>
        <p:spPr>
          <a:xfrm>
            <a:off x="1827206" y="6605614"/>
            <a:ext cx="6183313"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Figure pane from:  https://pubs.rsc.org/en/content/articlelanding/2017/ee/c7ee02716h#!divAbstract</a:t>
            </a:r>
          </a:p>
        </p:txBody>
      </p:sp>
      <p:pic>
        <p:nvPicPr>
          <p:cNvPr id="1124" name="Image" descr="Image"/>
          <p:cNvPicPr>
            <a:picLocks noChangeAspect="1"/>
          </p:cNvPicPr>
          <p:nvPr/>
        </p:nvPicPr>
        <p:blipFill>
          <a:blip r:embed="rId2"/>
          <a:srcRect l="51799" t="2483" r="5847" b="61840"/>
          <a:stretch>
            <a:fillRect/>
          </a:stretch>
        </p:blipFill>
        <p:spPr>
          <a:xfrm>
            <a:off x="3301206" y="1643218"/>
            <a:ext cx="2389475" cy="1823274"/>
          </a:xfrm>
          <a:prstGeom prst="rect">
            <a:avLst/>
          </a:prstGeom>
          <a:ln w="12700">
            <a:miter lim="400000"/>
          </a:ln>
        </p:spPr>
      </p:pic>
      <p:sp>
        <p:nvSpPr>
          <p:cNvPr id="1125" name="Rectangle 3"/>
          <p:cNvSpPr txBox="1"/>
          <p:nvPr/>
        </p:nvSpPr>
        <p:spPr>
          <a:xfrm>
            <a:off x="172305" y="3628672"/>
            <a:ext cx="8977190" cy="2991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other claimed innovation was the use of "non-aqueous Ionic Liquid" electrolytes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to enhance dissolved N</a:t>
            </a:r>
            <a:r>
              <a:rPr baseline="-5999"/>
              <a:t>2</a:t>
            </a:r>
            <a:r>
              <a:t> concentration, thereby enhancing NH</a:t>
            </a:r>
            <a:r>
              <a:rPr baseline="-5999"/>
              <a:t>3</a:t>
            </a:r>
            <a:r>
              <a:t> synthesis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Which would have made sense if a </a:t>
            </a:r>
            <a:r>
              <a:rPr b="1"/>
              <a:t>truly non-aqueous</a:t>
            </a:r>
            <a:r>
              <a:t> electrolyte would not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b="1"/>
              <a:t>also block NH</a:t>
            </a:r>
            <a:r>
              <a:rPr b="1" baseline="-5999"/>
              <a:t>3</a:t>
            </a:r>
            <a:r>
              <a:rPr b="1"/>
              <a:t> synthesis</a:t>
            </a:r>
            <a:r>
              <a:t> by eliminating the other necessary reactant, H</a:t>
            </a:r>
            <a:r>
              <a:rPr baseline="-5999"/>
              <a:t>2</a:t>
            </a:r>
            <a:r>
              <a:t>O</a:t>
            </a:r>
          </a:p>
          <a:p>
            <a:pPr lvl="2" indent="1085850">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using what I assume must really have been a </a:t>
            </a:r>
            <a:r>
              <a:rPr b="1"/>
              <a:t>low-aqueous </a:t>
            </a:r>
            <a:r>
              <a:t>electrolyte,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the researchers reported a ten-fold enhancement in the cell's "Faradaic Efficiency"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A second study only </a:t>
            </a:r>
            <a:r>
              <a:rPr b="1"/>
              <a:t>proposed</a:t>
            </a:r>
            <a:r>
              <a:t> a new NH</a:t>
            </a:r>
            <a:r>
              <a:rPr baseline="-5999"/>
              <a:t>3</a:t>
            </a:r>
            <a:r>
              <a:t> synthesis </a:t>
            </a:r>
            <a:r>
              <a:rPr b="1"/>
              <a:t>scheme</a:t>
            </a:r>
            <a:r>
              <a:t>:</a:t>
            </a:r>
          </a:p>
        </p:txBody>
      </p:sp>
      <p:sp>
        <p:nvSpPr>
          <p:cNvPr id="1128" name="Rectangle 3"/>
          <p:cNvSpPr txBox="1"/>
          <p:nvPr/>
        </p:nvSpPr>
        <p:spPr>
          <a:xfrm>
            <a:off x="152400" y="682384"/>
            <a:ext cx="9002713" cy="1859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It would expose a fuel cell's cathode surface to almost pure</a:t>
            </a:r>
            <a:r>
              <a:rPr b="1"/>
              <a:t> H</a:t>
            </a:r>
            <a:r>
              <a:rPr b="1" baseline="-5999"/>
              <a:t>2</a:t>
            </a:r>
            <a:r>
              <a:rPr b="1"/>
              <a:t> + N</a:t>
            </a:r>
            <a:r>
              <a:rPr b="1" baseline="-5999"/>
              <a:t>2</a:t>
            </a:r>
            <a:r>
              <a:rPr b="1"/>
              <a:t> gas + H</a:t>
            </a:r>
            <a:r>
              <a:rPr b="1" baseline="-5999"/>
              <a:t>2</a:t>
            </a:r>
            <a:r>
              <a:rPr b="1"/>
              <a:t>O vapor,</a:t>
            </a:r>
          </a:p>
          <a:p>
            <a:pP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endParaRPr b="1"/>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	which would electrolytically react forming NH</a:t>
            </a:r>
            <a:r>
              <a:rPr baseline="-5999"/>
              <a:t>3</a:t>
            </a:r>
            <a:r>
              <a:t> &amp; H</a:t>
            </a:r>
            <a:r>
              <a:rPr baseline="-5999"/>
              <a:t>2</a:t>
            </a:r>
            <a:r>
              <a:t> on that cathode side of the cell,</a:t>
            </a:r>
          </a:p>
          <a:p>
            <a:pP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		while sending OH</a:t>
            </a:r>
            <a:r>
              <a:rPr baseline="31999"/>
              <a:t>-</a:t>
            </a:r>
            <a:r>
              <a:t> ions across to cell to the anode where they would react</a:t>
            </a:r>
          </a:p>
          <a:p>
            <a:pPr>
              <a:spcBef>
                <a:spcPts val="400"/>
              </a:spcBef>
              <a:tabLst>
                <a:tab pos="368300" algn="l"/>
                <a:tab pos="825500" algn="l"/>
                <a:tab pos="1282700" algn="l"/>
                <a:tab pos="17399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			forming O</a:t>
            </a:r>
            <a:r>
              <a:rPr baseline="-5999"/>
              <a:t>2</a:t>
            </a:r>
            <a:r>
              <a:t> gas then exhausted from that anode side of the cell</a:t>
            </a:r>
          </a:p>
        </p:txBody>
      </p:sp>
      <p:grpSp>
        <p:nvGrpSpPr>
          <p:cNvPr id="1132" name="Group"/>
          <p:cNvGrpSpPr/>
          <p:nvPr/>
        </p:nvGrpSpPr>
        <p:grpSpPr>
          <a:xfrm>
            <a:off x="1822450" y="2768667"/>
            <a:ext cx="5143500" cy="2171701"/>
            <a:chOff x="0" y="0"/>
            <a:chExt cx="5143500" cy="2171700"/>
          </a:xfrm>
        </p:grpSpPr>
        <p:pic>
          <p:nvPicPr>
            <p:cNvPr id="1129" name="Image" descr="Image"/>
            <p:cNvPicPr>
              <a:picLocks noChangeAspect="1"/>
            </p:cNvPicPr>
            <p:nvPr/>
          </p:nvPicPr>
          <p:blipFill>
            <a:blip r:embed="rId2"/>
            <a:stretch>
              <a:fillRect/>
            </a:stretch>
          </p:blipFill>
          <p:spPr>
            <a:xfrm>
              <a:off x="0" y="0"/>
              <a:ext cx="5143500" cy="2171700"/>
            </a:xfrm>
            <a:prstGeom prst="rect">
              <a:avLst/>
            </a:prstGeom>
            <a:ln w="12700" cap="flat">
              <a:noFill/>
              <a:miter lim="400000"/>
            </a:ln>
            <a:effectLst/>
          </p:spPr>
        </p:pic>
        <p:sp>
          <p:nvSpPr>
            <p:cNvPr id="1130" name="Rectangle"/>
            <p:cNvSpPr/>
            <p:nvPr/>
          </p:nvSpPr>
          <p:spPr>
            <a:xfrm>
              <a:off x="6350" y="4663"/>
              <a:ext cx="2323406" cy="954187"/>
            </a:xfrm>
            <a:prstGeom prst="rect">
              <a:avLst/>
            </a:prstGeom>
            <a:solidFill>
              <a:srgbClr val="CFE9FC"/>
            </a:solidFill>
            <a:ln w="12700" cap="flat">
              <a:noFill/>
              <a:miter lim="400000"/>
            </a:ln>
            <a:effectLst/>
          </p:spPr>
          <p:txBody>
            <a:bodyPr wrap="square" lIns="45719" tIns="45719" rIns="45719" bIns="45719" numCol="1" anchor="t">
              <a:noAutofit/>
            </a:bodyPr>
            <a:lstStyle/>
            <a:p>
              <a:pPr>
                <a:defRPr>
                  <a:solidFill>
                    <a:srgbClr val="D9EEFE"/>
                  </a:solidFill>
                </a:defRPr>
              </a:pPr>
              <a:endParaRPr/>
            </a:p>
          </p:txBody>
        </p:sp>
        <p:sp>
          <p:nvSpPr>
            <p:cNvPr id="1131" name="Rectangle"/>
            <p:cNvSpPr/>
            <p:nvPr/>
          </p:nvSpPr>
          <p:spPr>
            <a:xfrm>
              <a:off x="3194050" y="4663"/>
              <a:ext cx="1910656" cy="954187"/>
            </a:xfrm>
            <a:prstGeom prst="rect">
              <a:avLst/>
            </a:prstGeom>
            <a:solidFill>
              <a:srgbClr val="CFE9FC"/>
            </a:solidFill>
            <a:ln w="12700" cap="flat">
              <a:noFill/>
              <a:miter lim="400000"/>
            </a:ln>
            <a:effectLst/>
          </p:spPr>
          <p:txBody>
            <a:bodyPr wrap="square" lIns="45719" tIns="45719" rIns="45719" bIns="45719" numCol="1" anchor="t">
              <a:noAutofit/>
            </a:bodyPr>
            <a:lstStyle/>
            <a:p>
              <a:pPr>
                <a:defRPr>
                  <a:solidFill>
                    <a:srgbClr val="D9EEFE"/>
                  </a:solidFill>
                </a:defRPr>
              </a:pPr>
              <a:endParaRPr/>
            </a:p>
          </p:txBody>
        </p:sp>
      </p:grpSp>
      <p:sp>
        <p:nvSpPr>
          <p:cNvPr id="1133" name="Rectangle 3"/>
          <p:cNvSpPr txBox="1"/>
          <p:nvPr/>
        </p:nvSpPr>
        <p:spPr>
          <a:xfrm>
            <a:off x="114300" y="5367414"/>
            <a:ext cx="9002713" cy="495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But what would generate that almost pure H</a:t>
            </a:r>
            <a:r>
              <a:rPr baseline="-5999"/>
              <a:t>2</a:t>
            </a:r>
            <a:r>
              <a:t> + N</a:t>
            </a:r>
            <a:r>
              <a:rPr baseline="-5999"/>
              <a:t>2</a:t>
            </a:r>
            <a:r>
              <a:t> + H</a:t>
            </a:r>
            <a:r>
              <a:rPr baseline="-5999"/>
              <a:t>2</a:t>
            </a:r>
            <a:r>
              <a:t>O?  Some outlying equipment:</a:t>
            </a:r>
          </a:p>
        </p:txBody>
      </p:sp>
      <p:sp>
        <p:nvSpPr>
          <p:cNvPr id="1134" name="Rectangle 5"/>
          <p:cNvSpPr txBox="1"/>
          <p:nvPr/>
        </p:nvSpPr>
        <p:spPr>
          <a:xfrm>
            <a:off x="1442243" y="65675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Figure is slightly modified from: https://pubs.acs.org/doi/pdf/10.1021/acsenergylett.0c00455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Rectangle 2"/>
          <p:cNvSpPr txBox="1">
            <a:spLocks noGrp="1"/>
          </p:cNvSpPr>
          <p:nvPr>
            <p:ph type="title"/>
          </p:nvPr>
        </p:nvSpPr>
        <p:spPr>
          <a:xfrm>
            <a:off x="177603" y="-11919"/>
            <a:ext cx="8788794" cy="598587"/>
          </a:xfrm>
          <a:prstGeom prst="rect">
            <a:avLst/>
          </a:prstGeom>
        </p:spPr>
        <p:txBody>
          <a:bodyPr/>
          <a:lstStyle>
            <a:lvl1pPr>
              <a:defRPr sz="2000">
                <a:solidFill>
                  <a:srgbClr val="FFFFFF"/>
                </a:solidFill>
              </a:defRPr>
            </a:lvl1pPr>
          </a:lstStyle>
          <a:p>
            <a:r>
              <a:t>Circling clockwise from the below:</a:t>
            </a:r>
          </a:p>
        </p:txBody>
      </p:sp>
      <p:sp>
        <p:nvSpPr>
          <p:cNvPr id="1137" name="Rectangle 5"/>
          <p:cNvSpPr txBox="1"/>
          <p:nvPr/>
        </p:nvSpPr>
        <p:spPr>
          <a:xfrm>
            <a:off x="1442243" y="65675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Figure is slightly modified from: https://pubs.acs.org/doi/pdf/10.1021/acsenergylett.0c00455</a:t>
            </a:r>
          </a:p>
        </p:txBody>
      </p:sp>
      <p:sp>
        <p:nvSpPr>
          <p:cNvPr id="1138" name="Rectangle 3"/>
          <p:cNvSpPr txBox="1"/>
          <p:nvPr/>
        </p:nvSpPr>
        <p:spPr>
          <a:xfrm>
            <a:off x="2199616" y="5285526"/>
            <a:ext cx="4668568" cy="1238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1) From the cathode (blue), H</a:t>
            </a:r>
            <a:r>
              <a:rPr baseline="-5999"/>
              <a:t>2</a:t>
            </a:r>
            <a:r>
              <a:t>, N</a:t>
            </a:r>
            <a:r>
              <a:rPr baseline="-5999"/>
              <a:t>2</a:t>
            </a:r>
            <a:r>
              <a:t> &amp; NH</a:t>
            </a:r>
            <a:r>
              <a:rPr baseline="-5999"/>
              <a:t>3</a:t>
            </a:r>
            <a:r>
              <a:t> are piped</a:t>
            </a:r>
          </a:p>
          <a:p>
            <a:pPr algn="ctr">
              <a:spcBef>
                <a:spcPts val="400"/>
              </a:spcBef>
              <a:tabLst>
                <a:tab pos="368300" algn="l"/>
                <a:tab pos="825500" algn="l"/>
                <a:tab pos="1282700" algn="l"/>
                <a:tab pos="1739900" algn="l"/>
              </a:tabLst>
              <a:defRPr sz="3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to a condenser that separates out the NH</a:t>
            </a:r>
            <a:r>
              <a:rPr baseline="-5999"/>
              <a:t>3</a:t>
            </a:r>
            <a:r>
              <a:t> product</a:t>
            </a:r>
          </a:p>
          <a:p>
            <a:pPr algn="ctr">
              <a:spcBef>
                <a:spcPts val="400"/>
              </a:spcBef>
              <a:tabLst>
                <a:tab pos="368300" algn="l"/>
                <a:tab pos="825500" algn="l"/>
                <a:tab pos="1282700" algn="l"/>
                <a:tab pos="1739900" algn="l"/>
              </a:tabLst>
              <a:defRPr sz="5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while piping onward the remaining H</a:t>
            </a:r>
            <a:r>
              <a:rPr baseline="-5999"/>
              <a:t>2</a:t>
            </a:r>
            <a:r>
              <a:t> + N</a:t>
            </a:r>
            <a:r>
              <a:rPr baseline="-5999"/>
              <a:t>2</a:t>
            </a:r>
          </a:p>
        </p:txBody>
      </p:sp>
      <p:grpSp>
        <p:nvGrpSpPr>
          <p:cNvPr id="1142" name="Group"/>
          <p:cNvGrpSpPr/>
          <p:nvPr/>
        </p:nvGrpSpPr>
        <p:grpSpPr>
          <a:xfrm>
            <a:off x="2345170" y="2033316"/>
            <a:ext cx="4453660" cy="3103834"/>
            <a:chOff x="0" y="0"/>
            <a:chExt cx="4453658" cy="3103833"/>
          </a:xfrm>
        </p:grpSpPr>
        <p:pic>
          <p:nvPicPr>
            <p:cNvPr id="1139" name="Image" descr="Image"/>
            <p:cNvPicPr>
              <a:picLocks noChangeAspect="1"/>
            </p:cNvPicPr>
            <p:nvPr/>
          </p:nvPicPr>
          <p:blipFill>
            <a:blip r:embed="rId2"/>
            <a:stretch>
              <a:fillRect/>
            </a:stretch>
          </p:blipFill>
          <p:spPr>
            <a:xfrm>
              <a:off x="0" y="0"/>
              <a:ext cx="4453659" cy="3103834"/>
            </a:xfrm>
            <a:prstGeom prst="rect">
              <a:avLst/>
            </a:prstGeom>
            <a:ln w="12700" cap="flat">
              <a:noFill/>
              <a:miter lim="400000"/>
            </a:ln>
            <a:effectLst/>
          </p:spPr>
        </p:pic>
        <p:sp>
          <p:nvSpPr>
            <p:cNvPr id="1140" name="Rectangle"/>
            <p:cNvSpPr/>
            <p:nvPr/>
          </p:nvSpPr>
          <p:spPr>
            <a:xfrm>
              <a:off x="3311050" y="19065"/>
              <a:ext cx="1070876" cy="1058662"/>
            </a:xfrm>
            <a:prstGeom prst="rect">
              <a:avLst/>
            </a:prstGeom>
            <a:solidFill>
              <a:srgbClr val="DBEBFC"/>
            </a:solidFill>
            <a:ln w="12700" cap="flat">
              <a:noFill/>
              <a:miter lim="400000"/>
            </a:ln>
            <a:effectLst/>
          </p:spPr>
          <p:txBody>
            <a:bodyPr wrap="square" lIns="45719" tIns="45719" rIns="45719" bIns="45719" numCol="1" anchor="t">
              <a:noAutofit/>
            </a:bodyPr>
            <a:lstStyle/>
            <a:p>
              <a:endParaRPr/>
            </a:p>
          </p:txBody>
        </p:sp>
        <p:sp>
          <p:nvSpPr>
            <p:cNvPr id="1141" name="Rectangle"/>
            <p:cNvSpPr/>
            <p:nvPr/>
          </p:nvSpPr>
          <p:spPr>
            <a:xfrm>
              <a:off x="16562" y="11439"/>
              <a:ext cx="1070877" cy="525786"/>
            </a:xfrm>
            <a:prstGeom prst="rect">
              <a:avLst/>
            </a:prstGeom>
            <a:solidFill>
              <a:srgbClr val="E4F0FD"/>
            </a:solidFill>
            <a:ln w="12700" cap="flat">
              <a:noFill/>
              <a:miter lim="400000"/>
            </a:ln>
            <a:effectLst/>
          </p:spPr>
          <p:txBody>
            <a:bodyPr wrap="square" lIns="45719" tIns="45719" rIns="45719" bIns="45719" numCol="1" anchor="t">
              <a:noAutofit/>
            </a:bodyPr>
            <a:lstStyle/>
            <a:p>
              <a:endParaRPr/>
            </a:p>
          </p:txBody>
        </p:sp>
      </p:grpSp>
      <p:sp>
        <p:nvSpPr>
          <p:cNvPr id="1143" name="Rectangle 3"/>
          <p:cNvSpPr txBox="1"/>
          <p:nvPr/>
        </p:nvSpPr>
        <p:spPr>
          <a:xfrm>
            <a:off x="4637782" y="671544"/>
            <a:ext cx="4453659" cy="1238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2) A small amount of air (N</a:t>
            </a:r>
            <a:r>
              <a:rPr baseline="-5999"/>
              <a:t>2</a:t>
            </a:r>
            <a:r>
              <a:t> + O</a:t>
            </a:r>
            <a:r>
              <a:rPr baseline="-5999"/>
              <a:t>2</a:t>
            </a:r>
            <a:r>
              <a:t>) is mixed with </a:t>
            </a:r>
          </a:p>
          <a:p>
            <a:pPr algn="ctr">
              <a:spcBef>
                <a:spcPts val="400"/>
              </a:spcBef>
              <a:tabLst>
                <a:tab pos="368300" algn="l"/>
                <a:tab pos="825500" algn="l"/>
                <a:tab pos="1282700" algn="l"/>
                <a:tab pos="1739900" algn="l"/>
              </a:tabLst>
              <a:defRPr sz="3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the piped in H</a:t>
            </a:r>
            <a:r>
              <a:rPr baseline="-5999"/>
              <a:t>2</a:t>
            </a:r>
            <a:r>
              <a:t> + N</a:t>
            </a:r>
            <a:r>
              <a:rPr baseline="-5999"/>
              <a:t>2 </a:t>
            </a:r>
            <a:r>
              <a:t>and then ignited producing </a:t>
            </a:r>
          </a:p>
          <a:p>
            <a:pPr algn="ctr">
              <a:spcBef>
                <a:spcPts val="400"/>
              </a:spcBef>
              <a:tabLst>
                <a:tab pos="368300" algn="l"/>
                <a:tab pos="825500" algn="l"/>
                <a:tab pos="1282700" algn="l"/>
                <a:tab pos="1739900" algn="l"/>
              </a:tabLst>
              <a:defRPr sz="3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an almost pure mixture of H</a:t>
            </a:r>
            <a:r>
              <a:rPr baseline="-5999"/>
              <a:t>2</a:t>
            </a:r>
            <a:r>
              <a:t> + N</a:t>
            </a:r>
            <a:r>
              <a:rPr baseline="-5999"/>
              <a:t>2</a:t>
            </a:r>
            <a:r>
              <a:t> + H</a:t>
            </a:r>
            <a:r>
              <a:rPr baseline="-5999"/>
              <a:t>2</a:t>
            </a:r>
            <a:r>
              <a:t>O</a:t>
            </a:r>
          </a:p>
        </p:txBody>
      </p:sp>
      <p:sp>
        <p:nvSpPr>
          <p:cNvPr id="1144" name="Rectangle 3"/>
          <p:cNvSpPr txBox="1"/>
          <p:nvPr/>
        </p:nvSpPr>
        <p:spPr>
          <a:xfrm>
            <a:off x="-73918" y="688329"/>
            <a:ext cx="4453659" cy="1332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3) Water is sprayed into that mixture </a:t>
            </a:r>
          </a:p>
          <a:p>
            <a:pPr algn="ctr">
              <a:spcBef>
                <a:spcPts val="400"/>
              </a:spcBef>
              <a:tabLst>
                <a:tab pos="368300" algn="l"/>
                <a:tab pos="825500" algn="l"/>
                <a:tab pos="1282700" algn="l"/>
                <a:tab pos="1739900" algn="l"/>
              </a:tabLst>
              <a:defRPr sz="3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of H</a:t>
            </a:r>
            <a:r>
              <a:rPr baseline="-5999"/>
              <a:t>2</a:t>
            </a:r>
            <a:r>
              <a:t> + N</a:t>
            </a:r>
            <a:r>
              <a:rPr baseline="-5999"/>
              <a:t>2</a:t>
            </a:r>
            <a:r>
              <a:t> + H</a:t>
            </a:r>
            <a:r>
              <a:rPr baseline="-5999"/>
              <a:t>2</a:t>
            </a:r>
            <a:r>
              <a:t>O to increase its H</a:t>
            </a:r>
            <a:r>
              <a:rPr baseline="-5999"/>
              <a:t>2</a:t>
            </a:r>
            <a:r>
              <a:t>O content</a:t>
            </a:r>
          </a:p>
          <a:p>
            <a:pPr algn="ctr">
              <a:spcBef>
                <a:spcPts val="400"/>
              </a:spcBef>
              <a:tabLst>
                <a:tab pos="368300" algn="l"/>
                <a:tab pos="825500" algn="l"/>
                <a:tab pos="1282700" algn="l"/>
                <a:tab pos="1739900" algn="l"/>
              </a:tabLst>
              <a:defRPr sz="3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sz="1500" b="0">
                <a:solidFill>
                  <a:srgbClr val="FFFFFF"/>
                </a:solidFill>
                <a:effectLst>
                  <a:outerShdw blurRad="38100" dist="38100" dir="2700000" rotWithShape="0">
                    <a:srgbClr val="000000"/>
                  </a:outerShdw>
                </a:effectLst>
              </a:defRPr>
            </a:pPr>
            <a:r>
              <a:t>and this is then piped back to the cathode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Rectangle 2"/>
          <p:cNvSpPr txBox="1">
            <a:spLocks noGrp="1"/>
          </p:cNvSpPr>
          <p:nvPr>
            <p:ph type="title"/>
          </p:nvPr>
        </p:nvSpPr>
        <p:spPr>
          <a:xfrm>
            <a:off x="177603" y="-24619"/>
            <a:ext cx="8788794" cy="598587"/>
          </a:xfrm>
          <a:prstGeom prst="rect">
            <a:avLst/>
          </a:prstGeom>
        </p:spPr>
        <p:txBody>
          <a:bodyPr/>
          <a:lstStyle/>
          <a:p>
            <a:pPr>
              <a:defRPr sz="2000">
                <a:solidFill>
                  <a:srgbClr val="FFFFFF"/>
                </a:solidFill>
              </a:defRPr>
            </a:pPr>
            <a:r>
              <a:t>Those are clever and promising NH</a:t>
            </a:r>
            <a:r>
              <a:rPr baseline="-5999"/>
              <a:t>3</a:t>
            </a:r>
            <a:r>
              <a:t> reverse fuel cell ideas</a:t>
            </a:r>
          </a:p>
        </p:txBody>
      </p:sp>
      <p:sp>
        <p:nvSpPr>
          <p:cNvPr id="1147" name="Rectangle 3"/>
          <p:cNvSpPr txBox="1"/>
          <p:nvPr/>
        </p:nvSpPr>
        <p:spPr>
          <a:xfrm>
            <a:off x="152400" y="669684"/>
            <a:ext cx="8923439" cy="1367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the first study amounts to what can be considered only a </a:t>
            </a:r>
            <a:r>
              <a:rPr b="1"/>
              <a:t>proof of concept</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b="1"/>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While the second study is no more than an </a:t>
            </a:r>
            <a:r>
              <a:rPr b="1"/>
              <a:t>announcement</a:t>
            </a:r>
            <a:r>
              <a:t> of concept</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Royal Society reached similar conclusions about fuel cell synthesis of Ammonia: </a:t>
            </a:r>
            <a:r>
              <a:rPr baseline="31999"/>
              <a:t>1</a:t>
            </a:r>
          </a:p>
        </p:txBody>
      </p:sp>
      <p:sp>
        <p:nvSpPr>
          <p:cNvPr id="1148" name="Rectangle 5"/>
          <p:cNvSpPr txBox="1"/>
          <p:nvPr/>
        </p:nvSpPr>
        <p:spPr>
          <a:xfrm>
            <a:off x="122981" y="6453214"/>
            <a:ext cx="8923439"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https://royalsociety.org/~/media/policy/projects/hydrogen-production/energy-briefing-green-hydrogen.pdf</a:t>
            </a:r>
          </a:p>
          <a:p>
            <a:pPr algn="ctr">
              <a:defRPr sz="1000" b="0" i="1">
                <a:solidFill>
                  <a:schemeClr val="accent1"/>
                </a:solidFill>
                <a:effectLst>
                  <a:outerShdw blurRad="38100" dist="38100" dir="2700000" rotWithShape="0">
                    <a:srgbClr val="000000"/>
                  </a:outerShdw>
                </a:effectLst>
              </a:defRPr>
            </a:pPr>
            <a:r>
              <a:t>2) https://www.sciencemag.org/news/2018/07/ammonia-renewable-fuel-made-sun-air-and-water-could-power-globe-without-carbon </a:t>
            </a:r>
          </a:p>
        </p:txBody>
      </p:sp>
      <p:sp>
        <p:nvSpPr>
          <p:cNvPr id="1149" name="Rectangle 3"/>
          <p:cNvSpPr txBox="1"/>
          <p:nvPr/>
        </p:nvSpPr>
        <p:spPr>
          <a:xfrm>
            <a:off x="503733" y="2107533"/>
            <a:ext cx="8034934" cy="1891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sz="1600" b="0">
                <a:solidFill>
                  <a:srgbClr val="FFFFFF"/>
                </a:solidFill>
                <a:effectLst>
                  <a:outerShdw blurRad="38100" dist="38100" dir="2700000" rotWithShape="0">
                    <a:srgbClr val="000000"/>
                  </a:outerShdw>
                </a:effectLst>
              </a:defRPr>
            </a:pPr>
            <a:r>
              <a:t>"Electrochemical production is a technology for producing green ammonia directly from water and nitrogen using electricity. Importantly there is no separate hydrogen production process step . . .  </a:t>
            </a:r>
          </a:p>
          <a:p>
            <a:pPr>
              <a:spcBef>
                <a:spcPts val="400"/>
              </a:spcBef>
              <a:defRPr sz="100" b="0">
                <a:solidFill>
                  <a:srgbClr val="FFFFFF"/>
                </a:solidFill>
                <a:effectLst>
                  <a:outerShdw blurRad="38100" dist="38100" dir="2700000" rotWithShape="0">
                    <a:srgbClr val="000000"/>
                  </a:outerShdw>
                </a:effectLst>
              </a:defRPr>
            </a:pPr>
            <a:endParaRPr/>
          </a:p>
          <a:p>
            <a:pPr>
              <a:spcBef>
                <a:spcPts val="400"/>
              </a:spcBef>
              <a:defRPr sz="1600" b="0">
                <a:solidFill>
                  <a:srgbClr val="FFFFFF"/>
                </a:solidFill>
                <a:effectLst>
                  <a:outerShdw blurRad="38100" dist="38100" dir="2700000" rotWithShape="0">
                    <a:srgbClr val="000000"/>
                  </a:outerShdw>
                </a:effectLst>
              </a:defRPr>
            </a:pPr>
            <a:r>
              <a:t>However, to date, only low rates of ammonia production have been demonstrated in laboratory studies. New electrocatalysts, electrolytes and systems must be developed that can produce ammonia in preference to hydrogen and achieve competitive production" </a:t>
            </a:r>
          </a:p>
        </p:txBody>
      </p:sp>
      <p:sp>
        <p:nvSpPr>
          <p:cNvPr id="1150" name="Rectangle 3"/>
          <p:cNvSpPr txBox="1"/>
          <p:nvPr/>
        </p:nvSpPr>
        <p:spPr>
          <a:xfrm>
            <a:off x="152400" y="3967546"/>
            <a:ext cx="8788794" cy="22248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32104">
              <a:spcBef>
                <a:spcPts val="300"/>
              </a:spcBef>
              <a:tabLst>
                <a:tab pos="330200" algn="l"/>
                <a:tab pos="647700" algn="l"/>
                <a:tab pos="1066800" algn="l"/>
                <a:tab pos="1473200" algn="l"/>
              </a:tabLst>
              <a:defRPr sz="1638" b="0">
                <a:solidFill>
                  <a:srgbClr val="FFFFFF"/>
                </a:solidFill>
                <a:effectLst>
                  <a:outerShdw blurRad="34671" dist="34671" dir="2700000" rotWithShape="0">
                    <a:srgbClr val="000000"/>
                  </a:outerShdw>
                </a:effectLst>
              </a:defRPr>
            </a:pPr>
            <a:r>
              <a:t>Science Magazine's 2018 survey of NH</a:t>
            </a:r>
            <a:r>
              <a:rPr baseline="-5999"/>
              <a:t>3</a:t>
            </a:r>
            <a:r>
              <a:t> reverse fuel cell projects also concluded</a:t>
            </a:r>
          </a:p>
          <a:p>
            <a:pPr defTabSz="832104">
              <a:spcBef>
                <a:spcPts val="300"/>
              </a:spcBef>
              <a:tabLst>
                <a:tab pos="330200" algn="l"/>
                <a:tab pos="647700" algn="l"/>
                <a:tab pos="1066800" algn="l"/>
                <a:tab pos="1473200" algn="l"/>
              </a:tabLst>
              <a:defRPr sz="455" b="0">
                <a:solidFill>
                  <a:srgbClr val="FFFFFF"/>
                </a:solidFill>
                <a:effectLst>
                  <a:outerShdw blurRad="34671" dist="34671" dir="2700000" rotWithShape="0">
                    <a:srgbClr val="000000"/>
                  </a:outerShdw>
                </a:effectLst>
              </a:defRPr>
            </a:pPr>
            <a:endParaRPr/>
          </a:p>
          <a:p>
            <a:pPr defTabSz="832104">
              <a:spcBef>
                <a:spcPts val="300"/>
              </a:spcBef>
              <a:tabLst>
                <a:tab pos="330200" algn="l"/>
                <a:tab pos="647700" algn="l"/>
                <a:tab pos="1066800" algn="l"/>
                <a:tab pos="1473200" algn="l"/>
              </a:tabLst>
              <a:defRPr sz="1638" b="0">
                <a:solidFill>
                  <a:srgbClr val="FFFFFF"/>
                </a:solidFill>
                <a:effectLst>
                  <a:outerShdw blurRad="34671" dist="34671" dir="2700000" rotWithShape="0">
                    <a:srgbClr val="000000"/>
                  </a:outerShdw>
                </a:effectLst>
              </a:defRPr>
            </a:pPr>
            <a:r>
              <a:t>	that then existing fuel cell synthesis needed to be improved by "orders of magnitude" </a:t>
            </a:r>
            <a:r>
              <a:rPr baseline="31999"/>
              <a:t>2</a:t>
            </a:r>
          </a:p>
          <a:p>
            <a:pPr defTabSz="832104">
              <a:spcBef>
                <a:spcPts val="300"/>
              </a:spcBef>
              <a:tabLst>
                <a:tab pos="330200" algn="l"/>
                <a:tab pos="647700" algn="l"/>
                <a:tab pos="1066800" algn="l"/>
                <a:tab pos="1473200" algn="l"/>
              </a:tabLst>
              <a:defRPr sz="728" b="0">
                <a:solidFill>
                  <a:srgbClr val="FFFFFF"/>
                </a:solidFill>
                <a:effectLst>
                  <a:outerShdw blurRad="34671" dist="34671" dir="2700000" rotWithShape="0">
                    <a:srgbClr val="000000"/>
                  </a:outerShdw>
                </a:effectLst>
              </a:defRPr>
            </a:pPr>
            <a:endParaRPr baseline="31999"/>
          </a:p>
          <a:p>
            <a:pPr defTabSz="832104">
              <a:spcBef>
                <a:spcPts val="300"/>
              </a:spcBef>
              <a:tabLst>
                <a:tab pos="330200" algn="l"/>
                <a:tab pos="647700" algn="l"/>
                <a:tab pos="1066800" algn="l"/>
                <a:tab pos="1473200" algn="l"/>
              </a:tabLst>
              <a:defRPr sz="1638">
                <a:solidFill>
                  <a:srgbClr val="FBC901"/>
                </a:solidFill>
                <a:effectLst>
                  <a:outerShdw blurRad="34671" dist="34671" dir="2700000" rotWithShape="0">
                    <a:srgbClr val="000000"/>
                  </a:outerShdw>
                </a:effectLst>
              </a:defRPr>
            </a:pPr>
            <a:r>
              <a:t>Meaning that, for now, "greening" of Ammonia will likely be limited to switching</a:t>
            </a:r>
          </a:p>
          <a:p>
            <a:pPr defTabSz="832104">
              <a:spcBef>
                <a:spcPts val="300"/>
              </a:spcBef>
              <a:tabLst>
                <a:tab pos="330200" algn="l"/>
                <a:tab pos="647700" algn="l"/>
                <a:tab pos="1066800" algn="l"/>
                <a:tab pos="1473200" algn="l"/>
              </a:tabLst>
              <a:defRPr sz="455">
                <a:solidFill>
                  <a:srgbClr val="FBC901"/>
                </a:solidFill>
                <a:effectLst>
                  <a:outerShdw blurRad="34671" dist="34671" dir="2700000" rotWithShape="0">
                    <a:srgbClr val="000000"/>
                  </a:outerShdw>
                </a:effectLst>
              </a:defRPr>
            </a:pPr>
            <a:endParaRPr/>
          </a:p>
          <a:p>
            <a:pPr defTabSz="832104">
              <a:spcBef>
                <a:spcPts val="300"/>
              </a:spcBef>
              <a:tabLst>
                <a:tab pos="330200" algn="l"/>
                <a:tab pos="647700" algn="l"/>
                <a:tab pos="1066800" algn="l"/>
                <a:tab pos="1473200" algn="l"/>
              </a:tabLst>
              <a:defRPr sz="1638">
                <a:solidFill>
                  <a:srgbClr val="FBC901"/>
                </a:solidFill>
                <a:effectLst>
                  <a:outerShdw blurRad="34671" dist="34671" dir="2700000" rotWithShape="0">
                    <a:srgbClr val="000000"/>
                  </a:outerShdw>
                </a:effectLst>
              </a:defRPr>
            </a:pPr>
            <a:r>
              <a:t>	the synthesis of reactant H</a:t>
            </a:r>
            <a:r>
              <a:rPr baseline="-5999"/>
              <a:t>2</a:t>
            </a:r>
            <a:r>
              <a:t> from methane steam-reforming to electrolysis</a:t>
            </a:r>
          </a:p>
          <a:p>
            <a:pPr defTabSz="832104">
              <a:spcBef>
                <a:spcPts val="300"/>
              </a:spcBef>
              <a:tabLst>
                <a:tab pos="330200" algn="l"/>
                <a:tab pos="647700" algn="l"/>
                <a:tab pos="1066800" algn="l"/>
                <a:tab pos="1473200" algn="l"/>
              </a:tabLst>
              <a:defRPr sz="1638">
                <a:solidFill>
                  <a:srgbClr val="FBC901"/>
                </a:solidFill>
                <a:effectLst>
                  <a:outerShdw blurRad="34671" dist="34671" dir="2700000" rotWithShape="0">
                    <a:srgbClr val="000000"/>
                  </a:outerShdw>
                </a:effectLst>
              </a:defRPr>
            </a:pPr>
            <a:endParaRPr/>
          </a:p>
          <a:p>
            <a:pPr algn="ctr" defTabSz="832104">
              <a:spcBef>
                <a:spcPts val="300"/>
              </a:spcBef>
              <a:tabLst>
                <a:tab pos="330200" algn="l"/>
                <a:tab pos="647700" algn="l"/>
                <a:tab pos="1066800" algn="l"/>
                <a:tab pos="1473200" algn="l"/>
              </a:tabLst>
              <a:defRPr sz="1638" i="1">
                <a:solidFill>
                  <a:srgbClr val="FFFFFF"/>
                </a:solidFill>
                <a:effectLst>
                  <a:outerShdw blurRad="34671" dist="34671" dir="2700000" rotWithShape="0">
                    <a:srgbClr val="000000"/>
                  </a:outerShdw>
                </a:effectLst>
              </a:defRPr>
            </a:pPr>
            <a:r>
              <a:t>Moving on to how green (or at least greener) Ammonia might then be used: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Rectangle 2"/>
          <p:cNvSpPr txBox="1">
            <a:spLocks noGrp="1"/>
          </p:cNvSpPr>
          <p:nvPr>
            <p:ph type="title"/>
          </p:nvPr>
        </p:nvSpPr>
        <p:spPr>
          <a:xfrm>
            <a:off x="177603" y="26181"/>
            <a:ext cx="8788794" cy="551706"/>
          </a:xfrm>
          <a:prstGeom prst="rect">
            <a:avLst/>
          </a:prstGeom>
        </p:spPr>
        <p:txBody>
          <a:bodyPr/>
          <a:lstStyle/>
          <a:p>
            <a:pPr>
              <a:defRPr sz="2100" b="1">
                <a:solidFill>
                  <a:srgbClr val="FBC901"/>
                </a:solidFill>
              </a:defRPr>
            </a:pPr>
            <a:r>
              <a:t>The many ways in which Ammonia might power ships: </a:t>
            </a:r>
            <a:r>
              <a:rPr b="0" i="0" baseline="31999">
                <a:solidFill>
                  <a:srgbClr val="FFFFFF"/>
                </a:solidFill>
              </a:rPr>
              <a:t>1, 2</a:t>
            </a:r>
          </a:p>
        </p:txBody>
      </p:sp>
      <p:sp>
        <p:nvSpPr>
          <p:cNvPr id="1153" name="Rectangle 3"/>
          <p:cNvSpPr txBox="1"/>
          <p:nvPr/>
        </p:nvSpPr>
        <p:spPr>
          <a:xfrm>
            <a:off x="103931" y="758584"/>
            <a:ext cx="9007129" cy="5402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Ammonia could be burned inside a</a:t>
            </a:r>
          </a:p>
          <a:p>
            <a:pPr algn="ct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rPr b="1"/>
              <a:t>Diesel OR Spark-Ignition Internal Combustion Engine (ICE)</a:t>
            </a:r>
          </a:p>
          <a:p>
            <a:pPr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b="1"/>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which could then drive EITHER the ship's propellers </a:t>
            </a:r>
          </a:p>
          <a:p>
            <a:pPr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OR electric generators, powering electric motors, driving the propellers</a:t>
            </a:r>
          </a:p>
          <a:p>
            <a:pPr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OR</a:t>
            </a:r>
          </a:p>
          <a:p>
            <a:pPr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Ammonia could be used as only an</a:t>
            </a:r>
            <a:r>
              <a:rPr b="1"/>
              <a:t> easily-stored energy-dense medium</a:t>
            </a:r>
          </a:p>
          <a:p>
            <a:pPr algn="ct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endParaRPr b="1"/>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then decomposed onboard as needed into </a:t>
            </a:r>
            <a:r>
              <a:rPr b="1">
                <a:solidFill>
                  <a:srgbClr val="FBC901"/>
                </a:solidFill>
              </a:rPr>
              <a:t>H</a:t>
            </a:r>
            <a:r>
              <a:rPr b="1" baseline="-5999">
                <a:solidFill>
                  <a:srgbClr val="FBC901"/>
                </a:solidFill>
              </a:rPr>
              <a:t>2</a:t>
            </a:r>
            <a:r>
              <a:t> for use in combustion or fuel cells</a:t>
            </a:r>
          </a:p>
          <a:p>
            <a:pPr lvl="1" indent="640896" algn="ct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(effectively using H</a:t>
            </a:r>
            <a:r>
              <a:rPr baseline="-5999"/>
              <a:t>2</a:t>
            </a:r>
            <a:r>
              <a:t> as the ship's fuel but avoiding complications &amp; cost of H</a:t>
            </a:r>
            <a:r>
              <a:rPr baseline="-5999"/>
              <a:t>2</a:t>
            </a:r>
            <a:r>
              <a:t> storage)</a:t>
            </a:r>
          </a:p>
          <a:p>
            <a:pPr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OR</a:t>
            </a:r>
          </a:p>
          <a:p>
            <a:pPr lvl="2" indent="1085850" algn="ctr">
              <a:spcBef>
                <a:spcPts val="400"/>
              </a:spcBef>
              <a:tabLst>
                <a:tab pos="368300" algn="l"/>
                <a:tab pos="825500" algn="l"/>
                <a:tab pos="1282700" algn="l"/>
                <a:tab pos="1739900" algn="l"/>
              </a:tabLst>
              <a:defRPr sz="900" b="0">
                <a:solidFill>
                  <a:srgbClr val="FFFFFF"/>
                </a:solidFill>
                <a:effectLst>
                  <a:outerShdw blurRad="38100" dist="38100" dir="2700000" rotWithShape="0">
                    <a:srgbClr val="000000"/>
                  </a:outerShdw>
                </a:effectLst>
              </a:defRPr>
            </a:pPr>
            <a:endParaRPr/>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Ammonia could be used as one of the </a:t>
            </a:r>
            <a:r>
              <a:rPr b="1"/>
              <a:t>inputs to some type of fuel cell</a:t>
            </a:r>
          </a:p>
          <a:p>
            <a:pPr algn="ct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defRPr>
            </a:pPr>
            <a:endParaRPr b="1"/>
          </a:p>
          <a:p>
            <a:pPr algn="ct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defRPr>
            </a:pPr>
            <a:r>
              <a:t>generating electricity, powering electric motors, driving the propellers</a:t>
            </a:r>
          </a:p>
        </p:txBody>
      </p:sp>
      <p:sp>
        <p:nvSpPr>
          <p:cNvPr id="1154" name="Rectangle 5"/>
          <p:cNvSpPr txBox="1"/>
          <p:nvPr/>
        </p:nvSpPr>
        <p:spPr>
          <a:xfrm>
            <a:off x="274389" y="6491314"/>
            <a:ext cx="8767814"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https://www.mdpi.com/2077-1312/8/3/183/htm    </a:t>
            </a:r>
          </a:p>
          <a:p>
            <a:pPr algn="ctr">
              <a:defRPr sz="1000" b="0" i="1">
                <a:solidFill>
                  <a:schemeClr val="accent1"/>
                </a:solidFill>
                <a:effectLst>
                  <a:outerShdw blurRad="38100" dist="38100" dir="2700000" rotWithShape="0">
                    <a:srgbClr val="000000"/>
                  </a:outerShdw>
                </a:effectLst>
              </a:defRPr>
            </a:pPr>
            <a:r>
              <a:t>2) https://www.transportenvironment.org/sites/te/files/publications/2018_11_Roadmap_decarbonising_European_shipping.pdf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Rectangle 2"/>
          <p:cNvSpPr txBox="1">
            <a:spLocks noGrp="1"/>
          </p:cNvSpPr>
          <p:nvPr>
            <p:ph type="title"/>
          </p:nvPr>
        </p:nvSpPr>
        <p:spPr>
          <a:xfrm>
            <a:off x="177603" y="-11919"/>
            <a:ext cx="8788794" cy="598587"/>
          </a:xfrm>
          <a:prstGeom prst="rect">
            <a:avLst/>
          </a:prstGeom>
        </p:spPr>
        <p:txBody>
          <a:bodyPr/>
          <a:lstStyle>
            <a:lvl1pPr>
              <a:defRPr sz="2000">
                <a:solidFill>
                  <a:srgbClr val="FFFFFF"/>
                </a:solidFill>
              </a:defRPr>
            </a:lvl1pPr>
          </a:lstStyle>
          <a:p>
            <a:r>
              <a:t>That resulting complex range of options was explored in a 2020 study on</a:t>
            </a:r>
          </a:p>
        </p:txBody>
      </p:sp>
      <p:sp>
        <p:nvSpPr>
          <p:cNvPr id="1157" name="Rectangle 3"/>
          <p:cNvSpPr txBox="1"/>
          <p:nvPr/>
        </p:nvSpPr>
        <p:spPr>
          <a:xfrm>
            <a:off x="88552" y="593484"/>
            <a:ext cx="8992296" cy="896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"Alternative Ship Propulsion System(s) Fueled by Ammonia" - which included: </a:t>
            </a:r>
            <a:r>
              <a:rPr baseline="31999"/>
              <a:t>1</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p:txBody>
      </p:sp>
      <p:sp>
        <p:nvSpPr>
          <p:cNvPr id="1158" name="Rectangle 5"/>
          <p:cNvSpPr txBox="1"/>
          <p:nvPr/>
        </p:nvSpPr>
        <p:spPr>
          <a:xfrm>
            <a:off x="1493043" y="65929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https://www.mdpi.com/2077-1312/8/3/183/htm</a:t>
            </a:r>
          </a:p>
        </p:txBody>
      </p:sp>
      <p:grpSp>
        <p:nvGrpSpPr>
          <p:cNvPr id="1161" name="Group"/>
          <p:cNvGrpSpPr/>
          <p:nvPr/>
        </p:nvGrpSpPr>
        <p:grpSpPr>
          <a:xfrm>
            <a:off x="195000" y="1257187"/>
            <a:ext cx="3970791" cy="2244372"/>
            <a:chOff x="0" y="0"/>
            <a:chExt cx="3970789" cy="2244371"/>
          </a:xfrm>
        </p:grpSpPr>
        <p:pic>
          <p:nvPicPr>
            <p:cNvPr id="1159" name="Image" descr="Image"/>
            <p:cNvPicPr>
              <a:picLocks noChangeAspect="1"/>
            </p:cNvPicPr>
            <p:nvPr/>
          </p:nvPicPr>
          <p:blipFill>
            <a:blip r:embed="rId2"/>
            <a:stretch>
              <a:fillRect/>
            </a:stretch>
          </p:blipFill>
          <p:spPr>
            <a:xfrm>
              <a:off x="488233" y="533843"/>
              <a:ext cx="3002761" cy="1710529"/>
            </a:xfrm>
            <a:prstGeom prst="rect">
              <a:avLst/>
            </a:prstGeom>
            <a:ln w="12700" cap="flat">
              <a:noFill/>
              <a:miter lim="400000"/>
            </a:ln>
            <a:effectLst/>
          </p:spPr>
        </p:pic>
        <p:sp>
          <p:nvSpPr>
            <p:cNvPr id="1160" name="Rectangle 3"/>
            <p:cNvSpPr txBox="1"/>
            <p:nvPr/>
          </p:nvSpPr>
          <p:spPr>
            <a:xfrm>
              <a:off x="0" y="0"/>
              <a:ext cx="3970790" cy="598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Mixture of NH</a:t>
              </a:r>
              <a:r>
                <a:rPr baseline="-5999"/>
                <a:t>3</a:t>
              </a:r>
              <a:r>
                <a:t> + H</a:t>
              </a:r>
              <a:r>
                <a:rPr baseline="-5999"/>
                <a:t>2</a:t>
              </a:r>
              <a:r>
                <a:t> (from NH</a:t>
              </a:r>
              <a:r>
                <a:rPr baseline="-5999"/>
                <a:t>3</a:t>
              </a:r>
              <a:r>
                <a:t>) burned in ICE </a:t>
              </a:r>
            </a:p>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driving ship's propeller</a:t>
              </a:r>
            </a:p>
          </p:txBody>
        </p:sp>
      </p:grpSp>
      <p:grpSp>
        <p:nvGrpSpPr>
          <p:cNvPr id="1164" name="Group"/>
          <p:cNvGrpSpPr/>
          <p:nvPr/>
        </p:nvGrpSpPr>
        <p:grpSpPr>
          <a:xfrm>
            <a:off x="4701444" y="1269933"/>
            <a:ext cx="3970790" cy="2269726"/>
            <a:chOff x="0" y="0"/>
            <a:chExt cx="3970789" cy="2269725"/>
          </a:xfrm>
        </p:grpSpPr>
        <p:sp>
          <p:nvSpPr>
            <p:cNvPr id="1162" name="Rectangle 3"/>
            <p:cNvSpPr txBox="1"/>
            <p:nvPr/>
          </p:nvSpPr>
          <p:spPr>
            <a:xfrm>
              <a:off x="0" y="0"/>
              <a:ext cx="3970790" cy="6747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H</a:t>
              </a:r>
              <a:r>
                <a:rPr baseline="-5999"/>
                <a:t>2</a:t>
              </a:r>
              <a:r>
                <a:t> (from NH</a:t>
              </a:r>
              <a:r>
                <a:rPr baseline="-5999"/>
                <a:t>3</a:t>
              </a:r>
              <a:r>
                <a:t>) burned in ICE driving electric generators</a:t>
              </a:r>
            </a:p>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powering propellers' electric motors</a:t>
              </a:r>
            </a:p>
          </p:txBody>
        </p:sp>
        <p:pic>
          <p:nvPicPr>
            <p:cNvPr id="1163" name="Image" descr="Image"/>
            <p:cNvPicPr>
              <a:picLocks noChangeAspect="1"/>
            </p:cNvPicPr>
            <p:nvPr/>
          </p:nvPicPr>
          <p:blipFill>
            <a:blip r:embed="rId3"/>
            <a:stretch>
              <a:fillRect/>
            </a:stretch>
          </p:blipFill>
          <p:spPr>
            <a:xfrm>
              <a:off x="257074" y="559198"/>
              <a:ext cx="3558241" cy="1710528"/>
            </a:xfrm>
            <a:prstGeom prst="rect">
              <a:avLst/>
            </a:prstGeom>
            <a:ln w="12700" cap="flat">
              <a:noFill/>
              <a:miter lim="400000"/>
            </a:ln>
            <a:effectLst/>
          </p:spPr>
        </p:pic>
      </p:grpSp>
      <p:grpSp>
        <p:nvGrpSpPr>
          <p:cNvPr id="1167" name="Group"/>
          <p:cNvGrpSpPr/>
          <p:nvPr/>
        </p:nvGrpSpPr>
        <p:grpSpPr>
          <a:xfrm>
            <a:off x="277389" y="3956823"/>
            <a:ext cx="3776499" cy="2269727"/>
            <a:chOff x="0" y="0"/>
            <a:chExt cx="3776497" cy="2269725"/>
          </a:xfrm>
        </p:grpSpPr>
        <p:pic>
          <p:nvPicPr>
            <p:cNvPr id="1165" name="Image" descr="Image"/>
            <p:cNvPicPr>
              <a:picLocks noChangeAspect="1"/>
            </p:cNvPicPr>
            <p:nvPr/>
          </p:nvPicPr>
          <p:blipFill>
            <a:blip r:embed="rId4"/>
            <a:stretch>
              <a:fillRect/>
            </a:stretch>
          </p:blipFill>
          <p:spPr>
            <a:xfrm>
              <a:off x="136018" y="559198"/>
              <a:ext cx="3517013" cy="1710528"/>
            </a:xfrm>
            <a:prstGeom prst="rect">
              <a:avLst/>
            </a:prstGeom>
            <a:ln w="12700" cap="flat">
              <a:noFill/>
              <a:miter lim="400000"/>
            </a:ln>
            <a:effectLst/>
          </p:spPr>
        </p:pic>
        <p:sp>
          <p:nvSpPr>
            <p:cNvPr id="1166" name="Rectangle 3"/>
            <p:cNvSpPr txBox="1"/>
            <p:nvPr/>
          </p:nvSpPr>
          <p:spPr>
            <a:xfrm>
              <a:off x="0" y="0"/>
              <a:ext cx="3776498" cy="6747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H</a:t>
              </a:r>
              <a:r>
                <a:rPr baseline="-5999"/>
                <a:t>2</a:t>
              </a:r>
              <a:r>
                <a:t> (from NH</a:t>
              </a:r>
              <a:r>
                <a:rPr baseline="-5999"/>
                <a:t>3</a:t>
              </a:r>
              <a:r>
                <a:t>) feeding fuel cells producing electricity</a:t>
              </a:r>
            </a:p>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powering propellers' electric motors</a:t>
              </a:r>
            </a:p>
          </p:txBody>
        </p:sp>
      </p:grpSp>
      <p:grpSp>
        <p:nvGrpSpPr>
          <p:cNvPr id="1170" name="Group"/>
          <p:cNvGrpSpPr/>
          <p:nvPr/>
        </p:nvGrpSpPr>
        <p:grpSpPr>
          <a:xfrm>
            <a:off x="4862090" y="4007623"/>
            <a:ext cx="3776498" cy="2206227"/>
            <a:chOff x="0" y="0"/>
            <a:chExt cx="3776497" cy="2206225"/>
          </a:xfrm>
        </p:grpSpPr>
        <p:pic>
          <p:nvPicPr>
            <p:cNvPr id="1168" name="Image" descr="Image"/>
            <p:cNvPicPr>
              <a:picLocks noChangeAspect="1"/>
            </p:cNvPicPr>
            <p:nvPr/>
          </p:nvPicPr>
          <p:blipFill>
            <a:blip r:embed="rId5"/>
            <a:stretch>
              <a:fillRect/>
            </a:stretch>
          </p:blipFill>
          <p:spPr>
            <a:xfrm>
              <a:off x="183128" y="495698"/>
              <a:ext cx="3470517" cy="1710528"/>
            </a:xfrm>
            <a:prstGeom prst="rect">
              <a:avLst/>
            </a:prstGeom>
            <a:ln w="12700" cap="flat">
              <a:noFill/>
              <a:miter lim="400000"/>
            </a:ln>
            <a:effectLst/>
          </p:spPr>
        </p:pic>
        <p:sp>
          <p:nvSpPr>
            <p:cNvPr id="1169" name="Rectangle 3"/>
            <p:cNvSpPr txBox="1"/>
            <p:nvPr/>
          </p:nvSpPr>
          <p:spPr>
            <a:xfrm>
              <a:off x="0" y="0"/>
              <a:ext cx="3776498" cy="6747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pPr>
              <a:r>
                <a:t>NH</a:t>
              </a:r>
              <a:r>
                <a:rPr baseline="-5999"/>
                <a:t>3</a:t>
              </a:r>
              <a:r>
                <a:t> feeding fuel cells producing electricity powering propellers' electric motors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Rectangle 2"/>
          <p:cNvSpPr txBox="1">
            <a:spLocks noGrp="1"/>
          </p:cNvSpPr>
          <p:nvPr>
            <p:ph type="title"/>
          </p:nvPr>
        </p:nvSpPr>
        <p:spPr>
          <a:xfrm>
            <a:off x="177603" y="-24619"/>
            <a:ext cx="8960341" cy="598587"/>
          </a:xfrm>
          <a:prstGeom prst="rect">
            <a:avLst/>
          </a:prstGeom>
        </p:spPr>
        <p:txBody>
          <a:bodyPr/>
          <a:lstStyle/>
          <a:p>
            <a:pPr>
              <a:defRPr sz="2000">
                <a:solidFill>
                  <a:srgbClr val="FFFFFF"/>
                </a:solidFill>
              </a:defRPr>
            </a:pPr>
            <a:r>
              <a:t>The first group using </a:t>
            </a:r>
            <a:r>
              <a:rPr b="1"/>
              <a:t>Ammonia Internal Combustion Engines (ICE's):</a:t>
            </a:r>
            <a:r>
              <a:t> </a:t>
            </a:r>
          </a:p>
        </p:txBody>
      </p:sp>
      <p:sp>
        <p:nvSpPr>
          <p:cNvPr id="1173" name="Rectangle 3"/>
          <p:cNvSpPr txBox="1"/>
          <p:nvPr/>
        </p:nvSpPr>
        <p:spPr>
          <a:xfrm>
            <a:off x="2112714" y="586159"/>
            <a:ext cx="7142660" cy="4576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shipping industry now relies upon </a:t>
            </a:r>
            <a:r>
              <a:rPr b="1">
                <a:solidFill>
                  <a:srgbClr val="FBC901"/>
                </a:solidFill>
              </a:rPr>
              <a:t>Diesel ICEs </a:t>
            </a:r>
            <a:r>
              <a:t>in which </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compression heats the fuel to its "auto-ignition temperature"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However, while normal diesel fuels auto-ignite at 210-225 ºC</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Ammonia requires an impractically high 651 ºC </a:t>
            </a:r>
            <a:r>
              <a:rPr baseline="31999"/>
              <a:t>1</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a:solidFill>
                  <a:srgbClr val="FFFFFF"/>
                </a:solidFill>
                <a:effectLst>
                  <a:outerShdw blurRad="38100" dist="38100" dir="2700000" rotWithShape="0">
                    <a:srgbClr val="000000"/>
                  </a:outerShdw>
                </a:effectLst>
              </a:defRPr>
            </a:pPr>
            <a:r>
              <a:rPr b="0"/>
              <a:t>But </a:t>
            </a:r>
            <a:r>
              <a:rPr>
                <a:solidFill>
                  <a:srgbClr val="FBC901"/>
                </a:solidFill>
              </a:rPr>
              <a:t>Ammonia + fossil-fuel mixtures</a:t>
            </a:r>
            <a:r>
              <a:t> </a:t>
            </a:r>
            <a:r>
              <a:rPr b="0"/>
              <a:t>do diesel auto-ignite</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b="0"/>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which could reduce, but not eliminate diesel GHG emission</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a:solidFill>
                  <a:srgbClr val="FFFFFF"/>
                </a:solidFill>
                <a:effectLst>
                  <a:outerShdw blurRad="38100" dist="38100" dir="2700000" rotWithShape="0">
                    <a:srgbClr val="000000"/>
                  </a:outerShdw>
                </a:effectLst>
              </a:defRPr>
            </a:pPr>
            <a:r>
              <a:t>	This is seen as a near term way of reducing ship pollution</a:t>
            </a:r>
          </a:p>
          <a:p>
            <a:pPr lvl="1" indent="640896">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 cleaner approach would be to first decompose some of the NH</a:t>
            </a:r>
            <a:r>
              <a:rPr baseline="-5999"/>
              <a:t>3</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baseline="-5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producing</a:t>
            </a:r>
            <a:r>
              <a:rPr b="1"/>
              <a:t> </a:t>
            </a:r>
            <a:r>
              <a:rPr b="1">
                <a:solidFill>
                  <a:srgbClr val="FBC901"/>
                </a:solidFill>
              </a:rPr>
              <a:t>H</a:t>
            </a:r>
            <a:r>
              <a:rPr b="1" baseline="-5999">
                <a:solidFill>
                  <a:srgbClr val="FBC901"/>
                </a:solidFill>
              </a:rPr>
              <a:t>2</a:t>
            </a:r>
            <a:r>
              <a:rPr b="1">
                <a:solidFill>
                  <a:srgbClr val="FBC901"/>
                </a:solidFill>
              </a:rPr>
              <a:t> then mixed with the remaining NH</a:t>
            </a:r>
            <a:r>
              <a:rPr b="1" baseline="-5999">
                <a:solidFill>
                  <a:srgbClr val="FBC901"/>
                </a:solidFill>
              </a:rPr>
              <a:t>3</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b="1" baseline="-5999">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yielding diesel auto-ignition with zero GHG emission </a:t>
            </a:r>
            <a:r>
              <a:rPr baseline="31999"/>
              <a:t>1</a:t>
            </a:r>
          </a:p>
        </p:txBody>
      </p:sp>
      <p:sp>
        <p:nvSpPr>
          <p:cNvPr id="1174" name="Rectangle 5"/>
          <p:cNvSpPr txBox="1"/>
          <p:nvPr/>
        </p:nvSpPr>
        <p:spPr>
          <a:xfrm>
            <a:off x="242868" y="4395814"/>
            <a:ext cx="1606402" cy="506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http://www.kruse-ltc.com/Diesel/diesel_animation.html</a:t>
            </a:r>
          </a:p>
        </p:txBody>
      </p:sp>
      <p:pic>
        <p:nvPicPr>
          <p:cNvPr id="1175" name="wmKgPa.gif" descr="wmKgPa.gif"/>
          <p:cNvPicPr>
            <a:picLocks/>
          </p:cNvPicPr>
          <p:nvPr/>
        </p:nvPicPr>
        <p:blipFill>
          <a:blip r:embed="rId2"/>
          <a:stretch>
            <a:fillRect/>
          </a:stretch>
        </p:blipFill>
        <p:spPr>
          <a:xfrm>
            <a:off x="144264" y="806507"/>
            <a:ext cx="1879811" cy="3242468"/>
          </a:xfrm>
          <a:prstGeom prst="rect">
            <a:avLst/>
          </a:prstGeom>
          <a:ln w="12700">
            <a:miter lim="400000"/>
          </a:ln>
        </p:spPr>
      </p:pic>
      <p:sp>
        <p:nvSpPr>
          <p:cNvPr id="1176" name="Rectangle 3"/>
          <p:cNvSpPr txBox="1"/>
          <p:nvPr/>
        </p:nvSpPr>
        <p:spPr>
          <a:xfrm>
            <a:off x="263376" y="5160139"/>
            <a:ext cx="8788794" cy="13579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Or future ships might be built with new car-like </a:t>
            </a:r>
            <a:r>
              <a:rPr b="1">
                <a:solidFill>
                  <a:srgbClr val="FBC901"/>
                </a:solidFill>
              </a:rPr>
              <a:t>spark-ignition ICE engines </a:t>
            </a:r>
          </a:p>
          <a:p>
            <a:pPr>
              <a:spcBef>
                <a:spcPts val="400"/>
              </a:spcBef>
              <a:tabLst>
                <a:tab pos="368300" algn="l"/>
                <a:tab pos="711200" algn="l"/>
                <a:tab pos="1168400" algn="l"/>
                <a:tab pos="1625600" algn="l"/>
              </a:tabLst>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this would do nothing for existing ships living out their decades long lifetimes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Further, spark-ignition may not produce complete (and thus clean) NH</a:t>
            </a:r>
            <a:r>
              <a:rPr baseline="-5999"/>
              <a:t>3</a:t>
            </a:r>
            <a:r>
              <a:t> combustion </a:t>
            </a:r>
            <a:r>
              <a:rPr baseline="31999"/>
              <a:t>2</a:t>
            </a:r>
          </a:p>
        </p:txBody>
      </p:sp>
      <p:sp>
        <p:nvSpPr>
          <p:cNvPr id="1177" name="Rectangle 5"/>
          <p:cNvSpPr txBox="1"/>
          <p:nvPr/>
        </p:nvSpPr>
        <p:spPr>
          <a:xfrm>
            <a:off x="92174" y="6465914"/>
            <a:ext cx="9029599"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https://www.transportenvironment.org/sites/te/files/publications/2018_11_Roadmap_decarbonising_European_shipping.pdf</a:t>
            </a:r>
          </a:p>
          <a:p>
            <a:pPr algn="ctr">
              <a:defRPr sz="1000" b="0" i="1">
                <a:solidFill>
                  <a:schemeClr val="accent1"/>
                </a:solidFill>
                <a:effectLst>
                  <a:outerShdw blurRad="38100" dist="38100" dir="2700000" rotWithShape="0">
                    <a:srgbClr val="000000"/>
                  </a:outerShdw>
                </a:effectLst>
              </a:defRPr>
            </a:pPr>
            <a:r>
              <a:t>2) See page 11 in:  https://www.mdpi.com/2077-1312/8/3/183/htm</a:t>
            </a:r>
          </a:p>
        </p:txBody>
      </p:sp>
      <p:sp>
        <p:nvSpPr>
          <p:cNvPr id="1178" name="Rectangle 3"/>
          <p:cNvSpPr txBox="1"/>
          <p:nvPr/>
        </p:nvSpPr>
        <p:spPr>
          <a:xfrm>
            <a:off x="-40947" y="4098684"/>
            <a:ext cx="2275633" cy="417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368300" algn="l"/>
                <a:tab pos="711200" algn="l"/>
                <a:tab pos="1168400" algn="l"/>
                <a:tab pos="1625600" algn="l"/>
              </a:tabLst>
              <a:defRPr sz="1200" b="0">
                <a:solidFill>
                  <a:srgbClr val="FFFFFF"/>
                </a:solidFill>
                <a:effectLst>
                  <a:outerShdw blurRad="38100" dist="38100" dir="2700000" rotWithShape="0">
                    <a:srgbClr val="000000"/>
                  </a:outerShdw>
                </a:effectLst>
              </a:defRPr>
            </a:lvl1pPr>
          </a:lstStyle>
          <a:p>
            <a:r>
              <a:t>PgDn to start animation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Rectangle 2"/>
          <p:cNvSpPr txBox="1">
            <a:spLocks noGrp="1"/>
          </p:cNvSpPr>
          <p:nvPr>
            <p:ph type="title"/>
          </p:nvPr>
        </p:nvSpPr>
        <p:spPr>
          <a:xfrm>
            <a:off x="177603" y="-24619"/>
            <a:ext cx="8788794" cy="598587"/>
          </a:xfrm>
          <a:prstGeom prst="rect">
            <a:avLst/>
          </a:prstGeom>
        </p:spPr>
        <p:txBody>
          <a:bodyPr/>
          <a:lstStyle/>
          <a:p>
            <a:pPr>
              <a:defRPr sz="2000">
                <a:solidFill>
                  <a:srgbClr val="FFFFFF"/>
                </a:solidFill>
              </a:defRPr>
            </a:pPr>
            <a:r>
              <a:t>The second group using </a:t>
            </a:r>
            <a:r>
              <a:rPr b="1"/>
              <a:t>Ammonia as a Hydrogen Storage Medium:</a:t>
            </a:r>
          </a:p>
        </p:txBody>
      </p:sp>
      <p:sp>
        <p:nvSpPr>
          <p:cNvPr id="1181" name="Rectangle 3"/>
          <p:cNvSpPr txBox="1"/>
          <p:nvPr/>
        </p:nvSpPr>
        <p:spPr>
          <a:xfrm>
            <a:off x="76200" y="580784"/>
            <a:ext cx="8991600" cy="1775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These exploit what is effectively just a cheaper H</a:t>
            </a:r>
            <a:r>
              <a:rPr baseline="-5999"/>
              <a:t>2</a:t>
            </a:r>
            <a:r>
              <a:t> gas tank - Cheaper because:</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Cooled to -33.3 ºC, NH</a:t>
            </a:r>
            <a:r>
              <a:rPr baseline="-5999"/>
              <a:t>3</a:t>
            </a:r>
            <a:r>
              <a:t> tanks are not pressurized and do not require thicker walls</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While room temperature tanks need withstand only 9 atmospheres of NH</a:t>
            </a:r>
            <a:r>
              <a:rPr baseline="-5999"/>
              <a:t>3</a:t>
            </a:r>
            <a:r>
              <a:t> pressure</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Versus the massive construction required for 700 atmosphere H</a:t>
            </a:r>
            <a:r>
              <a:rPr baseline="-5999"/>
              <a:t>2 </a:t>
            </a:r>
            <a:r>
              <a:t>tanks</a:t>
            </a:r>
          </a:p>
        </p:txBody>
      </p:sp>
      <p:sp>
        <p:nvSpPr>
          <p:cNvPr id="1182" name="Rectangle 5"/>
          <p:cNvSpPr txBox="1"/>
          <p:nvPr/>
        </p:nvSpPr>
        <p:spPr>
          <a:xfrm>
            <a:off x="57200" y="6605614"/>
            <a:ext cx="9029600"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https://www.transportenvironment.org/sites/te/files/publications/2018_11_Roadmap_decarbonising_European_shipping.pdf</a:t>
            </a:r>
          </a:p>
        </p:txBody>
      </p:sp>
      <p:sp>
        <p:nvSpPr>
          <p:cNvPr id="1183" name="Rectangle 3"/>
          <p:cNvSpPr txBox="1"/>
          <p:nvPr/>
        </p:nvSpPr>
        <p:spPr>
          <a:xfrm>
            <a:off x="165100" y="3290944"/>
            <a:ext cx="8991600" cy="3228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But H</a:t>
            </a:r>
            <a:r>
              <a:rPr baseline="-5999"/>
              <a:t>2</a:t>
            </a:r>
            <a:r>
              <a:t> is then easily produced via thermal decomposition of NH</a:t>
            </a:r>
            <a:r>
              <a:rPr baseline="-5999"/>
              <a:t>3</a:t>
            </a:r>
            <a:r>
              <a:t> ("</a:t>
            </a:r>
            <a:r>
              <a:rPr b="1">
                <a:solidFill>
                  <a:srgbClr val="FBC901"/>
                </a:solidFill>
              </a:rPr>
              <a:t>cracking</a:t>
            </a:r>
            <a:r>
              <a:t>")</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And from that point onward, ships could fully exploit the mainstream H</a:t>
            </a:r>
            <a:r>
              <a:rPr baseline="-5999"/>
              <a:t>2</a:t>
            </a:r>
            <a:r>
              <a:t> technology</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described in my note set: </a:t>
            </a:r>
            <a:r>
              <a:rPr b="1"/>
              <a:t>A Hydrogen Economy?</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spcBef>
                <a:spcPts val="400"/>
              </a:spcBef>
              <a:tabLst>
                <a:tab pos="368300" algn="l"/>
                <a:tab pos="787400" algn="l"/>
                <a:tab pos="1168400" algn="l"/>
                <a:tab pos="15875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The only unique challenge concerns the </a:t>
            </a:r>
            <a:r>
              <a:rPr b="1"/>
              <a:t>completeness </a:t>
            </a:r>
            <a:r>
              <a:t>of NH</a:t>
            </a:r>
            <a:r>
              <a:rPr baseline="-5999"/>
              <a:t>3</a:t>
            </a:r>
            <a:r>
              <a:t> =&gt; H</a:t>
            </a:r>
            <a:r>
              <a:rPr baseline="-5999"/>
              <a:t>2</a:t>
            </a:r>
            <a:r>
              <a:t> conversion,</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because some fuel cells using H</a:t>
            </a:r>
            <a:r>
              <a:rPr baseline="-5999"/>
              <a:t>2</a:t>
            </a:r>
            <a:r>
              <a:t> to produce electricity can be poisoned Ammonia</a:t>
            </a:r>
          </a:p>
          <a:p>
            <a:pPr>
              <a:spcBef>
                <a:spcPts val="400"/>
              </a:spcBef>
              <a:tabLst>
                <a:tab pos="368300" algn="l"/>
                <a:tab pos="787400" algn="l"/>
                <a:tab pos="1168400" algn="l"/>
                <a:tab pos="15875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In fact, as little as 1ppm of Ammonia is said to poison non-alkaline H</a:t>
            </a:r>
            <a:r>
              <a:rPr baseline="-5999"/>
              <a:t>2</a:t>
            </a:r>
            <a:r>
              <a:t> fuel cells </a:t>
            </a:r>
            <a:r>
              <a:rPr baseline="31999"/>
              <a:t>1</a:t>
            </a:r>
          </a:p>
          <a:p>
            <a:pPr>
              <a:spcBef>
                <a:spcPts val="400"/>
              </a:spcBef>
              <a:tabLst>
                <a:tab pos="368300" algn="l"/>
                <a:tab pos="787400" algn="l"/>
                <a:tab pos="1168400" algn="l"/>
                <a:tab pos="15875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87400" algn="l"/>
                <a:tab pos="1168400" algn="l"/>
                <a:tab pos="1587500" algn="l"/>
              </a:tabLst>
              <a:defRPr>
                <a:solidFill>
                  <a:srgbClr val="FBC901"/>
                </a:solidFill>
                <a:effectLst>
                  <a:outerShdw blurRad="38100" dist="38100" dir="2700000" rotWithShape="0">
                    <a:srgbClr val="000000"/>
                  </a:outerShdw>
                </a:effectLst>
              </a:defRPr>
            </a:pPr>
            <a:r>
              <a:t>			Use of H</a:t>
            </a:r>
            <a:r>
              <a:rPr baseline="-5999"/>
              <a:t>2</a:t>
            </a:r>
            <a:r>
              <a:t> from NH</a:t>
            </a:r>
            <a:r>
              <a:rPr baseline="-5999"/>
              <a:t>3</a:t>
            </a:r>
            <a:r>
              <a:t> might thus require intense onboard purification</a:t>
            </a:r>
          </a:p>
        </p:txBody>
      </p:sp>
      <p:grpSp>
        <p:nvGrpSpPr>
          <p:cNvPr id="1186" name="Group"/>
          <p:cNvGrpSpPr/>
          <p:nvPr/>
        </p:nvGrpSpPr>
        <p:grpSpPr>
          <a:xfrm>
            <a:off x="3689941" y="2450140"/>
            <a:ext cx="1555076" cy="754500"/>
            <a:chOff x="0" y="0"/>
            <a:chExt cx="1555074" cy="754499"/>
          </a:xfrm>
        </p:grpSpPr>
        <p:pic>
          <p:nvPicPr>
            <p:cNvPr id="1184" name="Image" descr="Image"/>
            <p:cNvPicPr>
              <a:picLocks noChangeAspect="1"/>
            </p:cNvPicPr>
            <p:nvPr/>
          </p:nvPicPr>
          <p:blipFill>
            <a:blip r:embed="rId5"/>
            <a:stretch>
              <a:fillRect/>
            </a:stretch>
          </p:blipFill>
          <p:spPr>
            <a:xfrm>
              <a:off x="0" y="0"/>
              <a:ext cx="1555075" cy="754500"/>
            </a:xfrm>
            <a:prstGeom prst="rect">
              <a:avLst/>
            </a:prstGeom>
            <a:ln w="12700" cap="flat">
              <a:noFill/>
              <a:miter lim="400000"/>
            </a:ln>
            <a:effectLst/>
          </p:spPr>
        </p:pic>
        <p:sp>
          <p:nvSpPr>
            <p:cNvPr id="1185" name="Rectangle 3"/>
            <p:cNvSpPr txBox="1"/>
            <p:nvPr/>
          </p:nvSpPr>
          <p:spPr>
            <a:xfrm>
              <a:off x="216919" y="390664"/>
              <a:ext cx="1169273" cy="340435"/>
            </a:xfrm>
            <a:prstGeom prst="rect">
              <a:avLst/>
            </a:prstGeom>
            <a:solidFill>
              <a:srgbClr val="42424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p>
              <a:pPr algn="ctr" defTabSz="832104">
                <a:spcBef>
                  <a:spcPts val="300"/>
                </a:spcBef>
                <a:tabLst>
                  <a:tab pos="330200" algn="l"/>
                  <a:tab pos="647700" algn="l"/>
                  <a:tab pos="1066800" algn="l"/>
                  <a:tab pos="1473200" algn="l"/>
                </a:tabLst>
                <a:defRPr sz="1183" b="0">
                  <a:solidFill>
                    <a:srgbClr val="FFFFFF"/>
                  </a:solidFill>
                  <a:effectLst>
                    <a:outerShdw blurRad="34671" dist="34671" dir="2700000" rotWithShape="0">
                      <a:srgbClr val="000000"/>
                    </a:outerShdw>
                  </a:effectLst>
                </a:defRPr>
              </a:pPr>
              <a:r>
                <a:t>Liquid NH</a:t>
              </a:r>
              <a:r>
                <a:rPr baseline="-5999"/>
                <a:t>3</a:t>
              </a:r>
              <a:r>
                <a:t> Tank</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Rectangle 2"/>
          <p:cNvSpPr txBox="1">
            <a:spLocks noGrp="1"/>
          </p:cNvSpPr>
          <p:nvPr>
            <p:ph type="title"/>
          </p:nvPr>
        </p:nvSpPr>
        <p:spPr>
          <a:xfrm>
            <a:off x="177603" y="-11919"/>
            <a:ext cx="8788794" cy="598587"/>
          </a:xfrm>
          <a:prstGeom prst="rect">
            <a:avLst/>
          </a:prstGeom>
        </p:spPr>
        <p:txBody>
          <a:bodyPr/>
          <a:lstStyle/>
          <a:p>
            <a:pPr>
              <a:defRPr sz="2000">
                <a:solidFill>
                  <a:srgbClr val="FFFFFF"/>
                </a:solidFill>
              </a:defRPr>
            </a:pPr>
            <a:r>
              <a:t>The third group using </a:t>
            </a:r>
            <a:r>
              <a:rPr b="1"/>
              <a:t>Electricity from Ammonia Fuel Cells:</a:t>
            </a:r>
          </a:p>
        </p:txBody>
      </p:sp>
      <p:sp>
        <p:nvSpPr>
          <p:cNvPr id="1189" name="Rectangle 3"/>
          <p:cNvSpPr txBox="1"/>
          <p:nvPr/>
        </p:nvSpPr>
        <p:spPr>
          <a:xfrm>
            <a:off x="152400" y="593484"/>
            <a:ext cx="9000530" cy="2858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Here, for shipping, current attention focuses on </a:t>
            </a:r>
            <a:r>
              <a:rPr b="1">
                <a:solidFill>
                  <a:srgbClr val="FBC901"/>
                </a:solidFill>
              </a:rPr>
              <a:t>Solid Oxide Fuel Cells (SOFCs)</a:t>
            </a:r>
            <a:endParaRPr b="1"/>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1"/>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SOFC Cathode (right) would decompose the O</a:t>
            </a:r>
            <a:r>
              <a:rPr baseline="-5999"/>
              <a:t>2</a:t>
            </a:r>
            <a:r>
              <a:t> in air passing by its outer surface: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3/2 O</a:t>
            </a:r>
            <a:r>
              <a:rPr baseline="-5999"/>
              <a:t>2 </a:t>
            </a:r>
            <a:r>
              <a:t>(g) + 3 e- =&gt; 3 O</a:t>
            </a:r>
            <a:r>
              <a:rPr baseline="31999"/>
              <a:t>-</a:t>
            </a:r>
            <a:r>
              <a:t>  (aq)</a:t>
            </a:r>
          </a:p>
          <a:p>
            <a:pPr lvl="1" indent="640896">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Moving across the cell, at the Anode arriving O</a:t>
            </a:r>
            <a:r>
              <a:rPr baseline="31999"/>
              <a:t>-</a:t>
            </a:r>
            <a:r>
              <a:t> ions would react with passing NH</a:t>
            </a:r>
            <a:r>
              <a:rPr baseline="-5999"/>
              <a:t>3</a:t>
            </a:r>
            <a:r>
              <a: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2 NH</a:t>
            </a:r>
            <a:r>
              <a:rPr baseline="-5999"/>
              <a:t>3</a:t>
            </a:r>
            <a:r>
              <a:t> (g) + 3 O</a:t>
            </a:r>
            <a:r>
              <a:rPr baseline="31999"/>
              <a:t>-</a:t>
            </a:r>
            <a:r>
              <a:t> (aq) =&gt; N</a:t>
            </a:r>
            <a:r>
              <a:rPr baseline="-5999"/>
              <a:t>2</a:t>
            </a:r>
            <a:r>
              <a:t> (g) + 3 H</a:t>
            </a:r>
            <a:r>
              <a:rPr baseline="-5999"/>
              <a:t>2</a:t>
            </a:r>
            <a:r>
              <a:t>O (g) + 3 e</a:t>
            </a:r>
            <a:r>
              <a:rPr baseline="31999"/>
              <a:t>-</a:t>
            </a:r>
          </a:p>
          <a:p>
            <a:pPr lvl="1" indent="640896">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Thereby producing 3 e</a:t>
            </a:r>
            <a:r>
              <a:rPr baseline="31999"/>
              <a:t>-</a:t>
            </a:r>
            <a:r>
              <a:t> of electricity via: 2 NH</a:t>
            </a:r>
            <a:r>
              <a:rPr baseline="-5999"/>
              <a:t>3</a:t>
            </a:r>
            <a:r>
              <a:t> (g) + 3/2 O</a:t>
            </a:r>
            <a:r>
              <a:rPr baseline="-5999"/>
              <a:t>2</a:t>
            </a:r>
            <a:r>
              <a:t> (g) =&gt; N</a:t>
            </a:r>
            <a:r>
              <a:rPr baseline="-5999"/>
              <a:t>2</a:t>
            </a:r>
            <a:r>
              <a:t> (g) + 3 H</a:t>
            </a:r>
            <a:r>
              <a:rPr baseline="-5999"/>
              <a:t>2</a:t>
            </a:r>
            <a:r>
              <a:t>O (g)</a:t>
            </a:r>
          </a:p>
        </p:txBody>
      </p:sp>
      <p:sp>
        <p:nvSpPr>
          <p:cNvPr id="1190" name="Rectangle 5"/>
          <p:cNvSpPr txBox="1"/>
          <p:nvPr/>
        </p:nvSpPr>
        <p:spPr>
          <a:xfrm>
            <a:off x="1137443" y="66310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https://en.wikipedia.org/wiki/Solid_oxide_fuel_cell</a:t>
            </a:r>
          </a:p>
        </p:txBody>
      </p:sp>
      <p:pic>
        <p:nvPicPr>
          <p:cNvPr id="1191" name="660px-Solid_oxide_fuel_cell.svg.png" descr="660px-Solid_oxide_fuel_cell.svg.png"/>
          <p:cNvPicPr>
            <a:picLocks noChangeAspect="1"/>
          </p:cNvPicPr>
          <p:nvPr/>
        </p:nvPicPr>
        <p:blipFill>
          <a:blip r:embed="rId2"/>
          <a:stretch>
            <a:fillRect/>
          </a:stretch>
        </p:blipFill>
        <p:spPr>
          <a:xfrm>
            <a:off x="2934091" y="3484914"/>
            <a:ext cx="2776243" cy="31169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2"/>
          <p:cNvSpPr txBox="1">
            <a:spLocks noGrp="1"/>
          </p:cNvSpPr>
          <p:nvPr>
            <p:ph type="title"/>
          </p:nvPr>
        </p:nvSpPr>
        <p:spPr>
          <a:xfrm>
            <a:off x="63303" y="-24619"/>
            <a:ext cx="9017394" cy="609601"/>
          </a:xfrm>
          <a:prstGeom prst="rect">
            <a:avLst/>
          </a:prstGeom>
        </p:spPr>
        <p:txBody>
          <a:bodyPr/>
          <a:lstStyle/>
          <a:p>
            <a:r>
              <a:t>But more precise </a:t>
            </a:r>
            <a:r>
              <a:rPr b="1"/>
              <a:t>near-present day</a:t>
            </a:r>
            <a:r>
              <a:t> numbers can be extracted from:</a:t>
            </a:r>
          </a:p>
        </p:txBody>
      </p:sp>
      <p:sp>
        <p:nvSpPr>
          <p:cNvPr id="259" name="Rectangle 3"/>
          <p:cNvSpPr txBox="1"/>
          <p:nvPr/>
        </p:nvSpPr>
        <p:spPr>
          <a:xfrm>
            <a:off x="190500" y="669684"/>
            <a:ext cx="8763000" cy="46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The EIA's earlier "International Energy Outlook 2016," which included this figure: </a:t>
            </a:r>
            <a:r>
              <a:rPr baseline="31999"/>
              <a:t>1</a:t>
            </a:r>
            <a:r>
              <a:t> </a:t>
            </a:r>
          </a:p>
        </p:txBody>
      </p:sp>
      <p:sp>
        <p:nvSpPr>
          <p:cNvPr id="260" name="Rectangle 3"/>
          <p:cNvSpPr txBox="1"/>
          <p:nvPr/>
        </p:nvSpPr>
        <p:spPr>
          <a:xfrm>
            <a:off x="4620295" y="1391881"/>
            <a:ext cx="4326990" cy="4647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t>Percentages of the 100 Q-BTU total: *</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Passengers (~62%):</a:t>
            </a:r>
          </a:p>
          <a:p>
            <a:pPr>
              <a:spcBef>
                <a:spcPts val="400"/>
              </a:spcBef>
              <a:defRPr sz="7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Light Duty Vehicles (cars &amp; trucks)	44%</a:t>
            </a:r>
          </a:p>
          <a:p>
            <a:pPr>
              <a:spcBef>
                <a:spcPts val="400"/>
              </a:spcBef>
              <a:defRPr b="0">
                <a:solidFill>
                  <a:srgbClr val="FFFFFF"/>
                </a:solidFill>
                <a:effectLst>
                  <a:outerShdw blurRad="38100" dist="38100" dir="2700000" rotWithShape="0">
                    <a:srgbClr val="000000"/>
                  </a:outerShdw>
                </a:effectLst>
              </a:defRPr>
            </a:pPr>
            <a:r>
              <a:t>Air 				13%</a:t>
            </a:r>
          </a:p>
          <a:p>
            <a:pPr>
              <a:spcBef>
                <a:spcPts val="400"/>
              </a:spcBef>
              <a:defRPr b="0">
                <a:solidFill>
                  <a:srgbClr val="FFFFFF"/>
                </a:solidFill>
                <a:effectLst>
                  <a:outerShdw blurRad="38100" dist="38100" dir="2700000" rotWithShape="0">
                    <a:srgbClr val="000000"/>
                  </a:outerShdw>
                </a:effectLst>
              </a:defRPr>
            </a:pPr>
            <a:r>
              <a:t>Bus				3%</a:t>
            </a:r>
          </a:p>
          <a:p>
            <a:pPr>
              <a:spcBef>
                <a:spcPts val="400"/>
              </a:spcBef>
              <a:defRPr b="0">
                <a:solidFill>
                  <a:srgbClr val="FFFFFF"/>
                </a:solidFill>
                <a:effectLst>
                  <a:outerShdw blurRad="38100" dist="38100" dir="2700000" rotWithShape="0">
                    <a:srgbClr val="000000"/>
                  </a:outerShdw>
                </a:effectLst>
              </a:defRPr>
            </a:pPr>
            <a:r>
              <a:t>Other (e.g., trains)		2%</a:t>
            </a: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rPr b="1"/>
              <a:t>Freight (~39%):</a:t>
            </a:r>
          </a:p>
          <a:p>
            <a:pPr>
              <a:spcBef>
                <a:spcPts val="400"/>
              </a:spcBef>
              <a:defRPr sz="700" b="0">
                <a:solidFill>
                  <a:srgbClr val="FFFFFF"/>
                </a:solidFill>
                <a:effectLst>
                  <a:outerShdw blurRad="38100" dist="38100" dir="2700000" rotWithShape="0">
                    <a:srgbClr val="000000"/>
                  </a:outerShdw>
                </a:effectLst>
              </a:defRPr>
            </a:pPr>
            <a:endParaRPr b="1"/>
          </a:p>
          <a:p>
            <a:pPr>
              <a:spcBef>
                <a:spcPts val="400"/>
              </a:spcBef>
              <a:defRPr b="0">
                <a:solidFill>
                  <a:srgbClr val="FFFFFF"/>
                </a:solidFill>
                <a:effectLst>
                  <a:outerShdw blurRad="38100" dist="38100" dir="2700000" rotWithShape="0">
                    <a:srgbClr val="000000"/>
                  </a:outerShdw>
                </a:effectLst>
              </a:defRPr>
            </a:pPr>
            <a:r>
              <a:t>Heavy truck			13%</a:t>
            </a:r>
          </a:p>
          <a:p>
            <a:pPr>
              <a:spcBef>
                <a:spcPts val="400"/>
              </a:spcBef>
              <a:defRPr b="0">
                <a:solidFill>
                  <a:srgbClr val="FFFFFF"/>
                </a:solidFill>
                <a:effectLst>
                  <a:outerShdw blurRad="38100" dist="38100" dir="2700000" rotWithShape="0">
                    <a:srgbClr val="000000"/>
                  </a:outerShdw>
                </a:effectLst>
              </a:defRPr>
            </a:pPr>
            <a:r>
              <a:t>Marine (ships &amp; barges)		12%</a:t>
            </a:r>
          </a:p>
          <a:p>
            <a:pPr>
              <a:spcBef>
                <a:spcPts val="400"/>
              </a:spcBef>
              <a:defRPr b="0">
                <a:solidFill>
                  <a:srgbClr val="FFFFFF"/>
                </a:solidFill>
                <a:effectLst>
                  <a:outerShdw blurRad="38100" dist="38100" dir="2700000" rotWithShape="0">
                    <a:srgbClr val="000000"/>
                  </a:outerShdw>
                </a:effectLst>
              </a:defRPr>
            </a:pPr>
            <a:r>
              <a:t>Other truck			12%</a:t>
            </a:r>
          </a:p>
          <a:p>
            <a:pPr>
              <a:spcBef>
                <a:spcPts val="400"/>
              </a:spcBef>
              <a:defRPr b="0">
                <a:solidFill>
                  <a:srgbClr val="FFFFFF"/>
                </a:solidFill>
                <a:effectLst>
                  <a:outerShdw blurRad="38100" dist="38100" dir="2700000" rotWithShape="0">
                    <a:srgbClr val="000000"/>
                  </a:outerShdw>
                </a:effectLst>
              </a:defRPr>
            </a:pPr>
            <a:r>
              <a:t>Rail				2%</a:t>
            </a:r>
          </a:p>
        </p:txBody>
      </p:sp>
      <p:sp>
        <p:nvSpPr>
          <p:cNvPr id="261" name="Rectangle 5"/>
          <p:cNvSpPr txBox="1"/>
          <p:nvPr/>
        </p:nvSpPr>
        <p:spPr>
          <a:xfrm>
            <a:off x="228600" y="6542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Page 131 in: https://www.eia.gov/outlooks/ieo/pdf/0484(2016).pdf</a:t>
            </a:r>
          </a:p>
        </p:txBody>
      </p:sp>
      <p:pic>
        <p:nvPicPr>
          <p:cNvPr id="262" name="Image" descr="Image"/>
          <p:cNvPicPr>
            <a:picLocks noChangeAspect="1"/>
          </p:cNvPicPr>
          <p:nvPr/>
        </p:nvPicPr>
        <p:blipFill>
          <a:blip r:embed="rId2"/>
          <a:srcRect r="2524"/>
          <a:stretch>
            <a:fillRect/>
          </a:stretch>
        </p:blipFill>
        <p:spPr>
          <a:xfrm>
            <a:off x="207915" y="1860233"/>
            <a:ext cx="4187585" cy="3749583"/>
          </a:xfrm>
          <a:prstGeom prst="rect">
            <a:avLst/>
          </a:prstGeom>
          <a:ln w="12700">
            <a:miter lim="400000"/>
          </a:ln>
        </p:spPr>
      </p:pic>
      <p:sp>
        <p:nvSpPr>
          <p:cNvPr id="263" name="Rectangle 3"/>
          <p:cNvSpPr txBox="1"/>
          <p:nvPr/>
        </p:nvSpPr>
        <p:spPr>
          <a:xfrm>
            <a:off x="177800" y="6068808"/>
            <a:ext cx="8763000" cy="352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1500" b="0">
                <a:solidFill>
                  <a:srgbClr val="FFFFFF"/>
                </a:solidFill>
                <a:effectLst>
                  <a:outerShdw blurRad="38100" dist="38100" dir="2700000" rotWithShape="0">
                    <a:srgbClr val="000000"/>
                  </a:outerShdw>
                </a:effectLst>
              </a:defRPr>
            </a:pPr>
            <a:r>
              <a:t>* (Again: 1 BTU = 0.293 W-hr   Thus 1 Quadrillion (10</a:t>
            </a:r>
            <a:r>
              <a:rPr baseline="31999"/>
              <a:t>15</a:t>
            </a:r>
            <a:r>
              <a:t>) BTU = 293 TeraWatt-hr)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Rectangle 2"/>
          <p:cNvSpPr txBox="1">
            <a:spLocks noGrp="1"/>
          </p:cNvSpPr>
          <p:nvPr>
            <p:ph type="title"/>
          </p:nvPr>
        </p:nvSpPr>
        <p:spPr>
          <a:xfrm>
            <a:off x="177603" y="-11919"/>
            <a:ext cx="8788794" cy="598587"/>
          </a:xfrm>
          <a:prstGeom prst="rect">
            <a:avLst/>
          </a:prstGeom>
        </p:spPr>
        <p:txBody>
          <a:bodyPr/>
          <a:lstStyle/>
          <a:p>
            <a:pPr>
              <a:defRPr sz="2000">
                <a:solidFill>
                  <a:srgbClr val="FFFFFF"/>
                </a:solidFill>
              </a:defRPr>
            </a:pPr>
            <a:r>
              <a:t>The most commonly cited work on NH</a:t>
            </a:r>
            <a:r>
              <a:rPr baseline="-5999"/>
              <a:t>3</a:t>
            </a:r>
            <a:r>
              <a:t> Solid Oxide Fuel Cells?</a:t>
            </a:r>
          </a:p>
        </p:txBody>
      </p:sp>
      <p:sp>
        <p:nvSpPr>
          <p:cNvPr id="1194" name="Rectangle 3"/>
          <p:cNvSpPr txBox="1"/>
          <p:nvPr/>
        </p:nvSpPr>
        <p:spPr>
          <a:xfrm>
            <a:off x="152400" y="593484"/>
            <a:ext cx="8925272" cy="598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At a 2018 conference, Japan's IHI Corporation described this NH</a:t>
            </a:r>
            <a:r>
              <a:rPr baseline="-5999"/>
              <a:t>3</a:t>
            </a:r>
            <a:r>
              <a:t> SOFC prototype</a:t>
            </a:r>
          </a:p>
        </p:txBody>
      </p:sp>
      <p:sp>
        <p:nvSpPr>
          <p:cNvPr id="1195" name="Rectangle 5"/>
          <p:cNvSpPr txBox="1"/>
          <p:nvPr/>
        </p:nvSpPr>
        <p:spPr>
          <a:xfrm>
            <a:off x="168671" y="6605614"/>
            <a:ext cx="878879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Figure: https://nh3fuelassociation.org/wp-content/uploads/2018/11/AEA-Imp-Con-01Nov18-Toshiyuki-Suda-Session-2.pdf</a:t>
            </a:r>
          </a:p>
        </p:txBody>
      </p:sp>
      <p:pic>
        <p:nvPicPr>
          <p:cNvPr id="1196" name="Image" descr="Image"/>
          <p:cNvPicPr>
            <a:picLocks noChangeAspect="1"/>
          </p:cNvPicPr>
          <p:nvPr/>
        </p:nvPicPr>
        <p:blipFill>
          <a:blip r:embed="rId2"/>
          <a:stretch>
            <a:fillRect/>
          </a:stretch>
        </p:blipFill>
        <p:spPr>
          <a:xfrm>
            <a:off x="2117688" y="1033920"/>
            <a:ext cx="4994696" cy="2795328"/>
          </a:xfrm>
          <a:prstGeom prst="rect">
            <a:avLst/>
          </a:prstGeom>
          <a:ln w="12700">
            <a:miter lim="400000"/>
          </a:ln>
        </p:spPr>
      </p:pic>
      <p:sp>
        <p:nvSpPr>
          <p:cNvPr id="1197" name="Rectangle 3"/>
          <p:cNvSpPr txBox="1"/>
          <p:nvPr/>
        </p:nvSpPr>
        <p:spPr>
          <a:xfrm>
            <a:off x="127000" y="3937263"/>
            <a:ext cx="9632603" cy="4539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lvl1pPr>
          </a:lstStyle>
          <a:p>
            <a:r>
              <a:t>Reporting 56% efficient output above 1kW, with stable thermally independent operation</a:t>
            </a:r>
          </a:p>
        </p:txBody>
      </p:sp>
      <p:pic>
        <p:nvPicPr>
          <p:cNvPr id="1198" name="Image" descr="Image"/>
          <p:cNvPicPr>
            <a:picLocks noChangeAspect="1"/>
          </p:cNvPicPr>
          <p:nvPr/>
        </p:nvPicPr>
        <p:blipFill>
          <a:blip r:embed="rId3"/>
          <a:stretch>
            <a:fillRect/>
          </a:stretch>
        </p:blipFill>
        <p:spPr>
          <a:xfrm>
            <a:off x="2065218" y="4443768"/>
            <a:ext cx="5059866" cy="20585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Rectangle 2"/>
          <p:cNvSpPr txBox="1">
            <a:spLocks noGrp="1"/>
          </p:cNvSpPr>
          <p:nvPr>
            <p:ph type="title"/>
          </p:nvPr>
        </p:nvSpPr>
        <p:spPr>
          <a:xfrm>
            <a:off x="177603" y="13481"/>
            <a:ext cx="8788794" cy="598587"/>
          </a:xfrm>
          <a:prstGeom prst="rect">
            <a:avLst/>
          </a:prstGeom>
        </p:spPr>
        <p:txBody>
          <a:bodyPr/>
          <a:lstStyle/>
          <a:p>
            <a:pPr>
              <a:defRPr sz="2000">
                <a:solidFill>
                  <a:srgbClr val="FFFFFF"/>
                </a:solidFill>
              </a:defRPr>
            </a:pPr>
            <a:r>
              <a:t>The first ever high-power NH</a:t>
            </a:r>
            <a:r>
              <a:rPr baseline="-5999"/>
              <a:t>3</a:t>
            </a:r>
            <a:r>
              <a:t> SOFC will be installed on the "Viking Energy"</a:t>
            </a:r>
          </a:p>
        </p:txBody>
      </p:sp>
      <p:sp>
        <p:nvSpPr>
          <p:cNvPr id="1201" name="Rectangle 3"/>
          <p:cNvSpPr txBox="1"/>
          <p:nvPr/>
        </p:nvSpPr>
        <p:spPr>
          <a:xfrm>
            <a:off x="152400" y="720484"/>
            <a:ext cx="8763000" cy="1779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As funded by the </a:t>
            </a:r>
            <a:r>
              <a:rPr b="1">
                <a:solidFill>
                  <a:srgbClr val="FBC901"/>
                </a:solidFill>
              </a:rPr>
              <a:t>European Union's fourteen nation ShipFC project, </a:t>
            </a:r>
            <a:r>
              <a:rPr baseline="31999"/>
              <a:t>1</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which in 2020 signed a contract for SOFCs with Norway's Prototech corporation </a:t>
            </a:r>
            <a:r>
              <a:rPr baseline="31999"/>
              <a:t>2</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Their fuel cells are slated to produce 2 MW of electricity (~ 2700 horsepower)</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With installation on the Viking Energy test vessel scheduled for late 2023:</a:t>
            </a:r>
          </a:p>
        </p:txBody>
      </p:sp>
      <p:sp>
        <p:nvSpPr>
          <p:cNvPr id="1202" name="Rectangle 5"/>
          <p:cNvSpPr txBox="1"/>
          <p:nvPr/>
        </p:nvSpPr>
        <p:spPr>
          <a:xfrm>
            <a:off x="207019" y="6440514"/>
            <a:ext cx="8788795"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https://www.prototech.no/news/2020/01/23/prototech-awarded-contract-to-supply-2mw-zero-emission-ammonia-fuel-cell-module/ </a:t>
            </a:r>
          </a:p>
          <a:p>
            <a:pPr algn="ctr">
              <a:defRPr sz="1000" b="0" i="1">
                <a:solidFill>
                  <a:schemeClr val="accent1"/>
                </a:solidFill>
                <a:effectLst>
                  <a:outerShdw blurRad="38100" dist="38100" dir="2700000" rotWithShape="0">
                    <a:srgbClr val="000000"/>
                  </a:outerShdw>
                </a:effectLst>
              </a:defRPr>
            </a:pPr>
            <a:r>
              <a:t>2) https://www.prototech.no</a:t>
            </a:r>
          </a:p>
        </p:txBody>
      </p:sp>
      <p:pic>
        <p:nvPicPr>
          <p:cNvPr id="1203" name="Image" descr="Image"/>
          <p:cNvPicPr>
            <a:picLocks noChangeAspect="1"/>
          </p:cNvPicPr>
          <p:nvPr/>
        </p:nvPicPr>
        <p:blipFill>
          <a:blip r:embed="rId2"/>
          <a:stretch>
            <a:fillRect/>
          </a:stretch>
        </p:blipFill>
        <p:spPr>
          <a:xfrm>
            <a:off x="1256559" y="2684235"/>
            <a:ext cx="6566910" cy="370059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Rectangle 5"/>
          <p:cNvSpPr txBox="1"/>
          <p:nvPr/>
        </p:nvSpPr>
        <p:spPr>
          <a:xfrm>
            <a:off x="1467643" y="65929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https://www.mdpi.com/2077-1312/8/3/183/htm</a:t>
            </a:r>
          </a:p>
        </p:txBody>
      </p:sp>
      <p:sp>
        <p:nvSpPr>
          <p:cNvPr id="1206" name="Rectangle 3"/>
          <p:cNvSpPr txBox="1"/>
          <p:nvPr/>
        </p:nvSpPr>
        <p:spPr>
          <a:xfrm>
            <a:off x="130795" y="644284"/>
            <a:ext cx="9144001" cy="5891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cited 2020 review of "Alternative Ship Propulsion System(s) Fueled by Ammonia" </a:t>
            </a:r>
            <a:r>
              <a:rPr baseline="31999"/>
              <a:t>1</a:t>
            </a:r>
          </a:p>
          <a:p>
            <a:pPr algn="ct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concluded that Ammonia powered alternatives to fossil-fueled diesel ships would:</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lvl="3" indent="1577339">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solidFill>
                  <a:srgbClr val="FBC901"/>
                </a:solidFill>
              </a:rPr>
              <a:t>Require 1.6 - 2.3 times the volume</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b="1">
              <a:solidFill>
                <a:srgbClr val="FBC901"/>
              </a:solidFill>
            </a:endParaRPr>
          </a:p>
          <a:p>
            <a:pPr lvl="3" indent="1577339">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Be 1.4 - 1.6 times heavier</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a:p>
          <a:p>
            <a:pPr lvl="3" indent="1577339">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Have a total life cycle cost 3.5 - 5.2 times larger</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a:p>
          <a:p>
            <a:pPr lvl="3" indent="1577339">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pPr>
            <a:r>
              <a:t>But could reduce GHG emissions by 83.7 - 92.1%</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Going beyond that study, based on the long list of barely 50-75% efficient technologies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(including multiple sets of fuel cells, compressors, heaters, coolers, purifiers . . .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a:solidFill>
                  <a:srgbClr val="FBC901"/>
                </a:solidFill>
              </a:rPr>
              <a:t>NH</a:t>
            </a:r>
            <a:r>
              <a:rPr baseline="-5999">
                <a:solidFill>
                  <a:srgbClr val="FBC901"/>
                </a:solidFill>
              </a:rPr>
              <a:t>3</a:t>
            </a:r>
            <a:r>
              <a:rPr>
                <a:solidFill>
                  <a:srgbClr val="FBC901"/>
                </a:solidFill>
              </a:rPr>
              <a:t> shipping seems to need far more net energy input than today's shipping</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all supposedly coming from a new low-to-no-GHG electrical grid</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Bringing to mind my earlier calculation that to recharge </a:t>
            </a:r>
            <a:r>
              <a:rPr b="1"/>
              <a:t>battery-driven Electric Ships</a:t>
            </a:r>
            <a:r>
              <a: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 single port might need the full electricity output of multiple nuclear power plants</a:t>
            </a:r>
          </a:p>
        </p:txBody>
      </p:sp>
      <p:sp>
        <p:nvSpPr>
          <p:cNvPr id="1207" name="Rectangle 2"/>
          <p:cNvSpPr txBox="1">
            <a:spLocks noGrp="1"/>
          </p:cNvSpPr>
          <p:nvPr>
            <p:ph type="title"/>
          </p:nvPr>
        </p:nvSpPr>
        <p:spPr>
          <a:xfrm>
            <a:off x="177603" y="-11919"/>
            <a:ext cx="8788794" cy="598587"/>
          </a:xfrm>
          <a:prstGeom prst="rect">
            <a:avLst/>
          </a:prstGeom>
        </p:spPr>
        <p:txBody>
          <a:bodyPr/>
          <a:lstStyle>
            <a:lvl1pPr>
              <a:defRPr sz="2000" b="1">
                <a:solidFill>
                  <a:srgbClr val="FBC901"/>
                </a:solidFill>
              </a:defRPr>
            </a:lvl1pPr>
          </a:lstStyle>
          <a:p>
            <a:r>
              <a:t>Bottom lines regarding Ammonia powered ships?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Rectangle 2"/>
          <p:cNvSpPr txBox="1">
            <a:spLocks noGrp="1"/>
          </p:cNvSpPr>
          <p:nvPr>
            <p:ph type="title"/>
          </p:nvPr>
        </p:nvSpPr>
        <p:spPr>
          <a:xfrm>
            <a:off x="177603" y="-37319"/>
            <a:ext cx="8788794" cy="598587"/>
          </a:xfrm>
          <a:prstGeom prst="rect">
            <a:avLst/>
          </a:prstGeom>
        </p:spPr>
        <p:txBody>
          <a:bodyPr/>
          <a:lstStyle>
            <a:lvl1pPr>
              <a:defRPr sz="2000">
                <a:solidFill>
                  <a:srgbClr val="FFFFFF"/>
                </a:solidFill>
              </a:defRPr>
            </a:lvl1pPr>
          </a:lstStyle>
          <a:p>
            <a:r>
              <a:t>Enter these estimates of new grid energy required for all-green EU shipping: </a:t>
            </a:r>
          </a:p>
        </p:txBody>
      </p:sp>
      <p:sp>
        <p:nvSpPr>
          <p:cNvPr id="1210" name="Rectangle 5"/>
          <p:cNvSpPr txBox="1"/>
          <p:nvPr/>
        </p:nvSpPr>
        <p:spPr>
          <a:xfrm>
            <a:off x="117078" y="6580214"/>
            <a:ext cx="890984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Page 15 (my labels added):   https://www.transportenvironment.org/sites/te/files/publications/2018_11_Roadmap_decarbonising_European_shipping.pdf</a:t>
            </a:r>
          </a:p>
        </p:txBody>
      </p:sp>
      <p:sp>
        <p:nvSpPr>
          <p:cNvPr id="1211" name="Rectangle 3"/>
          <p:cNvSpPr txBox="1"/>
          <p:nvPr/>
        </p:nvSpPr>
        <p:spPr>
          <a:xfrm>
            <a:off x="120080" y="589988"/>
            <a:ext cx="8903840" cy="598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From a "Roadmap to Decarbonising European Shipping" - TransportEnvironment.org: </a:t>
            </a:r>
            <a:r>
              <a:rPr baseline="31999"/>
              <a:t>1</a:t>
            </a:r>
          </a:p>
        </p:txBody>
      </p:sp>
      <p:sp>
        <p:nvSpPr>
          <p:cNvPr id="1212" name="Rectangle 3"/>
          <p:cNvSpPr txBox="1"/>
          <p:nvPr/>
        </p:nvSpPr>
        <p:spPr>
          <a:xfrm>
            <a:off x="75134" y="5669425"/>
            <a:ext cx="8993732" cy="9229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Confirming my prediction of massive grid energy required for battery-powered shipping, </a:t>
            </a:r>
          </a:p>
          <a:p>
            <a:pPr algn="ctr">
              <a:spcBef>
                <a:spcPts val="400"/>
              </a:spcBef>
              <a:tabLst>
                <a:tab pos="368300" algn="l"/>
                <a:tab pos="711200" algn="l"/>
                <a:tab pos="1168400" algn="l"/>
                <a:tab pos="1625600" algn="l"/>
              </a:tabLst>
              <a:defRPr sz="1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indicating that </a:t>
            </a:r>
            <a:r>
              <a:rPr b="1"/>
              <a:t>H</a:t>
            </a:r>
            <a:r>
              <a:rPr b="1" baseline="-5999"/>
              <a:t>2</a:t>
            </a:r>
            <a:r>
              <a:rPr b="1"/>
              <a:t> and NH</a:t>
            </a:r>
            <a:r>
              <a:rPr b="1" baseline="-5999"/>
              <a:t>3</a:t>
            </a:r>
            <a:r>
              <a:rPr b="1"/>
              <a:t> alternatives would require several times MORE</a:t>
            </a:r>
          </a:p>
        </p:txBody>
      </p:sp>
      <p:grpSp>
        <p:nvGrpSpPr>
          <p:cNvPr id="1224" name="Group"/>
          <p:cNvGrpSpPr/>
          <p:nvPr/>
        </p:nvGrpSpPr>
        <p:grpSpPr>
          <a:xfrm>
            <a:off x="783628" y="1029886"/>
            <a:ext cx="6927905" cy="4480729"/>
            <a:chOff x="0" y="0"/>
            <a:chExt cx="6927904" cy="4480728"/>
          </a:xfrm>
        </p:grpSpPr>
        <p:sp>
          <p:nvSpPr>
            <p:cNvPr id="1213" name="Rectangle"/>
            <p:cNvSpPr/>
            <p:nvPr/>
          </p:nvSpPr>
          <p:spPr>
            <a:xfrm>
              <a:off x="0" y="14612"/>
              <a:ext cx="6927905" cy="4466117"/>
            </a:xfrm>
            <a:prstGeom prst="rect">
              <a:avLst/>
            </a:prstGeom>
            <a:solidFill>
              <a:srgbClr val="E0E9F5"/>
            </a:solidFill>
            <a:ln w="12700" cap="flat">
              <a:noFill/>
              <a:miter lim="400000"/>
            </a:ln>
            <a:effectLst/>
          </p:spPr>
          <p:txBody>
            <a:bodyPr wrap="square" lIns="45719" tIns="45719" rIns="45719" bIns="45719" numCol="1" anchor="t">
              <a:noAutofit/>
            </a:bodyPr>
            <a:lstStyle/>
            <a:p>
              <a:endParaRPr/>
            </a:p>
          </p:txBody>
        </p:sp>
        <p:pic>
          <p:nvPicPr>
            <p:cNvPr id="1214" name="Image" descr="Image"/>
            <p:cNvPicPr>
              <a:picLocks noChangeAspect="1"/>
            </p:cNvPicPr>
            <p:nvPr/>
          </p:nvPicPr>
          <p:blipFill>
            <a:blip r:embed="rId2"/>
            <a:srcRect t="15368"/>
            <a:stretch>
              <a:fillRect/>
            </a:stretch>
          </p:blipFill>
          <p:spPr>
            <a:xfrm>
              <a:off x="143646" y="551653"/>
              <a:ext cx="6781557" cy="3875750"/>
            </a:xfrm>
            <a:prstGeom prst="rect">
              <a:avLst/>
            </a:prstGeom>
            <a:ln w="12700" cap="flat">
              <a:noFill/>
              <a:miter lim="400000"/>
            </a:ln>
            <a:effectLst/>
          </p:spPr>
        </p:pic>
        <p:sp>
          <p:nvSpPr>
            <p:cNvPr id="1215" name="Rectangle 3"/>
            <p:cNvSpPr txBox="1"/>
            <p:nvPr/>
          </p:nvSpPr>
          <p:spPr>
            <a:xfrm rot="16200000">
              <a:off x="-1483574" y="2039971"/>
              <a:ext cx="3398655" cy="295965"/>
            </a:xfrm>
            <a:prstGeom prst="rect">
              <a:avLst/>
            </a:prstGeom>
            <a:solidFill>
              <a:srgbClr val="E0E9F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defTabSz="457200">
                <a:defRPr sz="1400">
                  <a:solidFill>
                    <a:srgbClr val="E04550"/>
                  </a:solidFill>
                </a:defRPr>
              </a:lvl1pPr>
            </a:lstStyle>
            <a:p>
              <a:r>
                <a:t>Percent additional electricity required</a:t>
              </a:r>
            </a:p>
          </p:txBody>
        </p:sp>
        <p:sp>
          <p:nvSpPr>
            <p:cNvPr id="1216" name="Rectangle 3"/>
            <p:cNvSpPr txBox="1"/>
            <p:nvPr/>
          </p:nvSpPr>
          <p:spPr>
            <a:xfrm rot="16200000">
              <a:off x="5559440" y="853272"/>
              <a:ext cx="2101942"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457200">
                <a:defRPr sz="1200">
                  <a:solidFill>
                    <a:srgbClr val="059797"/>
                  </a:solidFill>
                </a:defRPr>
              </a:lvl1pPr>
            </a:lstStyle>
            <a:p>
              <a:r>
                <a:t>Total Green EU Power 2015</a:t>
              </a:r>
            </a:p>
          </p:txBody>
        </p:sp>
        <p:sp>
          <p:nvSpPr>
            <p:cNvPr id="1217" name="Rectangle"/>
            <p:cNvSpPr/>
            <p:nvPr/>
          </p:nvSpPr>
          <p:spPr>
            <a:xfrm>
              <a:off x="574974" y="545594"/>
              <a:ext cx="3721242" cy="1173041"/>
            </a:xfrm>
            <a:prstGeom prst="rect">
              <a:avLst/>
            </a:prstGeom>
            <a:solidFill>
              <a:srgbClr val="E0E9F5"/>
            </a:solidFill>
            <a:ln w="12700" cap="flat">
              <a:noFill/>
              <a:miter lim="400000"/>
            </a:ln>
            <a:effectLst/>
          </p:spPr>
          <p:txBody>
            <a:bodyPr wrap="square" lIns="45719" tIns="45719" rIns="45719" bIns="45719" numCol="1" anchor="t">
              <a:noAutofit/>
            </a:bodyPr>
            <a:lstStyle/>
            <a:p>
              <a:endParaRPr/>
            </a:p>
          </p:txBody>
        </p:sp>
        <p:sp>
          <p:nvSpPr>
            <p:cNvPr id="1218" name="Rectangle 3"/>
            <p:cNvSpPr txBox="1"/>
            <p:nvPr/>
          </p:nvSpPr>
          <p:spPr>
            <a:xfrm rot="16200000">
              <a:off x="1557682" y="705157"/>
              <a:ext cx="1732365"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457200">
                <a:defRPr sz="1200">
                  <a:solidFill>
                    <a:srgbClr val="E04550"/>
                  </a:solidFill>
                </a:defRPr>
              </a:pPr>
              <a:r>
                <a:t>NH</a:t>
              </a:r>
              <a:r>
                <a:rPr baseline="-5999"/>
                <a:t>3</a:t>
              </a:r>
              <a:r>
                <a:t> Fuel Cell Powered</a:t>
              </a:r>
            </a:p>
          </p:txBody>
        </p:sp>
        <p:sp>
          <p:nvSpPr>
            <p:cNvPr id="1219" name="Rectangle 3"/>
            <p:cNvSpPr txBox="1"/>
            <p:nvPr/>
          </p:nvSpPr>
          <p:spPr>
            <a:xfrm rot="16200000">
              <a:off x="2423360" y="904378"/>
              <a:ext cx="1317334"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448055">
                <a:defRPr sz="1176">
                  <a:solidFill>
                    <a:srgbClr val="E04550"/>
                  </a:solidFill>
                </a:defRPr>
              </a:pPr>
              <a:r>
                <a:t>NH</a:t>
              </a:r>
              <a:r>
                <a:rPr baseline="-5999"/>
                <a:t>3</a:t>
              </a:r>
              <a:r>
                <a:t> ICE Powered</a:t>
              </a:r>
            </a:p>
          </p:txBody>
        </p:sp>
        <p:sp>
          <p:nvSpPr>
            <p:cNvPr id="1220" name="Rectangle 3"/>
            <p:cNvSpPr txBox="1"/>
            <p:nvPr/>
          </p:nvSpPr>
          <p:spPr>
            <a:xfrm rot="16200000">
              <a:off x="2805715" y="1959933"/>
              <a:ext cx="1860532"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457200">
                <a:defRPr sz="1200">
                  <a:solidFill>
                    <a:srgbClr val="E04550"/>
                  </a:solidFill>
                </a:defRPr>
              </a:lvl1pPr>
            </a:lstStyle>
            <a:p>
              <a:r>
                <a:t>Battery Powered</a:t>
              </a:r>
            </a:p>
          </p:txBody>
        </p:sp>
        <p:sp>
          <p:nvSpPr>
            <p:cNvPr id="1221" name="Rectangle 3"/>
            <p:cNvSpPr txBox="1"/>
            <p:nvPr/>
          </p:nvSpPr>
          <p:spPr>
            <a:xfrm rot="16200000">
              <a:off x="902566" y="707959"/>
              <a:ext cx="1732365"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457200">
                <a:defRPr sz="1200">
                  <a:solidFill>
                    <a:srgbClr val="E04550"/>
                  </a:solidFill>
                </a:defRPr>
              </a:pPr>
              <a:r>
                <a:t>H</a:t>
              </a:r>
              <a:r>
                <a:rPr baseline="-5999"/>
                <a:t>2</a:t>
              </a:r>
              <a:r>
                <a:t> ICE Powered</a:t>
              </a:r>
            </a:p>
          </p:txBody>
        </p:sp>
        <p:sp>
          <p:nvSpPr>
            <p:cNvPr id="1222" name="Rectangle 3"/>
            <p:cNvSpPr txBox="1"/>
            <p:nvPr/>
          </p:nvSpPr>
          <p:spPr>
            <a:xfrm rot="16200000">
              <a:off x="325909" y="775344"/>
              <a:ext cx="1597993" cy="395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defTabSz="452627">
                <a:defRPr sz="1188">
                  <a:solidFill>
                    <a:srgbClr val="E04550"/>
                  </a:solidFill>
                </a:defRPr>
              </a:pPr>
              <a:r>
                <a:t>H</a:t>
              </a:r>
              <a:r>
                <a:rPr baseline="-5999"/>
                <a:t>2</a:t>
              </a:r>
              <a:r>
                <a:t> Fuel Cell Powered</a:t>
              </a:r>
            </a:p>
          </p:txBody>
        </p:sp>
        <p:pic>
          <p:nvPicPr>
            <p:cNvPr id="1223" name="Image" descr="Image"/>
            <p:cNvPicPr>
              <a:picLocks noChangeAspect="1"/>
            </p:cNvPicPr>
            <p:nvPr/>
          </p:nvPicPr>
          <p:blipFill>
            <a:blip r:embed="rId3"/>
            <a:stretch>
              <a:fillRect/>
            </a:stretch>
          </p:blipFill>
          <p:spPr>
            <a:xfrm>
              <a:off x="3997921" y="43837"/>
              <a:ext cx="1460272" cy="65539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Conclusions about Transportation Energy:</a:t>
            </a:r>
          </a:p>
        </p:txBody>
      </p:sp>
      <p:sp>
        <p:nvSpPr>
          <p:cNvPr id="1227" name="Rectangle 3"/>
          <p:cNvSpPr txBox="1"/>
          <p:nvPr/>
        </p:nvSpPr>
        <p:spPr>
          <a:xfrm>
            <a:off x="114300" y="656984"/>
            <a:ext cx="9023747" cy="4511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sz="1900" b="1">
                <a:solidFill>
                  <a:srgbClr val="FBC901"/>
                </a:solidFill>
              </a:rPr>
              <a:t>The good news:</a:t>
            </a:r>
            <a:r>
              <a:rPr sz="1900"/>
              <a:t> </a:t>
            </a: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 have identified </a:t>
            </a:r>
            <a:r>
              <a:rPr b="1"/>
              <a:t>many</a:t>
            </a:r>
            <a:r>
              <a:t> ways of decreasing transportation's energy consumption</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a:t>
            </a:r>
            <a:r>
              <a:rPr b="1"/>
              <a:t>many</a:t>
            </a:r>
            <a:r>
              <a:t> ways in which we can mitigate transportation's environmental impact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(even if some forms of mitigation require </a:t>
            </a:r>
            <a:r>
              <a:rPr b="1"/>
              <a:t>increased</a:t>
            </a:r>
            <a:r>
              <a:t> energy expenditure) </a:t>
            </a:r>
          </a:p>
          <a:p>
            <a:pPr>
              <a:spcBef>
                <a:spcPts val="400"/>
              </a:spcBef>
              <a:tabLst>
                <a:tab pos="368300" algn="l"/>
                <a:tab pos="711200" algn="l"/>
                <a:tab pos="1168400" algn="l"/>
                <a:tab pos="1625600" algn="l"/>
              </a:tabLst>
              <a:defRPr sz="24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Similarly abundant &amp; plausible options are identified in my note sets about: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b="1"/>
              <a:t>Energy Consumption in Housing</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b="1"/>
              <a:t>Green(er) Cars &amp; Trucks</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spcBef>
                <a:spcPts val="400"/>
              </a:spcBef>
              <a:tabLst>
                <a:tab pos="368300" algn="l"/>
                <a:tab pos="711200" algn="l"/>
                <a:tab pos="1168400" algn="l"/>
                <a:tab pos="1625600" algn="l"/>
              </a:tabLst>
              <a:defRPr sz="24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So we're NOT up against a wall: There are MANY IMPACTFUL THINGS WE CAN DO!</a:t>
            </a:r>
          </a:p>
        </p:txBody>
      </p:sp>
      <p:sp>
        <p:nvSpPr>
          <p:cNvPr id="1228"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Conclusions - Part II:</a:t>
            </a:r>
          </a:p>
        </p:txBody>
      </p:sp>
      <p:sp>
        <p:nvSpPr>
          <p:cNvPr id="1231" name="Rectangle 3"/>
          <p:cNvSpPr txBox="1"/>
          <p:nvPr/>
        </p:nvSpPr>
        <p:spPr>
          <a:xfrm>
            <a:off x="152400" y="580784"/>
            <a:ext cx="9049296" cy="3173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sz="1900" b="1">
                <a:solidFill>
                  <a:srgbClr val="FBC901"/>
                </a:solidFill>
              </a:rPr>
              <a:t>The </a:t>
            </a:r>
            <a:r>
              <a:rPr sz="1900" b="1" strike="sngStrike">
                <a:solidFill>
                  <a:srgbClr val="FBC901"/>
                </a:solidFill>
              </a:rPr>
              <a:t>bad</a:t>
            </a:r>
            <a:r>
              <a:rPr sz="1900" b="1">
                <a:solidFill>
                  <a:srgbClr val="FBC901"/>
                </a:solidFill>
              </a:rPr>
              <a:t> cautionary news:  </a:t>
            </a: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sz="1900" b="1">
                <a:solidFill>
                  <a:srgbClr val="FBC901"/>
                </a:solidFill>
              </a:rPr>
              <a:t>Identifying the best solutions requires Wisdom</a:t>
            </a:r>
            <a:r>
              <a:rPr sz="1900"/>
              <a:t> </a:t>
            </a:r>
            <a:r>
              <a: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Because few if any of of these solutions are magical "silver bullets"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(the closest might be buying no vehicle having more than 20X your own weight)</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And the more appealing &amp; easily understood solutions are seldom the best ones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Prime examples: The simple &amp; romantic ideas of wind or solar powered ships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540000" algn="l"/>
              </a:tabLst>
              <a:defRPr b="0">
                <a:solidFill>
                  <a:srgbClr val="FFFFFF"/>
                </a:solidFill>
                <a:effectLst>
                  <a:outerShdw blurRad="38100" dist="38100" dir="2700000" rotWithShape="0">
                    <a:srgbClr val="000000"/>
                  </a:outerShdw>
                </a:effectLst>
              </a:defRPr>
            </a:pPr>
            <a:r>
              <a:t>					as widely promoted online and in the popular press: </a:t>
            </a:r>
            <a:r>
              <a:rPr baseline="31999"/>
              <a:t>1, 2</a:t>
            </a:r>
          </a:p>
        </p:txBody>
      </p:sp>
      <p:sp>
        <p:nvSpPr>
          <p:cNvPr id="1232" name="Rectangle 3"/>
          <p:cNvSpPr txBox="1"/>
          <p:nvPr/>
        </p:nvSpPr>
        <p:spPr>
          <a:xfrm>
            <a:off x="152203" y="5461152"/>
            <a:ext cx="9049690" cy="969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Despite </a:t>
            </a:r>
            <a:r>
              <a:rPr b="1"/>
              <a:t>Wisdom</a:t>
            </a:r>
            <a:r>
              <a:t> (in the form of only a little investigation) indicating GHG reductions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of as little as 2.4% for added wind power, and far less than 1% for solar power </a:t>
            </a:r>
            <a:r>
              <a:rPr baseline="31999"/>
              <a:t>3</a:t>
            </a:r>
          </a:p>
        </p:txBody>
      </p:sp>
      <p:sp>
        <p:nvSpPr>
          <p:cNvPr id="1233" name="Rectangle 5"/>
          <p:cNvSpPr txBox="1"/>
          <p:nvPr/>
        </p:nvSpPr>
        <p:spPr>
          <a:xfrm>
            <a:off x="34180" y="6338914"/>
            <a:ext cx="9075640" cy="506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https://www.theguardian.com/environment/2018/may/03/future-sailors-what-will-ships-look-like-in-30-years</a:t>
            </a:r>
          </a:p>
          <a:p>
            <a:pPr algn="ctr">
              <a:defRPr sz="1000" b="0" i="1">
                <a:solidFill>
                  <a:schemeClr val="accent1"/>
                </a:solidFill>
                <a:effectLst>
                  <a:outerShdw blurRad="38100" dist="38100" dir="2700000" rotWithShape="0">
                    <a:srgbClr val="000000"/>
                  </a:outerShdw>
                </a:effectLst>
              </a:defRPr>
            </a:pPr>
            <a:r>
              <a:t>2) https://www.industryabout.com/industrial-news/801-news-transportation/48073-historic-un-deal-for-shipping-industry-could-lead-to-solar-powered-ships</a:t>
            </a:r>
          </a:p>
          <a:p>
            <a:pPr algn="ctr">
              <a:defRPr sz="1000" b="0" i="1">
                <a:solidFill>
                  <a:schemeClr val="accent1"/>
                </a:solidFill>
                <a:effectLst>
                  <a:outerShdw blurRad="38100" dist="38100" dir="2700000" rotWithShape="0">
                    <a:srgbClr val="000000"/>
                  </a:outerShdw>
                </a:effectLst>
              </a:defRPr>
            </a:pPr>
            <a:r>
              <a:t>3) https://theicct.org/sites/default/files/publications/ICCT_GHGfromships_jun2011.pdf</a:t>
            </a:r>
          </a:p>
        </p:txBody>
      </p:sp>
      <p:pic>
        <p:nvPicPr>
          <p:cNvPr id="1234" name="Image" descr="Image"/>
          <p:cNvPicPr>
            <a:picLocks noChangeAspect="1"/>
          </p:cNvPicPr>
          <p:nvPr/>
        </p:nvPicPr>
        <p:blipFill>
          <a:blip r:embed="rId2"/>
          <a:stretch>
            <a:fillRect/>
          </a:stretch>
        </p:blipFill>
        <p:spPr>
          <a:xfrm>
            <a:off x="736600" y="3753047"/>
            <a:ext cx="3195930" cy="1613480"/>
          </a:xfrm>
          <a:prstGeom prst="rect">
            <a:avLst/>
          </a:prstGeom>
          <a:ln w="12700">
            <a:miter lim="400000"/>
          </a:ln>
        </p:spPr>
      </p:pic>
      <p:pic>
        <p:nvPicPr>
          <p:cNvPr id="1235" name="Solar-Ship.png" descr="Solar-Ship.png"/>
          <p:cNvPicPr>
            <a:picLocks noChangeAspect="1"/>
          </p:cNvPicPr>
          <p:nvPr/>
        </p:nvPicPr>
        <p:blipFill>
          <a:blip r:embed="rId3"/>
          <a:stretch>
            <a:fillRect/>
          </a:stretch>
        </p:blipFill>
        <p:spPr>
          <a:xfrm>
            <a:off x="5243565" y="3753047"/>
            <a:ext cx="2776473" cy="16134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Conclusions - Part III:</a:t>
            </a:r>
          </a:p>
        </p:txBody>
      </p:sp>
      <p:sp>
        <p:nvSpPr>
          <p:cNvPr id="1238" name="Rectangle 3"/>
          <p:cNvSpPr txBox="1"/>
          <p:nvPr/>
        </p:nvSpPr>
        <p:spPr>
          <a:xfrm>
            <a:off x="152400" y="606184"/>
            <a:ext cx="9049296" cy="5780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sz="1900" b="1">
                <a:solidFill>
                  <a:srgbClr val="FBC901"/>
                </a:solidFill>
              </a:rPr>
              <a:t>More </a:t>
            </a:r>
            <a:r>
              <a:rPr sz="1900" b="1" strike="sngStrike">
                <a:solidFill>
                  <a:srgbClr val="FBC901"/>
                </a:solidFill>
              </a:rPr>
              <a:t>bad</a:t>
            </a:r>
            <a:r>
              <a:rPr sz="1900" b="1">
                <a:solidFill>
                  <a:srgbClr val="FBC901"/>
                </a:solidFill>
              </a:rPr>
              <a:t> cautionary news:  </a:t>
            </a:r>
          </a:p>
          <a:p>
            <a:pPr algn="ct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sz="1900" b="1">
                <a:solidFill>
                  <a:srgbClr val="FBC901"/>
                </a:solidFill>
              </a:rPr>
              <a:t>Implementing those solutions requires Willpower</a:t>
            </a:r>
            <a:r>
              <a:rPr sz="1900"/>
              <a:t> </a:t>
            </a:r>
            <a:r>
              <a:t> </a:t>
            </a:r>
          </a:p>
          <a:p>
            <a:pPr>
              <a:spcBef>
                <a:spcPts val="400"/>
              </a:spcBef>
              <a:tabLst>
                <a:tab pos="368300" algn="l"/>
                <a:tab pos="711200" algn="l"/>
                <a:tab pos="1168400" algn="l"/>
                <a:tab pos="1625600" algn="l"/>
              </a:tabLst>
              <a:defRPr sz="10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best example from this note set may be the contrast between aviation &amp; shipping:</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Greener Ammonia powered shipping is now being actively promoted via</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academic &amp; industry projects,</a:t>
            </a:r>
            <a:r>
              <a:rPr baseline="31999"/>
              <a:t>1</a:t>
            </a:r>
            <a:r>
              <a:t> government initiatives </a:t>
            </a:r>
            <a:r>
              <a:rPr baseline="31999"/>
              <a:t>2</a:t>
            </a:r>
            <a:r>
              <a:t> and industry associations </a:t>
            </a:r>
            <a:r>
              <a:rPr baseline="31999"/>
              <a:t>3</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Versus aviation, which now produces 5X greater GHG emissions, but is nevertheless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specially exempted from international climate control agreements </a:t>
            </a:r>
            <a:r>
              <a:rPr baseline="31999"/>
              <a:t>4</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And for which the most plausible solution, biofuel development,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is receiving little more than token industry involvement</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a:t>
            </a:r>
            <a:r>
              <a:rPr b="1"/>
              <a:t>best</a:t>
            </a:r>
            <a:r>
              <a:t> example of which is United Airline's annual use of 1 </a:t>
            </a:r>
            <a:r>
              <a:rPr b="1">
                <a:solidFill>
                  <a:srgbClr val="FBC901"/>
                </a:solidFill>
              </a:rPr>
              <a:t>million</a:t>
            </a:r>
            <a:r>
              <a:t> gallons of biofuel</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versus their continuing annual use of 1 </a:t>
            </a:r>
            <a:r>
              <a:rPr b="1">
                <a:solidFill>
                  <a:srgbClr val="FBC901"/>
                </a:solidFill>
              </a:rPr>
              <a:t>billion</a:t>
            </a:r>
            <a:r>
              <a:t> gallons of fossil-fuel </a:t>
            </a:r>
            <a:r>
              <a:rPr baseline="31999"/>
              <a:t>4</a:t>
            </a:r>
          </a:p>
        </p:txBody>
      </p:sp>
      <p:sp>
        <p:nvSpPr>
          <p:cNvPr id="1239" name="Rectangle 5"/>
          <p:cNvSpPr txBox="1"/>
          <p:nvPr/>
        </p:nvSpPr>
        <p:spPr>
          <a:xfrm>
            <a:off x="34180" y="6156960"/>
            <a:ext cx="9075640" cy="688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https://www.ammoniaenergy.org/articles/development-of-direct-ammonia-fuel-cells/ </a:t>
            </a:r>
          </a:p>
          <a:p>
            <a:pPr algn="ctr">
              <a:defRPr sz="1000" b="0" i="1">
                <a:solidFill>
                  <a:schemeClr val="accent1"/>
                </a:solidFill>
                <a:effectLst>
                  <a:outerShdw blurRad="38100" dist="38100" dir="2700000" rotWithShape="0">
                    <a:srgbClr val="000000"/>
                  </a:outerShdw>
                </a:effectLst>
              </a:defRPr>
            </a:pPr>
            <a:r>
              <a:t>2) https://vpoglobal.com/2020/01/24/major-project-to-convert-offshore-vessel-to-run-on-ammonia-powered-fuel-cell/ </a:t>
            </a:r>
            <a:endParaRPr sz="1200">
              <a:latin typeface="Times Roman"/>
              <a:ea typeface="Times Roman"/>
              <a:cs typeface="Times Roman"/>
              <a:sym typeface="Times Roman"/>
            </a:endParaRPr>
          </a:p>
          <a:p>
            <a:pPr algn="ctr">
              <a:defRPr sz="1000" b="0" i="1">
                <a:solidFill>
                  <a:schemeClr val="accent1"/>
                </a:solidFill>
                <a:effectLst>
                  <a:outerShdw blurRad="38100" dist="38100" dir="2700000" rotWithShape="0">
                    <a:srgbClr val="000000"/>
                  </a:outerShdw>
                </a:effectLst>
              </a:defRPr>
            </a:pPr>
            <a:r>
              <a:rPr sz="1200">
                <a:latin typeface="Times Roman"/>
                <a:ea typeface="Times Roman"/>
                <a:cs typeface="Times Roman"/>
                <a:sym typeface="Times Roman"/>
              </a:rPr>
              <a:t>3) </a:t>
            </a:r>
            <a:r>
              <a:t>https://www.ammoniaenergy.org/ </a:t>
            </a:r>
          </a:p>
          <a:p>
            <a:pPr algn="ctr">
              <a:defRPr sz="1000" b="0" i="1">
                <a:solidFill>
                  <a:schemeClr val="accent1"/>
                </a:solidFill>
                <a:effectLst>
                  <a:outerShdw blurRad="38100" dist="38100" dir="2700000" rotWithShape="0">
                    <a:srgbClr val="000000"/>
                  </a:outerShdw>
                </a:effectLst>
              </a:defRPr>
            </a:pPr>
            <a:r>
              <a:t>4) https://www.greenbiz.com/article/heres-what-it-will-take-get-aviation-biofuels-ground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1242"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pPr>
            <a:r>
              <a:t>Some materials used in this class were developed under a National Science Foundation "Research Initiation Grant in Engineering Education" (RIGEE).</a:t>
            </a:r>
          </a:p>
          <a:p>
            <a:pPr>
              <a:defRPr sz="1400"/>
            </a:pPr>
            <a:endParaRPr/>
          </a:p>
          <a:p>
            <a:pPr>
              <a:spcBef>
                <a:spcPts val="300"/>
              </a:spcBef>
              <a:defRPr sz="1400"/>
            </a:pPr>
            <a:r>
              <a:t>Other materials, including the "Virtual Lab" science education website, were developed under even earlier NSF "Course, Curriculum and Laboratory Improvement" (CCLI) and "Nanoscience Undergraduate Education" (NUE) awards.</a:t>
            </a:r>
          </a:p>
          <a:p>
            <a:pPr>
              <a:defRPr sz="1400"/>
            </a:pPr>
            <a:endParaRPr/>
          </a:p>
          <a:p>
            <a:pPr>
              <a:spcBef>
                <a:spcPts val="300"/>
              </a:spcBef>
              <a:defRPr sz="1400"/>
            </a:pPr>
            <a:r>
              <a:t>This set of notes was authored by John C. Bean who also created all figures not explicitly credited above.  </a:t>
            </a:r>
          </a:p>
          <a:p>
            <a:pPr>
              <a:defRPr sz="1400"/>
            </a:pPr>
            <a:endParaRPr/>
          </a:p>
          <a:p>
            <a:pPr>
              <a:defRPr sz="1400"/>
            </a:pPr>
            <a:endParaRPr/>
          </a:p>
          <a:p>
            <a:pPr>
              <a:defRPr sz="1400"/>
            </a:pPr>
            <a:endParaRPr/>
          </a:p>
          <a:p>
            <a:pPr algn="ctr">
              <a:defRPr sz="1400" u="sng"/>
            </a:pPr>
            <a:endParaRPr/>
          </a:p>
          <a:p>
            <a:pPr algn="ctr">
              <a:defRPr sz="1400" u="sng"/>
            </a:pPr>
            <a:endParaRPr/>
          </a:p>
          <a:p>
            <a:pPr algn="ctr">
              <a:defRPr sz="1400" u="sng"/>
            </a:pPr>
            <a:endParaRPr/>
          </a:p>
          <a:p>
            <a:pPr algn="ctr">
              <a:spcBef>
                <a:spcPts val="300"/>
              </a:spcBef>
              <a:defRPr sz="1400">
                <a:solidFill>
                  <a:srgbClr val="FF3300"/>
                </a:solidFill>
              </a:defRPr>
            </a:pPr>
            <a:r>
              <a:t>Copyright John C. Bean</a:t>
            </a:r>
            <a:r>
              <a:rPr u="sng"/>
              <a:t> </a:t>
            </a:r>
          </a:p>
          <a:p>
            <a:pPr algn="ctr">
              <a:defRPr sz="800" u="sng"/>
            </a:pPr>
            <a:endParaRPr u="sng"/>
          </a:p>
          <a:p>
            <a:pPr algn="ctr">
              <a:spcBef>
                <a:spcPts val="200"/>
              </a:spcBef>
              <a:defRPr sz="1200"/>
            </a:pPr>
            <a:r>
              <a:t>(However, permission is granted for use by individual instructors in non-profit academic institutions)</a:t>
            </a:r>
          </a:p>
        </p:txBody>
      </p:sp>
      <p:sp>
        <p:nvSpPr>
          <p:cNvPr id="1243" name="Rectangle 5"/>
          <p:cNvSpPr txBox="1"/>
          <p:nvPr/>
        </p:nvSpPr>
        <p:spPr>
          <a:xfrm>
            <a:off x="304800" y="6288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5"/>
          <p:cNvSpPr txBox="1"/>
          <p:nvPr/>
        </p:nvSpPr>
        <p:spPr>
          <a:xfrm>
            <a:off x="228600" y="65937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https://www.mdpi.com/1996-1073/12/20/3870/htm#</a:t>
            </a:r>
          </a:p>
        </p:txBody>
      </p:sp>
      <p:sp>
        <p:nvSpPr>
          <p:cNvPr id="266" name="Rectangle 2"/>
          <p:cNvSpPr txBox="1">
            <a:spLocks noGrp="1"/>
          </p:cNvSpPr>
          <p:nvPr>
            <p:ph type="title"/>
          </p:nvPr>
        </p:nvSpPr>
        <p:spPr>
          <a:xfrm>
            <a:off x="177603" y="-50019"/>
            <a:ext cx="8788794" cy="609601"/>
          </a:xfrm>
          <a:prstGeom prst="rect">
            <a:avLst/>
          </a:prstGeom>
        </p:spPr>
        <p:txBody>
          <a:bodyPr/>
          <a:lstStyle/>
          <a:p>
            <a:r>
              <a:t>Comparing those EIA results with a Finnish academic study:</a:t>
            </a:r>
          </a:p>
        </p:txBody>
      </p:sp>
      <p:pic>
        <p:nvPicPr>
          <p:cNvPr id="267" name="Image" descr="Image"/>
          <p:cNvPicPr>
            <a:picLocks noChangeAspect="1"/>
          </p:cNvPicPr>
          <p:nvPr/>
        </p:nvPicPr>
        <p:blipFill>
          <a:blip r:embed="rId2"/>
          <a:stretch>
            <a:fillRect/>
          </a:stretch>
        </p:blipFill>
        <p:spPr>
          <a:xfrm>
            <a:off x="479161" y="2154331"/>
            <a:ext cx="8033278" cy="3057986"/>
          </a:xfrm>
          <a:prstGeom prst="rect">
            <a:avLst/>
          </a:prstGeom>
          <a:ln w="12700">
            <a:miter lim="400000"/>
          </a:ln>
        </p:spPr>
      </p:pic>
      <p:sp>
        <p:nvSpPr>
          <p:cNvPr id="268" name="Rectangle 3"/>
          <p:cNvSpPr txBox="1"/>
          <p:nvPr/>
        </p:nvSpPr>
        <p:spPr>
          <a:xfrm>
            <a:off x="190500" y="563703"/>
            <a:ext cx="8763000" cy="895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96111">
              <a:spcBef>
                <a:spcPts val="400"/>
              </a:spcBef>
              <a:defRPr sz="1764" b="0">
                <a:solidFill>
                  <a:srgbClr val="FFFFFF"/>
                </a:solidFill>
                <a:effectLst>
                  <a:outerShdw blurRad="37338" dist="37338" dir="2700000" rotWithShape="0">
                    <a:srgbClr val="000000"/>
                  </a:outerShdw>
                </a:effectLst>
              </a:defRPr>
            </a:pPr>
            <a:r>
              <a:t>From a journal publication entitled: "Global Transportation Demand Development . . . " </a:t>
            </a:r>
            <a:r>
              <a:rPr baseline="31999"/>
              <a:t>1</a:t>
            </a:r>
          </a:p>
          <a:p>
            <a:pPr defTabSz="896111">
              <a:spcBef>
                <a:spcPts val="400"/>
              </a:spcBef>
              <a:defRPr sz="588" b="0" baseline="31999">
                <a:solidFill>
                  <a:srgbClr val="FFFFFF"/>
                </a:solidFill>
                <a:effectLst>
                  <a:outerShdw blurRad="37338" dist="37338" dir="2700000" rotWithShape="0">
                    <a:srgbClr val="000000"/>
                  </a:outerShdw>
                </a:effectLst>
              </a:defRPr>
            </a:pPr>
            <a:endParaRPr baseline="31999"/>
          </a:p>
          <a:p>
            <a:pPr lvl="1" indent="628078" defTabSz="896111">
              <a:spcBef>
                <a:spcPts val="400"/>
              </a:spcBef>
              <a:defRPr sz="1764" b="0">
                <a:solidFill>
                  <a:srgbClr val="FFFFFF"/>
                </a:solidFill>
                <a:effectLst>
                  <a:outerShdw blurRad="37338" dist="37338" dir="2700000" rotWithShape="0">
                    <a:srgbClr val="000000"/>
                  </a:outerShdw>
                </a:effectLst>
              </a:defRPr>
            </a:pPr>
            <a:r>
              <a:t>Net </a:t>
            </a:r>
            <a:r>
              <a:rPr b="1"/>
              <a:t>transport load and mode</a:t>
            </a:r>
            <a:r>
              <a:t> are identified for both passengers and freight:</a:t>
            </a:r>
          </a:p>
        </p:txBody>
      </p:sp>
      <p:sp>
        <p:nvSpPr>
          <p:cNvPr id="269" name="Rectangle 3"/>
          <p:cNvSpPr txBox="1"/>
          <p:nvPr/>
        </p:nvSpPr>
        <p:spPr>
          <a:xfrm>
            <a:off x="381000" y="1479388"/>
            <a:ext cx="4313982" cy="806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Passenger Transport </a:t>
            </a:r>
            <a:r>
              <a:rPr b="1"/>
              <a:t>LOAD</a:t>
            </a:r>
            <a:r>
              <a:t>:</a:t>
            </a:r>
          </a:p>
          <a:p>
            <a:pPr algn="ctr">
              <a:spcBef>
                <a:spcPts val="400"/>
              </a:spcBef>
              <a:defRPr sz="1600" b="0">
                <a:solidFill>
                  <a:srgbClr val="FFFFFF"/>
                </a:solidFill>
                <a:effectLst>
                  <a:outerShdw blurRad="38100" dist="38100" dir="2700000" rotWithShape="0">
                    <a:srgbClr val="000000"/>
                  </a:outerShdw>
                </a:effectLst>
              </a:defRPr>
            </a:pPr>
            <a:r>
              <a:t>(in units of total </a:t>
            </a:r>
            <a:r>
              <a:rPr b="1">
                <a:solidFill>
                  <a:srgbClr val="FBC901"/>
                </a:solidFill>
              </a:rPr>
              <a:t>passenger-km</a:t>
            </a:r>
            <a:r>
              <a:t> traveled)</a:t>
            </a:r>
          </a:p>
        </p:txBody>
      </p:sp>
      <p:sp>
        <p:nvSpPr>
          <p:cNvPr id="270" name="Rectangle 3"/>
          <p:cNvSpPr txBox="1"/>
          <p:nvPr/>
        </p:nvSpPr>
        <p:spPr>
          <a:xfrm>
            <a:off x="4826000" y="1479388"/>
            <a:ext cx="3746897" cy="806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Freight Transport </a:t>
            </a:r>
            <a:r>
              <a:rPr b="1"/>
              <a:t>LOAD</a:t>
            </a:r>
            <a:r>
              <a:t>:</a:t>
            </a:r>
          </a:p>
          <a:p>
            <a:pPr algn="ctr">
              <a:spcBef>
                <a:spcPts val="400"/>
              </a:spcBef>
              <a:defRPr sz="1600" b="0">
                <a:solidFill>
                  <a:srgbClr val="FFFFFF"/>
                </a:solidFill>
                <a:effectLst>
                  <a:outerShdw blurRad="38100" dist="38100" dir="2700000" rotWithShape="0">
                    <a:srgbClr val="000000"/>
                  </a:outerShdw>
                </a:effectLst>
              </a:defRPr>
            </a:pPr>
            <a:r>
              <a:t>(in units of total </a:t>
            </a:r>
            <a:r>
              <a:rPr b="1">
                <a:solidFill>
                  <a:srgbClr val="FBC901"/>
                </a:solidFill>
              </a:rPr>
              <a:t>tonne-km</a:t>
            </a:r>
            <a:r>
              <a:t> traveled)</a:t>
            </a:r>
          </a:p>
        </p:txBody>
      </p:sp>
      <p:sp>
        <p:nvSpPr>
          <p:cNvPr id="271" name="Rectangle 3"/>
          <p:cNvSpPr txBox="1"/>
          <p:nvPr/>
        </p:nvSpPr>
        <p:spPr>
          <a:xfrm>
            <a:off x="266700" y="5284361"/>
            <a:ext cx="4313982" cy="1355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E04550"/>
                </a:solidFill>
                <a:effectLst>
                  <a:outerShdw blurRad="38100" dist="38100" dir="2700000" rotWithShape="0">
                    <a:srgbClr val="000000"/>
                  </a:outerShdw>
                </a:effectLst>
              </a:defRPr>
            </a:pPr>
            <a:r>
              <a:t>Road:  80-85%</a:t>
            </a:r>
          </a:p>
          <a:p>
            <a:pPr algn="ctr">
              <a:spcBef>
                <a:spcPts val="400"/>
              </a:spcBef>
              <a:defRPr b="0">
                <a:solidFill>
                  <a:srgbClr val="FFFFFF"/>
                </a:solidFill>
                <a:effectLst>
                  <a:outerShdw blurRad="38100" dist="38100" dir="2700000" rotWithShape="0">
                    <a:srgbClr val="000000"/>
                  </a:outerShdw>
                </a:effectLst>
              </a:defRPr>
            </a:pPr>
            <a:r>
              <a:t>Air: 10-15%</a:t>
            </a:r>
          </a:p>
          <a:p>
            <a:pPr algn="ctr">
              <a:spcBef>
                <a:spcPts val="400"/>
              </a:spcBef>
              <a:defRPr b="0">
                <a:solidFill>
                  <a:srgbClr val="FFFFFF"/>
                </a:solidFill>
                <a:effectLst>
                  <a:outerShdw blurRad="38100" dist="38100" dir="2700000" rotWithShape="0">
                    <a:srgbClr val="000000"/>
                  </a:outerShdw>
                </a:effectLst>
              </a:defRPr>
            </a:pPr>
            <a:r>
              <a:t>Rail: ~ 5%</a:t>
            </a:r>
          </a:p>
          <a:p>
            <a:pPr algn="ctr">
              <a:spcBef>
                <a:spcPts val="400"/>
              </a:spcBef>
              <a:defRPr b="0">
                <a:solidFill>
                  <a:srgbClr val="FFFFFF"/>
                </a:solidFill>
                <a:effectLst>
                  <a:outerShdw blurRad="38100" dist="38100" dir="2700000" rotWithShape="0">
                    <a:srgbClr val="000000"/>
                  </a:outerShdw>
                </a:effectLst>
              </a:defRPr>
            </a:pPr>
            <a:r>
              <a:t>Ship: tiny</a:t>
            </a:r>
          </a:p>
        </p:txBody>
      </p:sp>
      <p:sp>
        <p:nvSpPr>
          <p:cNvPr id="272" name="Rectangle 3"/>
          <p:cNvSpPr txBox="1"/>
          <p:nvPr/>
        </p:nvSpPr>
        <p:spPr>
          <a:xfrm>
            <a:off x="4542457" y="5284361"/>
            <a:ext cx="4313983" cy="1355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Road:  ~ 10%</a:t>
            </a:r>
          </a:p>
          <a:p>
            <a:pPr algn="ctr">
              <a:spcBef>
                <a:spcPts val="400"/>
              </a:spcBef>
              <a:defRPr b="0">
                <a:solidFill>
                  <a:srgbClr val="FFFFFF"/>
                </a:solidFill>
                <a:effectLst>
                  <a:outerShdw blurRad="38100" dist="38100" dir="2700000" rotWithShape="0">
                    <a:srgbClr val="000000"/>
                  </a:outerShdw>
                </a:effectLst>
              </a:defRPr>
            </a:pPr>
            <a:r>
              <a:t>Air: &lt; 1%</a:t>
            </a:r>
          </a:p>
          <a:p>
            <a:pPr algn="ctr">
              <a:spcBef>
                <a:spcPts val="400"/>
              </a:spcBef>
              <a:defRPr b="0">
                <a:solidFill>
                  <a:srgbClr val="FFFFFF"/>
                </a:solidFill>
                <a:effectLst>
                  <a:outerShdw blurRad="38100" dist="38100" dir="2700000" rotWithShape="0">
                    <a:srgbClr val="000000"/>
                  </a:outerShdw>
                </a:effectLst>
              </a:defRPr>
            </a:pPr>
            <a:r>
              <a:t>Rail: ~ 5%</a:t>
            </a:r>
          </a:p>
          <a:p>
            <a:pPr algn="ctr">
              <a:spcBef>
                <a:spcPts val="400"/>
              </a:spcBef>
              <a:defRPr>
                <a:solidFill>
                  <a:srgbClr val="E04550"/>
                </a:solidFill>
                <a:effectLst>
                  <a:outerShdw blurRad="38100" dist="38100" dir="2700000" rotWithShape="0">
                    <a:srgbClr val="000000"/>
                  </a:outerShdw>
                </a:effectLst>
              </a:defRPr>
            </a:pPr>
            <a:r>
              <a:t>Ship: 70-80%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ectangle 5"/>
          <p:cNvSpPr txBox="1"/>
          <p:nvPr/>
        </p:nvSpPr>
        <p:spPr>
          <a:xfrm>
            <a:off x="228600" y="65937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https://www.mdpi.com/1996-1073/12/20/3870/htm#</a:t>
            </a:r>
          </a:p>
        </p:txBody>
      </p:sp>
      <p:sp>
        <p:nvSpPr>
          <p:cNvPr id="275" name="Rectangle 2"/>
          <p:cNvSpPr txBox="1">
            <a:spLocks noGrp="1"/>
          </p:cNvSpPr>
          <p:nvPr>
            <p:ph type="title"/>
          </p:nvPr>
        </p:nvSpPr>
        <p:spPr>
          <a:xfrm>
            <a:off x="25203" y="-32307"/>
            <a:ext cx="9093594" cy="609601"/>
          </a:xfrm>
          <a:prstGeom prst="rect">
            <a:avLst/>
          </a:prstGeom>
        </p:spPr>
        <p:txBody>
          <a:bodyPr/>
          <a:lstStyle/>
          <a:p>
            <a:pPr>
              <a:defRPr sz="2000"/>
            </a:pPr>
            <a:r>
              <a:t>But it's claimed increased </a:t>
            </a:r>
            <a:r>
              <a:rPr b="1"/>
              <a:t>loads</a:t>
            </a:r>
            <a:r>
              <a:t> need NOT increase total transport </a:t>
            </a:r>
            <a:r>
              <a:rPr b="1"/>
              <a:t>energy</a:t>
            </a:r>
            <a:r>
              <a:t>:</a:t>
            </a:r>
          </a:p>
        </p:txBody>
      </p:sp>
      <p:sp>
        <p:nvSpPr>
          <p:cNvPr id="276" name="Rectangle 3"/>
          <p:cNvSpPr txBox="1"/>
          <p:nvPr/>
        </p:nvSpPr>
        <p:spPr>
          <a:xfrm>
            <a:off x="305420" y="1042860"/>
            <a:ext cx="8421589" cy="498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a:solidFill>
                  <a:srgbClr val="FFFFFF"/>
                </a:solidFill>
                <a:effectLst>
                  <a:outerShdw blurRad="38100" dist="38100" dir="2700000" rotWithShape="0">
                    <a:srgbClr val="000000"/>
                  </a:outerShdw>
                </a:effectLst>
              </a:defRPr>
            </a:lvl1pPr>
          </a:lstStyle>
          <a:p>
            <a:r>
              <a:t>Projected TOTAL Transportation Energy - 2015 to 2050</a:t>
            </a:r>
          </a:p>
        </p:txBody>
      </p:sp>
      <p:grpSp>
        <p:nvGrpSpPr>
          <p:cNvPr id="279" name="Group"/>
          <p:cNvGrpSpPr/>
          <p:nvPr/>
        </p:nvGrpSpPr>
        <p:grpSpPr>
          <a:xfrm>
            <a:off x="1209386" y="1577346"/>
            <a:ext cx="6613657" cy="2952614"/>
            <a:chOff x="0" y="0"/>
            <a:chExt cx="6613655" cy="2952613"/>
          </a:xfrm>
        </p:grpSpPr>
        <p:pic>
          <p:nvPicPr>
            <p:cNvPr id="277" name="Image" descr="Image"/>
            <p:cNvPicPr>
              <a:picLocks noChangeAspect="1"/>
            </p:cNvPicPr>
            <p:nvPr/>
          </p:nvPicPr>
          <p:blipFill>
            <a:blip r:embed="rId2"/>
            <a:srcRect r="48651"/>
            <a:stretch>
              <a:fillRect/>
            </a:stretch>
          </p:blipFill>
          <p:spPr>
            <a:xfrm>
              <a:off x="0" y="2368"/>
              <a:ext cx="6613656" cy="2950246"/>
            </a:xfrm>
            <a:prstGeom prst="rect">
              <a:avLst/>
            </a:prstGeom>
            <a:ln w="12700" cap="flat">
              <a:noFill/>
              <a:miter lim="400000"/>
            </a:ln>
            <a:effectLst/>
          </p:spPr>
        </p:pic>
        <p:sp>
          <p:nvSpPr>
            <p:cNvPr id="278" name="Rectangle"/>
            <p:cNvSpPr/>
            <p:nvPr/>
          </p:nvSpPr>
          <p:spPr>
            <a:xfrm>
              <a:off x="1503696" y="0"/>
              <a:ext cx="3606282" cy="11251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80" name="Rectangle 3"/>
          <p:cNvSpPr txBox="1"/>
          <p:nvPr/>
        </p:nvSpPr>
        <p:spPr>
          <a:xfrm>
            <a:off x="190500" y="614503"/>
            <a:ext cx="8763000" cy="391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that same Finnish academic study: </a:t>
            </a:r>
            <a:r>
              <a:rPr baseline="31999"/>
              <a:t>1</a:t>
            </a:r>
          </a:p>
        </p:txBody>
      </p:sp>
      <p:sp>
        <p:nvSpPr>
          <p:cNvPr id="281" name="Rectangle 3"/>
          <p:cNvSpPr txBox="1"/>
          <p:nvPr/>
        </p:nvSpPr>
        <p:spPr>
          <a:xfrm>
            <a:off x="110033" y="4733356"/>
            <a:ext cx="8847734" cy="1656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86968">
              <a:spcBef>
                <a:spcPts val="400"/>
              </a:spcBef>
              <a:defRPr sz="1746">
                <a:solidFill>
                  <a:srgbClr val="FBC901"/>
                </a:solidFill>
                <a:effectLst>
                  <a:outerShdw blurRad="36957" dist="36957" dir="2700000" rotWithShape="0">
                    <a:srgbClr val="000000"/>
                  </a:outerShdw>
                </a:effectLst>
              </a:defRPr>
            </a:pPr>
            <a:r>
              <a:t>With growing populations AND vehicle use, HOW can this possibly be true?</a:t>
            </a:r>
          </a:p>
          <a:p>
            <a:pPr algn="ctr" defTabSz="886968">
              <a:spcBef>
                <a:spcPts val="400"/>
              </a:spcBef>
              <a:defRPr sz="1067" b="0">
                <a:solidFill>
                  <a:srgbClr val="FFFFFF"/>
                </a:solidFill>
                <a:effectLst>
                  <a:outerShdw blurRad="36957" dist="36957" dir="2700000" rotWithShape="0">
                    <a:srgbClr val="000000"/>
                  </a:outerShdw>
                </a:effectLst>
              </a:defRPr>
            </a:pPr>
            <a:endParaRPr/>
          </a:p>
          <a:p>
            <a:pPr defTabSz="886968">
              <a:spcBef>
                <a:spcPts val="400"/>
              </a:spcBef>
              <a:defRPr sz="1746" b="0">
                <a:solidFill>
                  <a:srgbClr val="FFFFFF"/>
                </a:solidFill>
                <a:effectLst>
                  <a:outerShdw blurRad="36957" dist="36957" dir="2700000" rotWithShape="0">
                    <a:srgbClr val="000000"/>
                  </a:outerShdw>
                </a:effectLst>
              </a:defRPr>
            </a:pPr>
            <a:r>
              <a:t>It's based primarily on prediction of more efficient </a:t>
            </a:r>
            <a:r>
              <a:rPr b="1"/>
              <a:t>road</a:t>
            </a:r>
            <a:r>
              <a:t> </a:t>
            </a:r>
            <a:r>
              <a:rPr b="1"/>
              <a:t>vehicles</a:t>
            </a:r>
            <a:r>
              <a:t> (passenger &amp; freight)</a:t>
            </a:r>
          </a:p>
          <a:p>
            <a:pPr algn="ctr" defTabSz="886968">
              <a:spcBef>
                <a:spcPts val="400"/>
              </a:spcBef>
              <a:defRPr sz="1164" b="0">
                <a:solidFill>
                  <a:srgbClr val="FFFFFF"/>
                </a:solidFill>
                <a:effectLst>
                  <a:outerShdw blurRad="36957" dist="36957" dir="2700000" rotWithShape="0">
                    <a:srgbClr val="000000"/>
                  </a:outerShdw>
                </a:effectLst>
              </a:defRPr>
            </a:pPr>
            <a:endParaRPr/>
          </a:p>
          <a:p>
            <a:pPr defTabSz="886968">
              <a:spcBef>
                <a:spcPts val="400"/>
              </a:spcBef>
              <a:defRPr sz="1746" b="0">
                <a:solidFill>
                  <a:srgbClr val="FFFFFF"/>
                </a:solidFill>
                <a:effectLst>
                  <a:outerShdw blurRad="36957" dist="36957" dir="2700000" rotWithShape="0">
                    <a:srgbClr val="000000"/>
                  </a:outerShdw>
                </a:effectLst>
              </a:defRPr>
            </a:pPr>
            <a:r>
              <a:t>And secondarily on the massive introduction of </a:t>
            </a:r>
            <a:r>
              <a:rPr b="1"/>
              <a:t>electrified airplanes</a:t>
            </a:r>
            <a:r>
              <a:t> &amp; </a:t>
            </a:r>
            <a:r>
              <a:rPr b="1"/>
              <a:t>electrified ships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
          <p:cNvSpPr txBox="1">
            <a:spLocks noGrp="1"/>
          </p:cNvSpPr>
          <p:nvPr>
            <p:ph type="title"/>
          </p:nvPr>
        </p:nvSpPr>
        <p:spPr>
          <a:xfrm>
            <a:off x="177603" y="781"/>
            <a:ext cx="8788794" cy="598587"/>
          </a:xfrm>
          <a:prstGeom prst="rect">
            <a:avLst/>
          </a:prstGeom>
        </p:spPr>
        <p:txBody>
          <a:bodyPr/>
          <a:lstStyle>
            <a:lvl1pPr>
              <a:defRPr sz="2100">
                <a:solidFill>
                  <a:srgbClr val="FFFFFF"/>
                </a:solidFill>
              </a:defRPr>
            </a:lvl1pPr>
          </a:lstStyle>
          <a:p>
            <a:r>
              <a:t>How plausible are such predictions?</a:t>
            </a:r>
          </a:p>
        </p:txBody>
      </p:sp>
      <p:grpSp>
        <p:nvGrpSpPr>
          <p:cNvPr id="286" name="Group"/>
          <p:cNvGrpSpPr/>
          <p:nvPr/>
        </p:nvGrpSpPr>
        <p:grpSpPr>
          <a:xfrm>
            <a:off x="4494254" y="2729709"/>
            <a:ext cx="4488359" cy="2315029"/>
            <a:chOff x="0" y="0"/>
            <a:chExt cx="4488358" cy="2315028"/>
          </a:xfrm>
        </p:grpSpPr>
        <p:pic>
          <p:nvPicPr>
            <p:cNvPr id="284" name="Untitled.png" descr="Untitled.png"/>
            <p:cNvPicPr>
              <a:picLocks noChangeAspect="1"/>
            </p:cNvPicPr>
            <p:nvPr/>
          </p:nvPicPr>
          <p:blipFill>
            <a:blip r:embed="rId2"/>
            <a:stretch>
              <a:fillRect/>
            </a:stretch>
          </p:blipFill>
          <p:spPr>
            <a:xfrm>
              <a:off x="364517" y="404711"/>
              <a:ext cx="3646969" cy="1910318"/>
            </a:xfrm>
            <a:prstGeom prst="rect">
              <a:avLst/>
            </a:prstGeom>
            <a:ln w="12700" cap="flat">
              <a:noFill/>
              <a:miter lim="400000"/>
            </a:ln>
            <a:effectLst/>
          </p:spPr>
        </p:pic>
        <p:sp>
          <p:nvSpPr>
            <p:cNvPr id="285" name="Rectangle 3"/>
            <p:cNvSpPr txBox="1"/>
            <p:nvPr/>
          </p:nvSpPr>
          <p:spPr>
            <a:xfrm>
              <a:off x="0" y="0"/>
              <a:ext cx="4488359" cy="5985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sz="1600">
                  <a:solidFill>
                    <a:srgbClr val="FFFFFF"/>
                  </a:solidFill>
                  <a:effectLst>
                    <a:outerShdw blurRad="38100" dist="38100" dir="2700000" rotWithShape="0">
                      <a:srgbClr val="000000"/>
                    </a:outerShdw>
                  </a:effectLst>
                </a:defRPr>
              </a:lvl1pPr>
            </a:lstStyle>
            <a:p>
              <a:r>
                <a:t>Projected growth of electric shipping:</a:t>
              </a:r>
            </a:p>
          </p:txBody>
        </p:sp>
      </p:grpSp>
      <p:grpSp>
        <p:nvGrpSpPr>
          <p:cNvPr id="289" name="Group"/>
          <p:cNvGrpSpPr/>
          <p:nvPr/>
        </p:nvGrpSpPr>
        <p:grpSpPr>
          <a:xfrm>
            <a:off x="275381" y="2728938"/>
            <a:ext cx="4488360" cy="2316571"/>
            <a:chOff x="0" y="0"/>
            <a:chExt cx="4488358" cy="2316569"/>
          </a:xfrm>
        </p:grpSpPr>
        <p:pic>
          <p:nvPicPr>
            <p:cNvPr id="287" name="Untitled 2.png" descr="Untitled 2.png"/>
            <p:cNvPicPr>
              <a:picLocks noChangeAspect="1"/>
            </p:cNvPicPr>
            <p:nvPr/>
          </p:nvPicPr>
          <p:blipFill>
            <a:blip r:embed="rId3"/>
            <a:stretch>
              <a:fillRect/>
            </a:stretch>
          </p:blipFill>
          <p:spPr>
            <a:xfrm>
              <a:off x="441225" y="406252"/>
              <a:ext cx="3605908" cy="1910318"/>
            </a:xfrm>
            <a:prstGeom prst="rect">
              <a:avLst/>
            </a:prstGeom>
            <a:ln w="12700" cap="flat">
              <a:noFill/>
              <a:miter lim="400000"/>
            </a:ln>
            <a:effectLst/>
          </p:spPr>
        </p:pic>
        <p:sp>
          <p:nvSpPr>
            <p:cNvPr id="288" name="Rectangle 3"/>
            <p:cNvSpPr txBox="1"/>
            <p:nvPr/>
          </p:nvSpPr>
          <p:spPr>
            <a:xfrm>
              <a:off x="0" y="0"/>
              <a:ext cx="4488359" cy="4731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sz="1600">
                  <a:solidFill>
                    <a:srgbClr val="FFFFFF"/>
                  </a:solidFill>
                  <a:effectLst>
                    <a:outerShdw blurRad="38100" dist="38100" dir="2700000" rotWithShape="0">
                      <a:srgbClr val="000000"/>
                    </a:outerShdw>
                  </a:effectLst>
                </a:defRPr>
              </a:lvl1pPr>
            </a:lstStyle>
            <a:p>
              <a:pPr>
                <a:defRPr b="0"/>
              </a:pPr>
              <a:r>
                <a:rPr b="1"/>
                <a:t>Projected growth of electric aviation:</a:t>
              </a:r>
            </a:p>
          </p:txBody>
        </p:sp>
      </p:grpSp>
      <p:sp>
        <p:nvSpPr>
          <p:cNvPr id="290" name="Rectangle 3"/>
          <p:cNvSpPr txBox="1"/>
          <p:nvPr/>
        </p:nvSpPr>
        <p:spPr>
          <a:xfrm>
            <a:off x="88900" y="5280837"/>
            <a:ext cx="9158437" cy="1395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79400" algn="l"/>
                <a:tab pos="736600" algn="l"/>
              </a:tabLst>
              <a:defRPr b="0">
                <a:solidFill>
                  <a:srgbClr val="FFFFFF"/>
                </a:solidFill>
                <a:effectLst>
                  <a:outerShdw blurRad="38100" dist="38100" dir="2700000" rotWithShape="0">
                    <a:srgbClr val="000000"/>
                  </a:outerShdw>
                </a:effectLst>
              </a:defRPr>
            </a:pPr>
            <a:r>
              <a:t>As noted in the report's text, these transitions would require technology breakthroughs</a:t>
            </a:r>
          </a:p>
          <a:p>
            <a:pPr algn="ctr">
              <a:spcBef>
                <a:spcPts val="400"/>
              </a:spcBef>
              <a:tabLst>
                <a:tab pos="279400" algn="l"/>
                <a:tab pos="7366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Lst>
              <a:defRPr b="0">
                <a:solidFill>
                  <a:srgbClr val="FFFFFF"/>
                </a:solidFill>
                <a:effectLst>
                  <a:outerShdw blurRad="38100" dist="38100" dir="2700000" rotWithShape="0">
                    <a:srgbClr val="000000"/>
                  </a:outerShdw>
                </a:effectLst>
              </a:defRPr>
            </a:pPr>
            <a:r>
              <a:t>	But I </a:t>
            </a:r>
            <a:r>
              <a:rPr b="1"/>
              <a:t>know</a:t>
            </a:r>
            <a:r>
              <a:t> those "breakthroughs" to be equivalent to 10-100 fold improvements</a:t>
            </a:r>
          </a:p>
          <a:p>
            <a:pPr lvl="1" indent="640896" algn="ctr">
              <a:spcBef>
                <a:spcPts val="400"/>
              </a:spcBef>
              <a:tabLst>
                <a:tab pos="279400" algn="l"/>
                <a:tab pos="7366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Lst>
              <a:defRPr>
                <a:solidFill>
                  <a:srgbClr val="FBC901"/>
                </a:solidFill>
                <a:effectLst>
                  <a:outerShdw blurRad="38100" dist="38100" dir="2700000" rotWithShape="0">
                    <a:srgbClr val="000000"/>
                  </a:outerShdw>
                </a:effectLst>
              </a:defRPr>
            </a:pPr>
            <a:r>
              <a:t>	I'll thus examine BOTH scenarios in separate later sections of this note set</a:t>
            </a:r>
          </a:p>
        </p:txBody>
      </p:sp>
      <p:sp>
        <p:nvSpPr>
          <p:cNvPr id="291" name="Rectangle 3"/>
          <p:cNvSpPr txBox="1"/>
          <p:nvPr/>
        </p:nvSpPr>
        <p:spPr>
          <a:xfrm>
            <a:off x="203200" y="740745"/>
            <a:ext cx="8929837" cy="1910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17500" algn="l"/>
                <a:tab pos="660400" algn="l"/>
                <a:tab pos="1117600" algn="l"/>
              </a:tabLst>
              <a:defRPr b="0">
                <a:solidFill>
                  <a:srgbClr val="FFFFFF"/>
                </a:solidFill>
                <a:effectLst>
                  <a:outerShdw blurRad="38100" dist="38100" dir="2700000" rotWithShape="0">
                    <a:srgbClr val="000000"/>
                  </a:outerShdw>
                </a:effectLst>
              </a:defRPr>
            </a:pPr>
            <a:r>
              <a:t>Data later in this &amp; my subsequent </a:t>
            </a:r>
            <a:r>
              <a:rPr b="1"/>
              <a:t>Green(er) Cars &amp; Trucks</a:t>
            </a:r>
            <a:r>
              <a:t> (</a:t>
            </a:r>
            <a:r>
              <a:rPr u="sng">
                <a:solidFill>
                  <a:srgbClr val="00CCFF"/>
                </a:solidFill>
                <a:uFill>
                  <a:solidFill>
                    <a:srgbClr val="00CCFF"/>
                  </a:solidFill>
                </a:uFill>
                <a:hlinkClick r:id="rId4"/>
              </a:rPr>
              <a:t>pptx</a:t>
            </a:r>
            <a:r>
              <a:t> / </a:t>
            </a:r>
            <a:r>
              <a:rPr u="sng">
                <a:solidFill>
                  <a:srgbClr val="00CCFF"/>
                </a:solidFill>
                <a:uFill>
                  <a:solidFill>
                    <a:srgbClr val="00CCFF"/>
                  </a:solidFill>
                </a:uFill>
                <a:hlinkClick r:id="rId5"/>
              </a:rPr>
              <a:t>pdf</a:t>
            </a:r>
            <a:r>
              <a:t> / </a:t>
            </a:r>
            <a:r>
              <a:rPr u="sng">
                <a:solidFill>
                  <a:srgbClr val="00CCFF"/>
                </a:solidFill>
                <a:uFill>
                  <a:solidFill>
                    <a:srgbClr val="00CCFF"/>
                  </a:solidFill>
                </a:uFill>
                <a:hlinkClick r:id="rId6"/>
              </a:rPr>
              <a:t>key</a:t>
            </a:r>
            <a:r>
              <a:t>) notes</a:t>
            </a:r>
          </a:p>
          <a:p>
            <a:pPr lvl="1" indent="640896">
              <a:spcBef>
                <a:spcPts val="400"/>
              </a:spcBef>
              <a:tabLst>
                <a:tab pos="317500" algn="l"/>
                <a:tab pos="660400" algn="l"/>
                <a:tab pos="1117600" algn="l"/>
              </a:tabLst>
              <a:defRPr sz="700" b="0">
                <a:solidFill>
                  <a:srgbClr val="FFFFFF"/>
                </a:solidFill>
                <a:effectLst>
                  <a:outerShdw blurRad="38100" dist="38100" dir="2700000" rotWithShape="0">
                    <a:srgbClr val="000000"/>
                  </a:outerShdw>
                </a:effectLst>
              </a:defRPr>
            </a:pPr>
            <a:endParaRPr/>
          </a:p>
          <a:p>
            <a:pPr>
              <a:spcBef>
                <a:spcPts val="400"/>
              </a:spcBef>
              <a:tabLst>
                <a:tab pos="317500" algn="l"/>
                <a:tab pos="660400" algn="l"/>
                <a:tab pos="1117600" algn="l"/>
              </a:tabLst>
              <a:defRPr b="0">
                <a:solidFill>
                  <a:srgbClr val="FFFFFF"/>
                </a:solidFill>
                <a:effectLst>
                  <a:outerShdw blurRad="38100" dist="38100" dir="2700000" rotWithShape="0">
                    <a:srgbClr val="000000"/>
                  </a:outerShdw>
                </a:effectLst>
              </a:defRPr>
            </a:pPr>
            <a:r>
              <a:t>	support the likelihood of a dramatic decrease in energy use </a:t>
            </a:r>
            <a:r>
              <a:rPr b="1"/>
              <a:t>per road vehicle,</a:t>
            </a:r>
          </a:p>
          <a:p>
            <a:pPr lvl="3" indent="1577339">
              <a:spcBef>
                <a:spcPts val="400"/>
              </a:spcBef>
              <a:tabLst>
                <a:tab pos="317500" algn="l"/>
                <a:tab pos="660400" algn="l"/>
                <a:tab pos="1117600" algn="l"/>
              </a:tabLst>
              <a:defRPr sz="700" b="0">
                <a:solidFill>
                  <a:srgbClr val="FFFFFF"/>
                </a:solidFill>
                <a:effectLst>
                  <a:outerShdw blurRad="38100" dist="38100" dir="2700000" rotWithShape="0">
                    <a:srgbClr val="000000"/>
                  </a:outerShdw>
                </a:effectLst>
              </a:defRPr>
            </a:pPr>
            <a:endParaRPr b="1"/>
          </a:p>
          <a:p>
            <a:pPr lvl="1" indent="640896">
              <a:spcBef>
                <a:spcPts val="400"/>
              </a:spcBef>
              <a:tabLst>
                <a:tab pos="317500" algn="l"/>
                <a:tab pos="660400" algn="l"/>
                <a:tab pos="1117600" algn="l"/>
              </a:tabLst>
              <a:defRPr b="0">
                <a:solidFill>
                  <a:srgbClr val="FFFFFF"/>
                </a:solidFill>
                <a:effectLst>
                  <a:outerShdw blurRad="38100" dist="38100" dir="2700000" rotWithShape="0">
                    <a:srgbClr val="000000"/>
                  </a:outerShdw>
                </a:effectLst>
              </a:defRPr>
            </a:pPr>
            <a:r>
              <a:t>but that may </a:t>
            </a:r>
            <a:r>
              <a:rPr b="1"/>
              <a:t>not</a:t>
            </a:r>
            <a:r>
              <a:t> offset the present rapid growth in </a:t>
            </a:r>
            <a:r>
              <a:rPr b="1"/>
              <a:t>number of vehicles</a:t>
            </a:r>
          </a:p>
          <a:p>
            <a:pPr>
              <a:spcBef>
                <a:spcPts val="400"/>
              </a:spcBef>
              <a:defRPr sz="1100" b="0">
                <a:solidFill>
                  <a:srgbClr val="FFFFFF"/>
                </a:solidFill>
                <a:effectLst>
                  <a:outerShdw blurRad="38100" dist="38100" dir="2700000" rotWithShape="0">
                    <a:srgbClr val="000000"/>
                  </a:outerShdw>
                </a:effectLst>
              </a:defRPr>
            </a:pPr>
            <a:endParaRPr b="1"/>
          </a:p>
          <a:p>
            <a:pPr>
              <a:spcBef>
                <a:spcPts val="400"/>
              </a:spcBef>
              <a:defRPr b="0">
                <a:solidFill>
                  <a:srgbClr val="FFFFFF"/>
                </a:solidFill>
                <a:effectLst>
                  <a:outerShdw blurRad="38100" dist="38100" dir="2700000" rotWithShape="0">
                    <a:srgbClr val="000000"/>
                  </a:outerShdw>
                </a:effectLst>
              </a:defRPr>
            </a:pPr>
            <a:r>
              <a:t>And here are the report's predictions regarding plane &amp; ship electrification: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2"/>
          <p:cNvSpPr txBox="1">
            <a:spLocks noGrp="1"/>
          </p:cNvSpPr>
          <p:nvPr>
            <p:ph type="title"/>
          </p:nvPr>
        </p:nvSpPr>
        <p:spPr>
          <a:xfrm>
            <a:off x="28185" y="-11919"/>
            <a:ext cx="9087630" cy="598587"/>
          </a:xfrm>
          <a:prstGeom prst="rect">
            <a:avLst/>
          </a:prstGeom>
        </p:spPr>
        <p:txBody>
          <a:bodyPr/>
          <a:lstStyle>
            <a:lvl1pPr>
              <a:defRPr sz="2000">
                <a:solidFill>
                  <a:srgbClr val="FFFFFF"/>
                </a:solidFill>
              </a:defRPr>
            </a:lvl1pPr>
          </a:lstStyle>
          <a:p>
            <a:r>
              <a:t>But is there at least agreement about TODAY's Transport Energy?</a:t>
            </a:r>
          </a:p>
        </p:txBody>
      </p:sp>
      <p:pic>
        <p:nvPicPr>
          <p:cNvPr id="294" name="Image" descr="Image"/>
          <p:cNvPicPr>
            <a:picLocks noChangeAspect="1"/>
          </p:cNvPicPr>
          <p:nvPr/>
        </p:nvPicPr>
        <p:blipFill>
          <a:blip r:embed="rId2"/>
          <a:stretch>
            <a:fillRect/>
          </a:stretch>
        </p:blipFill>
        <p:spPr>
          <a:xfrm>
            <a:off x="163231" y="1108855"/>
            <a:ext cx="5216948" cy="2452863"/>
          </a:xfrm>
          <a:prstGeom prst="rect">
            <a:avLst/>
          </a:prstGeom>
          <a:ln w="12700">
            <a:miter lim="400000"/>
          </a:ln>
        </p:spPr>
      </p:pic>
      <p:sp>
        <p:nvSpPr>
          <p:cNvPr id="295" name="Rectangle 3"/>
          <p:cNvSpPr txBox="1"/>
          <p:nvPr/>
        </p:nvSpPr>
        <p:spPr>
          <a:xfrm>
            <a:off x="190500" y="685783"/>
            <a:ext cx="8763000" cy="799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defRPr>
            </a:lvl1pPr>
          </a:lstStyle>
          <a:p>
            <a:r>
              <a:t>Finnish breakdown (using 2015 data at far left): 	vs. EIA 2016 breakdown</a:t>
            </a:r>
          </a:p>
        </p:txBody>
      </p:sp>
      <p:pic>
        <p:nvPicPr>
          <p:cNvPr id="296" name="Image" descr="Image"/>
          <p:cNvPicPr>
            <a:picLocks noChangeAspect="1"/>
          </p:cNvPicPr>
          <p:nvPr/>
        </p:nvPicPr>
        <p:blipFill>
          <a:blip r:embed="rId3"/>
          <a:srcRect t="12007" r="2524"/>
          <a:stretch>
            <a:fillRect/>
          </a:stretch>
        </p:blipFill>
        <p:spPr>
          <a:xfrm>
            <a:off x="5625013" y="1109029"/>
            <a:ext cx="3113171" cy="2452823"/>
          </a:xfrm>
          <a:prstGeom prst="rect">
            <a:avLst/>
          </a:prstGeom>
          <a:ln w="12700">
            <a:miter lim="400000"/>
          </a:ln>
        </p:spPr>
      </p:pic>
      <p:sp>
        <p:nvSpPr>
          <p:cNvPr id="297" name="Rectangle 3"/>
          <p:cNvSpPr txBox="1"/>
          <p:nvPr/>
        </p:nvSpPr>
        <p:spPr>
          <a:xfrm>
            <a:off x="5557763" y="3697888"/>
            <a:ext cx="3463892" cy="314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400">
                <a:solidFill>
                  <a:srgbClr val="FFFFFF"/>
                </a:solidFill>
                <a:effectLst>
                  <a:outerShdw blurRad="38100" dist="38100" dir="2700000" rotWithShape="0">
                    <a:srgbClr val="000000"/>
                  </a:outerShdw>
                </a:effectLst>
              </a:defRPr>
            </a:pPr>
            <a:r>
              <a:t>Passengers (~62%):</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400" b="0">
                <a:solidFill>
                  <a:srgbClr val="FFFFFF"/>
                </a:solidFill>
                <a:effectLst>
                  <a:outerShdw blurRad="38100" dist="38100" dir="2700000" rotWithShape="0">
                    <a:srgbClr val="000000"/>
                  </a:outerShdw>
                </a:effectLst>
              </a:defRPr>
            </a:pPr>
            <a:r>
              <a:t>Light Duty Vehicles (cars &amp; trucks)	 44%</a:t>
            </a:r>
          </a:p>
          <a:p>
            <a:pPr>
              <a:spcBef>
                <a:spcPts val="400"/>
              </a:spcBef>
              <a:defRPr sz="1400" b="0">
                <a:solidFill>
                  <a:srgbClr val="FFFFFF"/>
                </a:solidFill>
                <a:effectLst>
                  <a:outerShdw blurRad="38100" dist="38100" dir="2700000" rotWithShape="0">
                    <a:srgbClr val="000000"/>
                  </a:outerShdw>
                </a:effectLst>
              </a:defRPr>
            </a:pPr>
            <a:r>
              <a:t>Air 			 13%</a:t>
            </a:r>
          </a:p>
          <a:p>
            <a:pPr>
              <a:spcBef>
                <a:spcPts val="400"/>
              </a:spcBef>
              <a:defRPr sz="1400" b="0">
                <a:solidFill>
                  <a:srgbClr val="FFFFFF"/>
                </a:solidFill>
                <a:effectLst>
                  <a:outerShdw blurRad="38100" dist="38100" dir="2700000" rotWithShape="0">
                    <a:srgbClr val="000000"/>
                  </a:outerShdw>
                </a:effectLst>
              </a:defRPr>
            </a:pPr>
            <a:r>
              <a:t>Bus			 3%</a:t>
            </a:r>
          </a:p>
          <a:p>
            <a:pPr>
              <a:spcBef>
                <a:spcPts val="400"/>
              </a:spcBef>
              <a:defRPr sz="1400" b="0">
                <a:solidFill>
                  <a:srgbClr val="FFFFFF"/>
                </a:solidFill>
                <a:effectLst>
                  <a:outerShdw blurRad="38100" dist="38100" dir="2700000" rotWithShape="0">
                    <a:srgbClr val="000000"/>
                  </a:outerShdw>
                </a:effectLst>
              </a:defRPr>
            </a:pPr>
            <a:r>
              <a:t>Other (e.g., trains)	 	 2%</a:t>
            </a:r>
          </a:p>
          <a:p>
            <a:pPr>
              <a:spcBef>
                <a:spcPts val="400"/>
              </a:spcBef>
              <a:defRPr sz="400" b="0">
                <a:solidFill>
                  <a:srgbClr val="FFFFFF"/>
                </a:solidFill>
                <a:effectLst>
                  <a:outerShdw blurRad="38100" dist="38100" dir="2700000" rotWithShape="0">
                    <a:srgbClr val="000000"/>
                  </a:outerShdw>
                </a:effectLst>
              </a:defRPr>
            </a:pPr>
            <a:endParaRPr/>
          </a:p>
          <a:p>
            <a:pPr>
              <a:spcBef>
                <a:spcPts val="400"/>
              </a:spcBef>
              <a:defRPr sz="1400" b="0">
                <a:solidFill>
                  <a:srgbClr val="FFFFFF"/>
                </a:solidFill>
                <a:effectLst>
                  <a:outerShdw blurRad="38100" dist="38100" dir="2700000" rotWithShape="0">
                    <a:srgbClr val="000000"/>
                  </a:outerShdw>
                </a:effectLst>
              </a:defRPr>
            </a:pPr>
            <a:r>
              <a:rPr b="1"/>
              <a:t>Freight (~39%):</a:t>
            </a:r>
          </a:p>
          <a:p>
            <a:pPr>
              <a:spcBef>
                <a:spcPts val="400"/>
              </a:spcBef>
              <a:defRPr sz="400" b="0">
                <a:solidFill>
                  <a:srgbClr val="FFFFFF"/>
                </a:solidFill>
                <a:effectLst>
                  <a:outerShdw blurRad="38100" dist="38100" dir="2700000" rotWithShape="0">
                    <a:srgbClr val="000000"/>
                  </a:outerShdw>
                </a:effectLst>
              </a:defRPr>
            </a:pPr>
            <a:endParaRPr b="1"/>
          </a:p>
          <a:p>
            <a:pPr>
              <a:spcBef>
                <a:spcPts val="400"/>
              </a:spcBef>
              <a:defRPr sz="1400" b="0">
                <a:solidFill>
                  <a:srgbClr val="FFFFFF"/>
                </a:solidFill>
                <a:effectLst>
                  <a:outerShdw blurRad="38100" dist="38100" dir="2700000" rotWithShape="0">
                    <a:srgbClr val="000000"/>
                  </a:outerShdw>
                </a:effectLst>
              </a:defRPr>
            </a:pPr>
            <a:r>
              <a:t>Heavy truck		 13%</a:t>
            </a:r>
          </a:p>
          <a:p>
            <a:pPr>
              <a:spcBef>
                <a:spcPts val="400"/>
              </a:spcBef>
              <a:defRPr sz="1400" b="0">
                <a:solidFill>
                  <a:srgbClr val="FFFFFF"/>
                </a:solidFill>
                <a:effectLst>
                  <a:outerShdw blurRad="38100" dist="38100" dir="2700000" rotWithShape="0">
                    <a:srgbClr val="000000"/>
                  </a:outerShdw>
                </a:effectLst>
              </a:defRPr>
            </a:pPr>
            <a:r>
              <a:t>Other truck			 12%</a:t>
            </a:r>
          </a:p>
          <a:p>
            <a:pPr>
              <a:spcBef>
                <a:spcPts val="400"/>
              </a:spcBef>
              <a:defRPr sz="1400" b="0">
                <a:solidFill>
                  <a:srgbClr val="FFFFFF"/>
                </a:solidFill>
                <a:effectLst>
                  <a:outerShdw blurRad="38100" dist="38100" dir="2700000" rotWithShape="0">
                    <a:srgbClr val="000000"/>
                  </a:outerShdw>
                </a:effectLst>
              </a:defRPr>
            </a:pPr>
            <a:r>
              <a:t>Marine (ships &amp; barges)	 12%</a:t>
            </a:r>
          </a:p>
          <a:p>
            <a:pPr>
              <a:spcBef>
                <a:spcPts val="400"/>
              </a:spcBef>
              <a:defRPr sz="1400" b="0">
                <a:solidFill>
                  <a:srgbClr val="FFFFFF"/>
                </a:solidFill>
                <a:effectLst>
                  <a:outerShdw blurRad="38100" dist="38100" dir="2700000" rotWithShape="0">
                    <a:srgbClr val="000000"/>
                  </a:outerShdw>
                </a:effectLst>
              </a:defRPr>
            </a:pPr>
            <a:r>
              <a:t>Rail			  2%</a:t>
            </a:r>
          </a:p>
        </p:txBody>
      </p:sp>
      <p:sp>
        <p:nvSpPr>
          <p:cNvPr id="298" name="Rectangle 3"/>
          <p:cNvSpPr txBox="1"/>
          <p:nvPr/>
        </p:nvSpPr>
        <p:spPr>
          <a:xfrm>
            <a:off x="928491" y="3697888"/>
            <a:ext cx="3463892" cy="314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400">
                <a:solidFill>
                  <a:srgbClr val="FFFFFF"/>
                </a:solidFill>
                <a:effectLst>
                  <a:outerShdw blurRad="38100" dist="38100" dir="2700000" rotWithShape="0">
                    <a:srgbClr val="000000"/>
                  </a:outerShdw>
                </a:effectLst>
              </a:defRPr>
            </a:pPr>
            <a:r>
              <a:t>Passengers (~60%):</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400" b="0">
                <a:solidFill>
                  <a:srgbClr val="FFFFFF"/>
                </a:solidFill>
                <a:effectLst>
                  <a:outerShdw blurRad="38100" dist="38100" dir="2700000" rotWithShape="0">
                    <a:srgbClr val="000000"/>
                  </a:outerShdw>
                </a:effectLst>
              </a:defRPr>
            </a:pPr>
            <a:r>
              <a:t>Road Passenger		 50%</a:t>
            </a:r>
          </a:p>
          <a:p>
            <a:pPr>
              <a:spcBef>
                <a:spcPts val="400"/>
              </a:spcBef>
              <a:defRPr sz="1400" b="0">
                <a:solidFill>
                  <a:srgbClr val="FFFFFF"/>
                </a:solidFill>
                <a:effectLst>
                  <a:outerShdw blurRad="38100" dist="38100" dir="2700000" rotWithShape="0">
                    <a:srgbClr val="000000"/>
                  </a:outerShdw>
                </a:effectLst>
              </a:defRPr>
            </a:pPr>
            <a:r>
              <a:t>Aviation Passenger		 9%</a:t>
            </a:r>
          </a:p>
          <a:p>
            <a:pPr>
              <a:spcBef>
                <a:spcPts val="400"/>
              </a:spcBef>
              <a:defRPr sz="1400" b="0">
                <a:solidFill>
                  <a:srgbClr val="FFFFFF"/>
                </a:solidFill>
                <a:effectLst>
                  <a:outerShdw blurRad="38100" dist="38100" dir="2700000" rotWithShape="0">
                    <a:srgbClr val="000000"/>
                  </a:outerShdw>
                </a:effectLst>
              </a:defRPr>
            </a:pPr>
            <a:r>
              <a:t>Rail Passenger		 1%</a:t>
            </a:r>
          </a:p>
          <a:p>
            <a:pPr>
              <a:spcBef>
                <a:spcPts val="400"/>
              </a:spcBef>
              <a:defRPr sz="1400" b="0">
                <a:solidFill>
                  <a:srgbClr val="FFFFFF"/>
                </a:solidFill>
                <a:effectLst>
                  <a:outerShdw blurRad="38100" dist="38100" dir="2700000" rotWithShape="0">
                    <a:srgbClr val="000000"/>
                  </a:outerShdw>
                </a:effectLst>
              </a:defRPr>
            </a:pPr>
            <a:r>
              <a:t>Marine Passenger		 &lt; 1%</a:t>
            </a:r>
          </a:p>
          <a:p>
            <a:pPr>
              <a:spcBef>
                <a:spcPts val="400"/>
              </a:spcBef>
              <a:defRPr sz="400" b="0">
                <a:solidFill>
                  <a:srgbClr val="FFFFFF"/>
                </a:solidFill>
                <a:effectLst>
                  <a:outerShdw blurRad="38100" dist="38100" dir="2700000" rotWithShape="0">
                    <a:srgbClr val="000000"/>
                  </a:outerShdw>
                </a:effectLst>
              </a:defRPr>
            </a:pPr>
            <a:endParaRPr/>
          </a:p>
          <a:p>
            <a:pPr>
              <a:spcBef>
                <a:spcPts val="400"/>
              </a:spcBef>
              <a:defRPr sz="1400" b="0">
                <a:solidFill>
                  <a:srgbClr val="FFFFFF"/>
                </a:solidFill>
                <a:effectLst>
                  <a:outerShdw blurRad="38100" dist="38100" dir="2700000" rotWithShape="0">
                    <a:srgbClr val="000000"/>
                  </a:outerShdw>
                </a:effectLst>
              </a:defRPr>
            </a:pPr>
            <a:r>
              <a:rPr b="1"/>
              <a:t>Freight (~40%):</a:t>
            </a:r>
          </a:p>
          <a:p>
            <a:pPr>
              <a:spcBef>
                <a:spcPts val="400"/>
              </a:spcBef>
              <a:defRPr sz="400" b="0">
                <a:solidFill>
                  <a:srgbClr val="FFFFFF"/>
                </a:solidFill>
                <a:effectLst>
                  <a:outerShdw blurRad="38100" dist="38100" dir="2700000" rotWithShape="0">
                    <a:srgbClr val="000000"/>
                  </a:outerShdw>
                </a:effectLst>
              </a:defRPr>
            </a:pPr>
            <a:endParaRPr b="1"/>
          </a:p>
          <a:p>
            <a:pPr>
              <a:spcBef>
                <a:spcPts val="400"/>
              </a:spcBef>
              <a:defRPr sz="1400" b="0">
                <a:solidFill>
                  <a:srgbClr val="FFFFFF"/>
                </a:solidFill>
                <a:effectLst>
                  <a:outerShdw blurRad="38100" dist="38100" dir="2700000" rotWithShape="0">
                    <a:srgbClr val="000000"/>
                  </a:outerShdw>
                </a:effectLst>
              </a:defRPr>
            </a:pPr>
            <a:r>
              <a:t>Road Freight		 26%</a:t>
            </a:r>
          </a:p>
          <a:p>
            <a:pPr>
              <a:spcBef>
                <a:spcPts val="400"/>
              </a:spcBef>
              <a:defRPr sz="1400" b="0">
                <a:solidFill>
                  <a:srgbClr val="FFFFFF"/>
                </a:solidFill>
                <a:effectLst>
                  <a:outerShdw blurRad="38100" dist="38100" dir="2700000" rotWithShape="0">
                    <a:srgbClr val="000000"/>
                  </a:outerShdw>
                </a:effectLst>
              </a:defRPr>
            </a:pPr>
            <a:r>
              <a:t>Aviation Freight		 &lt; 1%</a:t>
            </a:r>
          </a:p>
          <a:p>
            <a:pPr>
              <a:spcBef>
                <a:spcPts val="400"/>
              </a:spcBef>
              <a:defRPr sz="1400" b="0">
                <a:solidFill>
                  <a:srgbClr val="FFFFFF"/>
                </a:solidFill>
                <a:effectLst>
                  <a:outerShdw blurRad="38100" dist="38100" dir="2700000" rotWithShape="0">
                    <a:srgbClr val="000000"/>
                  </a:outerShdw>
                </a:effectLst>
              </a:defRPr>
            </a:pPr>
            <a:r>
              <a:t>Marine Freight	 	 12%</a:t>
            </a:r>
          </a:p>
          <a:p>
            <a:pPr>
              <a:spcBef>
                <a:spcPts val="400"/>
              </a:spcBef>
              <a:defRPr sz="1400" b="0">
                <a:solidFill>
                  <a:srgbClr val="FFFFFF"/>
                </a:solidFill>
                <a:effectLst>
                  <a:outerShdw blurRad="38100" dist="38100" dir="2700000" rotWithShape="0">
                    <a:srgbClr val="000000"/>
                  </a:outerShdw>
                </a:effectLst>
              </a:defRPr>
            </a:pPr>
            <a:r>
              <a:t>Rail Freight			 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2"/>
          <p:cNvSpPr txBox="1">
            <a:spLocks noGrp="1"/>
          </p:cNvSpPr>
          <p:nvPr>
            <p:ph type="title"/>
          </p:nvPr>
        </p:nvSpPr>
        <p:spPr>
          <a:xfrm>
            <a:off x="58649" y="-12700"/>
            <a:ext cx="8950502" cy="609600"/>
          </a:xfrm>
          <a:prstGeom prst="rect">
            <a:avLst/>
          </a:prstGeom>
        </p:spPr>
        <p:txBody>
          <a:bodyPr/>
          <a:lstStyle/>
          <a:p>
            <a:pPr>
              <a:defRPr sz="2200" b="1" i="1"/>
            </a:pPr>
            <a:r>
              <a:rPr b="0"/>
              <a:t>Which IS</a:t>
            </a:r>
            <a:r>
              <a:t> </a:t>
            </a:r>
            <a:r>
              <a:rPr b="0"/>
              <a:t>good</a:t>
            </a:r>
            <a:r>
              <a:t> </a:t>
            </a:r>
            <a:r>
              <a:rPr b="0"/>
              <a:t>agreement about</a:t>
            </a:r>
            <a:r>
              <a:t> </a:t>
            </a:r>
            <a:r>
              <a:rPr>
                <a:solidFill>
                  <a:srgbClr val="FBC901"/>
                </a:solidFill>
              </a:rPr>
              <a:t>Today's Global Transport Energy:</a:t>
            </a:r>
          </a:p>
        </p:txBody>
      </p:sp>
      <p:sp>
        <p:nvSpPr>
          <p:cNvPr id="301" name="Rectangle 3"/>
          <p:cNvSpPr txBox="1"/>
          <p:nvPr/>
        </p:nvSpPr>
        <p:spPr>
          <a:xfrm>
            <a:off x="451306" y="761278"/>
            <a:ext cx="8241388" cy="5980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lnSpc>
                <a:spcPct val="190000"/>
              </a:lnSpc>
              <a:spcBef>
                <a:spcPts val="400"/>
              </a:spcBef>
              <a:tabLst>
                <a:tab pos="4140200" algn="l"/>
                <a:tab pos="5232400" algn="l"/>
              </a:tabLst>
              <a:defRPr sz="1520">
                <a:solidFill>
                  <a:srgbClr val="FFFFFF"/>
                </a:solidFill>
                <a:effectLst>
                  <a:outerShdw blurRad="36195" dist="36195" dir="2700000" rotWithShape="0">
                    <a:srgbClr val="000000"/>
                  </a:outerShdw>
                </a:effectLst>
              </a:defRPr>
            </a:pPr>
            <a:r>
              <a:t>	</a:t>
            </a:r>
            <a:r>
              <a:rPr>
                <a:solidFill>
                  <a:srgbClr val="FBC901"/>
                </a:solidFill>
              </a:rPr>
              <a:t>Global</a:t>
            </a:r>
          </a:p>
          <a:p>
            <a:pPr defTabSz="868680">
              <a:lnSpc>
                <a:spcPct val="190000"/>
              </a:lnSpc>
              <a:spcBef>
                <a:spcPts val="400"/>
              </a:spcBef>
              <a:tabLst>
                <a:tab pos="4140200" algn="l"/>
                <a:tab pos="5232400" algn="l"/>
              </a:tabLst>
              <a:defRPr sz="1520">
                <a:solidFill>
                  <a:srgbClr val="FFFFFF"/>
                </a:solidFill>
                <a:effectLst>
                  <a:outerShdw blurRad="36195" dist="36195" dir="2700000" rotWithShape="0">
                    <a:srgbClr val="000000"/>
                  </a:outerShdw>
                </a:effectLst>
              </a:defRPr>
            </a:pPr>
            <a:r>
              <a:t>Transport fraction of TOTAL ENERGY: 	</a:t>
            </a:r>
            <a:r>
              <a:rPr>
                <a:solidFill>
                  <a:srgbClr val="FBC901"/>
                </a:solidFill>
              </a:rPr>
              <a:t>25% 	</a:t>
            </a:r>
          </a:p>
          <a:p>
            <a:pPr defTabSz="868680">
              <a:lnSpc>
                <a:spcPct val="150000"/>
              </a:lnSpc>
              <a:spcBef>
                <a:spcPts val="400"/>
              </a:spcBef>
              <a:tabLst>
                <a:tab pos="4140200" algn="l"/>
                <a:tab pos="5232400" algn="l"/>
              </a:tabLst>
              <a:defRPr sz="1520">
                <a:solidFill>
                  <a:srgbClr val="FFFFFF"/>
                </a:solidFill>
                <a:effectLst>
                  <a:outerShdw blurRad="36195" dist="36195" dir="2700000" rotWithShape="0">
                    <a:srgbClr val="000000"/>
                  </a:outerShdw>
                </a:effectLst>
              </a:defRPr>
            </a:pPr>
            <a:r>
              <a:t>Fraction of TRANSPORT ENERGY used by:</a:t>
            </a:r>
            <a:endParaRPr>
              <a:solidFill>
                <a:srgbClr val="FBC901"/>
              </a:solidFill>
            </a:endParaRPr>
          </a:p>
          <a:p>
            <a:pPr lvl="1" indent="608851" defTabSz="868680">
              <a:lnSpc>
                <a:spcPct val="150000"/>
              </a:lnSpc>
              <a:spcBef>
                <a:spcPts val="400"/>
              </a:spcBef>
              <a:tabLst>
                <a:tab pos="4140200" algn="l"/>
                <a:tab pos="5232400" algn="l"/>
              </a:tabLst>
              <a:defRPr sz="1520">
                <a:solidFill>
                  <a:srgbClr val="FFFFFF"/>
                </a:solidFill>
                <a:effectLst>
                  <a:outerShdw blurRad="36195" dist="36195" dir="2700000" rotWithShape="0">
                    <a:srgbClr val="000000"/>
                  </a:outerShdw>
                </a:effectLst>
              </a:defRPr>
            </a:pPr>
            <a:r>
              <a:t>Fossil-fueled cars &amp; trucks	</a:t>
            </a:r>
            <a:r>
              <a:rPr>
                <a:solidFill>
                  <a:srgbClr val="FBC901"/>
                </a:solidFill>
              </a:rPr>
              <a:t>70-85%</a:t>
            </a:r>
            <a:r>
              <a:t>	</a:t>
            </a:r>
            <a:endParaRPr>
              <a:solidFill>
                <a:srgbClr val="FBC901"/>
              </a:solidFill>
            </a:endParaRPr>
          </a:p>
          <a:p>
            <a:pPr lvl="1" indent="608851"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rPr b="1"/>
              <a:t>Fossil-fueled ships	</a:t>
            </a:r>
            <a:r>
              <a:rPr b="1">
                <a:solidFill>
                  <a:srgbClr val="FBC901"/>
                </a:solidFill>
              </a:rPr>
              <a:t>~12%</a:t>
            </a:r>
          </a:p>
          <a:p>
            <a:pPr lvl="1" indent="608851" defTabSz="868680">
              <a:lnSpc>
                <a:spcPct val="19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rPr b="1"/>
              <a:t>Fossil-fueled airplanes	</a:t>
            </a:r>
            <a:r>
              <a:rPr b="1">
                <a:solidFill>
                  <a:srgbClr val="FBC901"/>
                </a:solidFill>
              </a:rPr>
              <a:t>10-15%</a:t>
            </a:r>
            <a:endParaRPr b="1"/>
          </a:p>
          <a:p>
            <a:pPr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rPr b="1"/>
              <a:t>Fraction of TRANSPORT ENERGY used by:</a:t>
            </a:r>
            <a:r>
              <a:t>	</a:t>
            </a:r>
          </a:p>
          <a:p>
            <a:pPr lvl="1" indent="608851"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rPr b="1"/>
              <a:t>Passengers:	</a:t>
            </a:r>
            <a:r>
              <a:rPr b="1">
                <a:solidFill>
                  <a:srgbClr val="FBC901"/>
                </a:solidFill>
              </a:rPr>
              <a:t>45-50%	</a:t>
            </a:r>
            <a:r>
              <a:rPr b="1"/>
              <a:t>in Cars &amp; Trucks</a:t>
            </a:r>
            <a:r>
              <a:rPr b="1">
                <a:solidFill>
                  <a:srgbClr val="FBC901"/>
                </a:solidFill>
              </a:rPr>
              <a:t> </a:t>
            </a:r>
          </a:p>
          <a:p>
            <a:pPr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t>                    	</a:t>
            </a:r>
            <a:r>
              <a:rPr b="1">
                <a:solidFill>
                  <a:srgbClr val="FBC901"/>
                </a:solidFill>
              </a:rPr>
              <a:t>9-13%	</a:t>
            </a:r>
            <a:r>
              <a:rPr b="1"/>
              <a:t>in Airplanes</a:t>
            </a:r>
          </a:p>
          <a:p>
            <a:pPr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t>	</a:t>
            </a:r>
            <a:r>
              <a:rPr b="1">
                <a:solidFill>
                  <a:srgbClr val="FBC901"/>
                </a:solidFill>
              </a:rPr>
              <a:t>1-2%	</a:t>
            </a:r>
            <a:r>
              <a:rPr b="1"/>
              <a:t>in Trains or Buses</a:t>
            </a:r>
            <a:r>
              <a:rPr b="1">
                <a:solidFill>
                  <a:srgbClr val="FBC901"/>
                </a:solidFill>
              </a:rPr>
              <a:t>	</a:t>
            </a:r>
          </a:p>
          <a:p>
            <a:pPr defTabSz="868680">
              <a:lnSpc>
                <a:spcPct val="150000"/>
              </a:lnSpc>
              <a:spcBef>
                <a:spcPts val="400"/>
              </a:spcBef>
              <a:tabLst>
                <a:tab pos="4140200" algn="l"/>
                <a:tab pos="5232400" algn="l"/>
              </a:tabLst>
              <a:defRPr sz="1520" b="0">
                <a:solidFill>
                  <a:srgbClr val="FFFFFF"/>
                </a:solidFill>
                <a:effectLst>
                  <a:outerShdw blurRad="36195" dist="36195" dir="2700000" rotWithShape="0">
                    <a:srgbClr val="000000"/>
                  </a:outerShdw>
                </a:effectLst>
              </a:defRPr>
            </a:pPr>
            <a:r>
              <a:t>	</a:t>
            </a:r>
            <a:r>
              <a:rPr b="1">
                <a:solidFill>
                  <a:srgbClr val="FBC901"/>
                </a:solidFill>
              </a:rPr>
              <a:t>&lt; 1%	</a:t>
            </a:r>
            <a:r>
              <a:t>in Ships</a:t>
            </a:r>
            <a:endParaRPr b="1">
              <a:solidFill>
                <a:srgbClr val="FBC901"/>
              </a:solidFill>
            </a:endParaRPr>
          </a:p>
          <a:p>
            <a:pPr lvl="1" indent="608851" defTabSz="868680">
              <a:lnSpc>
                <a:spcPct val="150000"/>
              </a:lnSpc>
              <a:spcBef>
                <a:spcPts val="400"/>
              </a:spcBef>
              <a:tabLst>
                <a:tab pos="4140200" algn="l"/>
                <a:tab pos="5232400" algn="l"/>
              </a:tabLst>
              <a:defRPr sz="1520">
                <a:solidFill>
                  <a:srgbClr val="FBC901"/>
                </a:solidFill>
                <a:effectLst>
                  <a:outerShdw blurRad="36195" dist="36195" dir="2700000" rotWithShape="0">
                    <a:srgbClr val="000000"/>
                  </a:outerShdw>
                </a:effectLst>
              </a:defRPr>
            </a:pPr>
            <a:r>
              <a:rPr>
                <a:solidFill>
                  <a:srgbClr val="FFFFFF"/>
                </a:solidFill>
              </a:rPr>
              <a:t>Freight: </a:t>
            </a:r>
            <a:r>
              <a:t>	25-26%	</a:t>
            </a:r>
            <a:r>
              <a:rPr>
                <a:solidFill>
                  <a:srgbClr val="FFFFFF"/>
                </a:solidFill>
              </a:rPr>
              <a:t>in Trucks</a:t>
            </a:r>
            <a:r>
              <a:t>	</a:t>
            </a:r>
          </a:p>
          <a:p>
            <a:pPr lvl="1" indent="608851" defTabSz="868680">
              <a:lnSpc>
                <a:spcPct val="150000"/>
              </a:lnSpc>
              <a:spcBef>
                <a:spcPts val="400"/>
              </a:spcBef>
              <a:tabLst>
                <a:tab pos="4140200" algn="l"/>
                <a:tab pos="5232400" algn="l"/>
              </a:tabLst>
              <a:defRPr sz="1520">
                <a:solidFill>
                  <a:srgbClr val="FBC901"/>
                </a:solidFill>
                <a:effectLst>
                  <a:outerShdw blurRad="36195" dist="36195" dir="2700000" rotWithShape="0">
                    <a:srgbClr val="000000"/>
                  </a:outerShdw>
                </a:effectLst>
              </a:defRPr>
            </a:pPr>
            <a:r>
              <a:t>	12% 	</a:t>
            </a:r>
            <a:r>
              <a:rPr>
                <a:solidFill>
                  <a:srgbClr val="FFFFFF"/>
                </a:solidFill>
              </a:rPr>
              <a:t>in Ships</a:t>
            </a:r>
          </a:p>
          <a:p>
            <a:pPr lvl="1" indent="608851" defTabSz="868680">
              <a:lnSpc>
                <a:spcPct val="150000"/>
              </a:lnSpc>
              <a:spcBef>
                <a:spcPts val="400"/>
              </a:spcBef>
              <a:tabLst>
                <a:tab pos="4140200" algn="l"/>
                <a:tab pos="5232400" algn="l"/>
              </a:tabLst>
              <a:defRPr sz="1520">
                <a:solidFill>
                  <a:srgbClr val="FBC901"/>
                </a:solidFill>
                <a:effectLst>
                  <a:outerShdw blurRad="36195" dist="36195" dir="2700000" rotWithShape="0">
                    <a:srgbClr val="000000"/>
                  </a:outerShdw>
                </a:effectLst>
              </a:defRPr>
            </a:pPr>
            <a:r>
              <a:t>	2%	</a:t>
            </a:r>
            <a:r>
              <a:rPr>
                <a:solidFill>
                  <a:srgbClr val="FFFFFF"/>
                </a:solidFill>
              </a:rPr>
              <a:t>in Trains</a:t>
            </a:r>
          </a:p>
          <a:p>
            <a:pPr lvl="1" indent="608851" defTabSz="868680">
              <a:lnSpc>
                <a:spcPct val="150000"/>
              </a:lnSpc>
              <a:spcBef>
                <a:spcPts val="400"/>
              </a:spcBef>
              <a:tabLst>
                <a:tab pos="4140200" algn="l"/>
                <a:tab pos="5232400" algn="l"/>
              </a:tabLst>
              <a:defRPr sz="1520">
                <a:solidFill>
                  <a:srgbClr val="FFFFFF"/>
                </a:solidFill>
                <a:effectLst>
                  <a:outerShdw blurRad="36195" dist="36195" dir="2700000" rotWithShape="0">
                    <a:srgbClr val="000000"/>
                  </a:outerShdw>
                </a:effectLst>
              </a:defRPr>
            </a:pPr>
            <a:r>
              <a:rPr>
                <a:solidFill>
                  <a:srgbClr val="FBC901"/>
                </a:solidFill>
              </a:rPr>
              <a:t>	&lt; 1% </a:t>
            </a:r>
            <a:r>
              <a:t>  	in Airplanes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2"/>
          <p:cNvSpPr txBox="1">
            <a:spLocks noGrp="1"/>
          </p:cNvSpPr>
          <p:nvPr>
            <p:ph type="title"/>
          </p:nvPr>
        </p:nvSpPr>
        <p:spPr>
          <a:xfrm>
            <a:off x="190303" y="2223280"/>
            <a:ext cx="8788794" cy="598588"/>
          </a:xfrm>
          <a:prstGeom prst="rect">
            <a:avLst/>
          </a:prstGeom>
        </p:spPr>
        <p:txBody>
          <a:bodyPr/>
          <a:lstStyle>
            <a:lvl1pPr>
              <a:defRPr sz="2400" b="1">
                <a:solidFill>
                  <a:srgbClr val="FBC901"/>
                </a:solidFill>
              </a:defRPr>
            </a:lvl1pPr>
          </a:lstStyle>
          <a:p>
            <a:r>
              <a:t>U.S. Transportation Energy</a:t>
            </a:r>
          </a:p>
        </p:txBody>
      </p:sp>
      <p:sp>
        <p:nvSpPr>
          <p:cNvPr id="30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2"/>
          <p:cNvSpPr txBox="1">
            <a:spLocks noGrp="1"/>
          </p:cNvSpPr>
          <p:nvPr>
            <p:ph type="title"/>
          </p:nvPr>
        </p:nvSpPr>
        <p:spPr>
          <a:xfrm>
            <a:off x="177603" y="-37319"/>
            <a:ext cx="8788794" cy="598587"/>
          </a:xfrm>
          <a:prstGeom prst="rect">
            <a:avLst/>
          </a:prstGeom>
        </p:spPr>
        <p:txBody>
          <a:bodyPr/>
          <a:lstStyle>
            <a:lvl1pPr>
              <a:defRPr>
                <a:solidFill>
                  <a:srgbClr val="FFFFFF"/>
                </a:solidFill>
              </a:defRPr>
            </a:lvl1pPr>
          </a:lstStyle>
          <a:p>
            <a:r>
              <a:t>Energy Consumption in Transportation:</a:t>
            </a:r>
          </a:p>
        </p:txBody>
      </p:sp>
      <p:sp>
        <p:nvSpPr>
          <p:cNvPr id="180" name="Rectangle 3"/>
          <p:cNvSpPr txBox="1"/>
          <p:nvPr/>
        </p:nvSpPr>
        <p:spPr>
          <a:xfrm>
            <a:off x="127000" y="593484"/>
            <a:ext cx="8952012" cy="418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For the second </a:t>
            </a:r>
            <a:r>
              <a:rPr b="1">
                <a:solidFill>
                  <a:srgbClr val="FBC901"/>
                </a:solidFill>
              </a:rPr>
              <a:t>Earth Day</a:t>
            </a:r>
            <a:r>
              <a:t> in 1971, Walt Kelley drew this now iconic cartoon: </a:t>
            </a:r>
            <a:r>
              <a:rPr baseline="31999"/>
              <a:t>1</a:t>
            </a:r>
          </a:p>
        </p:txBody>
      </p:sp>
      <p:sp>
        <p:nvSpPr>
          <p:cNvPr id="181" name="Rectangle 5"/>
          <p:cNvSpPr txBox="1"/>
          <p:nvPr/>
        </p:nvSpPr>
        <p:spPr>
          <a:xfrm>
            <a:off x="304800" y="66096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Pogo, by Walt Kelly, Post Hall Syndicate</a:t>
            </a:r>
          </a:p>
        </p:txBody>
      </p:sp>
      <p:sp>
        <p:nvSpPr>
          <p:cNvPr id="182" name="Rectangle 3"/>
          <p:cNvSpPr txBox="1"/>
          <p:nvPr/>
        </p:nvSpPr>
        <p:spPr>
          <a:xfrm>
            <a:off x="100174" y="3374503"/>
            <a:ext cx="8952013" cy="8831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In the immediate aftermath of 1970-80's </a:t>
            </a:r>
            <a:r>
              <a:rPr b="1"/>
              <a:t>Gas Crises,</a:t>
            </a:r>
            <a:r>
              <a:t> this view led to calls for sacrifice,</a:t>
            </a:r>
          </a:p>
          <a:p>
            <a:pPr>
              <a:spcBef>
                <a:spcPts val="400"/>
              </a:spcBef>
              <a:defRPr sz="700" b="0">
                <a:solidFill>
                  <a:srgbClr val="FFFFFF"/>
                </a:solidFill>
                <a:effectLst>
                  <a:outerShdw blurRad="38100" dist="38100" dir="2700000" rotWithShape="0">
                    <a:srgbClr val="000000"/>
                  </a:outerShdw>
                </a:effectLst>
              </a:defRPr>
            </a:pPr>
            <a:endParaRPr/>
          </a:p>
          <a:p>
            <a:pPr>
              <a:spcBef>
                <a:spcPts val="400"/>
              </a:spcBef>
              <a:tabLst>
                <a:tab pos="368300" algn="l"/>
              </a:tabLst>
              <a:defRPr b="0">
                <a:solidFill>
                  <a:srgbClr val="FFFFFF"/>
                </a:solidFill>
                <a:effectLst>
                  <a:outerShdw blurRad="38100" dist="38100" dir="2700000" rotWithShape="0">
                    <a:srgbClr val="000000"/>
                  </a:outerShdw>
                </a:effectLst>
              </a:defRPr>
            </a:pPr>
            <a:r>
              <a:t>	including the infamous Oval Office "sweater speech," while on America's highways: </a:t>
            </a:r>
          </a:p>
        </p:txBody>
      </p:sp>
      <p:grpSp>
        <p:nvGrpSpPr>
          <p:cNvPr id="185" name="Group"/>
          <p:cNvGrpSpPr/>
          <p:nvPr/>
        </p:nvGrpSpPr>
        <p:grpSpPr>
          <a:xfrm>
            <a:off x="1143000" y="4373770"/>
            <a:ext cx="6993362" cy="2014331"/>
            <a:chOff x="0" y="0"/>
            <a:chExt cx="6993361" cy="2014329"/>
          </a:xfrm>
        </p:grpSpPr>
        <p:pic>
          <p:nvPicPr>
            <p:cNvPr id="183" name="Picture 13" descr="Picture 13"/>
            <p:cNvPicPr>
              <a:picLocks noChangeAspect="1"/>
            </p:cNvPicPr>
            <p:nvPr/>
          </p:nvPicPr>
          <p:blipFill>
            <a:blip r:embed="rId2"/>
            <a:stretch>
              <a:fillRect/>
            </a:stretch>
          </p:blipFill>
          <p:spPr>
            <a:xfrm>
              <a:off x="0" y="25400"/>
              <a:ext cx="3038037" cy="1988930"/>
            </a:xfrm>
            <a:prstGeom prst="rect">
              <a:avLst/>
            </a:prstGeom>
            <a:ln w="12700" cap="flat">
              <a:noFill/>
              <a:miter lim="400000"/>
            </a:ln>
            <a:effectLst/>
          </p:spPr>
        </p:pic>
        <p:pic>
          <p:nvPicPr>
            <p:cNvPr id="184" name="Picture 14" descr="Picture 14"/>
            <p:cNvPicPr>
              <a:picLocks noChangeAspect="1"/>
            </p:cNvPicPr>
            <p:nvPr/>
          </p:nvPicPr>
          <p:blipFill>
            <a:blip r:embed="rId3"/>
            <a:stretch>
              <a:fillRect/>
            </a:stretch>
          </p:blipFill>
          <p:spPr>
            <a:xfrm>
              <a:off x="3441700" y="0"/>
              <a:ext cx="3551662" cy="1988930"/>
            </a:xfrm>
            <a:prstGeom prst="rect">
              <a:avLst/>
            </a:prstGeom>
            <a:ln w="12700" cap="flat">
              <a:noFill/>
              <a:miter lim="400000"/>
            </a:ln>
            <a:effectLst/>
          </p:spPr>
        </p:pic>
      </p:grpSp>
      <p:grpSp>
        <p:nvGrpSpPr>
          <p:cNvPr id="188" name="Group"/>
          <p:cNvGrpSpPr/>
          <p:nvPr/>
        </p:nvGrpSpPr>
        <p:grpSpPr>
          <a:xfrm>
            <a:off x="713800" y="1163763"/>
            <a:ext cx="7555287" cy="2058490"/>
            <a:chOff x="0" y="0"/>
            <a:chExt cx="7555285" cy="2058489"/>
          </a:xfrm>
        </p:grpSpPr>
        <p:pic>
          <p:nvPicPr>
            <p:cNvPr id="186" name="Image" descr="Image"/>
            <p:cNvPicPr>
              <a:picLocks noChangeAspect="1"/>
            </p:cNvPicPr>
            <p:nvPr/>
          </p:nvPicPr>
          <p:blipFill>
            <a:blip r:embed="rId4"/>
            <a:srcRect b="51830"/>
            <a:stretch>
              <a:fillRect/>
            </a:stretch>
          </p:blipFill>
          <p:spPr>
            <a:xfrm>
              <a:off x="0" y="28"/>
              <a:ext cx="3584617" cy="2058440"/>
            </a:xfrm>
            <a:prstGeom prst="rect">
              <a:avLst/>
            </a:prstGeom>
            <a:ln w="12700" cap="flat">
              <a:noFill/>
              <a:miter lim="400000"/>
            </a:ln>
            <a:effectLst/>
          </p:spPr>
        </p:pic>
        <p:pic>
          <p:nvPicPr>
            <p:cNvPr id="187" name="Image" descr="Image"/>
            <p:cNvPicPr>
              <a:picLocks noChangeAspect="1"/>
            </p:cNvPicPr>
            <p:nvPr/>
          </p:nvPicPr>
          <p:blipFill>
            <a:blip r:embed="rId5"/>
            <a:srcRect t="51876"/>
            <a:stretch>
              <a:fillRect/>
            </a:stretch>
          </p:blipFill>
          <p:spPr>
            <a:xfrm>
              <a:off x="3968586" y="0"/>
              <a:ext cx="3586700" cy="205849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5"/>
          <p:cNvSpPr txBox="1"/>
          <p:nvPr/>
        </p:nvSpPr>
        <p:spPr>
          <a:xfrm>
            <a:off x="228600" y="65937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EIA U.S. Energy Flow 2018: https://www.eia.gov/totalenergy/data/monthly/pdf/flow/total_energy.pdf</a:t>
            </a:r>
          </a:p>
        </p:txBody>
      </p:sp>
      <p:sp>
        <p:nvSpPr>
          <p:cNvPr id="307" name="Rectangle 3"/>
          <p:cNvSpPr txBox="1">
            <a:spLocks noGrp="1"/>
          </p:cNvSpPr>
          <p:nvPr>
            <p:ph type="body" sz="half" idx="1"/>
          </p:nvPr>
        </p:nvSpPr>
        <p:spPr>
          <a:xfrm>
            <a:off x="279400" y="3923382"/>
            <a:ext cx="8763000" cy="2686438"/>
          </a:xfrm>
          <a:prstGeom prst="rect">
            <a:avLst/>
          </a:prstGeom>
        </p:spPr>
        <p:txBody>
          <a:bodyPr/>
          <a:lstStyle/>
          <a:p>
            <a:pPr>
              <a:defRPr sz="1800">
                <a:latin typeface="+mn-lt"/>
                <a:ea typeface="+mn-ea"/>
                <a:cs typeface="+mn-cs"/>
                <a:sym typeface="Arial"/>
              </a:defRPr>
            </a:pPr>
            <a:r>
              <a:t>"Outputs" translated into my pie chart:</a:t>
            </a:r>
          </a:p>
          <a:p>
            <a:pPr>
              <a:defRPr sz="600">
                <a:latin typeface="+mn-lt"/>
                <a:ea typeface="+mn-ea"/>
                <a:cs typeface="+mn-cs"/>
                <a:sym typeface="Arial"/>
              </a:defRPr>
            </a:pPr>
            <a:endParaRPr/>
          </a:p>
          <a:p>
            <a:pPr>
              <a:defRPr sz="1800">
                <a:latin typeface="+mn-lt"/>
                <a:ea typeface="+mn-ea"/>
                <a:cs typeface="+mn-cs"/>
                <a:sym typeface="Arial"/>
              </a:defRPr>
            </a:pPr>
            <a:r>
              <a:t>	Exports (fuels):	17.3%</a:t>
            </a:r>
          </a:p>
          <a:p>
            <a:pPr>
              <a:spcBef>
                <a:spcPts val="200"/>
              </a:spcBef>
              <a:defRPr sz="600">
                <a:latin typeface="+mn-lt"/>
                <a:ea typeface="+mn-ea"/>
                <a:cs typeface="+mn-cs"/>
                <a:sym typeface="Arial"/>
              </a:defRPr>
            </a:pPr>
            <a:r>
              <a:t>  </a:t>
            </a:r>
          </a:p>
          <a:p>
            <a:pPr>
              <a:defRPr sz="1800">
                <a:latin typeface="+mn-lt"/>
                <a:ea typeface="+mn-ea"/>
                <a:cs typeface="+mn-cs"/>
                <a:sym typeface="Arial"/>
              </a:defRPr>
            </a:pPr>
            <a:r>
              <a:t>	Commerce:	17.7%	</a:t>
            </a:r>
          </a:p>
          <a:p>
            <a:pPr>
              <a:defRPr sz="600">
                <a:latin typeface="+mn-lt"/>
                <a:ea typeface="+mn-ea"/>
                <a:cs typeface="+mn-cs"/>
                <a:sym typeface="Arial"/>
              </a:defRPr>
            </a:pPr>
            <a:endParaRPr/>
          </a:p>
          <a:p>
            <a:pPr>
              <a:defRPr sz="1800">
                <a:latin typeface="+mn-lt"/>
                <a:ea typeface="+mn-ea"/>
                <a:cs typeface="+mn-cs"/>
                <a:sym typeface="Arial"/>
              </a:defRPr>
            </a:pPr>
            <a:r>
              <a:t>	Residential:	15.2%</a:t>
            </a:r>
            <a:endParaRPr b="1">
              <a:solidFill>
                <a:srgbClr val="FF6666"/>
              </a:solidFill>
            </a:endParaRPr>
          </a:p>
          <a:p>
            <a:pPr>
              <a:defRPr sz="600">
                <a:latin typeface="+mn-lt"/>
                <a:ea typeface="+mn-ea"/>
                <a:cs typeface="+mn-cs"/>
                <a:sym typeface="Arial"/>
              </a:defRPr>
            </a:pPr>
            <a:endParaRPr b="1">
              <a:solidFill>
                <a:srgbClr val="FF6666"/>
              </a:solidFill>
            </a:endParaRPr>
          </a:p>
          <a:p>
            <a:pPr>
              <a:defRPr sz="1800">
                <a:latin typeface="+mn-lt"/>
                <a:ea typeface="+mn-ea"/>
                <a:cs typeface="+mn-cs"/>
                <a:sym typeface="Arial"/>
              </a:defRPr>
            </a:pPr>
            <a:r>
              <a:t>	</a:t>
            </a:r>
            <a:r>
              <a:rPr b="1">
                <a:solidFill>
                  <a:srgbClr val="D4FB79"/>
                </a:solidFill>
              </a:rPr>
              <a:t>Transportation:	26.6%</a:t>
            </a:r>
          </a:p>
          <a:p>
            <a:pPr>
              <a:defRPr sz="600">
                <a:latin typeface="+mn-lt"/>
                <a:ea typeface="+mn-ea"/>
                <a:cs typeface="+mn-cs"/>
                <a:sym typeface="Arial"/>
              </a:defRPr>
            </a:pPr>
            <a:endParaRPr b="1">
              <a:solidFill>
                <a:srgbClr val="D4FB79"/>
              </a:solidFill>
            </a:endParaRPr>
          </a:p>
          <a:p>
            <a:pPr>
              <a:defRPr sz="1800">
                <a:latin typeface="+mn-lt"/>
                <a:ea typeface="+mn-ea"/>
                <a:cs typeface="+mn-cs"/>
                <a:sym typeface="Arial"/>
              </a:defRPr>
            </a:pPr>
            <a:r>
              <a:t>	Industrial:	23.2%</a:t>
            </a:r>
          </a:p>
        </p:txBody>
      </p:sp>
      <p:pic>
        <p:nvPicPr>
          <p:cNvPr id="308" name="Picture 6" descr="Picture 6"/>
          <p:cNvPicPr>
            <a:picLocks noChangeAspect="1"/>
          </p:cNvPicPr>
          <p:nvPr/>
        </p:nvPicPr>
        <p:blipFill>
          <a:blip r:embed="rId2"/>
          <a:stretch>
            <a:fillRect/>
          </a:stretch>
        </p:blipFill>
        <p:spPr>
          <a:xfrm>
            <a:off x="4356100" y="4038600"/>
            <a:ext cx="4038959" cy="2411998"/>
          </a:xfrm>
          <a:prstGeom prst="rect">
            <a:avLst/>
          </a:prstGeom>
          <a:ln w="12700">
            <a:miter lim="400000"/>
          </a:ln>
        </p:spPr>
      </p:pic>
      <p:pic>
        <p:nvPicPr>
          <p:cNvPr id="309" name="Image" descr="Image"/>
          <p:cNvPicPr>
            <a:picLocks noChangeAspect="1"/>
          </p:cNvPicPr>
          <p:nvPr/>
        </p:nvPicPr>
        <p:blipFill>
          <a:blip r:embed="rId3"/>
          <a:stretch>
            <a:fillRect/>
          </a:stretch>
        </p:blipFill>
        <p:spPr>
          <a:xfrm>
            <a:off x="2712720" y="1140120"/>
            <a:ext cx="4215126" cy="2641033"/>
          </a:xfrm>
          <a:prstGeom prst="rect">
            <a:avLst/>
          </a:prstGeom>
          <a:ln w="12700">
            <a:miter lim="400000"/>
          </a:ln>
        </p:spPr>
      </p:pic>
      <p:sp>
        <p:nvSpPr>
          <p:cNvPr id="310" name="Rectangle 3"/>
          <p:cNvSpPr txBox="1"/>
          <p:nvPr/>
        </p:nvSpPr>
        <p:spPr>
          <a:xfrm>
            <a:off x="254000" y="644284"/>
            <a:ext cx="8763000" cy="353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defRPr>
            </a:pPr>
            <a:r>
              <a:t>From the U.S. Energy Information Administration (EIA)'s 2018 "U.S. Energy Flow" </a:t>
            </a:r>
            <a:r>
              <a:rPr baseline="31999"/>
              <a:t>1</a:t>
            </a:r>
          </a:p>
        </p:txBody>
      </p:sp>
      <p:sp>
        <p:nvSpPr>
          <p:cNvPr id="311" name="Rectangle 2"/>
          <p:cNvSpPr txBox="1">
            <a:spLocks noGrp="1"/>
          </p:cNvSpPr>
          <p:nvPr>
            <p:ph type="title"/>
          </p:nvPr>
        </p:nvSpPr>
        <p:spPr>
          <a:xfrm>
            <a:off x="177603" y="-11919"/>
            <a:ext cx="8788794" cy="609601"/>
          </a:xfrm>
          <a:prstGeom prst="rect">
            <a:avLst/>
          </a:prstGeom>
        </p:spPr>
        <p:txBody>
          <a:bodyPr/>
          <a:lstStyle/>
          <a:p>
            <a:r>
              <a:t>Transportation's contribution to total </a:t>
            </a:r>
            <a:r>
              <a:rPr b="1">
                <a:solidFill>
                  <a:srgbClr val="FBC901"/>
                </a:solidFill>
              </a:rPr>
              <a:t>U.S. Energy Consumption</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Rectangle 2"/>
          <p:cNvSpPr txBox="1">
            <a:spLocks noGrp="1"/>
          </p:cNvSpPr>
          <p:nvPr>
            <p:ph type="title"/>
          </p:nvPr>
        </p:nvSpPr>
        <p:spPr>
          <a:xfrm>
            <a:off x="152203" y="13481"/>
            <a:ext cx="8788794" cy="609601"/>
          </a:xfrm>
          <a:prstGeom prst="rect">
            <a:avLst/>
          </a:prstGeom>
        </p:spPr>
        <p:txBody>
          <a:bodyPr/>
          <a:lstStyle/>
          <a:p>
            <a:r>
              <a:t>Breakdown of that U.S. Transportation Energy use by mode:</a:t>
            </a:r>
          </a:p>
        </p:txBody>
      </p:sp>
      <p:sp>
        <p:nvSpPr>
          <p:cNvPr id="314" name="Rectangle 3"/>
          <p:cNvSpPr txBox="1"/>
          <p:nvPr/>
        </p:nvSpPr>
        <p:spPr>
          <a:xfrm>
            <a:off x="190500" y="733184"/>
            <a:ext cx="8763000" cy="1493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a U.S. Energy Administration (EIA) webpage (accessed June 2020):</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"Use of Energy Explained - Energy Use for Transportation (In Depth)" </a:t>
            </a:r>
            <a:r>
              <a:rPr baseline="31999"/>
              <a:t>1</a:t>
            </a:r>
          </a:p>
        </p:txBody>
      </p:sp>
      <p:pic>
        <p:nvPicPr>
          <p:cNvPr id="315" name="Image" descr="Image"/>
          <p:cNvPicPr>
            <a:picLocks noChangeAspect="1"/>
          </p:cNvPicPr>
          <p:nvPr/>
        </p:nvPicPr>
        <p:blipFill>
          <a:blip r:embed="rId2"/>
          <a:stretch>
            <a:fillRect/>
          </a:stretch>
        </p:blipFill>
        <p:spPr>
          <a:xfrm>
            <a:off x="1351331" y="1757902"/>
            <a:ext cx="6535369" cy="4121828"/>
          </a:xfrm>
          <a:prstGeom prst="rect">
            <a:avLst/>
          </a:prstGeom>
          <a:ln w="12700">
            <a:miter lim="400000"/>
          </a:ln>
        </p:spPr>
      </p:pic>
      <p:sp>
        <p:nvSpPr>
          <p:cNvPr id="316" name="Rectangle 5"/>
          <p:cNvSpPr txBox="1"/>
          <p:nvPr/>
        </p:nvSpPr>
        <p:spPr>
          <a:xfrm>
            <a:off x="292100" y="65937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https://www.eia.gov/energyexplained/use-of-energy/transportation-in-depth.php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Rectangle 2"/>
          <p:cNvSpPr txBox="1">
            <a:spLocks noGrp="1"/>
          </p:cNvSpPr>
          <p:nvPr>
            <p:ph type="title"/>
          </p:nvPr>
        </p:nvSpPr>
        <p:spPr>
          <a:xfrm>
            <a:off x="228403" y="13481"/>
            <a:ext cx="8788794" cy="609601"/>
          </a:xfrm>
          <a:prstGeom prst="rect">
            <a:avLst/>
          </a:prstGeom>
        </p:spPr>
        <p:txBody>
          <a:bodyPr/>
          <a:lstStyle/>
          <a:p>
            <a:r>
              <a:t>Pertaining to </a:t>
            </a:r>
            <a:r>
              <a:rPr b="1"/>
              <a:t>only</a:t>
            </a:r>
            <a:r>
              <a:t> U.S. </a:t>
            </a:r>
            <a:r>
              <a:rPr b="1"/>
              <a:t>Passenger</a:t>
            </a:r>
            <a:r>
              <a:t> Transport:</a:t>
            </a:r>
          </a:p>
        </p:txBody>
      </p:sp>
      <p:sp>
        <p:nvSpPr>
          <p:cNvPr id="319" name="Rectangle 3"/>
          <p:cNvSpPr txBox="1"/>
          <p:nvPr/>
        </p:nvSpPr>
        <p:spPr>
          <a:xfrm>
            <a:off x="444500" y="771284"/>
            <a:ext cx="8763000" cy="888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the U.S. Department of Transportation (DOT)'s</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 "Transportation Statistics Annual Report- 2018" </a:t>
            </a:r>
            <a:r>
              <a:rPr baseline="31999"/>
              <a:t>1</a:t>
            </a:r>
          </a:p>
        </p:txBody>
      </p:sp>
      <p:sp>
        <p:nvSpPr>
          <p:cNvPr id="320" name="Rectangle 5"/>
          <p:cNvSpPr txBox="1"/>
          <p:nvPr/>
        </p:nvSpPr>
        <p:spPr>
          <a:xfrm>
            <a:off x="292100" y="63143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Page 3-5 (with labels added) in: https://www.bts.dot.gov/sites/bts.dot.gov/files/docs/browse-statistical-products-and-data/transportation-statistics-annual-reports/Preliminary-TSAR-Full-2018-a.pdf</a:t>
            </a:r>
          </a:p>
        </p:txBody>
      </p:sp>
      <p:grpSp>
        <p:nvGrpSpPr>
          <p:cNvPr id="324" name="Group"/>
          <p:cNvGrpSpPr/>
          <p:nvPr/>
        </p:nvGrpSpPr>
        <p:grpSpPr>
          <a:xfrm>
            <a:off x="381489" y="1906693"/>
            <a:ext cx="8330222" cy="3903703"/>
            <a:chOff x="0" y="0"/>
            <a:chExt cx="8330221" cy="3903702"/>
          </a:xfrm>
        </p:grpSpPr>
        <p:pic>
          <p:nvPicPr>
            <p:cNvPr id="321" name="Image" descr="Image"/>
            <p:cNvPicPr>
              <a:picLocks noChangeAspect="1"/>
            </p:cNvPicPr>
            <p:nvPr/>
          </p:nvPicPr>
          <p:blipFill>
            <a:blip r:embed="rId2"/>
            <a:stretch>
              <a:fillRect/>
            </a:stretch>
          </p:blipFill>
          <p:spPr>
            <a:xfrm>
              <a:off x="0" y="0"/>
              <a:ext cx="8330222" cy="3903703"/>
            </a:xfrm>
            <a:prstGeom prst="rect">
              <a:avLst/>
            </a:prstGeom>
            <a:ln w="12700" cap="flat">
              <a:noFill/>
              <a:miter lim="400000"/>
            </a:ln>
            <a:effectLst/>
          </p:spPr>
        </p:pic>
        <p:sp>
          <p:nvSpPr>
            <p:cNvPr id="322" name="Rectangle 3"/>
            <p:cNvSpPr txBox="1"/>
            <p:nvPr/>
          </p:nvSpPr>
          <p:spPr>
            <a:xfrm>
              <a:off x="6124284" y="404092"/>
              <a:ext cx="2170312" cy="442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defTabSz="457200">
                <a:defRPr sz="1200">
                  <a:solidFill>
                    <a:srgbClr val="E04550"/>
                  </a:solidFill>
                </a:defRPr>
              </a:pPr>
              <a:r>
                <a:t>Expansion of orange-purple</a:t>
              </a:r>
            </a:p>
            <a:p>
              <a:pPr defTabSz="457200">
                <a:defRPr sz="1200">
                  <a:solidFill>
                    <a:srgbClr val="E04550"/>
                  </a:solidFill>
                </a:defRPr>
              </a:pPr>
              <a:r>
                <a:t>(non-private vehicle) bands:</a:t>
              </a:r>
            </a:p>
          </p:txBody>
        </p:sp>
        <p:sp>
          <p:nvSpPr>
            <p:cNvPr id="323" name="Rectangle 3"/>
            <p:cNvSpPr txBox="1"/>
            <p:nvPr/>
          </p:nvSpPr>
          <p:spPr>
            <a:xfrm>
              <a:off x="855471" y="2270949"/>
              <a:ext cx="3966965" cy="4420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spcBef>
                  <a:spcPts val="400"/>
                </a:spcBef>
                <a:defRPr b="0">
                  <a:solidFill>
                    <a:srgbClr val="FFFFFF"/>
                  </a:solidFill>
                  <a:effectLst>
                    <a:outerShdw blurRad="38100" dist="38100" dir="2700000" rotWithShape="0">
                      <a:srgbClr val="000000"/>
                    </a:outerShdw>
                  </a:effectLst>
                </a:defRPr>
              </a:lvl1pPr>
            </a:lstStyle>
            <a:p>
              <a:r>
                <a:t>Private vehicle (cars / light tucks)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Rectangle 2"/>
          <p:cNvSpPr txBox="1">
            <a:spLocks noGrp="1"/>
          </p:cNvSpPr>
          <p:nvPr>
            <p:ph type="title"/>
          </p:nvPr>
        </p:nvSpPr>
        <p:spPr>
          <a:xfrm>
            <a:off x="139503" y="-24619"/>
            <a:ext cx="8940801" cy="609601"/>
          </a:xfrm>
          <a:prstGeom prst="rect">
            <a:avLst/>
          </a:prstGeom>
        </p:spPr>
        <p:txBody>
          <a:bodyPr/>
          <a:lstStyle/>
          <a:p>
            <a:pPr>
              <a:defRPr sz="2000"/>
            </a:pPr>
            <a:r>
              <a:t>The DOT conspicuously omitted a comparable </a:t>
            </a:r>
            <a:r>
              <a:rPr b="1"/>
              <a:t>freight</a:t>
            </a:r>
            <a:r>
              <a:t> ton-miles summary</a:t>
            </a:r>
          </a:p>
        </p:txBody>
      </p:sp>
      <p:sp>
        <p:nvSpPr>
          <p:cNvPr id="327" name="Rectangle 3"/>
          <p:cNvSpPr txBox="1"/>
          <p:nvPr/>
        </p:nvSpPr>
        <p:spPr>
          <a:xfrm>
            <a:off x="190500" y="669684"/>
            <a:ext cx="8763000" cy="57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But the earlier EIA "International Energy Outlook 2016" included this figure: </a:t>
            </a:r>
            <a:r>
              <a:rPr baseline="31999"/>
              <a:t>1</a:t>
            </a:r>
          </a:p>
        </p:txBody>
      </p:sp>
      <p:sp>
        <p:nvSpPr>
          <p:cNvPr id="328" name="Rectangle 3"/>
          <p:cNvSpPr txBox="1"/>
          <p:nvPr/>
        </p:nvSpPr>
        <p:spPr>
          <a:xfrm>
            <a:off x="5045299" y="1169586"/>
            <a:ext cx="3737817" cy="4518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68680">
              <a:spcBef>
                <a:spcPts val="400"/>
              </a:spcBef>
              <a:tabLst>
                <a:tab pos="228600" algn="l"/>
                <a:tab pos="444500" algn="l"/>
                <a:tab pos="660400" algn="l"/>
                <a:tab pos="2654300" algn="l"/>
              </a:tabLst>
              <a:defRPr sz="1520" b="0">
                <a:solidFill>
                  <a:srgbClr val="FFFFFF"/>
                </a:solidFill>
                <a:effectLst>
                  <a:outerShdw blurRad="36195" dist="36195" dir="2700000" rotWithShape="0">
                    <a:srgbClr val="000000"/>
                  </a:outerShdw>
                </a:effectLst>
              </a:defRPr>
            </a:pPr>
            <a:r>
              <a:t>Assuming:</a:t>
            </a:r>
          </a:p>
          <a:p>
            <a:pPr lvl="1" indent="608851" defTabSz="868680">
              <a:spcBef>
                <a:spcPts val="400"/>
              </a:spcBef>
              <a:tabLst>
                <a:tab pos="228600" algn="l"/>
                <a:tab pos="444500" algn="l"/>
                <a:tab pos="660400" algn="l"/>
                <a:tab pos="2654300" algn="l"/>
              </a:tabLst>
              <a:defRPr sz="1520" b="0">
                <a:solidFill>
                  <a:srgbClr val="FFFFFF"/>
                </a:solidFill>
                <a:effectLst>
                  <a:outerShdw blurRad="36195" dist="36195" dir="2700000" rotWithShape="0">
                    <a:srgbClr val="000000"/>
                  </a:outerShdw>
                </a:effectLst>
              </a:defRPr>
            </a:pPr>
            <a:r>
              <a:t> U.S. "Rail" is ~ all freight,</a:t>
            </a:r>
          </a:p>
          <a:p>
            <a:pPr lvl="1" indent="608851" defTabSz="868680">
              <a:spcBef>
                <a:spcPts val="400"/>
              </a:spcBef>
              <a:tabLst>
                <a:tab pos="228600" algn="l"/>
                <a:tab pos="444500" algn="l"/>
                <a:tab pos="660400" algn="l"/>
                <a:tab pos="2654300" algn="l"/>
              </a:tabLst>
              <a:defRPr sz="1520" b="0">
                <a:solidFill>
                  <a:srgbClr val="FFFFFF"/>
                </a:solidFill>
                <a:effectLst>
                  <a:outerShdw blurRad="36195" dist="36195" dir="2700000" rotWithShape="0">
                    <a:srgbClr val="000000"/>
                  </a:outerShdw>
                </a:effectLst>
              </a:defRPr>
            </a:pPr>
            <a:r>
              <a:t>	U.S. "Air" is ~ all passenger,</a:t>
            </a:r>
          </a:p>
          <a:p>
            <a:pPr lvl="1" indent="608851" defTabSz="868680">
              <a:spcBef>
                <a:spcPts val="400"/>
              </a:spcBef>
              <a:tabLst>
                <a:tab pos="228600" algn="l"/>
                <a:tab pos="444500" algn="l"/>
                <a:tab pos="660400" algn="l"/>
                <a:tab pos="2654300" algn="l"/>
              </a:tabLst>
              <a:defRPr sz="1520" b="0">
                <a:solidFill>
                  <a:srgbClr val="FFFFFF"/>
                </a:solidFill>
                <a:effectLst>
                  <a:outerShdw blurRad="36195" dist="36195" dir="2700000" rotWithShape="0">
                    <a:srgbClr val="000000"/>
                  </a:outerShdw>
                </a:effectLst>
              </a:defRPr>
            </a:pPr>
            <a:r>
              <a:t>	U.S. "Marine" is ~ all freight</a:t>
            </a:r>
          </a:p>
          <a:p>
            <a:pPr algn="ctr" defTabSz="868680">
              <a:spcBef>
                <a:spcPts val="400"/>
              </a:spcBef>
              <a:tabLst>
                <a:tab pos="228600" algn="l"/>
                <a:tab pos="444500" algn="l"/>
                <a:tab pos="660400" algn="l"/>
                <a:tab pos="2654300" algn="l"/>
              </a:tabLst>
              <a:defRPr sz="1520" b="0">
                <a:solidFill>
                  <a:srgbClr val="FFFFFF"/>
                </a:solidFill>
                <a:effectLst>
                  <a:outerShdw blurRad="36195" dist="36195" dir="2700000" rotWithShape="0">
                    <a:srgbClr val="000000"/>
                  </a:outerShdw>
                </a:effectLst>
              </a:defRPr>
            </a:pPr>
            <a:r>
              <a:t>Figure would imply:</a:t>
            </a:r>
          </a:p>
          <a:p>
            <a:pPr defTabSz="868680">
              <a:spcBef>
                <a:spcPts val="400"/>
              </a:spcBef>
              <a:tabLst>
                <a:tab pos="228600" algn="l"/>
                <a:tab pos="444500" algn="l"/>
                <a:tab pos="660400" algn="l"/>
                <a:tab pos="26543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228600" algn="l"/>
                <a:tab pos="444500" algn="l"/>
                <a:tab pos="660400" algn="l"/>
                <a:tab pos="2654300" algn="l"/>
              </a:tabLst>
              <a:defRPr sz="1710">
                <a:solidFill>
                  <a:srgbClr val="FFFFFF"/>
                </a:solidFill>
                <a:effectLst>
                  <a:outerShdw blurRad="36195" dist="36195" dir="2700000" rotWithShape="0">
                    <a:srgbClr val="000000"/>
                  </a:outerShdw>
                </a:effectLst>
              </a:defRPr>
            </a:pPr>
            <a:r>
              <a:t>Passengers (by all modes ~ 71%):</a:t>
            </a:r>
          </a:p>
          <a:p>
            <a:pPr defTabSz="868680">
              <a:spcBef>
                <a:spcPts val="400"/>
              </a:spcBef>
              <a:tabLst>
                <a:tab pos="228600" algn="l"/>
                <a:tab pos="444500" algn="l"/>
                <a:tab pos="660400" algn="l"/>
                <a:tab pos="2654300" algn="l"/>
              </a:tabLst>
              <a:defRPr sz="285" b="0">
                <a:solidFill>
                  <a:srgbClr val="FFFFFF"/>
                </a:solidFill>
                <a:effectLst>
                  <a:outerShdw blurRad="36195" dist="36195" dir="2700000" rotWithShape="0">
                    <a:srgbClr val="000000"/>
                  </a:outerShdw>
                </a:effectLst>
              </a:defRPr>
            </a:pPr>
            <a:endParaRP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Cars &amp; light trucks	~ 62%</a:t>
            </a: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Air 			~ 9%</a:t>
            </a: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All other	&lt; 1%</a:t>
            </a:r>
          </a:p>
          <a:p>
            <a:pPr defTabSz="868680">
              <a:spcBef>
                <a:spcPts val="400"/>
              </a:spcBef>
              <a:tabLst>
                <a:tab pos="228600" algn="l"/>
                <a:tab pos="444500" algn="l"/>
                <a:tab pos="660400" algn="l"/>
                <a:tab pos="2654300" algn="l"/>
              </a:tabLst>
              <a:defRPr sz="1045" b="0">
                <a:solidFill>
                  <a:srgbClr val="FFFFFF"/>
                </a:solidFill>
                <a:effectLst>
                  <a:outerShdw blurRad="36195" dist="36195" dir="2700000" rotWithShape="0">
                    <a:srgbClr val="000000"/>
                  </a:outerShdw>
                </a:effectLst>
              </a:defRPr>
            </a:pPr>
            <a:endParaRP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rPr b="1"/>
              <a:t>Freight (~ 29%):</a:t>
            </a:r>
          </a:p>
          <a:p>
            <a:pPr defTabSz="868680">
              <a:spcBef>
                <a:spcPts val="400"/>
              </a:spcBef>
              <a:tabLst>
                <a:tab pos="228600" algn="l"/>
                <a:tab pos="444500" algn="l"/>
                <a:tab pos="660400" algn="l"/>
                <a:tab pos="2654300" algn="l"/>
              </a:tabLst>
              <a:defRPr sz="285" b="0">
                <a:solidFill>
                  <a:srgbClr val="FFFFFF"/>
                </a:solidFill>
                <a:effectLst>
                  <a:outerShdw blurRad="36195" dist="36195" dir="2700000" rotWithShape="0">
                    <a:srgbClr val="000000"/>
                  </a:outerShdw>
                </a:effectLst>
              </a:defRPr>
            </a:pPr>
            <a:endParaRPr b="1"/>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Heavy truck	~ 22%</a:t>
            </a: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Marine 	~ 3.5%</a:t>
            </a:r>
          </a:p>
          <a:p>
            <a:pPr defTabSz="868680">
              <a:spcBef>
                <a:spcPts val="400"/>
              </a:spcBef>
              <a:tabLst>
                <a:tab pos="228600" algn="l"/>
                <a:tab pos="444500" algn="l"/>
                <a:tab pos="660400" algn="l"/>
                <a:tab pos="2654300" algn="l"/>
              </a:tabLst>
              <a:defRPr sz="1710" b="0">
                <a:solidFill>
                  <a:srgbClr val="FFFFFF"/>
                </a:solidFill>
                <a:effectLst>
                  <a:outerShdw blurRad="36195" dist="36195" dir="2700000" rotWithShape="0">
                    <a:srgbClr val="000000"/>
                  </a:outerShdw>
                </a:effectLst>
              </a:defRPr>
            </a:pPr>
            <a:r>
              <a:t>Rail			~ 2%</a:t>
            </a:r>
          </a:p>
        </p:txBody>
      </p:sp>
      <p:sp>
        <p:nvSpPr>
          <p:cNvPr id="329" name="Rectangle 5"/>
          <p:cNvSpPr txBox="1"/>
          <p:nvPr/>
        </p:nvSpPr>
        <p:spPr>
          <a:xfrm>
            <a:off x="228600" y="6542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Page 131 in: https://www.eia.gov/outlooks/ieo/pdf/0484(2016).pdf</a:t>
            </a:r>
          </a:p>
        </p:txBody>
      </p:sp>
      <p:pic>
        <p:nvPicPr>
          <p:cNvPr id="330" name="Image" descr="Image"/>
          <p:cNvPicPr>
            <a:picLocks noChangeAspect="1"/>
          </p:cNvPicPr>
          <p:nvPr/>
        </p:nvPicPr>
        <p:blipFill>
          <a:blip r:embed="rId2"/>
          <a:stretch>
            <a:fillRect/>
          </a:stretch>
        </p:blipFill>
        <p:spPr>
          <a:xfrm>
            <a:off x="157333" y="1402167"/>
            <a:ext cx="4740196" cy="4212461"/>
          </a:xfrm>
          <a:prstGeom prst="rect">
            <a:avLst/>
          </a:prstGeom>
          <a:ln w="12700">
            <a:miter lim="400000"/>
          </a:ln>
        </p:spPr>
      </p:pic>
      <p:sp>
        <p:nvSpPr>
          <p:cNvPr id="331" name="Rectangle 3"/>
          <p:cNvSpPr txBox="1"/>
          <p:nvPr/>
        </p:nvSpPr>
        <p:spPr>
          <a:xfrm>
            <a:off x="139700" y="5738554"/>
            <a:ext cx="8940800" cy="754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BC901"/>
                </a:solidFill>
                <a:effectLst>
                  <a:outerShdw blurRad="38100" dist="38100" dir="2700000" rotWithShape="0">
                    <a:srgbClr val="000000"/>
                  </a:outerShdw>
                </a:effectLst>
              </a:defRPr>
            </a:pPr>
            <a:r>
              <a:t>But U.S. marine freight of 3.5% is </a:t>
            </a:r>
            <a:r>
              <a:rPr b="1"/>
              <a:t>much smaller</a:t>
            </a:r>
            <a:r>
              <a:t> than the earlier Global value of 12%</a:t>
            </a:r>
          </a:p>
          <a:p>
            <a:pPr algn="ctr">
              <a:spcBef>
                <a:spcPts val="400"/>
              </a:spcBef>
              <a:defRPr sz="100" b="0">
                <a:solidFill>
                  <a:srgbClr val="FBC901"/>
                </a:solidFill>
                <a:effectLst>
                  <a:outerShdw blurRad="38100" dist="38100" dir="2700000" rotWithShape="0">
                    <a:srgbClr val="000000"/>
                  </a:outerShdw>
                </a:effectLst>
              </a:defRPr>
            </a:pPr>
            <a:endParaRPr/>
          </a:p>
          <a:p>
            <a:pPr algn="ctr">
              <a:spcBef>
                <a:spcPts val="400"/>
              </a:spcBef>
              <a:defRPr sz="1400" b="0">
                <a:solidFill>
                  <a:srgbClr val="FFFFFF"/>
                </a:solidFill>
                <a:effectLst>
                  <a:outerShdw blurRad="38100" dist="38100" dir="2700000" rotWithShape="0">
                    <a:srgbClr val="000000"/>
                  </a:outerShdw>
                </a:effectLst>
              </a:defRPr>
            </a:pPr>
            <a:r>
              <a:t>(Compare the 2nd-from-right dark brown "Marine" bands top to bottom in figure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Two reasons why U.S. ship transport energy </a:t>
            </a:r>
            <a:r>
              <a:rPr b="1"/>
              <a:t>might</a:t>
            </a:r>
            <a:r>
              <a:t> be lower:</a:t>
            </a:r>
          </a:p>
        </p:txBody>
      </p:sp>
      <p:sp>
        <p:nvSpPr>
          <p:cNvPr id="334" name="Rectangle 3"/>
          <p:cNvSpPr txBox="1"/>
          <p:nvPr/>
        </p:nvSpPr>
        <p:spPr>
          <a:xfrm>
            <a:off x="127000" y="792813"/>
            <a:ext cx="8890000" cy="5584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1) </a:t>
            </a:r>
            <a:r>
              <a:rPr b="1"/>
              <a:t>Relative Distances:</a:t>
            </a:r>
          </a:p>
          <a:p>
            <a:pPr lvl="1" indent="640896">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b="1"/>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The size of most countries is </a:t>
            </a:r>
            <a:r>
              <a:rPr b="1"/>
              <a:t>much smaller</a:t>
            </a:r>
            <a:r>
              <a:t> than the size of the world's oceans</a:t>
            </a:r>
          </a:p>
          <a:p>
            <a:pPr>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Distance traveled by goods from Asia in </a:t>
            </a:r>
            <a:r>
              <a:rPr b="1"/>
              <a:t>ships</a:t>
            </a:r>
            <a:r>
              <a:t> is thus </a:t>
            </a:r>
            <a:r>
              <a:rPr b="1"/>
              <a:t>much longer than</a:t>
            </a:r>
          </a:p>
          <a:p>
            <a:pPr>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r>
              <a:t>		</a:t>
            </a:r>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distance traveled in </a:t>
            </a:r>
            <a:r>
              <a:rPr b="1"/>
              <a:t>trucks &amp; trains</a:t>
            </a:r>
            <a:r>
              <a:t> to distribute goods </a:t>
            </a:r>
            <a:r>
              <a:rPr b="1"/>
              <a:t>within</a:t>
            </a:r>
            <a:r>
              <a:t> the country</a:t>
            </a:r>
          </a:p>
          <a:p>
            <a:pPr>
              <a:spcBef>
                <a:spcPts val="500"/>
              </a:spcBef>
              <a:tabLst>
                <a:tab pos="393700" algn="l"/>
                <a:tab pos="850900" algn="l"/>
                <a:tab pos="1308100" algn="l"/>
                <a:tab pos="1765300" algn="l"/>
              </a:tabLst>
              <a:defRPr sz="1100" b="0">
                <a:solidFill>
                  <a:srgbClr val="FFFFFF"/>
                </a:solidFill>
                <a:effectLst>
                  <a:outerShdw blurRad="38100" dist="38100" dir="2700000" rotWithShape="0">
                    <a:srgbClr val="000000"/>
                  </a:outerShdw>
                </a:effectLst>
              </a:defRPr>
            </a:pPr>
            <a:endParaRPr/>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But the continental U.S. is ~ 1/2 as wide as the Pacific Ocean</a:t>
            </a:r>
          </a:p>
          <a:p>
            <a:pPr>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Which shifts the distance balance away from ships towards trucks &amp; trains</a:t>
            </a:r>
          </a:p>
          <a:p>
            <a:pPr>
              <a:spcBef>
                <a:spcPts val="500"/>
              </a:spcBef>
              <a:tabLst>
                <a:tab pos="393700" algn="l"/>
                <a:tab pos="850900" algn="l"/>
                <a:tab pos="1308100" algn="l"/>
                <a:tab pos="1765300" algn="l"/>
              </a:tabLst>
              <a:defRPr sz="1100" b="0">
                <a:solidFill>
                  <a:srgbClr val="FFFFFF"/>
                </a:solidFill>
                <a:effectLst>
                  <a:outerShdw blurRad="38100" dist="38100" dir="2700000" rotWithShape="0">
                    <a:srgbClr val="000000"/>
                  </a:outerShdw>
                </a:effectLst>
              </a:defRPr>
            </a:pPr>
            <a:r>
              <a:t> </a:t>
            </a:r>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2) </a:t>
            </a:r>
            <a:r>
              <a:rPr b="1"/>
              <a:t>Deceptive Reporting: </a:t>
            </a:r>
          </a:p>
          <a:p>
            <a:pPr>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b="1"/>
          </a:p>
          <a:p>
            <a:pPr>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Nations want to polish their image by minimizing their apparent energy footprint</a:t>
            </a:r>
          </a:p>
          <a:p>
            <a:pPr>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a:p>
          <a:p>
            <a:pPr lvl="1" indent="640896">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which the U.S. </a:t>
            </a:r>
            <a:r>
              <a:rPr b="1"/>
              <a:t>might </a:t>
            </a:r>
            <a:r>
              <a:t>be doing by omitting or sharply discounting the </a:t>
            </a:r>
          </a:p>
          <a:p>
            <a:pPr lvl="1" indent="640896">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a:p>
          <a:p>
            <a:pPr lvl="1" indent="640896">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energy used transporting goods </a:t>
            </a:r>
            <a:r>
              <a:rPr b="1"/>
              <a:t>TO</a:t>
            </a:r>
            <a:r>
              <a:t> the U.S. via internationally flagged ships</a:t>
            </a:r>
          </a:p>
          <a:p>
            <a:pPr lvl="1" indent="640896">
              <a:spcBef>
                <a:spcPts val="5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defRPr>
            </a:pPr>
            <a:endParaRPr/>
          </a:p>
          <a:p>
            <a:pPr lvl="1" indent="640896">
              <a:spcBef>
                <a:spcPts val="500"/>
              </a:spcBef>
              <a:tabLst>
                <a:tab pos="393700" algn="l"/>
                <a:tab pos="850900" algn="l"/>
                <a:tab pos="1308100" algn="l"/>
                <a:tab pos="1765300" algn="l"/>
              </a:tabLst>
              <a:defRPr b="0">
                <a:solidFill>
                  <a:srgbClr val="FFFFFF"/>
                </a:solidFill>
                <a:effectLst>
                  <a:outerShdw blurRad="38100" dist="38100" dir="2700000" rotWithShape="0">
                    <a:srgbClr val="000000"/>
                  </a:outerShdw>
                </a:effectLst>
              </a:defRPr>
            </a:pPr>
            <a:r>
              <a:t>		(which, while it might be legally defensible, strikes me as deceptive)</a:t>
            </a:r>
          </a:p>
        </p:txBody>
      </p:sp>
      <p:sp>
        <p:nvSpPr>
          <p:cNvPr id="335"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angle 2"/>
          <p:cNvSpPr txBox="1">
            <a:spLocks noGrp="1"/>
          </p:cNvSpPr>
          <p:nvPr>
            <p:ph type="title"/>
          </p:nvPr>
        </p:nvSpPr>
        <p:spPr>
          <a:xfrm>
            <a:off x="58649" y="-12700"/>
            <a:ext cx="8950502" cy="609600"/>
          </a:xfrm>
          <a:prstGeom prst="rect">
            <a:avLst/>
          </a:prstGeom>
        </p:spPr>
        <p:txBody>
          <a:bodyPr/>
          <a:lstStyle/>
          <a:p>
            <a:pPr>
              <a:defRPr sz="2100" b="1" i="1"/>
            </a:pPr>
            <a:r>
              <a:t>Summary comparison of </a:t>
            </a:r>
            <a:r>
              <a:rPr>
                <a:solidFill>
                  <a:srgbClr val="FBC901"/>
                </a:solidFill>
              </a:rPr>
              <a:t>Global vs. U.S. Transport Energy:</a:t>
            </a:r>
          </a:p>
        </p:txBody>
      </p:sp>
      <p:sp>
        <p:nvSpPr>
          <p:cNvPr id="338" name="Rectangle 3"/>
          <p:cNvSpPr txBox="1"/>
          <p:nvPr/>
        </p:nvSpPr>
        <p:spPr>
          <a:xfrm>
            <a:off x="197306" y="761278"/>
            <a:ext cx="8749388" cy="5980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defTabSz="868680">
              <a:lnSpc>
                <a:spcPct val="190000"/>
              </a:lnSpc>
              <a:spcBef>
                <a:spcPts val="400"/>
              </a:spcBef>
              <a:tabLst>
                <a:tab pos="4140200" algn="l"/>
                <a:tab pos="5080000" algn="l"/>
                <a:tab pos="5626100" algn="l"/>
                <a:tab pos="6489700" algn="l"/>
              </a:tabLst>
              <a:defRPr sz="1520">
                <a:solidFill>
                  <a:srgbClr val="FFFFFF"/>
                </a:solidFill>
                <a:effectLst>
                  <a:outerShdw blurRad="36195" dist="36195" dir="2700000" rotWithShape="0">
                    <a:srgbClr val="000000"/>
                  </a:outerShdw>
                </a:effectLst>
              </a:defRPr>
            </a:pPr>
            <a:r>
              <a:t>	</a:t>
            </a:r>
            <a:r>
              <a:rPr>
                <a:solidFill>
                  <a:srgbClr val="FBC901"/>
                </a:solidFill>
              </a:rPr>
              <a:t>Global		U.S.</a:t>
            </a:r>
          </a:p>
          <a:p>
            <a:pPr defTabSz="868680">
              <a:lnSpc>
                <a:spcPct val="190000"/>
              </a:lnSpc>
              <a:spcBef>
                <a:spcPts val="400"/>
              </a:spcBef>
              <a:tabLst>
                <a:tab pos="4140200" algn="l"/>
                <a:tab pos="5080000" algn="l"/>
                <a:tab pos="5626100" algn="l"/>
                <a:tab pos="6489700" algn="l"/>
              </a:tabLst>
              <a:defRPr sz="1520">
                <a:solidFill>
                  <a:srgbClr val="FFFFFF"/>
                </a:solidFill>
                <a:effectLst>
                  <a:outerShdw blurRad="36195" dist="36195" dir="2700000" rotWithShape="0">
                    <a:srgbClr val="000000"/>
                  </a:outerShdw>
                </a:effectLst>
              </a:defRPr>
            </a:pPr>
            <a:r>
              <a:t>Transport fraction of TOTAL ENERGY: 	</a:t>
            </a:r>
            <a:r>
              <a:rPr>
                <a:solidFill>
                  <a:srgbClr val="FBC901"/>
                </a:solidFill>
              </a:rPr>
              <a:t>25% 	</a:t>
            </a:r>
            <a:r>
              <a:t>vs.</a:t>
            </a:r>
            <a:r>
              <a:rPr>
                <a:solidFill>
                  <a:srgbClr val="FBC901"/>
                </a:solidFill>
              </a:rPr>
              <a:t>	26.7%</a:t>
            </a:r>
          </a:p>
          <a:p>
            <a:pPr defTabSz="868680">
              <a:lnSpc>
                <a:spcPct val="150000"/>
              </a:lnSpc>
              <a:spcBef>
                <a:spcPts val="400"/>
              </a:spcBef>
              <a:tabLst>
                <a:tab pos="4140200" algn="l"/>
                <a:tab pos="5080000" algn="l"/>
                <a:tab pos="5626100" algn="l"/>
                <a:tab pos="6489700" algn="l"/>
              </a:tabLst>
              <a:defRPr sz="1520">
                <a:solidFill>
                  <a:srgbClr val="FFFFFF"/>
                </a:solidFill>
                <a:effectLst>
                  <a:outerShdw blurRad="36195" dist="36195" dir="2700000" rotWithShape="0">
                    <a:srgbClr val="000000"/>
                  </a:outerShdw>
                </a:effectLst>
              </a:defRPr>
            </a:pPr>
            <a:r>
              <a:t>Fraction of TRANSPORT ENERGY used by:</a:t>
            </a:r>
            <a:endParaRPr>
              <a:solidFill>
                <a:srgbClr val="FBC901"/>
              </a:solidFill>
            </a:endParaRPr>
          </a:p>
          <a:p>
            <a:pPr lvl="1" indent="608851" defTabSz="868680">
              <a:lnSpc>
                <a:spcPct val="150000"/>
              </a:lnSpc>
              <a:spcBef>
                <a:spcPts val="400"/>
              </a:spcBef>
              <a:tabLst>
                <a:tab pos="4140200" algn="l"/>
                <a:tab pos="5080000" algn="l"/>
                <a:tab pos="5626100" algn="l"/>
                <a:tab pos="6489700" algn="l"/>
              </a:tabLst>
              <a:defRPr sz="1520">
                <a:solidFill>
                  <a:srgbClr val="FFFFFF"/>
                </a:solidFill>
                <a:effectLst>
                  <a:outerShdw blurRad="36195" dist="36195" dir="2700000" rotWithShape="0">
                    <a:srgbClr val="000000"/>
                  </a:outerShdw>
                </a:effectLst>
              </a:defRPr>
            </a:pPr>
            <a:r>
              <a:t>Fossil-fueled cars &amp; trucks	</a:t>
            </a:r>
            <a:r>
              <a:rPr>
                <a:solidFill>
                  <a:srgbClr val="FBC901"/>
                </a:solidFill>
              </a:rPr>
              <a:t>70-85%</a:t>
            </a:r>
            <a:r>
              <a:t>	vs.	</a:t>
            </a:r>
            <a:r>
              <a:rPr>
                <a:solidFill>
                  <a:srgbClr val="FBC901"/>
                </a:solidFill>
              </a:rPr>
              <a:t>~84%</a:t>
            </a:r>
          </a:p>
          <a:p>
            <a:pPr lvl="1" indent="608851"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rPr b="1"/>
              <a:t>Fossil-fueled ships	</a:t>
            </a:r>
            <a:r>
              <a:rPr b="1">
                <a:solidFill>
                  <a:srgbClr val="FBC901"/>
                </a:solidFill>
              </a:rPr>
              <a:t>~12%	</a:t>
            </a:r>
            <a:r>
              <a:rPr b="1"/>
              <a:t>vs.</a:t>
            </a:r>
            <a:r>
              <a:rPr b="1">
                <a:solidFill>
                  <a:srgbClr val="FBC901"/>
                </a:solidFill>
              </a:rPr>
              <a:t>	3.5-5%</a:t>
            </a:r>
          </a:p>
          <a:p>
            <a:pPr lvl="1" indent="608851" defTabSz="868680">
              <a:lnSpc>
                <a:spcPct val="19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rPr b="1"/>
              <a:t>Fossil-fueled airplanes	</a:t>
            </a:r>
            <a:r>
              <a:rPr b="1">
                <a:solidFill>
                  <a:srgbClr val="FBC901"/>
                </a:solidFill>
              </a:rPr>
              <a:t>10-15%	</a:t>
            </a:r>
            <a:r>
              <a:rPr b="1"/>
              <a:t>vs.</a:t>
            </a:r>
            <a:r>
              <a:rPr b="1">
                <a:solidFill>
                  <a:srgbClr val="FBC901"/>
                </a:solidFill>
              </a:rPr>
              <a:t>	~9%</a:t>
            </a:r>
            <a:endParaRPr b="1"/>
          </a:p>
          <a:p>
            <a:pPr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rPr b="1"/>
              <a:t>Fraction of TRANSPORT ENERGY used by:</a:t>
            </a:r>
            <a:r>
              <a:t>	</a:t>
            </a:r>
          </a:p>
          <a:p>
            <a:pPr lvl="1" indent="608851"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rPr b="1"/>
              <a:t>Passengers:	</a:t>
            </a:r>
            <a:r>
              <a:rPr b="1">
                <a:solidFill>
                  <a:srgbClr val="FBC901"/>
                </a:solidFill>
              </a:rPr>
              <a:t>45-50%	</a:t>
            </a:r>
            <a:r>
              <a:rPr b="1"/>
              <a:t>vs.</a:t>
            </a:r>
            <a:r>
              <a:rPr b="1">
                <a:solidFill>
                  <a:srgbClr val="FBC901"/>
                </a:solidFill>
              </a:rPr>
              <a:t>	~62%	</a:t>
            </a:r>
            <a:r>
              <a:rPr b="1"/>
              <a:t>in Cars &amp; Trucks</a:t>
            </a:r>
            <a:r>
              <a:rPr b="1">
                <a:solidFill>
                  <a:srgbClr val="FBC901"/>
                </a:solidFill>
              </a:rPr>
              <a:t> </a:t>
            </a:r>
          </a:p>
          <a:p>
            <a:pPr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t>                    	</a:t>
            </a:r>
            <a:r>
              <a:rPr b="1">
                <a:solidFill>
                  <a:srgbClr val="FBC901"/>
                </a:solidFill>
              </a:rPr>
              <a:t>9-13%	</a:t>
            </a:r>
            <a:r>
              <a:rPr b="1"/>
              <a:t>vs.</a:t>
            </a:r>
            <a:r>
              <a:rPr b="1">
                <a:solidFill>
                  <a:srgbClr val="FBC901"/>
                </a:solidFill>
              </a:rPr>
              <a:t>	~9%	</a:t>
            </a:r>
            <a:r>
              <a:rPr b="1"/>
              <a:t>in Airplanes</a:t>
            </a:r>
          </a:p>
          <a:p>
            <a:pPr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t>	</a:t>
            </a:r>
            <a:r>
              <a:rPr b="1">
                <a:solidFill>
                  <a:srgbClr val="FBC901"/>
                </a:solidFill>
              </a:rPr>
              <a:t>1-2%	</a:t>
            </a:r>
            <a:r>
              <a:rPr b="1"/>
              <a:t>vs.</a:t>
            </a:r>
            <a:r>
              <a:rPr b="1">
                <a:solidFill>
                  <a:srgbClr val="FBC901"/>
                </a:solidFill>
              </a:rPr>
              <a:t>	&lt;1%	</a:t>
            </a:r>
            <a:r>
              <a:rPr b="1"/>
              <a:t>in Trains or Buses</a:t>
            </a:r>
            <a:r>
              <a:rPr b="1">
                <a:solidFill>
                  <a:srgbClr val="FBC901"/>
                </a:solidFill>
              </a:rPr>
              <a:t>	</a:t>
            </a:r>
          </a:p>
          <a:p>
            <a:pPr defTabSz="868680">
              <a:lnSpc>
                <a:spcPct val="150000"/>
              </a:lnSpc>
              <a:spcBef>
                <a:spcPts val="400"/>
              </a:spcBef>
              <a:tabLst>
                <a:tab pos="4140200" algn="l"/>
                <a:tab pos="5080000" algn="l"/>
                <a:tab pos="5626100" algn="l"/>
                <a:tab pos="6489700" algn="l"/>
              </a:tabLst>
              <a:defRPr sz="1520" b="0">
                <a:solidFill>
                  <a:srgbClr val="FFFFFF"/>
                </a:solidFill>
                <a:effectLst>
                  <a:outerShdw blurRad="36195" dist="36195" dir="2700000" rotWithShape="0">
                    <a:srgbClr val="000000"/>
                  </a:outerShdw>
                </a:effectLst>
              </a:defRPr>
            </a:pPr>
            <a:r>
              <a:t>	</a:t>
            </a:r>
            <a:r>
              <a:rPr b="1">
                <a:solidFill>
                  <a:srgbClr val="FBC901"/>
                </a:solidFill>
              </a:rPr>
              <a:t>&lt; 1%	</a:t>
            </a:r>
            <a:r>
              <a:rPr b="1"/>
              <a:t>vs.</a:t>
            </a:r>
            <a:r>
              <a:rPr b="1">
                <a:solidFill>
                  <a:srgbClr val="FBC901"/>
                </a:solidFill>
              </a:rPr>
              <a:t>	&lt;1%	</a:t>
            </a:r>
            <a:r>
              <a:t>in Ships</a:t>
            </a:r>
            <a:endParaRPr b="1">
              <a:solidFill>
                <a:srgbClr val="FBC901"/>
              </a:solidFill>
            </a:endParaRPr>
          </a:p>
          <a:p>
            <a:pPr lvl="1" indent="608851" defTabSz="868680">
              <a:lnSpc>
                <a:spcPct val="150000"/>
              </a:lnSpc>
              <a:spcBef>
                <a:spcPts val="400"/>
              </a:spcBef>
              <a:tabLst>
                <a:tab pos="4140200" algn="l"/>
                <a:tab pos="5080000" algn="l"/>
                <a:tab pos="5626100" algn="l"/>
                <a:tab pos="6489700" algn="l"/>
              </a:tabLst>
              <a:defRPr sz="1520">
                <a:solidFill>
                  <a:srgbClr val="FBC901"/>
                </a:solidFill>
                <a:effectLst>
                  <a:outerShdw blurRad="36195" dist="36195" dir="2700000" rotWithShape="0">
                    <a:srgbClr val="000000"/>
                  </a:outerShdw>
                </a:effectLst>
              </a:defRPr>
            </a:pPr>
            <a:r>
              <a:rPr>
                <a:solidFill>
                  <a:srgbClr val="FFFFFF"/>
                </a:solidFill>
              </a:rPr>
              <a:t>Freight: </a:t>
            </a:r>
            <a:r>
              <a:t>	25-26%	</a:t>
            </a:r>
            <a:r>
              <a:rPr>
                <a:solidFill>
                  <a:srgbClr val="FFFFFF"/>
                </a:solidFill>
              </a:rPr>
              <a:t>vs.</a:t>
            </a:r>
            <a:r>
              <a:t>	~22%	</a:t>
            </a:r>
            <a:r>
              <a:rPr>
                <a:solidFill>
                  <a:srgbClr val="FFFFFF"/>
                </a:solidFill>
              </a:rPr>
              <a:t>in Trucks</a:t>
            </a:r>
            <a:r>
              <a:t>	</a:t>
            </a:r>
          </a:p>
          <a:p>
            <a:pPr lvl="1" indent="608851" defTabSz="868680">
              <a:lnSpc>
                <a:spcPct val="150000"/>
              </a:lnSpc>
              <a:spcBef>
                <a:spcPts val="400"/>
              </a:spcBef>
              <a:tabLst>
                <a:tab pos="4140200" algn="l"/>
                <a:tab pos="5080000" algn="l"/>
                <a:tab pos="5626100" algn="l"/>
                <a:tab pos="6489700" algn="l"/>
              </a:tabLst>
              <a:defRPr sz="1520">
                <a:solidFill>
                  <a:srgbClr val="FBC901"/>
                </a:solidFill>
                <a:effectLst>
                  <a:outerShdw blurRad="36195" dist="36195" dir="2700000" rotWithShape="0">
                    <a:srgbClr val="000000"/>
                  </a:outerShdw>
                </a:effectLst>
              </a:defRPr>
            </a:pPr>
            <a:r>
              <a:t>	12% 	</a:t>
            </a:r>
            <a:r>
              <a:rPr>
                <a:solidFill>
                  <a:srgbClr val="FFFFFF"/>
                </a:solidFill>
              </a:rPr>
              <a:t>vs.</a:t>
            </a:r>
            <a:r>
              <a:t>	~3.5%	</a:t>
            </a:r>
            <a:r>
              <a:rPr>
                <a:solidFill>
                  <a:srgbClr val="FFFFFF"/>
                </a:solidFill>
              </a:rPr>
              <a:t>in Ships</a:t>
            </a:r>
          </a:p>
          <a:p>
            <a:pPr lvl="1" indent="608851" defTabSz="868680">
              <a:lnSpc>
                <a:spcPct val="150000"/>
              </a:lnSpc>
              <a:spcBef>
                <a:spcPts val="400"/>
              </a:spcBef>
              <a:tabLst>
                <a:tab pos="4140200" algn="l"/>
                <a:tab pos="5080000" algn="l"/>
                <a:tab pos="5626100" algn="l"/>
                <a:tab pos="6489700" algn="l"/>
              </a:tabLst>
              <a:defRPr sz="1520">
                <a:solidFill>
                  <a:srgbClr val="FBC901"/>
                </a:solidFill>
                <a:effectLst>
                  <a:outerShdw blurRad="36195" dist="36195" dir="2700000" rotWithShape="0">
                    <a:srgbClr val="000000"/>
                  </a:outerShdw>
                </a:effectLst>
              </a:defRPr>
            </a:pPr>
            <a:r>
              <a:t>	2%	</a:t>
            </a:r>
            <a:r>
              <a:rPr>
                <a:solidFill>
                  <a:srgbClr val="FFFFFF"/>
                </a:solidFill>
              </a:rPr>
              <a:t>vs.</a:t>
            </a:r>
            <a:r>
              <a:t>	2%	</a:t>
            </a:r>
            <a:r>
              <a:rPr>
                <a:solidFill>
                  <a:srgbClr val="FFFFFF"/>
                </a:solidFill>
              </a:rPr>
              <a:t>in Trains</a:t>
            </a:r>
          </a:p>
          <a:p>
            <a:pPr lvl="1" indent="608851" defTabSz="868680">
              <a:lnSpc>
                <a:spcPct val="150000"/>
              </a:lnSpc>
              <a:spcBef>
                <a:spcPts val="400"/>
              </a:spcBef>
              <a:tabLst>
                <a:tab pos="4140200" algn="l"/>
                <a:tab pos="5080000" algn="l"/>
                <a:tab pos="5626100" algn="l"/>
                <a:tab pos="6489700" algn="l"/>
              </a:tabLst>
              <a:defRPr sz="1520">
                <a:solidFill>
                  <a:srgbClr val="FFFFFF"/>
                </a:solidFill>
                <a:effectLst>
                  <a:outerShdw blurRad="36195" dist="36195" dir="2700000" rotWithShape="0">
                    <a:srgbClr val="000000"/>
                  </a:outerShdw>
                </a:effectLst>
              </a:defRPr>
            </a:pPr>
            <a:r>
              <a:rPr>
                <a:solidFill>
                  <a:srgbClr val="FBC901"/>
                </a:solidFill>
              </a:rPr>
              <a:t>	&lt; 1% </a:t>
            </a:r>
            <a:r>
              <a:t>  	vs.	</a:t>
            </a:r>
            <a:r>
              <a:rPr>
                <a:solidFill>
                  <a:srgbClr val="FBC901"/>
                </a:solidFill>
              </a:rPr>
              <a:t>&lt; 1%</a:t>
            </a:r>
            <a:r>
              <a:t>	in Airplanes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ectangle 2"/>
          <p:cNvSpPr txBox="1">
            <a:spLocks noGrp="1"/>
          </p:cNvSpPr>
          <p:nvPr>
            <p:ph type="title"/>
          </p:nvPr>
        </p:nvSpPr>
        <p:spPr>
          <a:xfrm>
            <a:off x="58649" y="-12700"/>
            <a:ext cx="8950502" cy="609600"/>
          </a:xfrm>
          <a:prstGeom prst="rect">
            <a:avLst/>
          </a:prstGeom>
        </p:spPr>
        <p:txBody>
          <a:bodyPr/>
          <a:lstStyle>
            <a:lvl1pPr>
              <a:defRPr sz="2200" i="1"/>
            </a:lvl1pPr>
          </a:lstStyle>
          <a:p>
            <a:r>
              <a:t>Transport Energy breakdowns in the form of pie charts:</a:t>
            </a:r>
          </a:p>
        </p:txBody>
      </p:sp>
      <p:pic>
        <p:nvPicPr>
          <p:cNvPr id="341" name="Image" descr="Image"/>
          <p:cNvPicPr>
            <a:picLocks noChangeAspect="1"/>
          </p:cNvPicPr>
          <p:nvPr/>
        </p:nvPicPr>
        <p:blipFill>
          <a:blip r:embed="rId2"/>
          <a:stretch>
            <a:fillRect/>
          </a:stretch>
        </p:blipFill>
        <p:spPr>
          <a:xfrm>
            <a:off x="312690" y="1887167"/>
            <a:ext cx="4040685" cy="3239228"/>
          </a:xfrm>
          <a:prstGeom prst="rect">
            <a:avLst/>
          </a:prstGeom>
          <a:ln w="12700">
            <a:miter lim="400000"/>
          </a:ln>
        </p:spPr>
      </p:pic>
      <p:pic>
        <p:nvPicPr>
          <p:cNvPr id="342" name="Image" descr="Image"/>
          <p:cNvPicPr>
            <a:picLocks noChangeAspect="1"/>
          </p:cNvPicPr>
          <p:nvPr/>
        </p:nvPicPr>
        <p:blipFill>
          <a:blip r:embed="rId3"/>
          <a:stretch>
            <a:fillRect/>
          </a:stretch>
        </p:blipFill>
        <p:spPr>
          <a:xfrm>
            <a:off x="4809090" y="1880817"/>
            <a:ext cx="4031499" cy="3251928"/>
          </a:xfrm>
          <a:prstGeom prst="rect">
            <a:avLst/>
          </a:prstGeom>
          <a:ln w="12700">
            <a:miter lim="400000"/>
          </a:ln>
        </p:spPr>
      </p:pic>
      <p:sp>
        <p:nvSpPr>
          <p:cNvPr id="343" name="Rectangle 3"/>
          <p:cNvSpPr txBox="1"/>
          <p:nvPr/>
        </p:nvSpPr>
        <p:spPr>
          <a:xfrm>
            <a:off x="190500" y="846123"/>
            <a:ext cx="8763000" cy="5015493"/>
          </a:xfrm>
          <a:prstGeom prst="rect">
            <a:avLst/>
          </a:prstGeom>
          <a:ln w="12700">
            <a:miter lim="400000"/>
          </a:ln>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2"/>
          <p:cNvSpPr txBox="1">
            <a:spLocks noGrp="1"/>
          </p:cNvSpPr>
          <p:nvPr>
            <p:ph type="title"/>
          </p:nvPr>
        </p:nvSpPr>
        <p:spPr>
          <a:xfrm>
            <a:off x="190303" y="2223280"/>
            <a:ext cx="8788794" cy="598588"/>
          </a:xfrm>
          <a:prstGeom prst="rect">
            <a:avLst/>
          </a:prstGeom>
        </p:spPr>
        <p:txBody>
          <a:bodyPr/>
          <a:lstStyle>
            <a:lvl1pPr>
              <a:defRPr sz="2400" b="1">
                <a:solidFill>
                  <a:srgbClr val="FBC901"/>
                </a:solidFill>
              </a:defRPr>
            </a:lvl1pPr>
          </a:lstStyle>
          <a:p>
            <a:r>
              <a:t>Greenhouse Gas Emissions</a:t>
            </a:r>
          </a:p>
        </p:txBody>
      </p:sp>
      <p:sp>
        <p:nvSpPr>
          <p:cNvPr id="346"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angle 2"/>
          <p:cNvSpPr txBox="1">
            <a:spLocks noGrp="1"/>
          </p:cNvSpPr>
          <p:nvPr>
            <p:ph type="title"/>
          </p:nvPr>
        </p:nvSpPr>
        <p:spPr>
          <a:xfrm>
            <a:off x="177603" y="781"/>
            <a:ext cx="8788794" cy="598587"/>
          </a:xfrm>
          <a:prstGeom prst="rect">
            <a:avLst/>
          </a:prstGeom>
        </p:spPr>
        <p:txBody>
          <a:bodyPr/>
          <a:lstStyle>
            <a:lvl1pPr>
              <a:defRPr>
                <a:solidFill>
                  <a:srgbClr val="FFFFFF"/>
                </a:solidFill>
              </a:defRPr>
            </a:lvl1pPr>
          </a:lstStyle>
          <a:p>
            <a:r>
              <a:t>Energy Impact vs. Greenhouse Gas Impact?</a:t>
            </a:r>
          </a:p>
        </p:txBody>
      </p:sp>
      <p:sp>
        <p:nvSpPr>
          <p:cNvPr id="349" name="Rectangle 3"/>
          <p:cNvSpPr txBox="1"/>
          <p:nvPr/>
        </p:nvSpPr>
        <p:spPr>
          <a:xfrm>
            <a:off x="190500" y="846123"/>
            <a:ext cx="8763000" cy="501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The above energy expenditures have huge economic &amp; environmental consequences</a:t>
            </a:r>
          </a:p>
          <a:p>
            <a:pPr>
              <a:spcBef>
                <a:spcPts val="400"/>
              </a:spcBef>
              <a:defRPr sz="9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But while economic impact may scale roughly with AMOUNT of energy used</a:t>
            </a:r>
          </a:p>
          <a:p>
            <a:pPr lvl="1" indent="640896">
              <a:spcBef>
                <a:spcPts val="400"/>
              </a:spcBef>
              <a:defRPr sz="900" b="0">
                <a:solidFill>
                  <a:srgbClr val="FFFFFF"/>
                </a:solidFill>
                <a:effectLst>
                  <a:outerShdw blurRad="38100" dist="38100" dir="2700000" rotWithShape="0">
                    <a:srgbClr val="000000"/>
                  </a:outerShdw>
                </a:effectLst>
              </a:defRPr>
            </a:pPr>
            <a:endParaRPr/>
          </a:p>
          <a:p>
            <a:pPr lvl="2" indent="1085850">
              <a:spcBef>
                <a:spcPts val="400"/>
              </a:spcBef>
              <a:defRPr b="0">
                <a:solidFill>
                  <a:srgbClr val="FFFFFF"/>
                </a:solidFill>
                <a:effectLst>
                  <a:outerShdw blurRad="38100" dist="38100" dir="2700000" rotWithShape="0">
                    <a:srgbClr val="000000"/>
                  </a:outerShdw>
                </a:effectLst>
              </a:defRPr>
            </a:pPr>
            <a:r>
              <a:t>Environmental impact may also vary with HOW that energy is used</a:t>
            </a:r>
          </a:p>
          <a:p>
            <a:pPr lvl="2" indent="1085850">
              <a:spcBef>
                <a:spcPts val="400"/>
              </a:spcBef>
              <a:defRPr sz="1400" b="0">
                <a:solidFill>
                  <a:srgbClr val="FFFFFF"/>
                </a:solidFill>
                <a:effectLst>
                  <a:outerShdw blurRad="38100" dist="38100" dir="2700000" rotWithShape="0">
                    <a:srgbClr val="000000"/>
                  </a:outerShdw>
                </a:effectLst>
              </a:defRPr>
            </a:pPr>
            <a:endParaRPr/>
          </a:p>
          <a:p>
            <a:pPr algn="ctr">
              <a:spcBef>
                <a:spcPts val="400"/>
              </a:spcBef>
              <a:defRPr>
                <a:solidFill>
                  <a:srgbClr val="FFFFFF"/>
                </a:solidFill>
                <a:effectLst>
                  <a:outerShdw blurRad="38100" dist="38100" dir="2700000" rotWithShape="0">
                    <a:srgbClr val="000000"/>
                  </a:outerShdw>
                </a:effectLst>
              </a:defRPr>
            </a:pPr>
            <a:r>
              <a:t>Why?</a:t>
            </a:r>
          </a:p>
          <a:p>
            <a:pPr>
              <a:spcBef>
                <a:spcPts val="400"/>
              </a:spcBef>
              <a:defRPr sz="1300" b="0">
                <a:solidFill>
                  <a:srgbClr val="FFFFFF"/>
                </a:solidFill>
                <a:effectLst>
                  <a:outerShdw blurRad="38100" dist="38100" dir="2700000" rotWithShape="0">
                    <a:srgbClr val="000000"/>
                  </a:outerShdw>
                </a:effectLst>
              </a:defRPr>
            </a:pPr>
            <a:endParaRPr/>
          </a:p>
          <a:p>
            <a:pPr>
              <a:spcBef>
                <a:spcPts val="400"/>
              </a:spcBef>
              <a:defRPr>
                <a:solidFill>
                  <a:srgbClr val="FFFFFF"/>
                </a:solidFill>
                <a:effectLst>
                  <a:outerShdw blurRad="38100" dist="38100" dir="2700000" rotWithShape="0">
                    <a:srgbClr val="000000"/>
                  </a:outerShdw>
                </a:effectLst>
              </a:defRPr>
            </a:pPr>
            <a:r>
              <a:t>Because, depending on HOW energy is used, it ultimately liberates:</a:t>
            </a:r>
          </a:p>
          <a:p>
            <a:pPr>
              <a:spcBef>
                <a:spcPts val="400"/>
              </a:spcBef>
              <a:defRPr sz="9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Heat alone - as mostly occurs when energy drives </a:t>
            </a:r>
            <a:r>
              <a:rPr b="1"/>
              <a:t>electric motors</a:t>
            </a:r>
            <a:r>
              <a:t> OR</a:t>
            </a:r>
          </a:p>
          <a:p>
            <a:pPr lvl="1" indent="640896">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Heat + innocuous gases - as occurs when </a:t>
            </a:r>
            <a:r>
              <a:rPr b="1"/>
              <a:t>hydrogen is burned </a:t>
            </a:r>
            <a:r>
              <a:t>OR</a:t>
            </a:r>
          </a:p>
          <a:p>
            <a:pPr lvl="1" indent="640896">
              <a:spcBef>
                <a:spcPts val="400"/>
              </a:spcBef>
              <a:defRPr sz="6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Heat + greenhouse gases - as occurs when </a:t>
            </a:r>
            <a:r>
              <a:rPr b="1"/>
              <a:t>fossil fuels are burned </a:t>
            </a:r>
          </a:p>
          <a:p>
            <a:pPr algn="ctr">
              <a:spcBef>
                <a:spcPts val="400"/>
              </a:spcBef>
              <a:defRPr b="0">
                <a:solidFill>
                  <a:srgbClr val="FFFFFF"/>
                </a:solidFill>
                <a:effectLst>
                  <a:outerShdw blurRad="38100" dist="38100" dir="2700000" rotWithShape="0">
                    <a:srgbClr val="000000"/>
                  </a:outerShdw>
                </a:effectLst>
              </a:defRPr>
            </a:pPr>
            <a:endParaRPr b="1"/>
          </a:p>
          <a:p>
            <a:pPr algn="ctr">
              <a:spcBef>
                <a:spcPts val="400"/>
              </a:spcBef>
              <a:defRPr b="0">
                <a:solidFill>
                  <a:srgbClr val="FFFFFF"/>
                </a:solidFill>
                <a:effectLst>
                  <a:outerShdw blurRad="38100" dist="38100" dir="2700000" rotWithShape="0">
                    <a:srgbClr val="000000"/>
                  </a:outerShdw>
                </a:effectLst>
              </a:defRPr>
            </a:pPr>
            <a:endParaRPr b="1"/>
          </a:p>
          <a:p>
            <a:pPr algn="ctr">
              <a:spcBef>
                <a:spcPts val="400"/>
              </a:spcBef>
              <a:defRPr b="0">
                <a:solidFill>
                  <a:srgbClr val="FFFFFF"/>
                </a:solidFill>
                <a:effectLst>
                  <a:outerShdw blurRad="38100" dist="38100" dir="2700000" rotWithShape="0">
                    <a:srgbClr val="000000"/>
                  </a:outerShdw>
                </a:effectLst>
              </a:defRPr>
            </a:pPr>
            <a:r>
              <a:rPr i="1"/>
              <a:t>So we must now examine the GHG emissions of each transportation mode:</a:t>
            </a:r>
            <a:r>
              <a:t> </a:t>
            </a:r>
          </a:p>
        </p:txBody>
      </p:sp>
      <p:sp>
        <p:nvSpPr>
          <p:cNvPr id="350"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Rectangle 5"/>
          <p:cNvSpPr txBox="1"/>
          <p:nvPr/>
        </p:nvSpPr>
        <p:spPr>
          <a:xfrm>
            <a:off x="304800" y="65588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White labels added to: https://www.ipcc.ch/site/assets/uploads/2018/02/ipcc_wg3_ar5_chapter8.pdf</a:t>
            </a:r>
          </a:p>
        </p:txBody>
      </p:sp>
      <p:sp>
        <p:nvSpPr>
          <p:cNvPr id="353" name="Rectangle 2"/>
          <p:cNvSpPr txBox="1">
            <a:spLocks noGrp="1"/>
          </p:cNvSpPr>
          <p:nvPr>
            <p:ph type="title"/>
          </p:nvPr>
        </p:nvSpPr>
        <p:spPr>
          <a:xfrm>
            <a:off x="203200" y="12700"/>
            <a:ext cx="8788794" cy="609600"/>
          </a:xfrm>
          <a:prstGeom prst="rect">
            <a:avLst/>
          </a:prstGeom>
        </p:spPr>
        <p:txBody>
          <a:bodyPr/>
          <a:lstStyle/>
          <a:p>
            <a:pPr>
              <a:defRPr sz="2200" i="1"/>
            </a:pPr>
            <a:r>
              <a:t>Transportation's contribution to </a:t>
            </a:r>
            <a:r>
              <a:rPr b="1">
                <a:solidFill>
                  <a:srgbClr val="FBC901"/>
                </a:solidFill>
              </a:rPr>
              <a:t>Global Greenhouse Gas Emissions</a:t>
            </a:r>
            <a:r>
              <a:t>:</a:t>
            </a:r>
          </a:p>
        </p:txBody>
      </p:sp>
      <p:sp>
        <p:nvSpPr>
          <p:cNvPr id="354" name="Rectangle 3"/>
          <p:cNvSpPr txBox="1">
            <a:spLocks noGrp="1"/>
          </p:cNvSpPr>
          <p:nvPr>
            <p:ph type="body" sz="quarter" idx="1"/>
          </p:nvPr>
        </p:nvSpPr>
        <p:spPr>
          <a:xfrm>
            <a:off x="360671" y="599703"/>
            <a:ext cx="8763001" cy="721714"/>
          </a:xfrm>
          <a:prstGeom prst="rect">
            <a:avLst/>
          </a:prstGeom>
        </p:spPr>
        <p:txBody>
          <a:bodyPr/>
          <a:lstStyle/>
          <a:p>
            <a:pPr defTabSz="804672">
              <a:spcBef>
                <a:spcPts val="300"/>
              </a:spcBef>
              <a:defRPr sz="1584">
                <a:effectLst>
                  <a:outerShdw blurRad="33528" dist="33528" dir="2700000" rotWithShape="0">
                    <a:srgbClr val="000000"/>
                  </a:outerShdw>
                </a:effectLst>
              </a:defRPr>
            </a:pPr>
            <a:r>
              <a:t>From: Transport - Chapter 8 - Climate Change 2014 - IPPC Fifth Assessment </a:t>
            </a:r>
            <a:r>
              <a:rPr baseline="31999"/>
              <a:t>1</a:t>
            </a:r>
          </a:p>
          <a:p>
            <a:pPr defTabSz="804672">
              <a:spcBef>
                <a:spcPts val="300"/>
              </a:spcBef>
              <a:defRPr sz="616">
                <a:effectLst>
                  <a:outerShdw blurRad="33528" dist="33528" dir="2700000" rotWithShape="0">
                    <a:srgbClr val="000000"/>
                  </a:outerShdw>
                </a:effectLst>
              </a:defRPr>
            </a:pPr>
            <a:endParaRPr baseline="31999"/>
          </a:p>
          <a:p>
            <a:pPr algn="ctr" defTabSz="804672">
              <a:spcBef>
                <a:spcPts val="300"/>
              </a:spcBef>
              <a:defRPr sz="1584">
                <a:effectLst>
                  <a:outerShdw blurRad="33528" dist="33528" dir="2700000" rotWithShape="0">
                    <a:srgbClr val="000000"/>
                  </a:outerShdw>
                </a:effectLst>
              </a:defRPr>
            </a:pPr>
            <a:r>
              <a:t>(Note: Unlike earlier </a:t>
            </a:r>
            <a:r>
              <a:rPr b="1"/>
              <a:t>projection </a:t>
            </a:r>
            <a:r>
              <a:t>figures, in this </a:t>
            </a:r>
            <a:r>
              <a:rPr b="1"/>
              <a:t>history </a:t>
            </a:r>
            <a:r>
              <a:t>figure TODAY is at RIGHT END)</a:t>
            </a:r>
          </a:p>
        </p:txBody>
      </p:sp>
      <p:grpSp>
        <p:nvGrpSpPr>
          <p:cNvPr id="362" name="Group"/>
          <p:cNvGrpSpPr/>
          <p:nvPr/>
        </p:nvGrpSpPr>
        <p:grpSpPr>
          <a:xfrm>
            <a:off x="48259" y="1866428"/>
            <a:ext cx="6065684" cy="4071180"/>
            <a:chOff x="0" y="0"/>
            <a:chExt cx="6065682" cy="4071179"/>
          </a:xfrm>
        </p:grpSpPr>
        <p:pic>
          <p:nvPicPr>
            <p:cNvPr id="355" name="Image" descr="Image"/>
            <p:cNvPicPr>
              <a:picLocks noChangeAspect="1"/>
            </p:cNvPicPr>
            <p:nvPr/>
          </p:nvPicPr>
          <p:blipFill>
            <a:blip r:embed="rId2"/>
            <a:srcRect r="4755"/>
            <a:stretch>
              <a:fillRect/>
            </a:stretch>
          </p:blipFill>
          <p:spPr>
            <a:xfrm>
              <a:off x="0" y="0"/>
              <a:ext cx="6065683" cy="4071180"/>
            </a:xfrm>
            <a:prstGeom prst="rect">
              <a:avLst/>
            </a:prstGeom>
            <a:ln w="12700" cap="flat">
              <a:noFill/>
              <a:miter lim="400000"/>
            </a:ln>
            <a:effectLst/>
          </p:spPr>
        </p:pic>
        <p:sp>
          <p:nvSpPr>
            <p:cNvPr id="356" name="Rectangle 3"/>
            <p:cNvSpPr txBox="1"/>
            <p:nvPr/>
          </p:nvSpPr>
          <p:spPr>
            <a:xfrm>
              <a:off x="3718071" y="2241050"/>
              <a:ext cx="971902" cy="203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defTabSz="374904">
                <a:defRPr sz="820">
                  <a:solidFill>
                    <a:srgbClr val="FFFFFF"/>
                  </a:solidFill>
                </a:defRPr>
              </a:lvl1pPr>
            </a:lstStyle>
            <a:p>
              <a:r>
                <a:t>Cars &amp; Trucks</a:t>
              </a:r>
            </a:p>
          </p:txBody>
        </p:sp>
        <p:sp>
          <p:nvSpPr>
            <p:cNvPr id="357" name="Rectangle 3"/>
            <p:cNvSpPr txBox="1"/>
            <p:nvPr/>
          </p:nvSpPr>
          <p:spPr>
            <a:xfrm>
              <a:off x="3905467" y="3248483"/>
              <a:ext cx="1176173" cy="203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r" defTabSz="374904">
                <a:defRPr sz="820">
                  <a:solidFill>
                    <a:srgbClr val="FFFFFF"/>
                  </a:solidFill>
                </a:defRPr>
              </a:lvl1pPr>
            </a:lstStyle>
            <a:p>
              <a:r>
                <a:t>International Planes</a:t>
              </a:r>
            </a:p>
          </p:txBody>
        </p:sp>
        <p:sp>
          <p:nvSpPr>
            <p:cNvPr id="358" name="Rectangle 3"/>
            <p:cNvSpPr txBox="1"/>
            <p:nvPr/>
          </p:nvSpPr>
          <p:spPr>
            <a:xfrm>
              <a:off x="3727852" y="3403565"/>
              <a:ext cx="1426981" cy="203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r" defTabSz="374904">
                <a:defRPr sz="820">
                  <a:solidFill>
                    <a:srgbClr val="FFFFFF"/>
                  </a:solidFill>
                </a:defRPr>
              </a:lvl1pPr>
            </a:lstStyle>
            <a:p>
              <a:r>
                <a:t>Domestic Planes</a:t>
              </a:r>
            </a:p>
          </p:txBody>
        </p:sp>
        <p:sp>
          <p:nvSpPr>
            <p:cNvPr id="359" name="Rectangle 3"/>
            <p:cNvSpPr txBox="1"/>
            <p:nvPr/>
          </p:nvSpPr>
          <p:spPr>
            <a:xfrm>
              <a:off x="4236998" y="3593694"/>
              <a:ext cx="1524352" cy="228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352043">
                <a:defRPr sz="770">
                  <a:solidFill>
                    <a:srgbClr val="FFFFFF"/>
                  </a:solidFill>
                </a:defRPr>
              </a:lvl1pPr>
            </a:lstStyle>
            <a:p>
              <a:r>
                <a:t>Ships (international  + coastal)</a:t>
              </a:r>
            </a:p>
          </p:txBody>
        </p:sp>
        <p:sp>
          <p:nvSpPr>
            <p:cNvPr id="360" name="Rectangle 3"/>
            <p:cNvSpPr txBox="1"/>
            <p:nvPr/>
          </p:nvSpPr>
          <p:spPr>
            <a:xfrm>
              <a:off x="4199954" y="2764288"/>
              <a:ext cx="450266" cy="2287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lvl1pPr defTabSz="434340">
                <a:defRPr sz="950">
                  <a:solidFill>
                    <a:srgbClr val="FFFFFF"/>
                  </a:solidFill>
                </a:defRPr>
              </a:lvl1pPr>
            </a:lstStyle>
            <a:p>
              <a:r>
                <a:t>Trains</a:t>
              </a:r>
            </a:p>
          </p:txBody>
        </p:sp>
        <p:sp>
          <p:nvSpPr>
            <p:cNvPr id="361" name="Line"/>
            <p:cNvSpPr/>
            <p:nvPr/>
          </p:nvSpPr>
          <p:spPr>
            <a:xfrm>
              <a:off x="4395743" y="2948307"/>
              <a:ext cx="1" cy="138419"/>
            </a:xfrm>
            <a:prstGeom prst="line">
              <a:avLst/>
            </a:prstGeom>
            <a:noFill/>
            <a:ln w="254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363" name="Rectangle 3"/>
          <p:cNvSpPr txBox="1"/>
          <p:nvPr/>
        </p:nvSpPr>
        <p:spPr>
          <a:xfrm>
            <a:off x="6187992" y="1647709"/>
            <a:ext cx="2852693" cy="4355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lnSpc>
                <a:spcPct val="190000"/>
              </a:lnSpc>
              <a:spcBef>
                <a:spcPts val="400"/>
              </a:spcBef>
              <a:tabLst>
                <a:tab pos="1651000" algn="l"/>
                <a:tab pos="2019300" algn="l"/>
              </a:tabLst>
              <a:defRPr sz="1520">
                <a:solidFill>
                  <a:srgbClr val="FFFFFF"/>
                </a:solidFill>
                <a:effectLst>
                  <a:outerShdw blurRad="36195" dist="36195" dir="2700000" rotWithShape="0">
                    <a:srgbClr val="000000"/>
                  </a:outerShdw>
                </a:effectLst>
              </a:defRPr>
            </a:pPr>
            <a:r>
              <a:t>GHG Emission Share:</a:t>
            </a:r>
          </a:p>
          <a:p>
            <a:pPr defTabSz="868680">
              <a:lnSpc>
                <a:spcPct val="150000"/>
              </a:lnSpc>
              <a:spcBef>
                <a:spcPts val="400"/>
              </a:spcBef>
              <a:tabLst>
                <a:tab pos="1651000" algn="l"/>
                <a:tab pos="2019300" algn="l"/>
              </a:tabLst>
              <a:defRPr sz="1520">
                <a:solidFill>
                  <a:srgbClr val="FFFFFF"/>
                </a:solidFill>
                <a:effectLst>
                  <a:outerShdw blurRad="36195" dist="36195" dir="2700000" rotWithShape="0">
                    <a:srgbClr val="000000"/>
                  </a:outerShdw>
                </a:effectLst>
              </a:defRPr>
            </a:pPr>
            <a:r>
              <a:t>Transportation:</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Cars &amp; Trucks:  		72%</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Ships (intl/coastal)		9.2%</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Planes (intl)		6.5% </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Planes (domestic)		4.1%</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Ships (domestic)		1.9%</a:t>
            </a:r>
          </a:p>
          <a:p>
            <a:pPr defTabSz="868680">
              <a:lnSpc>
                <a:spcPct val="20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Trains		1.6%</a:t>
            </a:r>
          </a:p>
          <a:p>
            <a:pPr defTabSz="868680">
              <a:lnSpc>
                <a:spcPct val="150000"/>
              </a:lnSpc>
              <a:spcBef>
                <a:spcPts val="400"/>
              </a:spcBef>
              <a:tabLst>
                <a:tab pos="1651000" algn="l"/>
                <a:tab pos="2019300" algn="l"/>
              </a:tabLst>
              <a:defRPr sz="1520">
                <a:solidFill>
                  <a:srgbClr val="FFFFFF"/>
                </a:solidFill>
                <a:effectLst>
                  <a:outerShdw blurRad="36195" dist="36195" dir="2700000" rotWithShape="0">
                    <a:srgbClr val="000000"/>
                  </a:outerShdw>
                </a:effectLst>
              </a:defRPr>
            </a:pPr>
            <a:r>
              <a:t>Non-transportation:</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Power Plants (indirect)	2.1% *</a:t>
            </a:r>
          </a:p>
          <a:p>
            <a:pPr defTabSz="868680">
              <a:lnSpc>
                <a:spcPct val="150000"/>
              </a:lnSpc>
              <a:spcBef>
                <a:spcPts val="400"/>
              </a:spcBef>
              <a:tabLst>
                <a:tab pos="1651000" algn="l"/>
                <a:tab pos="2019300" algn="l"/>
              </a:tabLst>
              <a:defRPr sz="1520" b="0">
                <a:solidFill>
                  <a:srgbClr val="FFFFFF"/>
                </a:solidFill>
                <a:effectLst>
                  <a:outerShdw blurRad="36195" dist="36195" dir="2700000" rotWithShape="0">
                    <a:srgbClr val="000000"/>
                  </a:outerShdw>
                </a:effectLst>
              </a:defRPr>
            </a:pPr>
            <a:r>
              <a:t>All Other		~ 4%</a:t>
            </a:r>
          </a:p>
        </p:txBody>
      </p:sp>
      <p:sp>
        <p:nvSpPr>
          <p:cNvPr id="364" name="Rectangle 3"/>
          <p:cNvSpPr txBox="1"/>
          <p:nvPr/>
        </p:nvSpPr>
        <p:spPr>
          <a:xfrm>
            <a:off x="190500" y="6136670"/>
            <a:ext cx="8763000" cy="416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sz="1400" b="0">
                <a:solidFill>
                  <a:srgbClr val="FFFFFF"/>
                </a:solidFill>
                <a:effectLst>
                  <a:outerShdw blurRad="38100" dist="38100" dir="2700000" rotWithShape="0">
                    <a:srgbClr val="000000"/>
                  </a:outerShdw>
                </a:effectLst>
              </a:defRPr>
            </a:lvl1pPr>
          </a:lstStyle>
          <a:p>
            <a:r>
              <a:t>* Compare this  2.1% "indirect electricity generation" GHG number with data on following two slides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2"/>
          <p:cNvSpPr txBox="1">
            <a:spLocks noGrp="1"/>
          </p:cNvSpPr>
          <p:nvPr>
            <p:ph type="title"/>
          </p:nvPr>
        </p:nvSpPr>
        <p:spPr>
          <a:xfrm>
            <a:off x="177603" y="-24619"/>
            <a:ext cx="8788794" cy="598587"/>
          </a:xfrm>
          <a:prstGeom prst="rect">
            <a:avLst/>
          </a:prstGeom>
        </p:spPr>
        <p:txBody>
          <a:bodyPr/>
          <a:lstStyle>
            <a:lvl1pPr>
              <a:defRPr>
                <a:solidFill>
                  <a:srgbClr val="FFFFFF"/>
                </a:solidFill>
              </a:defRPr>
            </a:lvl1pPr>
          </a:lstStyle>
          <a:p>
            <a:r>
              <a:t>40 years later our view is more nuanced . . . and a bit more optimistic:</a:t>
            </a:r>
          </a:p>
        </p:txBody>
      </p:sp>
      <p:sp>
        <p:nvSpPr>
          <p:cNvPr id="191" name="Rectangle 3"/>
          <p:cNvSpPr txBox="1"/>
          <p:nvPr/>
        </p:nvSpPr>
        <p:spPr>
          <a:xfrm>
            <a:off x="127000" y="720484"/>
            <a:ext cx="8984804" cy="5940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Why?</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Because in the latter half of the last century energy consumption had grown hugely</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But that growth was driven largely by astonishingly cheap oil (especially in the U.S.) </a:t>
            </a:r>
          </a:p>
          <a:p>
            <a:pPr lvl="1" indent="640896">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Meaning that, for almost 50 years, we'd put minimal effort into saving energy</a:t>
            </a:r>
          </a:p>
          <a:p>
            <a:pPr lvl="1" indent="640896">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lgn="ct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The result?</a:t>
            </a:r>
          </a:p>
          <a:p>
            <a:pPr algn="ct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Our homes, cars &amp; trucks remained astonishingly inefficient (especially in the U.S.)</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While, in almost every </a:t>
            </a:r>
            <a:r>
              <a:rPr b="1"/>
              <a:t>other</a:t>
            </a:r>
            <a:r>
              <a:t> area, technologies improved by leaps and bounds</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lgn="ct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But now:</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Motivated by the threat of climate change (and other effects of profligate energy use),</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we are </a:t>
            </a:r>
            <a:r>
              <a:rPr b="1"/>
              <a:t>finally</a:t>
            </a:r>
            <a:r>
              <a:t> seeing comparable innovation in energy-saving technologies</a:t>
            </a:r>
          </a:p>
          <a:p>
            <a:pPr>
              <a:spcBef>
                <a:spcPts val="400"/>
              </a:spcBef>
              <a:tabLst>
                <a:tab pos="330200" algn="l"/>
                <a:tab pos="673100" algn="l"/>
                <a:tab pos="1130300" algn="l"/>
                <a:tab pos="1587500" algn="l"/>
              </a:tabLst>
              <a:defRPr sz="13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And, to a surprising degree, we are finding that solutions often save energy </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while </a:t>
            </a:r>
            <a:r>
              <a:rPr b="1"/>
              <a:t>enhancing</a:t>
            </a:r>
            <a:r>
              <a:t> the performance, cost &amp; comfort of our homes and vehicles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Rectangle 5"/>
          <p:cNvSpPr txBox="1"/>
          <p:nvPr/>
        </p:nvSpPr>
        <p:spPr>
          <a:xfrm>
            <a:off x="304800" y="6572351"/>
            <a:ext cx="8534400"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400" b="0" i="1">
                <a:solidFill>
                  <a:srgbClr val="2BAD81"/>
                </a:solidFill>
                <a:effectLst>
                  <a:outerShdw blurRad="38100" dist="38100" dir="2700000" rotWithShape="0">
                    <a:srgbClr val="000000"/>
                  </a:outerShdw>
                </a:effectLst>
              </a:defRPr>
            </a:pPr>
            <a:r>
              <a:t>1) Now disappeared EPA document: </a:t>
            </a:r>
            <a:r>
              <a:rPr u="sng">
                <a:solidFill>
                  <a:srgbClr val="00CCFF"/>
                </a:solidFill>
                <a:uFill>
                  <a:solidFill>
                    <a:srgbClr val="00CCFF"/>
                  </a:solidFill>
                </a:uFill>
                <a:hlinkClick r:id="rId2"/>
              </a:rPr>
              <a:t>link</a:t>
            </a:r>
            <a:r>
              <a:t>        WeCanFigureThisOut.org cached copy: </a:t>
            </a:r>
            <a:r>
              <a:rPr u="sng">
                <a:solidFill>
                  <a:srgbClr val="00CCFF"/>
                </a:solidFill>
                <a:uFill>
                  <a:solidFill>
                    <a:srgbClr val="00CCFF"/>
                  </a:solidFill>
                </a:uFill>
                <a:hlinkClick r:id="rId3"/>
              </a:rPr>
              <a:t>link</a:t>
            </a:r>
            <a:r>
              <a:t> </a:t>
            </a:r>
          </a:p>
        </p:txBody>
      </p:sp>
      <p:sp>
        <p:nvSpPr>
          <p:cNvPr id="367" name="Rectangle 2"/>
          <p:cNvSpPr txBox="1">
            <a:spLocks noGrp="1"/>
          </p:cNvSpPr>
          <p:nvPr>
            <p:ph type="title"/>
          </p:nvPr>
        </p:nvSpPr>
        <p:spPr>
          <a:xfrm>
            <a:off x="177603" y="-24619"/>
            <a:ext cx="8788794" cy="609601"/>
          </a:xfrm>
          <a:prstGeom prst="rect">
            <a:avLst/>
          </a:prstGeom>
        </p:spPr>
        <p:txBody>
          <a:bodyPr/>
          <a:lstStyle/>
          <a:p>
            <a:pPr>
              <a:defRPr sz="2200" i="1"/>
            </a:pPr>
            <a:r>
              <a:t>Transportation's contribution to </a:t>
            </a:r>
            <a:r>
              <a:rPr b="1">
                <a:solidFill>
                  <a:srgbClr val="FBC901"/>
                </a:solidFill>
              </a:rPr>
              <a:t>U.S. Greenhouse Gas Emissions</a:t>
            </a:r>
            <a:r>
              <a:t>:</a:t>
            </a:r>
          </a:p>
        </p:txBody>
      </p:sp>
      <p:sp>
        <p:nvSpPr>
          <p:cNvPr id="368" name="Rectangle 3"/>
          <p:cNvSpPr txBox="1">
            <a:spLocks noGrp="1"/>
          </p:cNvSpPr>
          <p:nvPr>
            <p:ph type="body" sz="quarter" idx="1"/>
          </p:nvPr>
        </p:nvSpPr>
        <p:spPr>
          <a:xfrm>
            <a:off x="406596" y="673490"/>
            <a:ext cx="8763001" cy="416025"/>
          </a:xfrm>
          <a:prstGeom prst="rect">
            <a:avLst/>
          </a:prstGeom>
        </p:spPr>
        <p:txBody>
          <a:bodyPr/>
          <a:lstStyle/>
          <a:p>
            <a:pPr>
              <a:defRPr sz="1800"/>
            </a:pPr>
            <a:r>
              <a:t>From: "EPA Inventory of U.S. Greenhouse Gas Sources &amp; Sinks - 1990-2012" </a:t>
            </a:r>
            <a:r>
              <a:rPr baseline="31999"/>
              <a:t>1</a:t>
            </a:r>
          </a:p>
        </p:txBody>
      </p:sp>
      <p:grpSp>
        <p:nvGrpSpPr>
          <p:cNvPr id="373" name="Group"/>
          <p:cNvGrpSpPr/>
          <p:nvPr/>
        </p:nvGrpSpPr>
        <p:grpSpPr>
          <a:xfrm>
            <a:off x="1069590" y="1127781"/>
            <a:ext cx="7011379" cy="4842419"/>
            <a:chOff x="0" y="0"/>
            <a:chExt cx="7011378" cy="4842417"/>
          </a:xfrm>
        </p:grpSpPr>
        <p:pic>
          <p:nvPicPr>
            <p:cNvPr id="369" name="Image" descr="Image"/>
            <p:cNvPicPr>
              <a:picLocks noChangeAspect="1"/>
            </p:cNvPicPr>
            <p:nvPr/>
          </p:nvPicPr>
          <p:blipFill>
            <a:blip r:embed="rId4"/>
            <a:stretch>
              <a:fillRect/>
            </a:stretch>
          </p:blipFill>
          <p:spPr>
            <a:xfrm>
              <a:off x="0" y="0"/>
              <a:ext cx="6668395" cy="4842418"/>
            </a:xfrm>
            <a:prstGeom prst="rect">
              <a:avLst/>
            </a:prstGeom>
            <a:ln w="12700" cap="flat">
              <a:noFill/>
              <a:miter lim="400000"/>
            </a:ln>
            <a:effectLst/>
          </p:spPr>
        </p:pic>
        <p:sp>
          <p:nvSpPr>
            <p:cNvPr id="370" name="Rectangle 3"/>
            <p:cNvSpPr txBox="1"/>
            <p:nvPr/>
          </p:nvSpPr>
          <p:spPr>
            <a:xfrm>
              <a:off x="3634344" y="1275532"/>
              <a:ext cx="861377" cy="249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defTabSz="448055">
                <a:defRPr sz="1176">
                  <a:solidFill>
                    <a:srgbClr val="E04550"/>
                  </a:solidFill>
                </a:defRPr>
              </a:lvl1pPr>
            </a:lstStyle>
            <a:p>
              <a:r>
                <a:t>Aviation</a:t>
              </a:r>
            </a:p>
          </p:txBody>
        </p:sp>
        <p:sp>
          <p:nvSpPr>
            <p:cNvPr id="371" name="Rectangle 3"/>
            <p:cNvSpPr txBox="1"/>
            <p:nvPr/>
          </p:nvSpPr>
          <p:spPr>
            <a:xfrm>
              <a:off x="5903459" y="170990"/>
              <a:ext cx="1107920" cy="249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defTabSz="448055">
                <a:defRPr sz="1176">
                  <a:solidFill>
                    <a:srgbClr val="E04550"/>
                  </a:solidFill>
                </a:defRPr>
              </a:lvl1pPr>
            </a:lstStyle>
            <a:p>
              <a:r>
                <a:t>Cars &amp; Trucks</a:t>
              </a:r>
            </a:p>
          </p:txBody>
        </p:sp>
        <p:sp>
          <p:nvSpPr>
            <p:cNvPr id="372" name="Rectangle 3"/>
            <p:cNvSpPr txBox="1"/>
            <p:nvPr/>
          </p:nvSpPr>
          <p:spPr>
            <a:xfrm>
              <a:off x="3478267" y="3193129"/>
              <a:ext cx="861378" cy="249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defTabSz="448055">
                <a:defRPr sz="1176">
                  <a:solidFill>
                    <a:srgbClr val="E04550"/>
                  </a:solidFill>
                </a:defRPr>
              </a:lvl1pPr>
            </a:lstStyle>
            <a:p>
              <a:r>
                <a:t>Ships</a:t>
              </a:r>
            </a:p>
          </p:txBody>
        </p:sp>
      </p:grpSp>
      <p:sp>
        <p:nvSpPr>
          <p:cNvPr id="374" name="Rectangle 3"/>
          <p:cNvSpPr txBox="1"/>
          <p:nvPr/>
        </p:nvSpPr>
        <p:spPr>
          <a:xfrm>
            <a:off x="190500" y="6088663"/>
            <a:ext cx="8763000" cy="416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96111">
              <a:spcBef>
                <a:spcPts val="400"/>
              </a:spcBef>
              <a:defRPr sz="1666" b="0">
                <a:solidFill>
                  <a:srgbClr val="FFFFFF"/>
                </a:solidFill>
                <a:effectLst>
                  <a:outerShdw blurRad="37338" dist="37338" dir="2700000" rotWithShape="0">
                    <a:srgbClr val="000000"/>
                  </a:outerShdw>
                </a:effectLst>
              </a:defRPr>
            </a:pPr>
            <a:r>
              <a:t>Note top line identifying coal electricity generation plants </a:t>
            </a:r>
            <a:r>
              <a:rPr b="1"/>
              <a:t>alone</a:t>
            </a:r>
            <a:r>
              <a:t> as the </a:t>
            </a:r>
            <a:r>
              <a:rPr b="1"/>
              <a:t>top </a:t>
            </a:r>
            <a:r>
              <a:t>U.S. GHG emitter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https://19january2017snapshot.epa.gov/greenvehicles/fast-facts-transportation-greenhouse-gas-emissions_.html</a:t>
            </a:r>
          </a:p>
        </p:txBody>
      </p:sp>
      <p:sp>
        <p:nvSpPr>
          <p:cNvPr id="377" name="Rectangle 3"/>
          <p:cNvSpPr txBox="1">
            <a:spLocks noGrp="1"/>
          </p:cNvSpPr>
          <p:nvPr>
            <p:ph type="body" sz="quarter" idx="1"/>
          </p:nvPr>
        </p:nvSpPr>
        <p:spPr>
          <a:xfrm>
            <a:off x="88703" y="579778"/>
            <a:ext cx="8996509" cy="1215927"/>
          </a:xfrm>
          <a:prstGeom prst="rect">
            <a:avLst/>
          </a:prstGeom>
        </p:spPr>
        <p:txBody>
          <a:bodyPr/>
          <a:lstStyle/>
          <a:p>
            <a:pPr>
              <a:defRPr sz="1800"/>
            </a:pPr>
            <a:r>
              <a:t>From online 2017 archive of the U.S. Environmental Protection Agency's  </a:t>
            </a:r>
          </a:p>
          <a:p>
            <a:pPr marL="0" lvl="3" indent="1577339">
              <a:buSzTx/>
              <a:buNone/>
              <a:defRPr sz="1800"/>
            </a:pPr>
            <a:r>
              <a:t>"Fast Facts on Transportation Greenhouse Gas Emissions" </a:t>
            </a:r>
            <a:r>
              <a:rPr baseline="31999"/>
              <a:t>1</a:t>
            </a:r>
          </a:p>
          <a:p>
            <a:pPr>
              <a:defRPr sz="700"/>
            </a:pPr>
            <a:endParaRPr baseline="31999"/>
          </a:p>
          <a:p>
            <a:pPr>
              <a:tabLst>
                <a:tab pos="660400" algn="l"/>
                <a:tab pos="774700" algn="l"/>
                <a:tab pos="1231900" algn="l"/>
                <a:tab pos="1689100" algn="l"/>
                <a:tab pos="4432300" algn="l"/>
                <a:tab pos="4889500" algn="l"/>
                <a:tab pos="5346700" algn="l"/>
              </a:tabLst>
              <a:defRPr sz="1800"/>
            </a:pPr>
            <a:r>
              <a:t>	</a:t>
            </a:r>
            <a:r>
              <a:rPr b="1"/>
              <a:t>All</a:t>
            </a:r>
            <a:r>
              <a:t> U.S. GHG Emissions:		</a:t>
            </a:r>
            <a:r>
              <a:rPr b="1"/>
              <a:t>Transportation</a:t>
            </a:r>
            <a:r>
              <a:t> U.S. GHG Emissions:</a:t>
            </a:r>
          </a:p>
        </p:txBody>
      </p:sp>
      <p:sp>
        <p:nvSpPr>
          <p:cNvPr id="378" name="Rectangle 2"/>
          <p:cNvSpPr txBox="1">
            <a:spLocks noGrp="1"/>
          </p:cNvSpPr>
          <p:nvPr>
            <p:ph type="title"/>
          </p:nvPr>
        </p:nvSpPr>
        <p:spPr>
          <a:xfrm>
            <a:off x="177603" y="-11919"/>
            <a:ext cx="8788794" cy="609601"/>
          </a:xfrm>
          <a:prstGeom prst="rect">
            <a:avLst/>
          </a:prstGeom>
        </p:spPr>
        <p:txBody>
          <a:bodyPr/>
          <a:lstStyle/>
          <a:p>
            <a:pPr>
              <a:defRPr sz="2100" i="1"/>
            </a:pPr>
            <a:r>
              <a:t>Or this enumeration of </a:t>
            </a:r>
            <a:r>
              <a:rPr b="1">
                <a:solidFill>
                  <a:srgbClr val="FBC901"/>
                </a:solidFill>
              </a:rPr>
              <a:t>U.S. Greenhouse Gas Emissions</a:t>
            </a:r>
            <a:r>
              <a:t>:</a:t>
            </a:r>
          </a:p>
        </p:txBody>
      </p:sp>
      <p:sp>
        <p:nvSpPr>
          <p:cNvPr id="379" name="Rectangle 3"/>
          <p:cNvSpPr txBox="1"/>
          <p:nvPr/>
        </p:nvSpPr>
        <p:spPr>
          <a:xfrm>
            <a:off x="63500" y="5987063"/>
            <a:ext cx="9046915"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1400" b="0">
                <a:solidFill>
                  <a:srgbClr val="FFFFFF"/>
                </a:solidFill>
                <a:effectLst>
                  <a:outerShdw blurRad="38100" dist="38100" dir="2700000" rotWithShape="0">
                    <a:srgbClr val="000000"/>
                  </a:outerShdw>
                </a:effectLst>
              </a:defRPr>
            </a:pPr>
            <a:r>
              <a:t>AT LEFT: Note electricity generation's 30% GHG share - What WAS the 2.1% IPCC referred to in earlier slide?</a:t>
            </a:r>
          </a:p>
          <a:p>
            <a:pPr algn="ctr">
              <a:spcBef>
                <a:spcPts val="400"/>
              </a:spcBef>
              <a:defRPr sz="1400" b="0">
                <a:solidFill>
                  <a:srgbClr val="FFFFFF"/>
                </a:solidFill>
                <a:effectLst>
                  <a:outerShdw blurRad="38100" dist="38100" dir="2700000" rotWithShape="0">
                    <a:srgbClr val="000000"/>
                  </a:outerShdw>
                </a:effectLst>
              </a:defRPr>
            </a:pPr>
            <a:r>
              <a:t>Possibility: GHG's due to tiny fraction of electricity generation now used by electric trains &amp; cars</a:t>
            </a:r>
          </a:p>
        </p:txBody>
      </p:sp>
      <p:grpSp>
        <p:nvGrpSpPr>
          <p:cNvPr id="390" name="Group"/>
          <p:cNvGrpSpPr/>
          <p:nvPr/>
        </p:nvGrpSpPr>
        <p:grpSpPr>
          <a:xfrm>
            <a:off x="688771" y="1783995"/>
            <a:ext cx="7766458" cy="4001036"/>
            <a:chOff x="0" y="0"/>
            <a:chExt cx="7766456" cy="4001034"/>
          </a:xfrm>
        </p:grpSpPr>
        <p:grpSp>
          <p:nvGrpSpPr>
            <p:cNvPr id="382" name="Group"/>
            <p:cNvGrpSpPr/>
            <p:nvPr/>
          </p:nvGrpSpPr>
          <p:grpSpPr>
            <a:xfrm>
              <a:off x="4904072" y="18476"/>
              <a:ext cx="2862385" cy="3964083"/>
              <a:chOff x="0" y="0"/>
              <a:chExt cx="2862384" cy="3964081"/>
            </a:xfrm>
          </p:grpSpPr>
          <p:pic>
            <p:nvPicPr>
              <p:cNvPr id="380" name="Image" descr="Image"/>
              <p:cNvPicPr>
                <a:picLocks noChangeAspect="1"/>
              </p:cNvPicPr>
              <p:nvPr/>
            </p:nvPicPr>
            <p:blipFill>
              <a:blip r:embed="rId2"/>
              <a:stretch>
                <a:fillRect/>
              </a:stretch>
            </p:blipFill>
            <p:spPr>
              <a:xfrm>
                <a:off x="0" y="0"/>
                <a:ext cx="2862385" cy="2792571"/>
              </a:xfrm>
              <a:prstGeom prst="rect">
                <a:avLst/>
              </a:prstGeom>
              <a:ln w="12700" cap="flat">
                <a:noFill/>
                <a:miter lim="400000"/>
              </a:ln>
              <a:effectLst/>
            </p:spPr>
          </p:pic>
          <p:pic>
            <p:nvPicPr>
              <p:cNvPr id="381" name="Image" descr="Image"/>
              <p:cNvPicPr>
                <a:picLocks noChangeAspect="1"/>
              </p:cNvPicPr>
              <p:nvPr/>
            </p:nvPicPr>
            <p:blipFill>
              <a:blip r:embed="rId3"/>
              <a:stretch>
                <a:fillRect/>
              </a:stretch>
            </p:blipFill>
            <p:spPr>
              <a:xfrm>
                <a:off x="18540" y="2944821"/>
                <a:ext cx="2842328" cy="1019261"/>
              </a:xfrm>
              <a:prstGeom prst="rect">
                <a:avLst/>
              </a:prstGeom>
              <a:ln w="12700" cap="flat">
                <a:noFill/>
                <a:miter lim="400000"/>
              </a:ln>
              <a:effectLst/>
            </p:spPr>
          </p:pic>
        </p:grpSp>
        <p:grpSp>
          <p:nvGrpSpPr>
            <p:cNvPr id="385" name="Group"/>
            <p:cNvGrpSpPr/>
            <p:nvPr/>
          </p:nvGrpSpPr>
          <p:grpSpPr>
            <a:xfrm>
              <a:off x="0" y="0"/>
              <a:ext cx="2877336" cy="4001035"/>
              <a:chOff x="0" y="0"/>
              <a:chExt cx="2877335" cy="4001034"/>
            </a:xfrm>
          </p:grpSpPr>
          <p:pic>
            <p:nvPicPr>
              <p:cNvPr id="383" name="Image" descr="Image"/>
              <p:cNvPicPr>
                <a:picLocks noChangeAspect="1"/>
              </p:cNvPicPr>
              <p:nvPr/>
            </p:nvPicPr>
            <p:blipFill>
              <a:blip r:embed="rId4"/>
              <a:stretch>
                <a:fillRect/>
              </a:stretch>
            </p:blipFill>
            <p:spPr>
              <a:xfrm>
                <a:off x="17021" y="0"/>
                <a:ext cx="2838824" cy="2789129"/>
              </a:xfrm>
              <a:prstGeom prst="rect">
                <a:avLst/>
              </a:prstGeom>
              <a:ln w="12700" cap="flat">
                <a:noFill/>
                <a:miter lim="400000"/>
              </a:ln>
              <a:effectLst/>
            </p:spPr>
          </p:pic>
          <p:pic>
            <p:nvPicPr>
              <p:cNvPr id="384" name="Image" descr="Image"/>
              <p:cNvPicPr>
                <a:picLocks noChangeAspect="1"/>
              </p:cNvPicPr>
              <p:nvPr/>
            </p:nvPicPr>
            <p:blipFill>
              <a:blip r:embed="rId5"/>
              <a:srcRect r="7640"/>
              <a:stretch>
                <a:fillRect/>
              </a:stretch>
            </p:blipFill>
            <p:spPr>
              <a:xfrm>
                <a:off x="0" y="2956573"/>
                <a:ext cx="2877336" cy="1044462"/>
              </a:xfrm>
              <a:prstGeom prst="rect">
                <a:avLst/>
              </a:prstGeom>
              <a:ln w="12700" cap="flat">
                <a:noFill/>
                <a:miter lim="400000"/>
              </a:ln>
              <a:effectLst/>
            </p:spPr>
          </p:pic>
        </p:grpSp>
        <p:sp>
          <p:nvSpPr>
            <p:cNvPr id="386" name="Line"/>
            <p:cNvSpPr/>
            <p:nvPr/>
          </p:nvSpPr>
          <p:spPr>
            <a:xfrm flipV="1">
              <a:off x="3269588" y="116370"/>
              <a:ext cx="1452315" cy="3031869"/>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87" name="Line"/>
            <p:cNvSpPr/>
            <p:nvPr/>
          </p:nvSpPr>
          <p:spPr>
            <a:xfrm>
              <a:off x="3265073" y="3330854"/>
              <a:ext cx="1461344" cy="586048"/>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88" name="Line"/>
            <p:cNvSpPr/>
            <p:nvPr/>
          </p:nvSpPr>
          <p:spPr>
            <a:xfrm flipH="1">
              <a:off x="2274294" y="3138986"/>
              <a:ext cx="1001149"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89" name="Line"/>
            <p:cNvSpPr/>
            <p:nvPr/>
          </p:nvSpPr>
          <p:spPr>
            <a:xfrm flipH="1">
              <a:off x="2274294" y="3329486"/>
              <a:ext cx="1001149" cy="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A possibly surprising observation / conclusion:</a:t>
            </a:r>
          </a:p>
        </p:txBody>
      </p:sp>
      <p:sp>
        <p:nvSpPr>
          <p:cNvPr id="393" name="Rectangle 3"/>
          <p:cNvSpPr txBox="1"/>
          <p:nvPr/>
        </p:nvSpPr>
        <p:spPr>
          <a:xfrm>
            <a:off x="82401" y="656984"/>
            <a:ext cx="8979198" cy="605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spcBef>
                <a:spcPts val="400"/>
              </a:spcBef>
              <a:defRPr sz="1710" b="0">
                <a:solidFill>
                  <a:srgbClr val="FFFFFF"/>
                </a:solidFill>
                <a:effectLst>
                  <a:outerShdw blurRad="36195" dist="36195" dir="2700000" rotWithShape="0">
                    <a:srgbClr val="000000"/>
                  </a:outerShdw>
                </a:effectLst>
              </a:defRPr>
            </a:pPr>
            <a:r>
              <a:t>Car + truck </a:t>
            </a:r>
            <a:r>
              <a:rPr b="1">
                <a:solidFill>
                  <a:srgbClr val="FBC901"/>
                </a:solidFill>
              </a:rPr>
              <a:t>GHG emission share</a:t>
            </a:r>
            <a:r>
              <a:t>  =  Car + truck </a:t>
            </a:r>
            <a:r>
              <a:rPr b="1">
                <a:solidFill>
                  <a:srgbClr val="FBC901"/>
                </a:solidFill>
              </a:rPr>
              <a:t>energy share</a:t>
            </a:r>
          </a:p>
          <a:p>
            <a:pPr defTabSz="868680">
              <a:spcBef>
                <a:spcPts val="400"/>
              </a:spcBef>
              <a:defRPr sz="570" b="0">
                <a:solidFill>
                  <a:srgbClr val="FFFFFF"/>
                </a:solidFill>
                <a:effectLst>
                  <a:outerShdw blurRad="36195" dist="36195" dir="2700000" rotWithShape="0">
                    <a:srgbClr val="000000"/>
                  </a:outerShdw>
                </a:effectLst>
              </a:defRPr>
            </a:pPr>
            <a:endParaRPr b="1">
              <a:solidFill>
                <a:srgbClr val="FBC901"/>
              </a:solidFill>
            </a:endParaRPr>
          </a:p>
          <a:p>
            <a:pPr lvl="1" indent="608851" defTabSz="868680">
              <a:spcBef>
                <a:spcPts val="400"/>
              </a:spcBef>
              <a:defRPr sz="1710" b="0">
                <a:solidFill>
                  <a:srgbClr val="FFFFFF"/>
                </a:solidFill>
                <a:effectLst>
                  <a:outerShdw blurRad="36195" dist="36195" dir="2700000" rotWithShape="0">
                    <a:srgbClr val="000000"/>
                  </a:outerShdw>
                </a:effectLst>
              </a:defRPr>
            </a:pPr>
            <a:r>
              <a:t>Globally both are ~ 72% 	For the U.S. both are ~ 84%</a:t>
            </a:r>
          </a:p>
          <a:p>
            <a:pPr lvl="1" indent="608851" defTabSz="868680">
              <a:spcBef>
                <a:spcPts val="400"/>
              </a:spcBef>
              <a:defRPr sz="855" b="0">
                <a:solidFill>
                  <a:srgbClr val="FFFFFF"/>
                </a:solidFill>
                <a:effectLst>
                  <a:outerShdw blurRad="36195" dist="36195" dir="2700000" rotWithShape="0">
                    <a:srgbClr val="000000"/>
                  </a:outerShdw>
                </a:effectLst>
              </a:defRPr>
            </a:pPr>
            <a:endParaRPr/>
          </a:p>
          <a:p>
            <a:pPr defTabSz="868680">
              <a:spcBef>
                <a:spcPts val="400"/>
              </a:spcBef>
              <a:defRPr sz="1710" b="0">
                <a:solidFill>
                  <a:srgbClr val="FFFFFF"/>
                </a:solidFill>
                <a:effectLst>
                  <a:outerShdw blurRad="36195" dist="36195" dir="2700000" rotWithShape="0">
                    <a:srgbClr val="000000"/>
                  </a:outerShdw>
                </a:effectLst>
              </a:defRPr>
            </a:pPr>
            <a:r>
              <a:t>Similarly, airplane GHG share and energy share are both ~ 10% (Global and U.S.)</a:t>
            </a:r>
          </a:p>
          <a:p>
            <a:pPr defTabSz="868680">
              <a:spcBef>
                <a:spcPts val="400"/>
              </a:spcBef>
              <a:defRPr sz="855" b="0">
                <a:solidFill>
                  <a:srgbClr val="FFFFFF"/>
                </a:solidFill>
                <a:effectLst>
                  <a:outerShdw blurRad="36195" dist="36195" dir="2700000" rotWithShape="0">
                    <a:srgbClr val="000000"/>
                  </a:outerShdw>
                </a:effectLst>
              </a:defRPr>
            </a:pPr>
            <a:endParaRPr/>
          </a:p>
          <a:p>
            <a:pPr defTabSz="868680">
              <a:spcBef>
                <a:spcPts val="400"/>
              </a:spcBef>
              <a:defRPr sz="1710" b="0">
                <a:solidFill>
                  <a:srgbClr val="FFFFFF"/>
                </a:solidFill>
                <a:effectLst>
                  <a:outerShdw blurRad="36195" dist="36195" dir="2700000" rotWithShape="0">
                    <a:srgbClr val="000000"/>
                  </a:outerShdw>
                </a:effectLst>
              </a:defRPr>
            </a:pPr>
            <a:r>
              <a:t>And rail GHG share and energy share are both ~ 2%  (Global and U.S.)</a:t>
            </a:r>
          </a:p>
          <a:p>
            <a:pPr defTabSz="868680">
              <a:spcBef>
                <a:spcPts val="400"/>
              </a:spcBef>
              <a:defRPr sz="1140" b="0">
                <a:solidFill>
                  <a:srgbClr val="FFFFFF"/>
                </a:solidFill>
                <a:effectLst>
                  <a:outerShdw blurRad="36195" dist="36195" dir="2700000" rotWithShape="0">
                    <a:srgbClr val="000000"/>
                  </a:outerShdw>
                </a:effectLst>
              </a:defRPr>
            </a:pPr>
            <a:endParaRPr/>
          </a:p>
          <a:p>
            <a:pPr algn="ctr" defTabSz="868680">
              <a:spcBef>
                <a:spcPts val="400"/>
              </a:spcBef>
              <a:defRPr sz="1710">
                <a:solidFill>
                  <a:srgbClr val="FBC901"/>
                </a:solidFill>
                <a:effectLst>
                  <a:outerShdw blurRad="36195" dist="36195" dir="2700000" rotWithShape="0">
                    <a:srgbClr val="000000"/>
                  </a:outerShdw>
                </a:effectLst>
              </a:defRPr>
            </a:pPr>
            <a:r>
              <a:t>Indicating use of a SINGLE cross-cutting technology: Fossil fuel combustion</a:t>
            </a:r>
          </a:p>
          <a:p>
            <a:pPr algn="ctr" defTabSz="868680">
              <a:spcBef>
                <a:spcPts val="400"/>
              </a:spcBef>
              <a:defRPr sz="570">
                <a:solidFill>
                  <a:srgbClr val="FBC901"/>
                </a:solidFill>
                <a:effectLst>
                  <a:outerShdw blurRad="36195" dist="36195" dir="2700000" rotWithShape="0">
                    <a:srgbClr val="000000"/>
                  </a:outerShdw>
                </a:effectLst>
              </a:defRPr>
            </a:pPr>
            <a:endParaRPr/>
          </a:p>
          <a:p>
            <a:pPr lvl="2" indent="1031557" defTabSz="868680">
              <a:spcBef>
                <a:spcPts val="400"/>
              </a:spcBef>
              <a:defRPr sz="1710" b="0">
                <a:solidFill>
                  <a:srgbClr val="FFFFFF"/>
                </a:solidFill>
                <a:effectLst>
                  <a:outerShdw blurRad="36195" dist="36195" dir="2700000" rotWithShape="0">
                    <a:srgbClr val="000000"/>
                  </a:outerShdw>
                </a:effectLst>
              </a:defRPr>
            </a:pPr>
            <a:r>
              <a:t>Producing either motion directly (in cars, trucks, trains, planes, ships . . .) OR</a:t>
            </a:r>
          </a:p>
          <a:p>
            <a:pPr lvl="1" indent="608851" defTabSz="868680">
              <a:spcBef>
                <a:spcPts val="400"/>
              </a:spcBef>
              <a:defRPr sz="570" b="0">
                <a:solidFill>
                  <a:srgbClr val="FFFFFF"/>
                </a:solidFill>
                <a:effectLst>
                  <a:outerShdw blurRad="36195" dist="36195" dir="2700000" rotWithShape="0">
                    <a:srgbClr val="000000"/>
                  </a:outerShdw>
                </a:effectLst>
              </a:defRPr>
            </a:pPr>
            <a:endParaRPr/>
          </a:p>
          <a:p>
            <a:pPr lvl="2" indent="1031557" defTabSz="868680">
              <a:spcBef>
                <a:spcPts val="400"/>
              </a:spcBef>
              <a:defRPr sz="1710" b="0">
                <a:solidFill>
                  <a:srgbClr val="FFFFFF"/>
                </a:solidFill>
                <a:effectLst>
                  <a:outerShdw blurRad="36195" dist="36195" dir="2700000" rotWithShape="0">
                    <a:srgbClr val="000000"/>
                  </a:outerShdw>
                </a:effectLst>
              </a:defRPr>
            </a:pPr>
            <a:r>
              <a:t>Producing electricity then used to produce motion (in electric cars &amp; trains) </a:t>
            </a:r>
          </a:p>
          <a:p>
            <a:pPr lvl="1" indent="608851" algn="ctr" defTabSz="868680">
              <a:spcBef>
                <a:spcPts val="400"/>
              </a:spcBef>
              <a:defRPr sz="855" b="0">
                <a:solidFill>
                  <a:srgbClr val="FFFFFF"/>
                </a:solidFill>
                <a:effectLst>
                  <a:outerShdw blurRad="36195" dist="36195" dir="2700000" rotWithShape="0">
                    <a:srgbClr val="000000"/>
                  </a:outerShdw>
                </a:effectLst>
              </a:defRPr>
            </a:pPr>
            <a:endParaRPr/>
          </a:p>
          <a:p>
            <a:pPr algn="ctr" defTabSz="868680">
              <a:spcBef>
                <a:spcPts val="400"/>
              </a:spcBef>
              <a:defRPr sz="1710">
                <a:solidFill>
                  <a:srgbClr val="FBC901"/>
                </a:solidFill>
                <a:effectLst>
                  <a:outerShdw blurRad="36195" dist="36195" dir="2700000" rotWithShape="0">
                    <a:srgbClr val="000000"/>
                  </a:outerShdw>
                </a:effectLst>
              </a:defRPr>
            </a:pPr>
            <a:r>
              <a:t>YES: There has yet to be any recognizable reduction in GHG's due to</a:t>
            </a:r>
          </a:p>
          <a:p>
            <a:pPr lvl="1" indent="608851" defTabSz="868680">
              <a:spcBef>
                <a:spcPts val="400"/>
              </a:spcBef>
              <a:defRPr sz="665">
                <a:solidFill>
                  <a:srgbClr val="FBC901"/>
                </a:solidFill>
                <a:effectLst>
                  <a:outerShdw blurRad="36195" dist="36195" dir="2700000" rotWithShape="0">
                    <a:srgbClr val="000000"/>
                  </a:outerShdw>
                </a:effectLst>
              </a:defRPr>
            </a:pPr>
            <a:endParaRPr/>
          </a:p>
          <a:p>
            <a:pPr algn="ctr" defTabSz="868680">
              <a:spcBef>
                <a:spcPts val="400"/>
              </a:spcBef>
              <a:defRPr sz="1710">
                <a:solidFill>
                  <a:srgbClr val="FBC901"/>
                </a:solidFill>
                <a:effectLst>
                  <a:outerShdw blurRad="36195" dist="36195" dir="2700000" rotWithShape="0">
                    <a:srgbClr val="000000"/>
                  </a:outerShdw>
                </a:effectLst>
              </a:defRPr>
            </a:pPr>
            <a:r>
              <a:t>Electric vehicles </a:t>
            </a:r>
            <a:r>
              <a:rPr b="0"/>
              <a:t>using power from</a:t>
            </a:r>
            <a:r>
              <a:t> low GHG electric power plants </a:t>
            </a:r>
          </a:p>
          <a:p>
            <a:pPr lvl="1" indent="608851" defTabSz="868680">
              <a:spcBef>
                <a:spcPts val="400"/>
              </a:spcBef>
              <a:defRPr sz="1425" b="0">
                <a:solidFill>
                  <a:srgbClr val="FFFFFF"/>
                </a:solidFill>
                <a:effectLst>
                  <a:outerShdw blurRad="36195" dist="36195" dir="2700000" rotWithShape="0">
                    <a:srgbClr val="000000"/>
                  </a:outerShdw>
                </a:effectLst>
              </a:defRPr>
            </a:pPr>
            <a:endParaRPr/>
          </a:p>
          <a:p>
            <a:pPr defTabSz="868680">
              <a:spcBef>
                <a:spcPts val="400"/>
              </a:spcBef>
              <a:defRPr sz="1710" b="0">
                <a:solidFill>
                  <a:srgbClr val="FFFFFF"/>
                </a:solidFill>
                <a:effectLst>
                  <a:outerShdw blurRad="36195" dist="36195" dir="2700000" rotWithShape="0">
                    <a:srgbClr val="000000"/>
                  </a:outerShdw>
                </a:effectLst>
              </a:defRPr>
            </a:pPr>
            <a:r>
              <a:t>Suggesting:</a:t>
            </a:r>
            <a:r>
              <a:rPr b="1"/>
              <a:t> Too few electric vehicles</a:t>
            </a:r>
            <a:r>
              <a:rPr b="1">
                <a:solidFill>
                  <a:srgbClr val="FBC901"/>
                </a:solidFill>
              </a:rPr>
              <a:t> </a:t>
            </a:r>
            <a:r>
              <a:t>and/or</a:t>
            </a:r>
            <a:r>
              <a:rPr b="1"/>
              <a:t> too few low GHG electric power plants</a:t>
            </a:r>
            <a:endParaRPr>
              <a:solidFill>
                <a:srgbClr val="FBC901"/>
              </a:solidFill>
            </a:endParaRPr>
          </a:p>
          <a:p>
            <a:pPr lvl="1" indent="608851" defTabSz="868680">
              <a:spcBef>
                <a:spcPts val="400"/>
              </a:spcBef>
              <a:defRPr sz="665" b="0">
                <a:solidFill>
                  <a:srgbClr val="FFFFFF"/>
                </a:solidFill>
                <a:effectLst>
                  <a:outerShdw blurRad="36195" dist="36195" dir="2700000" rotWithShape="0">
                    <a:srgbClr val="000000"/>
                  </a:outerShdw>
                </a:effectLst>
              </a:defRPr>
            </a:pPr>
            <a:endParaRPr>
              <a:solidFill>
                <a:srgbClr val="FBC901"/>
              </a:solidFill>
            </a:endParaRPr>
          </a:p>
          <a:p>
            <a:pPr lvl="1" indent="608851" defTabSz="868680">
              <a:spcBef>
                <a:spcPts val="400"/>
              </a:spcBef>
              <a:defRPr sz="1710" b="0">
                <a:solidFill>
                  <a:srgbClr val="FFFFFF"/>
                </a:solidFill>
                <a:effectLst>
                  <a:outerShdw blurRad="36195" dist="36195" dir="2700000" rotWithShape="0">
                    <a:srgbClr val="000000"/>
                  </a:outerShdw>
                </a:effectLst>
              </a:defRPr>
            </a:pPr>
            <a:r>
              <a:t>Indeed, the fraction of cars now powered electrically is still very very small</a:t>
            </a:r>
          </a:p>
          <a:p>
            <a:pPr lvl="1" indent="608851" defTabSz="868680">
              <a:spcBef>
                <a:spcPts val="400"/>
              </a:spcBef>
              <a:defRPr sz="665" b="0">
                <a:solidFill>
                  <a:srgbClr val="FFFFFF"/>
                </a:solidFill>
                <a:effectLst>
                  <a:outerShdw blurRad="36195" dist="36195" dir="2700000" rotWithShape="0">
                    <a:srgbClr val="000000"/>
                  </a:outerShdw>
                </a:effectLst>
              </a:defRPr>
            </a:pPr>
            <a:endParaRPr/>
          </a:p>
          <a:p>
            <a:pPr lvl="1" indent="608851" defTabSz="868680">
              <a:spcBef>
                <a:spcPts val="400"/>
              </a:spcBef>
              <a:defRPr sz="1710" b="0">
                <a:solidFill>
                  <a:srgbClr val="FFFFFF"/>
                </a:solidFill>
                <a:effectLst>
                  <a:outerShdw blurRad="36195" dist="36195" dir="2700000" rotWithShape="0">
                    <a:srgbClr val="000000"/>
                  </a:outerShdw>
                </a:effectLst>
              </a:defRPr>
            </a:pPr>
            <a:r>
              <a:t>And even where most passenger trains </a:t>
            </a:r>
            <a:r>
              <a:rPr b="1"/>
              <a:t>are</a:t>
            </a:r>
            <a:r>
              <a:t> electric, the electricity is </a:t>
            </a:r>
            <a:r>
              <a:rPr b="1"/>
              <a:t>not</a:t>
            </a:r>
            <a:r>
              <a:t> low GHG</a:t>
            </a:r>
          </a:p>
          <a:p>
            <a:pPr lvl="2" indent="1031557" defTabSz="868680">
              <a:spcBef>
                <a:spcPts val="400"/>
              </a:spcBef>
              <a:defRPr sz="760" b="0">
                <a:solidFill>
                  <a:srgbClr val="FFFFFF"/>
                </a:solidFill>
                <a:effectLst>
                  <a:outerShdw blurRad="36195" dist="36195" dir="2700000" rotWithShape="0">
                    <a:srgbClr val="000000"/>
                  </a:outerShdw>
                </a:effectLst>
              </a:defRPr>
            </a:pPr>
            <a:endParaRPr/>
          </a:p>
          <a:p>
            <a:pPr algn="ctr" defTabSz="868680">
              <a:spcBef>
                <a:spcPts val="400"/>
              </a:spcBef>
              <a:defRPr sz="1710" b="0">
                <a:solidFill>
                  <a:srgbClr val="FFFFFF"/>
                </a:solidFill>
                <a:effectLst>
                  <a:outerShdw blurRad="36195" dist="36195" dir="2700000" rotWithShape="0">
                    <a:srgbClr val="000000"/>
                  </a:outerShdw>
                </a:effectLst>
              </a:defRPr>
            </a:pPr>
            <a:r>
              <a:t> </a:t>
            </a:r>
            <a:r>
              <a:rPr i="1"/>
              <a:t>A possible exception: French electric passenger trains using nuclear 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Rectangle 2"/>
          <p:cNvSpPr txBox="1">
            <a:spLocks noGrp="1"/>
          </p:cNvSpPr>
          <p:nvPr>
            <p:ph type="title"/>
          </p:nvPr>
        </p:nvSpPr>
        <p:spPr>
          <a:xfrm>
            <a:off x="152203" y="2223280"/>
            <a:ext cx="8839594" cy="598588"/>
          </a:xfrm>
          <a:prstGeom prst="rect">
            <a:avLst/>
          </a:prstGeom>
        </p:spPr>
        <p:txBody>
          <a:bodyPr/>
          <a:lstStyle>
            <a:lvl1pPr>
              <a:defRPr b="1">
                <a:solidFill>
                  <a:srgbClr val="FBC901"/>
                </a:solidFill>
              </a:defRPr>
            </a:lvl1pPr>
          </a:lstStyle>
          <a:p>
            <a:r>
              <a:t>Unique Impacts &amp; Concerns about Specific Transport Modes:</a:t>
            </a:r>
          </a:p>
        </p:txBody>
      </p:sp>
      <p:sp>
        <p:nvSpPr>
          <p:cNvPr id="396"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5"/>
          <p:cNvSpPr txBox="1"/>
          <p:nvPr/>
        </p:nvSpPr>
        <p:spPr>
          <a:xfrm>
            <a:off x="304800" y="6501232"/>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Page 5 in:  https://nepis.epa.gov/Exe/ZyPDF.cgi?Dockey=P100YVFS.pdf</a:t>
            </a:r>
          </a:p>
        </p:txBody>
      </p:sp>
      <p:sp>
        <p:nvSpPr>
          <p:cNvPr id="399" name="Rectangle 2"/>
          <p:cNvSpPr txBox="1">
            <a:spLocks noGrp="1"/>
          </p:cNvSpPr>
          <p:nvPr>
            <p:ph type="title"/>
          </p:nvPr>
        </p:nvSpPr>
        <p:spPr>
          <a:xfrm>
            <a:off x="1818109" y="12700"/>
            <a:ext cx="5507782" cy="609600"/>
          </a:xfrm>
          <a:prstGeom prst="rect">
            <a:avLst/>
          </a:prstGeom>
        </p:spPr>
        <p:txBody>
          <a:bodyPr/>
          <a:lstStyle>
            <a:lvl1pPr>
              <a:defRPr sz="2200" b="1" i="1">
                <a:solidFill>
                  <a:srgbClr val="FBC901"/>
                </a:solidFill>
              </a:defRPr>
            </a:lvl1pPr>
          </a:lstStyle>
          <a:p>
            <a:r>
              <a:t>Cars &amp; Trucks:</a:t>
            </a:r>
          </a:p>
        </p:txBody>
      </p:sp>
      <p:sp>
        <p:nvSpPr>
          <p:cNvPr id="400" name="Rectangle 3"/>
          <p:cNvSpPr txBox="1">
            <a:spLocks noGrp="1"/>
          </p:cNvSpPr>
          <p:nvPr>
            <p:ph type="body" sz="quarter" idx="1"/>
          </p:nvPr>
        </p:nvSpPr>
        <p:spPr>
          <a:xfrm>
            <a:off x="216096" y="636884"/>
            <a:ext cx="8763001" cy="1427046"/>
          </a:xfrm>
          <a:prstGeom prst="rect">
            <a:avLst/>
          </a:prstGeom>
        </p:spPr>
        <p:txBody>
          <a:bodyPr/>
          <a:lstStyle/>
          <a:p>
            <a:pPr>
              <a:defRPr sz="1800"/>
            </a:pPr>
            <a:r>
              <a:t>From the U.S. Environmental Protection Agency (EPA)'s</a:t>
            </a:r>
          </a:p>
          <a:p>
            <a:pPr>
              <a:defRPr sz="700"/>
            </a:pPr>
            <a:endParaRPr/>
          </a:p>
          <a:p>
            <a:pPr marL="0" lvl="1" indent="640896">
              <a:buSzTx/>
              <a:buNone/>
              <a:defRPr sz="1800"/>
            </a:pPr>
            <a:r>
              <a:t>"2019 EPA Automotive Trends Report" </a:t>
            </a:r>
            <a:r>
              <a:rPr baseline="31999"/>
              <a:t>1</a:t>
            </a:r>
          </a:p>
          <a:p>
            <a:pPr marL="0" lvl="1" indent="518432">
              <a:buSzTx/>
              <a:buNone/>
              <a:defRPr sz="600"/>
            </a:pPr>
            <a:endParaRPr baseline="31999"/>
          </a:p>
          <a:p>
            <a:pPr algn="ctr">
              <a:defRPr sz="1800" b="1">
                <a:solidFill>
                  <a:srgbClr val="FBC901"/>
                </a:solidFill>
              </a:defRPr>
            </a:pPr>
            <a:r>
              <a:t>The engine power of U.S. road vehicles has skyrocketed!</a:t>
            </a:r>
          </a:p>
        </p:txBody>
      </p:sp>
      <p:pic>
        <p:nvPicPr>
          <p:cNvPr id="401" name="Image" descr="Image"/>
          <p:cNvPicPr>
            <a:picLocks noChangeAspect="1"/>
          </p:cNvPicPr>
          <p:nvPr/>
        </p:nvPicPr>
        <p:blipFill>
          <a:blip r:embed="rId2"/>
          <a:stretch>
            <a:fillRect/>
          </a:stretch>
        </p:blipFill>
        <p:spPr>
          <a:xfrm>
            <a:off x="1762914" y="2003922"/>
            <a:ext cx="5507782" cy="435499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Rectangle 5"/>
          <p:cNvSpPr txBox="1"/>
          <p:nvPr/>
        </p:nvSpPr>
        <p:spPr>
          <a:xfrm>
            <a:off x="304800" y="6501232"/>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Page 16 in:  https://nepis.epa.gov/Exe/ZyPDF.cgi?Dockey=P100YVFS.pdf</a:t>
            </a:r>
          </a:p>
        </p:txBody>
      </p:sp>
      <p:sp>
        <p:nvSpPr>
          <p:cNvPr id="404" name="Rectangle 2"/>
          <p:cNvSpPr txBox="1">
            <a:spLocks noGrp="1"/>
          </p:cNvSpPr>
          <p:nvPr>
            <p:ph type="title"/>
          </p:nvPr>
        </p:nvSpPr>
        <p:spPr>
          <a:xfrm>
            <a:off x="196012" y="44164"/>
            <a:ext cx="8763001" cy="609601"/>
          </a:xfrm>
          <a:prstGeom prst="rect">
            <a:avLst/>
          </a:prstGeom>
        </p:spPr>
        <p:txBody>
          <a:bodyPr/>
          <a:lstStyle/>
          <a:p>
            <a:pPr>
              <a:defRPr sz="2100" i="1"/>
            </a:pPr>
            <a:r>
              <a:t>Despite which</a:t>
            </a:r>
            <a:r>
              <a:rPr b="1"/>
              <a:t>:</a:t>
            </a:r>
            <a:r>
              <a:t> </a:t>
            </a:r>
            <a:r>
              <a:rPr b="1">
                <a:solidFill>
                  <a:srgbClr val="FBC901"/>
                </a:solidFill>
              </a:rPr>
              <a:t>Fuel mileage has improved</a:t>
            </a:r>
            <a:r>
              <a:t> for all </a:t>
            </a:r>
            <a:r>
              <a:rPr b="1"/>
              <a:t>except</a:t>
            </a:r>
            <a:r>
              <a:t> pickup trucks:</a:t>
            </a:r>
          </a:p>
        </p:txBody>
      </p:sp>
      <p:sp>
        <p:nvSpPr>
          <p:cNvPr id="405" name="Rectangle 3"/>
          <p:cNvSpPr txBox="1">
            <a:spLocks noGrp="1"/>
          </p:cNvSpPr>
          <p:nvPr>
            <p:ph type="body" sz="quarter" idx="1"/>
          </p:nvPr>
        </p:nvSpPr>
        <p:spPr>
          <a:xfrm>
            <a:off x="317696" y="890884"/>
            <a:ext cx="8763001" cy="989640"/>
          </a:xfrm>
          <a:prstGeom prst="rect">
            <a:avLst/>
          </a:prstGeom>
        </p:spPr>
        <p:txBody>
          <a:bodyPr/>
          <a:lstStyle/>
          <a:p>
            <a:pPr>
              <a:defRPr sz="1800"/>
            </a:pPr>
            <a:r>
              <a:t>From the "2019 EPA Automotive Trends Report" </a:t>
            </a:r>
            <a:r>
              <a:rPr baseline="31999"/>
              <a:t>1</a:t>
            </a:r>
          </a:p>
          <a:p>
            <a:pPr>
              <a:defRPr sz="600"/>
            </a:pPr>
            <a:endParaRPr baseline="31999"/>
          </a:p>
          <a:p>
            <a:pPr algn="ctr">
              <a:defRPr sz="1800"/>
            </a:pPr>
            <a:r>
              <a:rPr b="1"/>
              <a:t>Production share and estimated real-world average U.S. fuel economy:</a:t>
            </a:r>
          </a:p>
        </p:txBody>
      </p:sp>
      <p:pic>
        <p:nvPicPr>
          <p:cNvPr id="406" name="Image" descr="Image"/>
          <p:cNvPicPr>
            <a:picLocks noChangeAspect="1"/>
          </p:cNvPicPr>
          <p:nvPr/>
        </p:nvPicPr>
        <p:blipFill>
          <a:blip r:embed="rId2"/>
          <a:stretch>
            <a:fillRect/>
          </a:stretch>
        </p:blipFill>
        <p:spPr>
          <a:xfrm>
            <a:off x="581509" y="1952542"/>
            <a:ext cx="8031782" cy="42226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5"/>
          <p:cNvSpPr txBox="1"/>
          <p:nvPr/>
        </p:nvSpPr>
        <p:spPr>
          <a:xfrm>
            <a:off x="50406" y="6386517"/>
            <a:ext cx="9043188" cy="46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rgbClr val="2BAD81"/>
                </a:solidFill>
                <a:effectLst>
                  <a:outerShdw blurRad="38100" dist="38100" dir="2700000" rotWithShape="0">
                    <a:srgbClr val="000000"/>
                  </a:outerShdw>
                </a:effectLst>
              </a:defRPr>
            </a:pPr>
            <a:r>
              <a:t>1) Page 5 in:  https://nepis.epa.gov/Exe/ZyPDF.cgi?Dockey=P100YVFS.pdf</a:t>
            </a:r>
          </a:p>
          <a:p>
            <a:pPr algn="ctr">
              <a:defRPr sz="500" b="0" i="1">
                <a:solidFill>
                  <a:srgbClr val="2BAD81"/>
                </a:solidFill>
                <a:effectLst>
                  <a:outerShdw blurRad="38100" dist="38100" dir="2700000" rotWithShape="0">
                    <a:srgbClr val="000000"/>
                  </a:outerShdw>
                </a:effectLst>
              </a:defRPr>
            </a:pPr>
            <a:endParaRPr/>
          </a:p>
          <a:p>
            <a:pPr algn="ctr">
              <a:defRPr sz="1100" b="0" i="1">
                <a:solidFill>
                  <a:srgbClr val="2BAD81"/>
                </a:solidFill>
                <a:effectLst>
                  <a:outerShdw blurRad="38100" dist="38100" dir="2700000" rotWithShape="0">
                    <a:srgbClr val="000000"/>
                  </a:outerShdw>
                </a:effectLst>
              </a:defRPr>
            </a:pPr>
            <a:r>
              <a:t>2) https://obamawhitehouse.archives.gov/the-press-office/2012/08/28/obama-administration-finalizes-historic-545-MPG-fuel-efficiency-standard</a:t>
            </a:r>
          </a:p>
        </p:txBody>
      </p:sp>
      <p:sp>
        <p:nvSpPr>
          <p:cNvPr id="409" name="Rectangle 2"/>
          <p:cNvSpPr txBox="1">
            <a:spLocks noGrp="1"/>
          </p:cNvSpPr>
          <p:nvPr>
            <p:ph type="title"/>
          </p:nvPr>
        </p:nvSpPr>
        <p:spPr>
          <a:xfrm>
            <a:off x="1818109" y="-12700"/>
            <a:ext cx="5507782" cy="609600"/>
          </a:xfrm>
          <a:prstGeom prst="rect">
            <a:avLst/>
          </a:prstGeom>
        </p:spPr>
        <p:txBody>
          <a:bodyPr/>
          <a:lstStyle>
            <a:lvl1pPr defTabSz="868680">
              <a:defRPr sz="2090" i="1">
                <a:effectLst>
                  <a:outerShdw blurRad="36195" dist="36195" dir="2700000" rotWithShape="0">
                    <a:srgbClr val="000000"/>
                  </a:outerShdw>
                </a:effectLst>
              </a:defRPr>
            </a:lvl1pPr>
          </a:lstStyle>
          <a:p>
            <a:r>
              <a:t>Leading to overall improvement 2005 onward:</a:t>
            </a:r>
          </a:p>
        </p:txBody>
      </p:sp>
      <p:sp>
        <p:nvSpPr>
          <p:cNvPr id="410" name="Rectangle 3"/>
          <p:cNvSpPr txBox="1">
            <a:spLocks noGrp="1"/>
          </p:cNvSpPr>
          <p:nvPr>
            <p:ph type="body" sz="quarter" idx="1"/>
          </p:nvPr>
        </p:nvSpPr>
        <p:spPr>
          <a:xfrm>
            <a:off x="317696" y="687684"/>
            <a:ext cx="8763001" cy="949504"/>
          </a:xfrm>
          <a:prstGeom prst="rect">
            <a:avLst/>
          </a:prstGeom>
        </p:spPr>
        <p:txBody>
          <a:bodyPr/>
          <a:lstStyle/>
          <a:p>
            <a:pPr>
              <a:defRPr sz="1800"/>
            </a:pPr>
            <a:r>
              <a:t>From the "2019 EPA Automotive Trends Report" </a:t>
            </a:r>
            <a:r>
              <a:rPr baseline="31999"/>
              <a:t>1</a:t>
            </a:r>
          </a:p>
          <a:p>
            <a:pPr>
              <a:defRPr sz="600"/>
            </a:pPr>
            <a:endParaRPr baseline="31999"/>
          </a:p>
          <a:p>
            <a:pPr algn="ctr">
              <a:defRPr sz="1800" b="1"/>
            </a:pPr>
            <a:r>
              <a:t>Overall real-world average U.S. auto fuel economy and CO</a:t>
            </a:r>
            <a:r>
              <a:rPr baseline="-5999"/>
              <a:t>2</a:t>
            </a:r>
            <a:r>
              <a:t> emissions:</a:t>
            </a:r>
          </a:p>
        </p:txBody>
      </p:sp>
      <p:grpSp>
        <p:nvGrpSpPr>
          <p:cNvPr id="415" name="Group"/>
          <p:cNvGrpSpPr/>
          <p:nvPr/>
        </p:nvGrpSpPr>
        <p:grpSpPr>
          <a:xfrm>
            <a:off x="419039" y="1611818"/>
            <a:ext cx="8324119" cy="2655451"/>
            <a:chOff x="18197" y="6690"/>
            <a:chExt cx="8324117" cy="2655450"/>
          </a:xfrm>
        </p:grpSpPr>
        <p:pic>
          <p:nvPicPr>
            <p:cNvPr id="411" name="Image" descr="Image"/>
            <p:cNvPicPr>
              <a:picLocks noChangeAspect="1"/>
            </p:cNvPicPr>
            <p:nvPr/>
          </p:nvPicPr>
          <p:blipFill>
            <a:blip r:embed="rId2"/>
            <a:srcRect t="46413"/>
            <a:stretch>
              <a:fillRect/>
            </a:stretch>
          </p:blipFill>
          <p:spPr>
            <a:xfrm>
              <a:off x="4302748" y="6690"/>
              <a:ext cx="4039567" cy="2648592"/>
            </a:xfrm>
            <a:prstGeom prst="rect">
              <a:avLst/>
            </a:prstGeom>
            <a:ln w="12700" cap="flat">
              <a:noFill/>
              <a:miter lim="400000"/>
            </a:ln>
            <a:effectLst/>
          </p:spPr>
        </p:pic>
        <p:grpSp>
          <p:nvGrpSpPr>
            <p:cNvPr id="414" name="Group"/>
            <p:cNvGrpSpPr/>
            <p:nvPr/>
          </p:nvGrpSpPr>
          <p:grpSpPr>
            <a:xfrm>
              <a:off x="18197" y="22265"/>
              <a:ext cx="3990941" cy="2639876"/>
              <a:chOff x="18197" y="22265"/>
              <a:chExt cx="3990940" cy="2639875"/>
            </a:xfrm>
          </p:grpSpPr>
          <p:pic>
            <p:nvPicPr>
              <p:cNvPr id="412" name="Image" descr="Image"/>
              <p:cNvPicPr>
                <a:picLocks noChangeAspect="1"/>
              </p:cNvPicPr>
              <p:nvPr/>
            </p:nvPicPr>
            <p:blipFill>
              <a:blip r:embed="rId2"/>
              <a:srcRect b="45939"/>
              <a:stretch>
                <a:fillRect/>
              </a:stretch>
            </p:blipFill>
            <p:spPr>
              <a:xfrm>
                <a:off x="18197" y="22265"/>
                <a:ext cx="3990941" cy="2639876"/>
              </a:xfrm>
              <a:prstGeom prst="rect">
                <a:avLst/>
              </a:prstGeom>
              <a:ln w="12700" cap="flat">
                <a:noFill/>
                <a:miter lim="400000"/>
              </a:ln>
              <a:effectLst/>
            </p:spPr>
          </p:pic>
          <p:pic>
            <p:nvPicPr>
              <p:cNvPr id="413" name="Image" descr="Image"/>
              <p:cNvPicPr>
                <a:picLocks noChangeAspect="1"/>
              </p:cNvPicPr>
              <p:nvPr/>
            </p:nvPicPr>
            <p:blipFill>
              <a:blip r:embed="rId2"/>
              <a:srcRect l="2159" t="89864" r="2159"/>
              <a:stretch>
                <a:fillRect/>
              </a:stretch>
            </p:blipFill>
            <p:spPr>
              <a:xfrm>
                <a:off x="86204" y="2156551"/>
                <a:ext cx="3806598" cy="493401"/>
              </a:xfrm>
              <a:prstGeom prst="rect">
                <a:avLst/>
              </a:prstGeom>
              <a:ln w="12700" cap="flat">
                <a:noFill/>
                <a:miter lim="400000"/>
              </a:ln>
              <a:effectLst/>
            </p:spPr>
          </p:pic>
        </p:grpSp>
      </p:grpSp>
      <p:sp>
        <p:nvSpPr>
          <p:cNvPr id="416" name="Rectangle 3"/>
          <p:cNvSpPr txBox="1"/>
          <p:nvPr/>
        </p:nvSpPr>
        <p:spPr>
          <a:xfrm>
            <a:off x="139700" y="4444358"/>
            <a:ext cx="8864600" cy="1854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BC901"/>
                </a:solidFill>
                <a:effectLst>
                  <a:outerShdw blurRad="38100" dist="38100" dir="2700000" rotWithShape="0">
                    <a:srgbClr val="000000"/>
                  </a:outerShdw>
                </a:effectLst>
              </a:defRPr>
            </a:pPr>
            <a:r>
              <a:t>Likely reasons for the sustained post 2005 improvement?</a:t>
            </a:r>
          </a:p>
          <a:p>
            <a:pPr algn="ctr">
              <a:spcBef>
                <a:spcPts val="400"/>
              </a:spcBef>
              <a:defRPr sz="6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Market forces alone began driving the industry to higher mileage levels 2005 onward </a:t>
            </a:r>
          </a:p>
          <a:p>
            <a:pPr algn="ctr">
              <a:spcBef>
                <a:spcPts val="400"/>
              </a:spcBef>
              <a:defRPr sz="9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FURTHER, despite four years of rhetoric, the Trump administration has yet to replace</a:t>
            </a:r>
          </a:p>
          <a:p>
            <a:pPr algn="ctr">
              <a:spcBef>
                <a:spcPts val="400"/>
              </a:spcBef>
              <a:defRPr sz="8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higher mileage standards implemented under an Obama / Industry agreement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Rectangle 5"/>
          <p:cNvSpPr txBox="1"/>
          <p:nvPr/>
        </p:nvSpPr>
        <p:spPr>
          <a:xfrm>
            <a:off x="304800" y="6552032"/>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Page 46 in:  https://nepis.epa.gov/Exe/ZyPDF.cgi?Dockey=P100YVFS.pdf</a:t>
            </a:r>
          </a:p>
        </p:txBody>
      </p:sp>
      <p:sp>
        <p:nvSpPr>
          <p:cNvPr id="419" name="Rectangle 2"/>
          <p:cNvSpPr txBox="1">
            <a:spLocks noGrp="1"/>
          </p:cNvSpPr>
          <p:nvPr>
            <p:ph type="title"/>
          </p:nvPr>
        </p:nvSpPr>
        <p:spPr>
          <a:xfrm>
            <a:off x="185464" y="-12700"/>
            <a:ext cx="8763001" cy="609600"/>
          </a:xfrm>
          <a:prstGeom prst="rect">
            <a:avLst/>
          </a:prstGeom>
        </p:spPr>
        <p:txBody>
          <a:bodyPr/>
          <a:lstStyle>
            <a:lvl1pPr>
              <a:defRPr sz="2200" i="1"/>
            </a:lvl1pPr>
          </a:lstStyle>
          <a:p>
            <a:r>
              <a:t>All enabled by this evolution in car &amp; truck engine technology:</a:t>
            </a:r>
          </a:p>
        </p:txBody>
      </p:sp>
      <p:sp>
        <p:nvSpPr>
          <p:cNvPr id="420" name="Rectangle 3"/>
          <p:cNvSpPr txBox="1">
            <a:spLocks noGrp="1"/>
          </p:cNvSpPr>
          <p:nvPr>
            <p:ph type="body" sz="quarter" idx="1"/>
          </p:nvPr>
        </p:nvSpPr>
        <p:spPr>
          <a:xfrm>
            <a:off x="190500" y="715210"/>
            <a:ext cx="8763000" cy="454522"/>
          </a:xfrm>
          <a:prstGeom prst="rect">
            <a:avLst/>
          </a:prstGeom>
        </p:spPr>
        <p:txBody>
          <a:bodyPr/>
          <a:lstStyle/>
          <a:p>
            <a:pPr>
              <a:defRPr sz="1800"/>
            </a:pPr>
            <a:r>
              <a:t>From the "2019 EPA Automotive Trends Report" </a:t>
            </a:r>
            <a:r>
              <a:rPr baseline="31999"/>
              <a:t>1</a:t>
            </a:r>
          </a:p>
        </p:txBody>
      </p:sp>
      <p:pic>
        <p:nvPicPr>
          <p:cNvPr id="421" name="Image" descr="Image"/>
          <p:cNvPicPr>
            <a:picLocks noChangeAspect="1"/>
          </p:cNvPicPr>
          <p:nvPr/>
        </p:nvPicPr>
        <p:blipFill>
          <a:blip r:embed="rId2"/>
          <a:stretch>
            <a:fillRect/>
          </a:stretch>
        </p:blipFill>
        <p:spPr>
          <a:xfrm>
            <a:off x="2236414" y="1150298"/>
            <a:ext cx="4553964" cy="3141306"/>
          </a:xfrm>
          <a:prstGeom prst="rect">
            <a:avLst/>
          </a:prstGeom>
          <a:ln w="12700">
            <a:miter lim="400000"/>
          </a:ln>
        </p:spPr>
      </p:pic>
      <p:sp>
        <p:nvSpPr>
          <p:cNvPr id="422" name="Rectangle 3"/>
          <p:cNvSpPr txBox="1"/>
          <p:nvPr/>
        </p:nvSpPr>
        <p:spPr>
          <a:xfrm>
            <a:off x="88900" y="4507922"/>
            <a:ext cx="8938931" cy="1980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These ongoing improvements to fossil-fueled car &amp; trucks are so massive, </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as are the improvements promised by electrification of cars &amp; trucks,</a:t>
            </a:r>
          </a:p>
          <a:p>
            <a:pPr>
              <a:spcBef>
                <a:spcPts val="400"/>
              </a:spcBef>
              <a:defRPr sz="800" b="0">
                <a:solidFill>
                  <a:srgbClr val="FFFFFF"/>
                </a:solidFill>
                <a:effectLst>
                  <a:outerShdw blurRad="38100" dist="38100" dir="2700000" rotWithShape="0">
                    <a:srgbClr val="000000"/>
                  </a:outerShdw>
                </a:effectLst>
              </a:defRPr>
            </a:pPr>
            <a:endParaRPr/>
          </a:p>
          <a:p>
            <a:pPr lvl="2" indent="1085850">
              <a:spcBef>
                <a:spcPts val="400"/>
              </a:spcBef>
              <a:defRPr b="0">
                <a:solidFill>
                  <a:srgbClr val="FFFFFF"/>
                </a:solidFill>
                <a:effectLst>
                  <a:outerShdw blurRad="38100" dist="38100" dir="2700000" rotWithShape="0">
                    <a:srgbClr val="000000"/>
                  </a:outerShdw>
                </a:effectLst>
              </a:defRPr>
            </a:pPr>
            <a:r>
              <a:t>that I am devoting a separate entire note set to their exploration:</a:t>
            </a:r>
          </a:p>
          <a:p>
            <a:pPr>
              <a:spcBef>
                <a:spcPts val="400"/>
              </a:spcBef>
              <a:defRPr sz="9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rPr b="1"/>
              <a:t>Green(er) Cars &amp; Trucks</a:t>
            </a:r>
            <a:r>
              <a:t>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ctangle 2"/>
          <p:cNvSpPr txBox="1">
            <a:spLocks noGrp="1"/>
          </p:cNvSpPr>
          <p:nvPr>
            <p:ph type="title"/>
          </p:nvPr>
        </p:nvSpPr>
        <p:spPr>
          <a:xfrm>
            <a:off x="177603" y="-11919"/>
            <a:ext cx="8788794" cy="598587"/>
          </a:xfrm>
          <a:prstGeom prst="rect">
            <a:avLst/>
          </a:prstGeom>
        </p:spPr>
        <p:txBody>
          <a:bodyPr/>
          <a:lstStyle>
            <a:lvl1pPr>
              <a:defRPr b="1">
                <a:solidFill>
                  <a:srgbClr val="FBC901"/>
                </a:solidFill>
              </a:defRPr>
            </a:lvl1pPr>
          </a:lstStyle>
          <a:p>
            <a:r>
              <a:t>Trains:</a:t>
            </a:r>
          </a:p>
        </p:txBody>
      </p:sp>
      <p:sp>
        <p:nvSpPr>
          <p:cNvPr id="425" name="Rectangle 3"/>
          <p:cNvSpPr txBox="1"/>
          <p:nvPr/>
        </p:nvSpPr>
        <p:spPr>
          <a:xfrm>
            <a:off x="152400" y="593484"/>
            <a:ext cx="8984209" cy="2011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the International Energy Agency (IEA)'s 2019</a:t>
            </a:r>
          </a:p>
          <a:p>
            <a:pPr>
              <a:spcBef>
                <a:spcPts val="400"/>
              </a:spcBef>
              <a:defRPr sz="700" b="0">
                <a:solidFill>
                  <a:srgbClr val="FFFFFF"/>
                </a:solidFill>
                <a:effectLst>
                  <a:outerShdw blurRad="38100" dist="38100" dir="2700000" rotWithShape="0">
                    <a:srgbClr val="000000"/>
                  </a:outerShdw>
                </a:effectLst>
              </a:defRPr>
            </a:pPr>
            <a:endParaRPr/>
          </a:p>
          <a:p>
            <a:pPr lvl="5" indent="1143000">
              <a:spcBef>
                <a:spcPts val="400"/>
              </a:spcBef>
              <a:defRPr b="0">
                <a:solidFill>
                  <a:srgbClr val="FFFFFF"/>
                </a:solidFill>
                <a:effectLst>
                  <a:outerShdw blurRad="38100" dist="38100" dir="2700000" rotWithShape="0">
                    <a:srgbClr val="000000"/>
                  </a:outerShdw>
                </a:effectLst>
              </a:defRPr>
            </a:pPr>
            <a:r>
              <a:t>"The Future of Rail - Opportunities for Energy and the Environment"</a:t>
            </a:r>
          </a:p>
          <a:p>
            <a:pPr lvl="1" indent="228600">
              <a:spcBef>
                <a:spcPts val="400"/>
              </a:spcBef>
              <a:defRPr sz="900" b="0">
                <a:solidFill>
                  <a:srgbClr val="FFFFFF"/>
                </a:solidFill>
                <a:effectLst>
                  <a:outerShdw blurRad="38100" dist="38100" dir="2700000" rotWithShape="0">
                    <a:srgbClr val="000000"/>
                  </a:outerShdw>
                </a:effectLst>
              </a:defRPr>
            </a:pPr>
            <a:endParaRPr/>
          </a:p>
          <a:p>
            <a:pPr algn="ctr">
              <a:spcBef>
                <a:spcPts val="400"/>
              </a:spcBef>
              <a:defRPr>
                <a:solidFill>
                  <a:srgbClr val="FBC901"/>
                </a:solidFill>
                <a:effectLst>
                  <a:outerShdw blurRad="38100" dist="38100" dir="2700000" rotWithShape="0">
                    <a:srgbClr val="000000"/>
                  </a:outerShdw>
                </a:effectLst>
              </a:defRPr>
            </a:pPr>
            <a:r>
              <a:t>Rail is the MOST EFFICIENT means of PASSENGER transport </a:t>
            </a:r>
          </a:p>
          <a:p>
            <a:pPr algn="ctr">
              <a:spcBef>
                <a:spcPts val="400"/>
              </a:spcBef>
              <a:defRPr sz="500">
                <a:solidFill>
                  <a:srgbClr val="FBC901"/>
                </a:solidFill>
                <a:effectLst>
                  <a:outerShdw blurRad="38100" dist="38100" dir="2700000" rotWithShape="0">
                    <a:srgbClr val="000000"/>
                  </a:outerShdw>
                </a:effectLst>
              </a:defRPr>
            </a:pPr>
            <a:endParaRPr/>
          </a:p>
          <a:p>
            <a:pPr algn="ctr">
              <a:spcBef>
                <a:spcPts val="400"/>
              </a:spcBef>
              <a:defRPr>
                <a:solidFill>
                  <a:srgbClr val="FBC901"/>
                </a:solidFill>
                <a:effectLst>
                  <a:outerShdw blurRad="38100" dist="38100" dir="2700000" rotWithShape="0">
                    <a:srgbClr val="000000"/>
                  </a:outerShdw>
                </a:effectLst>
              </a:defRPr>
            </a:pPr>
            <a:r>
              <a:t>And almost ties with shipping as most efficient means of FREIGHT transport</a:t>
            </a:r>
          </a:p>
        </p:txBody>
      </p:sp>
      <p:sp>
        <p:nvSpPr>
          <p:cNvPr id="426" name="Rectangle 5"/>
          <p:cNvSpPr txBox="1"/>
          <p:nvPr/>
        </p:nvSpPr>
        <p:spPr>
          <a:xfrm>
            <a:off x="1493043" y="63262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Page 48 (red labels added) in:  https://www.iea.org/reports/the-future-of-rail</a:t>
            </a:r>
          </a:p>
        </p:txBody>
      </p:sp>
      <p:sp>
        <p:nvSpPr>
          <p:cNvPr id="427"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
        <p:nvSpPr>
          <p:cNvPr id="428" name="Rectangle 3"/>
          <p:cNvSpPr txBox="1"/>
          <p:nvPr/>
        </p:nvSpPr>
        <p:spPr>
          <a:xfrm>
            <a:off x="101600" y="5722661"/>
            <a:ext cx="8984209" cy="407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b="0">
                <a:solidFill>
                  <a:srgbClr val="FFFFFF"/>
                </a:solidFill>
                <a:effectLst>
                  <a:outerShdw blurRad="38100" dist="38100" dir="2700000" rotWithShape="0">
                    <a:srgbClr val="000000"/>
                  </a:outerShdw>
                </a:effectLst>
              </a:defRPr>
            </a:lvl1pPr>
          </a:lstStyle>
          <a:p>
            <a:r>
              <a:t>Boxes = Worldwide Range		Bars = Worldwide Average</a:t>
            </a:r>
          </a:p>
        </p:txBody>
      </p:sp>
      <p:grpSp>
        <p:nvGrpSpPr>
          <p:cNvPr id="432" name="Group"/>
          <p:cNvGrpSpPr/>
          <p:nvPr/>
        </p:nvGrpSpPr>
        <p:grpSpPr>
          <a:xfrm>
            <a:off x="698500" y="2520950"/>
            <a:ext cx="7747000" cy="3162300"/>
            <a:chOff x="0" y="0"/>
            <a:chExt cx="7747000" cy="3162300"/>
          </a:xfrm>
        </p:grpSpPr>
        <p:pic>
          <p:nvPicPr>
            <p:cNvPr id="429" name="Image" descr="Image"/>
            <p:cNvPicPr>
              <a:picLocks noChangeAspect="1"/>
            </p:cNvPicPr>
            <p:nvPr/>
          </p:nvPicPr>
          <p:blipFill>
            <a:blip r:embed="rId2"/>
            <a:stretch>
              <a:fillRect/>
            </a:stretch>
          </p:blipFill>
          <p:spPr>
            <a:xfrm>
              <a:off x="0" y="0"/>
              <a:ext cx="7747000" cy="3162300"/>
            </a:xfrm>
            <a:prstGeom prst="rect">
              <a:avLst/>
            </a:prstGeom>
            <a:ln w="12700" cap="flat">
              <a:noFill/>
              <a:miter lim="400000"/>
            </a:ln>
            <a:effectLst/>
          </p:spPr>
        </p:pic>
        <p:sp>
          <p:nvSpPr>
            <p:cNvPr id="430" name="Rectangle 3"/>
            <p:cNvSpPr txBox="1"/>
            <p:nvPr/>
          </p:nvSpPr>
          <p:spPr>
            <a:xfrm>
              <a:off x="1397000" y="303157"/>
              <a:ext cx="1771204" cy="4071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457200">
                <a:defRPr sz="1500">
                  <a:solidFill>
                    <a:srgbClr val="E04550"/>
                  </a:solidFill>
                </a:defRPr>
              </a:lvl1pPr>
            </a:lstStyle>
            <a:p>
              <a:r>
                <a:t>Passengers</a:t>
              </a:r>
            </a:p>
          </p:txBody>
        </p:sp>
        <p:sp>
          <p:nvSpPr>
            <p:cNvPr id="431" name="Rectangle 3"/>
            <p:cNvSpPr txBox="1"/>
            <p:nvPr/>
          </p:nvSpPr>
          <p:spPr>
            <a:xfrm>
              <a:off x="5334000" y="303157"/>
              <a:ext cx="1771204" cy="4071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457200">
                <a:defRPr sz="1500">
                  <a:solidFill>
                    <a:srgbClr val="E04550"/>
                  </a:solidFill>
                </a:defRPr>
              </a:lvl1pPr>
            </a:lstStyle>
            <a:p>
              <a:r>
                <a:t>Freight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ctangle 5"/>
          <p:cNvSpPr txBox="1"/>
          <p:nvPr/>
        </p:nvSpPr>
        <p:spPr>
          <a:xfrm>
            <a:off x="304800" y="6554748"/>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Page 17 (with labels added) in:  https://theicct.org/publications/health-impacts-transport-emissions-2010-2015</a:t>
            </a:r>
          </a:p>
        </p:txBody>
      </p:sp>
      <p:sp>
        <p:nvSpPr>
          <p:cNvPr id="435" name="Rectangle 2"/>
          <p:cNvSpPr txBox="1">
            <a:spLocks noGrp="1"/>
          </p:cNvSpPr>
          <p:nvPr>
            <p:ph type="title"/>
          </p:nvPr>
        </p:nvSpPr>
        <p:spPr>
          <a:xfrm>
            <a:off x="1818109" y="-25400"/>
            <a:ext cx="5507782" cy="609600"/>
          </a:xfrm>
          <a:prstGeom prst="rect">
            <a:avLst/>
          </a:prstGeom>
        </p:spPr>
        <p:txBody>
          <a:bodyPr/>
          <a:lstStyle>
            <a:lvl1pPr>
              <a:defRPr sz="2200" b="1" i="1">
                <a:solidFill>
                  <a:srgbClr val="FBC901"/>
                </a:solidFill>
              </a:defRPr>
            </a:lvl1pPr>
          </a:lstStyle>
          <a:p>
            <a:r>
              <a:t>Airplanes:</a:t>
            </a:r>
          </a:p>
        </p:txBody>
      </p:sp>
      <p:sp>
        <p:nvSpPr>
          <p:cNvPr id="436" name="Rectangle 3"/>
          <p:cNvSpPr txBox="1">
            <a:spLocks noGrp="1"/>
          </p:cNvSpPr>
          <p:nvPr>
            <p:ph type="body" sz="half" idx="1"/>
          </p:nvPr>
        </p:nvSpPr>
        <p:spPr>
          <a:xfrm>
            <a:off x="190500" y="575223"/>
            <a:ext cx="8763000" cy="1645207"/>
          </a:xfrm>
          <a:prstGeom prst="rect">
            <a:avLst/>
          </a:prstGeom>
        </p:spPr>
        <p:txBody>
          <a:bodyPr/>
          <a:lstStyle/>
          <a:p>
            <a:pPr defTabSz="457200">
              <a:spcBef>
                <a:spcPts val="0"/>
              </a:spcBef>
              <a:defRPr sz="1800">
                <a:effectLst/>
              </a:defRPr>
            </a:pPr>
            <a:r>
              <a:t>Planes account for only ~ 10% of world transport energy use &amp; GHG emissions</a:t>
            </a:r>
          </a:p>
          <a:p>
            <a:pPr defTabSz="457200">
              <a:spcBef>
                <a:spcPts val="0"/>
              </a:spcBef>
              <a:defRPr sz="900">
                <a:effectLst/>
              </a:defRPr>
            </a:pPr>
            <a:endParaRPr/>
          </a:p>
          <a:p>
            <a:pPr defTabSz="457200">
              <a:spcBef>
                <a:spcPts val="0"/>
              </a:spcBef>
              <a:tabLst>
                <a:tab pos="330200" algn="l"/>
                <a:tab pos="673100" algn="l"/>
                <a:tab pos="1130300" algn="l"/>
                <a:tab pos="1587500" algn="l"/>
              </a:tabLst>
              <a:defRPr sz="1800">
                <a:effectLst/>
              </a:defRPr>
            </a:pPr>
            <a:r>
              <a:t>	Nevertheless, the International Council on Clean Transportation (ICCT)'s 2019</a:t>
            </a:r>
          </a:p>
          <a:p>
            <a:pPr defTabSz="457200">
              <a:spcBef>
                <a:spcPts val="0"/>
              </a:spcBef>
              <a:tabLst>
                <a:tab pos="330200" algn="l"/>
                <a:tab pos="673100" algn="l"/>
                <a:tab pos="1130300" algn="l"/>
                <a:tab pos="1587500" algn="l"/>
              </a:tabLst>
              <a:defRPr sz="900">
                <a:effectLst/>
              </a:defRPr>
            </a:pPr>
            <a:endParaRPr/>
          </a:p>
          <a:p>
            <a:pPr defTabSz="457200">
              <a:spcBef>
                <a:spcPts val="0"/>
              </a:spcBef>
              <a:tabLst>
                <a:tab pos="330200" algn="l"/>
                <a:tab pos="673100" algn="l"/>
                <a:tab pos="1130300" algn="l"/>
                <a:tab pos="1587500" algn="l"/>
              </a:tabLst>
              <a:defRPr sz="1800">
                <a:effectLst/>
              </a:defRPr>
            </a:pPr>
            <a:r>
              <a:t>		"Global Snapshot of Air Pollution Related Health Impacts of Transportation"</a:t>
            </a:r>
          </a:p>
          <a:p>
            <a:pPr marL="0" lvl="1" indent="228600" defTabSz="457200">
              <a:spcBef>
                <a:spcPts val="0"/>
              </a:spcBef>
              <a:buSzTx/>
              <a:buNone/>
              <a:tabLst>
                <a:tab pos="330200" algn="l"/>
                <a:tab pos="673100" algn="l"/>
                <a:tab pos="1130300" algn="l"/>
                <a:tab pos="1587500" algn="l"/>
              </a:tabLst>
              <a:defRPr sz="900">
                <a:effectLst/>
              </a:defRPr>
            </a:pPr>
            <a:endParaRPr/>
          </a:p>
          <a:p>
            <a:pPr defTabSz="457200">
              <a:spcBef>
                <a:spcPts val="0"/>
              </a:spcBef>
              <a:tabLst>
                <a:tab pos="330200" algn="l"/>
                <a:tab pos="673100" algn="l"/>
                <a:tab pos="1130300" algn="l"/>
                <a:tab pos="1587500" algn="l"/>
              </a:tabLst>
              <a:defRPr sz="1800">
                <a:effectLst/>
              </a:defRPr>
            </a:pPr>
            <a:r>
              <a:t>			claims that aviation has a major worldwide health impact:</a:t>
            </a:r>
          </a:p>
        </p:txBody>
      </p:sp>
      <p:grpSp>
        <p:nvGrpSpPr>
          <p:cNvPr id="442" name="Group"/>
          <p:cNvGrpSpPr/>
          <p:nvPr/>
        </p:nvGrpSpPr>
        <p:grpSpPr>
          <a:xfrm>
            <a:off x="1772435" y="2368872"/>
            <a:ext cx="6138514" cy="4149885"/>
            <a:chOff x="0" y="0"/>
            <a:chExt cx="6138512" cy="4149883"/>
          </a:xfrm>
        </p:grpSpPr>
        <p:grpSp>
          <p:nvGrpSpPr>
            <p:cNvPr id="440" name="Group"/>
            <p:cNvGrpSpPr/>
            <p:nvPr/>
          </p:nvGrpSpPr>
          <p:grpSpPr>
            <a:xfrm>
              <a:off x="0" y="0"/>
              <a:ext cx="5745782" cy="3806239"/>
              <a:chOff x="0" y="0"/>
              <a:chExt cx="5745781" cy="3806238"/>
            </a:xfrm>
          </p:grpSpPr>
          <p:pic>
            <p:nvPicPr>
              <p:cNvPr id="437" name="Image" descr="Image"/>
              <p:cNvPicPr>
                <a:picLocks noChangeAspect="1"/>
              </p:cNvPicPr>
              <p:nvPr/>
            </p:nvPicPr>
            <p:blipFill>
              <a:blip r:embed="rId2"/>
              <a:stretch>
                <a:fillRect/>
              </a:stretch>
            </p:blipFill>
            <p:spPr>
              <a:xfrm>
                <a:off x="0" y="0"/>
                <a:ext cx="5745782" cy="3806239"/>
              </a:xfrm>
              <a:prstGeom prst="rect">
                <a:avLst/>
              </a:prstGeom>
              <a:ln w="12700" cap="flat">
                <a:noFill/>
                <a:miter lim="400000"/>
              </a:ln>
              <a:effectLst/>
            </p:spPr>
          </p:pic>
          <p:sp>
            <p:nvSpPr>
              <p:cNvPr id="438" name="Rectangle 3"/>
              <p:cNvSpPr txBox="1"/>
              <p:nvPr/>
            </p:nvSpPr>
            <p:spPr>
              <a:xfrm>
                <a:off x="2847219" y="3111413"/>
                <a:ext cx="2422088" cy="329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25000" lnSpcReduction="20000"/>
              </a:bodyPr>
              <a:lstStyle>
                <a:lvl1pPr algn="ctr" defTabSz="457200">
                  <a:lnSpc>
                    <a:spcPts val="2700"/>
                  </a:lnSpc>
                  <a:defRPr sz="1100" b="0">
                    <a:solidFill>
                      <a:srgbClr val="009193"/>
                    </a:solidFill>
                  </a:defRPr>
                </a:lvl1pPr>
              </a:lstStyle>
              <a:p>
                <a:r>
                  <a:t>Due to Particulate Emission</a:t>
                </a:r>
              </a:p>
            </p:txBody>
          </p:sp>
          <p:sp>
            <p:nvSpPr>
              <p:cNvPr id="439" name="Rectangle 3"/>
              <p:cNvSpPr txBox="1"/>
              <p:nvPr/>
            </p:nvSpPr>
            <p:spPr>
              <a:xfrm>
                <a:off x="2612567" y="3280586"/>
                <a:ext cx="2611063" cy="3298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25000" lnSpcReduction="20000"/>
              </a:bodyPr>
              <a:lstStyle>
                <a:lvl1pPr algn="ctr" defTabSz="457200">
                  <a:lnSpc>
                    <a:spcPts val="2700"/>
                  </a:lnSpc>
                  <a:defRPr sz="1100" b="0">
                    <a:solidFill>
                      <a:srgbClr val="E04550"/>
                    </a:solidFill>
                  </a:defRPr>
                </a:lvl1pPr>
              </a:lstStyle>
              <a:p>
                <a:r>
                  <a:t>Due to Ozone Emission</a:t>
                </a:r>
              </a:p>
            </p:txBody>
          </p:sp>
        </p:grpSp>
        <p:sp>
          <p:nvSpPr>
            <p:cNvPr id="441" name="Rectangle 3"/>
            <p:cNvSpPr txBox="1"/>
            <p:nvPr/>
          </p:nvSpPr>
          <p:spPr>
            <a:xfrm>
              <a:off x="1621483" y="3842230"/>
              <a:ext cx="4517030" cy="3076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25000" lnSpcReduction="20000"/>
            </a:bodyPr>
            <a:lstStyle>
              <a:lvl1pPr algn="ctr" defTabSz="457200">
                <a:lnSpc>
                  <a:spcPts val="2800"/>
                </a:lnSpc>
                <a:defRPr sz="1200">
                  <a:solidFill>
                    <a:srgbClr val="FBC901"/>
                  </a:solidFill>
                </a:defRPr>
              </a:lvl1pPr>
            </a:lstStyle>
            <a:p>
              <a:r>
                <a:t>Deaths Attributed to Aviation Pollution in 2015</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2"/>
          <p:cNvSpPr txBox="1">
            <a:spLocks noGrp="1"/>
          </p:cNvSpPr>
          <p:nvPr>
            <p:ph type="title"/>
          </p:nvPr>
        </p:nvSpPr>
        <p:spPr>
          <a:xfrm>
            <a:off x="76003" y="-11919"/>
            <a:ext cx="8991994" cy="598587"/>
          </a:xfrm>
          <a:prstGeom prst="rect">
            <a:avLst/>
          </a:prstGeom>
        </p:spPr>
        <p:txBody>
          <a:bodyPr/>
          <a:lstStyle>
            <a:lvl1pPr>
              <a:defRPr>
                <a:solidFill>
                  <a:srgbClr val="FFFFFF"/>
                </a:solidFill>
              </a:defRPr>
            </a:lvl1pPr>
          </a:lstStyle>
          <a:p>
            <a:r>
              <a:t>But before discussing solutions, we need to better define the challenge</a:t>
            </a:r>
          </a:p>
        </p:txBody>
      </p:sp>
      <p:sp>
        <p:nvSpPr>
          <p:cNvPr id="194" name="Rectangle 3"/>
          <p:cNvSpPr txBox="1"/>
          <p:nvPr/>
        </p:nvSpPr>
        <p:spPr>
          <a:xfrm>
            <a:off x="190500" y="758584"/>
            <a:ext cx="8852189" cy="5511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To that end, I will begin with statistics about transportation energy consumption</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for both the world and the U.S. </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for both today and extrapolated to mid-century</a:t>
            </a:r>
          </a:p>
          <a:p>
            <a:pPr lvl="1" indent="640896">
              <a:spcBef>
                <a:spcPts val="400"/>
              </a:spcBef>
              <a:tabLst>
                <a:tab pos="330200" algn="l"/>
                <a:tab pos="673100" algn="l"/>
                <a:tab pos="1130300" algn="l"/>
                <a:tab pos="1587500" algn="l"/>
              </a:tabLst>
              <a:defRPr sz="12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Next, because consumption levels alone are an incomplete indicator of impact,</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I'll add data about transport related greenhouse gas (GHG) emissions, </a:t>
            </a:r>
          </a:p>
          <a:p>
            <a:pPr lvl="1" indent="640896">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and explore impacts &amp; consequences unique to specific modes of transport</a:t>
            </a:r>
          </a:p>
          <a:p>
            <a:pPr lvl="2" indent="1085850">
              <a:spcBef>
                <a:spcPts val="400"/>
              </a:spcBef>
              <a:tabLst>
                <a:tab pos="330200" algn="l"/>
                <a:tab pos="673100" algn="l"/>
                <a:tab pos="1130300" algn="l"/>
                <a:tab pos="1587500" algn="l"/>
              </a:tabLst>
              <a:defRPr sz="12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Then, because they can clarify patterns &amp; trends in transport energy consumption,</a:t>
            </a:r>
          </a:p>
          <a:p>
            <a:pPr>
              <a:spcBef>
                <a:spcPts val="400"/>
              </a:spcBef>
              <a:tabLst>
                <a:tab pos="330200" algn="l"/>
                <a:tab pos="673100" algn="l"/>
                <a:tab pos="1130300" algn="l"/>
                <a:tab pos="1587500" algn="l"/>
              </a:tabLst>
              <a:defRPr sz="800" b="0">
                <a:solidFill>
                  <a:srgbClr val="FFFFFF"/>
                </a:solidFill>
                <a:effectLst>
                  <a:outerShdw blurRad="38100" dist="38100" dir="2700000" rotWithShape="0">
                    <a:srgbClr val="000000"/>
                  </a:outerShdw>
                </a:effectLst>
              </a:defRPr>
            </a:pPr>
            <a:endParaRPr/>
          </a:p>
          <a:p>
            <a:pPr lvl="1" indent="640896">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I'll develop science-based models of various forms of transportation</a:t>
            </a:r>
          </a:p>
          <a:p>
            <a:pPr lvl="1" indent="640896">
              <a:spcBef>
                <a:spcPts val="400"/>
              </a:spcBef>
              <a:tabLst>
                <a:tab pos="330200" algn="l"/>
                <a:tab pos="673100" algn="l"/>
                <a:tab pos="1130300" algn="l"/>
                <a:tab pos="1587500" algn="l"/>
              </a:tabLst>
              <a:defRPr sz="12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And finally, armed with the above data &amp; tools, I'll explore energy saving innovations</a:t>
            </a:r>
          </a:p>
          <a:p>
            <a:pPr>
              <a:spcBef>
                <a:spcPts val="400"/>
              </a:spcBef>
              <a:tabLst>
                <a:tab pos="330200" algn="l"/>
                <a:tab pos="673100" algn="l"/>
                <a:tab pos="1130300" algn="l"/>
                <a:tab pos="1587500" algn="l"/>
              </a:tabLst>
              <a:defRPr sz="700" b="0">
                <a:solidFill>
                  <a:srgbClr val="FFFFFF"/>
                </a:solidFill>
                <a:effectLst>
                  <a:outerShdw blurRad="38100" dist="38100" dir="2700000" rotWithShape="0">
                    <a:srgbClr val="000000"/>
                  </a:outerShdw>
                </a:effectLst>
              </a:defRPr>
            </a:pPr>
            <a:endParaRPr/>
          </a:p>
          <a:p>
            <a:pPr>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	now being discussed or explored for each of the major forms of transport,</a:t>
            </a:r>
          </a:p>
          <a:p>
            <a:pPr lvl="1" indent="640896">
              <a:spcBef>
                <a:spcPts val="400"/>
              </a:spcBef>
              <a:tabLst>
                <a:tab pos="330200" algn="l"/>
                <a:tab pos="673100" algn="l"/>
                <a:tab pos="1130300" algn="l"/>
                <a:tab pos="1587500" algn="l"/>
              </a:tabLst>
              <a:defRPr sz="800" b="0">
                <a:solidFill>
                  <a:srgbClr val="FFFFFF"/>
                </a:solidFill>
                <a:effectLst>
                  <a:outerShdw blurRad="38100" dist="38100" dir="2700000" rotWithShape="0">
                    <a:srgbClr val="000000"/>
                  </a:outerShdw>
                </a:effectLst>
              </a:defRPr>
            </a:pPr>
            <a:endParaRPr/>
          </a:p>
          <a:p>
            <a:pPr lvl="1" indent="640896">
              <a:spcBef>
                <a:spcPts val="400"/>
              </a:spcBef>
              <a:tabLst>
                <a:tab pos="330200" algn="l"/>
                <a:tab pos="673100" algn="l"/>
                <a:tab pos="1130300" algn="l"/>
                <a:tab pos="1587500" algn="l"/>
              </a:tabLst>
              <a:defRPr b="0">
                <a:solidFill>
                  <a:srgbClr val="FFFFFF"/>
                </a:solidFill>
                <a:effectLst>
                  <a:outerShdw blurRad="38100" dist="38100" dir="2700000" rotWithShape="0">
                    <a:srgbClr val="000000"/>
                  </a:outerShdw>
                </a:effectLst>
              </a:defRPr>
            </a:pPr>
            <a:r>
              <a:t>including the complete transformations now proposed for aviation &amp; shipping</a:t>
            </a:r>
          </a:p>
        </p:txBody>
      </p:sp>
      <p:sp>
        <p:nvSpPr>
          <p:cNvPr id="195"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Rectangle 5"/>
          <p:cNvSpPr txBox="1"/>
          <p:nvPr/>
        </p:nvSpPr>
        <p:spPr>
          <a:xfrm>
            <a:off x="-996807" y="6604190"/>
            <a:ext cx="8534401"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https://theicct.org/publications/co2-emissions-commercial-aviation-2018</a:t>
            </a:r>
          </a:p>
        </p:txBody>
      </p:sp>
      <p:sp>
        <p:nvSpPr>
          <p:cNvPr id="445" name="Rectangle 3"/>
          <p:cNvSpPr txBox="1">
            <a:spLocks noGrp="1"/>
          </p:cNvSpPr>
          <p:nvPr>
            <p:ph type="body" sz="half" idx="1"/>
          </p:nvPr>
        </p:nvSpPr>
        <p:spPr>
          <a:xfrm>
            <a:off x="190500" y="753023"/>
            <a:ext cx="8763000" cy="2394153"/>
          </a:xfrm>
          <a:prstGeom prst="rect">
            <a:avLst/>
          </a:prstGeom>
        </p:spPr>
        <p:txBody>
          <a:bodyPr/>
          <a:lstStyle/>
          <a:p>
            <a:pPr>
              <a:defRPr sz="1800"/>
            </a:pPr>
            <a:r>
              <a:t>Because of the exceptional difficulty in reducing aviation's use of fossil fuels</a:t>
            </a:r>
          </a:p>
          <a:p>
            <a:pPr>
              <a:defRPr sz="700"/>
            </a:pPr>
            <a:endParaRPr/>
          </a:p>
          <a:p>
            <a:pPr marL="0" lvl="1" indent="228600">
              <a:buSzTx/>
              <a:buNone/>
              <a:defRPr sz="1800"/>
            </a:pPr>
            <a:r>
              <a:t>Which is a challenge that I will explore in depth later in this note set</a:t>
            </a:r>
          </a:p>
          <a:p>
            <a:pPr>
              <a:defRPr sz="900"/>
            </a:pPr>
            <a:endParaRPr/>
          </a:p>
          <a:p>
            <a:pPr>
              <a:defRPr sz="1800"/>
            </a:pPr>
            <a:r>
              <a:t>Who / what is now most responsible for aviation's CO</a:t>
            </a:r>
            <a:r>
              <a:rPr baseline="-5999"/>
              <a:t>2</a:t>
            </a:r>
            <a:r>
              <a:t> emissions?</a:t>
            </a:r>
          </a:p>
          <a:p>
            <a:pPr>
              <a:defRPr sz="700"/>
            </a:pPr>
            <a:endParaRPr/>
          </a:p>
          <a:p>
            <a:pPr marL="0" lvl="1" indent="228600">
              <a:buSzTx/>
              <a:buNone/>
              <a:defRPr sz="1800"/>
            </a:pPr>
            <a:r>
              <a:t>From the ICCT's 2018 "CO</a:t>
            </a:r>
            <a:r>
              <a:rPr baseline="-5999"/>
              <a:t>2</a:t>
            </a:r>
            <a:r>
              <a:t> Emissions from Commercial Aviation" </a:t>
            </a:r>
            <a:r>
              <a:rPr baseline="31999"/>
              <a:t>1</a:t>
            </a:r>
          </a:p>
          <a:p>
            <a:pPr>
              <a:defRPr sz="700"/>
            </a:pPr>
            <a:endParaRPr baseline="31999"/>
          </a:p>
          <a:p>
            <a:pPr marL="0" lvl="2" indent="457200">
              <a:buSzTx/>
              <a:buNone/>
              <a:defRPr sz="1800" b="1"/>
            </a:pPr>
            <a:r>
              <a:t>Global 2018 CO</a:t>
            </a:r>
            <a:r>
              <a:rPr baseline="-5999"/>
              <a:t>2</a:t>
            </a:r>
            <a:r>
              <a:t> emissions by type of air service:</a:t>
            </a:r>
          </a:p>
        </p:txBody>
      </p:sp>
      <p:pic>
        <p:nvPicPr>
          <p:cNvPr id="446" name="Image" descr="Image"/>
          <p:cNvPicPr>
            <a:picLocks noChangeAspect="1"/>
          </p:cNvPicPr>
          <p:nvPr/>
        </p:nvPicPr>
        <p:blipFill>
          <a:blip r:embed="rId2"/>
          <a:stretch>
            <a:fillRect/>
          </a:stretch>
        </p:blipFill>
        <p:spPr>
          <a:xfrm>
            <a:off x="1180553" y="3225680"/>
            <a:ext cx="4234136" cy="3300006"/>
          </a:xfrm>
          <a:prstGeom prst="rect">
            <a:avLst/>
          </a:prstGeom>
          <a:ln w="12700">
            <a:miter lim="400000"/>
          </a:ln>
        </p:spPr>
      </p:pic>
      <p:sp>
        <p:nvSpPr>
          <p:cNvPr id="447" name="Rectangle 3"/>
          <p:cNvSpPr txBox="1"/>
          <p:nvPr/>
        </p:nvSpPr>
        <p:spPr>
          <a:xfrm>
            <a:off x="5844332" y="3887253"/>
            <a:ext cx="3130693" cy="2030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Passenger Operations: 81%</a:t>
            </a: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Belly Freight: 11%</a:t>
            </a:r>
          </a:p>
          <a:p>
            <a:pPr>
              <a:spcBef>
                <a:spcPts val="400"/>
              </a:spcBef>
              <a:defRPr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Dedicated Freight: 8%</a:t>
            </a:r>
          </a:p>
        </p:txBody>
      </p:sp>
      <p:sp>
        <p:nvSpPr>
          <p:cNvPr id="448" name="Rectangle 2"/>
          <p:cNvSpPr txBox="1">
            <a:spLocks noGrp="1"/>
          </p:cNvSpPr>
          <p:nvPr>
            <p:ph type="title"/>
          </p:nvPr>
        </p:nvSpPr>
        <p:spPr>
          <a:xfrm>
            <a:off x="1475209" y="0"/>
            <a:ext cx="6827739" cy="609600"/>
          </a:xfrm>
          <a:prstGeom prst="rect">
            <a:avLst/>
          </a:prstGeom>
        </p:spPr>
        <p:txBody>
          <a:bodyPr/>
          <a:lstStyle>
            <a:lvl1pPr>
              <a:defRPr sz="2200" i="1"/>
            </a:lvl1pPr>
          </a:lstStyle>
          <a:p>
            <a:r>
              <a:t>Airplane GHG emissions are also of special concern: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Rectangle 5"/>
          <p:cNvSpPr txBox="1"/>
          <p:nvPr/>
        </p:nvSpPr>
        <p:spPr>
          <a:xfrm>
            <a:off x="304800" y="6527990"/>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(yellow label &amp; arrow added):  https://theicct.org/publications/co2-emissions-commercial-aviation-2018</a:t>
            </a:r>
          </a:p>
        </p:txBody>
      </p:sp>
      <p:sp>
        <p:nvSpPr>
          <p:cNvPr id="451" name="Rectangle 3"/>
          <p:cNvSpPr txBox="1">
            <a:spLocks noGrp="1"/>
          </p:cNvSpPr>
          <p:nvPr>
            <p:ph type="body" sz="quarter" idx="1"/>
          </p:nvPr>
        </p:nvSpPr>
        <p:spPr>
          <a:xfrm>
            <a:off x="190500" y="689349"/>
            <a:ext cx="8763000" cy="380416"/>
          </a:xfrm>
          <a:prstGeom prst="rect">
            <a:avLst/>
          </a:prstGeom>
        </p:spPr>
        <p:txBody>
          <a:bodyPr/>
          <a:lstStyle/>
          <a:p>
            <a:pPr>
              <a:defRPr sz="1800"/>
            </a:pPr>
            <a:r>
              <a:t>CO</a:t>
            </a:r>
            <a:r>
              <a:rPr baseline="-5999"/>
              <a:t>2</a:t>
            </a:r>
            <a:r>
              <a:t> emissions &amp; carbon intensity attributed to passengers vs. flight distance:</a:t>
            </a:r>
          </a:p>
        </p:txBody>
      </p:sp>
      <p:grpSp>
        <p:nvGrpSpPr>
          <p:cNvPr id="455" name="Group"/>
          <p:cNvGrpSpPr/>
          <p:nvPr/>
        </p:nvGrpSpPr>
        <p:grpSpPr>
          <a:xfrm>
            <a:off x="2283557" y="1225713"/>
            <a:ext cx="4576886" cy="3631862"/>
            <a:chOff x="0" y="0"/>
            <a:chExt cx="4576884" cy="3631860"/>
          </a:xfrm>
        </p:grpSpPr>
        <p:pic>
          <p:nvPicPr>
            <p:cNvPr id="452" name="Image" descr="Image"/>
            <p:cNvPicPr>
              <a:picLocks noChangeAspect="1"/>
            </p:cNvPicPr>
            <p:nvPr/>
          </p:nvPicPr>
          <p:blipFill>
            <a:blip r:embed="rId2"/>
            <a:stretch>
              <a:fillRect/>
            </a:stretch>
          </p:blipFill>
          <p:spPr>
            <a:xfrm>
              <a:off x="0" y="0"/>
              <a:ext cx="4576885" cy="3631861"/>
            </a:xfrm>
            <a:prstGeom prst="rect">
              <a:avLst/>
            </a:prstGeom>
            <a:ln w="12700" cap="flat">
              <a:noFill/>
              <a:miter lim="400000"/>
            </a:ln>
            <a:effectLst/>
          </p:spPr>
        </p:pic>
        <p:sp>
          <p:nvSpPr>
            <p:cNvPr id="453" name="Line"/>
            <p:cNvSpPr/>
            <p:nvPr/>
          </p:nvSpPr>
          <p:spPr>
            <a:xfrm>
              <a:off x="2010059" y="1006787"/>
              <a:ext cx="2129133" cy="1"/>
            </a:xfrm>
            <a:prstGeom prst="line">
              <a:avLst/>
            </a:prstGeom>
            <a:noFill/>
            <a:ln w="25400" cap="flat">
              <a:solidFill>
                <a:srgbClr val="FBC901"/>
              </a:solidFill>
              <a:prstDash val="solid"/>
              <a:round/>
              <a:headEnd type="triangle" w="med" len="me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54" name="Rectangle 3"/>
            <p:cNvSpPr txBox="1"/>
            <p:nvPr/>
          </p:nvSpPr>
          <p:spPr>
            <a:xfrm>
              <a:off x="1877238" y="723360"/>
              <a:ext cx="2370991" cy="3099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457200">
                <a:defRPr sz="1300">
                  <a:solidFill>
                    <a:srgbClr val="FBC901"/>
                  </a:solidFill>
                </a:defRPr>
              </a:lvl1pPr>
            </a:lstStyle>
            <a:p>
              <a:r>
                <a:t>Intercontinental Distances</a:t>
              </a:r>
            </a:p>
          </p:txBody>
        </p:sp>
      </p:grpSp>
      <p:sp>
        <p:nvSpPr>
          <p:cNvPr id="456" name="Rectangle 3"/>
          <p:cNvSpPr txBox="1"/>
          <p:nvPr/>
        </p:nvSpPr>
        <p:spPr>
          <a:xfrm>
            <a:off x="114300" y="5013523"/>
            <a:ext cx="8955381" cy="15193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This CO</a:t>
            </a:r>
            <a:r>
              <a:rPr baseline="-5999"/>
              <a:t>2</a:t>
            </a:r>
            <a:r>
              <a:t> impact despite the much lower "carbon intensity" of long distance flights</a:t>
            </a:r>
          </a:p>
          <a:p>
            <a:pPr>
              <a:spcBef>
                <a:spcPts val="400"/>
              </a:spcBef>
              <a:defRPr sz="700" b="0">
                <a:solidFill>
                  <a:srgbClr val="FFFFFF"/>
                </a:solidFill>
                <a:effectLst>
                  <a:outerShdw blurRad="38100" dist="38100" dir="2700000" rotWithShape="0">
                    <a:srgbClr val="000000"/>
                  </a:outerShdw>
                </a:effectLst>
              </a:defRPr>
            </a:pPr>
            <a:endParaRPr/>
          </a:p>
          <a:p>
            <a:pPr lvl="1" indent="228600">
              <a:spcBef>
                <a:spcPts val="400"/>
              </a:spcBef>
              <a:defRPr b="0">
                <a:solidFill>
                  <a:srgbClr val="FFFFFF"/>
                </a:solidFill>
                <a:effectLst>
                  <a:outerShdw blurRad="38100" dist="38100" dir="2700000" rotWithShape="0">
                    <a:srgbClr val="000000"/>
                  </a:outerShdw>
                </a:effectLst>
              </a:defRPr>
            </a:pPr>
            <a:r>
              <a:rPr b="1"/>
              <a:t>Carbon Intensity</a:t>
            </a:r>
            <a:r>
              <a:t> = Grams CO</a:t>
            </a:r>
            <a:r>
              <a:rPr baseline="-5999"/>
              <a:t>2</a:t>
            </a:r>
            <a:r>
              <a:t> per Revenue Passenger Kilometers (flown)</a:t>
            </a:r>
          </a:p>
          <a:p>
            <a:pPr lvl="1" indent="228600">
              <a:spcBef>
                <a:spcPts val="400"/>
              </a:spcBef>
              <a:defRPr sz="700" b="0">
                <a:solidFill>
                  <a:srgbClr val="FFFFFF"/>
                </a:solidFill>
                <a:effectLst>
                  <a:outerShdw blurRad="38100" dist="38100" dir="2700000" rotWithShape="0">
                    <a:srgbClr val="000000"/>
                  </a:outerShdw>
                </a:effectLst>
              </a:defRPr>
            </a:pPr>
            <a:endParaRPr/>
          </a:p>
          <a:p>
            <a:pPr lvl="1" indent="228600">
              <a:spcBef>
                <a:spcPts val="400"/>
              </a:spcBef>
              <a:defRPr b="0">
                <a:solidFill>
                  <a:srgbClr val="FFFFFF"/>
                </a:solidFill>
                <a:effectLst>
                  <a:outerShdw blurRad="38100" dist="38100" dir="2700000" rotWithShape="0">
                    <a:srgbClr val="000000"/>
                  </a:outerShdw>
                </a:effectLst>
              </a:defRPr>
            </a:pPr>
            <a:r>
              <a:t>Lower for long flights because fuel is burned </a:t>
            </a:r>
            <a:r>
              <a:rPr b="1"/>
              <a:t>much</a:t>
            </a:r>
            <a:r>
              <a:t> faster during ascent than cruising</a:t>
            </a:r>
          </a:p>
        </p:txBody>
      </p:sp>
      <p:sp>
        <p:nvSpPr>
          <p:cNvPr id="457" name="Rectangle 2"/>
          <p:cNvSpPr txBox="1">
            <a:spLocks noGrp="1"/>
          </p:cNvSpPr>
          <p:nvPr>
            <p:ph type="title"/>
          </p:nvPr>
        </p:nvSpPr>
        <p:spPr>
          <a:xfrm>
            <a:off x="76968" y="12700"/>
            <a:ext cx="8955382" cy="609600"/>
          </a:xfrm>
          <a:prstGeom prst="rect">
            <a:avLst/>
          </a:prstGeom>
        </p:spPr>
        <p:txBody>
          <a:bodyPr/>
          <a:lstStyle>
            <a:lvl1pPr>
              <a:defRPr sz="2000" i="1"/>
            </a:lvl1pPr>
          </a:lstStyle>
          <a:p>
            <a:r>
              <a:t>The same report suggests disproportionate role of long / international flights: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Rectangle 5"/>
          <p:cNvSpPr txBox="1"/>
          <p:nvPr/>
        </p:nvSpPr>
        <p:spPr>
          <a:xfrm>
            <a:off x="304800" y="6540690"/>
            <a:ext cx="6864187"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https://theicct.org/publications/co2-emissions-commercial-aviation-2018</a:t>
            </a:r>
          </a:p>
        </p:txBody>
      </p:sp>
      <p:sp>
        <p:nvSpPr>
          <p:cNvPr id="460" name="Rectangle 3"/>
          <p:cNvSpPr txBox="1">
            <a:spLocks noGrp="1"/>
          </p:cNvSpPr>
          <p:nvPr>
            <p:ph type="body" sz="quarter" idx="1"/>
          </p:nvPr>
        </p:nvSpPr>
        <p:spPr>
          <a:xfrm>
            <a:off x="190500" y="714923"/>
            <a:ext cx="8763000" cy="995220"/>
          </a:xfrm>
          <a:prstGeom prst="rect">
            <a:avLst/>
          </a:prstGeom>
        </p:spPr>
        <p:txBody>
          <a:bodyPr/>
          <a:lstStyle/>
          <a:p>
            <a:pPr>
              <a:tabLst>
                <a:tab pos="330200" algn="l"/>
              </a:tabLst>
              <a:defRPr sz="1800"/>
            </a:pPr>
            <a:r>
              <a:t>From the International Council on Clean Transport (ICCT)' s</a:t>
            </a:r>
          </a:p>
          <a:p>
            <a:pPr marL="0" lvl="4" indent="914400">
              <a:buSzTx/>
              <a:buNone/>
              <a:tabLst>
                <a:tab pos="330200" algn="l"/>
              </a:tabLst>
              <a:defRPr sz="700"/>
            </a:pPr>
            <a:endParaRPr/>
          </a:p>
          <a:p>
            <a:pPr marL="0" lvl="2" indent="457200">
              <a:buSzTx/>
              <a:buNone/>
              <a:tabLst>
                <a:tab pos="330200" algn="l"/>
              </a:tabLst>
              <a:defRPr sz="1800"/>
            </a:pPr>
            <a:r>
              <a:t>"CO</a:t>
            </a:r>
            <a:r>
              <a:rPr baseline="-5999"/>
              <a:t>2</a:t>
            </a:r>
            <a:r>
              <a:t> Emissions from Commercial Aviation:"</a:t>
            </a:r>
          </a:p>
        </p:txBody>
      </p:sp>
      <p:pic>
        <p:nvPicPr>
          <p:cNvPr id="461" name="Image" descr="Image"/>
          <p:cNvPicPr>
            <a:picLocks noChangeAspect="1"/>
          </p:cNvPicPr>
          <p:nvPr/>
        </p:nvPicPr>
        <p:blipFill>
          <a:blip r:embed="rId2"/>
          <a:stretch>
            <a:fillRect/>
          </a:stretch>
        </p:blipFill>
        <p:spPr>
          <a:xfrm>
            <a:off x="974122" y="2550171"/>
            <a:ext cx="5627745" cy="3930223"/>
          </a:xfrm>
          <a:prstGeom prst="rect">
            <a:avLst/>
          </a:prstGeom>
          <a:ln w="12700">
            <a:miter lim="400000"/>
          </a:ln>
        </p:spPr>
      </p:pic>
      <p:sp>
        <p:nvSpPr>
          <p:cNvPr id="462" name="Rectangle 3"/>
          <p:cNvSpPr txBox="1"/>
          <p:nvPr/>
        </p:nvSpPr>
        <p:spPr>
          <a:xfrm>
            <a:off x="772486" y="1815465"/>
            <a:ext cx="2904090" cy="9865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CO</a:t>
            </a:r>
            <a:r>
              <a:rPr baseline="-5999"/>
              <a:t>2</a:t>
            </a:r>
            <a:r>
              <a:t> due to passengers</a:t>
            </a:r>
          </a:p>
          <a:p>
            <a:pPr algn="ctr">
              <a:spcBef>
                <a:spcPts val="400"/>
              </a:spcBef>
              <a:defRPr b="0">
                <a:solidFill>
                  <a:srgbClr val="FFFFFF"/>
                </a:solidFill>
                <a:effectLst>
                  <a:outerShdw blurRad="38100" dist="38100" dir="2700000" rotWithShape="0">
                    <a:srgbClr val="000000"/>
                  </a:outerShdw>
                </a:effectLst>
              </a:defRPr>
            </a:pPr>
            <a:r>
              <a:t>vs. passenger income:</a:t>
            </a:r>
          </a:p>
        </p:txBody>
      </p:sp>
      <p:sp>
        <p:nvSpPr>
          <p:cNvPr id="463" name="Rectangle 3"/>
          <p:cNvSpPr txBox="1"/>
          <p:nvPr/>
        </p:nvSpPr>
        <p:spPr>
          <a:xfrm>
            <a:off x="3621290" y="1824379"/>
            <a:ext cx="3231243" cy="785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As contrasted with </a:t>
            </a:r>
          </a:p>
          <a:p>
            <a:pPr algn="ctr">
              <a:spcBef>
                <a:spcPts val="400"/>
              </a:spcBef>
              <a:defRPr b="0">
                <a:solidFill>
                  <a:srgbClr val="FFFFFF"/>
                </a:solidFill>
                <a:effectLst>
                  <a:outerShdw blurRad="38100" dist="38100" dir="2700000" rotWithShape="0">
                    <a:srgbClr val="000000"/>
                  </a:outerShdw>
                </a:effectLst>
              </a:defRPr>
            </a:pPr>
            <a:r>
              <a:t>Global income distribution:</a:t>
            </a:r>
          </a:p>
        </p:txBody>
      </p:sp>
      <p:sp>
        <p:nvSpPr>
          <p:cNvPr id="464" name="Rectangle 2"/>
          <p:cNvSpPr txBox="1">
            <a:spLocks noGrp="1"/>
          </p:cNvSpPr>
          <p:nvPr>
            <p:ph type="title"/>
          </p:nvPr>
        </p:nvSpPr>
        <p:spPr>
          <a:xfrm>
            <a:off x="90578" y="0"/>
            <a:ext cx="8962844" cy="609600"/>
          </a:xfrm>
          <a:prstGeom prst="rect">
            <a:avLst/>
          </a:prstGeom>
        </p:spPr>
        <p:txBody>
          <a:bodyPr/>
          <a:lstStyle/>
          <a:p>
            <a:pPr>
              <a:defRPr sz="2200" i="1"/>
            </a:pPr>
            <a:r>
              <a:t>But oft reported surge in </a:t>
            </a:r>
            <a:r>
              <a:rPr b="1"/>
              <a:t>middle income</a:t>
            </a:r>
            <a:r>
              <a:t> air travel is </a:t>
            </a:r>
            <a:r>
              <a:rPr b="1"/>
              <a:t>not</a:t>
            </a:r>
            <a:r>
              <a:t> the culprit:</a:t>
            </a:r>
          </a:p>
        </p:txBody>
      </p:sp>
      <p:pic>
        <p:nvPicPr>
          <p:cNvPr id="465" name="Image" descr="Image"/>
          <p:cNvPicPr>
            <a:picLocks noChangeAspect="1"/>
          </p:cNvPicPr>
          <p:nvPr/>
        </p:nvPicPr>
        <p:blipFill>
          <a:blip r:embed="rId3"/>
          <a:stretch>
            <a:fillRect/>
          </a:stretch>
        </p:blipFill>
        <p:spPr>
          <a:xfrm>
            <a:off x="7176149" y="3234347"/>
            <a:ext cx="1563740" cy="25618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Rectangle 5"/>
          <p:cNvSpPr txBox="1"/>
          <p:nvPr/>
        </p:nvSpPr>
        <p:spPr>
          <a:xfrm>
            <a:off x="304800" y="6197416"/>
            <a:ext cx="8534400" cy="62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2BAD81"/>
                </a:solidFill>
                <a:effectLst>
                  <a:outerShdw blurRad="38100" dist="38100" dir="2700000" rotWithShape="0">
                    <a:srgbClr val="000000"/>
                  </a:outerShdw>
                </a:effectLst>
              </a:defRPr>
            </a:pPr>
            <a:r>
              <a:t>1) Reducing the Greenhouse Gas Emissions from Ships - Cost Effectiveness of Available Options - ICCT - 2011􏰒􏰋􏰅􏰓􏰍:</a:t>
            </a:r>
            <a:br/>
            <a:r>
              <a:t>https://theicct.org/sites/default/files/publications/ICCT_GHGfromships_jun2011.pdf</a:t>
            </a:r>
          </a:p>
        </p:txBody>
      </p:sp>
      <p:sp>
        <p:nvSpPr>
          <p:cNvPr id="468" name="Rectangle 2"/>
          <p:cNvSpPr txBox="1">
            <a:spLocks noGrp="1"/>
          </p:cNvSpPr>
          <p:nvPr>
            <p:ph type="title"/>
          </p:nvPr>
        </p:nvSpPr>
        <p:spPr>
          <a:xfrm>
            <a:off x="1818109" y="3912"/>
            <a:ext cx="5507782" cy="609601"/>
          </a:xfrm>
          <a:prstGeom prst="rect">
            <a:avLst/>
          </a:prstGeom>
        </p:spPr>
        <p:txBody>
          <a:bodyPr/>
          <a:lstStyle>
            <a:lvl1pPr>
              <a:defRPr sz="2200" b="1" i="1">
                <a:solidFill>
                  <a:srgbClr val="FBC901"/>
                </a:solidFill>
              </a:defRPr>
            </a:lvl1pPr>
          </a:lstStyle>
          <a:p>
            <a:r>
              <a:t>Shipping:</a:t>
            </a:r>
          </a:p>
        </p:txBody>
      </p:sp>
      <p:sp>
        <p:nvSpPr>
          <p:cNvPr id="469" name="Rectangle 3"/>
          <p:cNvSpPr txBox="1">
            <a:spLocks noGrp="1"/>
          </p:cNvSpPr>
          <p:nvPr>
            <p:ph type="body" sz="half" idx="1"/>
          </p:nvPr>
        </p:nvSpPr>
        <p:spPr>
          <a:xfrm>
            <a:off x="190696" y="679056"/>
            <a:ext cx="8911284" cy="1802905"/>
          </a:xfrm>
          <a:prstGeom prst="rect">
            <a:avLst/>
          </a:prstGeom>
        </p:spPr>
        <p:txBody>
          <a:bodyPr/>
          <a:lstStyle/>
          <a:p>
            <a:pPr defTabSz="877823">
              <a:defRPr sz="1727">
                <a:effectLst>
                  <a:outerShdw blurRad="36576" dist="36576" dir="2700000" rotWithShape="0">
                    <a:srgbClr val="000000"/>
                  </a:outerShdw>
                </a:effectLst>
              </a:defRPr>
            </a:pPr>
            <a:r>
              <a:t>Sources above describe ships as the MOST energy efficient mode of freight transport </a:t>
            </a:r>
          </a:p>
          <a:p>
            <a:pPr defTabSz="877823">
              <a:defRPr sz="672">
                <a:effectLst>
                  <a:outerShdw blurRad="36576" dist="36576" dir="2700000" rotWithShape="0">
                    <a:srgbClr val="000000"/>
                  </a:outerShdw>
                </a:effectLst>
              </a:defRPr>
            </a:pPr>
            <a:endParaRPr/>
          </a:p>
          <a:p>
            <a:pPr marL="0" lvl="1" indent="615260" defTabSz="877823">
              <a:buSzTx/>
              <a:buNone/>
              <a:defRPr sz="1727">
                <a:effectLst>
                  <a:outerShdw blurRad="36576" dist="36576" dir="2700000" rotWithShape="0">
                    <a:srgbClr val="000000"/>
                  </a:outerShdw>
                </a:effectLst>
              </a:defRPr>
            </a:pPr>
            <a:r>
              <a:t>And note that ships now account for less than 2% of world GHG emissions</a:t>
            </a:r>
          </a:p>
          <a:p>
            <a:pPr marL="0" lvl="1" indent="615260" defTabSz="877823">
              <a:buSzTx/>
              <a:buNone/>
              <a:defRPr sz="863">
                <a:effectLst>
                  <a:outerShdw blurRad="36576" dist="36576" dir="2700000" rotWithShape="0">
                    <a:srgbClr val="000000"/>
                  </a:outerShdw>
                </a:effectLst>
              </a:defRPr>
            </a:pPr>
            <a:endParaRPr/>
          </a:p>
          <a:p>
            <a:pPr defTabSz="877823">
              <a:defRPr sz="1727">
                <a:effectLst>
                  <a:outerShdw blurRad="36576" dist="36576" dir="2700000" rotWithShape="0">
                    <a:srgbClr val="000000"/>
                  </a:outerShdw>
                </a:effectLst>
              </a:defRPr>
            </a:pPr>
            <a:r>
              <a:t>But not mentioned was the fact that today's ships use of some of the </a:t>
            </a:r>
            <a:r>
              <a:rPr b="1"/>
              <a:t>dirtiest fossil fuels</a:t>
            </a:r>
          </a:p>
          <a:p>
            <a:pPr defTabSz="877823">
              <a:defRPr sz="863">
                <a:effectLst>
                  <a:outerShdw blurRad="36576" dist="36576" dir="2700000" rotWithShape="0">
                    <a:srgbClr val="000000"/>
                  </a:outerShdw>
                </a:effectLst>
              </a:defRPr>
            </a:pPr>
            <a:endParaRPr b="1"/>
          </a:p>
          <a:p>
            <a:pPr marL="0" lvl="1" indent="615260" defTabSz="877823">
              <a:buSzTx/>
              <a:buNone/>
              <a:defRPr sz="1727">
                <a:effectLst>
                  <a:outerShdw blurRad="36576" dist="36576" dir="2700000" rotWithShape="0">
                    <a:srgbClr val="000000"/>
                  </a:outerShdw>
                </a:effectLst>
              </a:defRPr>
            </a:pPr>
            <a:r>
              <a:t>Or that, while now overshadowed by other modes, shipping's impact is soaring:</a:t>
            </a:r>
          </a:p>
        </p:txBody>
      </p:sp>
      <p:sp>
        <p:nvSpPr>
          <p:cNvPr id="470" name="Rectangle 3"/>
          <p:cNvSpPr txBox="1"/>
          <p:nvPr/>
        </p:nvSpPr>
        <p:spPr>
          <a:xfrm>
            <a:off x="5171042" y="2775850"/>
            <a:ext cx="3430539" cy="3387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defRPr>
            </a:pPr>
            <a:r>
              <a:t>Projected Growth by 2050</a:t>
            </a:r>
          </a:p>
          <a:p>
            <a:pPr algn="ctr">
              <a:spcBef>
                <a:spcPts val="400"/>
              </a:spcBef>
              <a:defRPr sz="100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From above:</a:t>
            </a:r>
          </a:p>
          <a:p>
            <a:pPr algn="ctr">
              <a:spcBef>
                <a:spcPts val="400"/>
              </a:spcBef>
              <a:defRPr sz="700">
                <a:solidFill>
                  <a:srgbClr val="FBC901"/>
                </a:solidFill>
                <a:effectLst>
                  <a:outerShdw blurRad="38100" dist="38100" dir="2700000" rotWithShape="0">
                    <a:srgbClr val="000000"/>
                  </a:outerShdw>
                </a:effectLst>
              </a:defRPr>
            </a:pPr>
            <a:endParaRPr/>
          </a:p>
          <a:p>
            <a:pPr algn="ctr">
              <a:spcBef>
                <a:spcPts val="400"/>
              </a:spcBef>
              <a:defRPr>
                <a:solidFill>
                  <a:srgbClr val="FBC901"/>
                </a:solidFill>
                <a:effectLst>
                  <a:outerShdw blurRad="38100" dist="38100" dir="2700000" rotWithShape="0">
                    <a:srgbClr val="000000"/>
                  </a:outerShdw>
                </a:effectLst>
              </a:defRPr>
            </a:pPr>
            <a:r>
              <a:t>Passenger Car &amp; Truck +20% </a:t>
            </a:r>
          </a:p>
          <a:p>
            <a:pPr algn="ctr">
              <a:spcBef>
                <a:spcPts val="400"/>
              </a:spcBef>
              <a:defRPr sz="700">
                <a:solidFill>
                  <a:srgbClr val="FBC901"/>
                </a:solidFill>
                <a:effectLst>
                  <a:outerShdw blurRad="38100" dist="38100" dir="2700000" rotWithShape="0">
                    <a:srgbClr val="000000"/>
                  </a:outerShdw>
                </a:effectLst>
              </a:defRPr>
            </a:pPr>
            <a:r>
              <a:t>	</a:t>
            </a:r>
          </a:p>
          <a:p>
            <a:pPr algn="ctr">
              <a:spcBef>
                <a:spcPts val="400"/>
              </a:spcBef>
              <a:defRPr>
                <a:solidFill>
                  <a:srgbClr val="FBC901"/>
                </a:solidFill>
                <a:effectLst>
                  <a:outerShdw blurRad="38100" dist="38100" dir="2700000" rotWithShape="0">
                    <a:srgbClr val="000000"/>
                  </a:outerShdw>
                </a:effectLst>
              </a:defRPr>
            </a:pPr>
            <a:r>
              <a:t>Freight Truck +50%</a:t>
            </a:r>
          </a:p>
          <a:p>
            <a:pPr algn="ctr">
              <a:spcBef>
                <a:spcPts val="400"/>
              </a:spcBef>
              <a:defRPr sz="700">
                <a:solidFill>
                  <a:srgbClr val="FBC901"/>
                </a:solidFill>
                <a:effectLst>
                  <a:outerShdw blurRad="38100" dist="38100" dir="2700000" rotWithShape="0">
                    <a:srgbClr val="000000"/>
                  </a:outerShdw>
                </a:effectLst>
              </a:defRPr>
            </a:pPr>
            <a:r>
              <a:t>	</a:t>
            </a:r>
          </a:p>
          <a:p>
            <a:pPr algn="ctr">
              <a:spcBef>
                <a:spcPts val="400"/>
              </a:spcBef>
              <a:defRPr>
                <a:solidFill>
                  <a:srgbClr val="FBC901"/>
                </a:solidFill>
                <a:effectLst>
                  <a:outerShdw blurRad="38100" dist="38100" dir="2700000" rotWithShape="0">
                    <a:srgbClr val="000000"/>
                  </a:outerShdw>
                </a:effectLst>
              </a:defRPr>
            </a:pPr>
            <a:r>
              <a:t>Passenger Air +150%</a:t>
            </a:r>
          </a:p>
          <a:p>
            <a:pPr algn="ctr">
              <a:spcBef>
                <a:spcPts val="400"/>
              </a:spcBef>
              <a:defRPr sz="900">
                <a:solidFill>
                  <a:srgbClr val="FBC901"/>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From plot at left: </a:t>
            </a:r>
            <a:r>
              <a:rPr baseline="31999"/>
              <a:t>1</a:t>
            </a:r>
          </a:p>
          <a:p>
            <a:pPr algn="ctr">
              <a:spcBef>
                <a:spcPts val="400"/>
              </a:spcBef>
              <a:defRPr sz="700">
                <a:solidFill>
                  <a:srgbClr val="FBC901"/>
                </a:solidFill>
                <a:effectLst>
                  <a:outerShdw blurRad="38100" dist="38100" dir="2700000" rotWithShape="0">
                    <a:srgbClr val="000000"/>
                  </a:outerShdw>
                </a:effectLst>
              </a:defRPr>
            </a:pPr>
            <a:endParaRPr baseline="31999"/>
          </a:p>
          <a:p>
            <a:pPr algn="ctr">
              <a:spcBef>
                <a:spcPts val="400"/>
              </a:spcBef>
              <a:defRPr>
                <a:solidFill>
                  <a:srgbClr val="E04550"/>
                </a:solidFill>
                <a:effectLst>
                  <a:outerShdw blurRad="38100" dist="38100" dir="2700000" rotWithShape="0">
                    <a:srgbClr val="000000"/>
                  </a:outerShdw>
                </a:effectLst>
              </a:defRPr>
            </a:pPr>
            <a:r>
              <a:t>Shipping +300-500%</a:t>
            </a:r>
          </a:p>
        </p:txBody>
      </p:sp>
      <p:grpSp>
        <p:nvGrpSpPr>
          <p:cNvPr id="473" name="Group"/>
          <p:cNvGrpSpPr/>
          <p:nvPr/>
        </p:nvGrpSpPr>
        <p:grpSpPr>
          <a:xfrm>
            <a:off x="614458" y="2618463"/>
            <a:ext cx="4102376" cy="3512697"/>
            <a:chOff x="0" y="0"/>
            <a:chExt cx="4102374" cy="3512696"/>
          </a:xfrm>
        </p:grpSpPr>
        <p:pic>
          <p:nvPicPr>
            <p:cNvPr id="471" name="Image" descr="Image"/>
            <p:cNvPicPr>
              <a:picLocks noChangeAspect="1"/>
            </p:cNvPicPr>
            <p:nvPr/>
          </p:nvPicPr>
          <p:blipFill>
            <a:blip r:embed="rId2"/>
            <a:stretch>
              <a:fillRect/>
            </a:stretch>
          </p:blipFill>
          <p:spPr>
            <a:xfrm>
              <a:off x="395191" y="125215"/>
              <a:ext cx="3707184" cy="3387482"/>
            </a:xfrm>
            <a:prstGeom prst="rect">
              <a:avLst/>
            </a:prstGeom>
            <a:ln w="12700" cap="flat">
              <a:noFill/>
              <a:miter lim="400000"/>
            </a:ln>
            <a:effectLst/>
          </p:spPr>
        </p:pic>
        <p:sp>
          <p:nvSpPr>
            <p:cNvPr id="472" name="Rectangle 3"/>
            <p:cNvSpPr txBox="1"/>
            <p:nvPr/>
          </p:nvSpPr>
          <p:spPr>
            <a:xfrm rot="16200000">
              <a:off x="-1548337" y="1548336"/>
              <a:ext cx="3512698" cy="4160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sz="1200">
                  <a:solidFill>
                    <a:srgbClr val="FFFFFF"/>
                  </a:solidFill>
                  <a:effectLst>
                    <a:outerShdw blurRad="38100" dist="38100" dir="2700000" rotWithShape="0">
                      <a:srgbClr val="000000"/>
                    </a:outerShdw>
                  </a:effectLst>
                </a:defRPr>
              </a:lvl1pPr>
            </a:lstStyle>
            <a:p>
              <a:r>
                <a:t>Projected Shipping GHG emissions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Rectangle 5"/>
          <p:cNvSpPr txBox="1"/>
          <p:nvPr/>
        </p:nvSpPr>
        <p:spPr>
          <a:xfrm>
            <a:off x="304800" y="65080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https://theicct.org/publications/GHG-emissions-global-shipping-2013-2015</a:t>
            </a:r>
          </a:p>
        </p:txBody>
      </p:sp>
      <p:sp>
        <p:nvSpPr>
          <p:cNvPr id="476" name="Rectangle 2"/>
          <p:cNvSpPr txBox="1">
            <a:spLocks noGrp="1"/>
          </p:cNvSpPr>
          <p:nvPr>
            <p:ph type="title"/>
          </p:nvPr>
        </p:nvSpPr>
        <p:spPr>
          <a:xfrm>
            <a:off x="218256" y="0"/>
            <a:ext cx="8707488" cy="609600"/>
          </a:xfrm>
          <a:prstGeom prst="rect">
            <a:avLst/>
          </a:prstGeom>
        </p:spPr>
        <p:txBody>
          <a:bodyPr/>
          <a:lstStyle>
            <a:lvl1pPr defTabSz="886968">
              <a:defRPr sz="2134" i="1">
                <a:effectLst>
                  <a:outerShdw blurRad="36957" dist="36957" dir="2700000" rotWithShape="0">
                    <a:srgbClr val="000000"/>
                  </a:outerShdw>
                </a:effectLst>
              </a:defRPr>
            </a:lvl1pPr>
          </a:lstStyle>
          <a:p>
            <a:r>
              <a:t>Impact is mostly due to just 3 classes of ship, flying just 6 national flags:</a:t>
            </a:r>
          </a:p>
        </p:txBody>
      </p:sp>
      <p:sp>
        <p:nvSpPr>
          <p:cNvPr id="477" name="Rectangle 3"/>
          <p:cNvSpPr txBox="1">
            <a:spLocks noGrp="1"/>
          </p:cNvSpPr>
          <p:nvPr>
            <p:ph type="body" sz="quarter" idx="1"/>
          </p:nvPr>
        </p:nvSpPr>
        <p:spPr>
          <a:xfrm>
            <a:off x="190500" y="816523"/>
            <a:ext cx="8763000" cy="995220"/>
          </a:xfrm>
          <a:prstGeom prst="rect">
            <a:avLst/>
          </a:prstGeom>
        </p:spPr>
        <p:txBody>
          <a:bodyPr/>
          <a:lstStyle/>
          <a:p>
            <a:pPr>
              <a:defRPr sz="1800"/>
            </a:pPr>
            <a:r>
              <a:t>From the International Council on Clean Transport (ICCT)'s</a:t>
            </a:r>
          </a:p>
          <a:p>
            <a:pPr>
              <a:defRPr sz="500"/>
            </a:pPr>
            <a:endParaRPr/>
          </a:p>
          <a:p>
            <a:pPr marL="0" lvl="4" indent="914400">
              <a:buSzTx/>
              <a:buNone/>
              <a:defRPr sz="1800"/>
            </a:pPr>
            <a:r>
              <a:t>"Greenhouse Gas Emissions from Global Shipping 2013-2015:" </a:t>
            </a:r>
            <a:r>
              <a:rPr baseline="31999"/>
              <a:t>1</a:t>
            </a:r>
          </a:p>
        </p:txBody>
      </p:sp>
      <p:pic>
        <p:nvPicPr>
          <p:cNvPr id="478" name="Image" descr="Image"/>
          <p:cNvPicPr>
            <a:picLocks noChangeAspect="1"/>
          </p:cNvPicPr>
          <p:nvPr/>
        </p:nvPicPr>
        <p:blipFill>
          <a:blip r:embed="rId2"/>
          <a:stretch>
            <a:fillRect/>
          </a:stretch>
        </p:blipFill>
        <p:spPr>
          <a:xfrm>
            <a:off x="1280124" y="2154908"/>
            <a:ext cx="6583752" cy="36309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2"/>
          <p:cNvSpPr txBox="1">
            <a:spLocks noGrp="1"/>
          </p:cNvSpPr>
          <p:nvPr>
            <p:ph type="title"/>
          </p:nvPr>
        </p:nvSpPr>
        <p:spPr>
          <a:xfrm>
            <a:off x="631361" y="-2009"/>
            <a:ext cx="8431358" cy="609601"/>
          </a:xfrm>
          <a:prstGeom prst="rect">
            <a:avLst/>
          </a:prstGeom>
        </p:spPr>
        <p:txBody>
          <a:bodyPr/>
          <a:lstStyle/>
          <a:p>
            <a:pPr>
              <a:defRPr sz="2200" i="1"/>
            </a:pPr>
            <a:r>
              <a:t>"Black carbon" is identified as a particular climate change culprit: </a:t>
            </a:r>
            <a:r>
              <a:rPr baseline="31999"/>
              <a:t>1</a:t>
            </a:r>
          </a:p>
        </p:txBody>
      </p:sp>
      <p:sp>
        <p:nvSpPr>
          <p:cNvPr id="481" name="Rectangle 3"/>
          <p:cNvSpPr txBox="1">
            <a:spLocks noGrp="1"/>
          </p:cNvSpPr>
          <p:nvPr>
            <p:ph type="body" idx="1"/>
          </p:nvPr>
        </p:nvSpPr>
        <p:spPr>
          <a:xfrm>
            <a:off x="165296" y="704456"/>
            <a:ext cx="8949901" cy="3171317"/>
          </a:xfrm>
          <a:prstGeom prst="rect">
            <a:avLst/>
          </a:prstGeom>
        </p:spPr>
        <p:txBody>
          <a:bodyPr/>
          <a:lstStyle/>
          <a:p>
            <a:pPr>
              <a:defRPr sz="1800"/>
            </a:pPr>
            <a:r>
              <a:rPr b="1"/>
              <a:t>Black carbon (BC)</a:t>
            </a:r>
            <a:r>
              <a:t> = Particulates stemming from ship's use of low grade fossil fuels </a:t>
            </a:r>
            <a:r>
              <a:rPr baseline="31999"/>
              <a:t>2</a:t>
            </a:r>
          </a:p>
          <a:p>
            <a:pPr>
              <a:defRPr sz="1100"/>
            </a:pPr>
            <a:endParaRPr baseline="31999"/>
          </a:p>
          <a:p>
            <a:pPr>
              <a:defRPr sz="1800"/>
            </a:pPr>
            <a:r>
              <a:rPr b="1"/>
              <a:t>Bad news:</a:t>
            </a:r>
            <a:r>
              <a:t>  They are unusually effective at causing global warming</a:t>
            </a:r>
          </a:p>
          <a:p>
            <a:pPr>
              <a:defRPr sz="1000"/>
            </a:pPr>
            <a:endParaRPr/>
          </a:p>
          <a:p>
            <a:pPr>
              <a:defRPr sz="1800"/>
            </a:pPr>
            <a:r>
              <a:rPr b="1"/>
              <a:t>Good news:</a:t>
            </a:r>
            <a:r>
              <a:t>  As particles, they fall out of the atmosphere more quickly than gases</a:t>
            </a:r>
          </a:p>
          <a:p>
            <a:pPr>
              <a:defRPr sz="700"/>
            </a:pPr>
            <a:endParaRPr/>
          </a:p>
          <a:p>
            <a:pPr marL="0" lvl="1" indent="640896">
              <a:buSzTx/>
              <a:buNone/>
              <a:defRPr sz="1800">
                <a:solidFill>
                  <a:srgbClr val="FBC901"/>
                </a:solidFill>
              </a:defRPr>
            </a:pPr>
            <a:r>
              <a:t>Meaning that IF their emission were soon curtailed, their latent global warming</a:t>
            </a:r>
          </a:p>
          <a:p>
            <a:pPr marL="0" lvl="1" indent="640896">
              <a:buSzTx/>
              <a:buNone/>
              <a:defRPr sz="700">
                <a:solidFill>
                  <a:srgbClr val="FBC901"/>
                </a:solidFill>
              </a:defRPr>
            </a:pPr>
            <a:endParaRPr/>
          </a:p>
          <a:p>
            <a:pPr marL="0" lvl="2" indent="1085850">
              <a:buSzTx/>
              <a:buNone/>
              <a:defRPr sz="1800">
                <a:solidFill>
                  <a:srgbClr val="FBC901"/>
                </a:solidFill>
              </a:defRPr>
            </a:pPr>
            <a:r>
              <a:t>impact would diminish in 10's rather than 100's of years</a:t>
            </a:r>
          </a:p>
        </p:txBody>
      </p:sp>
      <p:pic>
        <p:nvPicPr>
          <p:cNvPr id="482" name="Image" descr="Image"/>
          <p:cNvPicPr>
            <a:picLocks noChangeAspect="1"/>
          </p:cNvPicPr>
          <p:nvPr/>
        </p:nvPicPr>
        <p:blipFill>
          <a:blip r:embed="rId2"/>
          <a:stretch>
            <a:fillRect/>
          </a:stretch>
        </p:blipFill>
        <p:spPr>
          <a:xfrm>
            <a:off x="787459" y="3209470"/>
            <a:ext cx="4796991" cy="3073073"/>
          </a:xfrm>
          <a:prstGeom prst="rect">
            <a:avLst/>
          </a:prstGeom>
          <a:ln w="12700">
            <a:miter lim="400000"/>
          </a:ln>
        </p:spPr>
      </p:pic>
      <p:sp>
        <p:nvSpPr>
          <p:cNvPr id="483" name="Rectangle 3"/>
          <p:cNvSpPr txBox="1"/>
          <p:nvPr/>
        </p:nvSpPr>
        <p:spPr>
          <a:xfrm>
            <a:off x="5538752" y="4205753"/>
            <a:ext cx="3430539" cy="1442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457200">
              <a:defRPr b="0">
                <a:solidFill>
                  <a:srgbClr val="000000"/>
                </a:solidFill>
              </a:defRPr>
            </a:pPr>
            <a:r>
              <a:rPr b="1">
                <a:solidFill>
                  <a:srgbClr val="D44C30"/>
                </a:solidFill>
              </a:rPr>
              <a:t>BC</a:t>
            </a:r>
            <a:r>
              <a:t> </a:t>
            </a:r>
            <a:r>
              <a:rPr b="1">
                <a:solidFill>
                  <a:srgbClr val="FFFFFF"/>
                </a:solidFill>
              </a:rPr>
              <a:t>warming impact </a:t>
            </a:r>
          </a:p>
          <a:p>
            <a:pPr algn="ctr" defTabSz="457200">
              <a:defRPr b="0">
                <a:solidFill>
                  <a:srgbClr val="000000"/>
                </a:solidFill>
              </a:defRPr>
            </a:pPr>
            <a:r>
              <a:rPr b="1">
                <a:solidFill>
                  <a:srgbClr val="FFFFFF"/>
                </a:solidFill>
              </a:rPr>
              <a:t>over 20 vs. 100 years</a:t>
            </a:r>
          </a:p>
          <a:p>
            <a:pPr algn="ctr">
              <a:spcBef>
                <a:spcPts val="400"/>
              </a:spcBef>
              <a:defRPr>
                <a:solidFill>
                  <a:srgbClr val="FFFFFF"/>
                </a:solidFill>
                <a:effectLst>
                  <a:outerShdw blurRad="38100" dist="38100" dir="2700000" rotWithShape="0">
                    <a:srgbClr val="000000"/>
                  </a:outerShdw>
                </a:effectLst>
              </a:defRPr>
            </a:pPr>
            <a:endParaRPr b="1">
              <a:solidFill>
                <a:srgbClr val="FFFFFF"/>
              </a:solidFill>
            </a:endParaRPr>
          </a:p>
          <a:p>
            <a:pPr algn="ctr">
              <a:spcBef>
                <a:spcPts val="400"/>
              </a:spcBef>
              <a:defRPr>
                <a:solidFill>
                  <a:srgbClr val="FFFFFF"/>
                </a:solidFill>
                <a:effectLst>
                  <a:outerShdw blurRad="38100" dist="38100" dir="2700000" rotWithShape="0">
                    <a:srgbClr val="000000"/>
                  </a:outerShdw>
                </a:effectLst>
              </a:defRPr>
            </a:pPr>
            <a:r>
              <a:t>(in CO</a:t>
            </a:r>
            <a:r>
              <a:rPr baseline="-5999"/>
              <a:t>2</a:t>
            </a:r>
            <a:r>
              <a:t> equivalents)</a:t>
            </a:r>
          </a:p>
        </p:txBody>
      </p:sp>
      <p:sp>
        <p:nvSpPr>
          <p:cNvPr id="484" name="Rectangle 5"/>
          <p:cNvSpPr txBox="1"/>
          <p:nvPr/>
        </p:nvSpPr>
        <p:spPr>
          <a:xfrm>
            <a:off x="304800" y="63429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defRPr>
            </a:pPr>
            <a:r>
              <a:t>1) https://theicct.org/publications/GHG-emissions-global-shipping-2013-2015</a:t>
            </a:r>
          </a:p>
          <a:p>
            <a:pPr algn="ctr">
              <a:defRPr sz="1200" b="0" i="1">
                <a:solidFill>
                  <a:srgbClr val="059797"/>
                </a:solidFill>
                <a:effectLst>
                  <a:outerShdw blurRad="38100" dist="38100" dir="2700000" rotWithShape="0">
                    <a:srgbClr val="000000"/>
                  </a:outerShdw>
                </a:effectLst>
              </a:defRPr>
            </a:pPr>
            <a:r>
              <a:t>2) https://www.ccacoalition.org/en/slcps/black-carbon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Rectangle 2"/>
          <p:cNvSpPr txBox="1">
            <a:spLocks noGrp="1"/>
          </p:cNvSpPr>
          <p:nvPr>
            <p:ph type="title"/>
          </p:nvPr>
        </p:nvSpPr>
        <p:spPr>
          <a:xfrm>
            <a:off x="152203" y="2223280"/>
            <a:ext cx="8788794" cy="598588"/>
          </a:xfrm>
          <a:prstGeom prst="rect">
            <a:avLst/>
          </a:prstGeom>
        </p:spPr>
        <p:txBody>
          <a:bodyPr/>
          <a:lstStyle>
            <a:lvl1pPr>
              <a:defRPr sz="2400" b="1">
                <a:solidFill>
                  <a:srgbClr val="FBC901"/>
                </a:solidFill>
              </a:defRPr>
            </a:lvl1pPr>
          </a:lstStyle>
          <a:p>
            <a:r>
              <a:t>Science Behind How Energy is Spent in Moving Things</a:t>
            </a:r>
          </a:p>
        </p:txBody>
      </p:sp>
      <p:sp>
        <p:nvSpPr>
          <p:cNvPr id="487"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Science-based Models:</a:t>
            </a:r>
          </a:p>
        </p:txBody>
      </p:sp>
      <p:sp>
        <p:nvSpPr>
          <p:cNvPr id="490" name="Rectangle 3"/>
          <p:cNvSpPr txBox="1"/>
          <p:nvPr/>
        </p:nvSpPr>
        <p:spPr>
          <a:xfrm>
            <a:off x="127187" y="618884"/>
            <a:ext cx="9144001" cy="5882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THEIR STRENGTHS:</a:t>
            </a:r>
          </a:p>
          <a:p>
            <a:pPr>
              <a:spcBef>
                <a:spcPts val="400"/>
              </a:spcBef>
              <a:tabLst>
                <a:tab pos="393700" algn="l"/>
                <a:tab pos="736600" algn="l"/>
                <a:tab pos="1168400" algn="l"/>
                <a:tab pos="1651000" algn="l"/>
              </a:tabLst>
              <a:defRPr sz="11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We will soon move on to discussion of reducing real-world transport energies</a:t>
            </a:r>
          </a:p>
          <a:p>
            <a:pPr>
              <a:spcBef>
                <a:spcPts val="400"/>
              </a:spcBef>
              <a:tabLst>
                <a:tab pos="393700" algn="l"/>
                <a:tab pos="736600" algn="l"/>
                <a:tab pos="1168400" algn="l"/>
                <a:tab pos="1651000" algn="l"/>
              </a:tabLst>
              <a:defRPr sz="7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	And you will see that, not only are there many modes of transport,</a:t>
            </a:r>
          </a:p>
          <a:p>
            <a:pPr>
              <a:spcBef>
                <a:spcPts val="400"/>
              </a:spcBef>
              <a:tabLst>
                <a:tab pos="393700" algn="l"/>
                <a:tab pos="736600" algn="l"/>
                <a:tab pos="1168400" algn="l"/>
                <a:tab pos="16510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but that for each mode there is a long list of would-be "solutions"</a:t>
            </a:r>
          </a:p>
          <a:p>
            <a:pPr lvl="2" indent="1085850">
              <a:spcBef>
                <a:spcPts val="400"/>
              </a:spcBef>
              <a:tabLst>
                <a:tab pos="393700" algn="l"/>
                <a:tab pos="736600" algn="l"/>
                <a:tab pos="1168400" algn="l"/>
                <a:tab pos="1651000" algn="l"/>
              </a:tabLst>
              <a:defRPr sz="11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The resulting list of lists can be overwhelming</a:t>
            </a:r>
          </a:p>
          <a:p>
            <a:pPr>
              <a:spcBef>
                <a:spcPts val="400"/>
              </a:spcBef>
              <a:tabLst>
                <a:tab pos="393700" algn="l"/>
                <a:tab pos="736600" algn="l"/>
                <a:tab pos="1168400" algn="l"/>
                <a:tab pos="1651000" algn="l"/>
              </a:tabLst>
              <a:defRPr sz="7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	And even if the proposed "solutions" separately seem to make sense,</a:t>
            </a:r>
          </a:p>
          <a:p>
            <a:pPr>
              <a:spcBef>
                <a:spcPts val="400"/>
              </a:spcBef>
              <a:tabLst>
                <a:tab pos="393700" algn="l"/>
                <a:tab pos="736600" algn="l"/>
                <a:tab pos="1168400" algn="l"/>
                <a:tab pos="1651000" algn="l"/>
              </a:tabLst>
              <a:defRPr sz="7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		prioritizing them on the basis of their likely impact can be very, very difficult</a:t>
            </a:r>
          </a:p>
          <a:p>
            <a:pPr>
              <a:spcBef>
                <a:spcPts val="400"/>
              </a:spcBef>
              <a:tabLst>
                <a:tab pos="393700" algn="l"/>
                <a:tab pos="736600" algn="l"/>
                <a:tab pos="1168400" algn="l"/>
                <a:tab pos="1651000" algn="l"/>
              </a:tabLst>
              <a:defRPr sz="1100" b="0">
                <a:solidFill>
                  <a:srgbClr val="FFFFFF"/>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FFFFF"/>
                </a:solidFill>
                <a:effectLst>
                  <a:outerShdw blurRad="38100" dist="38100" dir="2700000" rotWithShape="0">
                    <a:srgbClr val="000000"/>
                  </a:outerShdw>
                </a:effectLst>
              </a:defRPr>
            </a:pPr>
            <a:r>
              <a:t>But transport can be modeled based on high-school-level Sir Isaac Newton science</a:t>
            </a:r>
          </a:p>
          <a:p>
            <a:pPr>
              <a:spcBef>
                <a:spcPts val="400"/>
              </a:spcBef>
              <a:tabLst>
                <a:tab pos="393700" algn="l"/>
                <a:tab pos="736600" algn="l"/>
                <a:tab pos="1168400" algn="l"/>
                <a:tab pos="1651000" algn="l"/>
              </a:tabLst>
              <a:defRPr sz="700" b="0">
                <a:solidFill>
                  <a:srgbClr val="FFFFFF"/>
                </a:solidFill>
                <a:effectLst>
                  <a:outerShdw blurRad="38100" dist="38100" dir="2700000" rotWithShape="0">
                    <a:srgbClr val="000000"/>
                  </a:outerShdw>
                </a:effectLst>
              </a:defRPr>
            </a:pPr>
            <a:endParaRPr/>
          </a:p>
          <a:p>
            <a:pPr>
              <a:spcBef>
                <a:spcPts val="400"/>
              </a:spcBef>
              <a:tabLst>
                <a:tab pos="254000" algn="l"/>
                <a:tab pos="711200" algn="l"/>
                <a:tab pos="1168400" algn="l"/>
              </a:tabLst>
              <a:defRPr b="0">
                <a:solidFill>
                  <a:srgbClr val="FFFFFF"/>
                </a:solidFill>
                <a:effectLst>
                  <a:outerShdw blurRad="38100" dist="38100" dir="2700000" rotWithShape="0">
                    <a:srgbClr val="000000"/>
                  </a:outerShdw>
                </a:effectLst>
              </a:defRPr>
            </a:pPr>
            <a:r>
              <a:t>	Specifically, based on his laws describing force, momentum and kinetic energy</a:t>
            </a:r>
          </a:p>
          <a:p>
            <a:pPr>
              <a:spcBef>
                <a:spcPts val="400"/>
              </a:spcBef>
              <a:tabLst>
                <a:tab pos="254000" algn="l"/>
                <a:tab pos="711200" algn="l"/>
                <a:tab pos="1168400" algn="l"/>
              </a:tabLst>
              <a:defRPr sz="1100" b="0">
                <a:solidFill>
                  <a:srgbClr val="FFFFFF"/>
                </a:solidFill>
                <a:effectLst>
                  <a:outerShdw blurRad="38100" dist="38100" dir="2700000" rotWithShape="0">
                    <a:srgbClr val="000000"/>
                  </a:outerShdw>
                </a:effectLst>
              </a:defRPr>
            </a:pPr>
            <a:endParaRPr/>
          </a:p>
          <a:p>
            <a:pPr>
              <a:spcBef>
                <a:spcPts val="400"/>
              </a:spcBef>
              <a:tabLst>
                <a:tab pos="254000" algn="l"/>
                <a:tab pos="711200" algn="l"/>
                <a:tab pos="1168400" algn="l"/>
              </a:tabLst>
              <a:defRPr b="0">
                <a:solidFill>
                  <a:srgbClr val="FBC901"/>
                </a:solidFill>
                <a:effectLst>
                  <a:outerShdw blurRad="38100" dist="38100" dir="2700000" rotWithShape="0">
                    <a:srgbClr val="000000"/>
                  </a:outerShdw>
                </a:effectLst>
              </a:defRPr>
            </a:pPr>
            <a:r>
              <a:t>The resulting models can identify WHERE each form of transport uses energy</a:t>
            </a:r>
          </a:p>
          <a:p>
            <a:pPr>
              <a:spcBef>
                <a:spcPts val="400"/>
              </a:spcBef>
              <a:tabLst>
                <a:tab pos="393700" algn="l"/>
                <a:tab pos="736600" algn="l"/>
                <a:tab pos="1168400" algn="l"/>
                <a:tab pos="1651000" algn="l"/>
              </a:tabLst>
              <a:defRPr sz="700" b="0">
                <a:solidFill>
                  <a:srgbClr val="FBC901"/>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BC901"/>
                </a:solidFill>
                <a:effectLst>
                  <a:outerShdw blurRad="38100" dist="38100" dir="2700000" rotWithShape="0">
                    <a:srgbClr val="000000"/>
                  </a:outerShdw>
                </a:effectLst>
              </a:defRPr>
            </a:pPr>
            <a:r>
              <a:t>	Further, via relatively simple equations they can predict HOW energy use</a:t>
            </a:r>
          </a:p>
          <a:p>
            <a:pPr>
              <a:spcBef>
                <a:spcPts val="400"/>
              </a:spcBef>
              <a:tabLst>
                <a:tab pos="393700" algn="l"/>
                <a:tab pos="736600" algn="l"/>
                <a:tab pos="1168400" algn="l"/>
                <a:tab pos="1651000" algn="l"/>
              </a:tabLst>
              <a:defRPr sz="700" b="0">
                <a:solidFill>
                  <a:srgbClr val="FBC901"/>
                </a:solidFill>
                <a:effectLst>
                  <a:outerShdw blurRad="38100" dist="38100" dir="2700000" rotWithShape="0">
                    <a:srgbClr val="000000"/>
                  </a:outerShdw>
                </a:effectLst>
              </a:defRPr>
            </a:pPr>
            <a:endParaRPr/>
          </a:p>
          <a:p>
            <a:pPr>
              <a:spcBef>
                <a:spcPts val="400"/>
              </a:spcBef>
              <a:tabLst>
                <a:tab pos="393700" algn="l"/>
                <a:tab pos="736600" algn="l"/>
                <a:tab pos="1168400" algn="l"/>
                <a:tab pos="1651000" algn="l"/>
              </a:tabLst>
              <a:defRPr b="0">
                <a:solidFill>
                  <a:srgbClr val="FBC901"/>
                </a:solidFill>
                <a:effectLst>
                  <a:outerShdw blurRad="38100" dist="38100" dir="2700000" rotWithShape="0">
                    <a:srgbClr val="000000"/>
                  </a:outerShdw>
                </a:effectLst>
              </a:defRPr>
            </a:pPr>
            <a:r>
              <a:t>		varies based on the vehicle's size, weight, speed, altitude, etc.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Rectangle 2"/>
          <p:cNvSpPr txBox="1">
            <a:spLocks noGrp="1"/>
          </p:cNvSpPr>
          <p:nvPr>
            <p:ph type="title"/>
          </p:nvPr>
        </p:nvSpPr>
        <p:spPr>
          <a:xfrm>
            <a:off x="177603" y="-24619"/>
            <a:ext cx="8788794" cy="598587"/>
          </a:xfrm>
          <a:prstGeom prst="rect">
            <a:avLst/>
          </a:prstGeom>
        </p:spPr>
        <p:txBody>
          <a:bodyPr/>
          <a:lstStyle>
            <a:lvl1pPr>
              <a:defRPr>
                <a:solidFill>
                  <a:srgbClr val="FFFFFF"/>
                </a:solidFill>
              </a:defRPr>
            </a:lvl1pPr>
          </a:lstStyle>
          <a:p>
            <a:r>
              <a:t>Science-based Models:</a:t>
            </a:r>
          </a:p>
        </p:txBody>
      </p:sp>
      <p:sp>
        <p:nvSpPr>
          <p:cNvPr id="493" name="Rectangle 3"/>
          <p:cNvSpPr txBox="1"/>
          <p:nvPr/>
        </p:nvSpPr>
        <p:spPr>
          <a:xfrm>
            <a:off x="127187" y="618884"/>
            <a:ext cx="9144001" cy="6296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THEIR WEAKNESSES:</a:t>
            </a:r>
          </a:p>
          <a:p>
            <a:pPr>
              <a:spcBef>
                <a:spcPts val="400"/>
              </a:spcBef>
              <a:tabLst>
                <a:tab pos="279400" algn="l"/>
                <a:tab pos="736600" algn="l"/>
                <a:tab pos="1168400" algn="l"/>
                <a:tab pos="1651000" algn="l"/>
                <a:tab pos="2108200" algn="l"/>
              </a:tabLst>
              <a:defRPr sz="11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rPr b="1"/>
              <a:t>Precison</a:t>
            </a:r>
            <a:r>
              <a:t> demands that Newton's Laws be applied to every moving object involved</a:t>
            </a:r>
          </a:p>
          <a:p>
            <a:pPr>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	That is possible for A car, or A truck, or A train, or A plane, or A ship</a:t>
            </a:r>
          </a:p>
          <a:p>
            <a:pPr lvl="1" indent="640896">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		It's also possible if volumes of air or water are treated as single moving units</a:t>
            </a:r>
          </a:p>
          <a:p>
            <a:pPr lvl="2" indent="1085850">
              <a:spcBef>
                <a:spcPts val="400"/>
              </a:spcBef>
              <a:tabLst>
                <a:tab pos="279400" algn="l"/>
                <a:tab pos="736600" algn="l"/>
                <a:tab pos="1168400" algn="l"/>
                <a:tab pos="1651000" algn="l"/>
                <a:tab pos="2108200" algn="l"/>
              </a:tabLst>
              <a:defRPr sz="11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Moving vehicles DO cause blocks of air &amp; water to move as units, but they also</a:t>
            </a:r>
          </a:p>
          <a:p>
            <a:pPr>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	stir up individual atoms &amp; molecules within that air and water, producing </a:t>
            </a:r>
            <a:r>
              <a:rPr b="1">
                <a:solidFill>
                  <a:srgbClr val="E04550"/>
                </a:solidFill>
              </a:rPr>
              <a:t>heat</a:t>
            </a:r>
          </a:p>
          <a:p>
            <a:pPr>
              <a:spcBef>
                <a:spcPts val="400"/>
              </a:spcBef>
              <a:tabLst>
                <a:tab pos="279400" algn="l"/>
                <a:tab pos="736600" algn="l"/>
                <a:tab pos="1168400" algn="l"/>
                <a:tab pos="1651000" algn="l"/>
                <a:tab pos="2108200" algn="l"/>
              </a:tabLst>
              <a:defRPr sz="900" b="0">
                <a:solidFill>
                  <a:srgbClr val="FFFFFF"/>
                </a:solidFill>
                <a:effectLst>
                  <a:outerShdw blurRad="38100" dist="38100" dir="2700000" rotWithShape="0">
                    <a:srgbClr val="000000"/>
                  </a:outerShdw>
                </a:effectLst>
              </a:defRPr>
            </a:pPr>
            <a:endParaRPr b="1">
              <a:solidFill>
                <a:srgbClr val="E04550"/>
              </a:solidFill>
            </a:endParaRPr>
          </a:p>
          <a:p>
            <a:pPr algn="ctr">
              <a:spcBef>
                <a:spcPts val="400"/>
              </a:spcBef>
              <a:tabLst>
                <a:tab pos="279400" algn="l"/>
                <a:tab pos="736600" algn="l"/>
                <a:tab pos="1168400" algn="l"/>
                <a:tab pos="1651000" algn="l"/>
                <a:tab pos="2108200" algn="l"/>
              </a:tabLst>
              <a:defRPr b="0">
                <a:solidFill>
                  <a:srgbClr val="FBC901"/>
                </a:solidFill>
                <a:effectLst>
                  <a:outerShdw blurRad="38100" dist="38100" dir="2700000" rotWithShape="0">
                    <a:srgbClr val="000000"/>
                  </a:outerShdw>
                </a:effectLst>
              </a:defRPr>
            </a:pPr>
            <a:r>
              <a:t>But applying Newton's Laws to ~10</a:t>
            </a:r>
            <a:r>
              <a:rPr baseline="31999"/>
              <a:t>23</a:t>
            </a:r>
            <a:r>
              <a:t> atoms or molecules is nearly impossible</a:t>
            </a:r>
          </a:p>
          <a:p>
            <a:pPr>
              <a:spcBef>
                <a:spcPts val="400"/>
              </a:spcBef>
              <a:tabLst>
                <a:tab pos="279400" algn="l"/>
                <a:tab pos="736600" algn="l"/>
                <a:tab pos="1168400" algn="l"/>
                <a:tab pos="1651000" algn="l"/>
                <a:tab pos="2108200" algn="l"/>
              </a:tabLst>
              <a:defRPr sz="11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The following models thus treat air &amp; water as ONLY single blocks/volumes for which, </a:t>
            </a:r>
          </a:p>
          <a:p>
            <a:pPr>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	if block's velocity changes by Δv, velocity of each atom/molecule also changes by Δv</a:t>
            </a:r>
          </a:p>
          <a:p>
            <a:pPr>
              <a:spcBef>
                <a:spcPts val="400"/>
              </a:spcBef>
              <a:tabLst>
                <a:tab pos="279400" algn="l"/>
                <a:tab pos="736600" algn="l"/>
                <a:tab pos="1168400" algn="l"/>
                <a:tab pos="1651000" algn="l"/>
                <a:tab pos="2108200" algn="l"/>
              </a:tabLst>
              <a:defRPr sz="1100" b="0">
                <a:solidFill>
                  <a:srgbClr val="FFFFFF"/>
                </a:solidFill>
                <a:effectLst>
                  <a:outerShdw blurRad="38100" dist="38100" dir="2700000" rotWithShape="0">
                    <a:srgbClr val="000000"/>
                  </a:outerShdw>
                </a:effectLst>
              </a:defRPr>
            </a:pPr>
            <a:r>
              <a:t>  </a:t>
            </a: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By ignoring differences in the movement of individual atom &amp; molecules</a:t>
            </a:r>
          </a:p>
          <a:p>
            <a:pPr>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736600" algn="l"/>
                <a:tab pos="1168400" algn="l"/>
                <a:tab pos="1651000" algn="l"/>
                <a:tab pos="2108200" algn="l"/>
              </a:tabLst>
              <a:defRPr b="0">
                <a:solidFill>
                  <a:srgbClr val="FFFFFF"/>
                </a:solidFill>
                <a:effectLst>
                  <a:outerShdw blurRad="38100" dist="38100" dir="2700000" rotWithShape="0">
                    <a:srgbClr val="000000"/>
                  </a:outerShdw>
                </a:effectLst>
              </a:defRPr>
            </a:pPr>
            <a:r>
              <a:t>	these models neglect the loss of energy to </a:t>
            </a:r>
            <a:r>
              <a:rPr b="1">
                <a:solidFill>
                  <a:srgbClr val="E04550"/>
                </a:solidFill>
              </a:rPr>
              <a:t>heating</a:t>
            </a:r>
            <a:r>
              <a:t> of air and water,</a:t>
            </a:r>
          </a:p>
          <a:p>
            <a:pPr>
              <a:spcBef>
                <a:spcPts val="400"/>
              </a:spcBef>
              <a:tabLst>
                <a:tab pos="279400" algn="l"/>
                <a:tab pos="736600" algn="l"/>
                <a:tab pos="1168400" algn="l"/>
                <a:tab pos="1651000" algn="l"/>
                <a:tab pos="2108200" algn="l"/>
              </a:tabLst>
              <a:defRPr sz="700" b="0">
                <a:solidFill>
                  <a:srgbClr val="FFFFFF"/>
                </a:solidFill>
                <a:effectLst>
                  <a:outerShdw blurRad="38100" dist="38100" dir="2700000" rotWithShape="0">
                    <a:srgbClr val="000000"/>
                  </a:outerShdw>
                </a:effectLst>
              </a:defRPr>
            </a:pPr>
            <a:r>
              <a:t>	</a:t>
            </a:r>
          </a:p>
          <a:p>
            <a:pPr lvl="1" indent="640896">
              <a:spcBef>
                <a:spcPts val="400"/>
              </a:spcBef>
              <a:tabLst>
                <a:tab pos="279400" algn="l"/>
                <a:tab pos="736600" algn="l"/>
                <a:tab pos="1168400" algn="l"/>
                <a:tab pos="1651000" algn="l"/>
                <a:tab pos="2108200" algn="l"/>
              </a:tabLst>
              <a:defRPr b="0">
                <a:solidFill>
                  <a:srgbClr val="FBC901"/>
                </a:solidFill>
                <a:effectLst>
                  <a:outerShdw blurRad="38100" dist="38100" dir="2700000" rotWithShape="0">
                    <a:srgbClr val="000000"/>
                  </a:outerShdw>
                </a:effectLst>
              </a:defRPr>
            </a:pPr>
            <a:r>
              <a:t>making these models useful, but optimistic, approximations of the real world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2"/>
          <p:cNvSpPr txBox="1">
            <a:spLocks noGrp="1"/>
          </p:cNvSpPr>
          <p:nvPr>
            <p:ph type="title"/>
          </p:nvPr>
        </p:nvSpPr>
        <p:spPr>
          <a:xfrm>
            <a:off x="304800" y="0"/>
            <a:ext cx="8763000" cy="609600"/>
          </a:xfrm>
          <a:prstGeom prst="rect">
            <a:avLst/>
          </a:prstGeom>
        </p:spPr>
        <p:txBody>
          <a:bodyPr/>
          <a:lstStyle/>
          <a:p>
            <a:pPr>
              <a:defRPr sz="2200" i="1"/>
            </a:pPr>
            <a:r>
              <a:rPr sz="2000" b="1">
                <a:solidFill>
                  <a:srgbClr val="FBC901"/>
                </a:solidFill>
              </a:rPr>
              <a:t>MODEL 1:  </a:t>
            </a:r>
            <a:r>
              <a:rPr sz="2000" b="1">
                <a:solidFill>
                  <a:srgbClr val="FFCC66"/>
                </a:solidFill>
              </a:rPr>
              <a:t>Stop-and-Go Vehicles </a:t>
            </a:r>
            <a:r>
              <a:rPr sz="2000" b="1" baseline="31999">
                <a:solidFill>
                  <a:srgbClr val="FFCC66"/>
                </a:solidFill>
              </a:rPr>
              <a:t>1</a:t>
            </a:r>
          </a:p>
        </p:txBody>
      </p:sp>
      <p:sp>
        <p:nvSpPr>
          <p:cNvPr id="496" name="Rectangle 3"/>
          <p:cNvSpPr txBox="1">
            <a:spLocks noGrp="1"/>
          </p:cNvSpPr>
          <p:nvPr>
            <p:ph type="body" idx="1"/>
          </p:nvPr>
        </p:nvSpPr>
        <p:spPr>
          <a:xfrm>
            <a:off x="139700" y="634319"/>
            <a:ext cx="9169400" cy="5925183"/>
          </a:xfrm>
          <a:prstGeom prst="rect">
            <a:avLst/>
          </a:prstGeom>
        </p:spPr>
        <p:txBody>
          <a:bodyPr/>
          <a:lstStyle/>
          <a:p>
            <a:pPr>
              <a:tabLst>
                <a:tab pos="292100" algn="l"/>
                <a:tab pos="635000" algn="l"/>
                <a:tab pos="1092200" algn="l"/>
                <a:tab pos="1663700" algn="l"/>
                <a:tab pos="2120900" algn="l"/>
              </a:tabLst>
              <a:defRPr sz="1800"/>
            </a:pPr>
            <a:r>
              <a:t>Assume vehicle moves a distance </a:t>
            </a:r>
            <a:r>
              <a:rPr b="1">
                <a:solidFill>
                  <a:srgbClr val="FFCB46"/>
                </a:solidFill>
              </a:rPr>
              <a:t>L</a:t>
            </a:r>
            <a:r>
              <a:t>, at velocity </a:t>
            </a:r>
            <a:r>
              <a:rPr b="1">
                <a:solidFill>
                  <a:srgbClr val="FFCB46"/>
                </a:solidFill>
              </a:rPr>
              <a:t>v</a:t>
            </a:r>
            <a:r>
              <a:rPr b="1" baseline="-25000">
                <a:solidFill>
                  <a:srgbClr val="FFCB46"/>
                </a:solidFill>
              </a:rPr>
              <a:t>max</a:t>
            </a:r>
            <a:r>
              <a:t>, stops, then repeats this cycle</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rPr sz="900"/>
              <a:t>	</a:t>
            </a:r>
            <a:r>
              <a:t>At the start of each cycle, fuel energy is transformed into vehicle kinetic energy of:</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b="1"/>
            </a:pPr>
            <a:r>
              <a:t>E</a:t>
            </a:r>
            <a:r>
              <a:rPr baseline="-24000"/>
              <a:t>vehicle_kinetic</a:t>
            </a:r>
            <a:r>
              <a:t> = ½ M</a:t>
            </a:r>
            <a:r>
              <a:rPr baseline="-24000"/>
              <a:t>vehicle</a:t>
            </a:r>
            <a:r>
              <a:t> v</a:t>
            </a:r>
            <a:r>
              <a:rPr baseline="-24000"/>
              <a:t>max</a:t>
            </a:r>
            <a:r>
              <a:t> </a:t>
            </a:r>
            <a:r>
              <a:rPr baseline="30105"/>
              <a:t>2</a:t>
            </a:r>
          </a:p>
          <a:p>
            <a:pPr>
              <a:tabLst>
                <a:tab pos="292100" algn="l"/>
                <a:tab pos="635000" algn="l"/>
                <a:tab pos="1092200" algn="l"/>
                <a:tab pos="1663700" algn="l"/>
                <a:tab pos="2120900" algn="l"/>
              </a:tabLst>
              <a:defRPr sz="700"/>
            </a:pPr>
            <a:endParaRPr baseline="30105"/>
          </a:p>
          <a:p>
            <a:pPr>
              <a:tabLst>
                <a:tab pos="292100" algn="l"/>
                <a:tab pos="635000" algn="l"/>
                <a:tab pos="1092200" algn="l"/>
                <a:tab pos="1663700" algn="l"/>
                <a:tab pos="2120900" algn="l"/>
              </a:tabLst>
              <a:defRPr sz="1800"/>
            </a:pPr>
            <a:r>
              <a:t>As in all of these models, energy put into air heating is neglected</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But if vehicle never goes very fast, energy put into moving blocks of air is </a:t>
            </a:r>
            <a:r>
              <a:rPr b="1"/>
              <a:t>also</a:t>
            </a:r>
            <a:r>
              <a:t> small</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Leaving the above vehicle kinetic energy as the major expenditure of energy</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	That energy (almost alone) carries the vehicle a distance L, yielding:</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a:pPr>
            <a:r>
              <a:rPr b="1">
                <a:solidFill>
                  <a:srgbClr val="FBC901"/>
                </a:solidFill>
              </a:rPr>
              <a:t>Energy per distance</a:t>
            </a:r>
            <a:r>
              <a:rPr b="1" baseline="-5999">
                <a:solidFill>
                  <a:srgbClr val="FBC901"/>
                </a:solidFill>
              </a:rPr>
              <a:t> stop_go</a:t>
            </a:r>
            <a:r>
              <a:rPr b="1">
                <a:solidFill>
                  <a:srgbClr val="FBC901"/>
                </a:solidFill>
              </a:rPr>
              <a:t> = M</a:t>
            </a:r>
            <a:r>
              <a:rPr b="1" baseline="-24000">
                <a:solidFill>
                  <a:srgbClr val="FBC901"/>
                </a:solidFill>
              </a:rPr>
              <a:t>vehicle</a:t>
            </a:r>
            <a:r>
              <a:rPr b="1">
                <a:solidFill>
                  <a:srgbClr val="FBC901"/>
                </a:solidFill>
              </a:rPr>
              <a:t> v</a:t>
            </a:r>
            <a:r>
              <a:rPr b="1" baseline="-24000">
                <a:solidFill>
                  <a:srgbClr val="FBC901"/>
                </a:solidFill>
              </a:rPr>
              <a:t>max</a:t>
            </a:r>
            <a:r>
              <a:rPr b="1">
                <a:solidFill>
                  <a:srgbClr val="FBC901"/>
                </a:solidFill>
              </a:rPr>
              <a:t> </a:t>
            </a:r>
            <a:r>
              <a:rPr b="1" baseline="30105">
                <a:solidFill>
                  <a:srgbClr val="FBC901"/>
                </a:solidFill>
              </a:rPr>
              <a:t>2</a:t>
            </a:r>
            <a:r>
              <a:rPr b="1" baseline="-1894">
                <a:solidFill>
                  <a:srgbClr val="FBC901"/>
                </a:solidFill>
              </a:rPr>
              <a:t> / 2 L</a:t>
            </a:r>
            <a:endParaRPr b="1" baseline="30105">
              <a:solidFill>
                <a:srgbClr val="FBC901"/>
              </a:solidFill>
            </a:endParaRPr>
          </a:p>
          <a:p>
            <a:pPr>
              <a:tabLst>
                <a:tab pos="292100" algn="l"/>
                <a:tab pos="635000" algn="l"/>
                <a:tab pos="1092200" algn="l"/>
                <a:tab pos="1663700" algn="l"/>
                <a:tab pos="2120900" algn="l"/>
              </a:tabLst>
              <a:defRPr sz="900"/>
            </a:pPr>
            <a:endParaRPr b="1" baseline="30105">
              <a:solidFill>
                <a:srgbClr val="FBC901"/>
              </a:solidFill>
            </a:endParaRPr>
          </a:p>
          <a:p>
            <a:pPr>
              <a:tabLst>
                <a:tab pos="292100" algn="l"/>
                <a:tab pos="635000" algn="l"/>
                <a:tab pos="1092200" algn="l"/>
                <a:tab pos="1663700" algn="l"/>
                <a:tab pos="2120900" algn="l"/>
              </a:tabLst>
              <a:defRPr sz="1800"/>
            </a:pPr>
            <a:r>
              <a:t>OR, rate of energy consumption while vehicle is moving = Δ E / Δtime = Power</a:t>
            </a:r>
          </a:p>
          <a:p>
            <a:pPr marL="0" lvl="1" indent="640896">
              <a:buSzTx/>
              <a:buNone/>
              <a:tabLst>
                <a:tab pos="292100" algn="l"/>
                <a:tab pos="635000" algn="l"/>
                <a:tab pos="1092200" algn="l"/>
                <a:tab pos="1663700" algn="l"/>
                <a:tab pos="2120900" algn="l"/>
              </a:tabLst>
              <a:defRPr sz="800"/>
            </a:pPr>
            <a:endParaRPr/>
          </a:p>
          <a:p>
            <a:pPr>
              <a:tabLst>
                <a:tab pos="292100" algn="l"/>
                <a:tab pos="635000" algn="l"/>
                <a:tab pos="1092200" algn="l"/>
                <a:tab pos="1663700" algn="l"/>
                <a:tab pos="2120900" algn="l"/>
              </a:tabLst>
              <a:defRPr sz="1800"/>
            </a:pPr>
            <a:r>
              <a:t>	Over moving part of cycle:      Δ E = ½ M</a:t>
            </a:r>
            <a:r>
              <a:rPr baseline="-25000"/>
              <a:t>vehicle</a:t>
            </a:r>
            <a:r>
              <a:t> v</a:t>
            </a:r>
            <a:r>
              <a:rPr baseline="-25000"/>
              <a:t>max</a:t>
            </a:r>
            <a:r>
              <a:rPr baseline="30000"/>
              <a:t>2           </a:t>
            </a:r>
            <a:r>
              <a:t>Δtime = L / v</a:t>
            </a:r>
            <a:r>
              <a:rPr baseline="-5999"/>
              <a:t>max</a:t>
            </a:r>
            <a:r>
              <a:t>  yielding:</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a:pPr>
            <a:r>
              <a:rPr b="1">
                <a:solidFill>
                  <a:srgbClr val="FFCC66"/>
                </a:solidFill>
              </a:rPr>
              <a:t>Power</a:t>
            </a:r>
            <a:r>
              <a:rPr b="1" baseline="-24000">
                <a:solidFill>
                  <a:srgbClr val="FFCC66"/>
                </a:solidFill>
              </a:rPr>
              <a:t>stop_go</a:t>
            </a:r>
            <a:r>
              <a:rPr b="1">
                <a:solidFill>
                  <a:srgbClr val="FFCC66"/>
                </a:solidFill>
              </a:rPr>
              <a:t> =  M</a:t>
            </a:r>
            <a:r>
              <a:rPr b="1" baseline="-24000">
                <a:solidFill>
                  <a:srgbClr val="FFCC66"/>
                </a:solidFill>
              </a:rPr>
              <a:t>vehicle</a:t>
            </a:r>
            <a:r>
              <a:rPr b="1">
                <a:solidFill>
                  <a:srgbClr val="FFCC66"/>
                </a:solidFill>
              </a:rPr>
              <a:t> v</a:t>
            </a:r>
            <a:r>
              <a:rPr b="1" baseline="-5999">
                <a:solidFill>
                  <a:srgbClr val="FFCC66"/>
                </a:solidFill>
              </a:rPr>
              <a:t>max</a:t>
            </a:r>
            <a:r>
              <a:rPr b="1" baseline="30105">
                <a:solidFill>
                  <a:srgbClr val="FFCC66"/>
                </a:solidFill>
              </a:rPr>
              <a:t>3</a:t>
            </a:r>
            <a:r>
              <a:rPr b="1">
                <a:solidFill>
                  <a:srgbClr val="FFCC66"/>
                </a:solidFill>
              </a:rPr>
              <a:t> / 2 L</a:t>
            </a:r>
          </a:p>
          <a:p>
            <a:pPr>
              <a:tabLst>
                <a:tab pos="292100" algn="l"/>
                <a:tab pos="635000" algn="l"/>
                <a:tab pos="1092200" algn="l"/>
                <a:tab pos="1663700" algn="l"/>
                <a:tab pos="2120900" algn="l"/>
              </a:tabLst>
              <a:defRPr sz="900"/>
            </a:pPr>
            <a:endParaRPr b="1">
              <a:solidFill>
                <a:srgbClr val="FFCC66"/>
              </a:solidFill>
            </a:endParaRPr>
          </a:p>
          <a:p>
            <a:pPr algn="ctr">
              <a:tabLst>
                <a:tab pos="292100" algn="l"/>
                <a:tab pos="635000" algn="l"/>
                <a:tab pos="1092200" algn="l"/>
                <a:tab pos="1663700" algn="l"/>
                <a:tab pos="2120900" algn="l"/>
              </a:tabLst>
              <a:defRPr sz="1800">
                <a:solidFill>
                  <a:srgbClr val="FBC901"/>
                </a:solidFill>
              </a:defRPr>
            </a:pPr>
            <a:r>
              <a:t>This model approximates </a:t>
            </a:r>
            <a:r>
              <a:rPr b="1"/>
              <a:t>car city driving AND commuter rail travel</a:t>
            </a:r>
          </a:p>
        </p:txBody>
      </p:sp>
      <p:sp>
        <p:nvSpPr>
          <p:cNvPr id="497" name="Rectangle 5"/>
          <p:cNvSpPr txBox="1"/>
          <p:nvPr/>
        </p:nvSpPr>
        <p:spPr>
          <a:xfrm>
            <a:off x="304800" y="6584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400"/>
              </a:spcBef>
              <a:tabLst>
                <a:tab pos="292100" algn="l"/>
                <a:tab pos="635000" algn="l"/>
                <a:tab pos="1092200" algn="l"/>
                <a:tab pos="1663700" algn="l"/>
                <a:tab pos="2120900" algn="l"/>
              </a:tabLst>
              <a:defRPr sz="1200" b="0" i="1">
                <a:solidFill>
                  <a:srgbClr val="059797"/>
                </a:solidFill>
                <a:effectLst>
                  <a:outerShdw blurRad="38100" dist="38100" dir="2700000" rotWithShape="0">
                    <a:srgbClr val="000000"/>
                  </a:outerShdw>
                </a:effectLst>
              </a:defRPr>
            </a:pPr>
            <a:r>
              <a:t>1) This and models that follow build upon David J.C. McKay's chapters "Cars II" (</a:t>
            </a:r>
            <a:r>
              <a:rPr u="sng">
                <a:uFill>
                  <a:solidFill>
                    <a:srgbClr val="00CCFF"/>
                  </a:solidFill>
                </a:uFill>
                <a:hlinkClick r:id="rId2"/>
              </a:rPr>
              <a:t>link</a:t>
            </a:r>
            <a:r>
              <a:t>) &amp; "Planes II"  (</a:t>
            </a:r>
            <a:r>
              <a:rPr u="sng">
                <a:uFill>
                  <a:solidFill>
                    <a:srgbClr val="00CCFF"/>
                  </a:solidFill>
                </a:uFill>
                <a:hlinkClick r:id="rId3"/>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tangle 2"/>
          <p:cNvSpPr txBox="1">
            <a:spLocks noGrp="1"/>
          </p:cNvSpPr>
          <p:nvPr>
            <p:ph type="title"/>
          </p:nvPr>
        </p:nvSpPr>
        <p:spPr>
          <a:xfrm>
            <a:off x="190303" y="2223280"/>
            <a:ext cx="8788794" cy="1617366"/>
          </a:xfrm>
          <a:prstGeom prst="rect">
            <a:avLst/>
          </a:prstGeom>
        </p:spPr>
        <p:txBody>
          <a:bodyPr/>
          <a:lstStyle/>
          <a:p>
            <a:pPr>
              <a:defRPr sz="2400" b="1">
                <a:solidFill>
                  <a:srgbClr val="FBC901"/>
                </a:solidFill>
              </a:defRPr>
            </a:pPr>
            <a:r>
              <a:t>Country-by-Country Per Capita Annual Energy Use </a:t>
            </a:r>
          </a:p>
          <a:p>
            <a:pPr>
              <a:defRPr sz="700" b="1">
                <a:solidFill>
                  <a:srgbClr val="FBC901"/>
                </a:solidFill>
              </a:defRPr>
            </a:pPr>
            <a:endParaRPr/>
          </a:p>
          <a:p>
            <a:pPr>
              <a:defRPr sz="1800">
                <a:solidFill>
                  <a:srgbClr val="FBC901"/>
                </a:solidFill>
              </a:defRPr>
            </a:pPr>
            <a:r>
              <a:t>(for all purposes, including transportation)</a:t>
            </a:r>
          </a:p>
        </p:txBody>
      </p:sp>
      <p:sp>
        <p:nvSpPr>
          <p:cNvPr id="198"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Rectangle 2"/>
          <p:cNvSpPr txBox="1">
            <a:spLocks noGrp="1"/>
          </p:cNvSpPr>
          <p:nvPr>
            <p:ph type="title"/>
          </p:nvPr>
        </p:nvSpPr>
        <p:spPr>
          <a:xfrm>
            <a:off x="304800" y="0"/>
            <a:ext cx="8534400" cy="580430"/>
          </a:xfrm>
          <a:prstGeom prst="rect">
            <a:avLst/>
          </a:prstGeom>
        </p:spPr>
        <p:txBody>
          <a:bodyPr/>
          <a:lstStyle>
            <a:lvl1pPr>
              <a:defRPr sz="2000" i="1"/>
            </a:lvl1pPr>
          </a:lstStyle>
          <a:p>
            <a:r>
              <a:t>Ways of minimizing this energy of stop and go travel</a:t>
            </a:r>
          </a:p>
        </p:txBody>
      </p:sp>
      <p:sp>
        <p:nvSpPr>
          <p:cNvPr id="500" name="Rectangle 3"/>
          <p:cNvSpPr txBox="1">
            <a:spLocks noGrp="1"/>
          </p:cNvSpPr>
          <p:nvPr>
            <p:ph type="body" idx="1"/>
          </p:nvPr>
        </p:nvSpPr>
        <p:spPr>
          <a:xfrm>
            <a:off x="116244" y="711200"/>
            <a:ext cx="9015056" cy="6081415"/>
          </a:xfrm>
          <a:prstGeom prst="rect">
            <a:avLst/>
          </a:prstGeom>
        </p:spPr>
        <p:txBody>
          <a:bodyPr/>
          <a:lstStyle/>
          <a:p>
            <a:pPr algn="ctr">
              <a:tabLst>
                <a:tab pos="381000" algn="l"/>
                <a:tab pos="723900" algn="l"/>
                <a:tab pos="1181100" algn="l"/>
                <a:tab pos="1549400" algn="l"/>
                <a:tab pos="2006600" algn="l"/>
                <a:tab pos="2463800" algn="l"/>
              </a:tabLst>
              <a:defRPr sz="1800"/>
            </a:pPr>
            <a:r>
              <a:t>Based on:  </a:t>
            </a:r>
            <a:r>
              <a:rPr b="1">
                <a:solidFill>
                  <a:srgbClr val="FBC901"/>
                </a:solidFill>
              </a:rPr>
              <a:t>Energy per distance</a:t>
            </a:r>
            <a:r>
              <a:rPr b="1" baseline="-5999">
                <a:solidFill>
                  <a:srgbClr val="FBC901"/>
                </a:solidFill>
              </a:rPr>
              <a:t> stop_go</a:t>
            </a:r>
            <a:r>
              <a:rPr b="1">
                <a:solidFill>
                  <a:srgbClr val="FBC901"/>
                </a:solidFill>
              </a:rPr>
              <a:t> = M</a:t>
            </a:r>
            <a:r>
              <a:rPr b="1" baseline="-25000">
                <a:solidFill>
                  <a:srgbClr val="FBC901"/>
                </a:solidFill>
              </a:rPr>
              <a:t>vehicle</a:t>
            </a:r>
            <a:r>
              <a:rPr b="1">
                <a:solidFill>
                  <a:srgbClr val="FBC901"/>
                </a:solidFill>
              </a:rPr>
              <a:t> v</a:t>
            </a:r>
            <a:r>
              <a:rPr b="1" baseline="-25000">
                <a:solidFill>
                  <a:srgbClr val="FBC901"/>
                </a:solidFill>
              </a:rPr>
              <a:t>max</a:t>
            </a:r>
            <a:r>
              <a:rPr b="1">
                <a:solidFill>
                  <a:srgbClr val="FBC901"/>
                </a:solidFill>
              </a:rPr>
              <a:t> </a:t>
            </a:r>
            <a:r>
              <a:rPr b="1" baseline="30000">
                <a:solidFill>
                  <a:srgbClr val="FBC901"/>
                </a:solidFill>
              </a:rPr>
              <a:t>2</a:t>
            </a:r>
            <a:r>
              <a:rPr b="1" baseline="-1999">
                <a:solidFill>
                  <a:srgbClr val="FBC901"/>
                </a:solidFill>
              </a:rPr>
              <a:t> / 2 L</a:t>
            </a:r>
          </a:p>
          <a:p>
            <a:pPr>
              <a:tabLst>
                <a:tab pos="381000" algn="l"/>
                <a:tab pos="723900" algn="l"/>
                <a:tab pos="1181100" algn="l"/>
                <a:tab pos="1549400" algn="l"/>
                <a:tab pos="2006600" algn="l"/>
                <a:tab pos="2463800" algn="l"/>
              </a:tabLst>
              <a:defRPr sz="700"/>
            </a:pPr>
            <a:endParaRPr b="1" baseline="-1999">
              <a:solidFill>
                <a:srgbClr val="FBC901"/>
              </a:solidFill>
            </a:endParaRPr>
          </a:p>
          <a:p>
            <a:pPr>
              <a:tabLst>
                <a:tab pos="381000" algn="l"/>
                <a:tab pos="723900" algn="l"/>
                <a:tab pos="1181100" algn="l"/>
                <a:tab pos="1549400" algn="l"/>
                <a:tab pos="2006600" algn="l"/>
                <a:tab pos="2463800" algn="l"/>
              </a:tabLst>
              <a:defRPr sz="1800"/>
            </a:pPr>
            <a:r>
              <a:t>1) Decrease vehicle's weight (reduce M</a:t>
            </a:r>
            <a:r>
              <a:rPr baseline="-5999"/>
              <a:t>vehicle</a:t>
            </a:r>
            <a:r>
              <a:t>):</a:t>
            </a:r>
            <a:endParaRPr b="1"/>
          </a:p>
          <a:p>
            <a:pPr>
              <a:spcBef>
                <a:spcPts val="200"/>
              </a:spcBef>
              <a:tabLst>
                <a:tab pos="381000" algn="l"/>
                <a:tab pos="723900" algn="l"/>
                <a:tab pos="1181100" algn="l"/>
                <a:tab pos="1549400" algn="l"/>
                <a:tab pos="2006600" algn="l"/>
                <a:tab pos="2463800" algn="l"/>
              </a:tabLst>
              <a:defRPr sz="700"/>
            </a:pPr>
            <a:endParaRPr b="1"/>
          </a:p>
          <a:p>
            <a:pPr algn="ctr">
              <a:tabLst>
                <a:tab pos="381000" algn="l"/>
                <a:tab pos="723900" algn="l"/>
                <a:tab pos="1181100" algn="l"/>
                <a:tab pos="1549400" algn="l"/>
                <a:tab pos="2006600" algn="l"/>
                <a:tab pos="2463800" algn="l"/>
              </a:tabLst>
              <a:defRPr sz="1800">
                <a:solidFill>
                  <a:srgbClr val="FBC901"/>
                </a:solidFill>
              </a:defRPr>
            </a:pPr>
            <a:r>
              <a:t>Vehicle with </a:t>
            </a:r>
            <a:r>
              <a:rPr b="1"/>
              <a:t>1/2</a:t>
            </a:r>
            <a:r>
              <a:t> the weight gets you there with </a:t>
            </a:r>
            <a:r>
              <a:rPr b="1"/>
              <a:t>1/2</a:t>
            </a:r>
            <a:r>
              <a:t> the energy</a:t>
            </a:r>
          </a:p>
          <a:p>
            <a:pPr>
              <a:tabLst>
                <a:tab pos="381000" algn="l"/>
                <a:tab pos="723900" algn="l"/>
                <a:tab pos="1181100" algn="l"/>
                <a:tab pos="1549400" algn="l"/>
                <a:tab pos="2006600" algn="l"/>
                <a:tab pos="2463800" algn="l"/>
              </a:tabLst>
              <a:defRPr sz="900"/>
            </a:pPr>
            <a:endParaRPr/>
          </a:p>
          <a:p>
            <a:pPr>
              <a:tabLst>
                <a:tab pos="381000" algn="l"/>
                <a:tab pos="723900" algn="l"/>
                <a:tab pos="1181100" algn="l"/>
                <a:tab pos="1549400" algn="l"/>
                <a:tab pos="2006600" algn="l"/>
                <a:tab pos="2463800" algn="l"/>
              </a:tabLst>
              <a:defRPr sz="1800"/>
            </a:pPr>
            <a:r>
              <a:t>2) Slow down (reduce v</a:t>
            </a:r>
            <a:r>
              <a:rPr baseline="-25000"/>
              <a:t>max</a:t>
            </a:r>
            <a:r>
              <a:t>):</a:t>
            </a:r>
          </a:p>
          <a:p>
            <a:pPr>
              <a:tabLst>
                <a:tab pos="381000" algn="l"/>
                <a:tab pos="723900" algn="l"/>
                <a:tab pos="1181100" algn="l"/>
                <a:tab pos="1549400" algn="l"/>
                <a:tab pos="2006600" algn="l"/>
                <a:tab pos="2463800" algn="l"/>
              </a:tabLst>
              <a:defRPr sz="700"/>
            </a:pPr>
            <a:endParaRPr/>
          </a:p>
          <a:p>
            <a:pPr algn="ctr">
              <a:tabLst>
                <a:tab pos="381000" algn="l"/>
                <a:tab pos="723900" algn="l"/>
                <a:tab pos="1181100" algn="l"/>
                <a:tab pos="1549400" algn="l"/>
                <a:tab pos="2006600" algn="l"/>
                <a:tab pos="2463800" algn="l"/>
              </a:tabLst>
              <a:defRPr sz="1800">
                <a:solidFill>
                  <a:srgbClr val="FBC901"/>
                </a:solidFill>
              </a:defRPr>
            </a:pPr>
            <a:r>
              <a:t>Vehicle traveling </a:t>
            </a:r>
            <a:r>
              <a:rPr b="1"/>
              <a:t>1/2</a:t>
            </a:r>
            <a:r>
              <a:t> as fast gets you there with </a:t>
            </a:r>
            <a:r>
              <a:rPr b="1"/>
              <a:t>1/4</a:t>
            </a:r>
            <a:r>
              <a:t> the energy</a:t>
            </a:r>
          </a:p>
          <a:p>
            <a:pPr>
              <a:tabLst>
                <a:tab pos="381000" algn="l"/>
                <a:tab pos="723900" algn="l"/>
                <a:tab pos="1181100" algn="l"/>
                <a:tab pos="1549400" algn="l"/>
                <a:tab pos="2006600" algn="l"/>
                <a:tab pos="2463800" algn="l"/>
              </a:tabLst>
              <a:defRPr sz="700"/>
            </a:pPr>
            <a:endParaRPr/>
          </a:p>
          <a:p>
            <a:pPr>
              <a:tabLst>
                <a:tab pos="381000" algn="l"/>
                <a:tab pos="723900" algn="l"/>
                <a:tab pos="1181100" algn="l"/>
                <a:tab pos="1549400" algn="l"/>
                <a:tab pos="2006600" algn="l"/>
                <a:tab pos="2463800" algn="l"/>
              </a:tabLst>
              <a:defRPr sz="1800"/>
            </a:pPr>
            <a:r>
              <a:t>3) Find a route with fewer </a:t>
            </a:r>
            <a:r>
              <a:rPr sz="2000"/>
              <a:t>stop</a:t>
            </a:r>
            <a:r>
              <a:t> signs / stop lights / stations (increase L)</a:t>
            </a:r>
          </a:p>
          <a:p>
            <a:pPr>
              <a:spcBef>
                <a:spcPts val="200"/>
              </a:spcBef>
              <a:tabLst>
                <a:tab pos="381000" algn="l"/>
                <a:tab pos="723900" algn="l"/>
                <a:tab pos="1181100" algn="l"/>
                <a:tab pos="1549400" algn="l"/>
                <a:tab pos="2006600" algn="l"/>
                <a:tab pos="2463800" algn="l"/>
              </a:tabLst>
              <a:defRPr sz="2100"/>
            </a:pPr>
            <a:r>
              <a:t>		</a:t>
            </a:r>
          </a:p>
          <a:p>
            <a:pPr algn="ctr">
              <a:tabLst>
                <a:tab pos="381000" algn="l"/>
                <a:tab pos="723900" algn="l"/>
                <a:tab pos="1181100" algn="l"/>
                <a:tab pos="1549400" algn="l"/>
                <a:tab pos="2006600" algn="l"/>
                <a:tab pos="2463800" algn="l"/>
              </a:tabLst>
              <a:defRPr sz="1800" b="1">
                <a:solidFill>
                  <a:srgbClr val="FBC901"/>
                </a:solidFill>
              </a:defRPr>
            </a:pPr>
            <a:r>
              <a:t>OR INSTEAD: RECLAIM most of vehicle's kinetic energy when it stops</a:t>
            </a:r>
          </a:p>
          <a:p>
            <a:pPr algn="ctr">
              <a:tabLst>
                <a:tab pos="381000" algn="l"/>
                <a:tab pos="723900" algn="l"/>
                <a:tab pos="1181100" algn="l"/>
                <a:tab pos="1549400" algn="l"/>
                <a:tab pos="2006600" algn="l"/>
                <a:tab pos="2463800" algn="l"/>
              </a:tabLst>
              <a:defRPr sz="700"/>
            </a:pPr>
            <a:endParaRPr/>
          </a:p>
          <a:p>
            <a:pPr algn="ctr">
              <a:tabLst>
                <a:tab pos="381000" algn="l"/>
                <a:tab pos="723900" algn="l"/>
                <a:tab pos="1181100" algn="l"/>
                <a:tab pos="1549400" algn="l"/>
                <a:tab pos="2006600" algn="l"/>
                <a:tab pos="2463800" algn="l"/>
              </a:tabLst>
              <a:defRPr sz="1800" b="1"/>
            </a:pPr>
            <a:r>
              <a:t>Via "Regenerative Braking" / "Kinetic Energy Recovery Systems (KERS)"</a:t>
            </a:r>
          </a:p>
          <a:p>
            <a:pPr algn="ctr">
              <a:tabLst>
                <a:tab pos="381000" algn="l"/>
                <a:tab pos="723900" algn="l"/>
                <a:tab pos="1181100" algn="l"/>
                <a:tab pos="1549400" algn="l"/>
                <a:tab pos="2006600" algn="l"/>
                <a:tab pos="2463800" algn="l"/>
              </a:tabLst>
              <a:defRPr sz="700"/>
            </a:pPr>
            <a:endParaRPr/>
          </a:p>
          <a:p>
            <a:pPr algn="ctr">
              <a:tabLst>
                <a:tab pos="381000" algn="l"/>
                <a:tab pos="723900" algn="l"/>
                <a:tab pos="1181100" algn="l"/>
                <a:tab pos="1549400" algn="l"/>
                <a:tab pos="2006600" algn="l"/>
                <a:tab pos="2463800" algn="l"/>
              </a:tabLst>
              <a:defRPr sz="1800"/>
            </a:pPr>
            <a:r>
              <a:t>which, instead of dumping kinetic energy into brake heating, converts it to electricity</a:t>
            </a:r>
          </a:p>
          <a:p>
            <a:pPr marL="0" lvl="1" indent="640896">
              <a:buSzTx/>
              <a:buNone/>
              <a:tabLst>
                <a:tab pos="381000" algn="l"/>
                <a:tab pos="723900" algn="l"/>
                <a:tab pos="1181100" algn="l"/>
                <a:tab pos="1549400" algn="l"/>
                <a:tab pos="2006600" algn="l"/>
                <a:tab pos="2463800" algn="l"/>
              </a:tabLst>
              <a:defRPr sz="900"/>
            </a:pPr>
            <a:endParaRPr/>
          </a:p>
          <a:p>
            <a:pPr>
              <a:tabLst>
                <a:tab pos="381000" algn="l"/>
                <a:tab pos="723900" algn="l"/>
                <a:tab pos="1181100" algn="l"/>
                <a:tab pos="1549400" algn="l"/>
                <a:tab pos="2006600" algn="l"/>
                <a:tab pos="2463800" algn="l"/>
              </a:tabLst>
              <a:defRPr sz="1800"/>
            </a:pPr>
            <a:r>
              <a:t>A conversion that is particularly easy for electric vehicles because when</a:t>
            </a:r>
          </a:p>
          <a:p>
            <a:pPr marL="0" lvl="2" indent="1085850">
              <a:spcBef>
                <a:spcPts val="300"/>
              </a:spcBef>
              <a:buSzTx/>
              <a:buNone/>
              <a:tabLst>
                <a:tab pos="381000" algn="l"/>
                <a:tab pos="723900" algn="l"/>
                <a:tab pos="1181100" algn="l"/>
                <a:tab pos="1549400" algn="l"/>
                <a:tab pos="2006600" algn="l"/>
                <a:tab pos="2463800" algn="l"/>
              </a:tabLst>
              <a:defRPr sz="800"/>
            </a:pPr>
            <a:endParaRPr/>
          </a:p>
          <a:p>
            <a:pPr>
              <a:spcBef>
                <a:spcPts val="300"/>
              </a:spcBef>
              <a:tabLst>
                <a:tab pos="381000" algn="l"/>
                <a:tab pos="723900" algn="l"/>
                <a:tab pos="1181100" algn="l"/>
                <a:tab pos="1549400" algn="l"/>
                <a:tab pos="2006600" algn="l"/>
                <a:tab pos="2463800" algn="l"/>
              </a:tabLst>
              <a:defRPr sz="1800"/>
            </a:pPr>
            <a:r>
              <a:t>	an </a:t>
            </a:r>
            <a:r>
              <a:rPr b="1"/>
              <a:t>electric motor</a:t>
            </a:r>
            <a:r>
              <a:t> is forced to turn, it becomes an </a:t>
            </a:r>
            <a:r>
              <a:rPr b="1"/>
              <a:t>electric generator</a:t>
            </a:r>
          </a:p>
          <a:p>
            <a:pPr marL="0" lvl="2" indent="1085850">
              <a:spcBef>
                <a:spcPts val="300"/>
              </a:spcBef>
              <a:buSzTx/>
              <a:buNone/>
              <a:tabLst>
                <a:tab pos="381000" algn="l"/>
                <a:tab pos="723900" algn="l"/>
                <a:tab pos="1181100" algn="l"/>
                <a:tab pos="1549400" algn="l"/>
                <a:tab pos="2006600" algn="l"/>
                <a:tab pos="2463800" algn="l"/>
              </a:tabLst>
              <a:defRPr sz="800"/>
            </a:pPr>
            <a:endParaRPr b="1"/>
          </a:p>
          <a:p>
            <a:pPr>
              <a:spcBef>
                <a:spcPts val="300"/>
              </a:spcBef>
              <a:tabLst>
                <a:tab pos="381000" algn="l"/>
                <a:tab pos="723900" algn="l"/>
                <a:tab pos="1181100" algn="l"/>
                <a:tab pos="1549400" algn="l"/>
                <a:tab pos="2006600" algn="l"/>
                <a:tab pos="2463800" algn="l"/>
              </a:tabLst>
              <a:defRPr sz="1800"/>
            </a:pPr>
            <a:r>
              <a:rPr b="1"/>
              <a:t>		</a:t>
            </a:r>
            <a:r>
              <a:t>(for details, see my note set:</a:t>
            </a:r>
            <a:r>
              <a:rPr b="1"/>
              <a:t> Magnetic Induction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Car image from: www.clipartlord.com/category/transportation-clip-art/</a:t>
            </a:r>
          </a:p>
        </p:txBody>
      </p:sp>
      <p:sp>
        <p:nvSpPr>
          <p:cNvPr id="503" name="Rectangle 2"/>
          <p:cNvSpPr txBox="1">
            <a:spLocks noGrp="1"/>
          </p:cNvSpPr>
          <p:nvPr>
            <p:ph type="title"/>
          </p:nvPr>
        </p:nvSpPr>
        <p:spPr>
          <a:xfrm>
            <a:off x="304800" y="-1439"/>
            <a:ext cx="8534400" cy="687239"/>
          </a:xfrm>
          <a:prstGeom prst="rect">
            <a:avLst/>
          </a:prstGeom>
        </p:spPr>
        <p:txBody>
          <a:bodyPr/>
          <a:lstStyle>
            <a:lvl1pPr>
              <a:defRPr sz="2200" b="1" i="1">
                <a:solidFill>
                  <a:srgbClr val="FBC901"/>
                </a:solidFill>
              </a:defRPr>
            </a:lvl1pPr>
          </a:lstStyle>
          <a:p>
            <a:r>
              <a:t>MODEL 2:  Steadily Moving Vehicles</a:t>
            </a:r>
          </a:p>
        </p:txBody>
      </p:sp>
      <p:sp>
        <p:nvSpPr>
          <p:cNvPr id="504" name="Rectangle 3"/>
          <p:cNvSpPr txBox="1">
            <a:spLocks noGrp="1"/>
          </p:cNvSpPr>
          <p:nvPr>
            <p:ph type="body" sz="half" idx="1"/>
          </p:nvPr>
        </p:nvSpPr>
        <p:spPr>
          <a:xfrm>
            <a:off x="88900" y="691915"/>
            <a:ext cx="8991600" cy="2485877"/>
          </a:xfrm>
          <a:prstGeom prst="rect">
            <a:avLst/>
          </a:prstGeom>
        </p:spPr>
        <p:txBody>
          <a:bodyPr/>
          <a:lstStyle/>
          <a:p>
            <a:pPr>
              <a:tabLst>
                <a:tab pos="279400" algn="l"/>
                <a:tab pos="622300" algn="l"/>
                <a:tab pos="1079500" algn="l"/>
                <a:tab pos="1536700" algn="l"/>
                <a:tab pos="1993900" algn="l"/>
                <a:tab pos="2451100" algn="l"/>
              </a:tabLst>
              <a:defRPr sz="1800"/>
            </a:pPr>
            <a:r>
              <a:t>Which is mostly what is going on during long trips:</a:t>
            </a:r>
          </a:p>
          <a:p>
            <a:pPr>
              <a:tabLst>
                <a:tab pos="279400" algn="l"/>
                <a:tab pos="622300" algn="l"/>
                <a:tab pos="1079500" algn="l"/>
                <a:tab pos="1536700" algn="l"/>
                <a:tab pos="1993900" algn="l"/>
                <a:tab pos="2451100" algn="l"/>
              </a:tabLst>
              <a:defRPr sz="700"/>
            </a:pPr>
            <a:endParaRPr/>
          </a:p>
          <a:p>
            <a:pPr>
              <a:tabLst>
                <a:tab pos="279400" algn="l"/>
                <a:tab pos="622300" algn="l"/>
                <a:tab pos="1079500" algn="l"/>
                <a:tab pos="1536700" algn="l"/>
                <a:tab pos="1993900" algn="l"/>
                <a:tab pos="2451100" algn="l"/>
              </a:tabLst>
              <a:defRPr sz="1800"/>
            </a:pPr>
            <a:r>
              <a:t>	Then, the interval between accelerations is </a:t>
            </a:r>
            <a:r>
              <a:rPr b="1"/>
              <a:t>vastly</a:t>
            </a:r>
            <a:r>
              <a:t> stretched out</a:t>
            </a:r>
          </a:p>
          <a:p>
            <a:pPr>
              <a:tabLst>
                <a:tab pos="279400" algn="l"/>
                <a:tab pos="622300" algn="l"/>
                <a:tab pos="1079500" algn="l"/>
                <a:tab pos="1536700" algn="l"/>
                <a:tab pos="1993900" algn="l"/>
                <a:tab pos="2451100" algn="l"/>
              </a:tabLst>
              <a:defRPr sz="700"/>
            </a:pPr>
            <a:endParaRPr/>
          </a:p>
          <a:p>
            <a:pPr marL="0" lvl="1" indent="640896">
              <a:buSzTx/>
              <a:buNone/>
              <a:tabLst>
                <a:tab pos="279400" algn="l"/>
                <a:tab pos="622300" algn="l"/>
                <a:tab pos="1079500" algn="l"/>
                <a:tab pos="1536700" algn="l"/>
                <a:tab pos="1993900" algn="l"/>
                <a:tab pos="2451100" algn="l"/>
              </a:tabLst>
              <a:defRPr sz="1800"/>
            </a:pPr>
            <a:r>
              <a:t>Diluting the kinetic energy investment during acceleration described by MODEL 1</a:t>
            </a:r>
          </a:p>
          <a:p>
            <a:pPr>
              <a:tabLst>
                <a:tab pos="279400" algn="l"/>
                <a:tab pos="622300" algn="l"/>
                <a:tab pos="1079500" algn="l"/>
                <a:tab pos="1536700" algn="l"/>
                <a:tab pos="1993900" algn="l"/>
                <a:tab pos="2451100" algn="l"/>
              </a:tabLst>
              <a:defRPr sz="900"/>
            </a:pPr>
            <a:endParaRPr/>
          </a:p>
          <a:p>
            <a:pPr>
              <a:tabLst>
                <a:tab pos="279400" algn="l"/>
                <a:tab pos="622300" algn="l"/>
                <a:tab pos="1079500" algn="l"/>
                <a:tab pos="1536700" algn="l"/>
                <a:tab pos="1993900" algn="l"/>
                <a:tab pos="2451100" algn="l"/>
              </a:tabLst>
              <a:defRPr sz="1800"/>
            </a:pPr>
            <a:r>
              <a:t>The dominant energy loss then becomes the loss due to the "drag" of air</a:t>
            </a:r>
          </a:p>
          <a:p>
            <a:pPr>
              <a:tabLst>
                <a:tab pos="279400" algn="l"/>
                <a:tab pos="622300" algn="l"/>
                <a:tab pos="1079500" algn="l"/>
                <a:tab pos="1536700" algn="l"/>
                <a:tab pos="1993900" algn="l"/>
                <a:tab pos="2451100" algn="l"/>
              </a:tabLst>
              <a:defRPr sz="800"/>
            </a:pPr>
            <a:endParaRPr/>
          </a:p>
          <a:p>
            <a:pPr>
              <a:tabLst>
                <a:tab pos="279400" algn="l"/>
                <a:tab pos="622300" algn="l"/>
                <a:tab pos="1079500" algn="l"/>
                <a:tab pos="1536700" algn="l"/>
                <a:tab pos="1993900" algn="l"/>
                <a:tab pos="2451100" algn="l"/>
              </a:tabLst>
              <a:defRPr sz="1800"/>
            </a:pPr>
            <a:r>
              <a:t>That is, the vehicle accelerates &amp; drags along a volume of air at almost its own speed</a:t>
            </a:r>
          </a:p>
        </p:txBody>
      </p:sp>
      <p:sp>
        <p:nvSpPr>
          <p:cNvPr id="505" name="Rectangle 3"/>
          <p:cNvSpPr txBox="1"/>
          <p:nvPr/>
        </p:nvSpPr>
        <p:spPr>
          <a:xfrm>
            <a:off x="152400" y="4126012"/>
            <a:ext cx="8890000" cy="2485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defRPr>
            </a:pPr>
            <a:r>
              <a:t>That moving air thereby acquires its own kinetic energy (and gradually spreads out)</a:t>
            </a:r>
          </a:p>
          <a:p>
            <a:pPr algn="ctr">
              <a:spcBef>
                <a:spcPts val="400"/>
              </a:spcBef>
              <a:tabLst>
                <a:tab pos="279400" algn="l"/>
                <a:tab pos="622300" algn="l"/>
                <a:tab pos="1079500" algn="l"/>
                <a:tab pos="1536700" algn="l"/>
                <a:tab pos="1993900" algn="l"/>
                <a:tab pos="2451100" algn="l"/>
              </a:tabLst>
              <a:defRPr sz="1100" b="0">
                <a:solidFill>
                  <a:srgbClr val="FBC901"/>
                </a:solidFill>
                <a:effectLst>
                  <a:outerShdw blurRad="38100" dist="38100" dir="2700000" rotWithShape="0">
                    <a:srgbClr val="000000"/>
                  </a:outerShdw>
                </a:effectLst>
              </a:defRPr>
            </a:pPr>
            <a:endParaRPr b="1"/>
          </a:p>
          <a:p>
            <a:pPr>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defRPr>
            </a:pPr>
            <a:r>
              <a:t>But while the energy going into moving those </a:t>
            </a:r>
            <a:r>
              <a:rPr b="1"/>
              <a:t>blocks </a:t>
            </a:r>
            <a:r>
              <a:t>of air is now accounted for,</a:t>
            </a:r>
          </a:p>
          <a:p>
            <a:pPr>
              <a:spcBef>
                <a:spcPts val="400"/>
              </a:spcBef>
              <a:tabLst>
                <a:tab pos="279400" algn="l"/>
                <a:tab pos="622300" algn="l"/>
                <a:tab pos="1079500" algn="l"/>
                <a:tab pos="1536700" algn="l"/>
                <a:tab pos="1993900" algn="l"/>
                <a:tab pos="24511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defRPr>
            </a:pPr>
            <a:r>
              <a:t>energy going into </a:t>
            </a:r>
            <a:r>
              <a:rPr b="1">
                <a:solidFill>
                  <a:srgbClr val="E04550"/>
                </a:solidFill>
              </a:rPr>
              <a:t>air friction / heating </a:t>
            </a:r>
            <a:r>
              <a:t>is still neglected</a:t>
            </a:r>
            <a:endParaRPr b="1"/>
          </a:p>
          <a:p>
            <a:pPr>
              <a:spcBef>
                <a:spcPts val="400"/>
              </a:spcBef>
              <a:tabLst>
                <a:tab pos="279400" algn="l"/>
                <a:tab pos="622300" algn="l"/>
                <a:tab pos="1079500" algn="l"/>
                <a:tab pos="1536700" algn="l"/>
                <a:tab pos="1993900" algn="l"/>
                <a:tab pos="2451100" algn="l"/>
              </a:tabLst>
              <a:defRPr sz="700" b="0">
                <a:solidFill>
                  <a:srgbClr val="FFFFFF"/>
                </a:solidFill>
                <a:effectLst>
                  <a:outerShdw blurRad="38100" dist="38100" dir="2700000" rotWithShape="0">
                    <a:srgbClr val="000000"/>
                  </a:outerShdw>
                </a:effectLst>
              </a:defRPr>
            </a:pPr>
            <a:endParaRPr b="1"/>
          </a:p>
          <a:p>
            <a:pPr lvl="1" indent="640896">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defRPr>
            </a:pPr>
            <a:r>
              <a:t>	which is again a better approximation for lower speeds of travel</a:t>
            </a:r>
          </a:p>
          <a:p>
            <a:pPr lvl="1" indent="640896">
              <a:spcBef>
                <a:spcPts val="400"/>
              </a:spcBef>
              <a:tabLst>
                <a:tab pos="279400" algn="l"/>
                <a:tab pos="622300" algn="l"/>
                <a:tab pos="1079500" algn="l"/>
                <a:tab pos="1536700" algn="l"/>
                <a:tab pos="1993900" algn="l"/>
                <a:tab pos="2451100" algn="l"/>
              </a:tabLst>
              <a:defRPr sz="1100" b="0">
                <a:solidFill>
                  <a:srgbClr val="FFFFFF"/>
                </a:solidFill>
                <a:effectLst>
                  <a:outerShdw blurRad="38100" dist="38100" dir="2700000" rotWithShape="0">
                    <a:srgbClr val="000000"/>
                  </a:outerShdw>
                </a:effectLst>
              </a:defRPr>
            </a:pPr>
            <a:endParaRPr/>
          </a:p>
          <a:p>
            <a:pPr algn="ctr">
              <a:spcBef>
                <a:spcPts val="400"/>
              </a:spcBef>
              <a:tabLst>
                <a:tab pos="292100" algn="l"/>
                <a:tab pos="635000" algn="l"/>
                <a:tab pos="1092200" algn="l"/>
                <a:tab pos="1663700" algn="l"/>
                <a:tab pos="2120900" algn="l"/>
              </a:tabLst>
              <a:defRPr b="0">
                <a:solidFill>
                  <a:srgbClr val="FBC901"/>
                </a:solidFill>
                <a:effectLst>
                  <a:outerShdw blurRad="38100" dist="38100" dir="2700000" rotWithShape="0">
                    <a:srgbClr val="000000"/>
                  </a:outerShdw>
                </a:effectLst>
              </a:defRPr>
            </a:pPr>
            <a:r>
              <a:t>This model will approximate </a:t>
            </a:r>
            <a:r>
              <a:rPr b="1"/>
              <a:t>car highway driving AND long distance rail travel</a:t>
            </a:r>
          </a:p>
        </p:txBody>
      </p:sp>
      <p:grpSp>
        <p:nvGrpSpPr>
          <p:cNvPr id="522" name="Group"/>
          <p:cNvGrpSpPr/>
          <p:nvPr/>
        </p:nvGrpSpPr>
        <p:grpSpPr>
          <a:xfrm>
            <a:off x="1423951" y="3171746"/>
            <a:ext cx="6321499" cy="710628"/>
            <a:chOff x="0" y="0"/>
            <a:chExt cx="6321498" cy="710626"/>
          </a:xfrm>
        </p:grpSpPr>
        <p:grpSp>
          <p:nvGrpSpPr>
            <p:cNvPr id="509" name="Can 5"/>
            <p:cNvGrpSpPr/>
            <p:nvPr/>
          </p:nvGrpSpPr>
          <p:grpSpPr>
            <a:xfrm>
              <a:off x="0" y="-1"/>
              <a:ext cx="1960825" cy="692172"/>
              <a:chOff x="0" y="0"/>
              <a:chExt cx="1960824" cy="692170"/>
            </a:xfrm>
          </p:grpSpPr>
          <p:sp>
            <p:nvSpPr>
              <p:cNvPr id="506"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07"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08"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13" name="Can 6"/>
            <p:cNvGrpSpPr/>
            <p:nvPr/>
          </p:nvGrpSpPr>
          <p:grpSpPr>
            <a:xfrm>
              <a:off x="1623969" y="69215"/>
              <a:ext cx="1790414" cy="622954"/>
              <a:chOff x="0" y="0"/>
              <a:chExt cx="1790413" cy="622953"/>
            </a:xfrm>
          </p:grpSpPr>
          <p:sp>
            <p:nvSpPr>
              <p:cNvPr id="510"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1"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2"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17" name="Can 7"/>
            <p:cNvGrpSpPr/>
            <p:nvPr/>
          </p:nvGrpSpPr>
          <p:grpSpPr>
            <a:xfrm>
              <a:off x="3109828" y="138434"/>
              <a:ext cx="1453558" cy="553735"/>
              <a:chOff x="0" y="0"/>
              <a:chExt cx="1453556" cy="553734"/>
            </a:xfrm>
          </p:grpSpPr>
          <p:sp>
            <p:nvSpPr>
              <p:cNvPr id="514"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5"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16"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18"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9"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20"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21" name="Picture 12" descr="Picture 12"/>
            <p:cNvPicPr>
              <a:picLocks noChangeAspect="1"/>
            </p:cNvPicPr>
            <p:nvPr/>
          </p:nvPicPr>
          <p:blipFill>
            <a:blip r:embed="rId2"/>
            <a:stretch>
              <a:fillRect/>
            </a:stretch>
          </p:blipFill>
          <p:spPr>
            <a:xfrm>
              <a:off x="4383421" y="69215"/>
              <a:ext cx="1938078" cy="64141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Rectangle 2"/>
          <p:cNvSpPr txBox="1">
            <a:spLocks noGrp="1"/>
          </p:cNvSpPr>
          <p:nvPr>
            <p:ph type="title"/>
          </p:nvPr>
        </p:nvSpPr>
        <p:spPr>
          <a:xfrm>
            <a:off x="304800" y="0"/>
            <a:ext cx="8534400" cy="541636"/>
          </a:xfrm>
          <a:prstGeom prst="rect">
            <a:avLst/>
          </a:prstGeom>
        </p:spPr>
        <p:txBody>
          <a:bodyPr/>
          <a:lstStyle>
            <a:lvl1pPr>
              <a:defRPr sz="2200" i="1"/>
            </a:lvl1pPr>
          </a:lstStyle>
          <a:p>
            <a:r>
              <a:t>The analysis:</a:t>
            </a:r>
          </a:p>
        </p:txBody>
      </p:sp>
      <p:sp>
        <p:nvSpPr>
          <p:cNvPr id="525" name="Rectangle 3"/>
          <p:cNvSpPr txBox="1">
            <a:spLocks noGrp="1"/>
          </p:cNvSpPr>
          <p:nvPr>
            <p:ph type="body" idx="1"/>
          </p:nvPr>
        </p:nvSpPr>
        <p:spPr>
          <a:xfrm>
            <a:off x="228600" y="673100"/>
            <a:ext cx="8915400" cy="3648040"/>
          </a:xfrm>
          <a:prstGeom prst="rect">
            <a:avLst/>
          </a:prstGeom>
        </p:spPr>
        <p:txBody>
          <a:bodyPr/>
          <a:lstStyle/>
          <a:p>
            <a:pPr>
              <a:tabLst>
                <a:tab pos="292100" algn="l"/>
                <a:tab pos="749300" algn="l"/>
                <a:tab pos="1092200" algn="l"/>
                <a:tab pos="1549400" algn="l"/>
                <a:tab pos="2006600" algn="l"/>
                <a:tab pos="2578100" algn="l"/>
              </a:tabLst>
              <a:defRPr sz="1800"/>
            </a:pPr>
            <a:r>
              <a:t>Consider a cylinder of air that WAS stationary in front of the vehicle</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but is now being dragged along behind it at a nearly the vehicle's speed</a:t>
            </a:r>
          </a:p>
          <a:p>
            <a:pPr>
              <a:tabLst>
                <a:tab pos="292100" algn="l"/>
                <a:tab pos="749300" algn="l"/>
                <a:tab pos="1092200" algn="l"/>
                <a:tab pos="1549400" algn="l"/>
                <a:tab pos="2006600" algn="l"/>
                <a:tab pos="2578100" algn="l"/>
              </a:tabLst>
              <a:defRPr sz="900"/>
            </a:pPr>
            <a:endParaRPr/>
          </a:p>
          <a:p>
            <a:pPr>
              <a:tabLst>
                <a:tab pos="292100" algn="l"/>
                <a:tab pos="749300" algn="l"/>
                <a:tab pos="1092200" algn="l"/>
                <a:tab pos="1549400" algn="l"/>
                <a:tab pos="2006600" algn="l"/>
                <a:tab pos="2578100" algn="l"/>
              </a:tabLst>
              <a:defRPr sz="1800"/>
            </a:pPr>
            <a:r>
              <a:t>The cross-section of that air cylinder will depend upon the car's streamlining</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Better streamlining =&gt; Less air accelerated =&gt; Smaller cylinder cross-section (A):</a:t>
            </a:r>
          </a:p>
          <a:p>
            <a:pPr>
              <a:tabLst>
                <a:tab pos="292100" algn="l"/>
                <a:tab pos="749300" algn="l"/>
                <a:tab pos="1092200" algn="l"/>
                <a:tab pos="1549400" algn="l"/>
                <a:tab pos="2006600" algn="l"/>
                <a:tab pos="2578100" algn="l"/>
              </a:tabLst>
              <a:defRPr sz="700"/>
            </a:pPr>
            <a:endParaRPr/>
          </a:p>
          <a:p>
            <a:pPr algn="ctr">
              <a:tabLst>
                <a:tab pos="292100" algn="l"/>
                <a:tab pos="749300" algn="l"/>
                <a:tab pos="1092200" algn="l"/>
                <a:tab pos="1549400" algn="l"/>
                <a:tab pos="2006600" algn="l"/>
                <a:tab pos="2578100" algn="l"/>
              </a:tabLst>
              <a:defRPr sz="1800"/>
            </a:pPr>
            <a:r>
              <a:t>Area</a:t>
            </a:r>
            <a:r>
              <a:rPr baseline="-25000"/>
              <a:t>air</a:t>
            </a:r>
            <a:r>
              <a:t> = c</a:t>
            </a:r>
            <a:r>
              <a:rPr baseline="-25000"/>
              <a:t>drag</a:t>
            </a:r>
            <a:r>
              <a:t> Area</a:t>
            </a:r>
            <a:r>
              <a:rPr baseline="-25000"/>
              <a:t>vehicle</a:t>
            </a:r>
            <a:r>
              <a:t>  </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That is, the air's cross section = c</a:t>
            </a:r>
            <a:r>
              <a:rPr baseline="-25000"/>
              <a:t>drag</a:t>
            </a:r>
            <a:r>
              <a:t> x (vehicle's frontal cross-section area)</a:t>
            </a:r>
            <a:endParaRPr baseline="-25000"/>
          </a:p>
          <a:p>
            <a:pPr>
              <a:tabLst>
                <a:tab pos="292100" algn="l"/>
                <a:tab pos="749300" algn="l"/>
                <a:tab pos="1092200" algn="l"/>
                <a:tab pos="1549400" algn="l"/>
                <a:tab pos="2006600" algn="l"/>
                <a:tab pos="2578100" algn="l"/>
              </a:tabLst>
              <a:defRPr sz="700"/>
            </a:pPr>
            <a:endParaRPr baseline="-25000"/>
          </a:p>
          <a:p>
            <a:pPr>
              <a:tabLst>
                <a:tab pos="292100" algn="l"/>
                <a:tab pos="749300" algn="l"/>
                <a:tab pos="1092200" algn="l"/>
                <a:tab pos="1549400" algn="l"/>
                <a:tab pos="2006600" algn="l"/>
                <a:tab pos="2578100" algn="l"/>
              </a:tabLst>
              <a:defRPr sz="1800"/>
            </a:pPr>
            <a:r>
              <a:t>		With c</a:t>
            </a:r>
            <a:r>
              <a:rPr baseline="-25000"/>
              <a:t>drag</a:t>
            </a:r>
            <a:r>
              <a:t> likely being &lt; 1 and decreasing with better and better streamlining</a:t>
            </a:r>
          </a:p>
        </p:txBody>
      </p:sp>
      <p:grpSp>
        <p:nvGrpSpPr>
          <p:cNvPr id="542" name="Group"/>
          <p:cNvGrpSpPr/>
          <p:nvPr/>
        </p:nvGrpSpPr>
        <p:grpSpPr>
          <a:xfrm>
            <a:off x="1498600" y="4275391"/>
            <a:ext cx="6321499" cy="710628"/>
            <a:chOff x="0" y="0"/>
            <a:chExt cx="6321498" cy="710626"/>
          </a:xfrm>
        </p:grpSpPr>
        <p:grpSp>
          <p:nvGrpSpPr>
            <p:cNvPr id="529" name="Can 5"/>
            <p:cNvGrpSpPr/>
            <p:nvPr/>
          </p:nvGrpSpPr>
          <p:grpSpPr>
            <a:xfrm>
              <a:off x="0" y="-1"/>
              <a:ext cx="1960825" cy="692172"/>
              <a:chOff x="0" y="0"/>
              <a:chExt cx="1960824" cy="692170"/>
            </a:xfrm>
          </p:grpSpPr>
          <p:sp>
            <p:nvSpPr>
              <p:cNvPr id="526"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27"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28"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33" name="Can 6"/>
            <p:cNvGrpSpPr/>
            <p:nvPr/>
          </p:nvGrpSpPr>
          <p:grpSpPr>
            <a:xfrm>
              <a:off x="1623969" y="69215"/>
              <a:ext cx="1790414" cy="622954"/>
              <a:chOff x="0" y="0"/>
              <a:chExt cx="1790413" cy="622953"/>
            </a:xfrm>
          </p:grpSpPr>
          <p:sp>
            <p:nvSpPr>
              <p:cNvPr id="530"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1"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2"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37" name="Can 7"/>
            <p:cNvGrpSpPr/>
            <p:nvPr/>
          </p:nvGrpSpPr>
          <p:grpSpPr>
            <a:xfrm>
              <a:off x="3109828" y="138434"/>
              <a:ext cx="1453558" cy="553735"/>
              <a:chOff x="0" y="0"/>
              <a:chExt cx="1453556" cy="553734"/>
            </a:xfrm>
          </p:grpSpPr>
          <p:sp>
            <p:nvSpPr>
              <p:cNvPr id="534"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5"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36"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38"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39"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40"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41" name="Picture 12" descr="Picture 12"/>
            <p:cNvPicPr>
              <a:picLocks noChangeAspect="1"/>
            </p:cNvPicPr>
            <p:nvPr/>
          </p:nvPicPr>
          <p:blipFill>
            <a:blip r:embed="rId2"/>
            <a:stretch>
              <a:fillRect/>
            </a:stretch>
          </p:blipFill>
          <p:spPr>
            <a:xfrm>
              <a:off x="4383421" y="69215"/>
              <a:ext cx="1938078" cy="641412"/>
            </a:xfrm>
            <a:prstGeom prst="rect">
              <a:avLst/>
            </a:prstGeom>
            <a:ln w="12700" cap="flat">
              <a:noFill/>
              <a:miter lim="400000"/>
            </a:ln>
            <a:effectLst/>
          </p:spPr>
        </p:pic>
      </p:grpSp>
      <p:sp>
        <p:nvSpPr>
          <p:cNvPr id="543" name="Rectangle 3"/>
          <p:cNvSpPr txBox="1"/>
          <p:nvPr/>
        </p:nvSpPr>
        <p:spPr>
          <a:xfrm>
            <a:off x="241300" y="5349801"/>
            <a:ext cx="8534400" cy="1430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79400" algn="l"/>
                <a:tab pos="635000" algn="l"/>
                <a:tab pos="1092200" algn="l"/>
                <a:tab pos="1549400" algn="l"/>
                <a:tab pos="2006600" algn="l"/>
                <a:tab pos="2578100" algn="l"/>
              </a:tabLst>
              <a:defRPr b="0">
                <a:solidFill>
                  <a:srgbClr val="FFFFFF"/>
                </a:solidFill>
                <a:effectLst>
                  <a:outerShdw blurRad="38100" dist="38100" dir="2700000" rotWithShape="0">
                    <a:srgbClr val="000000"/>
                  </a:outerShdw>
                </a:effectLst>
              </a:defRPr>
            </a:pPr>
            <a:r>
              <a:t> Then, over a time interval t, the volume of accelerated air = A</a:t>
            </a:r>
            <a:r>
              <a:rPr baseline="-25000"/>
              <a:t>air</a:t>
            </a:r>
            <a:r>
              <a:t> x (v</a:t>
            </a:r>
            <a:r>
              <a:rPr baseline="-25000"/>
              <a:t>steady </a:t>
            </a:r>
            <a:r>
              <a:t>x  t) </a:t>
            </a:r>
          </a:p>
          <a:p>
            <a:pPr>
              <a:spcBef>
                <a:spcPts val="400"/>
              </a:spcBef>
              <a:tabLst>
                <a:tab pos="279400" algn="l"/>
                <a:tab pos="635000" algn="l"/>
                <a:tab pos="1092200" algn="l"/>
                <a:tab pos="1549400" algn="l"/>
                <a:tab pos="2006600" algn="l"/>
                <a:tab pos="2578100" algn="l"/>
              </a:tabLst>
              <a:defRPr sz="700" b="0">
                <a:solidFill>
                  <a:srgbClr val="FFFFFF"/>
                </a:solidFill>
                <a:effectLst>
                  <a:outerShdw blurRad="38100" dist="38100" dir="2700000" rotWithShape="0">
                    <a:srgbClr val="000000"/>
                  </a:outerShdw>
                </a:effectLst>
              </a:defRPr>
            </a:pPr>
            <a:endParaRPr/>
          </a:p>
          <a:p>
            <a:pPr>
              <a:spcBef>
                <a:spcPts val="400"/>
              </a:spcBef>
              <a:tabLst>
                <a:tab pos="279400" algn="l"/>
                <a:tab pos="635000" algn="l"/>
                <a:tab pos="1092200" algn="l"/>
                <a:tab pos="1549400" algn="l"/>
                <a:tab pos="2006600" algn="l"/>
                <a:tab pos="2578100" algn="l"/>
              </a:tabLst>
              <a:defRPr b="0">
                <a:solidFill>
                  <a:srgbClr val="FFFFFF"/>
                </a:solidFill>
                <a:effectLst>
                  <a:outerShdw blurRad="38100" dist="38100" dir="2700000" rotWithShape="0">
                    <a:srgbClr val="000000"/>
                  </a:outerShdw>
                </a:effectLst>
              </a:defRPr>
            </a:pPr>
            <a:r>
              <a:t>	with that accelerated volume now moving at ~ vehicle's velocity = v</a:t>
            </a:r>
            <a:r>
              <a:rPr baseline="-5999"/>
              <a:t>steady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Rectangle 2"/>
          <p:cNvSpPr txBox="1">
            <a:spLocks noGrp="1"/>
          </p:cNvSpPr>
          <p:nvPr>
            <p:ph type="title"/>
          </p:nvPr>
        </p:nvSpPr>
        <p:spPr>
          <a:xfrm>
            <a:off x="304800" y="25400"/>
            <a:ext cx="8534400" cy="549325"/>
          </a:xfrm>
          <a:prstGeom prst="rect">
            <a:avLst/>
          </a:prstGeom>
        </p:spPr>
        <p:txBody>
          <a:bodyPr/>
          <a:lstStyle>
            <a:lvl1pPr>
              <a:defRPr sz="2200" i="1"/>
            </a:lvl1pPr>
          </a:lstStyle>
          <a:p>
            <a:r>
              <a:t>Energy gained by trailing cylinder of air:</a:t>
            </a:r>
          </a:p>
        </p:txBody>
      </p:sp>
      <p:sp>
        <p:nvSpPr>
          <p:cNvPr id="546" name="Rectangle 3"/>
          <p:cNvSpPr txBox="1">
            <a:spLocks noGrp="1"/>
          </p:cNvSpPr>
          <p:nvPr>
            <p:ph type="body" idx="1"/>
          </p:nvPr>
        </p:nvSpPr>
        <p:spPr>
          <a:xfrm>
            <a:off x="355600" y="774700"/>
            <a:ext cx="9144000" cy="4488079"/>
          </a:xfrm>
          <a:prstGeom prst="rect">
            <a:avLst/>
          </a:prstGeom>
        </p:spPr>
        <p:txBody>
          <a:bodyPr/>
          <a:lstStyle/>
          <a:p>
            <a:pPr>
              <a:tabLst>
                <a:tab pos="279400" algn="l"/>
                <a:tab pos="635000" algn="l"/>
                <a:tab pos="1092200" algn="l"/>
                <a:tab pos="1549400" algn="l"/>
                <a:tab pos="2006600" algn="l"/>
                <a:tab pos="2578100" algn="l"/>
              </a:tabLst>
              <a:defRPr sz="1800"/>
            </a:pPr>
            <a:r>
              <a:t>For </a:t>
            </a:r>
            <a:r>
              <a:rPr b="1">
                <a:solidFill>
                  <a:srgbClr val="FBC901"/>
                </a:solidFill>
              </a:rPr>
              <a:t>air of mass density </a:t>
            </a:r>
            <a:r>
              <a:rPr>
                <a:solidFill>
                  <a:srgbClr val="FBC901"/>
                </a:solidFill>
                <a:latin typeface="Symbol"/>
                <a:ea typeface="Symbol"/>
                <a:cs typeface="Symbol"/>
                <a:sym typeface="Symbol"/>
              </a:rPr>
              <a:t>r</a:t>
            </a:r>
            <a:r>
              <a:rPr b="1" baseline="-25000">
                <a:solidFill>
                  <a:srgbClr val="FBC901"/>
                </a:solidFill>
              </a:rPr>
              <a:t>air</a:t>
            </a:r>
            <a:r>
              <a:rPr b="1">
                <a:solidFill>
                  <a:srgbClr val="FBC901"/>
                </a:solidFill>
              </a:rPr>
              <a:t>, </a:t>
            </a:r>
            <a:r>
              <a:t>we can then calculate its gained kinetic energy: </a:t>
            </a:r>
          </a:p>
          <a:p>
            <a:pPr>
              <a:tabLst>
                <a:tab pos="279400" algn="l"/>
                <a:tab pos="635000" algn="l"/>
                <a:tab pos="1092200" algn="l"/>
                <a:tab pos="1549400" algn="l"/>
                <a:tab pos="2006600" algn="l"/>
                <a:tab pos="2578100" algn="l"/>
              </a:tabLst>
              <a:defRPr sz="1000"/>
            </a:pPr>
            <a:endParaRPr/>
          </a:p>
          <a:p>
            <a:pPr>
              <a:tabLst>
                <a:tab pos="279400" algn="l"/>
                <a:tab pos="635000" algn="l"/>
                <a:tab pos="1092200" algn="l"/>
                <a:tab pos="1549400" algn="l"/>
                <a:tab pos="2006600" algn="l"/>
                <a:tab pos="2578100" algn="l"/>
              </a:tabLst>
              <a:defRPr sz="1800"/>
            </a:pPr>
            <a:r>
              <a:t>	E</a:t>
            </a:r>
            <a:r>
              <a:rPr baseline="-25000"/>
              <a:t>air_kinetic</a:t>
            </a:r>
            <a:r>
              <a:t> = E</a:t>
            </a:r>
            <a:r>
              <a:rPr baseline="-25000"/>
              <a:t>drag</a:t>
            </a:r>
            <a:r>
              <a:t> = ½ M</a:t>
            </a:r>
            <a:r>
              <a:rPr baseline="-5999"/>
              <a:t>air</a:t>
            </a:r>
            <a:r>
              <a:rPr baseline="-25000"/>
              <a:t>  </a:t>
            </a:r>
            <a:r>
              <a:t>v</a:t>
            </a:r>
            <a:r>
              <a:rPr baseline="-25000"/>
              <a:t>steady</a:t>
            </a:r>
            <a:r>
              <a:rPr baseline="30000"/>
              <a:t>2</a:t>
            </a:r>
            <a:r>
              <a:t> = ½ ( </a:t>
            </a:r>
            <a:r>
              <a:rPr>
                <a:latin typeface="Symbol"/>
                <a:ea typeface="Symbol"/>
                <a:cs typeface="Symbol"/>
                <a:sym typeface="Symbol"/>
              </a:rPr>
              <a:t>r</a:t>
            </a:r>
            <a:r>
              <a:rPr baseline="-25000"/>
              <a:t>air</a:t>
            </a:r>
            <a:r>
              <a:t> x volume of air ) v</a:t>
            </a:r>
            <a:r>
              <a:rPr baseline="-25000"/>
              <a:t>steady</a:t>
            </a:r>
            <a:r>
              <a:rPr baseline="30000"/>
              <a:t>2</a:t>
            </a:r>
            <a:r>
              <a:t>  </a:t>
            </a:r>
          </a:p>
          <a:p>
            <a:pPr>
              <a:tabLst>
                <a:tab pos="368300" algn="l"/>
                <a:tab pos="596900" algn="l"/>
                <a:tab pos="1054100" algn="l"/>
                <a:tab pos="1511300" algn="l"/>
                <a:tab pos="2006600" algn="l"/>
              </a:tabLst>
              <a:defRPr sz="1000"/>
            </a:pPr>
            <a:endParaRPr/>
          </a:p>
          <a:p>
            <a:pPr>
              <a:tabLst>
                <a:tab pos="368300" algn="l"/>
                <a:tab pos="596900" algn="l"/>
                <a:tab pos="1054100" algn="l"/>
                <a:tab pos="1511300" algn="l"/>
                <a:tab pos="2006600" algn="l"/>
              </a:tabLst>
              <a:defRPr sz="1800"/>
            </a:pPr>
            <a:r>
              <a:t>But from above, volume of air = A</a:t>
            </a:r>
            <a:r>
              <a:rPr baseline="-25000"/>
              <a:t>air</a:t>
            </a:r>
            <a:r>
              <a:t> x (v</a:t>
            </a:r>
            <a:r>
              <a:rPr baseline="-25000"/>
              <a:t>steady </a:t>
            </a:r>
            <a:r>
              <a:t>x  t) = c</a:t>
            </a:r>
            <a:r>
              <a:rPr baseline="-5999"/>
              <a:t>drag</a:t>
            </a:r>
            <a:r>
              <a:t> A</a:t>
            </a:r>
            <a:r>
              <a:rPr baseline="-5999"/>
              <a:t>vehicle</a:t>
            </a:r>
            <a:r>
              <a:t> v</a:t>
            </a:r>
            <a:r>
              <a:rPr baseline="-5999"/>
              <a:t>steady</a:t>
            </a:r>
            <a:r>
              <a:t> t  and thus:</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800"/>
            </a:pPr>
            <a:r>
              <a:t>E</a:t>
            </a:r>
            <a:r>
              <a:rPr baseline="-25000"/>
              <a:t>drag</a:t>
            </a:r>
            <a:r>
              <a:t> = ½ </a:t>
            </a:r>
            <a:r>
              <a:rPr>
                <a:latin typeface="Symbol"/>
                <a:ea typeface="Symbol"/>
                <a:cs typeface="Symbol"/>
                <a:sym typeface="Symbol"/>
              </a:rPr>
              <a:t>r</a:t>
            </a:r>
            <a:r>
              <a:rPr baseline="-25000"/>
              <a:t>air</a:t>
            </a:r>
            <a:r>
              <a:t> (A</a:t>
            </a:r>
            <a:r>
              <a:rPr baseline="-25000"/>
              <a:t>air</a:t>
            </a:r>
            <a:r>
              <a:t> v</a:t>
            </a:r>
            <a:r>
              <a:rPr baseline="-25000"/>
              <a:t>steady</a:t>
            </a:r>
            <a:r>
              <a:t> t ) v</a:t>
            </a:r>
            <a:r>
              <a:rPr baseline="-25000"/>
              <a:t>steady </a:t>
            </a:r>
            <a:r>
              <a:rPr baseline="30000"/>
              <a:t>2</a:t>
            </a:r>
            <a:r>
              <a:t> =&gt; ½ </a:t>
            </a:r>
            <a:r>
              <a:rPr>
                <a:latin typeface="Symbol"/>
                <a:ea typeface="Symbol"/>
                <a:cs typeface="Symbol"/>
                <a:sym typeface="Symbol"/>
              </a:rPr>
              <a:t>r</a:t>
            </a:r>
            <a:r>
              <a:rPr baseline="-25000"/>
              <a:t>air</a:t>
            </a:r>
            <a:r>
              <a:t> c</a:t>
            </a:r>
            <a:r>
              <a:rPr baseline="-25000"/>
              <a:t>drag</a:t>
            </a:r>
            <a:r>
              <a:t> A</a:t>
            </a:r>
            <a:r>
              <a:rPr baseline="-25000"/>
              <a:t>car</a:t>
            </a:r>
            <a:r>
              <a:t> t  v</a:t>
            </a:r>
            <a:r>
              <a:rPr baseline="-25000"/>
              <a:t>steady</a:t>
            </a:r>
            <a:r>
              <a:rPr baseline="30000"/>
              <a:t>3  </a:t>
            </a:r>
            <a:r>
              <a:t> </a:t>
            </a:r>
          </a:p>
          <a:p>
            <a:pPr>
              <a:tabLst>
                <a:tab pos="368300" algn="l"/>
                <a:tab pos="596900" algn="l"/>
                <a:tab pos="1054100" algn="l"/>
                <a:tab pos="1511300" algn="l"/>
                <a:tab pos="2006600" algn="l"/>
              </a:tabLst>
              <a:defRPr sz="1000"/>
            </a:pPr>
            <a:endParaRPr/>
          </a:p>
          <a:p>
            <a:pPr>
              <a:tabLst>
                <a:tab pos="368300" algn="l"/>
                <a:tab pos="596900" algn="l"/>
                <a:tab pos="1054100" algn="l"/>
                <a:tab pos="1511300" algn="l"/>
                <a:tab pos="2006600" algn="l"/>
              </a:tabLst>
              <a:defRPr sz="1800"/>
            </a:pPr>
            <a:r>
              <a:t>Dividing that by distance (v</a:t>
            </a:r>
            <a:r>
              <a:rPr baseline="-5999"/>
              <a:t>steady</a:t>
            </a:r>
            <a:r>
              <a:t> x t) gives the energy expended per distance:  </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900" b="1">
                <a:solidFill>
                  <a:srgbClr val="FBC901"/>
                </a:solidFill>
              </a:defRPr>
            </a:pPr>
            <a:r>
              <a:t>Energy per distance </a:t>
            </a:r>
            <a:r>
              <a:rPr baseline="-5999"/>
              <a:t>steady</a:t>
            </a:r>
            <a:r>
              <a:t> = ½ </a:t>
            </a:r>
            <a:r>
              <a:rPr b="0">
                <a:latin typeface="Symbol"/>
                <a:ea typeface="Symbol"/>
                <a:cs typeface="Symbol"/>
                <a:sym typeface="Symbol"/>
              </a:rPr>
              <a:t>r</a:t>
            </a:r>
            <a:r>
              <a:rPr baseline="-24000"/>
              <a:t>air</a:t>
            </a:r>
            <a:r>
              <a:t> c</a:t>
            </a:r>
            <a:r>
              <a:rPr baseline="-24000"/>
              <a:t>drag</a:t>
            </a:r>
            <a:r>
              <a:t> A</a:t>
            </a:r>
            <a:r>
              <a:rPr baseline="-24000"/>
              <a:t>vehicle</a:t>
            </a:r>
            <a:r>
              <a:t>  v</a:t>
            </a:r>
            <a:r>
              <a:rPr baseline="-24000"/>
              <a:t>steady</a:t>
            </a:r>
            <a:r>
              <a:rPr baseline="30105"/>
              <a:t>2</a:t>
            </a:r>
          </a:p>
          <a:p>
            <a:pPr>
              <a:tabLst>
                <a:tab pos="368300" algn="l"/>
                <a:tab pos="596900" algn="l"/>
                <a:tab pos="1054100" algn="l"/>
                <a:tab pos="1511300" algn="l"/>
                <a:tab pos="2006600" algn="l"/>
              </a:tabLst>
              <a:defRPr sz="1000"/>
            </a:pPr>
            <a:endParaRPr baseline="30105"/>
          </a:p>
          <a:p>
            <a:pPr>
              <a:tabLst>
                <a:tab pos="368300" algn="l"/>
                <a:tab pos="596900" algn="l"/>
                <a:tab pos="1054100" algn="l"/>
                <a:tab pos="1511300" algn="l"/>
                <a:tab pos="2006600" algn="l"/>
              </a:tabLst>
              <a:defRPr sz="1800"/>
            </a:pPr>
            <a:r>
              <a:t>Or dividing it by time gives the power used while moving:</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900" b="1"/>
            </a:pPr>
            <a:r>
              <a:rPr>
                <a:solidFill>
                  <a:srgbClr val="FFCC66"/>
                </a:solidFill>
              </a:rPr>
              <a:t>Power</a:t>
            </a:r>
            <a:r>
              <a:rPr baseline="-24000">
                <a:solidFill>
                  <a:srgbClr val="FFCC66"/>
                </a:solidFill>
              </a:rPr>
              <a:t>steady</a:t>
            </a:r>
            <a:r>
              <a:rPr>
                <a:solidFill>
                  <a:srgbClr val="FFCC66"/>
                </a:solidFill>
              </a:rPr>
              <a:t> = ½ </a:t>
            </a:r>
            <a:r>
              <a:rPr b="0">
                <a:solidFill>
                  <a:srgbClr val="FFCC66"/>
                </a:solidFill>
                <a:latin typeface="Symbol"/>
                <a:ea typeface="Symbol"/>
                <a:cs typeface="Symbol"/>
                <a:sym typeface="Symbol"/>
              </a:rPr>
              <a:t>r</a:t>
            </a:r>
            <a:r>
              <a:rPr baseline="-24000">
                <a:solidFill>
                  <a:srgbClr val="FFCC66"/>
                </a:solidFill>
              </a:rPr>
              <a:t>air</a:t>
            </a:r>
            <a:r>
              <a:rPr>
                <a:solidFill>
                  <a:srgbClr val="FFCC66"/>
                </a:solidFill>
              </a:rPr>
              <a:t> c</a:t>
            </a:r>
            <a:r>
              <a:rPr baseline="-24000">
                <a:solidFill>
                  <a:srgbClr val="FFCC66"/>
                </a:solidFill>
              </a:rPr>
              <a:t>drag</a:t>
            </a:r>
            <a:r>
              <a:rPr>
                <a:solidFill>
                  <a:srgbClr val="FFCC66"/>
                </a:solidFill>
              </a:rPr>
              <a:t> A</a:t>
            </a:r>
            <a:r>
              <a:rPr baseline="-24000">
                <a:solidFill>
                  <a:srgbClr val="FFCC66"/>
                </a:solidFill>
              </a:rPr>
              <a:t>vehicle</a:t>
            </a:r>
            <a:r>
              <a:rPr>
                <a:solidFill>
                  <a:srgbClr val="FFCC66"/>
                </a:solidFill>
              </a:rPr>
              <a:t> v</a:t>
            </a:r>
            <a:r>
              <a:rPr baseline="-24000">
                <a:solidFill>
                  <a:srgbClr val="FFCC66"/>
                </a:solidFill>
              </a:rPr>
              <a:t>steady </a:t>
            </a:r>
            <a:r>
              <a:rPr baseline="30105">
                <a:solidFill>
                  <a:srgbClr val="FFCC66"/>
                </a:solidFill>
              </a:rPr>
              <a:t>3</a:t>
            </a:r>
          </a:p>
        </p:txBody>
      </p:sp>
      <p:grpSp>
        <p:nvGrpSpPr>
          <p:cNvPr id="563" name="Group"/>
          <p:cNvGrpSpPr/>
          <p:nvPr/>
        </p:nvGrpSpPr>
        <p:grpSpPr>
          <a:xfrm>
            <a:off x="406400" y="5631118"/>
            <a:ext cx="3413700" cy="370901"/>
            <a:chOff x="0" y="0"/>
            <a:chExt cx="3413699" cy="370899"/>
          </a:xfrm>
        </p:grpSpPr>
        <p:grpSp>
          <p:nvGrpSpPr>
            <p:cNvPr id="550" name="Can 5"/>
            <p:cNvGrpSpPr/>
            <p:nvPr/>
          </p:nvGrpSpPr>
          <p:grpSpPr>
            <a:xfrm>
              <a:off x="0" y="-1"/>
              <a:ext cx="1023420" cy="361268"/>
              <a:chOff x="0" y="0"/>
              <a:chExt cx="1023419" cy="361266"/>
            </a:xfrm>
          </p:grpSpPr>
          <p:sp>
            <p:nvSpPr>
              <p:cNvPr id="547" name="Shape"/>
              <p:cNvSpPr/>
              <p:nvPr/>
            </p:nvSpPr>
            <p:spPr>
              <a:xfrm rot="5400000">
                <a:off x="331076" y="-331077"/>
                <a:ext cx="361268" cy="1023421"/>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48" name="Oval"/>
              <p:cNvSpPr/>
              <p:nvPr/>
            </p:nvSpPr>
            <p:spPr>
              <a:xfrm rot="5400000">
                <a:off x="753708" y="91555"/>
                <a:ext cx="361268" cy="178156"/>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49" name="Line"/>
              <p:cNvSpPr/>
              <p:nvPr/>
            </p:nvSpPr>
            <p:spPr>
              <a:xfrm rot="5400000">
                <a:off x="331076" y="-331077"/>
                <a:ext cx="361268" cy="1023421"/>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54" name="Can 6"/>
            <p:cNvGrpSpPr/>
            <p:nvPr/>
          </p:nvGrpSpPr>
          <p:grpSpPr>
            <a:xfrm>
              <a:off x="847603" y="36126"/>
              <a:ext cx="934477" cy="325141"/>
              <a:chOff x="0" y="0"/>
              <a:chExt cx="934476" cy="325139"/>
            </a:xfrm>
          </p:grpSpPr>
          <p:sp>
            <p:nvSpPr>
              <p:cNvPr id="551" name="Shape"/>
              <p:cNvSpPr/>
              <p:nvPr/>
            </p:nvSpPr>
            <p:spPr>
              <a:xfrm rot="5400000">
                <a:off x="304668" y="-304669"/>
                <a:ext cx="325141" cy="934478"/>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2" name="Oval"/>
              <p:cNvSpPr/>
              <p:nvPr/>
            </p:nvSpPr>
            <p:spPr>
              <a:xfrm rot="5400000">
                <a:off x="691736" y="82400"/>
                <a:ext cx="325141" cy="16034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3" name="Line"/>
              <p:cNvSpPr/>
              <p:nvPr/>
            </p:nvSpPr>
            <p:spPr>
              <a:xfrm rot="5400000">
                <a:off x="304668" y="-304669"/>
                <a:ext cx="325141" cy="9344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58" name="Can 7"/>
            <p:cNvGrpSpPr/>
            <p:nvPr/>
          </p:nvGrpSpPr>
          <p:grpSpPr>
            <a:xfrm>
              <a:off x="1623122" y="72253"/>
              <a:ext cx="758660" cy="289013"/>
              <a:chOff x="0" y="0"/>
              <a:chExt cx="758659" cy="289012"/>
            </a:xfrm>
          </p:grpSpPr>
          <p:sp>
            <p:nvSpPr>
              <p:cNvPr id="555" name="Shape"/>
              <p:cNvSpPr/>
              <p:nvPr/>
            </p:nvSpPr>
            <p:spPr>
              <a:xfrm rot="5400000">
                <a:off x="234823" y="-234824"/>
                <a:ext cx="289013" cy="758660"/>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6" name="Oval"/>
              <p:cNvSpPr/>
              <p:nvPr/>
            </p:nvSpPr>
            <p:spPr>
              <a:xfrm rot="5400000">
                <a:off x="542891" y="73244"/>
                <a:ext cx="289013" cy="14252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57" name="Line"/>
              <p:cNvSpPr/>
              <p:nvPr/>
            </p:nvSpPr>
            <p:spPr>
              <a:xfrm rot="5400000">
                <a:off x="234823" y="-234824"/>
                <a:ext cx="289013" cy="758660"/>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59" name="Right Arrow 9"/>
            <p:cNvSpPr/>
            <p:nvPr/>
          </p:nvSpPr>
          <p:spPr>
            <a:xfrm>
              <a:off x="1827840" y="139688"/>
              <a:ext cx="289014" cy="144508"/>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0" name="Right Arrow 10"/>
            <p:cNvSpPr/>
            <p:nvPr/>
          </p:nvSpPr>
          <p:spPr>
            <a:xfrm>
              <a:off x="1182377" y="93928"/>
              <a:ext cx="252887" cy="21676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61" name="Right Arrow 11"/>
            <p:cNvSpPr/>
            <p:nvPr/>
          </p:nvSpPr>
          <p:spPr>
            <a:xfrm>
              <a:off x="411675" y="43351"/>
              <a:ext cx="180634" cy="2793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62" name="Picture 12" descr="Picture 12"/>
            <p:cNvPicPr>
              <a:picLocks noChangeAspect="1"/>
            </p:cNvPicPr>
            <p:nvPr/>
          </p:nvPicPr>
          <p:blipFill>
            <a:blip r:embed="rId2"/>
            <a:stretch>
              <a:fillRect/>
            </a:stretch>
          </p:blipFill>
          <p:spPr>
            <a:xfrm>
              <a:off x="2402152" y="36126"/>
              <a:ext cx="1011548" cy="334774"/>
            </a:xfrm>
            <a:prstGeom prst="rect">
              <a:avLst/>
            </a:prstGeom>
            <a:ln w="12700" cap="flat">
              <a:noFill/>
              <a:miter lim="400000"/>
            </a:ln>
            <a:effectLst/>
          </p:spPr>
        </p:pic>
      </p:grpSp>
      <p:grpSp>
        <p:nvGrpSpPr>
          <p:cNvPr id="580" name="Group"/>
          <p:cNvGrpSpPr/>
          <p:nvPr/>
        </p:nvGrpSpPr>
        <p:grpSpPr>
          <a:xfrm>
            <a:off x="4686300" y="5631913"/>
            <a:ext cx="4114801" cy="482729"/>
            <a:chOff x="0" y="0"/>
            <a:chExt cx="4114799" cy="482727"/>
          </a:xfrm>
        </p:grpSpPr>
        <p:pic>
          <p:nvPicPr>
            <p:cNvPr id="564" name="Picture 32" descr="Picture 32"/>
            <p:cNvPicPr>
              <a:picLocks noChangeAspect="1"/>
            </p:cNvPicPr>
            <p:nvPr/>
          </p:nvPicPr>
          <p:blipFill>
            <a:blip r:embed="rId3"/>
            <a:stretch>
              <a:fillRect/>
            </a:stretch>
          </p:blipFill>
          <p:spPr>
            <a:xfrm>
              <a:off x="2412999" y="0"/>
              <a:ext cx="1701801" cy="482728"/>
            </a:xfrm>
            <a:prstGeom prst="rect">
              <a:avLst/>
            </a:prstGeom>
            <a:ln w="12700" cap="flat">
              <a:noFill/>
              <a:miter lim="400000"/>
            </a:ln>
            <a:effectLst/>
          </p:spPr>
        </p:pic>
        <p:grpSp>
          <p:nvGrpSpPr>
            <p:cNvPr id="568" name="Can 5"/>
            <p:cNvGrpSpPr/>
            <p:nvPr/>
          </p:nvGrpSpPr>
          <p:grpSpPr>
            <a:xfrm>
              <a:off x="0" y="24604"/>
              <a:ext cx="1023420" cy="361268"/>
              <a:chOff x="0" y="0"/>
              <a:chExt cx="1023419" cy="361266"/>
            </a:xfrm>
          </p:grpSpPr>
          <p:sp>
            <p:nvSpPr>
              <p:cNvPr id="565" name="Shape"/>
              <p:cNvSpPr/>
              <p:nvPr/>
            </p:nvSpPr>
            <p:spPr>
              <a:xfrm rot="5400000">
                <a:off x="331076" y="-331077"/>
                <a:ext cx="361268" cy="1023421"/>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66" name="Oval"/>
              <p:cNvSpPr/>
              <p:nvPr/>
            </p:nvSpPr>
            <p:spPr>
              <a:xfrm rot="5400000">
                <a:off x="753708" y="91555"/>
                <a:ext cx="361268" cy="178156"/>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67" name="Line"/>
              <p:cNvSpPr/>
              <p:nvPr/>
            </p:nvSpPr>
            <p:spPr>
              <a:xfrm rot="5400000">
                <a:off x="331076" y="-331077"/>
                <a:ext cx="361268" cy="1023421"/>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72" name="Can 6"/>
            <p:cNvGrpSpPr/>
            <p:nvPr/>
          </p:nvGrpSpPr>
          <p:grpSpPr>
            <a:xfrm>
              <a:off x="847603" y="60730"/>
              <a:ext cx="934477" cy="325141"/>
              <a:chOff x="0" y="0"/>
              <a:chExt cx="934476" cy="325139"/>
            </a:xfrm>
          </p:grpSpPr>
          <p:sp>
            <p:nvSpPr>
              <p:cNvPr id="569" name="Shape"/>
              <p:cNvSpPr/>
              <p:nvPr/>
            </p:nvSpPr>
            <p:spPr>
              <a:xfrm rot="5400000">
                <a:off x="304668" y="-304669"/>
                <a:ext cx="325141" cy="934478"/>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0" name="Oval"/>
              <p:cNvSpPr/>
              <p:nvPr/>
            </p:nvSpPr>
            <p:spPr>
              <a:xfrm rot="5400000">
                <a:off x="691736" y="82400"/>
                <a:ext cx="325141" cy="16034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1" name="Line"/>
              <p:cNvSpPr/>
              <p:nvPr/>
            </p:nvSpPr>
            <p:spPr>
              <a:xfrm rot="5400000">
                <a:off x="304668" y="-304669"/>
                <a:ext cx="325141" cy="934478"/>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576" name="Can 7"/>
            <p:cNvGrpSpPr/>
            <p:nvPr/>
          </p:nvGrpSpPr>
          <p:grpSpPr>
            <a:xfrm>
              <a:off x="1623122" y="96858"/>
              <a:ext cx="758661" cy="289013"/>
              <a:chOff x="0" y="0"/>
              <a:chExt cx="758659" cy="289012"/>
            </a:xfrm>
          </p:grpSpPr>
          <p:sp>
            <p:nvSpPr>
              <p:cNvPr id="573" name="Shape"/>
              <p:cNvSpPr/>
              <p:nvPr/>
            </p:nvSpPr>
            <p:spPr>
              <a:xfrm rot="5400000">
                <a:off x="234823" y="-234824"/>
                <a:ext cx="289013" cy="758660"/>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4" name="Oval"/>
              <p:cNvSpPr/>
              <p:nvPr/>
            </p:nvSpPr>
            <p:spPr>
              <a:xfrm rot="5400000">
                <a:off x="542891" y="73244"/>
                <a:ext cx="289013" cy="14252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575" name="Line"/>
              <p:cNvSpPr/>
              <p:nvPr/>
            </p:nvSpPr>
            <p:spPr>
              <a:xfrm rot="5400000">
                <a:off x="234823" y="-234824"/>
                <a:ext cx="289013" cy="758660"/>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77" name="Right Arrow 9"/>
            <p:cNvSpPr/>
            <p:nvPr/>
          </p:nvSpPr>
          <p:spPr>
            <a:xfrm>
              <a:off x="1827839" y="164293"/>
              <a:ext cx="289015" cy="144508"/>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8" name="Right Arrow 10"/>
            <p:cNvSpPr/>
            <p:nvPr/>
          </p:nvSpPr>
          <p:spPr>
            <a:xfrm>
              <a:off x="1182377" y="118533"/>
              <a:ext cx="252887" cy="21676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79" name="Right Arrow 11"/>
            <p:cNvSpPr/>
            <p:nvPr/>
          </p:nvSpPr>
          <p:spPr>
            <a:xfrm>
              <a:off x="411675" y="67955"/>
              <a:ext cx="180634" cy="27938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581" name="Rectangle 3"/>
          <p:cNvSpPr txBox="1"/>
          <p:nvPr/>
        </p:nvSpPr>
        <p:spPr>
          <a:xfrm>
            <a:off x="3898219" y="5687828"/>
            <a:ext cx="595661" cy="370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a:solidFill>
                  <a:srgbClr val="FFFFFF"/>
                </a:solidFill>
                <a:effectLst>
                  <a:outerShdw blurRad="38100" dist="38100" dir="2700000" rotWithShape="0">
                    <a:srgbClr val="000000"/>
                  </a:outerShdw>
                </a:effectLst>
              </a:defRPr>
            </a:lvl1pPr>
          </a:lstStyle>
          <a:p>
            <a:r>
              <a:t>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Rectangle 2"/>
          <p:cNvSpPr txBox="1">
            <a:spLocks noGrp="1"/>
          </p:cNvSpPr>
          <p:nvPr>
            <p:ph type="title"/>
          </p:nvPr>
        </p:nvSpPr>
        <p:spPr>
          <a:xfrm>
            <a:off x="304800" y="-38100"/>
            <a:ext cx="8534400" cy="549325"/>
          </a:xfrm>
          <a:prstGeom prst="rect">
            <a:avLst/>
          </a:prstGeom>
        </p:spPr>
        <p:txBody>
          <a:bodyPr/>
          <a:lstStyle>
            <a:lvl1pPr>
              <a:defRPr sz="2000" i="1"/>
            </a:lvl1pPr>
          </a:lstStyle>
          <a:p>
            <a:r>
              <a:t>Ways of minimizing the energy of steadily moving travel?</a:t>
            </a:r>
          </a:p>
        </p:txBody>
      </p:sp>
      <p:sp>
        <p:nvSpPr>
          <p:cNvPr id="584" name="Rectangle 3"/>
          <p:cNvSpPr txBox="1">
            <a:spLocks noGrp="1"/>
          </p:cNvSpPr>
          <p:nvPr>
            <p:ph type="body" idx="1"/>
          </p:nvPr>
        </p:nvSpPr>
        <p:spPr>
          <a:xfrm>
            <a:off x="139700" y="584200"/>
            <a:ext cx="8864600" cy="5935879"/>
          </a:xfrm>
          <a:prstGeom prst="rect">
            <a:avLst/>
          </a:prstGeom>
        </p:spPr>
        <p:txBody>
          <a:bodyPr/>
          <a:lstStyle/>
          <a:p>
            <a:pPr algn="ctr">
              <a:tabLst>
                <a:tab pos="368300" algn="l"/>
                <a:tab pos="596900" algn="l"/>
                <a:tab pos="1054100" algn="l"/>
                <a:tab pos="1689100" algn="l"/>
                <a:tab pos="2006600" algn="l"/>
                <a:tab pos="2146300" algn="l"/>
              </a:tabLst>
              <a:defRPr sz="1800"/>
            </a:pPr>
            <a:r>
              <a:t>Based on:  </a:t>
            </a:r>
            <a:r>
              <a:rPr b="1">
                <a:solidFill>
                  <a:srgbClr val="FBC901"/>
                </a:solidFill>
              </a:rPr>
              <a:t>Energy per distance </a:t>
            </a:r>
            <a:r>
              <a:rPr b="1" baseline="-5999">
                <a:solidFill>
                  <a:srgbClr val="FBC901"/>
                </a:solidFill>
              </a:rPr>
              <a:t>steady</a:t>
            </a:r>
            <a:r>
              <a:rPr b="1">
                <a:solidFill>
                  <a:srgbClr val="FBC901"/>
                </a:solidFill>
              </a:rPr>
              <a:t> = ½ </a:t>
            </a:r>
            <a:r>
              <a:rPr>
                <a:solidFill>
                  <a:srgbClr val="FBC901"/>
                </a:solidFill>
                <a:latin typeface="Symbol"/>
                <a:ea typeface="Symbol"/>
                <a:cs typeface="Symbol"/>
                <a:sym typeface="Symbol"/>
              </a:rPr>
              <a:t>r</a:t>
            </a:r>
            <a:r>
              <a:rPr b="1" baseline="-25000">
                <a:solidFill>
                  <a:srgbClr val="FBC901"/>
                </a:solidFill>
              </a:rPr>
              <a:t>air</a:t>
            </a:r>
            <a:r>
              <a:rPr b="1">
                <a:solidFill>
                  <a:srgbClr val="FBC901"/>
                </a:solidFill>
              </a:rPr>
              <a:t> c</a:t>
            </a:r>
            <a:r>
              <a:rPr b="1" baseline="-25000">
                <a:solidFill>
                  <a:srgbClr val="FBC901"/>
                </a:solidFill>
              </a:rPr>
              <a:t>drag</a:t>
            </a:r>
            <a:r>
              <a:rPr b="1">
                <a:solidFill>
                  <a:srgbClr val="FBC901"/>
                </a:solidFill>
              </a:rPr>
              <a:t> A</a:t>
            </a:r>
            <a:r>
              <a:rPr b="1" baseline="-25000">
                <a:solidFill>
                  <a:srgbClr val="FBC901"/>
                </a:solidFill>
              </a:rPr>
              <a:t>car</a:t>
            </a:r>
            <a:r>
              <a:rPr b="1">
                <a:solidFill>
                  <a:srgbClr val="FBC901"/>
                </a:solidFill>
              </a:rPr>
              <a:t>  v</a:t>
            </a:r>
            <a:r>
              <a:rPr b="1" baseline="-25000">
                <a:solidFill>
                  <a:srgbClr val="FBC901"/>
                </a:solidFill>
              </a:rPr>
              <a:t>steady</a:t>
            </a:r>
            <a:r>
              <a:rPr b="1" baseline="30000">
                <a:solidFill>
                  <a:srgbClr val="FBC901"/>
                </a:solidFill>
              </a:rPr>
              <a:t>2</a:t>
            </a:r>
            <a:endParaRPr>
              <a:solidFill>
                <a:srgbClr val="FFCC66"/>
              </a:solidFill>
            </a:endParaRPr>
          </a:p>
          <a:p>
            <a:pPr>
              <a:tabLst>
                <a:tab pos="368300" algn="l"/>
                <a:tab pos="596900" algn="l"/>
                <a:tab pos="1054100" algn="l"/>
                <a:tab pos="1689100" algn="l"/>
                <a:tab pos="2006600" algn="l"/>
                <a:tab pos="2146300" algn="l"/>
              </a:tabLst>
              <a:defRPr sz="800" b="1">
                <a:solidFill>
                  <a:srgbClr val="FFCC66"/>
                </a:solidFill>
              </a:defRPr>
            </a:pPr>
            <a:endParaRPr>
              <a:solidFill>
                <a:srgbClr val="FFCC66"/>
              </a:solidFill>
            </a:endParaRPr>
          </a:p>
          <a:p>
            <a:pPr>
              <a:tabLst>
                <a:tab pos="368300" algn="l"/>
                <a:tab pos="596900" algn="l"/>
                <a:tab pos="1054100" algn="l"/>
                <a:tab pos="1689100" algn="l"/>
                <a:tab pos="2006600" algn="l"/>
                <a:tab pos="2146300" algn="l"/>
              </a:tabLst>
              <a:defRPr sz="1800"/>
            </a:pPr>
            <a:r>
              <a:t>1) Slow down - as with earlier stop and go model:</a:t>
            </a:r>
          </a:p>
          <a:p>
            <a:pPr>
              <a:tabLst>
                <a:tab pos="368300" algn="l"/>
                <a:tab pos="596900" algn="l"/>
                <a:tab pos="1054100" algn="l"/>
                <a:tab pos="1689100" algn="l"/>
                <a:tab pos="2006600" algn="l"/>
                <a:tab pos="2146300" algn="l"/>
              </a:tabLst>
              <a:defRPr sz="700"/>
            </a:pPr>
            <a:endParaRPr/>
          </a:p>
          <a:p>
            <a:pPr algn="ctr">
              <a:tabLst>
                <a:tab pos="368300" algn="l"/>
                <a:tab pos="596900" algn="l"/>
                <a:tab pos="1054100" algn="l"/>
                <a:tab pos="1689100" algn="l"/>
                <a:tab pos="2006600" algn="l"/>
                <a:tab pos="2146300" algn="l"/>
              </a:tabLst>
              <a:defRPr sz="1800">
                <a:solidFill>
                  <a:srgbClr val="FBC901"/>
                </a:solidFill>
              </a:defRPr>
            </a:pPr>
            <a:r>
              <a:t>Vehicle traveling </a:t>
            </a:r>
            <a:r>
              <a:rPr b="1"/>
              <a:t>1/2</a:t>
            </a:r>
            <a:r>
              <a:t> as fast gets you there with </a:t>
            </a:r>
            <a:r>
              <a:rPr b="1"/>
              <a:t>1/4</a:t>
            </a:r>
            <a:r>
              <a:t> the energy</a:t>
            </a:r>
          </a:p>
          <a:p>
            <a:pPr>
              <a:tabLst>
                <a:tab pos="368300" algn="l"/>
                <a:tab pos="596900" algn="l"/>
                <a:tab pos="1054100" algn="l"/>
                <a:tab pos="1689100" algn="l"/>
                <a:tab pos="2006600" algn="l"/>
                <a:tab pos="2146300" algn="l"/>
              </a:tabLst>
              <a:defRPr sz="800"/>
            </a:pPr>
            <a:endParaRPr/>
          </a:p>
          <a:p>
            <a:pPr>
              <a:tabLst>
                <a:tab pos="368300" algn="l"/>
                <a:tab pos="596900" algn="l"/>
                <a:tab pos="1054100" algn="l"/>
                <a:tab pos="1689100" algn="l"/>
                <a:tab pos="2006600" algn="l"/>
                <a:tab pos="2146300" algn="l"/>
              </a:tabLst>
              <a:defRPr sz="1800"/>
            </a:pPr>
            <a:r>
              <a:t>2) Reduce drag: By reducing c</a:t>
            </a:r>
            <a:r>
              <a:rPr baseline="-25000"/>
              <a:t>drag</a:t>
            </a:r>
            <a:r>
              <a:t> (a function of the vehicle's shape)  OR</a:t>
            </a:r>
          </a:p>
          <a:p>
            <a:pPr>
              <a:tabLst>
                <a:tab pos="368300" algn="l"/>
                <a:tab pos="596900" algn="l"/>
                <a:tab pos="1054100" algn="l"/>
                <a:tab pos="1689100" algn="l"/>
                <a:tab pos="2006600" algn="l"/>
                <a:tab pos="2146300" algn="l"/>
              </a:tabLst>
              <a:defRPr sz="700"/>
            </a:pPr>
            <a:endParaRPr/>
          </a:p>
          <a:p>
            <a:pPr>
              <a:tabLst>
                <a:tab pos="368300" algn="l"/>
                <a:tab pos="596900" algn="l"/>
                <a:tab pos="1054100" algn="l"/>
                <a:tab pos="1689100" algn="l"/>
                <a:tab pos="2006600" algn="l"/>
                <a:tab pos="2146300" algn="l"/>
              </a:tabLst>
              <a:defRPr sz="1800"/>
            </a:pPr>
            <a:r>
              <a:t>				By reducing A</a:t>
            </a:r>
            <a:r>
              <a:rPr baseline="-25000"/>
              <a:t>vehicle </a:t>
            </a:r>
            <a:r>
              <a:t>(= vehicle's head-on cross sectional area)</a:t>
            </a:r>
          </a:p>
          <a:p>
            <a:pPr algn="ctr">
              <a:tabLst>
                <a:tab pos="368300" algn="l"/>
                <a:tab pos="596900" algn="l"/>
                <a:tab pos="1054100" algn="l"/>
                <a:tab pos="1511300" algn="l"/>
                <a:tab pos="2006600" algn="l"/>
                <a:tab pos="2387600" algn="l"/>
              </a:tabLst>
              <a:defRPr sz="1700" b="1">
                <a:solidFill>
                  <a:srgbClr val="FBC901"/>
                </a:solidFill>
              </a:defRPr>
            </a:pPr>
            <a:endParaRPr/>
          </a:p>
          <a:p>
            <a:pPr algn="ctr">
              <a:tabLst>
                <a:tab pos="368300" algn="l"/>
                <a:tab pos="596900" algn="l"/>
                <a:tab pos="1054100" algn="l"/>
                <a:tab pos="1511300" algn="l"/>
                <a:tab pos="2006600" algn="l"/>
                <a:tab pos="2387600" algn="l"/>
              </a:tabLst>
              <a:defRPr sz="1800" b="1">
                <a:solidFill>
                  <a:srgbClr val="FBC901"/>
                </a:solidFill>
              </a:defRPr>
            </a:pPr>
            <a:r>
              <a:t>NEITHER VEHICLE LENGTH NOR MASS APPEAR IN EQUATION ABOVE</a:t>
            </a:r>
          </a:p>
          <a:p>
            <a:pPr algn="ctr">
              <a:tabLst>
                <a:tab pos="368300" algn="l"/>
                <a:tab pos="596900" algn="l"/>
                <a:tab pos="1054100" algn="l"/>
                <a:tab pos="1511300" algn="l"/>
                <a:tab pos="2006600" algn="l"/>
                <a:tab pos="2387600" algn="l"/>
              </a:tabLst>
              <a:defRPr sz="1800" b="1">
                <a:solidFill>
                  <a:srgbClr val="FBC901"/>
                </a:solidFill>
              </a:defRPr>
            </a:pPr>
            <a:r>
              <a:t>Suggesting longer / heavier vehicles consume no more energy per distance</a:t>
            </a:r>
          </a:p>
          <a:p>
            <a:pPr>
              <a:tabLst>
                <a:tab pos="368300" algn="l"/>
                <a:tab pos="596900" algn="l"/>
                <a:tab pos="1054100" algn="l"/>
                <a:tab pos="1511300" algn="l"/>
                <a:tab pos="2006600" algn="l"/>
                <a:tab pos="2387600" algn="l"/>
              </a:tabLst>
              <a:defRPr sz="1500"/>
            </a:pPr>
            <a:endParaRPr/>
          </a:p>
          <a:p>
            <a:pPr>
              <a:tabLst>
                <a:tab pos="368300" algn="l"/>
                <a:tab pos="596900" algn="l"/>
                <a:tab pos="1054100" algn="l"/>
                <a:tab pos="1511300" algn="l"/>
                <a:tab pos="2006600" algn="l"/>
                <a:tab pos="2387600" algn="l"/>
              </a:tabLst>
              <a:defRPr sz="1800"/>
            </a:pPr>
            <a:r>
              <a:t>Yes, this model considers only how much energy is added to air as it is taken</a:t>
            </a:r>
          </a:p>
          <a:p>
            <a:pPr>
              <a:tabLst>
                <a:tab pos="368300" algn="l"/>
                <a:tab pos="596900" algn="l"/>
                <a:tab pos="1054100" algn="l"/>
                <a:tab pos="1511300" algn="l"/>
                <a:tab pos="2006600" algn="l"/>
                <a:tab pos="2387600" algn="l"/>
              </a:tabLst>
              <a:defRPr sz="700"/>
            </a:pPr>
            <a:r>
              <a:t>	</a:t>
            </a:r>
          </a:p>
          <a:p>
            <a:pPr>
              <a:tabLst>
                <a:tab pos="368300" algn="l"/>
                <a:tab pos="596900" algn="l"/>
                <a:tab pos="1054100" algn="l"/>
                <a:tab pos="1511300" algn="l"/>
                <a:tab pos="2006600" algn="l"/>
                <a:tab pos="2387600" algn="l"/>
              </a:tabLst>
              <a:defRPr sz="1800"/>
            </a:pPr>
            <a:r>
              <a:t>	from being stationary ahead of a vehicle to being dragged at speed behind it</a:t>
            </a:r>
          </a:p>
          <a:p>
            <a:pPr>
              <a:tabLst>
                <a:tab pos="368300" algn="l"/>
                <a:tab pos="596900" algn="l"/>
                <a:tab pos="1054100" algn="l"/>
                <a:tab pos="1511300" algn="l"/>
                <a:tab pos="2006600" algn="l"/>
                <a:tab pos="2387600" algn="l"/>
              </a:tabLst>
              <a:defRPr sz="800"/>
            </a:pPr>
            <a:endParaRPr/>
          </a:p>
          <a:p>
            <a:pPr>
              <a:tabLst>
                <a:tab pos="368300" algn="l"/>
                <a:tab pos="596900" algn="l"/>
                <a:tab pos="1054100" algn="l"/>
                <a:tab pos="1511300" algn="l"/>
                <a:tab pos="2006600" algn="l"/>
                <a:tab pos="2387600" algn="l"/>
              </a:tabLst>
              <a:defRPr sz="1800"/>
            </a:pPr>
            <a:r>
              <a:t>Real world vehicles moving </a:t>
            </a:r>
            <a:r>
              <a:rPr b="1"/>
              <a:t>through</a:t>
            </a:r>
            <a:r>
              <a:t> air </a:t>
            </a:r>
            <a:r>
              <a:rPr b="1"/>
              <a:t>also </a:t>
            </a:r>
            <a:r>
              <a:t>produce chaotic turbulence which, </a:t>
            </a:r>
          </a:p>
          <a:p>
            <a:pPr>
              <a:tabLst>
                <a:tab pos="368300" algn="l"/>
                <a:tab pos="596900" algn="l"/>
                <a:tab pos="1054100" algn="l"/>
                <a:tab pos="1511300" algn="l"/>
                <a:tab pos="2006600" algn="l"/>
                <a:tab pos="2387600" algn="l"/>
              </a:tabLst>
              <a:defRPr sz="700"/>
            </a:pPr>
            <a:endParaRPr/>
          </a:p>
          <a:p>
            <a:pPr>
              <a:tabLst>
                <a:tab pos="368300" algn="l"/>
                <a:tab pos="596900" algn="l"/>
                <a:tab pos="1054100" algn="l"/>
                <a:tab pos="1511300" algn="l"/>
                <a:tab pos="2006600" algn="l"/>
                <a:tab pos="2387600" algn="l"/>
              </a:tabLst>
              <a:defRPr sz="1800"/>
            </a:pPr>
            <a:r>
              <a:t>	at finer and finer scales, ends up enhancing atom &amp; molecular movement = </a:t>
            </a:r>
            <a:r>
              <a:rPr b="1">
                <a:solidFill>
                  <a:srgbClr val="E04550"/>
                </a:solidFill>
              </a:rPr>
              <a:t>Heat</a:t>
            </a:r>
          </a:p>
          <a:p>
            <a:pPr marL="0" lvl="1" indent="640896">
              <a:buSzTx/>
              <a:buNone/>
              <a:tabLst>
                <a:tab pos="368300" algn="l"/>
                <a:tab pos="596900" algn="l"/>
                <a:tab pos="1054100" algn="l"/>
                <a:tab pos="1511300" algn="l"/>
                <a:tab pos="2006600" algn="l"/>
                <a:tab pos="2387600" algn="l"/>
              </a:tabLst>
              <a:defRPr sz="900"/>
            </a:pPr>
            <a:endParaRPr b="1">
              <a:solidFill>
                <a:srgbClr val="E04550"/>
              </a:solidFill>
            </a:endParaRPr>
          </a:p>
          <a:p>
            <a:pPr algn="ctr">
              <a:tabLst>
                <a:tab pos="368300" algn="l"/>
                <a:tab pos="596900" algn="l"/>
                <a:tab pos="1054100" algn="l"/>
                <a:tab pos="1511300" algn="l"/>
                <a:tab pos="2006600" algn="l"/>
                <a:tab pos="2387600" algn="l"/>
              </a:tabLst>
              <a:defRPr sz="1800"/>
            </a:pPr>
            <a:r>
              <a:rPr b="1"/>
              <a:t>NEVERTHELESS: </a:t>
            </a:r>
            <a:r>
              <a:rPr b="1">
                <a:solidFill>
                  <a:srgbClr val="FBC901"/>
                </a:solidFill>
              </a:rPr>
              <a:t>LONGER rail &amp; road trains DO make excellent energy sense!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Rectangle 2"/>
          <p:cNvSpPr txBox="1">
            <a:spLocks noGrp="1"/>
          </p:cNvSpPr>
          <p:nvPr>
            <p:ph type="title"/>
          </p:nvPr>
        </p:nvSpPr>
        <p:spPr>
          <a:xfrm>
            <a:off x="304800" y="25400"/>
            <a:ext cx="8534400" cy="533400"/>
          </a:xfrm>
          <a:prstGeom prst="rect">
            <a:avLst/>
          </a:prstGeom>
        </p:spPr>
        <p:txBody>
          <a:bodyPr/>
          <a:lstStyle>
            <a:lvl1pPr>
              <a:defRPr sz="2200" i="1"/>
            </a:lvl1pPr>
          </a:lstStyle>
          <a:p>
            <a:r>
              <a:t>The first way of reducing a vehicle's drag:</a:t>
            </a:r>
          </a:p>
        </p:txBody>
      </p:sp>
      <p:sp>
        <p:nvSpPr>
          <p:cNvPr id="587" name="Rectangle 3"/>
          <p:cNvSpPr txBox="1">
            <a:spLocks noGrp="1"/>
          </p:cNvSpPr>
          <p:nvPr>
            <p:ph type="body" sz="quarter" idx="1"/>
          </p:nvPr>
        </p:nvSpPr>
        <p:spPr>
          <a:xfrm>
            <a:off x="228600" y="647700"/>
            <a:ext cx="8915400" cy="533400"/>
          </a:xfrm>
          <a:prstGeom prst="rect">
            <a:avLst/>
          </a:prstGeom>
        </p:spPr>
        <p:txBody>
          <a:bodyPr/>
          <a:lstStyle/>
          <a:p>
            <a:pPr>
              <a:defRPr sz="1800" b="1">
                <a:solidFill>
                  <a:srgbClr val="FFCC00"/>
                </a:solidFill>
              </a:defRPr>
            </a:pPr>
            <a:r>
              <a:t>1) Reduce its Drag Coefficient (c</a:t>
            </a:r>
            <a:r>
              <a:rPr baseline="-25000"/>
              <a:t>drag</a:t>
            </a:r>
            <a:r>
              <a:t>)</a:t>
            </a:r>
            <a:r>
              <a:rPr>
                <a:solidFill>
                  <a:srgbClr val="FFFFFF"/>
                </a:solidFill>
              </a:rPr>
              <a:t> </a:t>
            </a:r>
            <a:r>
              <a:rPr b="0">
                <a:solidFill>
                  <a:srgbClr val="FFFFFF"/>
                </a:solidFill>
              </a:rPr>
              <a:t>via better streamlining:</a:t>
            </a:r>
          </a:p>
        </p:txBody>
      </p:sp>
      <p:sp>
        <p:nvSpPr>
          <p:cNvPr id="588" name="Rectangle 3"/>
          <p:cNvSpPr txBox="1"/>
          <p:nvPr/>
        </p:nvSpPr>
        <p:spPr>
          <a:xfrm>
            <a:off x="152400" y="1181100"/>
            <a:ext cx="2588897" cy="5270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4">
              <a:spcBef>
                <a:spcPts val="400"/>
              </a:spcBef>
              <a:defRPr>
                <a:solidFill>
                  <a:srgbClr val="FFFFFF"/>
                </a:solidFill>
                <a:effectLst>
                  <a:outerShdw blurRad="38100" dist="38100" dir="2700000" rotWithShape="0">
                    <a:srgbClr val="000000"/>
                  </a:outerShdw>
                </a:effectLst>
              </a:defRPr>
            </a:pPr>
            <a:r>
              <a:t>c</a:t>
            </a:r>
            <a:r>
              <a:rPr baseline="-5999"/>
              <a:t>drag</a:t>
            </a:r>
            <a:r>
              <a:t>:</a:t>
            </a:r>
          </a:p>
          <a:p>
            <a:pPr>
              <a:spcBef>
                <a:spcPts val="400"/>
              </a:spcBef>
              <a:defRPr sz="9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Honda Insight 	0.25</a:t>
            </a:r>
            <a:endParaRPr sz="1600"/>
          </a:p>
          <a:p>
            <a:pPr>
              <a:spcBef>
                <a:spcPts val="400"/>
              </a:spcBef>
              <a:defRPr sz="800" b="0">
                <a:solidFill>
                  <a:srgbClr val="FFFFFF"/>
                </a:solidFill>
                <a:effectLst>
                  <a:outerShdw blurRad="38100" dist="38100" dir="2700000" rotWithShape="0">
                    <a:srgbClr val="000000"/>
                  </a:outerShdw>
                </a:effectLst>
              </a:defRPr>
            </a:pPr>
            <a:endParaRPr sz="1600"/>
          </a:p>
          <a:p>
            <a:pPr>
              <a:spcBef>
                <a:spcPts val="400"/>
              </a:spcBef>
              <a:defRPr b="0">
                <a:solidFill>
                  <a:srgbClr val="FFFFFF"/>
                </a:solidFill>
                <a:effectLst>
                  <a:outerShdw blurRad="38100" dist="38100" dir="2700000" rotWithShape="0">
                    <a:srgbClr val="000000"/>
                  </a:outerShdw>
                </a:effectLst>
              </a:defRPr>
            </a:pPr>
            <a:r>
              <a:t>Prius		0.26</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Renault 25	0.28</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Honda Civic	0.31</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Volkswagen Polo	0.32</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Peugeot 206	0.33</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Ford Siesta	0.34</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Audi TT		0.35</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Honda Civic	0.36</a:t>
            </a:r>
          </a:p>
          <a:p>
            <a:pPr>
              <a:spcBef>
                <a:spcPts val="400"/>
              </a:spcBef>
              <a:defRPr sz="8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Citroen 2CV	0.51</a:t>
            </a:r>
          </a:p>
        </p:txBody>
      </p:sp>
      <p:grpSp>
        <p:nvGrpSpPr>
          <p:cNvPr id="593" name="Group"/>
          <p:cNvGrpSpPr/>
          <p:nvPr/>
        </p:nvGrpSpPr>
        <p:grpSpPr>
          <a:xfrm>
            <a:off x="2870200" y="1714500"/>
            <a:ext cx="939800" cy="4762501"/>
            <a:chOff x="0" y="0"/>
            <a:chExt cx="939800" cy="4762500"/>
          </a:xfrm>
        </p:grpSpPr>
        <p:pic>
          <p:nvPicPr>
            <p:cNvPr id="589" name="Picture 9" descr="Picture 9"/>
            <p:cNvPicPr>
              <a:picLocks noChangeAspect="1"/>
            </p:cNvPicPr>
            <p:nvPr/>
          </p:nvPicPr>
          <p:blipFill>
            <a:blip r:embed="rId2"/>
            <a:stretch>
              <a:fillRect/>
            </a:stretch>
          </p:blipFill>
          <p:spPr>
            <a:xfrm>
              <a:off x="101600" y="1917700"/>
              <a:ext cx="838200" cy="400992"/>
            </a:xfrm>
            <a:prstGeom prst="rect">
              <a:avLst/>
            </a:prstGeom>
            <a:ln w="12700" cap="flat">
              <a:noFill/>
              <a:miter lim="400000"/>
            </a:ln>
            <a:effectLst/>
          </p:spPr>
        </p:pic>
        <p:pic>
          <p:nvPicPr>
            <p:cNvPr id="590" name="Picture 10" descr="Picture 10"/>
            <p:cNvPicPr>
              <a:picLocks noChangeAspect="1"/>
            </p:cNvPicPr>
            <p:nvPr/>
          </p:nvPicPr>
          <p:blipFill>
            <a:blip r:embed="rId3"/>
            <a:srcRect l="2780" t="22268" r="2780" b="11134"/>
            <a:stretch>
              <a:fillRect/>
            </a:stretch>
          </p:blipFill>
          <p:spPr>
            <a:xfrm>
              <a:off x="101599" y="4319753"/>
              <a:ext cx="838201" cy="442748"/>
            </a:xfrm>
            <a:prstGeom prst="rect">
              <a:avLst/>
            </a:prstGeom>
            <a:ln w="12700" cap="flat">
              <a:noFill/>
              <a:miter lim="400000"/>
            </a:ln>
            <a:effectLst/>
          </p:spPr>
        </p:pic>
        <p:pic>
          <p:nvPicPr>
            <p:cNvPr id="591" name="Picture 19" descr="Picture 19"/>
            <p:cNvPicPr>
              <a:picLocks noChangeAspect="1"/>
            </p:cNvPicPr>
            <p:nvPr/>
          </p:nvPicPr>
          <p:blipFill>
            <a:blip r:embed="rId4"/>
            <a:stretch>
              <a:fillRect/>
            </a:stretch>
          </p:blipFill>
          <p:spPr>
            <a:xfrm>
              <a:off x="101600" y="3314700"/>
              <a:ext cx="760380" cy="533400"/>
            </a:xfrm>
            <a:prstGeom prst="rect">
              <a:avLst/>
            </a:prstGeom>
            <a:ln w="12700" cap="flat">
              <a:noFill/>
              <a:miter lim="400000"/>
            </a:ln>
            <a:effectLst/>
          </p:spPr>
        </p:pic>
        <p:pic>
          <p:nvPicPr>
            <p:cNvPr id="592" name="Picture 15" descr="Picture 15"/>
            <p:cNvPicPr>
              <a:picLocks noChangeAspect="1"/>
            </p:cNvPicPr>
            <p:nvPr/>
          </p:nvPicPr>
          <p:blipFill>
            <a:blip r:embed="rId5"/>
            <a:stretch>
              <a:fillRect/>
            </a:stretch>
          </p:blipFill>
          <p:spPr>
            <a:xfrm>
              <a:off x="0" y="0"/>
              <a:ext cx="939800" cy="409091"/>
            </a:xfrm>
            <a:prstGeom prst="rect">
              <a:avLst/>
            </a:prstGeom>
            <a:ln w="12700" cap="flat">
              <a:noFill/>
              <a:miter lim="400000"/>
            </a:ln>
            <a:effectLst/>
          </p:spPr>
        </p:pic>
      </p:grpSp>
      <p:sp>
        <p:nvSpPr>
          <p:cNvPr id="594" name="Rectangle 5"/>
          <p:cNvSpPr txBox="1"/>
          <p:nvPr/>
        </p:nvSpPr>
        <p:spPr>
          <a:xfrm>
            <a:off x="4521654" y="6533420"/>
            <a:ext cx="446994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a:solidFill>
                  <a:schemeClr val="accent1"/>
                </a:solidFill>
              </a:defRPr>
            </a:lvl1pPr>
          </a:lstStyle>
          <a:p>
            <a:r>
              <a:t>After "Sustainable Energy without the Hot Air" (page 257)</a:t>
            </a:r>
          </a:p>
        </p:txBody>
      </p:sp>
      <p:sp>
        <p:nvSpPr>
          <p:cNvPr id="595" name="Rectangle 3"/>
          <p:cNvSpPr txBox="1"/>
          <p:nvPr/>
        </p:nvSpPr>
        <p:spPr>
          <a:xfrm>
            <a:off x="4576851" y="1508019"/>
            <a:ext cx="4359553" cy="4795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a:solidFill>
                  <a:srgbClr val="FFFFFF"/>
                </a:solidFill>
                <a:effectLst>
                  <a:outerShdw blurRad="38100" dist="38100" dir="2700000" rotWithShape="0">
                    <a:srgbClr val="000000"/>
                  </a:outerShdw>
                </a:effectLst>
              </a:defRPr>
            </a:pPr>
            <a:r>
              <a:t>For modern cars (≠ Citroen 2CV):</a:t>
            </a:r>
          </a:p>
          <a:p>
            <a:pPr>
              <a:spcBef>
                <a:spcPts val="400"/>
              </a:spcBef>
              <a:defRPr sz="100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Streamlining =&gt; diminishing returns</a:t>
            </a:r>
          </a:p>
          <a:p>
            <a:pPr>
              <a:spcBef>
                <a:spcPts val="400"/>
              </a:spcBef>
              <a:defRPr sz="9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   - Somewhat boxy Polo:  c</a:t>
            </a:r>
            <a:r>
              <a:rPr b="1" baseline="-25000"/>
              <a:t>drag</a:t>
            </a:r>
            <a:r>
              <a:t> = 0.32</a:t>
            </a:r>
          </a:p>
          <a:p>
            <a:pPr>
              <a:spcBef>
                <a:spcPts val="400"/>
              </a:spcBef>
              <a:defRPr sz="10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   - Teardrop shaped Insight:  c</a:t>
            </a:r>
            <a:r>
              <a:rPr b="1" baseline="-25000"/>
              <a:t>drag</a:t>
            </a:r>
            <a:r>
              <a:t> = 0.25 </a:t>
            </a:r>
          </a:p>
          <a:p>
            <a:pPr>
              <a:spcBef>
                <a:spcPts val="400"/>
              </a:spcBef>
              <a:defRPr sz="9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   - Total range: </a:t>
            </a:r>
            <a:r>
              <a:rPr b="1">
                <a:solidFill>
                  <a:srgbClr val="FFCC00"/>
                </a:solidFill>
              </a:rPr>
              <a:t>Ratio of 1.5 to 1</a:t>
            </a:r>
          </a:p>
          <a:p>
            <a:pPr>
              <a:spcBef>
                <a:spcPts val="400"/>
              </a:spcBef>
              <a:defRPr sz="1600" b="0">
                <a:solidFill>
                  <a:srgbClr val="FFFFFF"/>
                </a:solidFill>
                <a:effectLst>
                  <a:outerShdw blurRad="38100" dist="38100" dir="2700000" rotWithShape="0">
                    <a:srgbClr val="000000"/>
                  </a:outerShdw>
                </a:effectLst>
              </a:defRPr>
            </a:pPr>
            <a:endParaRPr b="1">
              <a:solidFill>
                <a:srgbClr val="FFCC00"/>
              </a:solidFill>
            </a:endParaRPr>
          </a:p>
          <a:p>
            <a:pPr>
              <a:spcBef>
                <a:spcPts val="400"/>
              </a:spcBef>
              <a:tabLst>
                <a:tab pos="406400" algn="l"/>
              </a:tabLst>
              <a:defRPr b="0">
                <a:solidFill>
                  <a:srgbClr val="FFFFFF"/>
                </a:solidFill>
                <a:effectLst>
                  <a:outerShdw blurRad="38100" dist="38100" dir="2700000" rotWithShape="0">
                    <a:srgbClr val="000000"/>
                  </a:outerShdw>
                </a:effectLst>
              </a:defRPr>
            </a:pPr>
            <a:r>
              <a:t>So more severe streamlining is </a:t>
            </a:r>
            <a:r>
              <a:rPr b="1"/>
              <a:t>not </a:t>
            </a:r>
            <a:r>
              <a:t>  </a:t>
            </a:r>
          </a:p>
          <a:p>
            <a:pPr>
              <a:spcBef>
                <a:spcPts val="400"/>
              </a:spcBef>
              <a:tabLst>
                <a:tab pos="406400" algn="l"/>
              </a:tabLst>
              <a:defRPr sz="8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	likely to be an energy "silver bullet"</a:t>
            </a:r>
          </a:p>
          <a:p>
            <a:pPr algn="r">
              <a:spcBef>
                <a:spcPts val="400"/>
              </a:spcBef>
              <a:tabLst>
                <a:tab pos="406400" algn="l"/>
              </a:tabLst>
              <a:defRPr sz="24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Especially as we are </a:t>
            </a:r>
            <a:r>
              <a:rPr b="1"/>
              <a:t>already</a:t>
            </a:r>
            <a:r>
              <a:t> cutting into</a:t>
            </a:r>
          </a:p>
          <a:p>
            <a:pPr>
              <a:spcBef>
                <a:spcPts val="400"/>
              </a:spcBef>
              <a:tabLst>
                <a:tab pos="406400" algn="l"/>
              </a:tabLst>
              <a:defRPr sz="8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	usable head room &amp; cargo space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Rectangle 2"/>
          <p:cNvSpPr txBox="1">
            <a:spLocks noGrp="1"/>
          </p:cNvSpPr>
          <p:nvPr>
            <p:ph type="title"/>
          </p:nvPr>
        </p:nvSpPr>
        <p:spPr>
          <a:xfrm>
            <a:off x="304800" y="25400"/>
            <a:ext cx="8534400" cy="533400"/>
          </a:xfrm>
          <a:prstGeom prst="rect">
            <a:avLst/>
          </a:prstGeom>
        </p:spPr>
        <p:txBody>
          <a:bodyPr/>
          <a:lstStyle>
            <a:lvl1pPr>
              <a:defRPr sz="2200" i="1"/>
            </a:lvl1pPr>
          </a:lstStyle>
          <a:p>
            <a:r>
              <a:t>The second way of reducing a vehicle's drag:</a:t>
            </a:r>
          </a:p>
        </p:txBody>
      </p:sp>
      <p:sp>
        <p:nvSpPr>
          <p:cNvPr id="598" name="Rectangle 3"/>
          <p:cNvSpPr txBox="1">
            <a:spLocks noGrp="1"/>
          </p:cNvSpPr>
          <p:nvPr>
            <p:ph type="body" sz="quarter" idx="1"/>
          </p:nvPr>
        </p:nvSpPr>
        <p:spPr>
          <a:xfrm>
            <a:off x="228600" y="647700"/>
            <a:ext cx="8915400" cy="533400"/>
          </a:xfrm>
          <a:prstGeom prst="rect">
            <a:avLst/>
          </a:prstGeom>
        </p:spPr>
        <p:txBody>
          <a:bodyPr/>
          <a:lstStyle/>
          <a:p>
            <a:pPr>
              <a:defRPr sz="1800" b="1">
                <a:solidFill>
                  <a:srgbClr val="FFCC00"/>
                </a:solidFill>
              </a:defRPr>
            </a:pPr>
            <a:r>
              <a:t>2) Reduce its Drag Area (c</a:t>
            </a:r>
            <a:r>
              <a:rPr baseline="-25000"/>
              <a:t>drag</a:t>
            </a:r>
            <a:r>
              <a:t> A</a:t>
            </a:r>
            <a:r>
              <a:rPr baseline="-25000"/>
              <a:t>vehicle</a:t>
            </a:r>
            <a:r>
              <a:t>) </a:t>
            </a:r>
            <a:r>
              <a:rPr b="0">
                <a:solidFill>
                  <a:srgbClr val="FFFFFF"/>
                </a:solidFill>
              </a:rPr>
              <a:t>- numbers below are given in m</a:t>
            </a:r>
            <a:r>
              <a:rPr b="0" baseline="30000">
                <a:solidFill>
                  <a:srgbClr val="FFFFFF"/>
                </a:solidFill>
              </a:rPr>
              <a:t>2</a:t>
            </a:r>
            <a:r>
              <a:rPr b="0">
                <a:solidFill>
                  <a:srgbClr val="FFFFFF"/>
                </a:solidFill>
              </a:rPr>
              <a:t>:</a:t>
            </a:r>
          </a:p>
        </p:txBody>
      </p:sp>
      <p:sp>
        <p:nvSpPr>
          <p:cNvPr id="599" name="Rectangle 5"/>
          <p:cNvSpPr txBox="1"/>
          <p:nvPr/>
        </p:nvSpPr>
        <p:spPr>
          <a:xfrm>
            <a:off x="4572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a:solidFill>
                  <a:schemeClr val="accent1"/>
                </a:solidFill>
              </a:defRPr>
            </a:lvl1pPr>
          </a:lstStyle>
          <a:p>
            <a:r>
              <a:t>After "Sustainable Energy without the Hot Air" (page 257)</a:t>
            </a:r>
          </a:p>
        </p:txBody>
      </p:sp>
      <p:sp>
        <p:nvSpPr>
          <p:cNvPr id="600" name="Rectangle 3"/>
          <p:cNvSpPr txBox="1"/>
          <p:nvPr/>
        </p:nvSpPr>
        <p:spPr>
          <a:xfrm>
            <a:off x="4470400" y="1447800"/>
            <a:ext cx="4698300" cy="4563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06400" algn="l"/>
              </a:tabLst>
              <a:defRPr>
                <a:solidFill>
                  <a:srgbClr val="FFFFFF"/>
                </a:solidFill>
                <a:effectLst>
                  <a:outerShdw blurRad="38100" dist="38100" dir="2700000" rotWithShape="0">
                    <a:srgbClr val="000000"/>
                  </a:outerShdw>
                </a:effectLst>
              </a:defRPr>
            </a:pPr>
            <a:r>
              <a:t>For modern cars (≠ Citroen 2CV):</a:t>
            </a:r>
          </a:p>
          <a:p>
            <a:pPr algn="ctr">
              <a:spcBef>
                <a:spcPts val="400"/>
              </a:spcBef>
              <a:tabLst>
                <a:tab pos="406400" algn="l"/>
              </a:tabLst>
              <a:defRPr sz="1000">
                <a:solidFill>
                  <a:srgbClr val="FFFFFF"/>
                </a:solidFill>
                <a:effectLst>
                  <a:outerShdw blurRad="38100" dist="38100" dir="2700000" rotWithShape="0">
                    <a:srgbClr val="000000"/>
                  </a:outerShdw>
                </a:effectLst>
              </a:defRPr>
            </a:pPr>
            <a:endParaRPr/>
          </a:p>
          <a:p>
            <a:pPr>
              <a:spcBef>
                <a:spcPts val="400"/>
              </a:spcBef>
              <a:tabLst>
                <a:tab pos="406400" algn="l"/>
              </a:tabLst>
              <a:defRPr>
                <a:solidFill>
                  <a:srgbClr val="FFFFFF"/>
                </a:solidFill>
                <a:effectLst>
                  <a:outerShdw blurRad="38100" dist="38100" dir="2700000" rotWithShape="0">
                    <a:srgbClr val="000000"/>
                  </a:outerShdw>
                </a:effectLst>
              </a:defRPr>
            </a:pPr>
            <a:r>
              <a:t>	SIZE MATTERS A LOT!</a:t>
            </a:r>
          </a:p>
          <a:p>
            <a:pPr>
              <a:spcBef>
                <a:spcPts val="400"/>
              </a:spcBef>
              <a:tabLst>
                <a:tab pos="406400" algn="l"/>
              </a:tabLst>
              <a:defRPr sz="9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   	- Small Honda Insight:  0.47</a:t>
            </a:r>
          </a:p>
          <a:p>
            <a:pPr>
              <a:spcBef>
                <a:spcPts val="400"/>
              </a:spcBef>
              <a:tabLst>
                <a:tab pos="406400" algn="l"/>
              </a:tabLst>
              <a:defRPr sz="1000" b="0">
                <a:solidFill>
                  <a:srgbClr val="FFFFFF"/>
                </a:solidFill>
                <a:effectLst>
                  <a:outerShdw blurRad="38100" dist="38100" dir="2700000" rotWithShape="0">
                    <a:srgbClr val="000000"/>
                  </a:outerShdw>
                </a:effectLst>
              </a:defRPr>
            </a:pPr>
            <a:r>
              <a:t>	</a:t>
            </a:r>
          </a:p>
          <a:p>
            <a:pPr>
              <a:spcBef>
                <a:spcPts val="400"/>
              </a:spcBef>
              <a:tabLst>
                <a:tab pos="406400" algn="l"/>
              </a:tabLst>
              <a:defRPr b="0">
                <a:solidFill>
                  <a:srgbClr val="FFFFFF"/>
                </a:solidFill>
                <a:effectLst>
                  <a:outerShdw blurRad="38100" dist="38100" dir="2700000" rotWithShape="0">
                    <a:srgbClr val="000000"/>
                  </a:outerShdw>
                </a:effectLst>
              </a:defRPr>
            </a:pPr>
            <a:r>
              <a:t>   	- "Typical Car:" 	 0.8</a:t>
            </a:r>
          </a:p>
          <a:p>
            <a:pPr>
              <a:spcBef>
                <a:spcPts val="400"/>
              </a:spcBef>
              <a:tabLst>
                <a:tab pos="406400" algn="l"/>
              </a:tabLst>
              <a:defRPr sz="12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Sub-range: </a:t>
            </a:r>
            <a:r>
              <a:rPr b="1">
                <a:solidFill>
                  <a:srgbClr val="FFCC00"/>
                </a:solidFill>
              </a:rPr>
              <a:t>Ratio of almost 2 to 1</a:t>
            </a:r>
          </a:p>
          <a:p>
            <a:pPr>
              <a:spcBef>
                <a:spcPts val="400"/>
              </a:spcBef>
              <a:tabLst>
                <a:tab pos="406400" algn="l"/>
              </a:tabLst>
              <a:defRPr sz="1100" b="0">
                <a:solidFill>
                  <a:srgbClr val="FFFFFF"/>
                </a:solidFill>
                <a:effectLst>
                  <a:outerShdw blurRad="38100" dist="38100" dir="2700000" rotWithShape="0">
                    <a:srgbClr val="000000"/>
                  </a:outerShdw>
                </a:effectLst>
              </a:defRPr>
            </a:pPr>
            <a:endParaRPr b="1">
              <a:solidFill>
                <a:srgbClr val="FFCC00"/>
              </a:solidFill>
            </a:endParaRPr>
          </a:p>
          <a:p>
            <a:pPr>
              <a:spcBef>
                <a:spcPts val="400"/>
              </a:spcBef>
              <a:tabLst>
                <a:tab pos="406400" algn="l"/>
              </a:tabLst>
              <a:defRPr b="0">
                <a:solidFill>
                  <a:srgbClr val="FFFFFF"/>
                </a:solidFill>
                <a:effectLst>
                  <a:outerShdw blurRad="38100" dist="38100" dir="2700000" rotWithShape="0">
                    <a:srgbClr val="000000"/>
                  </a:outerShdw>
                </a:effectLst>
              </a:defRPr>
            </a:pPr>
            <a:r>
              <a:t>   	- Land Rover pushes ratio to almost 3:1</a:t>
            </a:r>
          </a:p>
          <a:p>
            <a:pPr>
              <a:spcBef>
                <a:spcPts val="400"/>
              </a:spcBef>
              <a:tabLst>
                <a:tab pos="406400" algn="l"/>
              </a:tabLst>
              <a:defRPr sz="1200" b="0">
                <a:solidFill>
                  <a:srgbClr val="FFFFFF"/>
                </a:solidFill>
                <a:effectLst>
                  <a:outerShdw blurRad="38100" dist="38100" dir="2700000" rotWithShape="0">
                    <a:srgbClr val="000000"/>
                  </a:outerShdw>
                </a:effectLst>
              </a:defRPr>
            </a:pPr>
            <a:endParaRPr/>
          </a:p>
          <a:p>
            <a:pPr>
              <a:spcBef>
                <a:spcPts val="400"/>
              </a:spcBef>
              <a:tabLst>
                <a:tab pos="406400" algn="l"/>
              </a:tabLst>
              <a:defRPr b="0">
                <a:solidFill>
                  <a:srgbClr val="FFFFFF"/>
                </a:solidFill>
                <a:effectLst>
                  <a:outerShdw blurRad="38100" dist="38100" dir="2700000" rotWithShape="0">
                    <a:srgbClr val="000000"/>
                  </a:outerShdw>
                </a:effectLst>
              </a:defRPr>
            </a:pPr>
            <a:r>
              <a:t>   	- As would </a:t>
            </a:r>
            <a:r>
              <a:rPr b="1"/>
              <a:t>popular large U.S. SUV's</a:t>
            </a:r>
          </a:p>
          <a:p>
            <a:pPr>
              <a:spcBef>
                <a:spcPts val="400"/>
              </a:spcBef>
              <a:tabLst>
                <a:tab pos="406400" algn="l"/>
              </a:tabLst>
              <a:defRPr sz="1200" b="0">
                <a:solidFill>
                  <a:srgbClr val="FFFFFF"/>
                </a:solidFill>
                <a:effectLst>
                  <a:outerShdw blurRad="38100" dist="38100" dir="2700000" rotWithShape="0">
                    <a:srgbClr val="000000"/>
                  </a:outerShdw>
                </a:effectLst>
              </a:defRPr>
            </a:pPr>
            <a:endParaRPr b="1"/>
          </a:p>
          <a:p>
            <a:pPr>
              <a:spcBef>
                <a:spcPts val="400"/>
              </a:spcBef>
              <a:tabLst>
                <a:tab pos="406400" algn="l"/>
              </a:tabLst>
              <a:defRPr b="0">
                <a:solidFill>
                  <a:srgbClr val="FFFFFF"/>
                </a:solidFill>
                <a:effectLst>
                  <a:outerShdw blurRad="38100" dist="38100" dir="2700000" rotWithShape="0">
                    <a:srgbClr val="000000"/>
                  </a:outerShdw>
                </a:effectLst>
              </a:defRPr>
            </a:pPr>
            <a:r>
              <a:t>Full range: </a:t>
            </a:r>
            <a:r>
              <a:rPr b="1">
                <a:solidFill>
                  <a:srgbClr val="FFCC00"/>
                </a:solidFill>
              </a:rPr>
              <a:t>Ratio of 3 to 1</a:t>
            </a:r>
          </a:p>
          <a:p>
            <a:pPr>
              <a:spcBef>
                <a:spcPts val="400"/>
              </a:spcBef>
              <a:tabLst>
                <a:tab pos="406400" algn="l"/>
              </a:tabLst>
              <a:defRPr sz="1100">
                <a:solidFill>
                  <a:srgbClr val="FFCC00"/>
                </a:solidFill>
                <a:effectLst>
                  <a:outerShdw blurRad="38100" dist="38100" dir="2700000" rotWithShape="0">
                    <a:srgbClr val="000000"/>
                  </a:outerShdw>
                </a:effectLst>
              </a:defRPr>
            </a:pPr>
            <a:endParaRPr b="1">
              <a:solidFill>
                <a:srgbClr val="FFCC00"/>
              </a:solidFill>
            </a:endParaRPr>
          </a:p>
          <a:p>
            <a:pPr algn="ctr">
              <a:spcBef>
                <a:spcPts val="300"/>
              </a:spcBef>
              <a:tabLst>
                <a:tab pos="406400" algn="l"/>
              </a:tabLst>
              <a:defRPr sz="1600" b="0">
                <a:solidFill>
                  <a:srgbClr val="FFFFFF"/>
                </a:solidFill>
                <a:effectLst>
                  <a:outerShdw blurRad="38100" dist="38100" dir="2700000" rotWithShape="0">
                    <a:srgbClr val="000000"/>
                  </a:outerShdw>
                </a:effectLst>
              </a:defRPr>
            </a:pPr>
            <a:r>
              <a:t>("We have met the enemy, and he is us")</a:t>
            </a:r>
          </a:p>
        </p:txBody>
      </p:sp>
      <p:sp>
        <p:nvSpPr>
          <p:cNvPr id="601" name="Rectangle 3"/>
          <p:cNvSpPr txBox="1"/>
          <p:nvPr/>
        </p:nvSpPr>
        <p:spPr>
          <a:xfrm>
            <a:off x="152400" y="1447800"/>
            <a:ext cx="3962400" cy="4035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4">
              <a:spcBef>
                <a:spcPts val="400"/>
              </a:spcBef>
              <a:defRPr b="0">
                <a:solidFill>
                  <a:srgbClr val="FFFFFF"/>
                </a:solidFill>
                <a:effectLst>
                  <a:outerShdw blurRad="38100" dist="38100" dir="2700000" rotWithShape="0">
                    <a:srgbClr val="000000"/>
                  </a:outerShdw>
                </a:effectLst>
              </a:defRPr>
            </a:pPr>
            <a:r>
              <a:t>c</a:t>
            </a:r>
            <a:r>
              <a:rPr baseline="-5999"/>
              <a:t>drag </a:t>
            </a:r>
            <a:r>
              <a:t>A</a:t>
            </a:r>
            <a:r>
              <a:rPr baseline="-5999"/>
              <a:t>vehicle</a:t>
            </a:r>
          </a:p>
          <a:p>
            <a:pPr>
              <a:spcBef>
                <a:spcPts val="400"/>
              </a:spcBef>
              <a:defRPr sz="700" b="0">
                <a:solidFill>
                  <a:srgbClr val="FFFFFF"/>
                </a:solidFill>
                <a:effectLst>
                  <a:outerShdw blurRad="38100" dist="38100" dir="2700000" rotWithShape="0">
                    <a:srgbClr val="000000"/>
                  </a:outerShdw>
                </a:effectLst>
              </a:defRPr>
            </a:pPr>
            <a:endParaRPr baseline="-5999"/>
          </a:p>
          <a:p>
            <a:pPr>
              <a:spcBef>
                <a:spcPts val="400"/>
              </a:spcBef>
              <a:tabLst>
                <a:tab pos="1968500" algn="l"/>
              </a:tabLst>
              <a:defRPr b="0">
                <a:solidFill>
                  <a:srgbClr val="FFFFFF"/>
                </a:solidFill>
                <a:effectLst>
                  <a:outerShdw blurRad="38100" dist="38100" dir="2700000" rotWithShape="0">
                    <a:srgbClr val="000000"/>
                  </a:outerShdw>
                </a:effectLst>
              </a:defRPr>
            </a:pPr>
            <a:r>
              <a:t>Honda Insight	0.47</a:t>
            </a:r>
          </a:p>
          <a:p>
            <a:pPr>
              <a:spcBef>
                <a:spcPts val="400"/>
              </a:spcBef>
              <a:tabLst>
                <a:tab pos="1968500" algn="l"/>
              </a:tabLst>
              <a:defRPr sz="1400" b="0">
                <a:solidFill>
                  <a:srgbClr val="FFFFFF"/>
                </a:solidFill>
                <a:effectLst>
                  <a:outerShdw blurRad="38100" dist="38100" dir="2700000" rotWithShape="0">
                    <a:srgbClr val="000000"/>
                  </a:outerShdw>
                </a:effectLst>
              </a:defRPr>
            </a:pPr>
            <a:endParaRPr/>
          </a:p>
          <a:p>
            <a:pPr>
              <a:spcBef>
                <a:spcPts val="400"/>
              </a:spcBef>
              <a:tabLst>
                <a:tab pos="1968500" algn="l"/>
              </a:tabLst>
              <a:defRPr b="0">
                <a:solidFill>
                  <a:srgbClr val="FFFFFF"/>
                </a:solidFill>
                <a:effectLst>
                  <a:outerShdw blurRad="38100" dist="38100" dir="2700000" rotWithShape="0">
                    <a:srgbClr val="000000"/>
                  </a:outerShdw>
                </a:effectLst>
              </a:defRPr>
            </a:pPr>
            <a:r>
              <a:t>Volkswagen Polo	0.65</a:t>
            </a:r>
          </a:p>
          <a:p>
            <a:pPr>
              <a:spcBef>
                <a:spcPts val="400"/>
              </a:spcBef>
              <a:tabLst>
                <a:tab pos="1968500" algn="l"/>
              </a:tabLst>
              <a:defRPr sz="1400" b="0">
                <a:solidFill>
                  <a:srgbClr val="FFFFFF"/>
                </a:solidFill>
                <a:effectLst>
                  <a:outerShdw blurRad="38100" dist="38100" dir="2700000" rotWithShape="0">
                    <a:srgbClr val="000000"/>
                  </a:outerShdw>
                </a:effectLst>
              </a:defRPr>
            </a:pPr>
            <a:endParaRPr/>
          </a:p>
          <a:p>
            <a:pPr>
              <a:spcBef>
                <a:spcPts val="400"/>
              </a:spcBef>
              <a:tabLst>
                <a:tab pos="1968500" algn="l"/>
              </a:tabLst>
              <a:defRPr b="0">
                <a:solidFill>
                  <a:srgbClr val="FFFFFF"/>
                </a:solidFill>
                <a:effectLst>
                  <a:outerShdw blurRad="38100" dist="38100" dir="2700000" rotWithShape="0">
                    <a:srgbClr val="000000"/>
                  </a:outerShdw>
                </a:effectLst>
              </a:defRPr>
            </a:pPr>
            <a:r>
              <a:t>Honda Civic	0.68</a:t>
            </a:r>
          </a:p>
          <a:p>
            <a:pPr>
              <a:spcBef>
                <a:spcPts val="400"/>
              </a:spcBef>
              <a:tabLst>
                <a:tab pos="1968500" algn="l"/>
              </a:tabLst>
              <a:defRPr sz="1400" b="0">
                <a:solidFill>
                  <a:srgbClr val="FFFFFF"/>
                </a:solidFill>
                <a:effectLst>
                  <a:outerShdw blurRad="38100" dist="38100" dir="2700000" rotWithShape="0">
                    <a:srgbClr val="000000"/>
                  </a:outerShdw>
                </a:effectLst>
              </a:defRPr>
            </a:pPr>
            <a:endParaRPr/>
          </a:p>
          <a:p>
            <a:pPr>
              <a:spcBef>
                <a:spcPts val="400"/>
              </a:spcBef>
              <a:tabLst>
                <a:tab pos="1968500" algn="l"/>
              </a:tabLst>
              <a:defRPr b="0">
                <a:solidFill>
                  <a:srgbClr val="FFFFFF"/>
                </a:solidFill>
                <a:effectLst>
                  <a:outerShdw blurRad="38100" dist="38100" dir="2700000" rotWithShape="0">
                    <a:srgbClr val="000000"/>
                  </a:outerShdw>
                </a:effectLst>
              </a:defRPr>
            </a:pPr>
            <a:r>
              <a:t>"Typical Car"	0.8</a:t>
            </a:r>
          </a:p>
          <a:p>
            <a:pPr>
              <a:spcBef>
                <a:spcPts val="400"/>
              </a:spcBef>
              <a:tabLst>
                <a:tab pos="1968500" algn="l"/>
              </a:tabLst>
              <a:defRPr sz="1400" b="0">
                <a:solidFill>
                  <a:srgbClr val="FFFFFF"/>
                </a:solidFill>
                <a:effectLst>
                  <a:outerShdw blurRad="38100" dist="38100" dir="2700000" rotWithShape="0">
                    <a:srgbClr val="000000"/>
                  </a:outerShdw>
                </a:effectLst>
              </a:defRPr>
            </a:pPr>
            <a:endParaRPr/>
          </a:p>
          <a:p>
            <a:pPr>
              <a:spcBef>
                <a:spcPts val="400"/>
              </a:spcBef>
              <a:tabLst>
                <a:tab pos="1968500" algn="l"/>
              </a:tabLst>
              <a:defRPr b="0">
                <a:solidFill>
                  <a:srgbClr val="FFFFFF"/>
                </a:solidFill>
                <a:effectLst>
                  <a:outerShdw blurRad="38100" dist="38100" dir="2700000" rotWithShape="0">
                    <a:srgbClr val="000000"/>
                  </a:outerShdw>
                </a:effectLst>
              </a:defRPr>
            </a:pPr>
            <a:r>
              <a:t>Volvo 740	0.81</a:t>
            </a:r>
          </a:p>
          <a:p>
            <a:pPr>
              <a:spcBef>
                <a:spcPts val="400"/>
              </a:spcBef>
              <a:tabLst>
                <a:tab pos="1968500" algn="l"/>
              </a:tabLst>
              <a:defRPr sz="1400" b="0">
                <a:solidFill>
                  <a:srgbClr val="FFFFFF"/>
                </a:solidFill>
                <a:effectLst>
                  <a:outerShdw blurRad="38100" dist="38100" dir="2700000" rotWithShape="0">
                    <a:srgbClr val="000000"/>
                  </a:outerShdw>
                </a:effectLst>
              </a:defRPr>
            </a:pPr>
            <a:endParaRPr/>
          </a:p>
          <a:p>
            <a:pPr>
              <a:spcBef>
                <a:spcPts val="400"/>
              </a:spcBef>
              <a:tabLst>
                <a:tab pos="1968500" algn="l"/>
              </a:tabLst>
              <a:defRPr b="0">
                <a:solidFill>
                  <a:srgbClr val="FFFFFF"/>
                </a:solidFill>
                <a:effectLst>
                  <a:outerShdw blurRad="38100" dist="38100" dir="2700000" rotWithShape="0">
                    <a:srgbClr val="000000"/>
                  </a:outerShdw>
                </a:effectLst>
              </a:defRPr>
            </a:pPr>
            <a:r>
              <a:t>Land Rover </a:t>
            </a:r>
          </a:p>
          <a:p>
            <a:pPr>
              <a:spcBef>
                <a:spcPts val="400"/>
              </a:spcBef>
              <a:tabLst>
                <a:tab pos="1968500" algn="l"/>
              </a:tabLst>
              <a:defRPr b="0">
                <a:solidFill>
                  <a:srgbClr val="FFFFFF"/>
                </a:solidFill>
                <a:effectLst>
                  <a:outerShdw blurRad="38100" dist="38100" dir="2700000" rotWithShape="0">
                    <a:srgbClr val="000000"/>
                  </a:outerShdw>
                </a:effectLst>
              </a:defRPr>
            </a:pPr>
            <a:r>
              <a:t>Discovery    	1.6</a:t>
            </a:r>
          </a:p>
        </p:txBody>
      </p:sp>
      <p:grpSp>
        <p:nvGrpSpPr>
          <p:cNvPr id="605" name="Group"/>
          <p:cNvGrpSpPr/>
          <p:nvPr/>
        </p:nvGrpSpPr>
        <p:grpSpPr>
          <a:xfrm>
            <a:off x="2952750" y="1931380"/>
            <a:ext cx="1231900" cy="3765354"/>
            <a:chOff x="0" y="0"/>
            <a:chExt cx="1231900" cy="3765352"/>
          </a:xfrm>
        </p:grpSpPr>
        <p:pic>
          <p:nvPicPr>
            <p:cNvPr id="602" name="Picture 12" descr="Picture 12"/>
            <p:cNvPicPr>
              <a:picLocks noChangeAspect="1"/>
            </p:cNvPicPr>
            <p:nvPr/>
          </p:nvPicPr>
          <p:blipFill>
            <a:blip r:embed="rId2"/>
            <a:stretch>
              <a:fillRect/>
            </a:stretch>
          </p:blipFill>
          <p:spPr>
            <a:xfrm>
              <a:off x="146050" y="0"/>
              <a:ext cx="939800" cy="409091"/>
            </a:xfrm>
            <a:prstGeom prst="rect">
              <a:avLst/>
            </a:prstGeom>
            <a:ln w="12700" cap="flat">
              <a:noFill/>
              <a:miter lim="400000"/>
            </a:ln>
            <a:effectLst/>
          </p:spPr>
        </p:pic>
        <p:pic>
          <p:nvPicPr>
            <p:cNvPr id="603" name="Picture 13" descr="Picture 13"/>
            <p:cNvPicPr>
              <a:picLocks noChangeAspect="1"/>
            </p:cNvPicPr>
            <p:nvPr/>
          </p:nvPicPr>
          <p:blipFill>
            <a:blip r:embed="rId3"/>
            <a:srcRect t="25714" b="8570"/>
            <a:stretch>
              <a:fillRect/>
            </a:stretch>
          </p:blipFill>
          <p:spPr>
            <a:xfrm>
              <a:off x="6350" y="2210533"/>
              <a:ext cx="1219200" cy="448671"/>
            </a:xfrm>
            <a:prstGeom prst="rect">
              <a:avLst/>
            </a:prstGeom>
            <a:ln w="12700" cap="flat">
              <a:noFill/>
              <a:miter lim="400000"/>
            </a:ln>
            <a:effectLst/>
          </p:spPr>
        </p:pic>
        <p:pic>
          <p:nvPicPr>
            <p:cNvPr id="604" name="Picture 14" descr="Picture 14"/>
            <p:cNvPicPr>
              <a:picLocks noChangeAspect="1"/>
            </p:cNvPicPr>
            <p:nvPr/>
          </p:nvPicPr>
          <p:blipFill>
            <a:blip r:embed="rId4"/>
            <a:stretch>
              <a:fillRect/>
            </a:stretch>
          </p:blipFill>
          <p:spPr>
            <a:xfrm>
              <a:off x="0" y="3137632"/>
              <a:ext cx="1231900" cy="62772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8" name="Group 18"/>
          <p:cNvGrpSpPr/>
          <p:nvPr/>
        </p:nvGrpSpPr>
        <p:grpSpPr>
          <a:xfrm>
            <a:off x="1904758" y="780150"/>
            <a:ext cx="5230024" cy="1772060"/>
            <a:chOff x="0" y="0"/>
            <a:chExt cx="5230023" cy="1772058"/>
          </a:xfrm>
        </p:grpSpPr>
        <p:grpSp>
          <p:nvGrpSpPr>
            <p:cNvPr id="624" name="Group 12"/>
            <p:cNvGrpSpPr/>
            <p:nvPr/>
          </p:nvGrpSpPr>
          <p:grpSpPr>
            <a:xfrm>
              <a:off x="-1" y="-1"/>
              <a:ext cx="5230025" cy="1772060"/>
              <a:chOff x="0" y="0"/>
              <a:chExt cx="5230023" cy="1772058"/>
            </a:xfrm>
          </p:grpSpPr>
          <p:grpSp>
            <p:nvGrpSpPr>
              <p:cNvPr id="610" name="Can 10"/>
              <p:cNvGrpSpPr/>
              <p:nvPr/>
            </p:nvGrpSpPr>
            <p:grpSpPr>
              <a:xfrm>
                <a:off x="0" y="472930"/>
                <a:ext cx="1639468" cy="1299129"/>
                <a:chOff x="0" y="0"/>
                <a:chExt cx="1639467" cy="1299127"/>
              </a:xfrm>
            </p:grpSpPr>
            <p:sp>
              <p:nvSpPr>
                <p:cNvPr id="607" name="Shape"/>
                <p:cNvSpPr/>
                <p:nvPr/>
              </p:nvSpPr>
              <p:spPr>
                <a:xfrm rot="5400000">
                  <a:off x="170169" y="-170170"/>
                  <a:ext cx="1299129" cy="1639468"/>
                </a:xfrm>
                <a:custGeom>
                  <a:avLst/>
                  <a:gdLst/>
                  <a:ahLst/>
                  <a:cxnLst>
                    <a:cxn ang="0">
                      <a:pos x="wd2" y="hd2"/>
                    </a:cxn>
                    <a:cxn ang="5400000">
                      <a:pos x="wd2" y="hd2"/>
                    </a:cxn>
                    <a:cxn ang="10800000">
                      <a:pos x="wd2" y="hd2"/>
                    </a:cxn>
                    <a:cxn ang="16200000">
                      <a:pos x="wd2" y="hd2"/>
                    </a:cxn>
                  </a:cxnLst>
                  <a:rect l="0" t="0" r="r" b="b"/>
                  <a:pathLst>
                    <a:path w="21600" h="21600" extrusionOk="0">
                      <a:moveTo>
                        <a:pt x="0" y="4220"/>
                      </a:moveTo>
                      <a:cubicBezTo>
                        <a:pt x="0" y="1889"/>
                        <a:pt x="4835" y="0"/>
                        <a:pt x="10800" y="0"/>
                      </a:cubicBezTo>
                      <a:cubicBezTo>
                        <a:pt x="16765" y="0"/>
                        <a:pt x="21600" y="1889"/>
                        <a:pt x="21600" y="4220"/>
                      </a:cubicBezTo>
                      <a:lnTo>
                        <a:pt x="21600" y="17380"/>
                      </a:lnTo>
                      <a:cubicBezTo>
                        <a:pt x="21600" y="19711"/>
                        <a:pt x="16765" y="21600"/>
                        <a:pt x="10800" y="21600"/>
                      </a:cubicBezTo>
                      <a:cubicBezTo>
                        <a:pt x="4835" y="21600"/>
                        <a:pt x="0" y="19711"/>
                        <a:pt x="0" y="17380"/>
                      </a:cubicBezTo>
                      <a:close/>
                    </a:path>
                  </a:pathLst>
                </a:custGeom>
                <a:solidFill>
                  <a:schemeClr val="accent1">
                    <a:alpha val="39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08" name="Oval"/>
                <p:cNvSpPr/>
                <p:nvPr/>
              </p:nvSpPr>
              <p:spPr>
                <a:xfrm rot="5400000">
                  <a:off x="669577" y="329238"/>
                  <a:ext cx="1299129" cy="640652"/>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09" name="Line"/>
                <p:cNvSpPr/>
                <p:nvPr/>
              </p:nvSpPr>
              <p:spPr>
                <a:xfrm rot="5400000">
                  <a:off x="170169" y="-170170"/>
                  <a:ext cx="1299129" cy="1639468"/>
                </a:xfrm>
                <a:custGeom>
                  <a:avLst/>
                  <a:gdLst/>
                  <a:ahLst/>
                  <a:cxnLst>
                    <a:cxn ang="0">
                      <a:pos x="wd2" y="hd2"/>
                    </a:cxn>
                    <a:cxn ang="5400000">
                      <a:pos x="wd2" y="hd2"/>
                    </a:cxn>
                    <a:cxn ang="10800000">
                      <a:pos x="wd2" y="hd2"/>
                    </a:cxn>
                    <a:cxn ang="16200000">
                      <a:pos x="wd2" y="hd2"/>
                    </a:cxn>
                  </a:cxnLst>
                  <a:rect l="0" t="0" r="r" b="b"/>
                  <a:pathLst>
                    <a:path w="21600" h="21600" extrusionOk="0">
                      <a:moveTo>
                        <a:pt x="21600" y="4220"/>
                      </a:moveTo>
                      <a:cubicBezTo>
                        <a:pt x="21600" y="6551"/>
                        <a:pt x="16765" y="8441"/>
                        <a:pt x="10800" y="8441"/>
                      </a:cubicBezTo>
                      <a:cubicBezTo>
                        <a:pt x="4835" y="8441"/>
                        <a:pt x="0" y="6551"/>
                        <a:pt x="0" y="4220"/>
                      </a:cubicBezTo>
                      <a:cubicBezTo>
                        <a:pt x="0" y="1889"/>
                        <a:pt x="4835" y="0"/>
                        <a:pt x="10800" y="0"/>
                      </a:cubicBezTo>
                      <a:cubicBezTo>
                        <a:pt x="16765" y="0"/>
                        <a:pt x="21600" y="1889"/>
                        <a:pt x="21600" y="4220"/>
                      </a:cubicBezTo>
                      <a:lnTo>
                        <a:pt x="21600" y="17380"/>
                      </a:lnTo>
                      <a:cubicBezTo>
                        <a:pt x="21600" y="19711"/>
                        <a:pt x="16765" y="21600"/>
                        <a:pt x="10800" y="21600"/>
                      </a:cubicBezTo>
                      <a:cubicBezTo>
                        <a:pt x="4835" y="21600"/>
                        <a:pt x="0" y="19711"/>
                        <a:pt x="0" y="17380"/>
                      </a:cubicBezTo>
                      <a:lnTo>
                        <a:pt x="0" y="422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14" name="Can 9"/>
              <p:cNvGrpSpPr/>
              <p:nvPr/>
            </p:nvGrpSpPr>
            <p:grpSpPr>
              <a:xfrm>
                <a:off x="1047437" y="269941"/>
                <a:ext cx="1593928" cy="1096141"/>
                <a:chOff x="0" y="0"/>
                <a:chExt cx="1593926" cy="1096139"/>
              </a:xfrm>
            </p:grpSpPr>
            <p:sp>
              <p:nvSpPr>
                <p:cNvPr id="611" name="Shape"/>
                <p:cNvSpPr/>
                <p:nvPr/>
              </p:nvSpPr>
              <p:spPr>
                <a:xfrm rot="5400000">
                  <a:off x="248893" y="-248894"/>
                  <a:ext cx="1096141" cy="1593928"/>
                </a:xfrm>
                <a:custGeom>
                  <a:avLst/>
                  <a:gdLst/>
                  <a:ahLst/>
                  <a:cxnLst>
                    <a:cxn ang="0">
                      <a:pos x="wd2" y="hd2"/>
                    </a:cxn>
                    <a:cxn ang="5400000">
                      <a:pos x="wd2" y="hd2"/>
                    </a:cxn>
                    <a:cxn ang="10800000">
                      <a:pos x="wd2" y="hd2"/>
                    </a:cxn>
                    <a:cxn ang="16200000">
                      <a:pos x="wd2" y="hd2"/>
                    </a:cxn>
                  </a:cxnLst>
                  <a:rect l="0" t="0" r="r" b="b"/>
                  <a:pathLst>
                    <a:path w="21600" h="21600" extrusionOk="0">
                      <a:moveTo>
                        <a:pt x="0" y="3663"/>
                      </a:moveTo>
                      <a:cubicBezTo>
                        <a:pt x="0" y="1640"/>
                        <a:pt x="4835" y="0"/>
                        <a:pt x="10800" y="0"/>
                      </a:cubicBezTo>
                      <a:cubicBezTo>
                        <a:pt x="16765" y="0"/>
                        <a:pt x="21600" y="1640"/>
                        <a:pt x="21600" y="3663"/>
                      </a:cubicBezTo>
                      <a:lnTo>
                        <a:pt x="21600" y="17937"/>
                      </a:lnTo>
                      <a:cubicBezTo>
                        <a:pt x="21600" y="19960"/>
                        <a:pt x="16765" y="21600"/>
                        <a:pt x="10800" y="21600"/>
                      </a:cubicBezTo>
                      <a:cubicBezTo>
                        <a:pt x="4835" y="21600"/>
                        <a:pt x="0" y="19960"/>
                        <a:pt x="0" y="17937"/>
                      </a:cubicBezTo>
                      <a:close/>
                    </a:path>
                  </a:pathLst>
                </a:custGeom>
                <a:solidFill>
                  <a:schemeClr val="accent1">
                    <a:alpha val="6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2" name="Oval"/>
                <p:cNvSpPr/>
                <p:nvPr/>
              </p:nvSpPr>
              <p:spPr>
                <a:xfrm rot="5400000">
                  <a:off x="775582" y="277795"/>
                  <a:ext cx="1096140" cy="540551"/>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3" name="Line"/>
                <p:cNvSpPr/>
                <p:nvPr/>
              </p:nvSpPr>
              <p:spPr>
                <a:xfrm rot="5400000">
                  <a:off x="248893" y="-248894"/>
                  <a:ext cx="1096141" cy="1593928"/>
                </a:xfrm>
                <a:custGeom>
                  <a:avLst/>
                  <a:gdLst/>
                  <a:ahLst/>
                  <a:cxnLst>
                    <a:cxn ang="0">
                      <a:pos x="wd2" y="hd2"/>
                    </a:cxn>
                    <a:cxn ang="5400000">
                      <a:pos x="wd2" y="hd2"/>
                    </a:cxn>
                    <a:cxn ang="10800000">
                      <a:pos x="wd2" y="hd2"/>
                    </a:cxn>
                    <a:cxn ang="16200000">
                      <a:pos x="wd2" y="hd2"/>
                    </a:cxn>
                  </a:cxnLst>
                  <a:rect l="0" t="0" r="r" b="b"/>
                  <a:pathLst>
                    <a:path w="21600" h="21600" extrusionOk="0">
                      <a:moveTo>
                        <a:pt x="21600" y="3663"/>
                      </a:moveTo>
                      <a:cubicBezTo>
                        <a:pt x="21600" y="5685"/>
                        <a:pt x="16765" y="7325"/>
                        <a:pt x="10800" y="7325"/>
                      </a:cubicBezTo>
                      <a:cubicBezTo>
                        <a:pt x="4835" y="7325"/>
                        <a:pt x="0" y="5685"/>
                        <a:pt x="0" y="3663"/>
                      </a:cubicBezTo>
                      <a:cubicBezTo>
                        <a:pt x="0" y="1640"/>
                        <a:pt x="4835" y="0"/>
                        <a:pt x="10800" y="0"/>
                      </a:cubicBezTo>
                      <a:cubicBezTo>
                        <a:pt x="16765" y="0"/>
                        <a:pt x="21600" y="1640"/>
                        <a:pt x="21600" y="3663"/>
                      </a:cubicBezTo>
                      <a:lnTo>
                        <a:pt x="21600" y="17937"/>
                      </a:lnTo>
                      <a:cubicBezTo>
                        <a:pt x="21600" y="19960"/>
                        <a:pt x="16765" y="21600"/>
                        <a:pt x="10800" y="21600"/>
                      </a:cubicBezTo>
                      <a:cubicBezTo>
                        <a:pt x="4835" y="21600"/>
                        <a:pt x="0" y="19960"/>
                        <a:pt x="0" y="17937"/>
                      </a:cubicBezTo>
                      <a:lnTo>
                        <a:pt x="0" y="366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18" name="Can 11"/>
              <p:cNvGrpSpPr/>
              <p:nvPr/>
            </p:nvGrpSpPr>
            <p:grpSpPr>
              <a:xfrm>
                <a:off x="2094875" y="148147"/>
                <a:ext cx="1730550" cy="893153"/>
                <a:chOff x="0" y="0"/>
                <a:chExt cx="1730548" cy="893151"/>
              </a:xfrm>
            </p:grpSpPr>
            <p:sp>
              <p:nvSpPr>
                <p:cNvPr id="615" name="Shape"/>
                <p:cNvSpPr/>
                <p:nvPr/>
              </p:nvSpPr>
              <p:spPr>
                <a:xfrm rot="5400000">
                  <a:off x="418698" y="-418699"/>
                  <a:ext cx="893153" cy="1730550"/>
                </a:xfrm>
                <a:custGeom>
                  <a:avLst/>
                  <a:gdLst/>
                  <a:ahLst/>
                  <a:cxnLst>
                    <a:cxn ang="0">
                      <a:pos x="wd2" y="hd2"/>
                    </a:cxn>
                    <a:cxn ang="5400000">
                      <a:pos x="wd2" y="hd2"/>
                    </a:cxn>
                    <a:cxn ang="10800000">
                      <a:pos x="wd2" y="hd2"/>
                    </a:cxn>
                    <a:cxn ang="16200000">
                      <a:pos x="wd2" y="hd2"/>
                    </a:cxn>
                  </a:cxnLst>
                  <a:rect l="0" t="0" r="r" b="b"/>
                  <a:pathLst>
                    <a:path w="21600" h="21600" extrusionOk="0">
                      <a:moveTo>
                        <a:pt x="0" y="2749"/>
                      </a:moveTo>
                      <a:cubicBezTo>
                        <a:pt x="0" y="1231"/>
                        <a:pt x="4835" y="0"/>
                        <a:pt x="10800" y="0"/>
                      </a:cubicBezTo>
                      <a:cubicBezTo>
                        <a:pt x="16765" y="0"/>
                        <a:pt x="21600" y="1231"/>
                        <a:pt x="21600" y="2749"/>
                      </a:cubicBezTo>
                      <a:lnTo>
                        <a:pt x="21600" y="18851"/>
                      </a:lnTo>
                      <a:cubicBezTo>
                        <a:pt x="21600" y="20369"/>
                        <a:pt x="16765" y="21600"/>
                        <a:pt x="10800" y="21600"/>
                      </a:cubicBezTo>
                      <a:cubicBezTo>
                        <a:pt x="4835" y="21600"/>
                        <a:pt x="0" y="20369"/>
                        <a:pt x="0" y="18851"/>
                      </a:cubicBezTo>
                      <a:close/>
                    </a:path>
                  </a:pathLst>
                </a:custGeom>
                <a:solidFill>
                  <a:schemeClr val="accent1">
                    <a:alpha val="8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6" name="Oval"/>
                <p:cNvSpPr/>
                <p:nvPr/>
              </p:nvSpPr>
              <p:spPr>
                <a:xfrm rot="5400000">
                  <a:off x="1063749" y="226352"/>
                  <a:ext cx="893152" cy="440448"/>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7" name="Line"/>
                <p:cNvSpPr/>
                <p:nvPr/>
              </p:nvSpPr>
              <p:spPr>
                <a:xfrm rot="5400000">
                  <a:off x="418698" y="-418699"/>
                  <a:ext cx="893152" cy="1730549"/>
                </a:xfrm>
                <a:custGeom>
                  <a:avLst/>
                  <a:gdLst/>
                  <a:ahLst/>
                  <a:cxnLst>
                    <a:cxn ang="0">
                      <a:pos x="wd2" y="hd2"/>
                    </a:cxn>
                    <a:cxn ang="5400000">
                      <a:pos x="wd2" y="hd2"/>
                    </a:cxn>
                    <a:cxn ang="10800000">
                      <a:pos x="wd2" y="hd2"/>
                    </a:cxn>
                    <a:cxn ang="16200000">
                      <a:pos x="wd2" y="hd2"/>
                    </a:cxn>
                  </a:cxnLst>
                  <a:rect l="0" t="0" r="r" b="b"/>
                  <a:pathLst>
                    <a:path w="21600" h="21600" extrusionOk="0">
                      <a:moveTo>
                        <a:pt x="21600" y="2749"/>
                      </a:moveTo>
                      <a:cubicBezTo>
                        <a:pt x="21600" y="4267"/>
                        <a:pt x="16765" y="5497"/>
                        <a:pt x="10800" y="5497"/>
                      </a:cubicBezTo>
                      <a:cubicBezTo>
                        <a:pt x="4835" y="5497"/>
                        <a:pt x="0" y="4267"/>
                        <a:pt x="0" y="2749"/>
                      </a:cubicBezTo>
                      <a:cubicBezTo>
                        <a:pt x="0" y="1231"/>
                        <a:pt x="4835" y="0"/>
                        <a:pt x="10800" y="0"/>
                      </a:cubicBezTo>
                      <a:cubicBezTo>
                        <a:pt x="16765" y="0"/>
                        <a:pt x="21600" y="1231"/>
                        <a:pt x="21600" y="2749"/>
                      </a:cubicBezTo>
                      <a:lnTo>
                        <a:pt x="21600" y="18851"/>
                      </a:lnTo>
                      <a:cubicBezTo>
                        <a:pt x="21600" y="20369"/>
                        <a:pt x="16765" y="21600"/>
                        <a:pt x="10800" y="21600"/>
                      </a:cubicBezTo>
                      <a:cubicBezTo>
                        <a:pt x="4835" y="21600"/>
                        <a:pt x="0" y="20369"/>
                        <a:pt x="0" y="18851"/>
                      </a:cubicBezTo>
                      <a:lnTo>
                        <a:pt x="0" y="274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22" name="Can 8"/>
              <p:cNvGrpSpPr/>
              <p:nvPr/>
            </p:nvGrpSpPr>
            <p:grpSpPr>
              <a:xfrm>
                <a:off x="3370017" y="26354"/>
                <a:ext cx="1708846" cy="893153"/>
                <a:chOff x="0" y="0"/>
                <a:chExt cx="1708844" cy="893151"/>
              </a:xfrm>
            </p:grpSpPr>
            <p:sp>
              <p:nvSpPr>
                <p:cNvPr id="619" name="Shape"/>
                <p:cNvSpPr/>
                <p:nvPr/>
              </p:nvSpPr>
              <p:spPr>
                <a:xfrm rot="5400000">
                  <a:off x="407846" y="-407847"/>
                  <a:ext cx="893153" cy="1708846"/>
                </a:xfrm>
                <a:custGeom>
                  <a:avLst/>
                  <a:gdLst/>
                  <a:ahLst/>
                  <a:cxnLst>
                    <a:cxn ang="0">
                      <a:pos x="wd2" y="hd2"/>
                    </a:cxn>
                    <a:cxn ang="5400000">
                      <a:pos x="wd2" y="hd2"/>
                    </a:cxn>
                    <a:cxn ang="10800000">
                      <a:pos x="wd2" y="hd2"/>
                    </a:cxn>
                    <a:cxn ang="16200000">
                      <a:pos x="wd2" y="hd2"/>
                    </a:cxn>
                  </a:cxnLst>
                  <a:rect l="0" t="0" r="r" b="b"/>
                  <a:pathLst>
                    <a:path w="21600" h="21600" extrusionOk="0">
                      <a:moveTo>
                        <a:pt x="0" y="2784"/>
                      </a:moveTo>
                      <a:cubicBezTo>
                        <a:pt x="0" y="1246"/>
                        <a:pt x="4835" y="0"/>
                        <a:pt x="10800" y="0"/>
                      </a:cubicBezTo>
                      <a:cubicBezTo>
                        <a:pt x="16765" y="0"/>
                        <a:pt x="21600" y="1246"/>
                        <a:pt x="21600" y="2784"/>
                      </a:cubicBezTo>
                      <a:lnTo>
                        <a:pt x="21600" y="18816"/>
                      </a:lnTo>
                      <a:cubicBezTo>
                        <a:pt x="21600" y="20354"/>
                        <a:pt x="16765" y="21600"/>
                        <a:pt x="10800" y="21600"/>
                      </a:cubicBezTo>
                      <a:cubicBezTo>
                        <a:pt x="4835" y="21600"/>
                        <a:pt x="0" y="20354"/>
                        <a:pt x="0" y="18816"/>
                      </a:cubicBezTo>
                      <a:close/>
                    </a:path>
                  </a:pathLst>
                </a:custGeom>
                <a:solidFill>
                  <a:schemeClr val="accent1">
                    <a:alpha val="8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0" name="Oval"/>
                <p:cNvSpPr/>
                <p:nvPr/>
              </p:nvSpPr>
              <p:spPr>
                <a:xfrm rot="5400000">
                  <a:off x="1042045" y="226352"/>
                  <a:ext cx="893152" cy="440448"/>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21" name="Line"/>
                <p:cNvSpPr/>
                <p:nvPr/>
              </p:nvSpPr>
              <p:spPr>
                <a:xfrm rot="5400000">
                  <a:off x="407847" y="-407847"/>
                  <a:ext cx="893151" cy="1708845"/>
                </a:xfrm>
                <a:custGeom>
                  <a:avLst/>
                  <a:gdLst/>
                  <a:ahLst/>
                  <a:cxnLst>
                    <a:cxn ang="0">
                      <a:pos x="wd2" y="hd2"/>
                    </a:cxn>
                    <a:cxn ang="5400000">
                      <a:pos x="wd2" y="hd2"/>
                    </a:cxn>
                    <a:cxn ang="10800000">
                      <a:pos x="wd2" y="hd2"/>
                    </a:cxn>
                    <a:cxn ang="16200000">
                      <a:pos x="wd2" y="hd2"/>
                    </a:cxn>
                  </a:cxnLst>
                  <a:rect l="0" t="0" r="r" b="b"/>
                  <a:pathLst>
                    <a:path w="21600" h="21600" extrusionOk="0">
                      <a:moveTo>
                        <a:pt x="21600" y="2784"/>
                      </a:moveTo>
                      <a:cubicBezTo>
                        <a:pt x="21600" y="4321"/>
                        <a:pt x="16765" y="5567"/>
                        <a:pt x="10800" y="5567"/>
                      </a:cubicBezTo>
                      <a:cubicBezTo>
                        <a:pt x="4835" y="5567"/>
                        <a:pt x="0" y="4321"/>
                        <a:pt x="0" y="2784"/>
                      </a:cubicBezTo>
                      <a:cubicBezTo>
                        <a:pt x="0" y="1246"/>
                        <a:pt x="4835" y="0"/>
                        <a:pt x="10800" y="0"/>
                      </a:cubicBezTo>
                      <a:cubicBezTo>
                        <a:pt x="16765" y="0"/>
                        <a:pt x="21600" y="1246"/>
                        <a:pt x="21600" y="2784"/>
                      </a:cubicBezTo>
                      <a:lnTo>
                        <a:pt x="21600" y="18816"/>
                      </a:lnTo>
                      <a:cubicBezTo>
                        <a:pt x="21600" y="20354"/>
                        <a:pt x="16765" y="21600"/>
                        <a:pt x="10800" y="21600"/>
                      </a:cubicBezTo>
                      <a:cubicBezTo>
                        <a:pt x="4835" y="21600"/>
                        <a:pt x="0" y="20354"/>
                        <a:pt x="0" y="18816"/>
                      </a:cubicBezTo>
                      <a:lnTo>
                        <a:pt x="0" y="2784"/>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623" name="Picture 6" descr="Picture 6"/>
              <p:cNvPicPr>
                <a:picLocks noChangeAspect="1"/>
              </p:cNvPicPr>
              <p:nvPr/>
            </p:nvPicPr>
            <p:blipFill>
              <a:blip r:embed="rId2"/>
              <a:stretch>
                <a:fillRect/>
              </a:stretch>
            </p:blipFill>
            <p:spPr>
              <a:xfrm rot="500068">
                <a:off x="3359164" y="127736"/>
                <a:ext cx="1821632" cy="811956"/>
              </a:xfrm>
              <a:prstGeom prst="rect">
                <a:avLst/>
              </a:prstGeom>
              <a:ln w="12700" cap="flat">
                <a:noFill/>
                <a:miter lim="400000"/>
              </a:ln>
              <a:effectLst/>
            </p:spPr>
          </p:pic>
        </p:grpSp>
        <p:sp>
          <p:nvSpPr>
            <p:cNvPr id="625" name="Right Arrow 13"/>
            <p:cNvSpPr/>
            <p:nvPr/>
          </p:nvSpPr>
          <p:spPr>
            <a:xfrm rot="5400000">
              <a:off x="2736583" y="680790"/>
              <a:ext cx="387935" cy="313988"/>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6" name="Right Arrow 14"/>
            <p:cNvSpPr/>
            <p:nvPr/>
          </p:nvSpPr>
          <p:spPr>
            <a:xfrm rot="5400000">
              <a:off x="1688038" y="965981"/>
              <a:ext cx="339443" cy="470982"/>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7" name="Right Arrow 15"/>
            <p:cNvSpPr/>
            <p:nvPr/>
          </p:nvSpPr>
          <p:spPr>
            <a:xfrm rot="5400000">
              <a:off x="480579" y="1245413"/>
              <a:ext cx="242460" cy="784970"/>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29" name="Rectangle 3"/>
          <p:cNvSpPr txBox="1">
            <a:spLocks noGrp="1"/>
          </p:cNvSpPr>
          <p:nvPr>
            <p:ph type="body" idx="1"/>
          </p:nvPr>
        </p:nvSpPr>
        <p:spPr>
          <a:xfrm>
            <a:off x="190500" y="2887043"/>
            <a:ext cx="8534400" cy="3602088"/>
          </a:xfrm>
          <a:prstGeom prst="rect">
            <a:avLst/>
          </a:prstGeom>
        </p:spPr>
        <p:txBody>
          <a:bodyPr/>
          <a:lstStyle/>
          <a:p>
            <a:pPr>
              <a:tabLst>
                <a:tab pos="330200" algn="l"/>
                <a:tab pos="673100" algn="l"/>
                <a:tab pos="1130300" algn="l"/>
                <a:tab pos="1587500" algn="l"/>
              </a:tabLst>
              <a:defRPr sz="1800"/>
            </a:pPr>
            <a:r>
              <a:t>To offset the force of gravity, planes </a:t>
            </a:r>
            <a:r>
              <a:rPr b="1"/>
              <a:t>must</a:t>
            </a:r>
            <a:r>
              <a:t> exploit Newton's </a:t>
            </a:r>
            <a:r>
              <a:rPr b="1"/>
              <a:t>Action = Reaction:</a:t>
            </a:r>
          </a:p>
          <a:p>
            <a:pPr>
              <a:tabLst>
                <a:tab pos="330200" algn="l"/>
                <a:tab pos="673100" algn="l"/>
                <a:tab pos="1130300" algn="l"/>
                <a:tab pos="1587500" algn="l"/>
              </a:tabLst>
              <a:defRPr sz="700"/>
            </a:pPr>
            <a:endParaRPr b="1"/>
          </a:p>
          <a:p>
            <a:pPr>
              <a:tabLst>
                <a:tab pos="330200" algn="l"/>
                <a:tab pos="673100" algn="l"/>
                <a:tab pos="1130300" algn="l"/>
                <a:tab pos="1587500" algn="l"/>
              </a:tabLst>
              <a:defRPr sz="1800"/>
            </a:pPr>
            <a:r>
              <a:rPr sz="1000"/>
              <a:t>	</a:t>
            </a:r>
            <a:r>
              <a:t>An airplane's wings thus steadily push a LARGE volume of air downward</a:t>
            </a:r>
          </a:p>
          <a:p>
            <a:pPr>
              <a:tabLst>
                <a:tab pos="330200" algn="l"/>
                <a:tab pos="673100" algn="l"/>
                <a:tab pos="1130300" algn="l"/>
                <a:tab pos="1587500" algn="l"/>
              </a:tabLst>
              <a:defRPr sz="900"/>
            </a:pPr>
            <a:endParaRPr/>
          </a:p>
          <a:p>
            <a:pPr>
              <a:tabLst>
                <a:tab pos="330200" algn="l"/>
                <a:tab pos="673100" algn="l"/>
                <a:tab pos="1130300" algn="l"/>
                <a:tab pos="1587500" algn="l"/>
              </a:tabLst>
              <a:defRPr sz="1800"/>
            </a:pPr>
            <a:r>
              <a:t>Neglecting air heating AND details such as wingtip vortices AND </a:t>
            </a:r>
          </a:p>
          <a:p>
            <a:pPr>
              <a:tabLst>
                <a:tab pos="330200" algn="l"/>
                <a:tab pos="673100" algn="l"/>
                <a:tab pos="1130300" algn="l"/>
                <a:tab pos="1587500" algn="l"/>
              </a:tabLst>
              <a:defRPr sz="800"/>
            </a:pPr>
            <a:endParaRPr/>
          </a:p>
          <a:p>
            <a:pPr>
              <a:tabLst>
                <a:tab pos="330200" algn="l"/>
                <a:tab pos="673100" algn="l"/>
                <a:tab pos="1130300" algn="l"/>
                <a:tab pos="1587500" algn="l"/>
              </a:tabLst>
              <a:defRPr sz="1800"/>
            </a:pPr>
            <a:r>
              <a:t>	approximating volumes of air pushed downward as simple cylinders:</a:t>
            </a:r>
          </a:p>
          <a:p>
            <a:pPr>
              <a:tabLst>
                <a:tab pos="330200" algn="l"/>
                <a:tab pos="673100" algn="l"/>
                <a:tab pos="1130300" algn="l"/>
                <a:tab pos="1587500" algn="l"/>
              </a:tabLst>
              <a:defRPr sz="900"/>
            </a:pPr>
            <a:endParaRPr/>
          </a:p>
          <a:p>
            <a:pPr>
              <a:tabLst>
                <a:tab pos="330200" algn="l"/>
                <a:tab pos="673100" algn="l"/>
                <a:tab pos="1130300" algn="l"/>
                <a:tab pos="1587500" algn="l"/>
              </a:tabLst>
              <a:defRPr sz="1800"/>
            </a:pPr>
            <a:r>
              <a:t>		</a:t>
            </a:r>
            <a:r>
              <a:rPr b="1">
                <a:solidFill>
                  <a:srgbClr val="FBC901"/>
                </a:solidFill>
              </a:rPr>
              <a:t>Mass</a:t>
            </a:r>
            <a:r>
              <a:rPr b="1" baseline="-25000">
                <a:solidFill>
                  <a:srgbClr val="FBC901"/>
                </a:solidFill>
              </a:rPr>
              <a:t>lift_cylinder</a:t>
            </a:r>
            <a:r>
              <a:rPr b="1">
                <a:solidFill>
                  <a:srgbClr val="FBC901"/>
                </a:solidFill>
              </a:rPr>
              <a:t> = density x volume = ρ</a:t>
            </a:r>
            <a:r>
              <a:rPr b="1" baseline="-25000">
                <a:solidFill>
                  <a:srgbClr val="FBC901"/>
                </a:solidFill>
              </a:rPr>
              <a:t>air</a:t>
            </a:r>
            <a:r>
              <a:rPr b="1">
                <a:solidFill>
                  <a:srgbClr val="FBC901"/>
                </a:solidFill>
              </a:rPr>
              <a:t> x (v</a:t>
            </a:r>
            <a:r>
              <a:rPr b="1" baseline="-25000">
                <a:solidFill>
                  <a:srgbClr val="FBC901"/>
                </a:solidFill>
              </a:rPr>
              <a:t>plane </a:t>
            </a:r>
            <a:r>
              <a:rPr b="1">
                <a:solidFill>
                  <a:srgbClr val="FBC901"/>
                </a:solidFill>
              </a:rPr>
              <a:t>t  Area</a:t>
            </a:r>
            <a:r>
              <a:rPr b="1" baseline="-25000">
                <a:solidFill>
                  <a:srgbClr val="FBC901"/>
                </a:solidFill>
              </a:rPr>
              <a:t>lift_cylinder</a:t>
            </a:r>
            <a:r>
              <a:rPr b="1">
                <a:solidFill>
                  <a:srgbClr val="FBC901"/>
                </a:solidFill>
              </a:rPr>
              <a:t>)</a:t>
            </a:r>
          </a:p>
          <a:p>
            <a:pPr>
              <a:tabLst>
                <a:tab pos="330200" algn="l"/>
                <a:tab pos="673100" algn="l"/>
                <a:tab pos="1130300" algn="l"/>
                <a:tab pos="1587500" algn="l"/>
              </a:tabLst>
              <a:defRPr sz="700"/>
            </a:pPr>
            <a:endParaRPr b="1">
              <a:solidFill>
                <a:srgbClr val="FBC901"/>
              </a:solidFill>
            </a:endParaRPr>
          </a:p>
          <a:p>
            <a:pPr>
              <a:tabLst>
                <a:tab pos="330200" algn="l"/>
                <a:tab pos="673100" algn="l"/>
                <a:tab pos="1130300" algn="l"/>
                <a:tab pos="1587500" algn="l"/>
              </a:tabLst>
              <a:defRPr sz="1800"/>
            </a:pPr>
            <a:r>
              <a:t>			Where  ρ is air density, A is cylinder's cross-sectional area</a:t>
            </a:r>
          </a:p>
          <a:p>
            <a:pPr>
              <a:tabLst>
                <a:tab pos="330200" algn="l"/>
                <a:tab pos="673100" algn="l"/>
                <a:tab pos="1130300" algn="l"/>
                <a:tab pos="1587500" algn="l"/>
              </a:tabLst>
              <a:defRPr sz="800"/>
            </a:pPr>
            <a:endParaRPr/>
          </a:p>
          <a:p>
            <a:pPr>
              <a:tabLst>
                <a:tab pos="330200" algn="l"/>
                <a:tab pos="673100" algn="l"/>
                <a:tab pos="1130300" algn="l"/>
                <a:tab pos="1587500" algn="l"/>
              </a:tabLst>
              <a:defRPr sz="1800"/>
            </a:pPr>
            <a:r>
              <a:t>	 		And (v</a:t>
            </a:r>
            <a:r>
              <a:rPr baseline="-25000"/>
              <a:t>plane </a:t>
            </a:r>
            <a:r>
              <a:t>t ) is the distance the plane flies in a time t</a:t>
            </a:r>
          </a:p>
        </p:txBody>
      </p:sp>
      <p:sp>
        <p:nvSpPr>
          <p:cNvPr id="630" name="Rectangle 5"/>
          <p:cNvSpPr txBox="1"/>
          <p:nvPr/>
        </p:nvSpPr>
        <p:spPr>
          <a:xfrm>
            <a:off x="304800" y="6558405"/>
            <a:ext cx="8534400"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defRPr>
            </a:lvl1pPr>
          </a:lstStyle>
          <a:p>
            <a:r>
              <a:t>Jet image from: www.clipartlord.com/category/transportation-clip-art/</a:t>
            </a:r>
          </a:p>
        </p:txBody>
      </p:sp>
      <p:sp>
        <p:nvSpPr>
          <p:cNvPr id="631" name="Rectangle 2"/>
          <p:cNvSpPr txBox="1">
            <a:spLocks noGrp="1"/>
          </p:cNvSpPr>
          <p:nvPr>
            <p:ph type="title"/>
          </p:nvPr>
        </p:nvSpPr>
        <p:spPr>
          <a:xfrm>
            <a:off x="304800" y="-1439"/>
            <a:ext cx="8534400" cy="687239"/>
          </a:xfrm>
          <a:prstGeom prst="rect">
            <a:avLst/>
          </a:prstGeom>
        </p:spPr>
        <p:txBody>
          <a:bodyPr/>
          <a:lstStyle>
            <a:lvl1pPr>
              <a:defRPr sz="2200" b="1" i="1">
                <a:solidFill>
                  <a:srgbClr val="FBC901"/>
                </a:solidFill>
              </a:defRPr>
            </a:lvl1pPr>
          </a:lstStyle>
          <a:p>
            <a:r>
              <a:t>MODEL 3:  Steadily Moving Planes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Rectangle 2"/>
          <p:cNvSpPr txBox="1">
            <a:spLocks noGrp="1"/>
          </p:cNvSpPr>
          <p:nvPr>
            <p:ph type="title"/>
          </p:nvPr>
        </p:nvSpPr>
        <p:spPr>
          <a:xfrm>
            <a:off x="304800" y="76200"/>
            <a:ext cx="8534400" cy="533400"/>
          </a:xfrm>
          <a:prstGeom prst="rect">
            <a:avLst/>
          </a:prstGeom>
        </p:spPr>
        <p:txBody>
          <a:bodyPr/>
          <a:lstStyle>
            <a:lvl1pPr>
              <a:defRPr sz="2000"/>
            </a:lvl1pPr>
          </a:lstStyle>
          <a:p>
            <a:r>
              <a:t>(continuing)</a:t>
            </a:r>
          </a:p>
        </p:txBody>
      </p:sp>
      <p:sp>
        <p:nvSpPr>
          <p:cNvPr id="634" name="Rectangle 3"/>
          <p:cNvSpPr txBox="1">
            <a:spLocks noGrp="1"/>
          </p:cNvSpPr>
          <p:nvPr>
            <p:ph type="body" idx="1"/>
          </p:nvPr>
        </p:nvSpPr>
        <p:spPr>
          <a:xfrm>
            <a:off x="190500" y="685800"/>
            <a:ext cx="8944769" cy="5791200"/>
          </a:xfrm>
          <a:prstGeom prst="rect">
            <a:avLst/>
          </a:prstGeom>
        </p:spPr>
        <p:txBody>
          <a:bodyPr/>
          <a:lstStyle/>
          <a:p>
            <a:pPr>
              <a:tabLst>
                <a:tab pos="292100" algn="l"/>
                <a:tab pos="635000" algn="l"/>
                <a:tab pos="1092200" algn="l"/>
                <a:tab pos="1549400" algn="l"/>
              </a:tabLst>
              <a:defRPr sz="1800"/>
            </a:pPr>
            <a:r>
              <a:t>Over span of plane's wings, </a:t>
            </a:r>
            <a:r>
              <a:rPr b="1"/>
              <a:t>air is forced downward at a velocity v</a:t>
            </a:r>
            <a:r>
              <a:rPr b="1" baseline="-25000"/>
              <a:t>air_down</a:t>
            </a:r>
          </a:p>
          <a:p>
            <a:pPr>
              <a:tabLst>
                <a:tab pos="292100" algn="l"/>
                <a:tab pos="635000" algn="l"/>
                <a:tab pos="1092200" algn="l"/>
                <a:tab pos="1549400" algn="l"/>
              </a:tabLst>
              <a:defRPr sz="700"/>
            </a:pPr>
            <a:endParaRPr b="1" baseline="-25000"/>
          </a:p>
          <a:p>
            <a:pPr>
              <a:tabLst>
                <a:tab pos="292100" algn="l"/>
                <a:tab pos="635000" algn="l"/>
                <a:tab pos="1092200" algn="l"/>
                <a:tab pos="1549400" algn="l"/>
              </a:tabLst>
              <a:defRPr sz="1800"/>
            </a:pPr>
            <a:r>
              <a:t>	Cylinder's downward momentum = M</a:t>
            </a:r>
            <a:r>
              <a:rPr baseline="-25000"/>
              <a:t>lift_cylinder</a:t>
            </a:r>
            <a:r>
              <a:t> v</a:t>
            </a:r>
            <a:r>
              <a:rPr baseline="-25000"/>
              <a:t>air_down</a:t>
            </a:r>
            <a:r>
              <a:t> = (ρ</a:t>
            </a:r>
            <a:r>
              <a:rPr baseline="-25000"/>
              <a:t>air</a:t>
            </a:r>
            <a:r>
              <a:t> v</a:t>
            </a:r>
            <a:r>
              <a:rPr baseline="-25000"/>
              <a:t>plane </a:t>
            </a:r>
            <a:r>
              <a:t>t  A</a:t>
            </a:r>
            <a:r>
              <a:rPr baseline="-25000"/>
              <a:t>lift</a:t>
            </a:r>
            <a:r>
              <a:t>) v</a:t>
            </a:r>
            <a:r>
              <a:rPr baseline="-5999"/>
              <a:t>air_down</a:t>
            </a:r>
            <a:endParaRPr b="1"/>
          </a:p>
          <a:p>
            <a:pPr>
              <a:tabLst>
                <a:tab pos="292100" algn="l"/>
                <a:tab pos="635000" algn="l"/>
                <a:tab pos="1092200" algn="l"/>
                <a:tab pos="1549400" algn="l"/>
              </a:tabLst>
              <a:defRPr sz="900"/>
            </a:pPr>
            <a:endParaRPr b="1"/>
          </a:p>
          <a:p>
            <a:pPr>
              <a:tabLst>
                <a:tab pos="292100" algn="l"/>
                <a:tab pos="635000" algn="l"/>
                <a:tab pos="1092200" algn="l"/>
                <a:tab pos="1549400" algn="l"/>
              </a:tabLst>
              <a:defRPr sz="1800"/>
            </a:pPr>
            <a:r>
              <a:t>That momentum per time = Force imparted by plane's wings =&gt; Force lifting plane</a:t>
            </a:r>
          </a:p>
          <a:p>
            <a:pPr>
              <a:tabLst>
                <a:tab pos="292100" algn="l"/>
                <a:tab pos="635000" algn="l"/>
                <a:tab pos="1092200" algn="l"/>
                <a:tab pos="1549400" algn="l"/>
              </a:tabLst>
              <a:defRPr sz="700"/>
            </a:pPr>
            <a:endParaRPr/>
          </a:p>
          <a:p>
            <a:pPr>
              <a:tabLst>
                <a:tab pos="292100" algn="l"/>
                <a:tab pos="635000" algn="l"/>
                <a:tab pos="1092200" algn="l"/>
                <a:tab pos="1549400" algn="l"/>
              </a:tabLst>
              <a:defRPr sz="1800"/>
            </a:pPr>
            <a:r>
              <a:t>	Force = ρ</a:t>
            </a:r>
            <a:r>
              <a:rPr baseline="-25000"/>
              <a:t>air</a:t>
            </a:r>
            <a:r>
              <a:t> v</a:t>
            </a:r>
            <a:r>
              <a:rPr baseline="-25000"/>
              <a:t>plane </a:t>
            </a:r>
            <a:r>
              <a:t>A</a:t>
            </a:r>
            <a:r>
              <a:rPr baseline="-25000"/>
              <a:t>lift</a:t>
            </a:r>
            <a:r>
              <a:t> v</a:t>
            </a:r>
            <a:r>
              <a:rPr baseline="-25000"/>
              <a:t>air_down</a:t>
            </a:r>
            <a:r>
              <a:t>	</a:t>
            </a:r>
          </a:p>
          <a:p>
            <a:pPr>
              <a:tabLst>
                <a:tab pos="292100" algn="l"/>
                <a:tab pos="635000" algn="l"/>
                <a:tab pos="1092200" algn="l"/>
                <a:tab pos="1549400" algn="l"/>
              </a:tabLst>
              <a:defRPr sz="900"/>
            </a:pPr>
            <a:endParaRPr/>
          </a:p>
          <a:p>
            <a:pPr>
              <a:tabLst>
                <a:tab pos="292100" algn="l"/>
                <a:tab pos="635000" algn="l"/>
                <a:tab pos="1092200" algn="l"/>
                <a:tab pos="1549400" algn="l"/>
              </a:tabLst>
              <a:defRPr sz="1800"/>
            </a:pPr>
            <a:r>
              <a:t>Which had better match the force of gravity pulling that plane downward = M</a:t>
            </a:r>
            <a:r>
              <a:rPr baseline="-25000"/>
              <a:t>plane</a:t>
            </a:r>
            <a:r>
              <a:t> g</a:t>
            </a:r>
          </a:p>
          <a:p>
            <a:pPr>
              <a:tabLst>
                <a:tab pos="292100" algn="l"/>
                <a:tab pos="635000" algn="l"/>
                <a:tab pos="1092200" algn="l"/>
                <a:tab pos="1549400" algn="l"/>
              </a:tabLst>
              <a:defRPr sz="700"/>
            </a:pPr>
            <a:endParaRPr/>
          </a:p>
          <a:p>
            <a:pPr>
              <a:tabLst>
                <a:tab pos="292100" algn="l"/>
                <a:tab pos="635000" algn="l"/>
                <a:tab pos="1092200" algn="l"/>
                <a:tab pos="1549400" algn="l"/>
              </a:tabLst>
              <a:defRPr sz="1800"/>
            </a:pPr>
            <a:r>
              <a:t>	Equating those forces and solving for v</a:t>
            </a:r>
            <a:r>
              <a:rPr baseline="-25000"/>
              <a:t>air_down </a:t>
            </a:r>
            <a:r>
              <a:t>=  M</a:t>
            </a:r>
            <a:r>
              <a:rPr baseline="-25000"/>
              <a:t>plane</a:t>
            </a:r>
            <a:r>
              <a:t> g / (ρ</a:t>
            </a:r>
            <a:r>
              <a:rPr baseline="-25000"/>
              <a:t>air</a:t>
            </a:r>
            <a:r>
              <a:t> v</a:t>
            </a:r>
            <a:r>
              <a:rPr baseline="-25000"/>
              <a:t>plane </a:t>
            </a:r>
            <a:r>
              <a:t>A</a:t>
            </a:r>
            <a:r>
              <a:rPr baseline="-25000"/>
              <a:t>lift</a:t>
            </a:r>
            <a:r>
              <a:t>) </a:t>
            </a:r>
          </a:p>
          <a:p>
            <a:pPr>
              <a:tabLst>
                <a:tab pos="292100" algn="l"/>
                <a:tab pos="635000" algn="l"/>
                <a:tab pos="1092200" algn="l"/>
                <a:tab pos="1549400" algn="l"/>
              </a:tabLst>
              <a:defRPr sz="900"/>
            </a:pPr>
            <a:endParaRPr/>
          </a:p>
          <a:p>
            <a:pPr>
              <a:tabLst>
                <a:tab pos="292100" algn="l"/>
                <a:tab pos="635000" algn="l"/>
                <a:tab pos="1092200" algn="l"/>
                <a:tab pos="1549400" algn="l"/>
              </a:tabLst>
              <a:defRPr sz="1800"/>
            </a:pPr>
            <a:r>
              <a:t>Using value of v</a:t>
            </a:r>
            <a:r>
              <a:rPr baseline="-5999"/>
              <a:t>air_down</a:t>
            </a:r>
            <a:r>
              <a:t> to calculate kinetic energy lost to that downward moving air:</a:t>
            </a:r>
          </a:p>
          <a:p>
            <a:pPr>
              <a:tabLst>
                <a:tab pos="292100" algn="l"/>
                <a:tab pos="635000" algn="l"/>
                <a:tab pos="1092200" algn="l"/>
                <a:tab pos="1549400" algn="l"/>
              </a:tabLst>
              <a:defRPr sz="700"/>
            </a:pPr>
            <a:endParaRPr/>
          </a:p>
          <a:p>
            <a:pPr>
              <a:tabLst>
                <a:tab pos="292100" algn="l"/>
                <a:tab pos="635000" algn="l"/>
                <a:tab pos="1092200" algn="l"/>
                <a:tab pos="1549400" algn="l"/>
                <a:tab pos="2006600" algn="l"/>
              </a:tabLst>
              <a:defRPr sz="1800"/>
            </a:pPr>
            <a:r>
              <a:t>	½ M</a:t>
            </a:r>
            <a:r>
              <a:rPr baseline="-25000"/>
              <a:t>air</a:t>
            </a:r>
            <a:r>
              <a:t> v</a:t>
            </a:r>
            <a:r>
              <a:rPr baseline="-25000"/>
              <a:t>air_down</a:t>
            </a:r>
            <a:r>
              <a:rPr baseline="30000"/>
              <a:t>2</a:t>
            </a:r>
            <a:r>
              <a:t> 	= ½ (ρ</a:t>
            </a:r>
            <a:r>
              <a:rPr baseline="-25000"/>
              <a:t>air</a:t>
            </a:r>
            <a:r>
              <a:t> v</a:t>
            </a:r>
            <a:r>
              <a:rPr baseline="-25000"/>
              <a:t>plane </a:t>
            </a:r>
            <a:r>
              <a:t>t  Area</a:t>
            </a:r>
            <a:r>
              <a:rPr baseline="-25000"/>
              <a:t>cylinder</a:t>
            </a:r>
            <a:r>
              <a:t>) (M</a:t>
            </a:r>
            <a:r>
              <a:rPr baseline="-25000"/>
              <a:t>plane</a:t>
            </a:r>
            <a:r>
              <a:t> g / (ρ</a:t>
            </a:r>
            <a:r>
              <a:rPr baseline="-25000"/>
              <a:t>air</a:t>
            </a:r>
            <a:r>
              <a:t> v</a:t>
            </a:r>
            <a:r>
              <a:rPr baseline="-25000"/>
              <a:t>plane </a:t>
            </a:r>
            <a:r>
              <a:t>A</a:t>
            </a:r>
            <a:r>
              <a:rPr baseline="-25000"/>
              <a:t>lift</a:t>
            </a:r>
            <a:r>
              <a:t>))</a:t>
            </a:r>
            <a:r>
              <a:rPr baseline="30000"/>
              <a:t>2</a:t>
            </a:r>
          </a:p>
          <a:p>
            <a:pPr>
              <a:tabLst>
                <a:tab pos="292100" algn="l"/>
                <a:tab pos="635000" algn="l"/>
                <a:tab pos="1092200" algn="l"/>
                <a:tab pos="1549400" algn="l"/>
                <a:tab pos="2006600" algn="l"/>
              </a:tabLst>
              <a:defRPr sz="700"/>
            </a:pPr>
            <a:endParaRPr baseline="30000"/>
          </a:p>
          <a:p>
            <a:pPr>
              <a:tabLst>
                <a:tab pos="292100" algn="l"/>
                <a:tab pos="635000" algn="l"/>
                <a:tab pos="1092200" algn="l"/>
                <a:tab pos="1549400" algn="l"/>
                <a:tab pos="2006600" algn="l"/>
              </a:tabLst>
              <a:defRPr sz="1800"/>
            </a:pPr>
            <a:r>
              <a:t>					= t (M</a:t>
            </a:r>
            <a:r>
              <a:rPr baseline="-25000"/>
              <a:t>plane</a:t>
            </a:r>
            <a:r>
              <a:t> g)</a:t>
            </a:r>
            <a:r>
              <a:rPr baseline="30000"/>
              <a:t>2</a:t>
            </a:r>
            <a:r>
              <a:t> / (2 ρ</a:t>
            </a:r>
            <a:r>
              <a:rPr baseline="-25000"/>
              <a:t>air</a:t>
            </a:r>
            <a:r>
              <a:t> v</a:t>
            </a:r>
            <a:r>
              <a:rPr baseline="-25000"/>
              <a:t>plane  </a:t>
            </a:r>
            <a:r>
              <a:t>A</a:t>
            </a:r>
            <a:r>
              <a:rPr baseline="-25000"/>
              <a:t>lift</a:t>
            </a:r>
            <a:r>
              <a:t>)</a:t>
            </a:r>
            <a:endParaRPr sz="1000"/>
          </a:p>
          <a:p>
            <a:pPr>
              <a:tabLst>
                <a:tab pos="292100" algn="l"/>
                <a:tab pos="635000" algn="l"/>
                <a:tab pos="1092200" algn="l"/>
                <a:tab pos="1549400" algn="l"/>
              </a:tabLst>
              <a:defRPr sz="900"/>
            </a:pPr>
            <a:endParaRPr baseline="-56666"/>
          </a:p>
          <a:p>
            <a:pPr>
              <a:tabLst>
                <a:tab pos="292100" algn="l"/>
                <a:tab pos="635000" algn="l"/>
                <a:tab pos="1092200" algn="l"/>
                <a:tab pos="1549400" algn="l"/>
              </a:tabLst>
              <a:defRPr sz="1800"/>
            </a:pPr>
            <a:r>
              <a:t>So the power (= energy / time) transferred to that lift air is: </a:t>
            </a:r>
          </a:p>
          <a:p>
            <a:pPr>
              <a:tabLst>
                <a:tab pos="292100" algn="l"/>
                <a:tab pos="635000" algn="l"/>
                <a:tab pos="1092200" algn="l"/>
                <a:tab pos="1549400" algn="l"/>
              </a:tabLst>
              <a:defRPr sz="800"/>
            </a:pPr>
            <a:endParaRPr/>
          </a:p>
          <a:p>
            <a:pPr algn="ctr">
              <a:tabLst>
                <a:tab pos="292100" algn="l"/>
                <a:tab pos="635000" algn="l"/>
                <a:tab pos="1092200" algn="l"/>
                <a:tab pos="1549400" algn="l"/>
              </a:tabLst>
              <a:defRPr sz="1800" b="1"/>
            </a:pPr>
            <a:r>
              <a:rPr>
                <a:solidFill>
                  <a:srgbClr val="FFCC00"/>
                </a:solidFill>
              </a:rPr>
              <a:t>Power</a:t>
            </a:r>
            <a:r>
              <a:rPr baseline="-25000">
                <a:solidFill>
                  <a:srgbClr val="FFCC00"/>
                </a:solidFill>
              </a:rPr>
              <a:t>lift</a:t>
            </a:r>
            <a:r>
              <a:rPr>
                <a:solidFill>
                  <a:srgbClr val="FFCC00"/>
                </a:solidFill>
              </a:rPr>
              <a:t> = (M</a:t>
            </a:r>
            <a:r>
              <a:rPr baseline="-25000">
                <a:solidFill>
                  <a:srgbClr val="FFCC00"/>
                </a:solidFill>
              </a:rPr>
              <a:t>plane</a:t>
            </a:r>
            <a:r>
              <a:rPr>
                <a:solidFill>
                  <a:srgbClr val="FFCC00"/>
                </a:solidFill>
              </a:rPr>
              <a:t> g)</a:t>
            </a:r>
            <a:r>
              <a:rPr baseline="30000">
                <a:solidFill>
                  <a:srgbClr val="FFCC00"/>
                </a:solidFill>
              </a:rPr>
              <a:t>2</a:t>
            </a:r>
            <a:r>
              <a:rPr>
                <a:solidFill>
                  <a:srgbClr val="FFCC00"/>
                </a:solidFill>
              </a:rPr>
              <a:t> / (2 ρ</a:t>
            </a:r>
            <a:r>
              <a:rPr baseline="-25000">
                <a:solidFill>
                  <a:srgbClr val="FFCC00"/>
                </a:solidFill>
              </a:rPr>
              <a:t>air</a:t>
            </a:r>
            <a:r>
              <a:rPr>
                <a:solidFill>
                  <a:srgbClr val="FFCC00"/>
                </a:solidFill>
              </a:rPr>
              <a:t> v</a:t>
            </a:r>
            <a:r>
              <a:rPr baseline="-25000">
                <a:solidFill>
                  <a:srgbClr val="FFCC00"/>
                </a:solidFill>
              </a:rPr>
              <a:t>plane  </a:t>
            </a:r>
            <a:r>
              <a:rPr>
                <a:solidFill>
                  <a:srgbClr val="FFCC00"/>
                </a:solidFill>
              </a:rPr>
              <a:t>A</a:t>
            </a:r>
            <a:r>
              <a:rPr baseline="-25000">
                <a:solidFill>
                  <a:srgbClr val="FFCC00"/>
                </a:solidFill>
              </a:rPr>
              <a:t>lift</a:t>
            </a:r>
            <a:r>
              <a:rPr>
                <a:solidFill>
                  <a:srgbClr val="FFCC00"/>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Rectangle 2"/>
          <p:cNvSpPr txBox="1">
            <a:spLocks noGrp="1"/>
          </p:cNvSpPr>
          <p:nvPr>
            <p:ph type="title"/>
          </p:nvPr>
        </p:nvSpPr>
        <p:spPr>
          <a:xfrm>
            <a:off x="304800" y="-25400"/>
            <a:ext cx="8534400" cy="609600"/>
          </a:xfrm>
          <a:prstGeom prst="rect">
            <a:avLst/>
          </a:prstGeom>
        </p:spPr>
        <p:txBody>
          <a:bodyPr/>
          <a:lstStyle/>
          <a:p>
            <a:pPr>
              <a:defRPr sz="2200" i="1"/>
            </a:pPr>
            <a:r>
              <a:t>But </a:t>
            </a:r>
            <a:r>
              <a:rPr b="1"/>
              <a:t>additional</a:t>
            </a:r>
            <a:r>
              <a:t> energy is expended on drag:</a:t>
            </a:r>
          </a:p>
        </p:txBody>
      </p:sp>
      <p:sp>
        <p:nvSpPr>
          <p:cNvPr id="637" name="Rectangle 3"/>
          <p:cNvSpPr txBox="1">
            <a:spLocks noGrp="1"/>
          </p:cNvSpPr>
          <p:nvPr>
            <p:ph type="body" sz="quarter" idx="1"/>
          </p:nvPr>
        </p:nvSpPr>
        <p:spPr>
          <a:xfrm>
            <a:off x="177800" y="655170"/>
            <a:ext cx="8915400" cy="578531"/>
          </a:xfrm>
          <a:prstGeom prst="rect">
            <a:avLst/>
          </a:prstGeom>
        </p:spPr>
        <p:txBody>
          <a:bodyPr/>
          <a:lstStyle>
            <a:lvl1pPr>
              <a:defRPr sz="1800"/>
            </a:lvl1pPr>
          </a:lstStyle>
          <a:p>
            <a:r>
              <a:t>For which the analysis is just like that for the earlier steadily moving car or train:</a:t>
            </a:r>
          </a:p>
        </p:txBody>
      </p:sp>
      <p:grpSp>
        <p:nvGrpSpPr>
          <p:cNvPr id="654" name="Group"/>
          <p:cNvGrpSpPr/>
          <p:nvPr/>
        </p:nvGrpSpPr>
        <p:grpSpPr>
          <a:xfrm>
            <a:off x="1257300" y="1072155"/>
            <a:ext cx="6383036" cy="1301116"/>
            <a:chOff x="0" y="0"/>
            <a:chExt cx="6383035" cy="1301115"/>
          </a:xfrm>
        </p:grpSpPr>
        <p:grpSp>
          <p:nvGrpSpPr>
            <p:cNvPr id="641" name="Can 5"/>
            <p:cNvGrpSpPr/>
            <p:nvPr/>
          </p:nvGrpSpPr>
          <p:grpSpPr>
            <a:xfrm>
              <a:off x="0" y="337749"/>
              <a:ext cx="1705397" cy="481604"/>
              <a:chOff x="0" y="0"/>
              <a:chExt cx="1705396" cy="481603"/>
            </a:xfrm>
          </p:grpSpPr>
          <p:sp>
            <p:nvSpPr>
              <p:cNvPr id="638" name="Shape"/>
              <p:cNvSpPr/>
              <p:nvPr/>
            </p:nvSpPr>
            <p:spPr>
              <a:xfrm rot="5400000">
                <a:off x="611896" y="-611897"/>
                <a:ext cx="481605" cy="1705398"/>
              </a:xfrm>
              <a:custGeom>
                <a:avLst/>
                <a:gdLst/>
                <a:ahLst/>
                <a:cxnLst>
                  <a:cxn ang="0">
                    <a:pos x="wd2" y="hd2"/>
                  </a:cxn>
                  <a:cxn ang="5400000">
                    <a:pos x="wd2" y="hd2"/>
                  </a:cxn>
                  <a:cxn ang="10800000">
                    <a:pos x="wd2" y="hd2"/>
                  </a:cxn>
                  <a:cxn ang="16200000">
                    <a:pos x="wd2" y="hd2"/>
                  </a:cxn>
                </a:cxnLst>
                <a:rect l="0" t="0" r="r" b="b"/>
                <a:pathLst>
                  <a:path w="21600" h="21600" extrusionOk="0">
                    <a:moveTo>
                      <a:pt x="0" y="1504"/>
                    </a:moveTo>
                    <a:cubicBezTo>
                      <a:pt x="0" y="673"/>
                      <a:pt x="4835" y="0"/>
                      <a:pt x="10800" y="0"/>
                    </a:cubicBezTo>
                    <a:cubicBezTo>
                      <a:pt x="16765" y="0"/>
                      <a:pt x="21600" y="673"/>
                      <a:pt x="21600" y="1504"/>
                    </a:cubicBezTo>
                    <a:lnTo>
                      <a:pt x="21600" y="20096"/>
                    </a:lnTo>
                    <a:cubicBezTo>
                      <a:pt x="21600" y="20927"/>
                      <a:pt x="16765" y="21600"/>
                      <a:pt x="10800" y="21600"/>
                    </a:cubicBezTo>
                    <a:cubicBezTo>
                      <a:pt x="4835" y="21600"/>
                      <a:pt x="0" y="20927"/>
                      <a:pt x="0" y="20096"/>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39" name="Oval"/>
              <p:cNvSpPr/>
              <p:nvPr/>
            </p:nvSpPr>
            <p:spPr>
              <a:xfrm rot="5400000">
                <a:off x="1345846" y="122052"/>
                <a:ext cx="481604" cy="237499"/>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0" name="Line"/>
              <p:cNvSpPr/>
              <p:nvPr/>
            </p:nvSpPr>
            <p:spPr>
              <a:xfrm rot="5400000">
                <a:off x="611896" y="-611897"/>
                <a:ext cx="481605" cy="1705398"/>
              </a:xfrm>
              <a:custGeom>
                <a:avLst/>
                <a:gdLst/>
                <a:ahLst/>
                <a:cxnLst>
                  <a:cxn ang="0">
                    <a:pos x="wd2" y="hd2"/>
                  </a:cxn>
                  <a:cxn ang="5400000">
                    <a:pos x="wd2" y="hd2"/>
                  </a:cxn>
                  <a:cxn ang="10800000">
                    <a:pos x="wd2" y="hd2"/>
                  </a:cxn>
                  <a:cxn ang="16200000">
                    <a:pos x="wd2" y="hd2"/>
                  </a:cxn>
                </a:cxnLst>
                <a:rect l="0" t="0" r="r" b="b"/>
                <a:pathLst>
                  <a:path w="21600" h="21600" extrusionOk="0">
                    <a:moveTo>
                      <a:pt x="21600" y="1504"/>
                    </a:moveTo>
                    <a:cubicBezTo>
                      <a:pt x="21600" y="2335"/>
                      <a:pt x="16765" y="3008"/>
                      <a:pt x="10800" y="3008"/>
                    </a:cubicBezTo>
                    <a:cubicBezTo>
                      <a:pt x="4835" y="3008"/>
                      <a:pt x="0" y="2335"/>
                      <a:pt x="0" y="1504"/>
                    </a:cubicBezTo>
                    <a:cubicBezTo>
                      <a:pt x="0" y="673"/>
                      <a:pt x="4835" y="0"/>
                      <a:pt x="10800" y="0"/>
                    </a:cubicBezTo>
                    <a:cubicBezTo>
                      <a:pt x="16765" y="0"/>
                      <a:pt x="21600" y="673"/>
                      <a:pt x="21600" y="1504"/>
                    </a:cubicBezTo>
                    <a:lnTo>
                      <a:pt x="21600" y="20096"/>
                    </a:lnTo>
                    <a:cubicBezTo>
                      <a:pt x="21600" y="20927"/>
                      <a:pt x="16765" y="21600"/>
                      <a:pt x="10800" y="21600"/>
                    </a:cubicBezTo>
                    <a:cubicBezTo>
                      <a:pt x="4835" y="21600"/>
                      <a:pt x="0" y="20927"/>
                      <a:pt x="0" y="20096"/>
                    </a:cubicBezTo>
                    <a:lnTo>
                      <a:pt x="0" y="1504"/>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45" name="Can 6"/>
            <p:cNvGrpSpPr/>
            <p:nvPr/>
          </p:nvGrpSpPr>
          <p:grpSpPr>
            <a:xfrm>
              <a:off x="1505010" y="377883"/>
              <a:ext cx="1557185" cy="399003"/>
              <a:chOff x="0" y="0"/>
              <a:chExt cx="1557184" cy="399002"/>
            </a:xfrm>
          </p:grpSpPr>
          <p:sp>
            <p:nvSpPr>
              <p:cNvPr id="642" name="Shape"/>
              <p:cNvSpPr/>
              <p:nvPr/>
            </p:nvSpPr>
            <p:spPr>
              <a:xfrm rot="5400000">
                <a:off x="579091" y="-579091"/>
                <a:ext cx="399003" cy="1557185"/>
              </a:xfrm>
              <a:custGeom>
                <a:avLst/>
                <a:gdLst/>
                <a:ahLst/>
                <a:cxnLst>
                  <a:cxn ang="0">
                    <a:pos x="wd2" y="hd2"/>
                  </a:cxn>
                  <a:cxn ang="5400000">
                    <a:pos x="wd2" y="hd2"/>
                  </a:cxn>
                  <a:cxn ang="10800000">
                    <a:pos x="wd2" y="hd2"/>
                  </a:cxn>
                  <a:cxn ang="16200000">
                    <a:pos x="wd2" y="hd2"/>
                  </a:cxn>
                </a:cxnLst>
                <a:rect l="0" t="0" r="r" b="b"/>
                <a:pathLst>
                  <a:path w="21600" h="21600" extrusionOk="0">
                    <a:moveTo>
                      <a:pt x="0" y="1365"/>
                    </a:moveTo>
                    <a:cubicBezTo>
                      <a:pt x="0" y="611"/>
                      <a:pt x="4835" y="0"/>
                      <a:pt x="10800" y="0"/>
                    </a:cubicBezTo>
                    <a:cubicBezTo>
                      <a:pt x="16765" y="0"/>
                      <a:pt x="21600" y="611"/>
                      <a:pt x="21600" y="1365"/>
                    </a:cubicBezTo>
                    <a:lnTo>
                      <a:pt x="21600" y="20235"/>
                    </a:lnTo>
                    <a:cubicBezTo>
                      <a:pt x="21600" y="20989"/>
                      <a:pt x="16765" y="21600"/>
                      <a:pt x="10800" y="21600"/>
                    </a:cubicBezTo>
                    <a:cubicBezTo>
                      <a:pt x="4835" y="21600"/>
                      <a:pt x="0" y="20989"/>
                      <a:pt x="0" y="20235"/>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3" name="Oval"/>
              <p:cNvSpPr/>
              <p:nvPr/>
            </p:nvSpPr>
            <p:spPr>
              <a:xfrm rot="5400000">
                <a:off x="1259301" y="101119"/>
                <a:ext cx="399003" cy="19676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4" name="Line"/>
              <p:cNvSpPr/>
              <p:nvPr/>
            </p:nvSpPr>
            <p:spPr>
              <a:xfrm rot="5400000">
                <a:off x="579091" y="-579091"/>
                <a:ext cx="399003" cy="1557185"/>
              </a:xfrm>
              <a:custGeom>
                <a:avLst/>
                <a:gdLst/>
                <a:ahLst/>
                <a:cxnLst>
                  <a:cxn ang="0">
                    <a:pos x="wd2" y="hd2"/>
                  </a:cxn>
                  <a:cxn ang="5400000">
                    <a:pos x="wd2" y="hd2"/>
                  </a:cxn>
                  <a:cxn ang="10800000">
                    <a:pos x="wd2" y="hd2"/>
                  </a:cxn>
                  <a:cxn ang="16200000">
                    <a:pos x="wd2" y="hd2"/>
                  </a:cxn>
                </a:cxnLst>
                <a:rect l="0" t="0" r="r" b="b"/>
                <a:pathLst>
                  <a:path w="21600" h="21600" extrusionOk="0">
                    <a:moveTo>
                      <a:pt x="21600" y="1365"/>
                    </a:moveTo>
                    <a:cubicBezTo>
                      <a:pt x="21600" y="2118"/>
                      <a:pt x="16765" y="2729"/>
                      <a:pt x="10800" y="2729"/>
                    </a:cubicBezTo>
                    <a:cubicBezTo>
                      <a:pt x="4835" y="2729"/>
                      <a:pt x="0" y="2118"/>
                      <a:pt x="0" y="1365"/>
                    </a:cubicBezTo>
                    <a:cubicBezTo>
                      <a:pt x="0" y="611"/>
                      <a:pt x="4835" y="0"/>
                      <a:pt x="10800" y="0"/>
                    </a:cubicBezTo>
                    <a:cubicBezTo>
                      <a:pt x="16765" y="0"/>
                      <a:pt x="21600" y="611"/>
                      <a:pt x="21600" y="1365"/>
                    </a:cubicBezTo>
                    <a:lnTo>
                      <a:pt x="21600" y="20235"/>
                    </a:lnTo>
                    <a:cubicBezTo>
                      <a:pt x="21600" y="20989"/>
                      <a:pt x="16765" y="21600"/>
                      <a:pt x="10800" y="21600"/>
                    </a:cubicBezTo>
                    <a:cubicBezTo>
                      <a:pt x="4835" y="21600"/>
                      <a:pt x="0" y="20989"/>
                      <a:pt x="0" y="20235"/>
                    </a:cubicBezTo>
                    <a:lnTo>
                      <a:pt x="0" y="136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49" name="Can 7"/>
            <p:cNvGrpSpPr/>
            <p:nvPr/>
          </p:nvGrpSpPr>
          <p:grpSpPr>
            <a:xfrm>
              <a:off x="2889619" y="438083"/>
              <a:ext cx="1505012" cy="296802"/>
              <a:chOff x="0" y="0"/>
              <a:chExt cx="1505010" cy="296800"/>
            </a:xfrm>
          </p:grpSpPr>
          <p:sp>
            <p:nvSpPr>
              <p:cNvPr id="646" name="Shape"/>
              <p:cNvSpPr/>
              <p:nvPr/>
            </p:nvSpPr>
            <p:spPr>
              <a:xfrm rot="5400000">
                <a:off x="604104" y="-604105"/>
                <a:ext cx="296802" cy="1505011"/>
              </a:xfrm>
              <a:custGeom>
                <a:avLst/>
                <a:gdLst/>
                <a:ahLst/>
                <a:cxnLst>
                  <a:cxn ang="0">
                    <a:pos x="wd2" y="hd2"/>
                  </a:cxn>
                  <a:cxn ang="5400000">
                    <a:pos x="wd2" y="hd2"/>
                  </a:cxn>
                  <a:cxn ang="10800000">
                    <a:pos x="wd2" y="hd2"/>
                  </a:cxn>
                  <a:cxn ang="16200000">
                    <a:pos x="wd2" y="hd2"/>
                  </a:cxn>
                </a:cxnLst>
                <a:rect l="0" t="0" r="r" b="b"/>
                <a:pathLst>
                  <a:path w="21600" h="21600" extrusionOk="0">
                    <a:moveTo>
                      <a:pt x="0" y="1050"/>
                    </a:moveTo>
                    <a:cubicBezTo>
                      <a:pt x="0" y="470"/>
                      <a:pt x="4835" y="0"/>
                      <a:pt x="10800" y="0"/>
                    </a:cubicBezTo>
                    <a:cubicBezTo>
                      <a:pt x="16765" y="0"/>
                      <a:pt x="21600" y="470"/>
                      <a:pt x="21600" y="1050"/>
                    </a:cubicBezTo>
                    <a:lnTo>
                      <a:pt x="21600" y="20550"/>
                    </a:lnTo>
                    <a:cubicBezTo>
                      <a:pt x="21600" y="21130"/>
                      <a:pt x="16765" y="21600"/>
                      <a:pt x="10800" y="21600"/>
                    </a:cubicBezTo>
                    <a:cubicBezTo>
                      <a:pt x="4835" y="21600"/>
                      <a:pt x="0" y="21130"/>
                      <a:pt x="0" y="20550"/>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7" name="Oval"/>
              <p:cNvSpPr/>
              <p:nvPr/>
            </p:nvSpPr>
            <p:spPr>
              <a:xfrm rot="5400000">
                <a:off x="1283427" y="75218"/>
                <a:ext cx="296802" cy="14636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48" name="Line"/>
              <p:cNvSpPr/>
              <p:nvPr/>
            </p:nvSpPr>
            <p:spPr>
              <a:xfrm rot="5400000">
                <a:off x="604104" y="-604105"/>
                <a:ext cx="296802" cy="1505011"/>
              </a:xfrm>
              <a:custGeom>
                <a:avLst/>
                <a:gdLst/>
                <a:ahLst/>
                <a:cxnLst>
                  <a:cxn ang="0">
                    <a:pos x="wd2" y="hd2"/>
                  </a:cxn>
                  <a:cxn ang="5400000">
                    <a:pos x="wd2" y="hd2"/>
                  </a:cxn>
                  <a:cxn ang="10800000">
                    <a:pos x="wd2" y="hd2"/>
                  </a:cxn>
                  <a:cxn ang="16200000">
                    <a:pos x="wd2" y="hd2"/>
                  </a:cxn>
                </a:cxnLst>
                <a:rect l="0" t="0" r="r" b="b"/>
                <a:pathLst>
                  <a:path w="21600" h="21600" extrusionOk="0">
                    <a:moveTo>
                      <a:pt x="21600" y="1050"/>
                    </a:moveTo>
                    <a:cubicBezTo>
                      <a:pt x="21600" y="1630"/>
                      <a:pt x="16765" y="2101"/>
                      <a:pt x="10800" y="2101"/>
                    </a:cubicBezTo>
                    <a:cubicBezTo>
                      <a:pt x="4835" y="2101"/>
                      <a:pt x="0" y="1630"/>
                      <a:pt x="0" y="1050"/>
                    </a:cubicBezTo>
                    <a:cubicBezTo>
                      <a:pt x="0" y="470"/>
                      <a:pt x="4835" y="0"/>
                      <a:pt x="10800" y="0"/>
                    </a:cubicBezTo>
                    <a:cubicBezTo>
                      <a:pt x="16765" y="0"/>
                      <a:pt x="21600" y="470"/>
                      <a:pt x="21600" y="1050"/>
                    </a:cubicBezTo>
                    <a:lnTo>
                      <a:pt x="21600" y="20550"/>
                    </a:lnTo>
                    <a:cubicBezTo>
                      <a:pt x="21600" y="21130"/>
                      <a:pt x="16765" y="21600"/>
                      <a:pt x="10800" y="21600"/>
                    </a:cubicBezTo>
                    <a:cubicBezTo>
                      <a:pt x="4835" y="21600"/>
                      <a:pt x="0" y="21130"/>
                      <a:pt x="0" y="20550"/>
                    </a:cubicBezTo>
                    <a:lnTo>
                      <a:pt x="0" y="105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650" name="Picture 9" descr="Picture 9"/>
            <p:cNvPicPr>
              <a:picLocks noChangeAspect="1"/>
            </p:cNvPicPr>
            <p:nvPr/>
          </p:nvPicPr>
          <p:blipFill>
            <a:blip r:embed="rId2"/>
            <a:stretch>
              <a:fillRect/>
            </a:stretch>
          </p:blipFill>
          <p:spPr>
            <a:xfrm rot="500068">
              <a:off x="4225491" y="146553"/>
              <a:ext cx="2095554" cy="1008009"/>
            </a:xfrm>
            <a:prstGeom prst="rect">
              <a:avLst/>
            </a:prstGeom>
            <a:ln w="12700" cap="flat">
              <a:noFill/>
              <a:miter lim="400000"/>
            </a:ln>
            <a:effectLst/>
          </p:spPr>
        </p:pic>
        <p:sp>
          <p:nvSpPr>
            <p:cNvPr id="651" name="Right Arrow 10"/>
            <p:cNvSpPr/>
            <p:nvPr/>
          </p:nvSpPr>
          <p:spPr>
            <a:xfrm>
              <a:off x="3491624" y="466177"/>
              <a:ext cx="481604" cy="240802"/>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2" name="Right Arrow 11"/>
            <p:cNvSpPr/>
            <p:nvPr/>
          </p:nvSpPr>
          <p:spPr>
            <a:xfrm>
              <a:off x="2131592" y="405976"/>
              <a:ext cx="421404" cy="3612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53" name="Right Arrow 12"/>
            <p:cNvSpPr/>
            <p:nvPr/>
          </p:nvSpPr>
          <p:spPr>
            <a:xfrm>
              <a:off x="722404" y="337749"/>
              <a:ext cx="301003" cy="46555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55" name="Rectangle 3"/>
          <p:cNvSpPr txBox="1"/>
          <p:nvPr/>
        </p:nvSpPr>
        <p:spPr>
          <a:xfrm>
            <a:off x="177800" y="2294656"/>
            <a:ext cx="8915400" cy="3425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28600" algn="l"/>
                <a:tab pos="685800" algn="l"/>
                <a:tab pos="1143000" algn="l"/>
              </a:tabLst>
              <a:defRPr b="0">
                <a:solidFill>
                  <a:srgbClr val="FFFFFF"/>
                </a:solidFill>
                <a:effectLst>
                  <a:outerShdw blurRad="38100" dist="38100" dir="2700000" rotWithShape="0">
                    <a:srgbClr val="000000"/>
                  </a:outerShdw>
                </a:effectLst>
              </a:defRPr>
            </a:pPr>
            <a:r>
              <a:t>Meaning that we only have to update the subscripts in Model 2's formula,</a:t>
            </a:r>
          </a:p>
          <a:p>
            <a:pPr>
              <a:spcBef>
                <a:spcPts val="400"/>
              </a:spcBef>
              <a:tabLst>
                <a:tab pos="228600" algn="l"/>
                <a:tab pos="685800" algn="l"/>
                <a:tab pos="1143000" algn="l"/>
              </a:tabLst>
              <a:defRPr sz="700" b="0">
                <a:solidFill>
                  <a:srgbClr val="FFFFFF"/>
                </a:solidFill>
                <a:effectLst>
                  <a:outerShdw blurRad="38100" dist="38100" dir="2700000" rotWithShape="0">
                    <a:srgbClr val="000000"/>
                  </a:outerShdw>
                </a:effectLst>
              </a:defRPr>
            </a:pPr>
            <a:endParaRPr/>
          </a:p>
          <a:p>
            <a:pPr>
              <a:spcBef>
                <a:spcPts val="400"/>
              </a:spcBef>
              <a:tabLst>
                <a:tab pos="228600" algn="l"/>
                <a:tab pos="685800" algn="l"/>
                <a:tab pos="1143000" algn="l"/>
              </a:tabLst>
              <a:defRPr b="0">
                <a:solidFill>
                  <a:srgbClr val="FFFFFF"/>
                </a:solidFill>
                <a:effectLst>
                  <a:outerShdw blurRad="38100" dist="38100" dir="2700000" rotWithShape="0">
                    <a:srgbClr val="000000"/>
                  </a:outerShdw>
                </a:effectLst>
              </a:defRPr>
            </a:pPr>
            <a:r>
              <a:t>	but noting that </a:t>
            </a:r>
            <a:r>
              <a:rPr b="1"/>
              <a:t>dragged</a:t>
            </a:r>
            <a:r>
              <a:t> air cylinder is only ~ width of plane's </a:t>
            </a:r>
            <a:r>
              <a:rPr b="1"/>
              <a:t>fuselage</a:t>
            </a:r>
            <a:r>
              <a:t> (not wings)</a:t>
            </a:r>
            <a:endParaRPr sz="800"/>
          </a:p>
          <a:p>
            <a:pPr>
              <a:spcBef>
                <a:spcPts val="400"/>
              </a:spcBef>
              <a:tabLst>
                <a:tab pos="228600" algn="l"/>
                <a:tab pos="685800" algn="l"/>
                <a:tab pos="1143000" algn="l"/>
              </a:tabLst>
              <a:defRPr sz="800" b="0">
                <a:solidFill>
                  <a:srgbClr val="FFFFFF"/>
                </a:solidFill>
                <a:effectLst>
                  <a:outerShdw blurRad="38100" dist="38100" dir="2700000" rotWithShape="0">
                    <a:srgbClr val="000000"/>
                  </a:outerShdw>
                </a:effectLst>
              </a:defRPr>
            </a:pPr>
            <a:r>
              <a:t>		</a:t>
            </a:r>
            <a:endParaRPr sz="900"/>
          </a:p>
          <a:p>
            <a:pPr>
              <a:spcBef>
                <a:spcPts val="400"/>
              </a:spcBef>
              <a:tabLst>
                <a:tab pos="228600" algn="l"/>
                <a:tab pos="685800" algn="l"/>
                <a:tab pos="1143000" algn="l"/>
              </a:tabLst>
              <a:defRPr b="0">
                <a:solidFill>
                  <a:srgbClr val="FFFFFF"/>
                </a:solidFill>
                <a:effectLst>
                  <a:outerShdw blurRad="38100" dist="38100" dir="2700000" rotWithShape="0">
                    <a:srgbClr val="000000"/>
                  </a:outerShdw>
                </a:effectLst>
              </a:defRPr>
            </a:pPr>
            <a:r>
              <a:t>		</a:t>
            </a:r>
            <a:r>
              <a:rPr sz="1900" b="1">
                <a:solidFill>
                  <a:srgbClr val="FFCC00"/>
                </a:solidFill>
              </a:rPr>
              <a:t>Power</a:t>
            </a:r>
            <a:r>
              <a:rPr sz="1900" b="1" baseline="-24000">
                <a:solidFill>
                  <a:srgbClr val="FFCC00"/>
                </a:solidFill>
              </a:rPr>
              <a:t>drag</a:t>
            </a:r>
            <a:r>
              <a:rPr sz="1900" b="1">
                <a:solidFill>
                  <a:srgbClr val="FFCC00"/>
                </a:solidFill>
              </a:rPr>
              <a:t> = ½ ρ</a:t>
            </a:r>
            <a:r>
              <a:rPr sz="1900" b="1" baseline="-24000">
                <a:solidFill>
                  <a:srgbClr val="FFCC00"/>
                </a:solidFill>
              </a:rPr>
              <a:t>air </a:t>
            </a:r>
            <a:r>
              <a:rPr sz="1900" b="1">
                <a:solidFill>
                  <a:srgbClr val="FFCC00"/>
                </a:solidFill>
              </a:rPr>
              <a:t>c</a:t>
            </a:r>
            <a:r>
              <a:rPr sz="1900" b="1" baseline="-24000">
                <a:solidFill>
                  <a:srgbClr val="FFCC00"/>
                </a:solidFill>
              </a:rPr>
              <a:t>drag</a:t>
            </a:r>
            <a:r>
              <a:rPr sz="1900" b="1">
                <a:solidFill>
                  <a:srgbClr val="FFCC00"/>
                </a:solidFill>
              </a:rPr>
              <a:t> A</a:t>
            </a:r>
            <a:r>
              <a:rPr sz="1900" b="1" baseline="-5999">
                <a:solidFill>
                  <a:srgbClr val="FFCC00"/>
                </a:solidFill>
              </a:rPr>
              <a:t>fuselage</a:t>
            </a:r>
            <a:r>
              <a:rPr sz="1900" b="1" baseline="-24000">
                <a:solidFill>
                  <a:srgbClr val="FFCC00"/>
                </a:solidFill>
              </a:rPr>
              <a:t> </a:t>
            </a:r>
            <a:r>
              <a:rPr sz="1900" b="1">
                <a:solidFill>
                  <a:srgbClr val="FFCC00"/>
                </a:solidFill>
              </a:rPr>
              <a:t>v</a:t>
            </a:r>
            <a:r>
              <a:rPr sz="1900" b="1" baseline="-24000">
                <a:solidFill>
                  <a:srgbClr val="FFCC00"/>
                </a:solidFill>
              </a:rPr>
              <a:t>plane</a:t>
            </a:r>
            <a:r>
              <a:rPr sz="1900" b="1" baseline="30105">
                <a:solidFill>
                  <a:srgbClr val="FFCC00"/>
                </a:solidFill>
              </a:rPr>
              <a:t>3</a:t>
            </a:r>
          </a:p>
          <a:p>
            <a:pPr>
              <a:spcBef>
                <a:spcPts val="400"/>
              </a:spcBef>
              <a:tabLst>
                <a:tab pos="228600" algn="l"/>
                <a:tab pos="685800" algn="l"/>
                <a:tab pos="1143000" algn="l"/>
              </a:tabLst>
              <a:defRPr sz="900" b="0">
                <a:solidFill>
                  <a:srgbClr val="FFFFFF"/>
                </a:solidFill>
                <a:effectLst>
                  <a:outerShdw blurRad="38100" dist="38100" dir="2700000" rotWithShape="0">
                    <a:srgbClr val="000000"/>
                  </a:outerShdw>
                </a:effectLst>
              </a:defRPr>
            </a:pPr>
            <a:endParaRPr sz="1900" b="1" baseline="30105">
              <a:solidFill>
                <a:srgbClr val="FFCC00"/>
              </a:solidFill>
            </a:endParaRPr>
          </a:p>
          <a:p>
            <a:pPr>
              <a:spcBef>
                <a:spcPts val="400"/>
              </a:spcBef>
              <a:tabLst>
                <a:tab pos="228600" algn="l"/>
                <a:tab pos="685800" algn="l"/>
                <a:tab pos="1143000" algn="l"/>
              </a:tabLst>
              <a:defRPr b="0">
                <a:solidFill>
                  <a:srgbClr val="FFFFFF"/>
                </a:solidFill>
                <a:effectLst>
                  <a:outerShdw blurRad="38100" dist="38100" dir="2700000" rotWithShape="0">
                    <a:srgbClr val="000000"/>
                  </a:outerShdw>
                </a:effectLst>
              </a:defRPr>
            </a:pPr>
            <a:r>
              <a:t>Then, adding the (now color coded) LIFT and DRAG power expenditures:</a:t>
            </a:r>
          </a:p>
          <a:p>
            <a:pPr>
              <a:spcBef>
                <a:spcPts val="400"/>
              </a:spcBef>
              <a:tabLst>
                <a:tab pos="685800" algn="l"/>
                <a:tab pos="1143000" algn="l"/>
              </a:tabLst>
              <a:defRPr sz="900" b="0">
                <a:solidFill>
                  <a:srgbClr val="FFFFFF"/>
                </a:solidFill>
                <a:effectLst>
                  <a:outerShdw blurRad="38100" dist="38100" dir="2700000" rotWithShape="0">
                    <a:srgbClr val="000000"/>
                  </a:outerShdw>
                </a:effectLst>
              </a:defRPr>
            </a:pPr>
            <a:endParaRPr/>
          </a:p>
          <a:p>
            <a:pPr>
              <a:spcBef>
                <a:spcPts val="400"/>
              </a:spcBef>
              <a:tabLst>
                <a:tab pos="685800" algn="l"/>
                <a:tab pos="1143000" algn="l"/>
              </a:tabLst>
              <a:defRPr b="0">
                <a:solidFill>
                  <a:srgbClr val="FFFFFF"/>
                </a:solidFill>
                <a:effectLst>
                  <a:outerShdw blurRad="38100" dist="38100" dir="2700000" rotWithShape="0">
                    <a:srgbClr val="000000"/>
                  </a:outerShdw>
                </a:effectLst>
              </a:defRPr>
            </a:pPr>
            <a:r>
              <a:t>	</a:t>
            </a:r>
            <a:r>
              <a:rPr sz="1900"/>
              <a:t>Power</a:t>
            </a:r>
            <a:r>
              <a:rPr sz="1900" baseline="-24000"/>
              <a:t>total</a:t>
            </a:r>
            <a:r>
              <a:rPr sz="1900"/>
              <a:t> = </a:t>
            </a:r>
            <a:r>
              <a:rPr sz="1900">
                <a:solidFill>
                  <a:srgbClr val="70FFFF"/>
                </a:solidFill>
              </a:rPr>
              <a:t>Power</a:t>
            </a:r>
            <a:r>
              <a:rPr sz="1900" baseline="-24000">
                <a:solidFill>
                  <a:srgbClr val="70FFFF"/>
                </a:solidFill>
              </a:rPr>
              <a:t>lift</a:t>
            </a:r>
            <a:r>
              <a:rPr sz="1900" baseline="-24000"/>
              <a:t> </a:t>
            </a:r>
            <a:r>
              <a:rPr sz="1900"/>
              <a:t>+ </a:t>
            </a:r>
            <a:r>
              <a:rPr sz="1900">
                <a:solidFill>
                  <a:srgbClr val="FFC5C8"/>
                </a:solidFill>
              </a:rPr>
              <a:t>Power</a:t>
            </a:r>
            <a:r>
              <a:rPr sz="1900" baseline="-24000">
                <a:solidFill>
                  <a:srgbClr val="FFC5C8"/>
                </a:solidFill>
              </a:rPr>
              <a:t>drag</a:t>
            </a:r>
            <a:r>
              <a:rPr sz="1900"/>
              <a:t> </a:t>
            </a:r>
          </a:p>
          <a:p>
            <a:pPr>
              <a:spcBef>
                <a:spcPts val="400"/>
              </a:spcBef>
              <a:tabLst>
                <a:tab pos="685800" algn="l"/>
                <a:tab pos="1143000" algn="l"/>
              </a:tabLst>
              <a:defRPr sz="900" b="0">
                <a:solidFill>
                  <a:srgbClr val="FFFFFF"/>
                </a:solidFill>
                <a:effectLst>
                  <a:outerShdw blurRad="38100" dist="38100" dir="2700000" rotWithShape="0">
                    <a:srgbClr val="000000"/>
                  </a:outerShdw>
                </a:effectLst>
              </a:defRPr>
            </a:pPr>
            <a:endParaRPr sz="1900"/>
          </a:p>
          <a:p>
            <a:pPr>
              <a:spcBef>
                <a:spcPts val="400"/>
              </a:spcBef>
              <a:tabLst>
                <a:tab pos="685800" algn="l"/>
                <a:tab pos="1143000" algn="l"/>
              </a:tabLst>
              <a:defRPr sz="1900" b="0">
                <a:solidFill>
                  <a:srgbClr val="FFFFFF"/>
                </a:solidFill>
                <a:effectLst>
                  <a:outerShdw blurRad="38100" dist="38100" dir="2700000" rotWithShape="0">
                    <a:srgbClr val="000000"/>
                  </a:outerShdw>
                </a:effectLst>
              </a:defRPr>
            </a:pPr>
            <a:r>
              <a:t>		= </a:t>
            </a:r>
            <a:r>
              <a:rPr>
                <a:solidFill>
                  <a:srgbClr val="70FFFF"/>
                </a:solidFill>
              </a:rPr>
              <a:t>(M</a:t>
            </a:r>
            <a:r>
              <a:rPr baseline="-24000">
                <a:solidFill>
                  <a:srgbClr val="70FFFF"/>
                </a:solidFill>
              </a:rPr>
              <a:t>plane</a:t>
            </a:r>
            <a:r>
              <a:rPr>
                <a:solidFill>
                  <a:srgbClr val="70FFFF"/>
                </a:solidFill>
              </a:rPr>
              <a:t> g)</a:t>
            </a:r>
            <a:r>
              <a:rPr baseline="30105">
                <a:solidFill>
                  <a:srgbClr val="70FFFF"/>
                </a:solidFill>
              </a:rPr>
              <a:t>2</a:t>
            </a:r>
            <a:r>
              <a:rPr>
                <a:solidFill>
                  <a:srgbClr val="70FFFF"/>
                </a:solidFill>
              </a:rPr>
              <a:t> / (2 ρ</a:t>
            </a:r>
            <a:r>
              <a:rPr baseline="-24000">
                <a:solidFill>
                  <a:srgbClr val="70FFFF"/>
                </a:solidFill>
              </a:rPr>
              <a:t>air</a:t>
            </a:r>
            <a:r>
              <a:rPr>
                <a:solidFill>
                  <a:srgbClr val="70FFFF"/>
                </a:solidFill>
              </a:rPr>
              <a:t> v</a:t>
            </a:r>
            <a:r>
              <a:rPr baseline="-24000">
                <a:solidFill>
                  <a:srgbClr val="70FFFF"/>
                </a:solidFill>
              </a:rPr>
              <a:t>plane  </a:t>
            </a:r>
            <a:r>
              <a:rPr>
                <a:solidFill>
                  <a:srgbClr val="70FFFF"/>
                </a:solidFill>
              </a:rPr>
              <a:t>A</a:t>
            </a:r>
            <a:r>
              <a:rPr baseline="-24000">
                <a:solidFill>
                  <a:srgbClr val="70FFFF"/>
                </a:solidFill>
              </a:rPr>
              <a:t>lift</a:t>
            </a:r>
            <a:r>
              <a:rPr>
                <a:solidFill>
                  <a:srgbClr val="70FFFF"/>
                </a:solidFill>
              </a:rPr>
              <a:t>) </a:t>
            </a:r>
            <a:r>
              <a:t>+ </a:t>
            </a:r>
            <a:r>
              <a:rPr>
                <a:solidFill>
                  <a:srgbClr val="FFC5C8"/>
                </a:solidFill>
              </a:rPr>
              <a:t>½ c</a:t>
            </a:r>
            <a:r>
              <a:rPr baseline="-24000">
                <a:solidFill>
                  <a:srgbClr val="FFC5C8"/>
                </a:solidFill>
              </a:rPr>
              <a:t>drag</a:t>
            </a:r>
            <a:r>
              <a:rPr>
                <a:solidFill>
                  <a:srgbClr val="FFC5C8"/>
                </a:solidFill>
              </a:rPr>
              <a:t>  ρ</a:t>
            </a:r>
            <a:r>
              <a:rPr baseline="-24000">
                <a:solidFill>
                  <a:srgbClr val="FFC5C8"/>
                </a:solidFill>
              </a:rPr>
              <a:t>air</a:t>
            </a:r>
            <a:r>
              <a:rPr>
                <a:solidFill>
                  <a:srgbClr val="FFC5C8"/>
                </a:solidFill>
              </a:rPr>
              <a:t> A</a:t>
            </a:r>
            <a:r>
              <a:rPr baseline="-24000">
                <a:solidFill>
                  <a:srgbClr val="FFC5C8"/>
                </a:solidFill>
              </a:rPr>
              <a:t>fuselage </a:t>
            </a:r>
            <a:r>
              <a:rPr>
                <a:solidFill>
                  <a:srgbClr val="FFC5C8"/>
                </a:solidFill>
              </a:rPr>
              <a:t>v</a:t>
            </a:r>
            <a:r>
              <a:rPr baseline="-24000">
                <a:solidFill>
                  <a:srgbClr val="FFC5C8"/>
                </a:solidFill>
              </a:rPr>
              <a:t>plane</a:t>
            </a:r>
            <a:r>
              <a:rPr baseline="30105">
                <a:solidFill>
                  <a:srgbClr val="FFC5C8"/>
                </a:solidFill>
              </a:rPr>
              <a:t>3</a:t>
            </a:r>
          </a:p>
        </p:txBody>
      </p:sp>
      <p:grpSp>
        <p:nvGrpSpPr>
          <p:cNvPr id="696" name="Group"/>
          <p:cNvGrpSpPr/>
          <p:nvPr/>
        </p:nvGrpSpPr>
        <p:grpSpPr>
          <a:xfrm>
            <a:off x="1765300" y="5684520"/>
            <a:ext cx="5066440" cy="762001"/>
            <a:chOff x="0" y="0"/>
            <a:chExt cx="5066439" cy="762000"/>
          </a:xfrm>
        </p:grpSpPr>
        <p:grpSp>
          <p:nvGrpSpPr>
            <p:cNvPr id="672" name="Group"/>
            <p:cNvGrpSpPr/>
            <p:nvPr/>
          </p:nvGrpSpPr>
          <p:grpSpPr>
            <a:xfrm>
              <a:off x="2971800" y="96814"/>
              <a:ext cx="2094640" cy="578531"/>
              <a:chOff x="0" y="0"/>
              <a:chExt cx="2094638" cy="578530"/>
            </a:xfrm>
          </p:grpSpPr>
          <p:grpSp>
            <p:nvGrpSpPr>
              <p:cNvPr id="659" name="Can 14"/>
              <p:cNvGrpSpPr/>
              <p:nvPr/>
            </p:nvGrpSpPr>
            <p:grpSpPr>
              <a:xfrm>
                <a:off x="0" y="147385"/>
                <a:ext cx="555080" cy="218441"/>
                <a:chOff x="0" y="0"/>
                <a:chExt cx="555079" cy="218440"/>
              </a:xfrm>
            </p:grpSpPr>
            <p:sp>
              <p:nvSpPr>
                <p:cNvPr id="656" name="Shape"/>
                <p:cNvSpPr/>
                <p:nvPr/>
              </p:nvSpPr>
              <p:spPr>
                <a:xfrm rot="5400000">
                  <a:off x="168319" y="-168320"/>
                  <a:ext cx="218441" cy="555080"/>
                </a:xfrm>
                <a:custGeom>
                  <a:avLst/>
                  <a:gdLst/>
                  <a:ahLst/>
                  <a:cxnLst>
                    <a:cxn ang="0">
                      <a:pos x="wd2" y="hd2"/>
                    </a:cxn>
                    <a:cxn ang="5400000">
                      <a:pos x="wd2" y="hd2"/>
                    </a:cxn>
                    <a:cxn ang="10800000">
                      <a:pos x="wd2" y="hd2"/>
                    </a:cxn>
                    <a:cxn ang="16200000">
                      <a:pos x="wd2" y="hd2"/>
                    </a:cxn>
                  </a:cxnLst>
                  <a:rect l="0" t="0" r="r" b="b"/>
                  <a:pathLst>
                    <a:path w="21600" h="21600" extrusionOk="0">
                      <a:moveTo>
                        <a:pt x="0" y="2096"/>
                      </a:moveTo>
                      <a:cubicBezTo>
                        <a:pt x="0" y="938"/>
                        <a:pt x="4835" y="0"/>
                        <a:pt x="10800" y="0"/>
                      </a:cubicBezTo>
                      <a:cubicBezTo>
                        <a:pt x="16765" y="0"/>
                        <a:pt x="21600" y="938"/>
                        <a:pt x="21600" y="2096"/>
                      </a:cubicBezTo>
                      <a:lnTo>
                        <a:pt x="21600" y="19504"/>
                      </a:lnTo>
                      <a:cubicBezTo>
                        <a:pt x="21600" y="20662"/>
                        <a:pt x="16765" y="21600"/>
                        <a:pt x="10800" y="21600"/>
                      </a:cubicBezTo>
                      <a:cubicBezTo>
                        <a:pt x="4835" y="21600"/>
                        <a:pt x="0" y="20662"/>
                        <a:pt x="0" y="19504"/>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7" name="Oval"/>
                <p:cNvSpPr/>
                <p:nvPr/>
              </p:nvSpPr>
              <p:spPr>
                <a:xfrm rot="5400000">
                  <a:off x="391997" y="55359"/>
                  <a:ext cx="218442" cy="107723"/>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58" name="Line"/>
                <p:cNvSpPr/>
                <p:nvPr/>
              </p:nvSpPr>
              <p:spPr>
                <a:xfrm rot="5400000">
                  <a:off x="168319" y="-168320"/>
                  <a:ext cx="218441" cy="555080"/>
                </a:xfrm>
                <a:custGeom>
                  <a:avLst/>
                  <a:gdLst/>
                  <a:ahLst/>
                  <a:cxnLst>
                    <a:cxn ang="0">
                      <a:pos x="wd2" y="hd2"/>
                    </a:cxn>
                    <a:cxn ang="5400000">
                      <a:pos x="wd2" y="hd2"/>
                    </a:cxn>
                    <a:cxn ang="10800000">
                      <a:pos x="wd2" y="hd2"/>
                    </a:cxn>
                    <a:cxn ang="16200000">
                      <a:pos x="wd2" y="hd2"/>
                    </a:cxn>
                  </a:cxnLst>
                  <a:rect l="0" t="0" r="r" b="b"/>
                  <a:pathLst>
                    <a:path w="21600" h="21600" extrusionOk="0">
                      <a:moveTo>
                        <a:pt x="21600" y="2096"/>
                      </a:moveTo>
                      <a:cubicBezTo>
                        <a:pt x="21600" y="3253"/>
                        <a:pt x="16765" y="4192"/>
                        <a:pt x="10800" y="4192"/>
                      </a:cubicBezTo>
                      <a:cubicBezTo>
                        <a:pt x="4835" y="4192"/>
                        <a:pt x="0" y="3253"/>
                        <a:pt x="0" y="2096"/>
                      </a:cubicBezTo>
                      <a:cubicBezTo>
                        <a:pt x="0" y="938"/>
                        <a:pt x="4835" y="0"/>
                        <a:pt x="10800" y="0"/>
                      </a:cubicBezTo>
                      <a:cubicBezTo>
                        <a:pt x="16765" y="0"/>
                        <a:pt x="21600" y="938"/>
                        <a:pt x="21600" y="2096"/>
                      </a:cubicBezTo>
                      <a:lnTo>
                        <a:pt x="21600" y="19504"/>
                      </a:lnTo>
                      <a:cubicBezTo>
                        <a:pt x="21600" y="20662"/>
                        <a:pt x="16765" y="21600"/>
                        <a:pt x="10800" y="21600"/>
                      </a:cubicBezTo>
                      <a:cubicBezTo>
                        <a:pt x="4835" y="21600"/>
                        <a:pt x="0" y="20662"/>
                        <a:pt x="0" y="19504"/>
                      </a:cubicBezTo>
                      <a:lnTo>
                        <a:pt x="0" y="2096"/>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63" name="Can 15"/>
              <p:cNvGrpSpPr/>
              <p:nvPr/>
            </p:nvGrpSpPr>
            <p:grpSpPr>
              <a:xfrm>
                <a:off x="489856" y="165588"/>
                <a:ext cx="506839" cy="180975"/>
                <a:chOff x="0" y="0"/>
                <a:chExt cx="506838" cy="180974"/>
              </a:xfrm>
            </p:grpSpPr>
            <p:sp>
              <p:nvSpPr>
                <p:cNvPr id="660" name="Shape"/>
                <p:cNvSpPr/>
                <p:nvPr/>
              </p:nvSpPr>
              <p:spPr>
                <a:xfrm rot="5400000">
                  <a:off x="162932" y="-162933"/>
                  <a:ext cx="180975" cy="506840"/>
                </a:xfrm>
                <a:custGeom>
                  <a:avLst/>
                  <a:gdLst/>
                  <a:ahLst/>
                  <a:cxnLst>
                    <a:cxn ang="0">
                      <a:pos x="wd2" y="hd2"/>
                    </a:cxn>
                    <a:cxn ang="5400000">
                      <a:pos x="wd2" y="hd2"/>
                    </a:cxn>
                    <a:cxn ang="10800000">
                      <a:pos x="wd2" y="hd2"/>
                    </a:cxn>
                    <a:cxn ang="16200000">
                      <a:pos x="wd2" y="hd2"/>
                    </a:cxn>
                  </a:cxnLst>
                  <a:rect l="0" t="0" r="r" b="b"/>
                  <a:pathLst>
                    <a:path w="21600" h="21600" extrusionOk="0">
                      <a:moveTo>
                        <a:pt x="0" y="1902"/>
                      </a:moveTo>
                      <a:cubicBezTo>
                        <a:pt x="0" y="851"/>
                        <a:pt x="4835" y="0"/>
                        <a:pt x="10800" y="0"/>
                      </a:cubicBezTo>
                      <a:cubicBezTo>
                        <a:pt x="16765" y="0"/>
                        <a:pt x="21600" y="851"/>
                        <a:pt x="21600" y="1902"/>
                      </a:cubicBezTo>
                      <a:lnTo>
                        <a:pt x="21600" y="19698"/>
                      </a:lnTo>
                      <a:cubicBezTo>
                        <a:pt x="21600" y="20749"/>
                        <a:pt x="16765" y="21600"/>
                        <a:pt x="10800" y="21600"/>
                      </a:cubicBezTo>
                      <a:cubicBezTo>
                        <a:pt x="4835" y="21600"/>
                        <a:pt x="0" y="20749"/>
                        <a:pt x="0" y="19698"/>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1" name="Oval"/>
                <p:cNvSpPr/>
                <p:nvPr/>
              </p:nvSpPr>
              <p:spPr>
                <a:xfrm rot="5400000">
                  <a:off x="371728" y="45864"/>
                  <a:ext cx="180975" cy="8924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2" name="Line"/>
                <p:cNvSpPr/>
                <p:nvPr/>
              </p:nvSpPr>
              <p:spPr>
                <a:xfrm rot="5400000">
                  <a:off x="162932" y="-162933"/>
                  <a:ext cx="180975" cy="506840"/>
                </a:xfrm>
                <a:custGeom>
                  <a:avLst/>
                  <a:gdLst/>
                  <a:ahLst/>
                  <a:cxnLst>
                    <a:cxn ang="0">
                      <a:pos x="wd2" y="hd2"/>
                    </a:cxn>
                    <a:cxn ang="5400000">
                      <a:pos x="wd2" y="hd2"/>
                    </a:cxn>
                    <a:cxn ang="10800000">
                      <a:pos x="wd2" y="hd2"/>
                    </a:cxn>
                    <a:cxn ang="16200000">
                      <a:pos x="wd2" y="hd2"/>
                    </a:cxn>
                  </a:cxnLst>
                  <a:rect l="0" t="0" r="r" b="b"/>
                  <a:pathLst>
                    <a:path w="21600" h="21600" extrusionOk="0">
                      <a:moveTo>
                        <a:pt x="21600" y="1902"/>
                      </a:moveTo>
                      <a:cubicBezTo>
                        <a:pt x="21600" y="2952"/>
                        <a:pt x="16765" y="3803"/>
                        <a:pt x="10800" y="3803"/>
                      </a:cubicBezTo>
                      <a:cubicBezTo>
                        <a:pt x="4835" y="3803"/>
                        <a:pt x="0" y="2952"/>
                        <a:pt x="0" y="1902"/>
                      </a:cubicBezTo>
                      <a:cubicBezTo>
                        <a:pt x="0" y="851"/>
                        <a:pt x="4835" y="0"/>
                        <a:pt x="10800" y="0"/>
                      </a:cubicBezTo>
                      <a:cubicBezTo>
                        <a:pt x="16765" y="0"/>
                        <a:pt x="21600" y="851"/>
                        <a:pt x="21600" y="1902"/>
                      </a:cubicBezTo>
                      <a:lnTo>
                        <a:pt x="21600" y="19698"/>
                      </a:lnTo>
                      <a:cubicBezTo>
                        <a:pt x="21600" y="20749"/>
                        <a:pt x="16765" y="21600"/>
                        <a:pt x="10800" y="21600"/>
                      </a:cubicBezTo>
                      <a:cubicBezTo>
                        <a:pt x="4835" y="21600"/>
                        <a:pt x="0" y="20749"/>
                        <a:pt x="0" y="19698"/>
                      </a:cubicBezTo>
                      <a:lnTo>
                        <a:pt x="0" y="1902"/>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67" name="Can 16"/>
              <p:cNvGrpSpPr/>
              <p:nvPr/>
            </p:nvGrpSpPr>
            <p:grpSpPr>
              <a:xfrm>
                <a:off x="940525" y="192892"/>
                <a:ext cx="489857" cy="134622"/>
                <a:chOff x="0" y="0"/>
                <a:chExt cx="489856" cy="134621"/>
              </a:xfrm>
            </p:grpSpPr>
            <p:sp>
              <p:nvSpPr>
                <p:cNvPr id="664" name="Shape"/>
                <p:cNvSpPr/>
                <p:nvPr/>
              </p:nvSpPr>
              <p:spPr>
                <a:xfrm rot="5400000">
                  <a:off x="177617" y="-177618"/>
                  <a:ext cx="134622" cy="489857"/>
                </a:xfrm>
                <a:custGeom>
                  <a:avLst/>
                  <a:gdLst/>
                  <a:ahLst/>
                  <a:cxnLst>
                    <a:cxn ang="0">
                      <a:pos x="wd2" y="hd2"/>
                    </a:cxn>
                    <a:cxn ang="5400000">
                      <a:pos x="wd2" y="hd2"/>
                    </a:cxn>
                    <a:cxn ang="10800000">
                      <a:pos x="wd2" y="hd2"/>
                    </a:cxn>
                    <a:cxn ang="16200000">
                      <a:pos x="wd2" y="hd2"/>
                    </a:cxn>
                  </a:cxnLst>
                  <a:rect l="0" t="0" r="r" b="b"/>
                  <a:pathLst>
                    <a:path w="21600" h="21600" extrusionOk="0">
                      <a:moveTo>
                        <a:pt x="0" y="1464"/>
                      </a:moveTo>
                      <a:cubicBezTo>
                        <a:pt x="0" y="655"/>
                        <a:pt x="4835" y="0"/>
                        <a:pt x="10800" y="0"/>
                      </a:cubicBezTo>
                      <a:cubicBezTo>
                        <a:pt x="16765" y="0"/>
                        <a:pt x="21600" y="655"/>
                        <a:pt x="21600" y="1464"/>
                      </a:cubicBezTo>
                      <a:lnTo>
                        <a:pt x="21600" y="20136"/>
                      </a:lnTo>
                      <a:cubicBezTo>
                        <a:pt x="21600" y="20945"/>
                        <a:pt x="16765" y="21600"/>
                        <a:pt x="10800" y="21600"/>
                      </a:cubicBezTo>
                      <a:cubicBezTo>
                        <a:pt x="4835" y="21600"/>
                        <a:pt x="0" y="20945"/>
                        <a:pt x="0" y="20136"/>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5" name="Oval"/>
                <p:cNvSpPr/>
                <p:nvPr/>
              </p:nvSpPr>
              <p:spPr>
                <a:xfrm rot="5400000">
                  <a:off x="389353" y="34117"/>
                  <a:ext cx="134621" cy="66388"/>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66" name="Line"/>
                <p:cNvSpPr/>
                <p:nvPr/>
              </p:nvSpPr>
              <p:spPr>
                <a:xfrm rot="5400000">
                  <a:off x="177618" y="-177618"/>
                  <a:ext cx="134621" cy="489857"/>
                </a:xfrm>
                <a:custGeom>
                  <a:avLst/>
                  <a:gdLst/>
                  <a:ahLst/>
                  <a:cxnLst>
                    <a:cxn ang="0">
                      <a:pos x="wd2" y="hd2"/>
                    </a:cxn>
                    <a:cxn ang="5400000">
                      <a:pos x="wd2" y="hd2"/>
                    </a:cxn>
                    <a:cxn ang="10800000">
                      <a:pos x="wd2" y="hd2"/>
                    </a:cxn>
                    <a:cxn ang="16200000">
                      <a:pos x="wd2" y="hd2"/>
                    </a:cxn>
                  </a:cxnLst>
                  <a:rect l="0" t="0" r="r" b="b"/>
                  <a:pathLst>
                    <a:path w="21600" h="21600" extrusionOk="0">
                      <a:moveTo>
                        <a:pt x="21600" y="1464"/>
                      </a:moveTo>
                      <a:cubicBezTo>
                        <a:pt x="21600" y="2272"/>
                        <a:pt x="16765" y="2927"/>
                        <a:pt x="10800" y="2927"/>
                      </a:cubicBezTo>
                      <a:cubicBezTo>
                        <a:pt x="4835" y="2927"/>
                        <a:pt x="0" y="2272"/>
                        <a:pt x="0" y="1464"/>
                      </a:cubicBezTo>
                      <a:cubicBezTo>
                        <a:pt x="0" y="655"/>
                        <a:pt x="4835" y="0"/>
                        <a:pt x="10800" y="0"/>
                      </a:cubicBezTo>
                      <a:cubicBezTo>
                        <a:pt x="16765" y="0"/>
                        <a:pt x="21600" y="655"/>
                        <a:pt x="21600" y="1464"/>
                      </a:cubicBezTo>
                      <a:lnTo>
                        <a:pt x="21600" y="20136"/>
                      </a:lnTo>
                      <a:cubicBezTo>
                        <a:pt x="21600" y="20945"/>
                        <a:pt x="16765" y="21600"/>
                        <a:pt x="10800" y="21600"/>
                      </a:cubicBezTo>
                      <a:cubicBezTo>
                        <a:pt x="4835" y="21600"/>
                        <a:pt x="0" y="20945"/>
                        <a:pt x="0" y="20136"/>
                      </a:cubicBezTo>
                      <a:lnTo>
                        <a:pt x="0" y="1464"/>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668" name="Picture 18" descr="Picture 18"/>
              <p:cNvPicPr>
                <a:picLocks noChangeAspect="1"/>
              </p:cNvPicPr>
              <p:nvPr/>
            </p:nvPicPr>
            <p:blipFill>
              <a:blip r:embed="rId2"/>
              <a:stretch>
                <a:fillRect/>
              </a:stretch>
            </p:blipFill>
            <p:spPr>
              <a:xfrm rot="657556">
                <a:off x="1375330" y="60665"/>
                <a:ext cx="682070" cy="457201"/>
              </a:xfrm>
              <a:prstGeom prst="rect">
                <a:avLst/>
              </a:prstGeom>
              <a:ln w="12700" cap="flat">
                <a:noFill/>
                <a:miter lim="400000"/>
              </a:ln>
              <a:effectLst/>
            </p:spPr>
          </p:pic>
          <p:sp>
            <p:nvSpPr>
              <p:cNvPr id="669" name="Right Arrow 19"/>
              <p:cNvSpPr/>
              <p:nvPr/>
            </p:nvSpPr>
            <p:spPr>
              <a:xfrm>
                <a:off x="1136467" y="205636"/>
                <a:ext cx="156756" cy="10922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0" name="Right Arrow 20"/>
              <p:cNvSpPr/>
              <p:nvPr/>
            </p:nvSpPr>
            <p:spPr>
              <a:xfrm>
                <a:off x="693798" y="178331"/>
                <a:ext cx="137161" cy="163831"/>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71" name="Right Arrow 21"/>
              <p:cNvSpPr/>
              <p:nvPr/>
            </p:nvSpPr>
            <p:spPr>
              <a:xfrm>
                <a:off x="235130" y="147385"/>
                <a:ext cx="97973" cy="21116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94" name="Group 22"/>
            <p:cNvGrpSpPr/>
            <p:nvPr/>
          </p:nvGrpSpPr>
          <p:grpSpPr>
            <a:xfrm>
              <a:off x="-1" y="-1"/>
              <a:ext cx="2376881" cy="762002"/>
              <a:chOff x="0" y="0"/>
              <a:chExt cx="2376879" cy="762000"/>
            </a:xfrm>
          </p:grpSpPr>
          <p:grpSp>
            <p:nvGrpSpPr>
              <p:cNvPr id="690" name="Group 12"/>
              <p:cNvGrpSpPr/>
              <p:nvPr/>
            </p:nvGrpSpPr>
            <p:grpSpPr>
              <a:xfrm>
                <a:off x="-1" y="-1"/>
                <a:ext cx="2376881" cy="762002"/>
                <a:chOff x="0" y="0"/>
                <a:chExt cx="2376879" cy="762000"/>
              </a:xfrm>
            </p:grpSpPr>
            <p:grpSp>
              <p:nvGrpSpPr>
                <p:cNvPr id="676" name="Can 27"/>
                <p:cNvGrpSpPr/>
                <p:nvPr/>
              </p:nvGrpSpPr>
              <p:grpSpPr>
                <a:xfrm>
                  <a:off x="-1" y="194929"/>
                  <a:ext cx="747522" cy="567072"/>
                  <a:chOff x="0" y="0"/>
                  <a:chExt cx="747520" cy="567071"/>
                </a:xfrm>
              </p:grpSpPr>
              <p:sp>
                <p:nvSpPr>
                  <p:cNvPr id="673" name="Shape"/>
                  <p:cNvSpPr/>
                  <p:nvPr/>
                </p:nvSpPr>
                <p:spPr>
                  <a:xfrm rot="5400000">
                    <a:off x="90224" y="-90225"/>
                    <a:ext cx="567072" cy="747521"/>
                  </a:xfrm>
                  <a:custGeom>
                    <a:avLst/>
                    <a:gdLst/>
                    <a:ahLst/>
                    <a:cxnLst>
                      <a:cxn ang="0">
                        <a:pos x="wd2" y="hd2"/>
                      </a:cxn>
                      <a:cxn ang="5400000">
                        <a:pos x="wd2" y="hd2"/>
                      </a:cxn>
                      <a:cxn ang="10800000">
                        <a:pos x="wd2" y="hd2"/>
                      </a:cxn>
                      <a:cxn ang="16200000">
                        <a:pos x="wd2" y="hd2"/>
                      </a:cxn>
                    </a:cxnLst>
                    <a:rect l="0" t="0" r="r" b="b"/>
                    <a:pathLst>
                      <a:path w="21600" h="21600" extrusionOk="0">
                        <a:moveTo>
                          <a:pt x="0" y="4040"/>
                        </a:moveTo>
                        <a:cubicBezTo>
                          <a:pt x="0" y="1809"/>
                          <a:pt x="4835" y="0"/>
                          <a:pt x="10800" y="0"/>
                        </a:cubicBezTo>
                        <a:cubicBezTo>
                          <a:pt x="16765" y="0"/>
                          <a:pt x="21600" y="1809"/>
                          <a:pt x="21600" y="4040"/>
                        </a:cubicBezTo>
                        <a:lnTo>
                          <a:pt x="21600" y="17560"/>
                        </a:lnTo>
                        <a:cubicBezTo>
                          <a:pt x="21600" y="19791"/>
                          <a:pt x="16765" y="21600"/>
                          <a:pt x="10800" y="21600"/>
                        </a:cubicBezTo>
                        <a:cubicBezTo>
                          <a:pt x="4835" y="21600"/>
                          <a:pt x="0" y="19791"/>
                          <a:pt x="0" y="17560"/>
                        </a:cubicBezTo>
                        <a:close/>
                      </a:path>
                    </a:pathLst>
                  </a:custGeom>
                  <a:solidFill>
                    <a:schemeClr val="accent1">
                      <a:alpha val="39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4" name="Oval"/>
                  <p:cNvSpPr/>
                  <p:nvPr/>
                </p:nvSpPr>
                <p:spPr>
                  <a:xfrm rot="5400000">
                    <a:off x="324163" y="143713"/>
                    <a:ext cx="567071" cy="279646"/>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5" name="Line"/>
                  <p:cNvSpPr/>
                  <p:nvPr/>
                </p:nvSpPr>
                <p:spPr>
                  <a:xfrm rot="5400000">
                    <a:off x="90225" y="-90226"/>
                    <a:ext cx="567070" cy="747522"/>
                  </a:xfrm>
                  <a:custGeom>
                    <a:avLst/>
                    <a:gdLst/>
                    <a:ahLst/>
                    <a:cxnLst>
                      <a:cxn ang="0">
                        <a:pos x="wd2" y="hd2"/>
                      </a:cxn>
                      <a:cxn ang="5400000">
                        <a:pos x="wd2" y="hd2"/>
                      </a:cxn>
                      <a:cxn ang="10800000">
                        <a:pos x="wd2" y="hd2"/>
                      </a:cxn>
                      <a:cxn ang="16200000">
                        <a:pos x="wd2" y="hd2"/>
                      </a:cxn>
                    </a:cxnLst>
                    <a:rect l="0" t="0" r="r" b="b"/>
                    <a:pathLst>
                      <a:path w="21600" h="21600" extrusionOk="0">
                        <a:moveTo>
                          <a:pt x="21600" y="4040"/>
                        </a:moveTo>
                        <a:cubicBezTo>
                          <a:pt x="21600" y="6272"/>
                          <a:pt x="16765" y="8080"/>
                          <a:pt x="10800" y="8080"/>
                        </a:cubicBezTo>
                        <a:cubicBezTo>
                          <a:pt x="4835" y="8080"/>
                          <a:pt x="0" y="6272"/>
                          <a:pt x="0" y="4040"/>
                        </a:cubicBezTo>
                        <a:cubicBezTo>
                          <a:pt x="0" y="1809"/>
                          <a:pt x="4835" y="0"/>
                          <a:pt x="10800" y="0"/>
                        </a:cubicBezTo>
                        <a:cubicBezTo>
                          <a:pt x="16765" y="0"/>
                          <a:pt x="21600" y="1809"/>
                          <a:pt x="21600" y="4040"/>
                        </a:cubicBezTo>
                        <a:lnTo>
                          <a:pt x="21600" y="17560"/>
                        </a:lnTo>
                        <a:cubicBezTo>
                          <a:pt x="21600" y="19791"/>
                          <a:pt x="16765" y="21600"/>
                          <a:pt x="10800" y="21600"/>
                        </a:cubicBezTo>
                        <a:cubicBezTo>
                          <a:pt x="4835" y="21600"/>
                          <a:pt x="0" y="19791"/>
                          <a:pt x="0" y="17560"/>
                        </a:cubicBezTo>
                        <a:lnTo>
                          <a:pt x="0" y="404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80" name="Can 28"/>
                <p:cNvGrpSpPr/>
                <p:nvPr/>
              </p:nvGrpSpPr>
              <p:grpSpPr>
                <a:xfrm>
                  <a:off x="477582" y="106324"/>
                  <a:ext cx="726757" cy="478468"/>
                  <a:chOff x="0" y="0"/>
                  <a:chExt cx="726756" cy="478467"/>
                </a:xfrm>
              </p:grpSpPr>
              <p:sp>
                <p:nvSpPr>
                  <p:cNvPr id="677" name="Shape"/>
                  <p:cNvSpPr/>
                  <p:nvPr/>
                </p:nvSpPr>
                <p:spPr>
                  <a:xfrm rot="5400000">
                    <a:off x="124144" y="-124145"/>
                    <a:ext cx="478468" cy="726757"/>
                  </a:xfrm>
                  <a:custGeom>
                    <a:avLst/>
                    <a:gdLst/>
                    <a:ahLst/>
                    <a:cxnLst>
                      <a:cxn ang="0">
                        <a:pos x="wd2" y="hd2"/>
                      </a:cxn>
                      <a:cxn ang="5400000">
                        <a:pos x="wd2" y="hd2"/>
                      </a:cxn>
                      <a:cxn ang="10800000">
                        <a:pos x="wd2" y="hd2"/>
                      </a:cxn>
                      <a:cxn ang="16200000">
                        <a:pos x="wd2" y="hd2"/>
                      </a:cxn>
                    </a:cxnLst>
                    <a:rect l="0" t="0" r="r" b="b"/>
                    <a:pathLst>
                      <a:path w="21600" h="21600" extrusionOk="0">
                        <a:moveTo>
                          <a:pt x="0" y="3506"/>
                        </a:moveTo>
                        <a:cubicBezTo>
                          <a:pt x="0" y="1570"/>
                          <a:pt x="4835" y="0"/>
                          <a:pt x="10800" y="0"/>
                        </a:cubicBezTo>
                        <a:cubicBezTo>
                          <a:pt x="16765" y="0"/>
                          <a:pt x="21600" y="1570"/>
                          <a:pt x="21600" y="3506"/>
                        </a:cubicBezTo>
                        <a:lnTo>
                          <a:pt x="21600" y="18094"/>
                        </a:lnTo>
                        <a:cubicBezTo>
                          <a:pt x="21600" y="20030"/>
                          <a:pt x="16765" y="21600"/>
                          <a:pt x="10800" y="21600"/>
                        </a:cubicBezTo>
                        <a:cubicBezTo>
                          <a:pt x="4835" y="21600"/>
                          <a:pt x="0" y="20030"/>
                          <a:pt x="0" y="18094"/>
                        </a:cubicBezTo>
                        <a:close/>
                      </a:path>
                    </a:pathLst>
                  </a:custGeom>
                  <a:solidFill>
                    <a:schemeClr val="accent1">
                      <a:alpha val="6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8" name="Oval"/>
                  <p:cNvSpPr/>
                  <p:nvPr/>
                </p:nvSpPr>
                <p:spPr>
                  <a:xfrm rot="5400000">
                    <a:off x="369548" y="121258"/>
                    <a:ext cx="478467" cy="235952"/>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79" name="Line"/>
                  <p:cNvSpPr/>
                  <p:nvPr/>
                </p:nvSpPr>
                <p:spPr>
                  <a:xfrm rot="5400000">
                    <a:off x="124145" y="-124146"/>
                    <a:ext cx="478467" cy="726758"/>
                  </a:xfrm>
                  <a:custGeom>
                    <a:avLst/>
                    <a:gdLst/>
                    <a:ahLst/>
                    <a:cxnLst>
                      <a:cxn ang="0">
                        <a:pos x="wd2" y="hd2"/>
                      </a:cxn>
                      <a:cxn ang="5400000">
                        <a:pos x="wd2" y="hd2"/>
                      </a:cxn>
                      <a:cxn ang="10800000">
                        <a:pos x="wd2" y="hd2"/>
                      </a:cxn>
                      <a:cxn ang="16200000">
                        <a:pos x="wd2" y="hd2"/>
                      </a:cxn>
                    </a:cxnLst>
                    <a:rect l="0" t="0" r="r" b="b"/>
                    <a:pathLst>
                      <a:path w="21600" h="21600" extrusionOk="0">
                        <a:moveTo>
                          <a:pt x="21600" y="3506"/>
                        </a:moveTo>
                        <a:cubicBezTo>
                          <a:pt x="21600" y="5443"/>
                          <a:pt x="16765" y="7013"/>
                          <a:pt x="10800" y="7013"/>
                        </a:cubicBezTo>
                        <a:cubicBezTo>
                          <a:pt x="4835" y="7013"/>
                          <a:pt x="0" y="5443"/>
                          <a:pt x="0" y="3506"/>
                        </a:cubicBezTo>
                        <a:cubicBezTo>
                          <a:pt x="0" y="1570"/>
                          <a:pt x="4835" y="0"/>
                          <a:pt x="10800" y="0"/>
                        </a:cubicBezTo>
                        <a:cubicBezTo>
                          <a:pt x="16765" y="0"/>
                          <a:pt x="21600" y="1570"/>
                          <a:pt x="21600" y="3506"/>
                        </a:cubicBezTo>
                        <a:lnTo>
                          <a:pt x="21600" y="18094"/>
                        </a:lnTo>
                        <a:cubicBezTo>
                          <a:pt x="21600" y="20030"/>
                          <a:pt x="16765" y="21600"/>
                          <a:pt x="10800" y="21600"/>
                        </a:cubicBezTo>
                        <a:cubicBezTo>
                          <a:pt x="4835" y="21600"/>
                          <a:pt x="0" y="20030"/>
                          <a:pt x="0" y="18094"/>
                        </a:cubicBezTo>
                        <a:lnTo>
                          <a:pt x="0" y="3506"/>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84" name="Can 29"/>
                <p:cNvGrpSpPr/>
                <p:nvPr/>
              </p:nvGrpSpPr>
              <p:grpSpPr>
                <a:xfrm>
                  <a:off x="955164" y="53162"/>
                  <a:ext cx="789050" cy="389861"/>
                  <a:chOff x="0" y="0"/>
                  <a:chExt cx="789049" cy="389860"/>
                </a:xfrm>
              </p:grpSpPr>
              <p:sp>
                <p:nvSpPr>
                  <p:cNvPr id="681" name="Shape"/>
                  <p:cNvSpPr/>
                  <p:nvPr/>
                </p:nvSpPr>
                <p:spPr>
                  <a:xfrm rot="5400000">
                    <a:off x="199594" y="-199595"/>
                    <a:ext cx="389861" cy="789050"/>
                  </a:xfrm>
                  <a:custGeom>
                    <a:avLst/>
                    <a:gdLst/>
                    <a:ahLst/>
                    <a:cxnLst>
                      <a:cxn ang="0">
                        <a:pos x="wd2" y="hd2"/>
                      </a:cxn>
                      <a:cxn ang="5400000">
                        <a:pos x="wd2" y="hd2"/>
                      </a:cxn>
                      <a:cxn ang="10800000">
                        <a:pos x="wd2" y="hd2"/>
                      </a:cxn>
                      <a:cxn ang="16200000">
                        <a:pos x="wd2" y="hd2"/>
                      </a:cxn>
                    </a:cxnLst>
                    <a:rect l="0" t="0" r="r" b="b"/>
                    <a:pathLst>
                      <a:path w="21600" h="21600" extrusionOk="0">
                        <a:moveTo>
                          <a:pt x="0" y="2631"/>
                        </a:moveTo>
                        <a:cubicBezTo>
                          <a:pt x="0" y="1178"/>
                          <a:pt x="4835" y="0"/>
                          <a:pt x="10800" y="0"/>
                        </a:cubicBezTo>
                        <a:cubicBezTo>
                          <a:pt x="16765" y="0"/>
                          <a:pt x="21600" y="1178"/>
                          <a:pt x="21600" y="2631"/>
                        </a:cubicBezTo>
                        <a:lnTo>
                          <a:pt x="21600" y="18969"/>
                        </a:lnTo>
                        <a:cubicBezTo>
                          <a:pt x="21600" y="20422"/>
                          <a:pt x="16765" y="21600"/>
                          <a:pt x="10800" y="21600"/>
                        </a:cubicBezTo>
                        <a:cubicBezTo>
                          <a:pt x="4835" y="21600"/>
                          <a:pt x="0" y="20422"/>
                          <a:pt x="0" y="18969"/>
                        </a:cubicBezTo>
                        <a:close/>
                      </a:path>
                    </a:pathLst>
                  </a:custGeom>
                  <a:solidFill>
                    <a:schemeClr val="accent1">
                      <a:alpha val="8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2" name="Oval"/>
                  <p:cNvSpPr/>
                  <p:nvPr/>
                </p:nvSpPr>
                <p:spPr>
                  <a:xfrm rot="5400000">
                    <a:off x="497991" y="98801"/>
                    <a:ext cx="389861" cy="19225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3" name="Line"/>
                  <p:cNvSpPr/>
                  <p:nvPr/>
                </p:nvSpPr>
                <p:spPr>
                  <a:xfrm rot="5400000">
                    <a:off x="199594" y="-199595"/>
                    <a:ext cx="389861" cy="789050"/>
                  </a:xfrm>
                  <a:custGeom>
                    <a:avLst/>
                    <a:gdLst/>
                    <a:ahLst/>
                    <a:cxnLst>
                      <a:cxn ang="0">
                        <a:pos x="wd2" y="hd2"/>
                      </a:cxn>
                      <a:cxn ang="5400000">
                        <a:pos x="wd2" y="hd2"/>
                      </a:cxn>
                      <a:cxn ang="10800000">
                        <a:pos x="wd2" y="hd2"/>
                      </a:cxn>
                      <a:cxn ang="16200000">
                        <a:pos x="wd2" y="hd2"/>
                      </a:cxn>
                    </a:cxnLst>
                    <a:rect l="0" t="0" r="r" b="b"/>
                    <a:pathLst>
                      <a:path w="21600" h="21600" extrusionOk="0">
                        <a:moveTo>
                          <a:pt x="21600" y="2631"/>
                        </a:moveTo>
                        <a:cubicBezTo>
                          <a:pt x="21600" y="4085"/>
                          <a:pt x="16765" y="5263"/>
                          <a:pt x="10800" y="5263"/>
                        </a:cubicBezTo>
                        <a:cubicBezTo>
                          <a:pt x="4835" y="5263"/>
                          <a:pt x="0" y="4085"/>
                          <a:pt x="0" y="2631"/>
                        </a:cubicBezTo>
                        <a:cubicBezTo>
                          <a:pt x="0" y="1178"/>
                          <a:pt x="4835" y="0"/>
                          <a:pt x="10800" y="0"/>
                        </a:cubicBezTo>
                        <a:cubicBezTo>
                          <a:pt x="16765" y="0"/>
                          <a:pt x="21600" y="1178"/>
                          <a:pt x="21600" y="2631"/>
                        </a:cubicBezTo>
                        <a:lnTo>
                          <a:pt x="21600" y="18969"/>
                        </a:lnTo>
                        <a:cubicBezTo>
                          <a:pt x="21600" y="20422"/>
                          <a:pt x="16765" y="21600"/>
                          <a:pt x="10800" y="21600"/>
                        </a:cubicBezTo>
                        <a:cubicBezTo>
                          <a:pt x="4835" y="21600"/>
                          <a:pt x="0" y="20422"/>
                          <a:pt x="0" y="18969"/>
                        </a:cubicBezTo>
                        <a:lnTo>
                          <a:pt x="0" y="2631"/>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688" name="Can 30"/>
                <p:cNvGrpSpPr/>
                <p:nvPr/>
              </p:nvGrpSpPr>
              <p:grpSpPr>
                <a:xfrm>
                  <a:off x="1536569" y="-1"/>
                  <a:ext cx="779154" cy="389862"/>
                  <a:chOff x="0" y="0"/>
                  <a:chExt cx="779153" cy="389860"/>
                </a:xfrm>
              </p:grpSpPr>
              <p:sp>
                <p:nvSpPr>
                  <p:cNvPr id="685" name="Shape"/>
                  <p:cNvSpPr/>
                  <p:nvPr/>
                </p:nvSpPr>
                <p:spPr>
                  <a:xfrm rot="5400000">
                    <a:off x="194646" y="-194647"/>
                    <a:ext cx="389861" cy="779154"/>
                  </a:xfrm>
                  <a:custGeom>
                    <a:avLst/>
                    <a:gdLst/>
                    <a:ahLst/>
                    <a:cxnLst>
                      <a:cxn ang="0">
                        <a:pos x="wd2" y="hd2"/>
                      </a:cxn>
                      <a:cxn ang="5400000">
                        <a:pos x="wd2" y="hd2"/>
                      </a:cxn>
                      <a:cxn ang="10800000">
                        <a:pos x="wd2" y="hd2"/>
                      </a:cxn>
                      <a:cxn ang="16200000">
                        <a:pos x="wd2" y="hd2"/>
                      </a:cxn>
                    </a:cxnLst>
                    <a:rect l="0" t="0" r="r" b="b"/>
                    <a:pathLst>
                      <a:path w="21600" h="21600" extrusionOk="0">
                        <a:moveTo>
                          <a:pt x="0" y="2665"/>
                        </a:moveTo>
                        <a:cubicBezTo>
                          <a:pt x="0" y="1193"/>
                          <a:pt x="4835" y="0"/>
                          <a:pt x="10800" y="0"/>
                        </a:cubicBezTo>
                        <a:cubicBezTo>
                          <a:pt x="16765" y="0"/>
                          <a:pt x="21600" y="1193"/>
                          <a:pt x="21600" y="2665"/>
                        </a:cubicBezTo>
                        <a:lnTo>
                          <a:pt x="21600" y="18935"/>
                        </a:lnTo>
                        <a:cubicBezTo>
                          <a:pt x="21600" y="20407"/>
                          <a:pt x="16765" y="21600"/>
                          <a:pt x="10800" y="21600"/>
                        </a:cubicBezTo>
                        <a:cubicBezTo>
                          <a:pt x="4835" y="21600"/>
                          <a:pt x="0" y="20407"/>
                          <a:pt x="0" y="18935"/>
                        </a:cubicBezTo>
                        <a:close/>
                      </a:path>
                    </a:pathLst>
                  </a:custGeom>
                  <a:solidFill>
                    <a:schemeClr val="accent1">
                      <a:alpha val="86000"/>
                    </a:scheme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6" name="Oval"/>
                  <p:cNvSpPr/>
                  <p:nvPr/>
                </p:nvSpPr>
                <p:spPr>
                  <a:xfrm rot="5400000">
                    <a:off x="488095" y="98801"/>
                    <a:ext cx="389861" cy="19225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87" name="Line"/>
                  <p:cNvSpPr/>
                  <p:nvPr/>
                </p:nvSpPr>
                <p:spPr>
                  <a:xfrm rot="5400000">
                    <a:off x="194646" y="-194647"/>
                    <a:ext cx="389861" cy="779154"/>
                  </a:xfrm>
                  <a:custGeom>
                    <a:avLst/>
                    <a:gdLst/>
                    <a:ahLst/>
                    <a:cxnLst>
                      <a:cxn ang="0">
                        <a:pos x="wd2" y="hd2"/>
                      </a:cxn>
                      <a:cxn ang="5400000">
                        <a:pos x="wd2" y="hd2"/>
                      </a:cxn>
                      <a:cxn ang="10800000">
                        <a:pos x="wd2" y="hd2"/>
                      </a:cxn>
                      <a:cxn ang="16200000">
                        <a:pos x="wd2" y="hd2"/>
                      </a:cxn>
                    </a:cxnLst>
                    <a:rect l="0" t="0" r="r" b="b"/>
                    <a:pathLst>
                      <a:path w="21600" h="21600" extrusionOk="0">
                        <a:moveTo>
                          <a:pt x="21600" y="2665"/>
                        </a:moveTo>
                        <a:cubicBezTo>
                          <a:pt x="21600" y="4137"/>
                          <a:pt x="16765" y="5330"/>
                          <a:pt x="10800" y="5330"/>
                        </a:cubicBezTo>
                        <a:cubicBezTo>
                          <a:pt x="4835" y="5330"/>
                          <a:pt x="0" y="4137"/>
                          <a:pt x="0" y="2665"/>
                        </a:cubicBezTo>
                        <a:cubicBezTo>
                          <a:pt x="0" y="1193"/>
                          <a:pt x="4835" y="0"/>
                          <a:pt x="10800" y="0"/>
                        </a:cubicBezTo>
                        <a:cubicBezTo>
                          <a:pt x="16765" y="0"/>
                          <a:pt x="21600" y="1193"/>
                          <a:pt x="21600" y="2665"/>
                        </a:cubicBezTo>
                        <a:lnTo>
                          <a:pt x="21600" y="18935"/>
                        </a:lnTo>
                        <a:cubicBezTo>
                          <a:pt x="21600" y="20407"/>
                          <a:pt x="16765" y="21600"/>
                          <a:pt x="10800" y="21600"/>
                        </a:cubicBezTo>
                        <a:cubicBezTo>
                          <a:pt x="4835" y="21600"/>
                          <a:pt x="0" y="20407"/>
                          <a:pt x="0" y="18935"/>
                        </a:cubicBezTo>
                        <a:lnTo>
                          <a:pt x="0" y="2665"/>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pic>
              <p:nvPicPr>
                <p:cNvPr id="689" name="Picture 31" descr="Picture 31"/>
                <p:cNvPicPr>
                  <a:picLocks noChangeAspect="1"/>
                </p:cNvPicPr>
                <p:nvPr/>
              </p:nvPicPr>
              <p:blipFill>
                <a:blip r:embed="rId2"/>
                <a:stretch>
                  <a:fillRect/>
                </a:stretch>
              </p:blipFill>
              <p:spPr>
                <a:xfrm rot="320162">
                  <a:off x="1531621" y="44253"/>
                  <a:ext cx="830579" cy="354420"/>
                </a:xfrm>
                <a:prstGeom prst="rect">
                  <a:avLst/>
                </a:prstGeom>
                <a:ln w="12700" cap="flat">
                  <a:noFill/>
                  <a:miter lim="400000"/>
                </a:ln>
                <a:effectLst/>
              </p:spPr>
            </p:pic>
          </p:grpSp>
          <p:sp>
            <p:nvSpPr>
              <p:cNvPr id="691" name="Right Arrow 24"/>
              <p:cNvSpPr/>
              <p:nvPr/>
            </p:nvSpPr>
            <p:spPr>
              <a:xfrm rot="5400000">
                <a:off x="1251526" y="282606"/>
                <a:ext cx="169335" cy="143165"/>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92" name="Right Arrow 25"/>
              <p:cNvSpPr/>
              <p:nvPr/>
            </p:nvSpPr>
            <p:spPr>
              <a:xfrm rot="5400000">
                <a:off x="772967" y="405565"/>
                <a:ext cx="148168" cy="214747"/>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93" name="Right Arrow 26"/>
              <p:cNvSpPr/>
              <p:nvPr/>
            </p:nvSpPr>
            <p:spPr>
              <a:xfrm rot="5400000">
                <a:off x="221479" y="524483"/>
                <a:ext cx="105835" cy="357910"/>
              </a:xfrm>
              <a:prstGeom prst="rightArrow">
                <a:avLst>
                  <a:gd name="adj1" fmla="val 50000"/>
                  <a:gd name="adj2" fmla="val 50000"/>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695" name="Rectangle 3"/>
            <p:cNvSpPr txBox="1"/>
            <p:nvPr/>
          </p:nvSpPr>
          <p:spPr>
            <a:xfrm>
              <a:off x="2284858" y="129834"/>
              <a:ext cx="890142" cy="5785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defRPr sz="2600">
                  <a:solidFill>
                    <a:srgbClr val="FFFFFF"/>
                  </a:solidFill>
                  <a:effectLst>
                    <a:outerShdw blurRad="38100" dist="38100" dir="2700000" rotWithShape="0">
                      <a:srgbClr val="000000"/>
                    </a:outerShdw>
                  </a:effectLst>
                </a:defRPr>
              </a:lvl1pPr>
            </a:lstStyle>
            <a:p>
              <a:r>
                <a: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5"/>
          <p:cNvSpPr txBox="1"/>
          <p:nvPr/>
        </p:nvSpPr>
        <p:spPr>
          <a:xfrm>
            <a:off x="1344988" y="6580427"/>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https://ourworldindata.org/energy</a:t>
            </a:r>
          </a:p>
        </p:txBody>
      </p:sp>
      <p:pic>
        <p:nvPicPr>
          <p:cNvPr id="201" name="Image" descr="Image"/>
          <p:cNvPicPr>
            <a:picLocks noChangeAspect="1"/>
          </p:cNvPicPr>
          <p:nvPr/>
        </p:nvPicPr>
        <p:blipFill>
          <a:blip r:embed="rId2"/>
          <a:srcRect t="8726" b="8726"/>
          <a:stretch>
            <a:fillRect/>
          </a:stretch>
        </p:blipFill>
        <p:spPr>
          <a:xfrm>
            <a:off x="957659" y="1102471"/>
            <a:ext cx="7228837" cy="3875294"/>
          </a:xfrm>
          <a:prstGeom prst="rect">
            <a:avLst/>
          </a:prstGeom>
          <a:ln w="12700">
            <a:miter lim="400000"/>
          </a:ln>
        </p:spPr>
      </p:pic>
      <p:sp>
        <p:nvSpPr>
          <p:cNvPr id="202" name="Rectangle 3"/>
          <p:cNvSpPr txBox="1"/>
          <p:nvPr/>
        </p:nvSpPr>
        <p:spPr>
          <a:xfrm>
            <a:off x="98722" y="5120145"/>
            <a:ext cx="8946556" cy="1378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 NOTE: As with most such energy maps, widening color bands are used</a:t>
            </a:r>
          </a:p>
          <a:p>
            <a:pPr lvl="1" indent="640896">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This spreads low energy color range, but compresses high energy color range</a:t>
            </a:r>
          </a:p>
          <a:p>
            <a:pPr lvl="1" indent="640896">
              <a:spcBef>
                <a:spcPts val="400"/>
              </a:spcBef>
              <a:defRPr sz="700" b="0">
                <a:solidFill>
                  <a:srgbClr val="FFFFFF"/>
                </a:solidFill>
                <a:effectLst>
                  <a:outerShdw blurRad="38100" dist="38100" dir="2700000" rotWithShape="0">
                    <a:srgbClr val="000000"/>
                  </a:outerShdw>
                </a:effectLst>
              </a:defRPr>
            </a:pPr>
            <a:endParaRPr/>
          </a:p>
          <a:p>
            <a:pPr algn="ctr">
              <a:spcBef>
                <a:spcPts val="400"/>
              </a:spcBef>
              <a:defRPr>
                <a:solidFill>
                  <a:srgbClr val="FBC901"/>
                </a:solidFill>
                <a:effectLst>
                  <a:outerShdw blurRad="38100" dist="38100" dir="2700000" rotWithShape="0">
                    <a:srgbClr val="000000"/>
                  </a:outerShdw>
                </a:effectLst>
              </a:defRPr>
            </a:pPr>
            <a:r>
              <a:t>Which obscures differences between high energy consumption countries</a:t>
            </a:r>
          </a:p>
        </p:txBody>
      </p:sp>
      <p:sp>
        <p:nvSpPr>
          <p:cNvPr id="203" name="Rectangle 2"/>
          <p:cNvSpPr txBox="1">
            <a:spLocks noGrp="1"/>
          </p:cNvSpPr>
          <p:nvPr>
            <p:ph type="title"/>
          </p:nvPr>
        </p:nvSpPr>
        <p:spPr>
          <a:xfrm>
            <a:off x="304800" y="12700"/>
            <a:ext cx="8534400" cy="609600"/>
          </a:xfrm>
          <a:prstGeom prst="rect">
            <a:avLst/>
          </a:prstGeom>
        </p:spPr>
        <p:txBody>
          <a:bodyPr/>
          <a:lstStyle>
            <a:lvl1pPr>
              <a:defRPr>
                <a:solidFill>
                  <a:srgbClr val="FFFFFF"/>
                </a:solidFill>
              </a:defRPr>
            </a:lvl1pPr>
          </a:lstStyle>
          <a:p>
            <a:r>
              <a:t>2015 per capita energy consumption (in units of kW-hours):</a:t>
            </a:r>
          </a:p>
        </p:txBody>
      </p:sp>
      <p:sp>
        <p:nvSpPr>
          <p:cNvPr id="204" name="Rectangle 3"/>
          <p:cNvSpPr txBox="1"/>
          <p:nvPr/>
        </p:nvSpPr>
        <p:spPr>
          <a:xfrm>
            <a:off x="134805" y="666567"/>
            <a:ext cx="5001023" cy="429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OurWorldInData.org: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Rectangle 2"/>
          <p:cNvSpPr txBox="1">
            <a:spLocks noGrp="1"/>
          </p:cNvSpPr>
          <p:nvPr>
            <p:ph type="title"/>
          </p:nvPr>
        </p:nvSpPr>
        <p:spPr>
          <a:xfrm>
            <a:off x="304800" y="38100"/>
            <a:ext cx="8534400" cy="446931"/>
          </a:xfrm>
          <a:prstGeom prst="rect">
            <a:avLst/>
          </a:prstGeom>
        </p:spPr>
        <p:txBody>
          <a:bodyPr/>
          <a:lstStyle>
            <a:lvl1pPr>
              <a:defRPr sz="2200" i="1"/>
            </a:lvl1pPr>
          </a:lstStyle>
          <a:p>
            <a:r>
              <a:t>Finally, converting energy per time to energy per distance:</a:t>
            </a:r>
          </a:p>
        </p:txBody>
      </p:sp>
      <p:sp>
        <p:nvSpPr>
          <p:cNvPr id="699" name="Rectangle 3"/>
          <p:cNvSpPr txBox="1">
            <a:spLocks noGrp="1"/>
          </p:cNvSpPr>
          <p:nvPr>
            <p:ph type="body" idx="1"/>
          </p:nvPr>
        </p:nvSpPr>
        <p:spPr>
          <a:xfrm>
            <a:off x="114300" y="773335"/>
            <a:ext cx="9057035" cy="5885806"/>
          </a:xfrm>
          <a:prstGeom prst="rect">
            <a:avLst/>
          </a:prstGeom>
        </p:spPr>
        <p:txBody>
          <a:bodyPr/>
          <a:lstStyle/>
          <a:p>
            <a:pPr>
              <a:tabLst>
                <a:tab pos="292100" algn="l"/>
                <a:tab pos="749300" algn="l"/>
                <a:tab pos="1206500" algn="l"/>
                <a:tab pos="1663700" algn="l"/>
              </a:tabLst>
              <a:defRPr sz="1800"/>
            </a:pPr>
            <a:r>
              <a:t>Energy / distance = (Energy / time) (time / distance) = Power / velocity =&gt;</a:t>
            </a:r>
          </a:p>
          <a:p>
            <a:pPr>
              <a:tabLst>
                <a:tab pos="292100" algn="l"/>
                <a:tab pos="749300" algn="l"/>
                <a:tab pos="1206500" algn="l"/>
                <a:tab pos="1663700" algn="l"/>
              </a:tabLst>
              <a:defRPr sz="700"/>
            </a:pPr>
            <a:endParaRPr/>
          </a:p>
          <a:p>
            <a:pPr>
              <a:tabLst>
                <a:tab pos="292100" algn="l"/>
                <a:tab pos="749300" algn="l"/>
                <a:tab pos="1206500" algn="l"/>
                <a:tab pos="1663700" algn="l"/>
              </a:tabLst>
              <a:defRPr sz="1800"/>
            </a:pPr>
            <a:r>
              <a:t>	Energy_per_distance </a:t>
            </a:r>
            <a:r>
              <a:rPr baseline="-5999"/>
              <a:t>flight</a:t>
            </a:r>
            <a:r>
              <a:t> =  </a:t>
            </a:r>
            <a:r>
              <a:rPr>
                <a:solidFill>
                  <a:srgbClr val="70FFFF"/>
                </a:solidFill>
              </a:rPr>
              <a:t>(M</a:t>
            </a:r>
            <a:r>
              <a:rPr baseline="-25000">
                <a:solidFill>
                  <a:srgbClr val="70FFFF"/>
                </a:solidFill>
              </a:rPr>
              <a:t>plane</a:t>
            </a:r>
            <a:r>
              <a:rPr>
                <a:solidFill>
                  <a:srgbClr val="70FFFF"/>
                </a:solidFill>
              </a:rPr>
              <a:t> g)</a:t>
            </a:r>
            <a:r>
              <a:rPr baseline="30000">
                <a:solidFill>
                  <a:srgbClr val="70FFFF"/>
                </a:solidFill>
              </a:rPr>
              <a:t>2</a:t>
            </a:r>
            <a:r>
              <a:rPr>
                <a:solidFill>
                  <a:srgbClr val="70FFFF"/>
                </a:solidFill>
              </a:rPr>
              <a:t> / (2 ρ</a:t>
            </a:r>
            <a:r>
              <a:rPr baseline="-25000">
                <a:solidFill>
                  <a:srgbClr val="70FFFF"/>
                </a:solidFill>
              </a:rPr>
              <a:t>air</a:t>
            </a:r>
            <a:r>
              <a:rPr>
                <a:solidFill>
                  <a:srgbClr val="70FFFF"/>
                </a:solidFill>
              </a:rPr>
              <a:t> v</a:t>
            </a:r>
            <a:r>
              <a:rPr baseline="-25000">
                <a:solidFill>
                  <a:srgbClr val="70FFFF"/>
                </a:solidFill>
              </a:rPr>
              <a:t>plane</a:t>
            </a:r>
            <a:r>
              <a:rPr baseline="30000">
                <a:solidFill>
                  <a:srgbClr val="70FFFF"/>
                </a:solidFill>
              </a:rPr>
              <a:t>2</a:t>
            </a:r>
            <a:r>
              <a:rPr baseline="-25000">
                <a:solidFill>
                  <a:srgbClr val="70FFFF"/>
                </a:solidFill>
              </a:rPr>
              <a:t>  </a:t>
            </a:r>
            <a:r>
              <a:rPr>
                <a:solidFill>
                  <a:srgbClr val="70FFFF"/>
                </a:solidFill>
              </a:rPr>
              <a:t>A</a:t>
            </a:r>
            <a:r>
              <a:rPr baseline="-25000">
                <a:solidFill>
                  <a:srgbClr val="70FFFF"/>
                </a:solidFill>
              </a:rPr>
              <a:t>lift</a:t>
            </a:r>
            <a:r>
              <a:rPr>
                <a:solidFill>
                  <a:srgbClr val="70FFFF"/>
                </a:solidFill>
              </a:rPr>
              <a:t>) </a:t>
            </a:r>
            <a:r>
              <a:t>+ </a:t>
            </a:r>
            <a:r>
              <a:rPr>
                <a:solidFill>
                  <a:srgbClr val="FFC5C8"/>
                </a:solidFill>
              </a:rPr>
              <a:t>½ c</a:t>
            </a:r>
            <a:r>
              <a:rPr baseline="-25000">
                <a:solidFill>
                  <a:srgbClr val="FFC5C8"/>
                </a:solidFill>
              </a:rPr>
              <a:t>drag</a:t>
            </a:r>
            <a:r>
              <a:rPr>
                <a:solidFill>
                  <a:srgbClr val="FFC5C8"/>
                </a:solidFill>
              </a:rPr>
              <a:t>  ρ</a:t>
            </a:r>
            <a:r>
              <a:rPr baseline="-25000">
                <a:solidFill>
                  <a:srgbClr val="FFC5C8"/>
                </a:solidFill>
              </a:rPr>
              <a:t>air</a:t>
            </a:r>
            <a:r>
              <a:rPr>
                <a:solidFill>
                  <a:srgbClr val="FFC5C8"/>
                </a:solidFill>
              </a:rPr>
              <a:t> A</a:t>
            </a:r>
            <a:r>
              <a:rPr baseline="-5999">
                <a:solidFill>
                  <a:srgbClr val="FFC5C8"/>
                </a:solidFill>
              </a:rPr>
              <a:t>fuselage</a:t>
            </a:r>
            <a:r>
              <a:rPr baseline="-25000">
                <a:solidFill>
                  <a:srgbClr val="FFC5C8"/>
                </a:solidFill>
              </a:rPr>
              <a:t> </a:t>
            </a:r>
            <a:r>
              <a:rPr>
                <a:solidFill>
                  <a:srgbClr val="FFC5C8"/>
                </a:solidFill>
              </a:rPr>
              <a:t>v</a:t>
            </a:r>
            <a:r>
              <a:rPr baseline="-25000">
                <a:solidFill>
                  <a:srgbClr val="FFC5C8"/>
                </a:solidFill>
              </a:rPr>
              <a:t>plane</a:t>
            </a:r>
            <a:r>
              <a:rPr baseline="30000">
                <a:solidFill>
                  <a:srgbClr val="FFC5C8"/>
                </a:solidFill>
              </a:rPr>
              <a:t>2</a:t>
            </a:r>
          </a:p>
          <a:p>
            <a:pPr>
              <a:tabLst>
                <a:tab pos="292100" algn="l"/>
                <a:tab pos="749300" algn="l"/>
                <a:tab pos="1206500" algn="l"/>
                <a:tab pos="1663700" algn="l"/>
              </a:tabLst>
              <a:defRPr sz="900"/>
            </a:pPr>
            <a:endParaRPr baseline="30000">
              <a:solidFill>
                <a:srgbClr val="FFC5C8"/>
              </a:solidFill>
            </a:endParaRPr>
          </a:p>
          <a:p>
            <a:pPr>
              <a:tabLst>
                <a:tab pos="292100" algn="l"/>
                <a:tab pos="749300" algn="l"/>
                <a:tab pos="1206500" algn="l"/>
                <a:tab pos="1663700" algn="l"/>
              </a:tabLst>
              <a:defRPr sz="1800"/>
            </a:pPr>
            <a:r>
              <a:t>But to </a:t>
            </a:r>
            <a:r>
              <a:rPr b="1"/>
              <a:t>minimize this, </a:t>
            </a:r>
            <a:r>
              <a:t>airplanes try to travel at the most energy conserving speed</a:t>
            </a:r>
          </a:p>
          <a:p>
            <a:pPr marL="0" lvl="1" indent="640896">
              <a:buSzTx/>
              <a:buNone/>
              <a:tabLst>
                <a:tab pos="292100" algn="l"/>
                <a:tab pos="749300" algn="l"/>
                <a:tab pos="1206500" algn="l"/>
                <a:tab pos="1663700" algn="l"/>
              </a:tabLst>
              <a:defRPr sz="800"/>
            </a:pPr>
            <a:endParaRPr/>
          </a:p>
          <a:p>
            <a:pPr marL="0" lvl="1" indent="640896">
              <a:buSzTx/>
              <a:buNone/>
              <a:tabLst>
                <a:tab pos="292100" algn="l"/>
                <a:tab pos="749300" algn="l"/>
                <a:tab pos="1206500" algn="l"/>
                <a:tab pos="1663700" algn="l"/>
              </a:tabLst>
              <a:defRPr sz="1800"/>
            </a:pPr>
            <a:r>
              <a:t>	At such an optimum speed (from Calculus):  dE</a:t>
            </a:r>
            <a:r>
              <a:rPr baseline="-5999"/>
              <a:t>per_distance</a:t>
            </a:r>
            <a:r>
              <a:t> / dv</a:t>
            </a:r>
            <a:r>
              <a:rPr baseline="-5999"/>
              <a:t>plane</a:t>
            </a:r>
            <a:r>
              <a:t> =&gt; 0</a:t>
            </a:r>
            <a:endParaRPr sz="1000"/>
          </a:p>
          <a:p>
            <a:pPr>
              <a:tabLst>
                <a:tab pos="292100" algn="l"/>
                <a:tab pos="749300" algn="l"/>
                <a:tab pos="1206500" algn="l"/>
                <a:tab pos="1663700" algn="l"/>
              </a:tabLst>
              <a:defRPr sz="900"/>
            </a:pPr>
            <a:r>
              <a:t>	</a:t>
            </a:r>
            <a:endParaRPr sz="1800"/>
          </a:p>
          <a:p>
            <a:pPr>
              <a:tabLst>
                <a:tab pos="292100" algn="l"/>
                <a:tab pos="749300" algn="l"/>
                <a:tab pos="1206500" algn="l"/>
                <a:tab pos="1663700" algn="l"/>
              </a:tabLst>
              <a:defRPr sz="1800"/>
            </a:pPr>
            <a:r>
              <a:t>Differentiating top equation for E</a:t>
            </a:r>
            <a:r>
              <a:rPr baseline="-5999"/>
              <a:t>per_distance</a:t>
            </a:r>
            <a:r>
              <a:t>, then setting result equal to zero:</a:t>
            </a:r>
          </a:p>
          <a:p>
            <a:pPr>
              <a:tabLst>
                <a:tab pos="292100" algn="l"/>
                <a:tab pos="749300" algn="l"/>
                <a:tab pos="1206500" algn="l"/>
                <a:tab pos="1663700" algn="l"/>
              </a:tabLst>
              <a:defRPr sz="900"/>
            </a:pPr>
            <a:endParaRPr/>
          </a:p>
          <a:p>
            <a:pPr>
              <a:tabLst>
                <a:tab pos="292100" algn="l"/>
                <a:tab pos="749300" algn="l"/>
                <a:tab pos="1206500" algn="l"/>
                <a:tab pos="1663700" algn="l"/>
              </a:tabLst>
              <a:defRPr sz="1800"/>
            </a:pPr>
            <a:r>
              <a:t>		ρ</a:t>
            </a:r>
            <a:r>
              <a:rPr baseline="-25000"/>
              <a:t>air </a:t>
            </a:r>
            <a:r>
              <a:t>v</a:t>
            </a:r>
            <a:r>
              <a:rPr baseline="-25000"/>
              <a:t>plane_optimum</a:t>
            </a:r>
            <a:r>
              <a:rPr baseline="30000"/>
              <a:t>2</a:t>
            </a:r>
            <a:r>
              <a:t> = M</a:t>
            </a:r>
            <a:r>
              <a:rPr baseline="-25000"/>
              <a:t>plane</a:t>
            </a:r>
            <a:r>
              <a:t> g / (c</a:t>
            </a:r>
            <a:r>
              <a:rPr baseline="-25000"/>
              <a:t>drag</a:t>
            </a:r>
            <a:r>
              <a:t> A</a:t>
            </a:r>
            <a:r>
              <a:rPr baseline="-25000"/>
              <a:t>fuselage</a:t>
            </a:r>
            <a:r>
              <a:t> A</a:t>
            </a:r>
            <a:r>
              <a:rPr baseline="-25000"/>
              <a:t>lift</a:t>
            </a:r>
            <a:r>
              <a:t>)</a:t>
            </a:r>
            <a:r>
              <a:rPr baseline="30000"/>
              <a:t>1/2	        </a:t>
            </a:r>
            <a:r>
              <a:rPr baseline="-1999"/>
              <a:t>OR:</a:t>
            </a:r>
          </a:p>
          <a:p>
            <a:pPr>
              <a:tabLst>
                <a:tab pos="292100" algn="l"/>
                <a:tab pos="749300" algn="l"/>
                <a:tab pos="1206500" algn="l"/>
                <a:tab pos="1663700" algn="l"/>
              </a:tabLst>
              <a:defRPr sz="900" baseline="-3999"/>
            </a:pPr>
            <a:endParaRPr baseline="-1999"/>
          </a:p>
          <a:p>
            <a:pPr>
              <a:tabLst>
                <a:tab pos="292100" algn="l"/>
                <a:tab pos="749300" algn="l"/>
                <a:tab pos="1206500" algn="l"/>
                <a:tab pos="1663700" algn="l"/>
              </a:tabLst>
              <a:defRPr sz="1800" b="1"/>
            </a:pPr>
            <a:r>
              <a:t>		</a:t>
            </a:r>
            <a:r>
              <a:rPr b="0"/>
              <a:t>v</a:t>
            </a:r>
            <a:r>
              <a:rPr b="0" baseline="-25000"/>
              <a:t>plane_optimum</a:t>
            </a:r>
            <a:r>
              <a:rPr b="0" baseline="30000"/>
              <a:t>2</a:t>
            </a:r>
            <a:r>
              <a:rPr b="0"/>
              <a:t> = M</a:t>
            </a:r>
            <a:r>
              <a:rPr b="0" baseline="-25000"/>
              <a:t>plane</a:t>
            </a:r>
            <a:r>
              <a:rPr b="0"/>
              <a:t> g / ρ</a:t>
            </a:r>
            <a:r>
              <a:rPr b="0" baseline="-25000"/>
              <a:t>air </a:t>
            </a:r>
            <a:r>
              <a:rPr b="0"/>
              <a:t>(c</a:t>
            </a:r>
            <a:r>
              <a:rPr b="0" baseline="-25000"/>
              <a:t>drag</a:t>
            </a:r>
            <a:r>
              <a:rPr b="0"/>
              <a:t> A</a:t>
            </a:r>
            <a:r>
              <a:rPr b="0" baseline="-25000"/>
              <a:t>fuselage</a:t>
            </a:r>
            <a:r>
              <a:rPr b="0"/>
              <a:t> A</a:t>
            </a:r>
            <a:r>
              <a:rPr b="0" baseline="-25000"/>
              <a:t>lift</a:t>
            </a:r>
            <a:r>
              <a:rPr b="0"/>
              <a:t>)</a:t>
            </a:r>
            <a:r>
              <a:rPr b="0" baseline="30000"/>
              <a:t>1/2</a:t>
            </a:r>
            <a:endParaRPr b="0"/>
          </a:p>
          <a:p>
            <a:pPr>
              <a:tabLst>
                <a:tab pos="292100" algn="l"/>
                <a:tab pos="749300" algn="l"/>
                <a:tab pos="1206500" algn="l"/>
                <a:tab pos="1663700" algn="l"/>
              </a:tabLst>
              <a:defRPr sz="900" b="1"/>
            </a:pPr>
            <a:endParaRPr b="0"/>
          </a:p>
          <a:p>
            <a:pPr algn="ctr">
              <a:tabLst>
                <a:tab pos="292100" algn="l"/>
                <a:tab pos="749300" algn="l"/>
                <a:tab pos="1206500" algn="l"/>
                <a:tab pos="1663700" algn="l"/>
              </a:tabLst>
              <a:defRPr sz="1800" b="1">
                <a:solidFill>
                  <a:srgbClr val="FBC901"/>
                </a:solidFill>
              </a:defRPr>
            </a:pPr>
            <a:r>
              <a:t>Unlike both Models 1 &amp; 2, slowing down is NOT better!</a:t>
            </a:r>
            <a:endParaRPr b="0"/>
          </a:p>
          <a:p>
            <a:pPr>
              <a:tabLst>
                <a:tab pos="292100" algn="l"/>
                <a:tab pos="749300" algn="l"/>
                <a:tab pos="1206500" algn="l"/>
                <a:tab pos="1663700" algn="l"/>
              </a:tabLst>
              <a:defRPr sz="900" b="1"/>
            </a:pPr>
            <a:endParaRPr b="0"/>
          </a:p>
          <a:p>
            <a:pPr>
              <a:tabLst>
                <a:tab pos="292100" algn="l"/>
                <a:tab pos="749300" algn="l"/>
                <a:tab pos="1206500" algn="l"/>
                <a:tab pos="1663700" algn="l"/>
              </a:tabLst>
              <a:defRPr sz="1800" b="1"/>
            </a:pPr>
            <a:r>
              <a:rPr b="0"/>
              <a:t>Taking optimized </a:t>
            </a:r>
            <a:r>
              <a:t>ρ</a:t>
            </a:r>
            <a:r>
              <a:rPr baseline="-25000"/>
              <a:t>air </a:t>
            </a:r>
            <a:r>
              <a:t>v</a:t>
            </a:r>
            <a:r>
              <a:rPr baseline="-25000"/>
              <a:t>plane_optimum</a:t>
            </a:r>
            <a:r>
              <a:rPr baseline="30000"/>
              <a:t>2   </a:t>
            </a:r>
            <a:r>
              <a:rPr b="0"/>
              <a:t>and substituting it into </a:t>
            </a:r>
            <a:r>
              <a:t>both</a:t>
            </a:r>
            <a:r>
              <a:rPr b="0"/>
              <a:t> terms of top equation,</a:t>
            </a:r>
          </a:p>
          <a:p>
            <a:pPr>
              <a:tabLst>
                <a:tab pos="292100" algn="l"/>
                <a:tab pos="749300" algn="l"/>
                <a:tab pos="1206500" algn="l"/>
                <a:tab pos="1663700" algn="l"/>
              </a:tabLst>
              <a:defRPr sz="700" b="1"/>
            </a:pPr>
            <a:endParaRPr b="0"/>
          </a:p>
          <a:p>
            <a:pPr>
              <a:tabLst>
                <a:tab pos="292100" algn="l"/>
                <a:tab pos="749300" algn="l"/>
                <a:tab pos="1206500" algn="l"/>
                <a:tab pos="1663700" algn="l"/>
              </a:tabLst>
              <a:defRPr sz="1800" b="1"/>
            </a:pPr>
            <a:r>
              <a:rPr b="0"/>
              <a:t>	after a </a:t>
            </a:r>
            <a:r>
              <a:t>whole lot of algebra</a:t>
            </a:r>
            <a:r>
              <a:rPr b="0"/>
              <a:t>, you find that at energy minimizing speed:</a:t>
            </a:r>
          </a:p>
          <a:p>
            <a:pPr>
              <a:tabLst>
                <a:tab pos="292100" algn="l"/>
                <a:tab pos="749300" algn="l"/>
                <a:tab pos="1206500" algn="l"/>
                <a:tab pos="1663700" algn="l"/>
              </a:tabLst>
              <a:defRPr sz="900" b="1"/>
            </a:pPr>
            <a:endParaRPr b="0"/>
          </a:p>
          <a:p>
            <a:pPr algn="ctr">
              <a:defRPr sz="1800" b="1">
                <a:solidFill>
                  <a:srgbClr val="FFCC00"/>
                </a:solidFill>
              </a:defRPr>
            </a:pPr>
            <a:r>
              <a:t>Energy per distance </a:t>
            </a:r>
            <a:r>
              <a:rPr baseline="-27111"/>
              <a:t>flight_at_optimum_speed</a:t>
            </a:r>
            <a:r>
              <a:t> = (c</a:t>
            </a:r>
            <a:r>
              <a:rPr baseline="-27111"/>
              <a:t>drag</a:t>
            </a:r>
            <a:r>
              <a:t> A</a:t>
            </a:r>
            <a:r>
              <a:rPr baseline="-27111"/>
              <a:t>fuselage</a:t>
            </a:r>
            <a:r>
              <a:t> / A</a:t>
            </a:r>
            <a:r>
              <a:rPr baseline="-27111"/>
              <a:t>lift</a:t>
            </a:r>
            <a:r>
              <a:t>)</a:t>
            </a:r>
            <a:r>
              <a:rPr baseline="29777"/>
              <a:t>1/2   </a:t>
            </a:r>
            <a:r>
              <a:t>x  M</a:t>
            </a:r>
            <a:r>
              <a:rPr baseline="-27111"/>
              <a:t>plane</a:t>
            </a:r>
            <a:r>
              <a:t> 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2"/>
          <p:cNvSpPr txBox="1">
            <a:spLocks noGrp="1"/>
          </p:cNvSpPr>
          <p:nvPr>
            <p:ph type="title"/>
          </p:nvPr>
        </p:nvSpPr>
        <p:spPr>
          <a:xfrm>
            <a:off x="355600" y="12700"/>
            <a:ext cx="8534400" cy="517277"/>
          </a:xfrm>
          <a:prstGeom prst="rect">
            <a:avLst/>
          </a:prstGeom>
        </p:spPr>
        <p:txBody>
          <a:bodyPr/>
          <a:lstStyle>
            <a:lvl1pPr>
              <a:defRPr sz="2200" i="1"/>
            </a:lvl1pPr>
          </a:lstStyle>
          <a:p>
            <a:r>
              <a:t>Carefully analyzing that final optimized flight equation:</a:t>
            </a:r>
          </a:p>
        </p:txBody>
      </p:sp>
      <p:sp>
        <p:nvSpPr>
          <p:cNvPr id="702" name="Rectangle 3"/>
          <p:cNvSpPr txBox="1">
            <a:spLocks noGrp="1"/>
          </p:cNvSpPr>
          <p:nvPr>
            <p:ph type="body" idx="1"/>
          </p:nvPr>
        </p:nvSpPr>
        <p:spPr>
          <a:xfrm>
            <a:off x="113605" y="685800"/>
            <a:ext cx="8992990" cy="6089006"/>
          </a:xfrm>
          <a:prstGeom prst="rect">
            <a:avLst/>
          </a:prstGeom>
        </p:spPr>
        <p:txBody>
          <a:bodyPr/>
          <a:lstStyle/>
          <a:p>
            <a:pPr algn="ctr">
              <a:defRPr sz="1800" b="1">
                <a:solidFill>
                  <a:srgbClr val="FFCC00"/>
                </a:solidFill>
              </a:defRPr>
            </a:pPr>
            <a:r>
              <a:t>Energy per distance</a:t>
            </a:r>
            <a:r>
              <a:rPr baseline="-21111"/>
              <a:t> </a:t>
            </a:r>
            <a:r>
              <a:rPr baseline="-27111"/>
              <a:t>flight_at_optimum_speed</a:t>
            </a:r>
            <a:r>
              <a:t> = (c</a:t>
            </a:r>
            <a:r>
              <a:rPr baseline="-27111"/>
              <a:t>drag</a:t>
            </a:r>
            <a:r>
              <a:t> A</a:t>
            </a:r>
            <a:r>
              <a:rPr baseline="-27111"/>
              <a:t>fuselage</a:t>
            </a:r>
            <a:r>
              <a:t> / A</a:t>
            </a:r>
            <a:r>
              <a:rPr baseline="-27111"/>
              <a:t>lift</a:t>
            </a:r>
            <a:r>
              <a:t>)</a:t>
            </a:r>
            <a:r>
              <a:rPr baseline="29777"/>
              <a:t>1/2  </a:t>
            </a:r>
            <a:r>
              <a:t> x  M</a:t>
            </a:r>
            <a:r>
              <a:rPr baseline="-27111"/>
              <a:t>plane</a:t>
            </a:r>
            <a:r>
              <a:t> g</a:t>
            </a:r>
          </a:p>
          <a:p>
            <a:pPr>
              <a:defRPr sz="1200"/>
            </a:pPr>
            <a:endParaRPr b="1">
              <a:solidFill>
                <a:srgbClr val="FFCC00"/>
              </a:solidFill>
            </a:endParaRPr>
          </a:p>
          <a:p>
            <a:pPr>
              <a:tabLst>
                <a:tab pos="177800" algn="l"/>
                <a:tab pos="635000" algn="l"/>
                <a:tab pos="1092200" algn="l"/>
                <a:tab pos="1663700" algn="l"/>
              </a:tabLst>
              <a:defRPr sz="1800"/>
            </a:pPr>
            <a:r>
              <a:t>Airplane's ENERGY EFFICIENCY </a:t>
            </a:r>
            <a:r>
              <a:rPr b="1">
                <a:solidFill>
                  <a:srgbClr val="FF2600"/>
                </a:solidFill>
              </a:rPr>
              <a:t>is not improved</a:t>
            </a:r>
            <a:r>
              <a:rPr>
                <a:solidFill>
                  <a:srgbClr val="FF0000"/>
                </a:solidFill>
              </a:rPr>
              <a:t> </a:t>
            </a:r>
            <a:r>
              <a:t>by:</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a:t>
            </a:r>
            <a:r>
              <a:rPr b="1"/>
              <a:t>Making plane bigger or smaller</a:t>
            </a:r>
            <a:r>
              <a:t>: Changes in A's cancel, negating effect</a:t>
            </a:r>
          </a:p>
          <a:p>
            <a:pPr>
              <a:tabLst>
                <a:tab pos="177800" algn="l"/>
                <a:tab pos="635000" algn="l"/>
                <a:tab pos="1092200" algn="l"/>
                <a:tab pos="1663700" algn="l"/>
              </a:tabLst>
              <a:defRPr sz="800"/>
            </a:pPr>
            <a:endParaRPr/>
          </a:p>
          <a:p>
            <a:pPr>
              <a:tabLst>
                <a:tab pos="177800" algn="l"/>
                <a:tab pos="520700" algn="l"/>
                <a:tab pos="1092200" algn="l"/>
                <a:tab pos="1663700" algn="l"/>
              </a:tabLst>
              <a:defRPr sz="1800"/>
            </a:pPr>
            <a:r>
              <a:t>	</a:t>
            </a:r>
            <a:r>
              <a:rPr b="1"/>
              <a:t>Changing altitude:</a:t>
            </a:r>
            <a:r>
              <a:t> Because air density dropped out of energy per distance equation</a:t>
            </a:r>
          </a:p>
          <a:p>
            <a:pPr>
              <a:tabLst>
                <a:tab pos="177800" algn="l"/>
                <a:tab pos="520700" algn="l"/>
                <a:tab pos="1092200" algn="l"/>
                <a:tab pos="1663700" algn="l"/>
              </a:tabLst>
              <a:defRPr sz="900"/>
            </a:pPr>
            <a:endParaRPr/>
          </a:p>
          <a:p>
            <a:pPr>
              <a:tabLst>
                <a:tab pos="177800" algn="l"/>
                <a:tab pos="520700" algn="l"/>
                <a:tab pos="1092200" algn="l"/>
                <a:tab pos="1663700" algn="l"/>
              </a:tabLst>
              <a:defRPr sz="1800"/>
            </a:pPr>
            <a:r>
              <a:t>		But to fix v</a:t>
            </a:r>
            <a:r>
              <a:rPr baseline="-25000"/>
              <a:t>plane_optimum</a:t>
            </a:r>
            <a:r>
              <a:rPr baseline="30000"/>
              <a:t>2</a:t>
            </a:r>
            <a:r>
              <a:t> = M</a:t>
            </a:r>
            <a:r>
              <a:rPr baseline="-25000"/>
              <a:t>plane</a:t>
            </a:r>
            <a:r>
              <a:t> g / ρ</a:t>
            </a:r>
            <a:r>
              <a:rPr baseline="-25000"/>
              <a:t>air </a:t>
            </a:r>
            <a:r>
              <a:t>(c</a:t>
            </a:r>
            <a:r>
              <a:rPr baseline="-25000"/>
              <a:t>drag</a:t>
            </a:r>
            <a:r>
              <a:t> A</a:t>
            </a:r>
            <a:r>
              <a:rPr baseline="-25000"/>
              <a:t>fuselage</a:t>
            </a:r>
            <a:r>
              <a:t> A</a:t>
            </a:r>
            <a:r>
              <a:rPr baseline="-25000"/>
              <a:t>lift</a:t>
            </a:r>
            <a:r>
              <a:t>)</a:t>
            </a:r>
            <a:r>
              <a:rPr baseline="30000"/>
              <a:t>1/2  </a:t>
            </a:r>
            <a:r>
              <a:rPr baseline="-1999"/>
              <a:t>despite dropping M</a:t>
            </a:r>
            <a:r>
              <a:rPr baseline="-7999"/>
              <a:t>plane</a:t>
            </a:r>
            <a:endParaRPr baseline="-1999"/>
          </a:p>
          <a:p>
            <a:pPr>
              <a:tabLst>
                <a:tab pos="177800" algn="l"/>
                <a:tab pos="520700" algn="l"/>
                <a:tab pos="1092200" algn="l"/>
                <a:tab pos="1663700" algn="l"/>
              </a:tabLst>
              <a:defRPr sz="700"/>
            </a:pPr>
            <a:endParaRPr baseline="-5142"/>
          </a:p>
          <a:p>
            <a:pPr>
              <a:tabLst>
                <a:tab pos="177800" algn="l"/>
                <a:tab pos="520700" algn="l"/>
                <a:tab pos="1092200" algn="l"/>
                <a:tab pos="1663700" algn="l"/>
              </a:tabLst>
              <a:defRPr sz="1800"/>
            </a:pPr>
            <a:r>
              <a:rPr baseline="-1999"/>
              <a:t>		(due to fuel burn)</a:t>
            </a:r>
            <a:r>
              <a:t>, </a:t>
            </a:r>
            <a:r>
              <a:rPr b="1">
                <a:solidFill>
                  <a:srgbClr val="FBC901"/>
                </a:solidFill>
              </a:rPr>
              <a:t>planes gradually climb over span of flight (=&gt; smaller ρ</a:t>
            </a:r>
            <a:r>
              <a:rPr b="1" baseline="-5999">
                <a:solidFill>
                  <a:srgbClr val="FBC901"/>
                </a:solidFill>
              </a:rPr>
              <a:t>air</a:t>
            </a:r>
            <a:r>
              <a:rPr b="1">
                <a:solidFill>
                  <a:srgbClr val="FBC901"/>
                </a:solidFill>
              </a:rPr>
              <a:t>)</a:t>
            </a:r>
          </a:p>
          <a:p>
            <a:pPr>
              <a:tabLst>
                <a:tab pos="177800" algn="l"/>
                <a:tab pos="520700" algn="l"/>
                <a:tab pos="1092200" algn="l"/>
                <a:tab pos="1663700" algn="l"/>
              </a:tabLst>
              <a:defRPr sz="1500"/>
            </a:pPr>
            <a:endParaRPr b="1">
              <a:solidFill>
                <a:srgbClr val="FBC901"/>
              </a:solidFill>
            </a:endParaRPr>
          </a:p>
          <a:p>
            <a:pPr>
              <a:tabLst>
                <a:tab pos="177800" algn="l"/>
                <a:tab pos="520700" algn="l"/>
                <a:tab pos="1092200" algn="l"/>
                <a:tab pos="1663700" algn="l"/>
              </a:tabLst>
              <a:defRPr sz="1800"/>
            </a:pPr>
            <a:r>
              <a:t>Airplane's ENERGY EFFICIENCY </a:t>
            </a:r>
            <a:r>
              <a:rPr b="1">
                <a:solidFill>
                  <a:srgbClr val="55E13A"/>
                </a:solidFill>
              </a:rPr>
              <a:t>is improved</a:t>
            </a:r>
            <a:r>
              <a:rPr>
                <a:solidFill>
                  <a:srgbClr val="55E13A"/>
                </a:solidFill>
              </a:rPr>
              <a:t> </a:t>
            </a:r>
            <a:r>
              <a:t>by:</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a:t>
            </a:r>
            <a:r>
              <a:rPr b="1">
                <a:solidFill>
                  <a:srgbClr val="FBC901"/>
                </a:solidFill>
              </a:rPr>
              <a:t>Decreasing the plane's drag</a:t>
            </a:r>
            <a:r>
              <a:rPr b="1"/>
              <a:t> </a:t>
            </a:r>
            <a:r>
              <a:t>coefficient, i.e. by making plane more "streamlined"</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Limited by the need to retain sufficient space for paying passengers &amp; cargo </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a:t>
            </a:r>
            <a:r>
              <a:rPr b="1">
                <a:solidFill>
                  <a:srgbClr val="FBC901"/>
                </a:solidFill>
              </a:rPr>
              <a:t>Making the plane lighter</a:t>
            </a:r>
            <a:r>
              <a:t>, which can be done in three ways: </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By building it with lighter structural materials OR </a:t>
            </a:r>
          </a:p>
          <a:p>
            <a:pPr>
              <a:tabLst>
                <a:tab pos="177800" algn="l"/>
                <a:tab pos="635000" algn="l"/>
                <a:tab pos="1092200" algn="l"/>
                <a:tab pos="1663700" algn="l"/>
              </a:tabLst>
              <a:defRPr sz="700"/>
            </a:pPr>
            <a:endParaRPr/>
          </a:p>
          <a:p>
            <a:pPr>
              <a:tabLst>
                <a:tab pos="177800" algn="l"/>
                <a:tab pos="635000" algn="l"/>
                <a:tab pos="1092200" algn="l"/>
                <a:tab pos="1663700" algn="l"/>
              </a:tabLst>
              <a:defRPr sz="1800"/>
            </a:pPr>
            <a:r>
              <a:t>		Hauling less/fewer passengers, cargo, bags OR using lighter fuel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Rectangle 2"/>
          <p:cNvSpPr txBox="1">
            <a:spLocks noGrp="1"/>
          </p:cNvSpPr>
          <p:nvPr>
            <p:ph type="title"/>
          </p:nvPr>
        </p:nvSpPr>
        <p:spPr>
          <a:xfrm>
            <a:off x="177603" y="-11919"/>
            <a:ext cx="8788794" cy="598587"/>
          </a:xfrm>
          <a:prstGeom prst="rect">
            <a:avLst/>
          </a:prstGeom>
        </p:spPr>
        <p:txBody>
          <a:bodyPr/>
          <a:lstStyle>
            <a:lvl1pPr>
              <a:defRPr b="1">
                <a:solidFill>
                  <a:srgbClr val="FBC901"/>
                </a:solidFill>
              </a:defRPr>
            </a:lvl1pPr>
          </a:lstStyle>
          <a:p>
            <a:r>
              <a:t>MODEL 4:  Steadily Moving Ships?</a:t>
            </a:r>
          </a:p>
        </p:txBody>
      </p:sp>
      <p:sp>
        <p:nvSpPr>
          <p:cNvPr id="705" name="Rectangle 3"/>
          <p:cNvSpPr txBox="1"/>
          <p:nvPr/>
        </p:nvSpPr>
        <p:spPr>
          <a:xfrm>
            <a:off x="116383" y="635951"/>
            <a:ext cx="9144001" cy="2804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10000"/>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There are three obvious ways in which moving ships expend energy:</a:t>
            </a:r>
          </a:p>
          <a:p>
            <a:pPr>
              <a:spcBef>
                <a:spcPts val="400"/>
              </a:spcBef>
              <a:tabLst>
                <a:tab pos="368300" algn="l"/>
                <a:tab pos="711200" algn="l"/>
                <a:tab pos="1168400" algn="l"/>
                <a:tab pos="1625600" algn="l"/>
              </a:tabLst>
              <a:defRPr sz="700" b="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BC901"/>
                </a:solidFill>
                <a:effectLst>
                  <a:outerShdw blurRad="38100" dist="38100" dir="2700000" rotWithShape="0">
                    <a:srgbClr val="000000"/>
                  </a:outerShdw>
                </a:effectLst>
              </a:defRPr>
            </a:pPr>
            <a:r>
              <a:t>	a) Above the waterline, the upper hull/superstructure drags air along behind it</a:t>
            </a:r>
          </a:p>
          <a:p>
            <a:pPr>
              <a:spcBef>
                <a:spcPts val="400"/>
              </a:spcBef>
              <a:tabLst>
                <a:tab pos="368300" algn="l"/>
                <a:tab pos="711200" algn="l"/>
                <a:tab pos="1168400" algn="l"/>
                <a:tab pos="1625600" algn="l"/>
              </a:tabLst>
              <a:defRPr sz="700" b="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BC901"/>
                </a:solidFill>
                <a:effectLst>
                  <a:outerShdw blurRad="38100" dist="38100" dir="2700000" rotWithShape="0">
                    <a:srgbClr val="000000"/>
                  </a:outerShdw>
                </a:effectLst>
              </a:defRPr>
            </a:pPr>
            <a:r>
              <a:t>	b) Below the waterline, the submerged lower hull drags water along behind it</a:t>
            </a:r>
          </a:p>
          <a:p>
            <a:pPr>
              <a:spcBef>
                <a:spcPts val="400"/>
              </a:spcBef>
              <a:tabLst>
                <a:tab pos="368300" algn="l"/>
                <a:tab pos="711200" algn="l"/>
                <a:tab pos="1168400" algn="l"/>
                <a:tab pos="1625600" algn="l"/>
              </a:tabLst>
              <a:defRPr sz="700" b="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BC901"/>
                </a:solidFill>
                <a:effectLst>
                  <a:outerShdw blurRad="38100" dist="38100" dir="2700000" rotWithShape="0">
                    <a:srgbClr val="000000"/>
                  </a:outerShdw>
                </a:effectLst>
              </a:defRPr>
            </a:pPr>
            <a:r>
              <a:t>	c) The submerged lower hull also pushes up waves =&gt; wake &amp; turbulence		</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a &amp; b are just versions of the earlier "Steady Movement" of Model 2,</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in which a "fluid" (now </a:t>
            </a:r>
            <a:r>
              <a:rPr b="1"/>
              <a:t>either</a:t>
            </a:r>
            <a:r>
              <a:t> air or water) is dragged behind a vehicle</a:t>
            </a:r>
          </a:p>
        </p:txBody>
      </p:sp>
      <p:sp>
        <p:nvSpPr>
          <p:cNvPr id="706" name="Rectangle 3"/>
          <p:cNvSpPr txBox="1"/>
          <p:nvPr/>
        </p:nvSpPr>
        <p:spPr>
          <a:xfrm>
            <a:off x="129083" y="4361597"/>
            <a:ext cx="8885834" cy="2427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Then, if c</a:t>
            </a:r>
            <a:r>
              <a:rPr baseline="-25000"/>
              <a:t>a</a:t>
            </a:r>
            <a:r>
              <a:t> A</a:t>
            </a:r>
            <a:r>
              <a:rPr baseline="-25000"/>
              <a:t>a  &amp;</a:t>
            </a:r>
            <a:r>
              <a:rPr baseline="-18999"/>
              <a:t> </a:t>
            </a:r>
            <a:r>
              <a:t>c</a:t>
            </a:r>
            <a:r>
              <a:rPr baseline="-25000"/>
              <a:t>b</a:t>
            </a:r>
            <a:r>
              <a:t> A</a:t>
            </a:r>
            <a:r>
              <a:rPr baseline="-25000"/>
              <a:t>b  </a:t>
            </a:r>
            <a:r>
              <a:rPr baseline="-18999"/>
              <a:t>are the effective cross-sections above &amp; below the water surface: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aseline="-18999"/>
          </a:p>
          <a:p>
            <a:pPr algn="ctr">
              <a:spcBef>
                <a:spcPts val="400"/>
              </a:spcBef>
              <a:tabLst>
                <a:tab pos="368300" algn="l"/>
                <a:tab pos="711200" algn="l"/>
                <a:tab pos="1168400" algn="l"/>
                <a:tab pos="1625600" algn="l"/>
              </a:tabLst>
              <a:defRPr b="0">
                <a:solidFill>
                  <a:srgbClr val="FBC901"/>
                </a:solidFill>
                <a:effectLst>
                  <a:outerShdw blurRad="38100" dist="38100" dir="2700000" rotWithShape="0">
                    <a:srgbClr val="000000"/>
                  </a:outerShdw>
                </a:effectLst>
              </a:defRPr>
            </a:pPr>
            <a:r>
              <a:t>Energy per distance </a:t>
            </a:r>
            <a:r>
              <a:rPr baseline="-5999"/>
              <a:t>a + b</a:t>
            </a:r>
            <a:r>
              <a:t>  = </a:t>
            </a:r>
            <a:r>
              <a:rPr>
                <a:solidFill>
                  <a:srgbClr val="FFD1FF"/>
                </a:solidFill>
              </a:rPr>
              <a:t>½ </a:t>
            </a:r>
            <a:r>
              <a:rPr>
                <a:solidFill>
                  <a:srgbClr val="FFD1FF"/>
                </a:solidFill>
                <a:latin typeface="Symbol"/>
                <a:ea typeface="Symbol"/>
                <a:cs typeface="Symbol"/>
                <a:sym typeface="Symbol"/>
              </a:rPr>
              <a:t>r</a:t>
            </a:r>
            <a:r>
              <a:rPr baseline="-25000">
                <a:solidFill>
                  <a:srgbClr val="FFD1FF"/>
                </a:solidFill>
              </a:rPr>
              <a:t>air</a:t>
            </a:r>
            <a:r>
              <a:rPr>
                <a:solidFill>
                  <a:srgbClr val="FFD1FF"/>
                </a:solidFill>
              </a:rPr>
              <a:t> c</a:t>
            </a:r>
            <a:r>
              <a:rPr baseline="-25000">
                <a:solidFill>
                  <a:srgbClr val="FFD1FF"/>
                </a:solidFill>
              </a:rPr>
              <a:t>a</a:t>
            </a:r>
            <a:r>
              <a:rPr>
                <a:solidFill>
                  <a:srgbClr val="FFD1FF"/>
                </a:solidFill>
              </a:rPr>
              <a:t> A</a:t>
            </a:r>
            <a:r>
              <a:rPr baseline="-25000">
                <a:solidFill>
                  <a:srgbClr val="FFD1FF"/>
                </a:solidFill>
              </a:rPr>
              <a:t>a</a:t>
            </a:r>
            <a:r>
              <a:rPr>
                <a:solidFill>
                  <a:srgbClr val="FFD1FF"/>
                </a:solidFill>
              </a:rPr>
              <a:t> v</a:t>
            </a:r>
            <a:r>
              <a:rPr baseline="-25000">
                <a:solidFill>
                  <a:srgbClr val="FFD1FF"/>
                </a:solidFill>
              </a:rPr>
              <a:t>steady</a:t>
            </a:r>
            <a:r>
              <a:rPr baseline="30000">
                <a:solidFill>
                  <a:srgbClr val="FFD1FF"/>
                </a:solidFill>
              </a:rPr>
              <a:t>2</a:t>
            </a:r>
            <a:r>
              <a:rPr baseline="-1999"/>
              <a:t> +  </a:t>
            </a:r>
            <a:r>
              <a:rPr>
                <a:solidFill>
                  <a:srgbClr val="83C0FB"/>
                </a:solidFill>
              </a:rPr>
              <a:t>½ </a:t>
            </a:r>
            <a:r>
              <a:rPr>
                <a:solidFill>
                  <a:srgbClr val="83C0FB"/>
                </a:solidFill>
                <a:latin typeface="Symbol"/>
                <a:ea typeface="Symbol"/>
                <a:cs typeface="Symbol"/>
                <a:sym typeface="Symbol"/>
              </a:rPr>
              <a:t>r</a:t>
            </a:r>
            <a:r>
              <a:rPr baseline="-25000">
                <a:solidFill>
                  <a:srgbClr val="83C0FB"/>
                </a:solidFill>
                <a:latin typeface="Symbol"/>
                <a:ea typeface="Symbol"/>
                <a:cs typeface="Symbol"/>
                <a:sym typeface="Symbol"/>
              </a:rPr>
              <a:t>water</a:t>
            </a:r>
            <a:r>
              <a:rPr>
                <a:solidFill>
                  <a:srgbClr val="83C0FB"/>
                </a:solidFill>
              </a:rPr>
              <a:t> c</a:t>
            </a:r>
            <a:r>
              <a:rPr baseline="-25000">
                <a:solidFill>
                  <a:srgbClr val="83C0FB"/>
                </a:solidFill>
              </a:rPr>
              <a:t>b</a:t>
            </a:r>
            <a:r>
              <a:rPr>
                <a:solidFill>
                  <a:srgbClr val="83C0FB"/>
                </a:solidFill>
              </a:rPr>
              <a:t> A</a:t>
            </a:r>
            <a:r>
              <a:rPr baseline="-25000">
                <a:solidFill>
                  <a:srgbClr val="83C0FB"/>
                </a:solidFill>
              </a:rPr>
              <a:t>b</a:t>
            </a:r>
            <a:r>
              <a:rPr>
                <a:solidFill>
                  <a:srgbClr val="83C0FB"/>
                </a:solidFill>
              </a:rPr>
              <a:t> v</a:t>
            </a:r>
            <a:r>
              <a:rPr baseline="-25000">
                <a:solidFill>
                  <a:srgbClr val="83C0FB"/>
                </a:solidFill>
              </a:rPr>
              <a:t>steady</a:t>
            </a:r>
            <a:r>
              <a:rPr baseline="30000">
                <a:solidFill>
                  <a:srgbClr val="83C0FB"/>
                </a:solidFill>
              </a:rPr>
              <a:t>2</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0000">
              <a:solidFill>
                <a:srgbClr val="83C0FB"/>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while those effective cross-sections are similar in size,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rPr b="1"/>
              <a:t>the density of water (</a:t>
            </a:r>
            <a:r>
              <a:rPr>
                <a:latin typeface="Symbol"/>
                <a:ea typeface="Symbol"/>
                <a:cs typeface="Symbol"/>
                <a:sym typeface="Symbol"/>
              </a:rPr>
              <a:t>r</a:t>
            </a:r>
            <a:r>
              <a:rPr baseline="-5999">
                <a:latin typeface="Symbol"/>
                <a:ea typeface="Symbol"/>
                <a:cs typeface="Symbol"/>
                <a:sym typeface="Symbol"/>
              </a:rPr>
              <a:t>water</a:t>
            </a:r>
            <a:r>
              <a:rPr b="1" baseline="-25000"/>
              <a:t> </a:t>
            </a:r>
            <a:r>
              <a:rPr b="1"/>
              <a:t>) is 1000 times larger than that of air (</a:t>
            </a:r>
            <a:r>
              <a:rPr>
                <a:latin typeface="Symbol"/>
                <a:ea typeface="Symbol"/>
                <a:cs typeface="Symbol"/>
                <a:sym typeface="Symbol"/>
              </a:rPr>
              <a:t>r</a:t>
            </a:r>
            <a:r>
              <a:rPr baseline="-25000">
                <a:latin typeface="Symbol"/>
                <a:ea typeface="Symbol"/>
                <a:cs typeface="Symbol"/>
                <a:sym typeface="Symbol"/>
              </a:rPr>
              <a:t>air</a:t>
            </a:r>
            <a:r>
              <a:rPr b="1"/>
              <a:t> )</a:t>
            </a:r>
            <a:r>
              <a:t>,</a:t>
            </a:r>
          </a:p>
          <a:p>
            <a:pPr lvl="1" indent="640896">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lvl="2" indent="1085850">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making the second term (b) hugely greater than the first term (a) </a:t>
            </a:r>
          </a:p>
        </p:txBody>
      </p:sp>
      <p:grpSp>
        <p:nvGrpSpPr>
          <p:cNvPr id="740" name="Group"/>
          <p:cNvGrpSpPr/>
          <p:nvPr/>
        </p:nvGrpSpPr>
        <p:grpSpPr>
          <a:xfrm>
            <a:off x="1995984" y="3327400"/>
            <a:ext cx="5257799" cy="927101"/>
            <a:chOff x="0" y="0"/>
            <a:chExt cx="5257797" cy="927100"/>
          </a:xfrm>
        </p:grpSpPr>
        <p:grpSp>
          <p:nvGrpSpPr>
            <p:cNvPr id="722" name="Group 21"/>
            <p:cNvGrpSpPr/>
            <p:nvPr/>
          </p:nvGrpSpPr>
          <p:grpSpPr>
            <a:xfrm>
              <a:off x="-1" y="273956"/>
              <a:ext cx="2628901" cy="391888"/>
              <a:chOff x="0" y="-1"/>
              <a:chExt cx="2628899" cy="391887"/>
            </a:xfrm>
          </p:grpSpPr>
          <p:grpSp>
            <p:nvGrpSpPr>
              <p:cNvPr id="710" name="Can 5"/>
              <p:cNvGrpSpPr/>
              <p:nvPr/>
            </p:nvGrpSpPr>
            <p:grpSpPr>
              <a:xfrm>
                <a:off x="0" y="-2"/>
                <a:ext cx="1129603" cy="391888"/>
                <a:chOff x="0" y="0"/>
                <a:chExt cx="1129602" cy="391887"/>
              </a:xfrm>
            </p:grpSpPr>
            <p:sp>
              <p:nvSpPr>
                <p:cNvPr id="707" name="Shape"/>
                <p:cNvSpPr/>
                <p:nvPr/>
              </p:nvSpPr>
              <p:spPr>
                <a:xfrm rot="5400000">
                  <a:off x="368857" y="-368858"/>
                  <a:ext cx="391888" cy="1129603"/>
                </a:xfrm>
                <a:custGeom>
                  <a:avLst/>
                  <a:gdLst/>
                  <a:ahLst/>
                  <a:cxnLst>
                    <a:cxn ang="0">
                      <a:pos x="wd2" y="hd2"/>
                    </a:cxn>
                    <a:cxn ang="5400000">
                      <a:pos x="wd2" y="hd2"/>
                    </a:cxn>
                    <a:cxn ang="10800000">
                      <a:pos x="wd2" y="hd2"/>
                    </a:cxn>
                    <a:cxn ang="16200000">
                      <a:pos x="wd2" y="hd2"/>
                    </a:cxn>
                  </a:cxnLst>
                  <a:rect l="0" t="0" r="r" b="b"/>
                  <a:pathLst>
                    <a:path w="21600" h="21600" extrusionOk="0">
                      <a:moveTo>
                        <a:pt x="0" y="1848"/>
                      </a:moveTo>
                      <a:cubicBezTo>
                        <a:pt x="0" y="827"/>
                        <a:pt x="4835" y="0"/>
                        <a:pt x="10800" y="0"/>
                      </a:cubicBezTo>
                      <a:cubicBezTo>
                        <a:pt x="16765" y="0"/>
                        <a:pt x="21600" y="827"/>
                        <a:pt x="21600" y="1848"/>
                      </a:cubicBezTo>
                      <a:lnTo>
                        <a:pt x="21600" y="19752"/>
                      </a:lnTo>
                      <a:cubicBezTo>
                        <a:pt x="21600" y="20773"/>
                        <a:pt x="16765" y="21600"/>
                        <a:pt x="10800" y="21600"/>
                      </a:cubicBezTo>
                      <a:cubicBezTo>
                        <a:pt x="4835" y="21600"/>
                        <a:pt x="0" y="20773"/>
                        <a:pt x="0" y="19752"/>
                      </a:cubicBezTo>
                      <a:close/>
                    </a:path>
                  </a:pathLst>
                </a:custGeom>
                <a:solidFill>
                  <a:srgbClr val="FFC5C8">
                    <a:alpha val="43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8" name="Oval"/>
                <p:cNvSpPr/>
                <p:nvPr/>
              </p:nvSpPr>
              <p:spPr>
                <a:xfrm rot="5400000">
                  <a:off x="837032" y="99317"/>
                  <a:ext cx="391887" cy="193255"/>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09" name="Line"/>
                <p:cNvSpPr/>
                <p:nvPr/>
              </p:nvSpPr>
              <p:spPr>
                <a:xfrm rot="5400000">
                  <a:off x="368858" y="-368858"/>
                  <a:ext cx="391887" cy="1129602"/>
                </a:xfrm>
                <a:custGeom>
                  <a:avLst/>
                  <a:gdLst/>
                  <a:ahLst/>
                  <a:cxnLst>
                    <a:cxn ang="0">
                      <a:pos x="wd2" y="hd2"/>
                    </a:cxn>
                    <a:cxn ang="5400000">
                      <a:pos x="wd2" y="hd2"/>
                    </a:cxn>
                    <a:cxn ang="10800000">
                      <a:pos x="wd2" y="hd2"/>
                    </a:cxn>
                    <a:cxn ang="16200000">
                      <a:pos x="wd2" y="hd2"/>
                    </a:cxn>
                  </a:cxnLst>
                  <a:rect l="0" t="0" r="r" b="b"/>
                  <a:pathLst>
                    <a:path w="21600" h="21600" extrusionOk="0">
                      <a:moveTo>
                        <a:pt x="21600" y="1848"/>
                      </a:moveTo>
                      <a:cubicBezTo>
                        <a:pt x="21600" y="2868"/>
                        <a:pt x="16765" y="3695"/>
                        <a:pt x="10800" y="3695"/>
                      </a:cubicBezTo>
                      <a:cubicBezTo>
                        <a:pt x="4835" y="3695"/>
                        <a:pt x="0" y="2868"/>
                        <a:pt x="0" y="1848"/>
                      </a:cubicBezTo>
                      <a:cubicBezTo>
                        <a:pt x="0" y="827"/>
                        <a:pt x="4835" y="0"/>
                        <a:pt x="10800" y="0"/>
                      </a:cubicBezTo>
                      <a:cubicBezTo>
                        <a:pt x="16765" y="0"/>
                        <a:pt x="21600" y="827"/>
                        <a:pt x="21600" y="1848"/>
                      </a:cubicBezTo>
                      <a:lnTo>
                        <a:pt x="21600" y="19752"/>
                      </a:lnTo>
                      <a:cubicBezTo>
                        <a:pt x="21600" y="20773"/>
                        <a:pt x="16765" y="21600"/>
                        <a:pt x="10800" y="21600"/>
                      </a:cubicBezTo>
                      <a:cubicBezTo>
                        <a:pt x="4835" y="21600"/>
                        <a:pt x="0" y="20773"/>
                        <a:pt x="0" y="19752"/>
                      </a:cubicBezTo>
                      <a:lnTo>
                        <a:pt x="0" y="1848"/>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14" name="Can 6"/>
              <p:cNvGrpSpPr/>
              <p:nvPr/>
            </p:nvGrpSpPr>
            <p:grpSpPr>
              <a:xfrm>
                <a:off x="935545" y="39186"/>
                <a:ext cx="1031432" cy="352700"/>
                <a:chOff x="0" y="0"/>
                <a:chExt cx="1031431" cy="352699"/>
              </a:xfrm>
            </p:grpSpPr>
            <p:sp>
              <p:nvSpPr>
                <p:cNvPr id="711" name="Shape"/>
                <p:cNvSpPr/>
                <p:nvPr/>
              </p:nvSpPr>
              <p:spPr>
                <a:xfrm rot="5400000">
                  <a:off x="339365" y="-339367"/>
                  <a:ext cx="352701" cy="1031433"/>
                </a:xfrm>
                <a:custGeom>
                  <a:avLst/>
                  <a:gdLst/>
                  <a:ahLst/>
                  <a:cxnLst>
                    <a:cxn ang="0">
                      <a:pos x="wd2" y="hd2"/>
                    </a:cxn>
                    <a:cxn ang="5400000">
                      <a:pos x="wd2" y="hd2"/>
                    </a:cxn>
                    <a:cxn ang="10800000">
                      <a:pos x="wd2" y="hd2"/>
                    </a:cxn>
                    <a:cxn ang="16200000">
                      <a:pos x="wd2" y="hd2"/>
                    </a:cxn>
                  </a:cxnLst>
                  <a:rect l="0" t="0" r="r" b="b"/>
                  <a:pathLst>
                    <a:path w="21600" h="21600" extrusionOk="0">
                      <a:moveTo>
                        <a:pt x="0" y="1821"/>
                      </a:moveTo>
                      <a:cubicBezTo>
                        <a:pt x="0" y="815"/>
                        <a:pt x="4835" y="0"/>
                        <a:pt x="10800" y="0"/>
                      </a:cubicBezTo>
                      <a:cubicBezTo>
                        <a:pt x="16765" y="0"/>
                        <a:pt x="21600" y="815"/>
                        <a:pt x="21600" y="1821"/>
                      </a:cubicBezTo>
                      <a:lnTo>
                        <a:pt x="21600" y="19779"/>
                      </a:lnTo>
                      <a:cubicBezTo>
                        <a:pt x="21600" y="20785"/>
                        <a:pt x="16765" y="21600"/>
                        <a:pt x="10800" y="21600"/>
                      </a:cubicBezTo>
                      <a:cubicBezTo>
                        <a:pt x="4835" y="21600"/>
                        <a:pt x="0" y="20785"/>
                        <a:pt x="0" y="19779"/>
                      </a:cubicBezTo>
                      <a:close/>
                    </a:path>
                  </a:pathLst>
                </a:custGeom>
                <a:solidFill>
                  <a:srgbClr val="FFC5C8">
                    <a:alpha val="45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2" name="Oval"/>
                <p:cNvSpPr/>
                <p:nvPr/>
              </p:nvSpPr>
              <p:spPr>
                <a:xfrm rot="5400000">
                  <a:off x="768117" y="89386"/>
                  <a:ext cx="352699" cy="173929"/>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3" name="Line"/>
                <p:cNvSpPr/>
                <p:nvPr/>
              </p:nvSpPr>
              <p:spPr>
                <a:xfrm rot="5400000">
                  <a:off x="339366" y="-339367"/>
                  <a:ext cx="352699" cy="1031432"/>
                </a:xfrm>
                <a:custGeom>
                  <a:avLst/>
                  <a:gdLst/>
                  <a:ahLst/>
                  <a:cxnLst>
                    <a:cxn ang="0">
                      <a:pos x="wd2" y="hd2"/>
                    </a:cxn>
                    <a:cxn ang="5400000">
                      <a:pos x="wd2" y="hd2"/>
                    </a:cxn>
                    <a:cxn ang="10800000">
                      <a:pos x="wd2" y="hd2"/>
                    </a:cxn>
                    <a:cxn ang="16200000">
                      <a:pos x="wd2" y="hd2"/>
                    </a:cxn>
                  </a:cxnLst>
                  <a:rect l="0" t="0" r="r" b="b"/>
                  <a:pathLst>
                    <a:path w="21600" h="21600" extrusionOk="0">
                      <a:moveTo>
                        <a:pt x="21600" y="1821"/>
                      </a:moveTo>
                      <a:cubicBezTo>
                        <a:pt x="21600" y="2827"/>
                        <a:pt x="16765" y="3642"/>
                        <a:pt x="10800" y="3642"/>
                      </a:cubicBezTo>
                      <a:cubicBezTo>
                        <a:pt x="4835" y="3642"/>
                        <a:pt x="0" y="2827"/>
                        <a:pt x="0" y="1821"/>
                      </a:cubicBezTo>
                      <a:cubicBezTo>
                        <a:pt x="0" y="815"/>
                        <a:pt x="4835" y="0"/>
                        <a:pt x="10800" y="0"/>
                      </a:cubicBezTo>
                      <a:cubicBezTo>
                        <a:pt x="16765" y="0"/>
                        <a:pt x="21600" y="815"/>
                        <a:pt x="21600" y="1821"/>
                      </a:cubicBezTo>
                      <a:lnTo>
                        <a:pt x="21600" y="19779"/>
                      </a:lnTo>
                      <a:cubicBezTo>
                        <a:pt x="21600" y="20785"/>
                        <a:pt x="16765" y="21600"/>
                        <a:pt x="10800" y="21600"/>
                      </a:cubicBezTo>
                      <a:cubicBezTo>
                        <a:pt x="4835" y="21600"/>
                        <a:pt x="0" y="20785"/>
                        <a:pt x="0" y="19779"/>
                      </a:cubicBezTo>
                      <a:lnTo>
                        <a:pt x="0" y="1821"/>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18" name="Can 7"/>
              <p:cNvGrpSpPr/>
              <p:nvPr/>
            </p:nvGrpSpPr>
            <p:grpSpPr>
              <a:xfrm>
                <a:off x="1791528" y="78375"/>
                <a:ext cx="837373" cy="313510"/>
                <a:chOff x="0" y="0"/>
                <a:chExt cx="837372" cy="313509"/>
              </a:xfrm>
            </p:grpSpPr>
            <p:sp>
              <p:nvSpPr>
                <p:cNvPr id="715" name="Shape"/>
                <p:cNvSpPr/>
                <p:nvPr/>
              </p:nvSpPr>
              <p:spPr>
                <a:xfrm rot="5400000">
                  <a:off x="261931" y="-261932"/>
                  <a:ext cx="313510" cy="837373"/>
                </a:xfrm>
                <a:custGeom>
                  <a:avLst/>
                  <a:gdLst/>
                  <a:ahLst/>
                  <a:cxnLst>
                    <a:cxn ang="0">
                      <a:pos x="wd2" y="hd2"/>
                    </a:cxn>
                    <a:cxn ang="5400000">
                      <a:pos x="wd2" y="hd2"/>
                    </a:cxn>
                    <a:cxn ang="10800000">
                      <a:pos x="wd2" y="hd2"/>
                    </a:cxn>
                    <a:cxn ang="16200000">
                      <a:pos x="wd2" y="hd2"/>
                    </a:cxn>
                  </a:cxnLst>
                  <a:rect l="0" t="0" r="r" b="b"/>
                  <a:pathLst>
                    <a:path w="21600" h="21600" extrusionOk="0">
                      <a:moveTo>
                        <a:pt x="0" y="1994"/>
                      </a:moveTo>
                      <a:cubicBezTo>
                        <a:pt x="0" y="893"/>
                        <a:pt x="4835" y="0"/>
                        <a:pt x="10800" y="0"/>
                      </a:cubicBezTo>
                      <a:cubicBezTo>
                        <a:pt x="16765" y="0"/>
                        <a:pt x="21600" y="893"/>
                        <a:pt x="21600" y="1994"/>
                      </a:cubicBezTo>
                      <a:lnTo>
                        <a:pt x="21600" y="19606"/>
                      </a:lnTo>
                      <a:cubicBezTo>
                        <a:pt x="21600" y="20707"/>
                        <a:pt x="16765" y="21600"/>
                        <a:pt x="10800" y="21600"/>
                      </a:cubicBezTo>
                      <a:cubicBezTo>
                        <a:pt x="4835" y="21600"/>
                        <a:pt x="0" y="20707"/>
                        <a:pt x="0" y="19606"/>
                      </a:cubicBezTo>
                      <a:close/>
                    </a:path>
                  </a:pathLst>
                </a:custGeom>
                <a:solidFill>
                  <a:srgbClr val="FFC5C8">
                    <a:alpha val="39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6" name="Oval"/>
                <p:cNvSpPr/>
                <p:nvPr/>
              </p:nvSpPr>
              <p:spPr>
                <a:xfrm rot="5400000">
                  <a:off x="603317" y="79454"/>
                  <a:ext cx="313508" cy="154603"/>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17" name="Line"/>
                <p:cNvSpPr/>
                <p:nvPr/>
              </p:nvSpPr>
              <p:spPr>
                <a:xfrm rot="5400000">
                  <a:off x="261932" y="-261933"/>
                  <a:ext cx="313508" cy="837374"/>
                </a:xfrm>
                <a:custGeom>
                  <a:avLst/>
                  <a:gdLst/>
                  <a:ahLst/>
                  <a:cxnLst>
                    <a:cxn ang="0">
                      <a:pos x="wd2" y="hd2"/>
                    </a:cxn>
                    <a:cxn ang="5400000">
                      <a:pos x="wd2" y="hd2"/>
                    </a:cxn>
                    <a:cxn ang="10800000">
                      <a:pos x="wd2" y="hd2"/>
                    </a:cxn>
                    <a:cxn ang="16200000">
                      <a:pos x="wd2" y="hd2"/>
                    </a:cxn>
                  </a:cxnLst>
                  <a:rect l="0" t="0" r="r" b="b"/>
                  <a:pathLst>
                    <a:path w="21600" h="21600" extrusionOk="0">
                      <a:moveTo>
                        <a:pt x="21600" y="1994"/>
                      </a:moveTo>
                      <a:cubicBezTo>
                        <a:pt x="21600" y="3095"/>
                        <a:pt x="16765" y="3988"/>
                        <a:pt x="10800" y="3988"/>
                      </a:cubicBezTo>
                      <a:cubicBezTo>
                        <a:pt x="4835" y="3988"/>
                        <a:pt x="0" y="3095"/>
                        <a:pt x="0" y="1994"/>
                      </a:cubicBezTo>
                      <a:cubicBezTo>
                        <a:pt x="0" y="893"/>
                        <a:pt x="4835" y="0"/>
                        <a:pt x="10800" y="0"/>
                      </a:cubicBezTo>
                      <a:cubicBezTo>
                        <a:pt x="16765" y="0"/>
                        <a:pt x="21600" y="893"/>
                        <a:pt x="21600" y="1994"/>
                      </a:cubicBezTo>
                      <a:lnTo>
                        <a:pt x="21600" y="19606"/>
                      </a:lnTo>
                      <a:cubicBezTo>
                        <a:pt x="21600" y="20707"/>
                        <a:pt x="16765" y="21600"/>
                        <a:pt x="10800" y="21600"/>
                      </a:cubicBezTo>
                      <a:cubicBezTo>
                        <a:pt x="4835" y="21600"/>
                        <a:pt x="0" y="20707"/>
                        <a:pt x="0" y="19606"/>
                      </a:cubicBezTo>
                      <a:lnTo>
                        <a:pt x="0" y="1994"/>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719" name="Right Arrow 9"/>
              <p:cNvSpPr/>
              <p:nvPr/>
            </p:nvSpPr>
            <p:spPr>
              <a:xfrm>
                <a:off x="2017484" y="151528"/>
                <a:ext cx="319001" cy="156755"/>
              </a:xfrm>
              <a:prstGeom prst="rightArrow">
                <a:avLst>
                  <a:gd name="adj1" fmla="val 50000"/>
                  <a:gd name="adj2" fmla="val 50000"/>
                </a:avLst>
              </a:prstGeom>
              <a:solidFill>
                <a:srgbClr val="FFC5C8"/>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0" name="Right Arrow 10"/>
              <p:cNvSpPr/>
              <p:nvPr/>
            </p:nvSpPr>
            <p:spPr>
              <a:xfrm>
                <a:off x="1305052" y="101889"/>
                <a:ext cx="279126" cy="235132"/>
              </a:xfrm>
              <a:prstGeom prst="rightArrow">
                <a:avLst>
                  <a:gd name="adj1" fmla="val 50000"/>
                  <a:gd name="adj2" fmla="val 50000"/>
                </a:avLst>
              </a:prstGeom>
              <a:solidFill>
                <a:srgbClr val="FFC5C8"/>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1" name="Right Arrow 11"/>
              <p:cNvSpPr/>
              <p:nvPr/>
            </p:nvSpPr>
            <p:spPr>
              <a:xfrm>
                <a:off x="454387" y="47025"/>
                <a:ext cx="199376" cy="303059"/>
              </a:xfrm>
              <a:prstGeom prst="rightArrow">
                <a:avLst>
                  <a:gd name="adj1" fmla="val 50000"/>
                  <a:gd name="adj2" fmla="val 50000"/>
                </a:avLst>
              </a:prstGeom>
              <a:solidFill>
                <a:srgbClr val="FFC5C8"/>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38" name="Group 22"/>
            <p:cNvGrpSpPr/>
            <p:nvPr/>
          </p:nvGrpSpPr>
          <p:grpSpPr>
            <a:xfrm>
              <a:off x="0" y="709385"/>
              <a:ext cx="2628900" cy="217716"/>
              <a:chOff x="0" y="0"/>
              <a:chExt cx="2628899" cy="217715"/>
            </a:xfrm>
          </p:grpSpPr>
          <p:grpSp>
            <p:nvGrpSpPr>
              <p:cNvPr id="726" name="Can 15"/>
              <p:cNvGrpSpPr/>
              <p:nvPr/>
            </p:nvGrpSpPr>
            <p:grpSpPr>
              <a:xfrm>
                <a:off x="0" y="-1"/>
                <a:ext cx="1129603" cy="217716"/>
                <a:chOff x="0" y="0"/>
                <a:chExt cx="1129602" cy="217715"/>
              </a:xfrm>
            </p:grpSpPr>
            <p:sp>
              <p:nvSpPr>
                <p:cNvPr id="723" name="Shape"/>
                <p:cNvSpPr/>
                <p:nvPr/>
              </p:nvSpPr>
              <p:spPr>
                <a:xfrm rot="5400000">
                  <a:off x="455943" y="-455944"/>
                  <a:ext cx="217716" cy="1129603"/>
                </a:xfrm>
                <a:custGeom>
                  <a:avLst/>
                  <a:gdLst/>
                  <a:ahLst/>
                  <a:cxnLst>
                    <a:cxn ang="0">
                      <a:pos x="wd2" y="hd2"/>
                    </a:cxn>
                    <a:cxn ang="5400000">
                      <a:pos x="wd2" y="hd2"/>
                    </a:cxn>
                    <a:cxn ang="10800000">
                      <a:pos x="wd2" y="hd2"/>
                    </a:cxn>
                    <a:cxn ang="16200000">
                      <a:pos x="wd2" y="hd2"/>
                    </a:cxn>
                  </a:cxnLst>
                  <a:rect l="0" t="0" r="r" b="b"/>
                  <a:pathLst>
                    <a:path w="21600" h="21600" extrusionOk="0">
                      <a:moveTo>
                        <a:pt x="0" y="1026"/>
                      </a:moveTo>
                      <a:cubicBezTo>
                        <a:pt x="0" y="460"/>
                        <a:pt x="4835" y="0"/>
                        <a:pt x="10800" y="0"/>
                      </a:cubicBezTo>
                      <a:cubicBezTo>
                        <a:pt x="16765" y="0"/>
                        <a:pt x="21600" y="460"/>
                        <a:pt x="21600" y="1026"/>
                      </a:cubicBezTo>
                      <a:lnTo>
                        <a:pt x="21600" y="20574"/>
                      </a:lnTo>
                      <a:cubicBezTo>
                        <a:pt x="21600" y="21140"/>
                        <a:pt x="16765" y="21600"/>
                        <a:pt x="10800" y="21600"/>
                      </a:cubicBezTo>
                      <a:cubicBezTo>
                        <a:pt x="4835" y="21600"/>
                        <a:pt x="0" y="21140"/>
                        <a:pt x="0" y="20574"/>
                      </a:cubicBezTo>
                      <a:close/>
                    </a:path>
                  </a:pathLst>
                </a:custGeom>
                <a:solidFill>
                  <a:srgbClr val="5CADFF">
                    <a:alpha val="43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4" name="Oval"/>
                <p:cNvSpPr/>
                <p:nvPr/>
              </p:nvSpPr>
              <p:spPr>
                <a:xfrm rot="5400000">
                  <a:off x="967064" y="55177"/>
                  <a:ext cx="217715" cy="107363"/>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5" name="Line"/>
                <p:cNvSpPr/>
                <p:nvPr/>
              </p:nvSpPr>
              <p:spPr>
                <a:xfrm rot="5400000">
                  <a:off x="455944" y="-455944"/>
                  <a:ext cx="217715" cy="1129603"/>
                </a:xfrm>
                <a:custGeom>
                  <a:avLst/>
                  <a:gdLst/>
                  <a:ahLst/>
                  <a:cxnLst>
                    <a:cxn ang="0">
                      <a:pos x="wd2" y="hd2"/>
                    </a:cxn>
                    <a:cxn ang="5400000">
                      <a:pos x="wd2" y="hd2"/>
                    </a:cxn>
                    <a:cxn ang="10800000">
                      <a:pos x="wd2" y="hd2"/>
                    </a:cxn>
                    <a:cxn ang="16200000">
                      <a:pos x="wd2" y="hd2"/>
                    </a:cxn>
                  </a:cxnLst>
                  <a:rect l="0" t="0" r="r" b="b"/>
                  <a:pathLst>
                    <a:path w="21600" h="21600" extrusionOk="0">
                      <a:moveTo>
                        <a:pt x="21600" y="1026"/>
                      </a:moveTo>
                      <a:cubicBezTo>
                        <a:pt x="21600" y="1593"/>
                        <a:pt x="16765" y="2053"/>
                        <a:pt x="10800" y="2053"/>
                      </a:cubicBezTo>
                      <a:cubicBezTo>
                        <a:pt x="4835" y="2053"/>
                        <a:pt x="0" y="1593"/>
                        <a:pt x="0" y="1026"/>
                      </a:cubicBezTo>
                      <a:cubicBezTo>
                        <a:pt x="0" y="460"/>
                        <a:pt x="4835" y="0"/>
                        <a:pt x="10800" y="0"/>
                      </a:cubicBezTo>
                      <a:cubicBezTo>
                        <a:pt x="16765" y="0"/>
                        <a:pt x="21600" y="460"/>
                        <a:pt x="21600" y="1026"/>
                      </a:cubicBezTo>
                      <a:lnTo>
                        <a:pt x="21600" y="20574"/>
                      </a:lnTo>
                      <a:cubicBezTo>
                        <a:pt x="21600" y="21140"/>
                        <a:pt x="16765" y="21600"/>
                        <a:pt x="10800" y="21600"/>
                      </a:cubicBezTo>
                      <a:cubicBezTo>
                        <a:pt x="4835" y="21600"/>
                        <a:pt x="0" y="21140"/>
                        <a:pt x="0" y="20574"/>
                      </a:cubicBezTo>
                      <a:lnTo>
                        <a:pt x="0" y="1026"/>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30" name="Can 16"/>
              <p:cNvGrpSpPr/>
              <p:nvPr/>
            </p:nvGrpSpPr>
            <p:grpSpPr>
              <a:xfrm>
                <a:off x="935545" y="-1"/>
                <a:ext cx="1031432" cy="195944"/>
                <a:chOff x="0" y="0"/>
                <a:chExt cx="1031431" cy="195942"/>
              </a:xfrm>
            </p:grpSpPr>
            <p:sp>
              <p:nvSpPr>
                <p:cNvPr id="727" name="Shape"/>
                <p:cNvSpPr/>
                <p:nvPr/>
              </p:nvSpPr>
              <p:spPr>
                <a:xfrm rot="5400000">
                  <a:off x="417744" y="-417745"/>
                  <a:ext cx="195943" cy="1031432"/>
                </a:xfrm>
                <a:custGeom>
                  <a:avLst/>
                  <a:gdLst/>
                  <a:ahLst/>
                  <a:cxnLst>
                    <a:cxn ang="0">
                      <a:pos x="wd2" y="hd2"/>
                    </a:cxn>
                    <a:cxn ang="5400000">
                      <a:pos x="wd2" y="hd2"/>
                    </a:cxn>
                    <a:cxn ang="10800000">
                      <a:pos x="wd2" y="hd2"/>
                    </a:cxn>
                    <a:cxn ang="16200000">
                      <a:pos x="wd2" y="hd2"/>
                    </a:cxn>
                  </a:cxnLst>
                  <a:rect l="0" t="0" r="r" b="b"/>
                  <a:pathLst>
                    <a:path w="21600" h="21600" extrusionOk="0">
                      <a:moveTo>
                        <a:pt x="0" y="1012"/>
                      </a:moveTo>
                      <a:cubicBezTo>
                        <a:pt x="0" y="453"/>
                        <a:pt x="4835" y="0"/>
                        <a:pt x="10800" y="0"/>
                      </a:cubicBezTo>
                      <a:cubicBezTo>
                        <a:pt x="16765" y="0"/>
                        <a:pt x="21600" y="453"/>
                        <a:pt x="21600" y="1012"/>
                      </a:cubicBezTo>
                      <a:lnTo>
                        <a:pt x="21600" y="20588"/>
                      </a:lnTo>
                      <a:cubicBezTo>
                        <a:pt x="21600" y="21147"/>
                        <a:pt x="16765" y="21600"/>
                        <a:pt x="10800" y="21600"/>
                      </a:cubicBezTo>
                      <a:cubicBezTo>
                        <a:pt x="4835" y="21600"/>
                        <a:pt x="0" y="21147"/>
                        <a:pt x="0" y="20588"/>
                      </a:cubicBezTo>
                      <a:close/>
                    </a:path>
                  </a:pathLst>
                </a:custGeom>
                <a:solidFill>
                  <a:srgbClr val="5CADFF">
                    <a:alpha val="45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8" name="Oval"/>
                <p:cNvSpPr/>
                <p:nvPr/>
              </p:nvSpPr>
              <p:spPr>
                <a:xfrm rot="5400000">
                  <a:off x="885147" y="49658"/>
                  <a:ext cx="195943" cy="96627"/>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29" name="Line"/>
                <p:cNvSpPr/>
                <p:nvPr/>
              </p:nvSpPr>
              <p:spPr>
                <a:xfrm rot="5400000">
                  <a:off x="417744" y="-417745"/>
                  <a:ext cx="195943" cy="1031432"/>
                </a:xfrm>
                <a:custGeom>
                  <a:avLst/>
                  <a:gdLst/>
                  <a:ahLst/>
                  <a:cxnLst>
                    <a:cxn ang="0">
                      <a:pos x="wd2" y="hd2"/>
                    </a:cxn>
                    <a:cxn ang="5400000">
                      <a:pos x="wd2" y="hd2"/>
                    </a:cxn>
                    <a:cxn ang="10800000">
                      <a:pos x="wd2" y="hd2"/>
                    </a:cxn>
                    <a:cxn ang="16200000">
                      <a:pos x="wd2" y="hd2"/>
                    </a:cxn>
                  </a:cxnLst>
                  <a:rect l="0" t="0" r="r" b="b"/>
                  <a:pathLst>
                    <a:path w="21600" h="21600" extrusionOk="0">
                      <a:moveTo>
                        <a:pt x="21600" y="1012"/>
                      </a:moveTo>
                      <a:cubicBezTo>
                        <a:pt x="21600" y="1571"/>
                        <a:pt x="16765" y="2024"/>
                        <a:pt x="10800" y="2024"/>
                      </a:cubicBezTo>
                      <a:cubicBezTo>
                        <a:pt x="4835" y="2024"/>
                        <a:pt x="0" y="1571"/>
                        <a:pt x="0" y="1012"/>
                      </a:cubicBezTo>
                      <a:cubicBezTo>
                        <a:pt x="0" y="453"/>
                        <a:pt x="4835" y="0"/>
                        <a:pt x="10800" y="0"/>
                      </a:cubicBezTo>
                      <a:cubicBezTo>
                        <a:pt x="16765" y="0"/>
                        <a:pt x="21600" y="453"/>
                        <a:pt x="21600" y="1012"/>
                      </a:cubicBezTo>
                      <a:lnTo>
                        <a:pt x="21600" y="20588"/>
                      </a:lnTo>
                      <a:cubicBezTo>
                        <a:pt x="21600" y="21147"/>
                        <a:pt x="16765" y="21600"/>
                        <a:pt x="10800" y="21600"/>
                      </a:cubicBezTo>
                      <a:cubicBezTo>
                        <a:pt x="4835" y="21600"/>
                        <a:pt x="0" y="21147"/>
                        <a:pt x="0" y="20588"/>
                      </a:cubicBezTo>
                      <a:lnTo>
                        <a:pt x="0" y="1012"/>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grpSp>
            <p:nvGrpSpPr>
              <p:cNvPr id="734" name="Can 17"/>
              <p:cNvGrpSpPr/>
              <p:nvPr/>
            </p:nvGrpSpPr>
            <p:grpSpPr>
              <a:xfrm>
                <a:off x="1791528" y="0"/>
                <a:ext cx="837373" cy="174171"/>
                <a:chOff x="0" y="0"/>
                <a:chExt cx="837372" cy="174170"/>
              </a:xfrm>
            </p:grpSpPr>
            <p:sp>
              <p:nvSpPr>
                <p:cNvPr id="731" name="Shape"/>
                <p:cNvSpPr/>
                <p:nvPr/>
              </p:nvSpPr>
              <p:spPr>
                <a:xfrm rot="5400000">
                  <a:off x="331600" y="-331602"/>
                  <a:ext cx="174171" cy="837374"/>
                </a:xfrm>
                <a:custGeom>
                  <a:avLst/>
                  <a:gdLst/>
                  <a:ahLst/>
                  <a:cxnLst>
                    <a:cxn ang="0">
                      <a:pos x="wd2" y="hd2"/>
                    </a:cxn>
                    <a:cxn ang="5400000">
                      <a:pos x="wd2" y="hd2"/>
                    </a:cxn>
                    <a:cxn ang="10800000">
                      <a:pos x="wd2" y="hd2"/>
                    </a:cxn>
                    <a:cxn ang="16200000">
                      <a:pos x="wd2" y="hd2"/>
                    </a:cxn>
                  </a:cxnLst>
                  <a:rect l="0" t="0" r="r" b="b"/>
                  <a:pathLst>
                    <a:path w="21600" h="21600" extrusionOk="0">
                      <a:moveTo>
                        <a:pt x="0" y="1108"/>
                      </a:moveTo>
                      <a:cubicBezTo>
                        <a:pt x="0" y="496"/>
                        <a:pt x="4835" y="0"/>
                        <a:pt x="10800" y="0"/>
                      </a:cubicBezTo>
                      <a:cubicBezTo>
                        <a:pt x="16765" y="0"/>
                        <a:pt x="21600" y="496"/>
                        <a:pt x="21600" y="1108"/>
                      </a:cubicBezTo>
                      <a:lnTo>
                        <a:pt x="21600" y="20492"/>
                      </a:lnTo>
                      <a:cubicBezTo>
                        <a:pt x="21600" y="21104"/>
                        <a:pt x="16765" y="21600"/>
                        <a:pt x="10800" y="21600"/>
                      </a:cubicBezTo>
                      <a:cubicBezTo>
                        <a:pt x="4835" y="21600"/>
                        <a:pt x="0" y="21104"/>
                        <a:pt x="0" y="20492"/>
                      </a:cubicBezTo>
                      <a:close/>
                    </a:path>
                  </a:pathLst>
                </a:custGeom>
                <a:solidFill>
                  <a:srgbClr val="5CADFF">
                    <a:alpha val="39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32" name="Oval"/>
                <p:cNvSpPr/>
                <p:nvPr/>
              </p:nvSpPr>
              <p:spPr>
                <a:xfrm rot="5400000">
                  <a:off x="707341" y="44139"/>
                  <a:ext cx="174172" cy="85892"/>
                </a:xfrm>
                <a:prstGeom prst="ellipse">
                  <a:avLst/>
                </a:prstGeom>
                <a:solidFill>
                  <a:srgbClr val="FFFFFF">
                    <a:alpha val="40000"/>
                  </a:srgbClr>
                </a:solidFill>
                <a:ln w="12700" cap="flat">
                  <a:noFill/>
                  <a:miter lim="400000"/>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33" name="Line"/>
                <p:cNvSpPr/>
                <p:nvPr/>
              </p:nvSpPr>
              <p:spPr>
                <a:xfrm rot="5400000">
                  <a:off x="331600" y="-331602"/>
                  <a:ext cx="174171" cy="837374"/>
                </a:xfrm>
                <a:custGeom>
                  <a:avLst/>
                  <a:gdLst/>
                  <a:ahLst/>
                  <a:cxnLst>
                    <a:cxn ang="0">
                      <a:pos x="wd2" y="hd2"/>
                    </a:cxn>
                    <a:cxn ang="5400000">
                      <a:pos x="wd2" y="hd2"/>
                    </a:cxn>
                    <a:cxn ang="10800000">
                      <a:pos x="wd2" y="hd2"/>
                    </a:cxn>
                    <a:cxn ang="16200000">
                      <a:pos x="wd2" y="hd2"/>
                    </a:cxn>
                  </a:cxnLst>
                  <a:rect l="0" t="0" r="r" b="b"/>
                  <a:pathLst>
                    <a:path w="21600" h="21600" extrusionOk="0">
                      <a:moveTo>
                        <a:pt x="21600" y="1108"/>
                      </a:moveTo>
                      <a:cubicBezTo>
                        <a:pt x="21600" y="1720"/>
                        <a:pt x="16765" y="2216"/>
                        <a:pt x="10800" y="2216"/>
                      </a:cubicBezTo>
                      <a:cubicBezTo>
                        <a:pt x="4835" y="2216"/>
                        <a:pt x="0" y="1720"/>
                        <a:pt x="0" y="1108"/>
                      </a:cubicBezTo>
                      <a:cubicBezTo>
                        <a:pt x="0" y="496"/>
                        <a:pt x="4835" y="0"/>
                        <a:pt x="10800" y="0"/>
                      </a:cubicBezTo>
                      <a:cubicBezTo>
                        <a:pt x="16765" y="0"/>
                        <a:pt x="21600" y="496"/>
                        <a:pt x="21600" y="1108"/>
                      </a:cubicBezTo>
                      <a:lnTo>
                        <a:pt x="21600" y="20492"/>
                      </a:lnTo>
                      <a:cubicBezTo>
                        <a:pt x="21600" y="21104"/>
                        <a:pt x="16765" y="21600"/>
                        <a:pt x="10800" y="21600"/>
                      </a:cubicBezTo>
                      <a:cubicBezTo>
                        <a:pt x="4835" y="21600"/>
                        <a:pt x="0" y="21104"/>
                        <a:pt x="0" y="20492"/>
                      </a:cubicBezTo>
                      <a:lnTo>
                        <a:pt x="0" y="1108"/>
                      </a:ln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735" name="Right Arrow 18"/>
              <p:cNvSpPr/>
              <p:nvPr/>
            </p:nvSpPr>
            <p:spPr>
              <a:xfrm>
                <a:off x="2017484" y="43543"/>
                <a:ext cx="319001" cy="87087"/>
              </a:xfrm>
              <a:prstGeom prst="rightArrow">
                <a:avLst>
                  <a:gd name="adj1" fmla="val 50000"/>
                  <a:gd name="adj2" fmla="val 50000"/>
                </a:avLst>
              </a:prstGeom>
              <a:solidFill>
                <a:srgbClr val="5CAD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36" name="Right Arrow 19"/>
              <p:cNvSpPr/>
              <p:nvPr/>
            </p:nvSpPr>
            <p:spPr>
              <a:xfrm>
                <a:off x="1305052" y="34834"/>
                <a:ext cx="279126" cy="130629"/>
              </a:xfrm>
              <a:prstGeom prst="rightArrow">
                <a:avLst>
                  <a:gd name="adj1" fmla="val 50000"/>
                  <a:gd name="adj2" fmla="val 50000"/>
                </a:avLst>
              </a:prstGeom>
              <a:solidFill>
                <a:srgbClr val="5CAD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737" name="Right Arrow 20"/>
              <p:cNvSpPr/>
              <p:nvPr/>
            </p:nvSpPr>
            <p:spPr>
              <a:xfrm>
                <a:off x="454387" y="26125"/>
                <a:ext cx="199376" cy="168366"/>
              </a:xfrm>
              <a:prstGeom prst="rightArrow">
                <a:avLst>
                  <a:gd name="adj1" fmla="val 50000"/>
                  <a:gd name="adj2" fmla="val 50000"/>
                </a:avLst>
              </a:prstGeom>
              <a:solidFill>
                <a:srgbClr val="5CAD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pic>
          <p:nvPicPr>
            <p:cNvPr id="739" name="Picture 23" descr="Picture 23"/>
            <p:cNvPicPr>
              <a:picLocks noChangeAspect="1"/>
            </p:cNvPicPr>
            <p:nvPr/>
          </p:nvPicPr>
          <p:blipFill>
            <a:blip r:embed="rId2"/>
            <a:stretch>
              <a:fillRect/>
            </a:stretch>
          </p:blipFill>
          <p:spPr>
            <a:xfrm>
              <a:off x="2572963" y="0"/>
              <a:ext cx="2684835" cy="90932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Rectangle 2"/>
          <p:cNvSpPr txBox="1">
            <a:spLocks noGrp="1"/>
          </p:cNvSpPr>
          <p:nvPr>
            <p:ph type="title"/>
          </p:nvPr>
        </p:nvSpPr>
        <p:spPr>
          <a:xfrm>
            <a:off x="177603" y="781"/>
            <a:ext cx="8788794" cy="598587"/>
          </a:xfrm>
          <a:prstGeom prst="rect">
            <a:avLst/>
          </a:prstGeom>
        </p:spPr>
        <p:txBody>
          <a:bodyPr/>
          <a:lstStyle>
            <a:lvl1pPr>
              <a:defRPr>
                <a:solidFill>
                  <a:srgbClr val="FFFFFF"/>
                </a:solidFill>
              </a:defRPr>
            </a:lvl1pPr>
          </a:lstStyle>
          <a:p>
            <a:r>
              <a:t>Might we similarly neglect energy lost to the wake (term c)?</a:t>
            </a:r>
          </a:p>
        </p:txBody>
      </p:sp>
      <p:sp>
        <p:nvSpPr>
          <p:cNvPr id="743" name="Rectangle 3"/>
          <p:cNvSpPr txBox="1"/>
          <p:nvPr/>
        </p:nvSpPr>
        <p:spPr>
          <a:xfrm>
            <a:off x="131833" y="626550"/>
            <a:ext cx="8935301" cy="15137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Wakes are so complex that I found no mathematical model of their energy</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most large ships DO now have </a:t>
            </a:r>
            <a:r>
              <a:rPr b="1">
                <a:solidFill>
                  <a:srgbClr val="FBC901"/>
                </a:solidFill>
              </a:rPr>
              <a:t>bulbous bows</a:t>
            </a:r>
            <a:r>
              <a:t> intended to </a:t>
            </a:r>
            <a:r>
              <a:rPr b="1">
                <a:solidFill>
                  <a:srgbClr val="FBC901"/>
                </a:solidFill>
              </a:rPr>
              <a:t>calm</a:t>
            </a:r>
            <a:r>
              <a:t> (diminish) wakes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Wakes = Waves kicked up from the leading edge of shapes moving through water:</a:t>
            </a:r>
          </a:p>
        </p:txBody>
      </p:sp>
      <p:sp>
        <p:nvSpPr>
          <p:cNvPr id="74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defRPr>
            </a:lvl1pPr>
          </a:lstStyle>
          <a:p>
            <a:r>
              <a:t>1) A value I found cited on Wikipedia's "Bulbous Bow" webpage, AND on multiple shipping industry webpages</a:t>
            </a:r>
          </a:p>
        </p:txBody>
      </p:sp>
      <p:sp>
        <p:nvSpPr>
          <p:cNvPr id="745" name="Rectangle 3"/>
          <p:cNvSpPr txBox="1"/>
          <p:nvPr/>
        </p:nvSpPr>
        <p:spPr>
          <a:xfrm>
            <a:off x="121344" y="3653345"/>
            <a:ext cx="9007079" cy="27522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Waves from the conventional + bulbous bow are offset, tending to cancel one another</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actual cancellation is imperfect &amp; wake amplitudes diminish by perhaps only 1/2</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a:solidFill>
                  <a:srgbClr val="FBC901"/>
                </a:solidFill>
              </a:rPr>
              <a:t>Nevertheless, real-world bulbous bows cut ship propulsion power by ~ 15% </a:t>
            </a:r>
            <a:r>
              <a:rPr baseline="31999"/>
              <a:t>1</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That suggests completely </a:t>
            </a:r>
            <a:r>
              <a:rPr b="1"/>
              <a:t>uncalmed wakes</a:t>
            </a:r>
            <a:r>
              <a:t> siphon away about 1/3 of a ship's power</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Which means that the wake term (c) is NOT &lt;&lt; the dragged water term (b)</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So we can't neglect either, and </a:t>
            </a:r>
            <a:r>
              <a:rPr b="1">
                <a:solidFill>
                  <a:srgbClr val="FBC901"/>
                </a:solidFill>
              </a:rPr>
              <a:t>there is NO simple Model 4 for ships</a:t>
            </a:r>
          </a:p>
        </p:txBody>
      </p:sp>
      <p:sp>
        <p:nvSpPr>
          <p:cNvPr id="746" name="Rectangle 3"/>
          <p:cNvSpPr txBox="1"/>
          <p:nvPr/>
        </p:nvSpPr>
        <p:spPr>
          <a:xfrm>
            <a:off x="210244" y="2167445"/>
            <a:ext cx="2615308" cy="461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368300" algn="l"/>
                <a:tab pos="711200" algn="l"/>
                <a:tab pos="1168400" algn="l"/>
                <a:tab pos="1625600" algn="l"/>
              </a:tabLst>
              <a:defRPr sz="1600" b="0">
                <a:solidFill>
                  <a:srgbClr val="FFFFFF"/>
                </a:solidFill>
                <a:effectLst>
                  <a:outerShdw blurRad="38100" dist="38100" dir="2700000" rotWithShape="0">
                    <a:srgbClr val="000000"/>
                  </a:outerShdw>
                </a:effectLst>
              </a:defRPr>
            </a:lvl1pPr>
          </a:lstStyle>
          <a:p>
            <a:r>
              <a:t>Wake of conventional bow: </a:t>
            </a:r>
          </a:p>
        </p:txBody>
      </p:sp>
      <p:sp>
        <p:nvSpPr>
          <p:cNvPr id="747" name="Rectangle 3"/>
          <p:cNvSpPr txBox="1"/>
          <p:nvPr/>
        </p:nvSpPr>
        <p:spPr>
          <a:xfrm>
            <a:off x="3001491" y="2167445"/>
            <a:ext cx="3068985" cy="461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368300" algn="l"/>
                <a:tab pos="711200" algn="l"/>
                <a:tab pos="1168400" algn="l"/>
                <a:tab pos="1625600" algn="l"/>
              </a:tabLst>
              <a:defRPr sz="1600" b="0">
                <a:solidFill>
                  <a:srgbClr val="FFFFFF"/>
                </a:solidFill>
                <a:effectLst>
                  <a:outerShdw blurRad="38100" dist="38100" dir="2700000" rotWithShape="0">
                    <a:srgbClr val="000000"/>
                  </a:outerShdw>
                </a:effectLst>
              </a:defRPr>
            </a:lvl1pPr>
          </a:lstStyle>
          <a:p>
            <a:r>
              <a:t>Wake of bulbous bow (alone):</a:t>
            </a:r>
          </a:p>
        </p:txBody>
      </p:sp>
      <p:sp>
        <p:nvSpPr>
          <p:cNvPr id="748" name="Rectangle 3"/>
          <p:cNvSpPr txBox="1"/>
          <p:nvPr/>
        </p:nvSpPr>
        <p:spPr>
          <a:xfrm>
            <a:off x="6293246" y="2167445"/>
            <a:ext cx="2615308" cy="461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368300" algn="l"/>
                <a:tab pos="711200" algn="l"/>
                <a:tab pos="1168400" algn="l"/>
                <a:tab pos="1625600" algn="l"/>
              </a:tabLst>
              <a:defRPr sz="1600" b="0">
                <a:solidFill>
                  <a:srgbClr val="FFFFFF"/>
                </a:solidFill>
                <a:effectLst>
                  <a:outerShdw blurRad="38100" dist="38100" dir="2700000" rotWithShape="0">
                    <a:srgbClr val="000000"/>
                  </a:outerShdw>
                </a:effectLst>
              </a:defRPr>
            </a:lvl1pPr>
          </a:lstStyle>
          <a:p>
            <a:r>
              <a:t>Wake of their combination:</a:t>
            </a:r>
          </a:p>
        </p:txBody>
      </p:sp>
      <p:grpSp>
        <p:nvGrpSpPr>
          <p:cNvPr id="782" name="Group 56"/>
          <p:cNvGrpSpPr/>
          <p:nvPr/>
        </p:nvGrpSpPr>
        <p:grpSpPr>
          <a:xfrm>
            <a:off x="619266" y="2616199"/>
            <a:ext cx="8042135" cy="762001"/>
            <a:chOff x="0" y="0"/>
            <a:chExt cx="8042132" cy="762000"/>
          </a:xfrm>
        </p:grpSpPr>
        <p:grpSp>
          <p:nvGrpSpPr>
            <p:cNvPr id="756" name="Group 54"/>
            <p:cNvGrpSpPr/>
            <p:nvPr/>
          </p:nvGrpSpPr>
          <p:grpSpPr>
            <a:xfrm>
              <a:off x="0" y="0"/>
              <a:ext cx="1946134" cy="745674"/>
              <a:chOff x="0" y="0"/>
              <a:chExt cx="1946132" cy="745673"/>
            </a:xfrm>
          </p:grpSpPr>
          <p:grpSp>
            <p:nvGrpSpPr>
              <p:cNvPr id="751" name="Group 26"/>
              <p:cNvGrpSpPr/>
              <p:nvPr/>
            </p:nvGrpSpPr>
            <p:grpSpPr>
              <a:xfrm>
                <a:off x="0" y="0"/>
                <a:ext cx="1807213" cy="745674"/>
                <a:chOff x="0" y="0"/>
                <a:chExt cx="1807212" cy="745673"/>
              </a:xfrm>
            </p:grpSpPr>
            <p:sp>
              <p:nvSpPr>
                <p:cNvPr id="749" name="Rectangle 22"/>
                <p:cNvSpPr/>
                <p:nvPr/>
              </p:nvSpPr>
              <p:spPr>
                <a:xfrm>
                  <a:off x="0" y="0"/>
                  <a:ext cx="757921" cy="745674"/>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sp>
              <p:nvSpPr>
                <p:cNvPr id="750" name="Trapezoid 23"/>
                <p:cNvSpPr/>
                <p:nvPr/>
              </p:nvSpPr>
              <p:spPr>
                <a:xfrm rot="10800000">
                  <a:off x="492057" y="0"/>
                  <a:ext cx="1315156" cy="7456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38" y="0"/>
                      </a:lnTo>
                      <a:lnTo>
                        <a:pt x="17562" y="0"/>
                      </a:lnTo>
                      <a:lnTo>
                        <a:pt x="2160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grpSp>
          <p:grpSp>
            <p:nvGrpSpPr>
              <p:cNvPr id="755" name="Group 38"/>
              <p:cNvGrpSpPr/>
              <p:nvPr/>
            </p:nvGrpSpPr>
            <p:grpSpPr>
              <a:xfrm>
                <a:off x="1" y="394857"/>
                <a:ext cx="1946133" cy="207150"/>
                <a:chOff x="0" y="0"/>
                <a:chExt cx="1946131" cy="207148"/>
              </a:xfrm>
            </p:grpSpPr>
            <p:sp>
              <p:nvSpPr>
                <p:cNvPr id="752" name="Straight Connector 9"/>
                <p:cNvSpPr/>
                <p:nvPr/>
              </p:nvSpPr>
              <p:spPr>
                <a:xfrm flipH="1" flipV="1">
                  <a:off x="0" y="123632"/>
                  <a:ext cx="135120" cy="1"/>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753" name="Freeform 31"/>
                <p:cNvSpPr/>
                <p:nvPr/>
              </p:nvSpPr>
              <p:spPr>
                <a:xfrm>
                  <a:off x="135117" y="0"/>
                  <a:ext cx="1486307" cy="207149"/>
                </a:xfrm>
                <a:custGeom>
                  <a:avLst/>
                  <a:gdLst/>
                  <a:ahLst/>
                  <a:cxnLst>
                    <a:cxn ang="0">
                      <a:pos x="wd2" y="hd2"/>
                    </a:cxn>
                    <a:cxn ang="5400000">
                      <a:pos x="wd2" y="hd2"/>
                    </a:cxn>
                    <a:cxn ang="10800000">
                      <a:pos x="wd2" y="hd2"/>
                    </a:cxn>
                    <a:cxn ang="16200000">
                      <a:pos x="wd2" y="hd2"/>
                    </a:cxn>
                  </a:cxnLst>
                  <a:rect l="0" t="0" r="r" b="b"/>
                  <a:pathLst>
                    <a:path w="21600" h="21444" extrusionOk="0">
                      <a:moveTo>
                        <a:pt x="21600" y="12299"/>
                      </a:moveTo>
                      <a:cubicBezTo>
                        <a:pt x="20700" y="6097"/>
                        <a:pt x="19800" y="-104"/>
                        <a:pt x="18949" y="1"/>
                      </a:cubicBezTo>
                      <a:cubicBezTo>
                        <a:pt x="18098" y="106"/>
                        <a:pt x="17288" y="9356"/>
                        <a:pt x="16495" y="12930"/>
                      </a:cubicBezTo>
                      <a:cubicBezTo>
                        <a:pt x="15701" y="16503"/>
                        <a:pt x="14965" y="21496"/>
                        <a:pt x="14187" y="21443"/>
                      </a:cubicBezTo>
                      <a:cubicBezTo>
                        <a:pt x="13410" y="21391"/>
                        <a:pt x="12608" y="15084"/>
                        <a:pt x="11831" y="12614"/>
                      </a:cubicBezTo>
                      <a:cubicBezTo>
                        <a:pt x="11054" y="10144"/>
                        <a:pt x="10350" y="6623"/>
                        <a:pt x="9524" y="6623"/>
                      </a:cubicBezTo>
                      <a:cubicBezTo>
                        <a:pt x="8697" y="6623"/>
                        <a:pt x="7748" y="11195"/>
                        <a:pt x="6873" y="12614"/>
                      </a:cubicBezTo>
                      <a:cubicBezTo>
                        <a:pt x="5997" y="14033"/>
                        <a:pt x="5105" y="14927"/>
                        <a:pt x="4271" y="15137"/>
                      </a:cubicBezTo>
                      <a:cubicBezTo>
                        <a:pt x="3436" y="15347"/>
                        <a:pt x="2381" y="14243"/>
                        <a:pt x="1865" y="13876"/>
                      </a:cubicBezTo>
                      <a:cubicBezTo>
                        <a:pt x="1350" y="13508"/>
                        <a:pt x="1489" y="13087"/>
                        <a:pt x="1178" y="12930"/>
                      </a:cubicBezTo>
                      <a:cubicBezTo>
                        <a:pt x="867" y="12772"/>
                        <a:pt x="0" y="12930"/>
                        <a:pt x="0" y="12930"/>
                      </a:cubicBezTo>
                    </a:path>
                  </a:pathLst>
                </a:cu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sp>
              <p:nvSpPr>
                <p:cNvPr id="754" name="Straight Connector 33"/>
                <p:cNvSpPr/>
                <p:nvPr/>
              </p:nvSpPr>
              <p:spPr>
                <a:xfrm flipH="1" flipV="1">
                  <a:off x="1621425" y="122362"/>
                  <a:ext cx="324707" cy="2"/>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765" name="Group 52"/>
            <p:cNvGrpSpPr/>
            <p:nvPr/>
          </p:nvGrpSpPr>
          <p:grpSpPr>
            <a:xfrm>
              <a:off x="2845745" y="-1"/>
              <a:ext cx="2148389" cy="762001"/>
              <a:chOff x="0" y="0"/>
              <a:chExt cx="2148387" cy="762000"/>
            </a:xfrm>
          </p:grpSpPr>
          <p:sp>
            <p:nvSpPr>
              <p:cNvPr id="757" name="Right Triangle 51"/>
              <p:cNvSpPr/>
              <p:nvPr/>
            </p:nvSpPr>
            <p:spPr>
              <a:xfrm>
                <a:off x="496032" y="12191"/>
                <a:ext cx="246889" cy="7498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30000"/>
                </a:srgbClr>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sp>
            <p:nvSpPr>
              <p:cNvPr id="758" name="Rectangle 36"/>
              <p:cNvSpPr/>
              <p:nvPr/>
            </p:nvSpPr>
            <p:spPr>
              <a:xfrm>
                <a:off x="2090" y="-1"/>
                <a:ext cx="493778" cy="749809"/>
              </a:xfrm>
              <a:prstGeom prst="rect">
                <a:avLst/>
              </a:prstGeom>
              <a:solidFill>
                <a:srgbClr val="FFFFFF">
                  <a:alpha val="30000"/>
                </a:srgbClr>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sp>
            <p:nvSpPr>
              <p:cNvPr id="759" name="Trapezoid 37"/>
              <p:cNvSpPr/>
              <p:nvPr/>
            </p:nvSpPr>
            <p:spPr>
              <a:xfrm rot="10800000">
                <a:off x="492057" y="-1"/>
                <a:ext cx="1315157" cy="7456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38" y="0"/>
                    </a:lnTo>
                    <a:lnTo>
                      <a:pt x="17562" y="0"/>
                    </a:lnTo>
                    <a:lnTo>
                      <a:pt x="21600" y="21600"/>
                    </a:lnTo>
                    <a:close/>
                  </a:path>
                </a:pathLst>
              </a:custGeom>
              <a:solidFill>
                <a:srgbClr val="FFFFFF">
                  <a:alpha val="30000"/>
                </a:srgbClr>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sp>
            <p:nvSpPr>
              <p:cNvPr id="760" name="Freeform 19"/>
              <p:cNvSpPr/>
              <p:nvPr/>
            </p:nvSpPr>
            <p:spPr>
              <a:xfrm>
                <a:off x="486426" y="494636"/>
                <a:ext cx="1441099" cy="256228"/>
              </a:xfrm>
              <a:custGeom>
                <a:avLst/>
                <a:gdLst/>
                <a:ahLst/>
                <a:cxnLst>
                  <a:cxn ang="0">
                    <a:pos x="wd2" y="hd2"/>
                  </a:cxn>
                  <a:cxn ang="5400000">
                    <a:pos x="wd2" y="hd2"/>
                  </a:cxn>
                  <a:cxn ang="10800000">
                    <a:pos x="wd2" y="hd2"/>
                  </a:cxn>
                  <a:cxn ang="16200000">
                    <a:pos x="wd2" y="hd2"/>
                  </a:cxn>
                </a:cxnLst>
                <a:rect l="0" t="0" r="r" b="b"/>
                <a:pathLst>
                  <a:path w="21325" h="21079" extrusionOk="0">
                    <a:moveTo>
                      <a:pt x="1647" y="20821"/>
                    </a:moveTo>
                    <a:lnTo>
                      <a:pt x="8618" y="20573"/>
                    </a:lnTo>
                    <a:cubicBezTo>
                      <a:pt x="10731" y="20614"/>
                      <a:pt x="12634" y="21153"/>
                      <a:pt x="14327" y="21070"/>
                    </a:cubicBezTo>
                    <a:cubicBezTo>
                      <a:pt x="16019" y="20987"/>
                      <a:pt x="17666" y="21029"/>
                      <a:pt x="18773" y="20075"/>
                    </a:cubicBezTo>
                    <a:cubicBezTo>
                      <a:pt x="19880" y="19122"/>
                      <a:pt x="20621" y="17629"/>
                      <a:pt x="20969" y="15349"/>
                    </a:cubicBezTo>
                    <a:cubicBezTo>
                      <a:pt x="21316" y="13069"/>
                      <a:pt x="21600" y="8798"/>
                      <a:pt x="20859" y="6394"/>
                    </a:cubicBezTo>
                    <a:cubicBezTo>
                      <a:pt x="20118" y="3989"/>
                      <a:pt x="17300" y="1875"/>
                      <a:pt x="16522" y="921"/>
                    </a:cubicBezTo>
                    <a:cubicBezTo>
                      <a:pt x="15745" y="-32"/>
                      <a:pt x="16834" y="-447"/>
                      <a:pt x="16193" y="672"/>
                    </a:cubicBezTo>
                    <a:cubicBezTo>
                      <a:pt x="15553" y="1792"/>
                      <a:pt x="14464" y="4611"/>
                      <a:pt x="12680" y="7637"/>
                    </a:cubicBezTo>
                    <a:cubicBezTo>
                      <a:pt x="10896" y="10664"/>
                      <a:pt x="7603" y="16634"/>
                      <a:pt x="5489" y="18831"/>
                    </a:cubicBezTo>
                    <a:cubicBezTo>
                      <a:pt x="3376" y="21029"/>
                      <a:pt x="0" y="20821"/>
                      <a:pt x="0" y="20821"/>
                    </a:cubicBezTo>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grpSp>
            <p:nvGrpSpPr>
              <p:cNvPr id="764" name="Group 37"/>
              <p:cNvGrpSpPr/>
              <p:nvPr/>
            </p:nvGrpSpPr>
            <p:grpSpPr>
              <a:xfrm>
                <a:off x="0" y="397903"/>
                <a:ext cx="2148389" cy="207150"/>
                <a:chOff x="0" y="0"/>
                <a:chExt cx="2148387" cy="207148"/>
              </a:xfrm>
            </p:grpSpPr>
            <p:sp>
              <p:nvSpPr>
                <p:cNvPr id="761" name="Freeform 24"/>
                <p:cNvSpPr/>
                <p:nvPr/>
              </p:nvSpPr>
              <p:spPr>
                <a:xfrm>
                  <a:off x="462781" y="0"/>
                  <a:ext cx="1486307" cy="207149"/>
                </a:xfrm>
                <a:custGeom>
                  <a:avLst/>
                  <a:gdLst/>
                  <a:ahLst/>
                  <a:cxnLst>
                    <a:cxn ang="0">
                      <a:pos x="wd2" y="hd2"/>
                    </a:cxn>
                    <a:cxn ang="5400000">
                      <a:pos x="wd2" y="hd2"/>
                    </a:cxn>
                    <a:cxn ang="10800000">
                      <a:pos x="wd2" y="hd2"/>
                    </a:cxn>
                    <a:cxn ang="16200000">
                      <a:pos x="wd2" y="hd2"/>
                    </a:cxn>
                  </a:cxnLst>
                  <a:rect l="0" t="0" r="r" b="b"/>
                  <a:pathLst>
                    <a:path w="21600" h="21444" extrusionOk="0">
                      <a:moveTo>
                        <a:pt x="21600" y="12299"/>
                      </a:moveTo>
                      <a:cubicBezTo>
                        <a:pt x="20700" y="6097"/>
                        <a:pt x="19800" y="-104"/>
                        <a:pt x="18949" y="1"/>
                      </a:cubicBezTo>
                      <a:cubicBezTo>
                        <a:pt x="18098" y="106"/>
                        <a:pt x="17288" y="9356"/>
                        <a:pt x="16495" y="12930"/>
                      </a:cubicBezTo>
                      <a:cubicBezTo>
                        <a:pt x="15701" y="16503"/>
                        <a:pt x="14965" y="21496"/>
                        <a:pt x="14187" y="21443"/>
                      </a:cubicBezTo>
                      <a:cubicBezTo>
                        <a:pt x="13410" y="21391"/>
                        <a:pt x="12608" y="15084"/>
                        <a:pt x="11831" y="12614"/>
                      </a:cubicBezTo>
                      <a:cubicBezTo>
                        <a:pt x="11054" y="10144"/>
                        <a:pt x="10350" y="6623"/>
                        <a:pt x="9524" y="6623"/>
                      </a:cubicBezTo>
                      <a:cubicBezTo>
                        <a:pt x="8697" y="6623"/>
                        <a:pt x="7748" y="11195"/>
                        <a:pt x="6873" y="12614"/>
                      </a:cubicBezTo>
                      <a:cubicBezTo>
                        <a:pt x="5997" y="14033"/>
                        <a:pt x="5105" y="14927"/>
                        <a:pt x="4271" y="15137"/>
                      </a:cubicBezTo>
                      <a:cubicBezTo>
                        <a:pt x="3436" y="15347"/>
                        <a:pt x="2381" y="14243"/>
                        <a:pt x="1865" y="13876"/>
                      </a:cubicBezTo>
                      <a:cubicBezTo>
                        <a:pt x="1350" y="13508"/>
                        <a:pt x="1489" y="13087"/>
                        <a:pt x="1178" y="12930"/>
                      </a:cubicBezTo>
                      <a:cubicBezTo>
                        <a:pt x="867" y="12772"/>
                        <a:pt x="0" y="12930"/>
                        <a:pt x="0" y="12930"/>
                      </a:cubicBezTo>
                    </a:path>
                  </a:pathLst>
                </a:cu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sp>
              <p:nvSpPr>
                <p:cNvPr id="762" name="Straight Connector 26"/>
                <p:cNvSpPr/>
                <p:nvPr/>
              </p:nvSpPr>
              <p:spPr>
                <a:xfrm flipH="1" flipV="1">
                  <a:off x="1946132" y="119316"/>
                  <a:ext cx="202256" cy="1"/>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763" name="Straight Connector 27"/>
                <p:cNvSpPr/>
                <p:nvPr/>
              </p:nvSpPr>
              <p:spPr>
                <a:xfrm flipH="1" flipV="1">
                  <a:off x="0" y="122363"/>
                  <a:ext cx="462782" cy="1"/>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grpSp>
          <p:nvGrpSpPr>
            <p:cNvPr id="779" name="Group 58"/>
            <p:cNvGrpSpPr/>
            <p:nvPr/>
          </p:nvGrpSpPr>
          <p:grpSpPr>
            <a:xfrm>
              <a:off x="5893744" y="0"/>
              <a:ext cx="2148389" cy="750864"/>
              <a:chOff x="0" y="0"/>
              <a:chExt cx="2148388" cy="750862"/>
            </a:xfrm>
          </p:grpSpPr>
          <p:grpSp>
            <p:nvGrpSpPr>
              <p:cNvPr id="768" name="Group 26"/>
              <p:cNvGrpSpPr/>
              <p:nvPr/>
            </p:nvGrpSpPr>
            <p:grpSpPr>
              <a:xfrm>
                <a:off x="0" y="-1"/>
                <a:ext cx="1807214" cy="745675"/>
                <a:chOff x="0" y="0"/>
                <a:chExt cx="1807212" cy="745673"/>
              </a:xfrm>
            </p:grpSpPr>
            <p:sp>
              <p:nvSpPr>
                <p:cNvPr id="766" name="Rectangle 49"/>
                <p:cNvSpPr/>
                <p:nvPr/>
              </p:nvSpPr>
              <p:spPr>
                <a:xfrm>
                  <a:off x="0" y="0"/>
                  <a:ext cx="757921" cy="745674"/>
                </a:xfrm>
                <a:prstGeom prst="rect">
                  <a:avLst/>
                </a:prstGeom>
                <a:solidFill>
                  <a:srgbClr val="FFFFFF"/>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sp>
              <p:nvSpPr>
                <p:cNvPr id="767" name="Trapezoid 50"/>
                <p:cNvSpPr/>
                <p:nvPr/>
              </p:nvSpPr>
              <p:spPr>
                <a:xfrm rot="10800000">
                  <a:off x="492057" y="0"/>
                  <a:ext cx="1315156" cy="7456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38" y="0"/>
                      </a:lnTo>
                      <a:lnTo>
                        <a:pt x="17562" y="0"/>
                      </a:lnTo>
                      <a:lnTo>
                        <a:pt x="21600" y="21600"/>
                      </a:lnTo>
                      <a:close/>
                    </a:path>
                  </a:pathLst>
                </a:custGeom>
                <a:solidFill>
                  <a:srgbClr val="FFFFFF"/>
                </a:solidFill>
                <a:ln w="12700" cap="flat">
                  <a:noFill/>
                  <a:miter lim="400000"/>
                </a:ln>
                <a:effectLst/>
              </p:spPr>
              <p:txBody>
                <a:bodyPr wrap="square" lIns="45718" tIns="45718" rIns="45718" bIns="45718" numCol="1" anchor="t">
                  <a:noAutofit/>
                </a:bodyPr>
                <a:lstStyle/>
                <a:p>
                  <a:pPr>
                    <a:defRPr>
                      <a:latin typeface="Tahoma"/>
                      <a:ea typeface="Tahoma"/>
                      <a:cs typeface="Tahoma"/>
                      <a:sym typeface="Tahoma"/>
                    </a:defRPr>
                  </a:pPr>
                  <a:endParaRPr/>
                </a:p>
              </p:txBody>
            </p:sp>
          </p:grpSp>
          <p:sp>
            <p:nvSpPr>
              <p:cNvPr id="769" name="Freeform 40"/>
              <p:cNvSpPr/>
              <p:nvPr/>
            </p:nvSpPr>
            <p:spPr>
              <a:xfrm>
                <a:off x="486427" y="494636"/>
                <a:ext cx="1441098" cy="256227"/>
              </a:xfrm>
              <a:custGeom>
                <a:avLst/>
                <a:gdLst/>
                <a:ahLst/>
                <a:cxnLst>
                  <a:cxn ang="0">
                    <a:pos x="wd2" y="hd2"/>
                  </a:cxn>
                  <a:cxn ang="5400000">
                    <a:pos x="wd2" y="hd2"/>
                  </a:cxn>
                  <a:cxn ang="10800000">
                    <a:pos x="wd2" y="hd2"/>
                  </a:cxn>
                  <a:cxn ang="16200000">
                    <a:pos x="wd2" y="hd2"/>
                  </a:cxn>
                </a:cxnLst>
                <a:rect l="0" t="0" r="r" b="b"/>
                <a:pathLst>
                  <a:path w="21325" h="21079" extrusionOk="0">
                    <a:moveTo>
                      <a:pt x="1647" y="20821"/>
                    </a:moveTo>
                    <a:lnTo>
                      <a:pt x="8618" y="20573"/>
                    </a:lnTo>
                    <a:cubicBezTo>
                      <a:pt x="10731" y="20614"/>
                      <a:pt x="12634" y="21153"/>
                      <a:pt x="14327" y="21070"/>
                    </a:cubicBezTo>
                    <a:cubicBezTo>
                      <a:pt x="16019" y="20987"/>
                      <a:pt x="17666" y="21029"/>
                      <a:pt x="18773" y="20075"/>
                    </a:cubicBezTo>
                    <a:cubicBezTo>
                      <a:pt x="19880" y="19122"/>
                      <a:pt x="20621" y="17629"/>
                      <a:pt x="20969" y="15349"/>
                    </a:cubicBezTo>
                    <a:cubicBezTo>
                      <a:pt x="21316" y="13069"/>
                      <a:pt x="21600" y="8798"/>
                      <a:pt x="20859" y="6394"/>
                    </a:cubicBezTo>
                    <a:cubicBezTo>
                      <a:pt x="20118" y="3989"/>
                      <a:pt x="17300" y="1875"/>
                      <a:pt x="16522" y="921"/>
                    </a:cubicBezTo>
                    <a:cubicBezTo>
                      <a:pt x="15745" y="-32"/>
                      <a:pt x="16834" y="-447"/>
                      <a:pt x="16193" y="672"/>
                    </a:cubicBezTo>
                    <a:cubicBezTo>
                      <a:pt x="15553" y="1792"/>
                      <a:pt x="14464" y="4611"/>
                      <a:pt x="12680" y="7637"/>
                    </a:cubicBezTo>
                    <a:cubicBezTo>
                      <a:pt x="10896" y="10664"/>
                      <a:pt x="7603" y="16634"/>
                      <a:pt x="5489" y="18831"/>
                    </a:cubicBezTo>
                    <a:cubicBezTo>
                      <a:pt x="3376" y="21029"/>
                      <a:pt x="0" y="20821"/>
                      <a:pt x="0" y="20821"/>
                    </a:cubicBezTo>
                  </a:path>
                </a:pathLst>
              </a:custGeom>
              <a:solidFill>
                <a:srgbClr val="FFFFFF"/>
              </a:solidFill>
              <a:ln w="12700" cap="flat">
                <a:noFill/>
                <a:miter lim="400000"/>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grpSp>
            <p:nvGrpSpPr>
              <p:cNvPr id="773" name="Group 38"/>
              <p:cNvGrpSpPr/>
              <p:nvPr/>
            </p:nvGrpSpPr>
            <p:grpSpPr>
              <a:xfrm>
                <a:off x="1" y="394857"/>
                <a:ext cx="1946133" cy="207149"/>
                <a:chOff x="0" y="0"/>
                <a:chExt cx="1946131" cy="207148"/>
              </a:xfrm>
            </p:grpSpPr>
            <p:sp>
              <p:nvSpPr>
                <p:cNvPr id="770" name="Straight Connector 46"/>
                <p:cNvSpPr/>
                <p:nvPr/>
              </p:nvSpPr>
              <p:spPr>
                <a:xfrm flipH="1" flipV="1">
                  <a:off x="0" y="123632"/>
                  <a:ext cx="135120" cy="1"/>
                </a:xfrm>
                <a:prstGeom prst="line">
                  <a:avLst/>
                </a:pr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771" name="Freeform 47"/>
                <p:cNvSpPr/>
                <p:nvPr/>
              </p:nvSpPr>
              <p:spPr>
                <a:xfrm>
                  <a:off x="135117" y="0"/>
                  <a:ext cx="1486307" cy="207149"/>
                </a:xfrm>
                <a:custGeom>
                  <a:avLst/>
                  <a:gdLst/>
                  <a:ahLst/>
                  <a:cxnLst>
                    <a:cxn ang="0">
                      <a:pos x="wd2" y="hd2"/>
                    </a:cxn>
                    <a:cxn ang="5400000">
                      <a:pos x="wd2" y="hd2"/>
                    </a:cxn>
                    <a:cxn ang="10800000">
                      <a:pos x="wd2" y="hd2"/>
                    </a:cxn>
                    <a:cxn ang="16200000">
                      <a:pos x="wd2" y="hd2"/>
                    </a:cxn>
                  </a:cxnLst>
                  <a:rect l="0" t="0" r="r" b="b"/>
                  <a:pathLst>
                    <a:path w="21600" h="21444" extrusionOk="0">
                      <a:moveTo>
                        <a:pt x="21600" y="12299"/>
                      </a:moveTo>
                      <a:cubicBezTo>
                        <a:pt x="20700" y="6097"/>
                        <a:pt x="19800" y="-104"/>
                        <a:pt x="18949" y="1"/>
                      </a:cubicBezTo>
                      <a:cubicBezTo>
                        <a:pt x="18098" y="106"/>
                        <a:pt x="17288" y="9356"/>
                        <a:pt x="16495" y="12930"/>
                      </a:cubicBezTo>
                      <a:cubicBezTo>
                        <a:pt x="15701" y="16503"/>
                        <a:pt x="14965" y="21496"/>
                        <a:pt x="14187" y="21443"/>
                      </a:cubicBezTo>
                      <a:cubicBezTo>
                        <a:pt x="13410" y="21391"/>
                        <a:pt x="12608" y="15084"/>
                        <a:pt x="11831" y="12614"/>
                      </a:cubicBezTo>
                      <a:cubicBezTo>
                        <a:pt x="11054" y="10144"/>
                        <a:pt x="10350" y="6623"/>
                        <a:pt x="9524" y="6623"/>
                      </a:cubicBezTo>
                      <a:cubicBezTo>
                        <a:pt x="8697" y="6623"/>
                        <a:pt x="7748" y="11195"/>
                        <a:pt x="6873" y="12614"/>
                      </a:cubicBezTo>
                      <a:cubicBezTo>
                        <a:pt x="5997" y="14033"/>
                        <a:pt x="5105" y="14927"/>
                        <a:pt x="4271" y="15137"/>
                      </a:cubicBezTo>
                      <a:cubicBezTo>
                        <a:pt x="3436" y="15347"/>
                        <a:pt x="2381" y="14243"/>
                        <a:pt x="1865" y="13876"/>
                      </a:cubicBezTo>
                      <a:cubicBezTo>
                        <a:pt x="1350" y="13508"/>
                        <a:pt x="1489" y="13087"/>
                        <a:pt x="1178" y="12930"/>
                      </a:cubicBezTo>
                      <a:cubicBezTo>
                        <a:pt x="867" y="12772"/>
                        <a:pt x="0" y="12930"/>
                        <a:pt x="0" y="12930"/>
                      </a:cubicBezTo>
                    </a:path>
                  </a:pathLst>
                </a:cu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sp>
              <p:nvSpPr>
                <p:cNvPr id="772" name="Straight Connector 48"/>
                <p:cNvSpPr/>
                <p:nvPr/>
              </p:nvSpPr>
              <p:spPr>
                <a:xfrm flipH="1" flipV="1">
                  <a:off x="1621425" y="122362"/>
                  <a:ext cx="324707" cy="2"/>
                </a:xfrm>
                <a:prstGeom prst="line">
                  <a:avLst/>
                </a:pr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grpSp>
            <p:nvGrpSpPr>
              <p:cNvPr id="777" name="Group 37"/>
              <p:cNvGrpSpPr/>
              <p:nvPr/>
            </p:nvGrpSpPr>
            <p:grpSpPr>
              <a:xfrm>
                <a:off x="0" y="397903"/>
                <a:ext cx="2148389" cy="207149"/>
                <a:chOff x="0" y="0"/>
                <a:chExt cx="2148387" cy="207148"/>
              </a:xfrm>
            </p:grpSpPr>
            <p:sp>
              <p:nvSpPr>
                <p:cNvPr id="774" name="Freeform 43"/>
                <p:cNvSpPr/>
                <p:nvPr/>
              </p:nvSpPr>
              <p:spPr>
                <a:xfrm>
                  <a:off x="462781" y="0"/>
                  <a:ext cx="1486307" cy="207149"/>
                </a:xfrm>
                <a:custGeom>
                  <a:avLst/>
                  <a:gdLst/>
                  <a:ahLst/>
                  <a:cxnLst>
                    <a:cxn ang="0">
                      <a:pos x="wd2" y="hd2"/>
                    </a:cxn>
                    <a:cxn ang="5400000">
                      <a:pos x="wd2" y="hd2"/>
                    </a:cxn>
                    <a:cxn ang="10800000">
                      <a:pos x="wd2" y="hd2"/>
                    </a:cxn>
                    <a:cxn ang="16200000">
                      <a:pos x="wd2" y="hd2"/>
                    </a:cxn>
                  </a:cxnLst>
                  <a:rect l="0" t="0" r="r" b="b"/>
                  <a:pathLst>
                    <a:path w="21600" h="21444" extrusionOk="0">
                      <a:moveTo>
                        <a:pt x="21600" y="12299"/>
                      </a:moveTo>
                      <a:cubicBezTo>
                        <a:pt x="20700" y="6097"/>
                        <a:pt x="19800" y="-104"/>
                        <a:pt x="18949" y="1"/>
                      </a:cubicBezTo>
                      <a:cubicBezTo>
                        <a:pt x="18098" y="106"/>
                        <a:pt x="17288" y="9356"/>
                        <a:pt x="16495" y="12930"/>
                      </a:cubicBezTo>
                      <a:cubicBezTo>
                        <a:pt x="15701" y="16503"/>
                        <a:pt x="14965" y="21496"/>
                        <a:pt x="14187" y="21443"/>
                      </a:cubicBezTo>
                      <a:cubicBezTo>
                        <a:pt x="13410" y="21391"/>
                        <a:pt x="12608" y="15084"/>
                        <a:pt x="11831" y="12614"/>
                      </a:cubicBezTo>
                      <a:cubicBezTo>
                        <a:pt x="11054" y="10144"/>
                        <a:pt x="10350" y="6623"/>
                        <a:pt x="9524" y="6623"/>
                      </a:cubicBezTo>
                      <a:cubicBezTo>
                        <a:pt x="8697" y="6623"/>
                        <a:pt x="7748" y="11195"/>
                        <a:pt x="6873" y="12614"/>
                      </a:cubicBezTo>
                      <a:cubicBezTo>
                        <a:pt x="5997" y="14033"/>
                        <a:pt x="5105" y="14927"/>
                        <a:pt x="4271" y="15137"/>
                      </a:cubicBezTo>
                      <a:cubicBezTo>
                        <a:pt x="3436" y="15347"/>
                        <a:pt x="2381" y="14243"/>
                        <a:pt x="1865" y="13876"/>
                      </a:cubicBezTo>
                      <a:cubicBezTo>
                        <a:pt x="1350" y="13508"/>
                        <a:pt x="1489" y="13087"/>
                        <a:pt x="1178" y="12930"/>
                      </a:cubicBezTo>
                      <a:cubicBezTo>
                        <a:pt x="867" y="12772"/>
                        <a:pt x="0" y="12930"/>
                        <a:pt x="0" y="12930"/>
                      </a:cubicBezTo>
                    </a:path>
                  </a:pathLst>
                </a:cu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latin typeface="Tahoma"/>
                      <a:ea typeface="Tahoma"/>
                      <a:cs typeface="Tahoma"/>
                      <a:sym typeface="Tahoma"/>
                    </a:defRPr>
                  </a:pPr>
                  <a:endParaRPr/>
                </a:p>
              </p:txBody>
            </p:sp>
            <p:sp>
              <p:nvSpPr>
                <p:cNvPr id="775" name="Straight Connector 44"/>
                <p:cNvSpPr/>
                <p:nvPr/>
              </p:nvSpPr>
              <p:spPr>
                <a:xfrm flipH="1" flipV="1">
                  <a:off x="1946132" y="119316"/>
                  <a:ext cx="202256" cy="1"/>
                </a:xfrm>
                <a:prstGeom prst="line">
                  <a:avLst/>
                </a:pr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sp>
              <p:nvSpPr>
                <p:cNvPr id="776" name="Straight Connector 45"/>
                <p:cNvSpPr/>
                <p:nvPr/>
              </p:nvSpPr>
              <p:spPr>
                <a:xfrm flipH="1" flipV="1">
                  <a:off x="0" y="122363"/>
                  <a:ext cx="462782" cy="1"/>
                </a:xfrm>
                <a:prstGeom prst="line">
                  <a:avLst/>
                </a:prstGeom>
                <a:noFill/>
                <a:ln w="25400" cap="flat">
                  <a:solidFill>
                    <a:schemeClr val="accent1"/>
                  </a:solidFill>
                  <a:prstDash val="sysDash"/>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778" name="Straight Connector 57"/>
              <p:cNvSpPr/>
              <p:nvPr/>
            </p:nvSpPr>
            <p:spPr>
              <a:xfrm>
                <a:off x="0" y="523344"/>
                <a:ext cx="2148389" cy="1589"/>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endParaRPr/>
              </a:p>
            </p:txBody>
          </p:sp>
        </p:grpSp>
        <p:sp>
          <p:nvSpPr>
            <p:cNvPr id="780" name="TextBox 59"/>
            <p:cNvSpPr txBox="1"/>
            <p:nvPr/>
          </p:nvSpPr>
          <p:spPr>
            <a:xfrm>
              <a:off x="1828542" y="76199"/>
              <a:ext cx="1031992" cy="5867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sz="3200">
                  <a:solidFill>
                    <a:srgbClr val="FFFFFF"/>
                  </a:solidFill>
                  <a:latin typeface="Tahoma"/>
                  <a:ea typeface="Tahoma"/>
                  <a:cs typeface="Tahoma"/>
                  <a:sym typeface="Tahoma"/>
                </a:defRPr>
              </a:lvl1pPr>
            </a:lstStyle>
            <a:p>
              <a:r>
                <a:t>+</a:t>
              </a:r>
            </a:p>
          </p:txBody>
        </p:sp>
        <p:sp>
          <p:nvSpPr>
            <p:cNvPr id="781" name="TextBox 60"/>
            <p:cNvSpPr txBox="1"/>
            <p:nvPr/>
          </p:nvSpPr>
          <p:spPr>
            <a:xfrm>
              <a:off x="4841733" y="104513"/>
              <a:ext cx="1031992" cy="5867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gn="ctr">
                <a:defRPr sz="3200">
                  <a:solidFill>
                    <a:srgbClr val="FFFFFF"/>
                  </a:solidFill>
                  <a:latin typeface="Tahoma"/>
                  <a:ea typeface="Tahoma"/>
                  <a:cs typeface="Tahoma"/>
                  <a:sym typeface="Tahoma"/>
                </a:defRPr>
              </a:lvl1pPr>
            </a:lstStyle>
            <a:p>
              <a:r>
                <a: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Energy Saving Technologies for Cars &amp; Trucks: </a:t>
            </a:r>
          </a:p>
        </p:txBody>
      </p:sp>
      <p:sp>
        <p:nvSpPr>
          <p:cNvPr id="785"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Rectangle 2"/>
          <p:cNvSpPr txBox="1">
            <a:spLocks noGrp="1"/>
          </p:cNvSpPr>
          <p:nvPr>
            <p:ph type="title"/>
          </p:nvPr>
        </p:nvSpPr>
        <p:spPr>
          <a:xfrm>
            <a:off x="88703" y="-37319"/>
            <a:ext cx="8944865" cy="598587"/>
          </a:xfrm>
          <a:prstGeom prst="rect">
            <a:avLst/>
          </a:prstGeom>
        </p:spPr>
        <p:txBody>
          <a:bodyPr/>
          <a:lstStyle>
            <a:lvl1pPr defTabSz="813816">
              <a:defRPr sz="1958">
                <a:solidFill>
                  <a:srgbClr val="FFFFFF"/>
                </a:solidFill>
                <a:effectLst>
                  <a:outerShdw blurRad="33909" dist="33909" dir="2700000" rotWithShape="0">
                    <a:srgbClr val="000000"/>
                  </a:outerShdw>
                </a:effectLst>
              </a:defRPr>
            </a:lvl1pPr>
          </a:lstStyle>
          <a:p>
            <a:r>
              <a:t>Mitigation of air pollution has already driven car &amp; truck technology for 50+ years</a:t>
            </a:r>
          </a:p>
        </p:txBody>
      </p:sp>
      <p:sp>
        <p:nvSpPr>
          <p:cNvPr id="788" name="Rectangle 3"/>
          <p:cNvSpPr txBox="1"/>
          <p:nvPr/>
        </p:nvSpPr>
        <p:spPr>
          <a:xfrm>
            <a:off x="152400" y="593484"/>
            <a:ext cx="8763000" cy="935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54000" algn="l"/>
                <a:tab pos="711200" algn="l"/>
              </a:tabLst>
              <a:defRPr b="0">
                <a:solidFill>
                  <a:srgbClr val="FFFFFF"/>
                </a:solidFill>
                <a:effectLst>
                  <a:outerShdw blurRad="38100" dist="38100" dir="2700000" rotWithShape="0">
                    <a:srgbClr val="000000"/>
                  </a:outerShdw>
                </a:effectLst>
              </a:defRPr>
            </a:pPr>
            <a:r>
              <a:t>The resulting improvement in </a:t>
            </a:r>
            <a:r>
              <a:rPr b="1">
                <a:solidFill>
                  <a:srgbClr val="FBC901"/>
                </a:solidFill>
              </a:rPr>
              <a:t>fossil-fueled Internal Combustion Engines (ICE's)</a:t>
            </a:r>
          </a:p>
          <a:p>
            <a:pPr>
              <a:spcBef>
                <a:spcPts val="400"/>
              </a:spcBef>
              <a:tabLst>
                <a:tab pos="254000" algn="l"/>
                <a:tab pos="711200" algn="l"/>
              </a:tabLst>
              <a:defRPr sz="600" b="0">
                <a:solidFill>
                  <a:srgbClr val="FFFFFF"/>
                </a:solidFill>
                <a:effectLst>
                  <a:outerShdw blurRad="38100" dist="38100" dir="2700000" rotWithShape="0">
                    <a:srgbClr val="000000"/>
                  </a:outerShdw>
                </a:effectLst>
              </a:defRPr>
            </a:pPr>
            <a:endParaRPr b="1">
              <a:solidFill>
                <a:srgbClr val="FBC901"/>
              </a:solidFill>
            </a:endParaRPr>
          </a:p>
          <a:p>
            <a:pPr lvl="1" indent="640896">
              <a:spcBef>
                <a:spcPts val="400"/>
              </a:spcBef>
              <a:tabLst>
                <a:tab pos="254000" algn="l"/>
                <a:tab pos="711200" algn="l"/>
              </a:tabLst>
              <a:defRPr b="0">
                <a:solidFill>
                  <a:srgbClr val="FFFFFF"/>
                </a:solidFill>
                <a:effectLst>
                  <a:outerShdw blurRad="38100" dist="38100" dir="2700000" rotWithShape="0">
                    <a:srgbClr val="000000"/>
                  </a:outerShdw>
                </a:effectLst>
              </a:defRPr>
            </a:pPr>
            <a:r>
              <a:t>has been absolutely stunning, as seen in these earlier figures:</a:t>
            </a:r>
          </a:p>
        </p:txBody>
      </p:sp>
      <p:sp>
        <p:nvSpPr>
          <p:cNvPr id="789" name="Rectangle 5"/>
          <p:cNvSpPr txBox="1"/>
          <p:nvPr/>
        </p:nvSpPr>
        <p:spPr>
          <a:xfrm>
            <a:off x="57943" y="6567930"/>
            <a:ext cx="9028114"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defRPr>
            </a:lvl1pPr>
          </a:lstStyle>
          <a:p>
            <a:r>
              <a:t>1) https://obamawhitehouse.archives.gov/the-press-office/2012/08/28/obama-administration-finalizes-historic-545-MPG-fuel-efficiency-standard</a:t>
            </a:r>
          </a:p>
        </p:txBody>
      </p:sp>
      <p:pic>
        <p:nvPicPr>
          <p:cNvPr id="790" name="Image" descr="Image"/>
          <p:cNvPicPr>
            <a:picLocks noChangeAspect="1"/>
          </p:cNvPicPr>
          <p:nvPr/>
        </p:nvPicPr>
        <p:blipFill>
          <a:blip r:embed="rId2"/>
          <a:srcRect t="46413"/>
          <a:stretch>
            <a:fillRect/>
          </a:stretch>
        </p:blipFill>
        <p:spPr>
          <a:xfrm>
            <a:off x="5198891" y="1529742"/>
            <a:ext cx="2345767" cy="1538031"/>
          </a:xfrm>
          <a:prstGeom prst="rect">
            <a:avLst/>
          </a:prstGeom>
          <a:ln w="12700">
            <a:miter lim="400000"/>
          </a:ln>
        </p:spPr>
      </p:pic>
      <p:pic>
        <p:nvPicPr>
          <p:cNvPr id="791" name="Image" descr="Image"/>
          <p:cNvPicPr>
            <a:picLocks noChangeAspect="1"/>
          </p:cNvPicPr>
          <p:nvPr/>
        </p:nvPicPr>
        <p:blipFill>
          <a:blip r:embed="rId3"/>
          <a:stretch>
            <a:fillRect/>
          </a:stretch>
        </p:blipFill>
        <p:spPr>
          <a:xfrm>
            <a:off x="1626814" y="1484818"/>
            <a:ext cx="2359742" cy="1627739"/>
          </a:xfrm>
          <a:prstGeom prst="rect">
            <a:avLst/>
          </a:prstGeom>
          <a:ln w="12700">
            <a:miter lim="400000"/>
          </a:ln>
        </p:spPr>
      </p:pic>
      <p:sp>
        <p:nvSpPr>
          <p:cNvPr id="792" name="Rectangle 3"/>
          <p:cNvSpPr txBox="1"/>
          <p:nvPr/>
        </p:nvSpPr>
        <p:spPr>
          <a:xfrm>
            <a:off x="172244" y="3235567"/>
            <a:ext cx="8853983" cy="3260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254000" algn="l"/>
                <a:tab pos="711200" algn="l"/>
              </a:tabLst>
              <a:defRPr b="0">
                <a:solidFill>
                  <a:srgbClr val="FFFFFF"/>
                </a:solidFill>
                <a:effectLst>
                  <a:outerShdw blurRad="38100" dist="38100" dir="2700000" rotWithShape="0">
                    <a:srgbClr val="000000"/>
                  </a:outerShdw>
                </a:effectLst>
              </a:defRPr>
            </a:pPr>
            <a:r>
              <a:t>But looking forward, the sustained downward slopes seen in such plots,</a:t>
            </a:r>
          </a:p>
          <a:p>
            <a:pPr>
              <a:spcBef>
                <a:spcPts val="400"/>
              </a:spcBef>
              <a:tabLst>
                <a:tab pos="254000" algn="l"/>
                <a:tab pos="711200" algn="l"/>
              </a:tabLst>
              <a:defRPr sz="700" b="0">
                <a:solidFill>
                  <a:srgbClr val="FFFFFF"/>
                </a:solidFill>
                <a:effectLst>
                  <a:outerShdw blurRad="38100" dist="38100" dir="2700000" rotWithShape="0">
                    <a:srgbClr val="000000"/>
                  </a:outerShdw>
                </a:effectLst>
              </a:defRPr>
            </a:pPr>
            <a:endParaRPr/>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	plus the industry's easy acceptance of almost doubled mileage standards in 2012, </a:t>
            </a:r>
            <a:r>
              <a:rPr baseline="31999"/>
              <a:t>1</a:t>
            </a:r>
          </a:p>
          <a:p>
            <a:pPr>
              <a:spcBef>
                <a:spcPts val="400"/>
              </a:spcBef>
              <a:tabLst>
                <a:tab pos="254000" algn="l"/>
                <a:tab pos="7112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		indicate that the list of potential ICE vehicle improvements is far from depleted</a:t>
            </a:r>
          </a:p>
          <a:p>
            <a:pPr>
              <a:spcBef>
                <a:spcPts val="400"/>
              </a:spcBef>
              <a:tabLst>
                <a:tab pos="254000" algn="l"/>
                <a:tab pos="711200" algn="l"/>
              </a:tabLst>
              <a:defRPr sz="900" b="0">
                <a:solidFill>
                  <a:srgbClr val="FFFFFF"/>
                </a:solidFill>
                <a:effectLst>
                  <a:outerShdw blurRad="38100" dist="38100" dir="2700000" rotWithShape="0">
                    <a:srgbClr val="000000"/>
                  </a:outerShdw>
                </a:effectLst>
              </a:defRPr>
            </a:pPr>
            <a:endParaRPr/>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To which we can add the potential benefits of a transition to all </a:t>
            </a:r>
            <a:r>
              <a:rPr b="1">
                <a:solidFill>
                  <a:srgbClr val="FBC901"/>
                </a:solidFill>
              </a:rPr>
              <a:t>electric vehicles</a:t>
            </a:r>
          </a:p>
          <a:p>
            <a:pPr>
              <a:spcBef>
                <a:spcPts val="400"/>
              </a:spcBef>
              <a:tabLst>
                <a:tab pos="254000" algn="l"/>
                <a:tab pos="711200" algn="l"/>
              </a:tabLst>
              <a:defRPr sz="700" b="0">
                <a:solidFill>
                  <a:srgbClr val="FFFFFF"/>
                </a:solidFill>
                <a:effectLst>
                  <a:outerShdw blurRad="38100" dist="38100" dir="2700000" rotWithShape="0">
                    <a:srgbClr val="000000"/>
                  </a:outerShdw>
                </a:effectLst>
              </a:defRPr>
            </a:pPr>
            <a:r>
              <a:t>	</a:t>
            </a:r>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	At least when they are finally "fueled" by non-polluting electric power plants</a:t>
            </a:r>
          </a:p>
          <a:p>
            <a:pPr>
              <a:spcBef>
                <a:spcPts val="400"/>
              </a:spcBef>
              <a:tabLst>
                <a:tab pos="254000" algn="l"/>
                <a:tab pos="711200" algn="l"/>
              </a:tabLst>
              <a:defRPr sz="900" b="0">
                <a:solidFill>
                  <a:srgbClr val="FFFFFF"/>
                </a:solidFill>
                <a:effectLst>
                  <a:outerShdw blurRad="38100" dist="38100" dir="2700000" rotWithShape="0">
                    <a:srgbClr val="000000"/>
                  </a:outerShdw>
                </a:effectLst>
              </a:defRPr>
            </a:pPr>
            <a:endParaRPr/>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Plus the benefits of </a:t>
            </a:r>
            <a:r>
              <a:rPr b="1">
                <a:solidFill>
                  <a:srgbClr val="FBC901"/>
                </a:solidFill>
              </a:rPr>
              <a:t>autonomous vehicles</a:t>
            </a:r>
            <a:r>
              <a:t> - such energy-efficient convoying </a:t>
            </a:r>
          </a:p>
          <a:p>
            <a:pPr>
              <a:spcBef>
                <a:spcPts val="400"/>
              </a:spcBef>
              <a:tabLst>
                <a:tab pos="254000" algn="l"/>
                <a:tab pos="711200" algn="l"/>
              </a:tabLst>
              <a:defRPr sz="700" b="0">
                <a:solidFill>
                  <a:srgbClr val="FFFFFF"/>
                </a:solidFill>
                <a:effectLst>
                  <a:outerShdw blurRad="38100" dist="38100" dir="2700000" rotWithShape="0">
                    <a:srgbClr val="000000"/>
                  </a:outerShdw>
                </a:effectLst>
              </a:defRPr>
            </a:pPr>
            <a:endParaRPr/>
          </a:p>
          <a:p>
            <a:pPr>
              <a:spcBef>
                <a:spcPts val="400"/>
              </a:spcBef>
              <a:tabLst>
                <a:tab pos="254000" algn="l"/>
                <a:tab pos="711200" algn="l"/>
              </a:tabLst>
              <a:defRPr b="0">
                <a:solidFill>
                  <a:srgbClr val="FFFFFF"/>
                </a:solidFill>
                <a:effectLst>
                  <a:outerShdw blurRad="38100" dist="38100" dir="2700000" rotWithShape="0">
                    <a:srgbClr val="000000"/>
                  </a:outerShdw>
                </a:effectLst>
              </a:defRPr>
            </a:pPr>
            <a:r>
              <a:t>	At least if they don't </a:t>
            </a:r>
            <a:r>
              <a:rPr b="1"/>
              <a:t>also</a:t>
            </a:r>
            <a:r>
              <a:t> strongly suppress use of more efficient transport options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Rectangle 2"/>
          <p:cNvSpPr txBox="1">
            <a:spLocks noGrp="1"/>
          </p:cNvSpPr>
          <p:nvPr>
            <p:ph type="title"/>
          </p:nvPr>
        </p:nvSpPr>
        <p:spPr>
          <a:xfrm>
            <a:off x="185464" y="-50800"/>
            <a:ext cx="8763001" cy="1564283"/>
          </a:xfrm>
          <a:prstGeom prst="rect">
            <a:avLst/>
          </a:prstGeom>
        </p:spPr>
        <p:txBody>
          <a:bodyPr/>
          <a:lstStyle/>
          <a:p>
            <a:pPr>
              <a:defRPr sz="1800" i="1"/>
            </a:pPr>
            <a:r>
              <a:t>Adequately exploring the resulting options upon options</a:t>
            </a:r>
          </a:p>
          <a:p>
            <a:pPr>
              <a:defRPr sz="900" i="1"/>
            </a:pPr>
            <a:r>
              <a:t> </a:t>
            </a:r>
            <a:endParaRPr sz="1500"/>
          </a:p>
          <a:p>
            <a:pPr>
              <a:defRPr sz="1800" i="1"/>
            </a:pPr>
            <a:r>
              <a:t>would have doubled the length of this note set</a:t>
            </a:r>
          </a:p>
          <a:p>
            <a:pPr>
              <a:defRPr sz="900" i="1"/>
            </a:pPr>
            <a:endParaRPr/>
          </a:p>
          <a:p>
            <a:pPr>
              <a:defRPr sz="1800" i="1"/>
            </a:pPr>
            <a:r>
              <a:t>Which is why that exploration has instead become a separate note set entitled:</a:t>
            </a:r>
          </a:p>
        </p:txBody>
      </p:sp>
      <p:sp>
        <p:nvSpPr>
          <p:cNvPr id="795" name="Rectangle 3"/>
          <p:cNvSpPr txBox="1"/>
          <p:nvPr/>
        </p:nvSpPr>
        <p:spPr>
          <a:xfrm>
            <a:off x="102534" y="2667504"/>
            <a:ext cx="8938932" cy="4127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2200" b="0" i="1">
                <a:solidFill>
                  <a:srgbClr val="FFFFFF"/>
                </a:solidFill>
                <a:effectLst>
                  <a:outerShdw blurRad="38100" dist="38100" dir="2700000" rotWithShape="0">
                    <a:srgbClr val="000000"/>
                  </a:outerShdw>
                </a:effectLst>
              </a:defRPr>
            </a:pPr>
            <a:r>
              <a:rPr b="1">
                <a:solidFill>
                  <a:srgbClr val="FBC901"/>
                </a:solidFill>
              </a:rPr>
              <a:t>Green(er) Cars &amp; Trucks</a:t>
            </a:r>
            <a:r>
              <a:rPr>
                <a:solidFill>
                  <a:srgbClr val="FBC901"/>
                </a:solidFill>
              </a:rPr>
              <a:t> (</a:t>
            </a:r>
            <a:r>
              <a:rPr u="sng">
                <a:solidFill>
                  <a:srgbClr val="00CCFF"/>
                </a:solidFill>
                <a:uFill>
                  <a:solidFill>
                    <a:srgbClr val="00CCFF"/>
                  </a:solidFill>
                </a:uFill>
                <a:hlinkClick r:id="rId2"/>
              </a:rPr>
              <a:t>pptx</a:t>
            </a:r>
            <a:r>
              <a:t> </a:t>
            </a:r>
            <a:r>
              <a:rPr b="1">
                <a:solidFill>
                  <a:srgbClr val="FBC901"/>
                </a:solidFill>
              </a:rPr>
              <a:t>/</a:t>
            </a:r>
            <a:r>
              <a:t> </a:t>
            </a:r>
            <a:r>
              <a:rPr u="sng">
                <a:solidFill>
                  <a:srgbClr val="00CCFF"/>
                </a:solidFill>
                <a:uFill>
                  <a:solidFill>
                    <a:srgbClr val="00CCFF"/>
                  </a:solidFill>
                </a:uFill>
                <a:hlinkClick r:id="rId3"/>
              </a:rPr>
              <a:t>pdf</a:t>
            </a:r>
            <a:r>
              <a:t> </a:t>
            </a:r>
            <a:r>
              <a:rPr b="1">
                <a:solidFill>
                  <a:srgbClr val="FBC901"/>
                </a:solidFill>
              </a:rPr>
              <a:t>/</a:t>
            </a:r>
            <a:r>
              <a:t> </a:t>
            </a:r>
            <a:r>
              <a:rPr u="sng">
                <a:solidFill>
                  <a:srgbClr val="00CCFF"/>
                </a:solidFill>
                <a:uFill>
                  <a:solidFill>
                    <a:srgbClr val="00CCFF"/>
                  </a:solidFill>
                </a:uFill>
                <a:hlinkClick r:id="rId4"/>
              </a:rPr>
              <a:t>key</a:t>
            </a:r>
            <a:r>
              <a:rPr b="1">
                <a:solidFill>
                  <a:srgbClr val="FBC901"/>
                </a:solidFill>
              </a:rPr>
              <a:t>)</a:t>
            </a:r>
          </a:p>
          <a:p>
            <a:pPr algn="ctr">
              <a:spcBef>
                <a:spcPts val="400"/>
              </a:spcBef>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400"/>
              </a:spcBef>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400"/>
              </a:spcBef>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400"/>
              </a:spcBef>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400"/>
              </a:spcBef>
              <a:defRPr b="0">
                <a:solidFill>
                  <a:srgbClr val="FFFFFF"/>
                </a:solidFill>
                <a:effectLst>
                  <a:outerShdw blurRad="38100" dist="38100" dir="2700000" rotWithShape="0">
                    <a:srgbClr val="000000"/>
                  </a:outerShdw>
                </a:effectLst>
              </a:defRPr>
            </a:pPr>
            <a:endParaRPr b="1">
              <a:solidFill>
                <a:srgbClr val="FBC901"/>
              </a:solidFill>
            </a:endParaRPr>
          </a:p>
          <a:p>
            <a:pPr algn="ctr">
              <a:spcBef>
                <a:spcPts val="400"/>
              </a:spcBef>
              <a:defRPr sz="1600" b="0" i="1">
                <a:solidFill>
                  <a:srgbClr val="FFFFFF"/>
                </a:solidFill>
                <a:effectLst>
                  <a:outerShdw blurRad="38100" dist="38100" dir="2700000" rotWithShape="0">
                    <a:srgbClr val="000000"/>
                  </a:outerShdw>
                </a:effectLst>
              </a:defRPr>
            </a:pPr>
            <a:r>
              <a:t>With "Greener" alluding to its discussion of nearer term ICE possibilities </a:t>
            </a:r>
          </a:p>
          <a:p>
            <a:pPr algn="ctr">
              <a:spcBef>
                <a:spcPts val="400"/>
              </a:spcBef>
              <a:defRPr sz="1600" b="0" i="1">
                <a:solidFill>
                  <a:srgbClr val="FFFFFF"/>
                </a:solidFill>
                <a:effectLst>
                  <a:outerShdw blurRad="38100" dist="38100" dir="2700000" rotWithShape="0">
                    <a:srgbClr val="000000"/>
                  </a:outerShdw>
                </a:effectLst>
              </a:defRPr>
            </a:pPr>
            <a:r>
              <a:t>and "Green" to its exploration of longer term electric and/or autonomous car &amp; truck options</a:t>
            </a:r>
          </a:p>
          <a:p>
            <a:pPr algn="ctr">
              <a:spcBef>
                <a:spcPts val="400"/>
              </a:spcBef>
              <a:defRPr sz="1600" b="0">
                <a:solidFill>
                  <a:srgbClr val="FFFFFF"/>
                </a:solidFill>
                <a:effectLst>
                  <a:outerShdw blurRad="38100" dist="38100" dir="2700000" rotWithShape="0">
                    <a:srgbClr val="000000"/>
                  </a:outerShdw>
                </a:effectLst>
              </a:defRPr>
            </a:pPr>
            <a:endParaRPr/>
          </a:p>
          <a:p>
            <a:pPr algn="ctr">
              <a:spcBef>
                <a:spcPts val="400"/>
              </a:spcBef>
              <a:defRPr sz="1600" b="0">
                <a:solidFill>
                  <a:srgbClr val="FFFFFF"/>
                </a:solidFill>
                <a:effectLst>
                  <a:outerShdw blurRad="38100" dist="38100" dir="2700000" rotWithShape="0">
                    <a:srgbClr val="000000"/>
                  </a:outerShdw>
                </a:effectLst>
              </a:defRPr>
            </a:pPr>
            <a:endParaRPr/>
          </a:p>
          <a:p>
            <a:pPr algn="ctr">
              <a:spcBef>
                <a:spcPts val="400"/>
              </a:spcBef>
              <a:defRPr sz="1600" b="0">
                <a:solidFill>
                  <a:srgbClr val="FFFFFF"/>
                </a:solidFill>
                <a:effectLst>
                  <a:outerShdw blurRad="38100" dist="38100" dir="2700000" rotWithShape="0">
                    <a:srgbClr val="000000"/>
                  </a:outerShdw>
                </a:effectLst>
              </a:defRPr>
            </a:pPr>
            <a:endParaRPr/>
          </a:p>
          <a:p>
            <a:pPr algn="ctr">
              <a:spcBef>
                <a:spcPts val="400"/>
              </a:spcBef>
              <a:defRPr sz="1600" b="0">
                <a:solidFill>
                  <a:srgbClr val="FFFFFF"/>
                </a:solidFill>
                <a:effectLst>
                  <a:outerShdw blurRad="38100" dist="38100" dir="2700000" rotWithShape="0">
                    <a:srgbClr val="000000"/>
                  </a:outerShdw>
                </a:effectLst>
              </a:defRPr>
            </a:pPr>
            <a:endParaRPr/>
          </a:p>
          <a:p>
            <a:pPr algn="ctr">
              <a:spcBef>
                <a:spcPts val="400"/>
              </a:spcBef>
              <a:defRPr sz="1600" i="1">
                <a:solidFill>
                  <a:srgbClr val="FFFFFF"/>
                </a:solidFill>
                <a:effectLst>
                  <a:outerShdw blurRad="38100" dist="38100" dir="2700000" rotWithShape="0">
                    <a:srgbClr val="000000"/>
                  </a:outerShdw>
                </a:effectLst>
              </a:defRPr>
            </a:pPr>
            <a:r>
              <a:t>So, for now, I'll move on to: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Energy Saving Technologies for Trains: </a:t>
            </a:r>
          </a:p>
        </p:txBody>
      </p:sp>
      <p:sp>
        <p:nvSpPr>
          <p:cNvPr id="798"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Rectangle 2"/>
          <p:cNvSpPr txBox="1">
            <a:spLocks noGrp="1"/>
          </p:cNvSpPr>
          <p:nvPr>
            <p:ph type="title"/>
          </p:nvPr>
        </p:nvSpPr>
        <p:spPr>
          <a:xfrm>
            <a:off x="177603" y="-11919"/>
            <a:ext cx="8788794" cy="598587"/>
          </a:xfrm>
          <a:prstGeom prst="rect">
            <a:avLst/>
          </a:prstGeom>
        </p:spPr>
        <p:txBody>
          <a:bodyPr/>
          <a:lstStyle>
            <a:lvl1pPr>
              <a:defRPr sz="2100">
                <a:solidFill>
                  <a:srgbClr val="FFFFFF"/>
                </a:solidFill>
              </a:defRPr>
            </a:lvl1pPr>
          </a:lstStyle>
          <a:p>
            <a:r>
              <a:t>Trains are already one of our most energy efficient transport options</a:t>
            </a:r>
          </a:p>
        </p:txBody>
      </p:sp>
      <p:sp>
        <p:nvSpPr>
          <p:cNvPr id="801" name="Rectangle 3"/>
          <p:cNvSpPr txBox="1"/>
          <p:nvPr/>
        </p:nvSpPr>
        <p:spPr>
          <a:xfrm>
            <a:off x="156095" y="781925"/>
            <a:ext cx="3516314" cy="407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defRPr>
            </a:lvl1pPr>
          </a:lstStyle>
          <a:p>
            <a:r>
              <a:t>As seen in this earlier IEA figure:</a:t>
            </a:r>
          </a:p>
        </p:txBody>
      </p:sp>
      <p:sp>
        <p:nvSpPr>
          <p:cNvPr id="802" name="Rectangle 5"/>
          <p:cNvSpPr txBox="1"/>
          <p:nvPr/>
        </p:nvSpPr>
        <p:spPr>
          <a:xfrm>
            <a:off x="231877" y="6568345"/>
            <a:ext cx="8788794"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https://en.wikipedia.org/wiki/Hyperloop       		      2) https://en.wikipedia.org/wiki/Shinkansen</a:t>
            </a:r>
          </a:p>
        </p:txBody>
      </p:sp>
      <p:grpSp>
        <p:nvGrpSpPr>
          <p:cNvPr id="806" name="Group"/>
          <p:cNvGrpSpPr/>
          <p:nvPr/>
        </p:nvGrpSpPr>
        <p:grpSpPr>
          <a:xfrm>
            <a:off x="4134414" y="653298"/>
            <a:ext cx="4616629" cy="1884493"/>
            <a:chOff x="0" y="0"/>
            <a:chExt cx="4616628" cy="1884492"/>
          </a:xfrm>
        </p:grpSpPr>
        <p:pic>
          <p:nvPicPr>
            <p:cNvPr id="803" name="Image" descr="Image"/>
            <p:cNvPicPr>
              <a:picLocks noChangeAspect="1"/>
            </p:cNvPicPr>
            <p:nvPr/>
          </p:nvPicPr>
          <p:blipFill>
            <a:blip r:embed="rId2"/>
            <a:stretch>
              <a:fillRect/>
            </a:stretch>
          </p:blipFill>
          <p:spPr>
            <a:xfrm>
              <a:off x="0" y="0"/>
              <a:ext cx="4616629" cy="1884493"/>
            </a:xfrm>
            <a:prstGeom prst="rect">
              <a:avLst/>
            </a:prstGeom>
            <a:ln w="12700" cap="flat">
              <a:noFill/>
              <a:miter lim="400000"/>
            </a:ln>
            <a:effectLst/>
          </p:spPr>
        </p:pic>
        <p:sp>
          <p:nvSpPr>
            <p:cNvPr id="804" name="Rectangle 3"/>
            <p:cNvSpPr txBox="1"/>
            <p:nvPr/>
          </p:nvSpPr>
          <p:spPr>
            <a:xfrm>
              <a:off x="832506" y="180658"/>
              <a:ext cx="1055505" cy="2426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ctr" defTabSz="352043">
                <a:defRPr sz="1154">
                  <a:solidFill>
                    <a:srgbClr val="E04550"/>
                  </a:solidFill>
                </a:defRPr>
              </a:lvl1pPr>
            </a:lstStyle>
            <a:p>
              <a:r>
                <a:t>Passengers</a:t>
              </a:r>
            </a:p>
          </p:txBody>
        </p:sp>
        <p:sp>
          <p:nvSpPr>
            <p:cNvPr id="805" name="Rectangle 3"/>
            <p:cNvSpPr txBox="1"/>
            <p:nvPr/>
          </p:nvSpPr>
          <p:spPr>
            <a:xfrm>
              <a:off x="3178662" y="180658"/>
              <a:ext cx="1055505" cy="2426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lnSpcReduction="10000"/>
            </a:bodyPr>
            <a:lstStyle>
              <a:lvl1pPr algn="ctr" defTabSz="352043">
                <a:defRPr sz="1154">
                  <a:solidFill>
                    <a:srgbClr val="E04550"/>
                  </a:solidFill>
                </a:defRPr>
              </a:lvl1pPr>
            </a:lstStyle>
            <a:p>
              <a:r>
                <a:t>Freight</a:t>
              </a:r>
            </a:p>
          </p:txBody>
        </p:sp>
      </p:grpSp>
      <p:sp>
        <p:nvSpPr>
          <p:cNvPr id="807" name="Rectangle 3"/>
          <p:cNvSpPr txBox="1"/>
          <p:nvPr/>
        </p:nvSpPr>
        <p:spPr>
          <a:xfrm>
            <a:off x="244995" y="2734582"/>
            <a:ext cx="8584758" cy="3875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140000"/>
              </a:lnSpc>
              <a:spcBef>
                <a:spcPts val="400"/>
              </a:spcBef>
              <a:tabLst>
                <a:tab pos="368300" algn="l"/>
                <a:tab pos="596900" algn="l"/>
                <a:tab pos="1054100" algn="l"/>
                <a:tab pos="1511300" algn="l"/>
                <a:tab pos="2006600" algn="l"/>
              </a:tabLst>
              <a:defRPr b="0">
                <a:solidFill>
                  <a:srgbClr val="FFFFFF"/>
                </a:solidFill>
                <a:effectLst>
                  <a:outerShdw blurRad="38100" dist="38100" dir="2700000" rotWithShape="0">
                    <a:srgbClr val="000000"/>
                  </a:outerShdw>
                </a:effectLst>
              </a:defRPr>
            </a:pPr>
            <a:r>
              <a:rPr dirty="0"/>
              <a:t>And according to Rail's science-based model there are few "knobs left to turn:"</a:t>
            </a:r>
          </a:p>
          <a:p>
            <a:pPr algn="ctr">
              <a:lnSpc>
                <a:spcPct val="140000"/>
              </a:lnSpc>
              <a:spcBef>
                <a:spcPts val="400"/>
              </a:spcBef>
              <a:tabLst>
                <a:tab pos="368300" algn="l"/>
                <a:tab pos="596900" algn="l"/>
                <a:tab pos="1054100" algn="l"/>
                <a:tab pos="1511300" algn="l"/>
                <a:tab pos="2006600" algn="l"/>
              </a:tabLst>
              <a:defRPr>
                <a:solidFill>
                  <a:srgbClr val="FBC901"/>
                </a:solidFill>
                <a:effectLst>
                  <a:outerShdw blurRad="38100" dist="38100" dir="2700000" rotWithShape="0">
                    <a:srgbClr val="000000"/>
                  </a:outerShdw>
                </a:effectLst>
              </a:defRPr>
            </a:pPr>
            <a:r>
              <a:rPr dirty="0"/>
              <a:t>Energy per distance </a:t>
            </a:r>
            <a:r>
              <a:rPr baseline="-5999" dirty="0"/>
              <a:t>steady</a:t>
            </a:r>
            <a:r>
              <a:rPr dirty="0"/>
              <a:t> = ½ </a:t>
            </a:r>
            <a:r>
              <a:rPr b="0" dirty="0" err="1">
                <a:latin typeface="Symbol"/>
                <a:ea typeface="Symbol"/>
                <a:cs typeface="Symbol"/>
                <a:sym typeface="Symbol"/>
              </a:rPr>
              <a:t>r</a:t>
            </a:r>
            <a:r>
              <a:rPr baseline="-25000" dirty="0" err="1"/>
              <a:t>air</a:t>
            </a:r>
            <a:r>
              <a:rPr dirty="0"/>
              <a:t> </a:t>
            </a:r>
            <a:r>
              <a:rPr dirty="0" err="1"/>
              <a:t>c</a:t>
            </a:r>
            <a:r>
              <a:rPr baseline="-25000" dirty="0" err="1"/>
              <a:t>drag</a:t>
            </a:r>
            <a:r>
              <a:rPr dirty="0"/>
              <a:t> </a:t>
            </a:r>
            <a:r>
              <a:rPr dirty="0" err="1"/>
              <a:t>A</a:t>
            </a:r>
            <a:r>
              <a:rPr baseline="-25000" dirty="0" err="1"/>
              <a:t>vehicle</a:t>
            </a:r>
            <a:r>
              <a:rPr dirty="0"/>
              <a:t>  v</a:t>
            </a:r>
            <a:r>
              <a:rPr baseline="-25000" dirty="0"/>
              <a:t>steady</a:t>
            </a:r>
            <a:r>
              <a:rPr baseline="30000" dirty="0"/>
              <a:t>2</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Decreasing </a:t>
            </a:r>
            <a:r>
              <a:rPr dirty="0" err="1">
                <a:solidFill>
                  <a:srgbClr val="FBC901"/>
                </a:solidFill>
              </a:rPr>
              <a:t>ρ</a:t>
            </a:r>
            <a:r>
              <a:rPr baseline="-25000" dirty="0" err="1">
                <a:solidFill>
                  <a:srgbClr val="FBC901"/>
                </a:solidFill>
              </a:rPr>
              <a:t>air</a:t>
            </a:r>
            <a:r>
              <a:rPr b="0" baseline="-25000" dirty="0"/>
              <a:t> </a:t>
            </a:r>
            <a:r>
              <a:rPr b="0" dirty="0"/>
              <a:t>requires eliminating that air</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	Which IS the basis of Elon Musk's as yet untested "Hyperloop" proposal </a:t>
            </a:r>
            <a:r>
              <a:rPr b="0" baseline="30000" dirty="0"/>
              <a:t>1</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Decreasing </a:t>
            </a:r>
            <a:r>
              <a:rPr dirty="0" err="1">
                <a:solidFill>
                  <a:srgbClr val="FBC901"/>
                </a:solidFill>
              </a:rPr>
              <a:t>c</a:t>
            </a:r>
            <a:r>
              <a:rPr baseline="-25000" dirty="0" err="1">
                <a:solidFill>
                  <a:srgbClr val="FBC901"/>
                </a:solidFill>
              </a:rPr>
              <a:t>drag</a:t>
            </a:r>
            <a:r>
              <a:rPr b="0" dirty="0"/>
              <a:t> requires better streamlining</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	Which Japan's Shinkansen has already pushed close to its practical limits </a:t>
            </a:r>
            <a:r>
              <a:rPr b="0" baseline="30000" dirty="0"/>
              <a:t>2</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Decreasing </a:t>
            </a:r>
            <a:r>
              <a:rPr dirty="0" err="1">
                <a:solidFill>
                  <a:srgbClr val="FBC901"/>
                </a:solidFill>
              </a:rPr>
              <a:t>A</a:t>
            </a:r>
            <a:r>
              <a:rPr baseline="-25000" dirty="0" err="1">
                <a:solidFill>
                  <a:srgbClr val="FBC901"/>
                </a:solidFill>
              </a:rPr>
              <a:t>vehicle</a:t>
            </a:r>
            <a:r>
              <a:rPr dirty="0">
                <a:solidFill>
                  <a:srgbClr val="FBC901"/>
                </a:solidFill>
              </a:rPr>
              <a:t> </a:t>
            </a:r>
            <a:r>
              <a:rPr b="0" dirty="0"/>
              <a:t>would require smaller passengers or less cargo</a:t>
            </a:r>
          </a:p>
          <a:p>
            <a:pPr>
              <a:lnSpc>
                <a:spcPct val="140000"/>
              </a:lnSpc>
              <a:spcBef>
                <a:spcPts val="400"/>
              </a:spcBef>
              <a:tabLst>
                <a:tab pos="368300" algn="l"/>
                <a:tab pos="596900" algn="l"/>
                <a:tab pos="1054100" algn="l"/>
                <a:tab pos="1511300" algn="l"/>
                <a:tab pos="2006600" algn="l"/>
              </a:tabLst>
              <a:defRPr>
                <a:solidFill>
                  <a:srgbClr val="FFFFFF"/>
                </a:solidFill>
                <a:effectLst>
                  <a:outerShdw blurRad="38100" dist="38100" dir="2700000" rotWithShape="0">
                    <a:srgbClr val="000000"/>
                  </a:outerShdw>
                </a:effectLst>
              </a:defRPr>
            </a:pPr>
            <a:r>
              <a:rPr b="0" dirty="0"/>
              <a:t>While decreasing </a:t>
            </a:r>
            <a:r>
              <a:rPr dirty="0" err="1">
                <a:solidFill>
                  <a:srgbClr val="FBC901"/>
                </a:solidFill>
              </a:rPr>
              <a:t>v</a:t>
            </a:r>
            <a:r>
              <a:rPr baseline="-25000" dirty="0" err="1">
                <a:solidFill>
                  <a:srgbClr val="FBC901"/>
                </a:solidFill>
              </a:rPr>
              <a:t>steady</a:t>
            </a:r>
            <a:r>
              <a:rPr b="0" dirty="0"/>
              <a:t> would undercut high speed rail's fundamental appeal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But back in the non-idealized world:</a:t>
            </a:r>
          </a:p>
        </p:txBody>
      </p:sp>
      <p:sp>
        <p:nvSpPr>
          <p:cNvPr id="810" name="Rectangle 3"/>
          <p:cNvSpPr txBox="1"/>
          <p:nvPr/>
        </p:nvSpPr>
        <p:spPr>
          <a:xfrm>
            <a:off x="105990" y="654089"/>
            <a:ext cx="8932020" cy="554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A 2016 </a:t>
            </a:r>
            <a:r>
              <a:rPr b="1"/>
              <a:t>International Railways Union</a:t>
            </a:r>
            <a:r>
              <a:t> report spent almost 200 pages</a:t>
            </a:r>
          </a:p>
          <a:p>
            <a:pPr lvl="1" indent="2286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1" indent="2286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listing "27 technologies and potential developments in rail systems"</a:t>
            </a:r>
          </a:p>
          <a:p>
            <a:pPr lvl="2" indent="4572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2" indent="4572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none of which ultimately seemed to offer more than incremental improvement </a:t>
            </a:r>
            <a:r>
              <a:rPr baseline="31999"/>
              <a:t>1</a:t>
            </a:r>
          </a:p>
          <a:p>
            <a:pPr lvl="2" indent="457200">
              <a:spcBef>
                <a:spcPts val="300"/>
              </a:spcBef>
              <a:tabLst>
                <a:tab pos="254000" algn="l"/>
                <a:tab pos="711200" algn="l"/>
                <a:tab pos="1168400" algn="l"/>
                <a:tab pos="1625600" algn="l"/>
                <a:tab pos="1968500" algn="l"/>
              </a:tabLst>
              <a:defRPr sz="900" b="0">
                <a:solidFill>
                  <a:srgbClr val="FFFFFF"/>
                </a:solidFill>
                <a:effectLst>
                  <a:outerShdw blurRad="38100" dist="38100" dir="2700000" rotWithShape="0">
                    <a:srgbClr val="000000"/>
                  </a:outerShdw>
                </a:effectLst>
              </a:defRPr>
            </a:pPr>
            <a:endParaRPr baseline="31999"/>
          </a:p>
          <a:p>
            <a:pPr>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A 2019 </a:t>
            </a:r>
            <a:r>
              <a:rPr b="1"/>
              <a:t>International Energy Agency</a:t>
            </a:r>
            <a:r>
              <a:t> study of rail transport</a:t>
            </a:r>
          </a:p>
          <a:p>
            <a:pPr>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1" indent="2286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also failed to identify opportunities for radical technology improvement </a:t>
            </a:r>
            <a:r>
              <a:rPr baseline="31999"/>
              <a:t>2</a:t>
            </a:r>
          </a:p>
          <a:p>
            <a:pPr>
              <a:spcBef>
                <a:spcPts val="300"/>
              </a:spcBef>
              <a:tabLst>
                <a:tab pos="254000" algn="l"/>
                <a:tab pos="711200" algn="l"/>
                <a:tab pos="1168400" algn="l"/>
                <a:tab pos="1625600" algn="l"/>
                <a:tab pos="1968500" algn="l"/>
              </a:tabLst>
              <a:defRPr sz="900" b="0">
                <a:solidFill>
                  <a:srgbClr val="FFFFFF"/>
                </a:solidFill>
                <a:effectLst>
                  <a:outerShdw blurRad="38100" dist="38100" dir="2700000" rotWithShape="0">
                    <a:srgbClr val="000000"/>
                  </a:outerShdw>
                </a:effectLst>
              </a:defRPr>
            </a:pPr>
            <a:endParaRPr baseline="31999"/>
          </a:p>
          <a:p>
            <a:pPr>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Indeed, the common thread to both reports seemed to be that:</a:t>
            </a:r>
          </a:p>
          <a:p>
            <a:pPr lvl="1" indent="2286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2" indent="457200">
              <a:spcBef>
                <a:spcPts val="300"/>
              </a:spcBef>
              <a:tabLst>
                <a:tab pos="254000" algn="l"/>
                <a:tab pos="711200" algn="l"/>
                <a:tab pos="1168400" algn="l"/>
                <a:tab pos="1625600" algn="l"/>
                <a:tab pos="1968500" algn="l"/>
              </a:tabLst>
              <a:defRPr>
                <a:solidFill>
                  <a:srgbClr val="FBC901"/>
                </a:solidFill>
                <a:effectLst>
                  <a:outerShdw blurRad="38100" dist="38100" dir="2700000" rotWithShape="0">
                    <a:srgbClr val="000000"/>
                  </a:outerShdw>
                </a:effectLst>
              </a:defRPr>
            </a:pPr>
            <a:r>
              <a:t>Passenger rail's main challenge is wider access to high speed trains</a:t>
            </a:r>
          </a:p>
          <a:p>
            <a:pPr lvl="2" indent="4572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2" indent="4572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	which will require extension of electrified high-speed rail routes</a:t>
            </a:r>
          </a:p>
          <a:p>
            <a:pPr lvl="2" indent="4572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			as supported by increased investment, stimulated by public policy</a:t>
            </a:r>
          </a:p>
          <a:p>
            <a:pPr>
              <a:spcBef>
                <a:spcPts val="300"/>
              </a:spcBef>
              <a:tabLst>
                <a:tab pos="254000" algn="l"/>
                <a:tab pos="711200" algn="l"/>
                <a:tab pos="1168400" algn="l"/>
                <a:tab pos="1625600" algn="l"/>
                <a:tab pos="1968500" algn="l"/>
              </a:tabLst>
              <a:defRPr sz="900" b="0">
                <a:solidFill>
                  <a:srgbClr val="FFFFFF"/>
                </a:solidFill>
                <a:effectLst>
                  <a:outerShdw blurRad="38100" dist="38100" dir="2700000" rotWithShape="0">
                    <a:srgbClr val="000000"/>
                  </a:outerShdw>
                </a:effectLst>
              </a:defRPr>
            </a:pPr>
            <a:endParaRPr/>
          </a:p>
          <a:p>
            <a:pPr lvl="2" indent="457200">
              <a:spcBef>
                <a:spcPts val="300"/>
              </a:spcBef>
              <a:tabLst>
                <a:tab pos="254000" algn="l"/>
                <a:tab pos="711200" algn="l"/>
                <a:tab pos="1168400" algn="l"/>
                <a:tab pos="1625600" algn="l"/>
                <a:tab pos="1968500" algn="l"/>
              </a:tabLst>
              <a:defRPr>
                <a:solidFill>
                  <a:srgbClr val="FBC901"/>
                </a:solidFill>
                <a:effectLst>
                  <a:outerShdw blurRad="38100" dist="38100" dir="2700000" rotWithShape="0">
                    <a:srgbClr val="000000"/>
                  </a:outerShdw>
                </a:effectLst>
              </a:defRPr>
            </a:pPr>
            <a:r>
              <a:t>Freight rail's main challenge is competing with end-to-end truck transport</a:t>
            </a:r>
          </a:p>
          <a:p>
            <a:pPr lvl="2" indent="457200">
              <a:spcBef>
                <a:spcPts val="300"/>
              </a:spcBef>
              <a:tabLst>
                <a:tab pos="254000" algn="l"/>
                <a:tab pos="711200" algn="l"/>
                <a:tab pos="1168400" algn="l"/>
                <a:tab pos="1625600" algn="l"/>
                <a:tab pos="1968500" algn="l"/>
              </a:tabLst>
              <a:defRPr sz="700" b="0">
                <a:solidFill>
                  <a:srgbClr val="FFFFFF"/>
                </a:solidFill>
                <a:effectLst>
                  <a:outerShdw blurRad="38100" dist="38100" dir="2700000" rotWithShape="0">
                    <a:srgbClr val="000000"/>
                  </a:outerShdw>
                </a:effectLst>
              </a:defRPr>
            </a:pPr>
            <a:endParaRPr/>
          </a:p>
          <a:p>
            <a:pPr lvl="3" indent="6858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which will require much better integration of rail with short haul trucking</a:t>
            </a:r>
          </a:p>
          <a:p>
            <a:pPr lvl="3" indent="685800">
              <a:spcBef>
                <a:spcPts val="300"/>
              </a:spcBef>
              <a:tabLst>
                <a:tab pos="254000" algn="l"/>
                <a:tab pos="711200" algn="l"/>
                <a:tab pos="1168400" algn="l"/>
                <a:tab pos="1625600" algn="l"/>
                <a:tab pos="1968500" algn="l"/>
              </a:tabLst>
              <a:defRPr sz="800" b="0">
                <a:solidFill>
                  <a:srgbClr val="FFFFFF"/>
                </a:solidFill>
                <a:effectLst>
                  <a:outerShdw blurRad="38100" dist="38100" dir="2700000" rotWithShape="0">
                    <a:srgbClr val="000000"/>
                  </a:outerShdw>
                </a:effectLst>
              </a:defRPr>
            </a:pPr>
            <a:endParaRPr/>
          </a:p>
          <a:p>
            <a:pPr lvl="4" indent="914400">
              <a:spcBef>
                <a:spcPts val="300"/>
              </a:spcBef>
              <a:tabLst>
                <a:tab pos="254000" algn="l"/>
                <a:tab pos="711200" algn="l"/>
                <a:tab pos="1168400" algn="l"/>
                <a:tab pos="1625600" algn="l"/>
                <a:tab pos="1968500" algn="l"/>
              </a:tabLst>
              <a:defRPr b="0">
                <a:solidFill>
                  <a:srgbClr val="FFFFFF"/>
                </a:solidFill>
                <a:effectLst>
                  <a:outerShdw blurRad="38100" dist="38100" dir="2700000" rotWithShape="0">
                    <a:srgbClr val="000000"/>
                  </a:outerShdw>
                </a:effectLst>
              </a:defRPr>
            </a:pPr>
            <a:r>
              <a:t>such that distance rail + local truck shipments can be completed more rapidly</a:t>
            </a:r>
          </a:p>
        </p:txBody>
      </p:sp>
      <p:sp>
        <p:nvSpPr>
          <p:cNvPr id="811" name="Rectangle 5"/>
          <p:cNvSpPr txBox="1"/>
          <p:nvPr/>
        </p:nvSpPr>
        <p:spPr>
          <a:xfrm>
            <a:off x="111323" y="6250430"/>
            <a:ext cx="8921354" cy="747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defRPr>
            </a:pPr>
            <a:r>
              <a:t>1) https://uic.org/IMG/pdf/_27_technologies_and_potential_developments_for_energy_efficiency_and_co2_reductions_in_rail_systems._uic_in_colaboration.pdf</a:t>
            </a:r>
          </a:p>
          <a:p>
            <a:pPr algn="ctr">
              <a:defRPr sz="300" b="0" i="1">
                <a:solidFill>
                  <a:schemeClr val="accent1"/>
                </a:solidFill>
                <a:effectLst>
                  <a:outerShdw blurRad="38100" dist="38100" dir="2700000" rotWithShape="0">
                    <a:srgbClr val="000000"/>
                  </a:outerShdw>
                </a:effectLst>
              </a:defRPr>
            </a:pPr>
            <a:endParaRPr/>
          </a:p>
          <a:p>
            <a:pPr algn="ctr">
              <a:defRPr sz="1100" b="0" i="1">
                <a:solidFill>
                  <a:schemeClr val="accent1"/>
                </a:solidFill>
                <a:effectLst>
                  <a:outerShdw blurRad="38100" dist="38100" dir="2700000" rotWithShape="0">
                    <a:srgbClr val="000000"/>
                  </a:outerShdw>
                </a:effectLst>
              </a:defRPr>
            </a:pPr>
            <a:r>
              <a:t>2) https://www.iea.org/reports/the-future-of-rail</a:t>
            </a:r>
            <a:b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5"/>
          <p:cNvSpPr txBox="1"/>
          <p:nvPr/>
        </p:nvSpPr>
        <p:spPr>
          <a:xfrm>
            <a:off x="188995" y="6491087"/>
            <a:ext cx="6249905"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https://en.wikipedia.org/wiki/List_of_countries_by_energy_consumption_per_capita</a:t>
            </a:r>
          </a:p>
        </p:txBody>
      </p:sp>
      <p:sp>
        <p:nvSpPr>
          <p:cNvPr id="207" name="Rectangle 3"/>
          <p:cNvSpPr txBox="1">
            <a:spLocks noGrp="1"/>
          </p:cNvSpPr>
          <p:nvPr>
            <p:ph type="body" sz="half" idx="1"/>
          </p:nvPr>
        </p:nvSpPr>
        <p:spPr>
          <a:xfrm>
            <a:off x="184927" y="3756766"/>
            <a:ext cx="6697547" cy="2624323"/>
          </a:xfrm>
          <a:prstGeom prst="rect">
            <a:avLst/>
          </a:prstGeom>
        </p:spPr>
        <p:txBody>
          <a:bodyPr/>
          <a:lstStyle/>
          <a:p>
            <a:pPr defTabSz="868680">
              <a:tabLst>
                <a:tab pos="342900" algn="l"/>
                <a:tab pos="673100" algn="l"/>
              </a:tabLst>
              <a:defRPr sz="1710" b="1">
                <a:effectLst>
                  <a:outerShdw blurRad="36195" dist="36195" dir="2700000" rotWithShape="0">
                    <a:srgbClr val="000000"/>
                  </a:outerShdw>
                </a:effectLst>
              </a:defRPr>
            </a:pPr>
            <a:r>
              <a:t>Range of energy consumption among affluent countries:</a:t>
            </a:r>
          </a:p>
          <a:p>
            <a:pPr marL="0" lvl="1" indent="608851" defTabSz="870188">
              <a:buSzTx/>
              <a:buNone/>
              <a:tabLst>
                <a:tab pos="342900" algn="l"/>
                <a:tab pos="673100" algn="l"/>
              </a:tabLst>
              <a:defRPr sz="665">
                <a:effectLst>
                  <a:outerShdw blurRad="36195" dist="36195" dir="2700000" rotWithShape="0">
                    <a:srgbClr val="000000"/>
                  </a:outerShdw>
                </a:effectLst>
              </a:defRPr>
            </a:pPr>
            <a:endParaRPr/>
          </a:p>
          <a:p>
            <a:pPr defTabSz="870188">
              <a:tabLst>
                <a:tab pos="342900" algn="l"/>
                <a:tab pos="673100" algn="l"/>
              </a:tabLst>
              <a:defRPr sz="1710">
                <a:effectLst>
                  <a:outerShdw blurRad="36195" dist="36195" dir="2700000" rotWithShape="0">
                    <a:srgbClr val="000000"/>
                  </a:outerShdw>
                </a:effectLst>
              </a:defRPr>
            </a:pPr>
            <a:r>
              <a:t>	Canada	7247</a:t>
            </a:r>
          </a:p>
          <a:p>
            <a:pPr defTabSz="870188">
              <a:tabLst>
                <a:tab pos="342900" algn="l"/>
                <a:tab pos="673100" algn="l"/>
              </a:tabLst>
              <a:defRPr sz="1710">
                <a:effectLst>
                  <a:outerShdw blurRad="36195" dist="36195" dir="2700000" rotWithShape="0">
                    <a:srgbClr val="000000"/>
                  </a:outerShdw>
                </a:effectLst>
              </a:defRPr>
            </a:pPr>
            <a:r>
              <a:t>	U.S.		6917</a:t>
            </a:r>
          </a:p>
          <a:p>
            <a:pPr defTabSz="870188">
              <a:tabLst>
                <a:tab pos="342900" algn="l"/>
                <a:tab pos="673100" algn="l"/>
              </a:tabLst>
              <a:defRPr sz="1710">
                <a:effectLst>
                  <a:outerShdw blurRad="36195" dist="36195" dir="2700000" rotWithShape="0">
                    <a:srgbClr val="000000"/>
                  </a:outerShdw>
                </a:effectLst>
              </a:defRPr>
            </a:pPr>
            <a:r>
              <a:t>	Sweden	4811</a:t>
            </a:r>
          </a:p>
          <a:p>
            <a:pPr defTabSz="870188">
              <a:tabLst>
                <a:tab pos="342900" algn="l"/>
                <a:tab pos="673100" algn="l"/>
              </a:tabLst>
              <a:defRPr sz="1710">
                <a:effectLst>
                  <a:outerShdw blurRad="36195" dist="36195" dir="2700000" rotWithShape="0">
                    <a:srgbClr val="000000"/>
                  </a:outerShdw>
                </a:effectLst>
              </a:defRPr>
            </a:pPr>
            <a:r>
              <a:t>	Germany	3749</a:t>
            </a:r>
          </a:p>
          <a:p>
            <a:pPr defTabSz="870188">
              <a:tabLst>
                <a:tab pos="342900" algn="l"/>
                <a:tab pos="673100" algn="l"/>
              </a:tabLst>
              <a:defRPr sz="1710">
                <a:effectLst>
                  <a:outerShdw blurRad="36195" dist="36195" dir="2700000" rotWithShape="0">
                    <a:srgbClr val="000000"/>
                  </a:outerShdw>
                </a:effectLst>
              </a:defRPr>
            </a:pPr>
            <a:r>
              <a:t>	France	3641</a:t>
            </a:r>
          </a:p>
          <a:p>
            <a:pPr defTabSz="870188">
              <a:tabLst>
                <a:tab pos="342900" algn="l"/>
                <a:tab pos="673100" algn="l"/>
              </a:tabLst>
              <a:defRPr sz="1710">
                <a:effectLst>
                  <a:outerShdw blurRad="36195" dist="36195" dir="2700000" rotWithShape="0">
                    <a:srgbClr val="000000"/>
                  </a:outerShdw>
                </a:effectLst>
              </a:defRPr>
            </a:pPr>
            <a:r>
              <a:t>	Japan	3470</a:t>
            </a:r>
            <a:br/>
            <a:r>
              <a:t>	UK			2751</a:t>
            </a:r>
          </a:p>
        </p:txBody>
      </p:sp>
      <p:sp>
        <p:nvSpPr>
          <p:cNvPr id="208" name="Rectangle 2"/>
          <p:cNvSpPr txBox="1">
            <a:spLocks noGrp="1"/>
          </p:cNvSpPr>
          <p:nvPr>
            <p:ph type="title"/>
          </p:nvPr>
        </p:nvSpPr>
        <p:spPr>
          <a:xfrm>
            <a:off x="-28774" y="0"/>
            <a:ext cx="9144001" cy="609600"/>
          </a:xfrm>
          <a:prstGeom prst="rect">
            <a:avLst/>
          </a:prstGeom>
        </p:spPr>
        <p:txBody>
          <a:bodyPr/>
          <a:lstStyle/>
          <a:p>
            <a:pPr>
              <a:defRPr sz="2000" i="1"/>
            </a:pPr>
            <a:r>
              <a:t>Raw numbers reveal those differences (</a:t>
            </a:r>
            <a:r>
              <a:rPr sz="1800"/>
              <a:t>here in kg oil equivalent = 11.6 kW-h</a:t>
            </a:r>
            <a:r>
              <a:t>): </a:t>
            </a:r>
            <a:r>
              <a:rPr baseline="31999"/>
              <a:t>1</a:t>
            </a:r>
          </a:p>
        </p:txBody>
      </p:sp>
      <p:pic>
        <p:nvPicPr>
          <p:cNvPr id="209" name="Picture 5" descr="Picture 5"/>
          <p:cNvPicPr>
            <a:picLocks noChangeAspect="1"/>
          </p:cNvPicPr>
          <p:nvPr/>
        </p:nvPicPr>
        <p:blipFill>
          <a:blip r:embed="rId2"/>
          <a:stretch>
            <a:fillRect/>
          </a:stretch>
        </p:blipFill>
        <p:spPr>
          <a:xfrm>
            <a:off x="807171" y="1010242"/>
            <a:ext cx="5281097" cy="2534927"/>
          </a:xfrm>
          <a:prstGeom prst="rect">
            <a:avLst/>
          </a:prstGeom>
          <a:ln w="12700">
            <a:miter lim="400000"/>
          </a:ln>
        </p:spPr>
      </p:pic>
      <p:grpSp>
        <p:nvGrpSpPr>
          <p:cNvPr id="214" name="Group"/>
          <p:cNvGrpSpPr/>
          <p:nvPr/>
        </p:nvGrpSpPr>
        <p:grpSpPr>
          <a:xfrm>
            <a:off x="6557466" y="984842"/>
            <a:ext cx="2471967" cy="5798193"/>
            <a:chOff x="0" y="0"/>
            <a:chExt cx="2471965" cy="5798191"/>
          </a:xfrm>
        </p:grpSpPr>
        <p:sp>
          <p:nvSpPr>
            <p:cNvPr id="210" name="Right Arrow 10"/>
            <p:cNvSpPr/>
            <p:nvPr/>
          </p:nvSpPr>
          <p:spPr>
            <a:xfrm>
              <a:off x="0" y="679664"/>
              <a:ext cx="304800" cy="228601"/>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nvGrpSpPr>
            <p:cNvPr id="213" name="Group"/>
            <p:cNvGrpSpPr/>
            <p:nvPr/>
          </p:nvGrpSpPr>
          <p:grpSpPr>
            <a:xfrm>
              <a:off x="389499" y="0"/>
              <a:ext cx="2082467" cy="5798192"/>
              <a:chOff x="0" y="0"/>
              <a:chExt cx="2082466" cy="5798191"/>
            </a:xfrm>
          </p:grpSpPr>
          <p:pic>
            <p:nvPicPr>
              <p:cNvPr id="211" name="Image" descr="Image"/>
              <p:cNvPicPr>
                <a:picLocks noChangeAspect="1"/>
              </p:cNvPicPr>
              <p:nvPr/>
            </p:nvPicPr>
            <p:blipFill>
              <a:blip r:embed="rId3"/>
              <a:srcRect r="69943"/>
              <a:stretch>
                <a:fillRect/>
              </a:stretch>
            </p:blipFill>
            <p:spPr>
              <a:xfrm>
                <a:off x="0" y="0"/>
                <a:ext cx="1523126" cy="5798192"/>
              </a:xfrm>
              <a:prstGeom prst="rect">
                <a:avLst/>
              </a:prstGeom>
              <a:ln w="12700" cap="flat">
                <a:noFill/>
                <a:miter lim="400000"/>
              </a:ln>
              <a:effectLst/>
            </p:spPr>
          </p:pic>
          <p:pic>
            <p:nvPicPr>
              <p:cNvPr id="212" name="Image" descr="Image"/>
              <p:cNvPicPr>
                <a:picLocks noChangeAspect="1"/>
              </p:cNvPicPr>
              <p:nvPr/>
            </p:nvPicPr>
            <p:blipFill>
              <a:blip r:embed="rId3"/>
              <a:srcRect l="88982"/>
              <a:stretch>
                <a:fillRect/>
              </a:stretch>
            </p:blipFill>
            <p:spPr>
              <a:xfrm>
                <a:off x="1524169" y="0"/>
                <a:ext cx="558298" cy="5798192"/>
              </a:xfrm>
              <a:prstGeom prst="rect">
                <a:avLst/>
              </a:prstGeom>
              <a:ln w="12700" cap="flat">
                <a:noFill/>
                <a:miter lim="400000"/>
              </a:ln>
              <a:effectLst/>
            </p:spPr>
          </p:pic>
        </p:grpSp>
      </p:grpSp>
      <p:sp>
        <p:nvSpPr>
          <p:cNvPr id="215" name="Rectangle 3"/>
          <p:cNvSpPr txBox="1"/>
          <p:nvPr/>
        </p:nvSpPr>
        <p:spPr>
          <a:xfrm>
            <a:off x="6946965" y="607300"/>
            <a:ext cx="2082468" cy="429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defRPr>
            </a:lvl1pPr>
          </a:lstStyle>
          <a:p>
            <a:r>
              <a:t>2014 Rank order:</a:t>
            </a:r>
          </a:p>
        </p:txBody>
      </p:sp>
      <p:sp>
        <p:nvSpPr>
          <p:cNvPr id="216" name="Rectangle 3"/>
          <p:cNvSpPr txBox="1"/>
          <p:nvPr/>
        </p:nvSpPr>
        <p:spPr>
          <a:xfrm>
            <a:off x="3050777" y="620452"/>
            <a:ext cx="902495" cy="429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defRPr>
            </a:lvl1pPr>
          </a:lstStyle>
          <a:p>
            <a:r>
              <a:t>2011:</a:t>
            </a:r>
          </a:p>
        </p:txBody>
      </p:sp>
      <p:grpSp>
        <p:nvGrpSpPr>
          <p:cNvPr id="221" name="Group"/>
          <p:cNvGrpSpPr/>
          <p:nvPr/>
        </p:nvGrpSpPr>
        <p:grpSpPr>
          <a:xfrm>
            <a:off x="2696666" y="4577753"/>
            <a:ext cx="3750668" cy="1614989"/>
            <a:chOff x="0" y="0"/>
            <a:chExt cx="3750667" cy="1614987"/>
          </a:xfrm>
        </p:grpSpPr>
        <p:grpSp>
          <p:nvGrpSpPr>
            <p:cNvPr id="219" name="Group"/>
            <p:cNvGrpSpPr/>
            <p:nvPr/>
          </p:nvGrpSpPr>
          <p:grpSpPr>
            <a:xfrm>
              <a:off x="33113" y="622843"/>
              <a:ext cx="3717555" cy="992145"/>
              <a:chOff x="0" y="0"/>
              <a:chExt cx="3717553" cy="992143"/>
            </a:xfrm>
          </p:grpSpPr>
          <p:sp>
            <p:nvSpPr>
              <p:cNvPr id="217" name="Left Brace 11"/>
              <p:cNvSpPr/>
              <p:nvPr/>
            </p:nvSpPr>
            <p:spPr>
              <a:xfrm flipH="1">
                <a:off x="0" y="0"/>
                <a:ext cx="392604" cy="9921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147"/>
                      <a:pt x="10800" y="20588"/>
                    </a:cubicBezTo>
                    <a:lnTo>
                      <a:pt x="10800" y="11812"/>
                    </a:lnTo>
                    <a:cubicBezTo>
                      <a:pt x="10800" y="11253"/>
                      <a:pt x="5965" y="10800"/>
                      <a:pt x="0" y="10800"/>
                    </a:cubicBezTo>
                    <a:cubicBezTo>
                      <a:pt x="5965" y="10800"/>
                      <a:pt x="10800" y="10347"/>
                      <a:pt x="10800" y="9788"/>
                    </a:cubicBezTo>
                    <a:lnTo>
                      <a:pt x="10800" y="1012"/>
                    </a:lnTo>
                    <a:cubicBezTo>
                      <a:pt x="10800" y="453"/>
                      <a:pt x="15635" y="0"/>
                      <a:pt x="21600" y="0"/>
                    </a:cubicBezTo>
                  </a:path>
                </a:pathLst>
              </a:custGeom>
              <a:noFill/>
              <a:ln w="38100" cap="flat">
                <a:solidFill>
                  <a:srgbClr val="FFCB4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8" name="Rectangle 3"/>
              <p:cNvSpPr txBox="1"/>
              <p:nvPr/>
            </p:nvSpPr>
            <p:spPr>
              <a:xfrm>
                <a:off x="546972" y="310636"/>
                <a:ext cx="3170582" cy="4205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722376">
                  <a:spcBef>
                    <a:spcPts val="300"/>
                  </a:spcBef>
                  <a:defRPr sz="1580">
                    <a:solidFill>
                      <a:srgbClr val="FBC901"/>
                    </a:solidFill>
                    <a:effectLst>
                      <a:outerShdw blurRad="30099" dist="30099" dir="2700000" rotWithShape="0">
                        <a:srgbClr val="000000"/>
                      </a:outerShdw>
                    </a:effectLst>
                  </a:defRPr>
                </a:lvl1pPr>
              </a:lstStyle>
              <a:p>
                <a:r>
                  <a:t>~ Half or less of U.S. energy use</a:t>
                </a:r>
              </a:p>
            </p:txBody>
          </p:sp>
        </p:grpSp>
        <p:sp>
          <p:nvSpPr>
            <p:cNvPr id="220" name="Right Arrow 10"/>
            <p:cNvSpPr/>
            <p:nvPr/>
          </p:nvSpPr>
          <p:spPr>
            <a:xfrm rot="10800000">
              <a:off x="0" y="-1"/>
              <a:ext cx="298314" cy="223736"/>
            </a:xfrm>
            <a:prstGeom prst="rightArrow">
              <a:avLst>
                <a:gd name="adj1" fmla="val 50000"/>
                <a:gd name="adj2" fmla="val 50000"/>
              </a:avLst>
            </a:pr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Energy Saving Technologies for Planes: </a:t>
            </a:r>
          </a:p>
        </p:txBody>
      </p:sp>
      <p:sp>
        <p:nvSpPr>
          <p:cNvPr id="81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Rectangle 2"/>
          <p:cNvSpPr txBox="1">
            <a:spLocks noGrp="1"/>
          </p:cNvSpPr>
          <p:nvPr>
            <p:ph type="title"/>
          </p:nvPr>
        </p:nvSpPr>
        <p:spPr>
          <a:xfrm>
            <a:off x="177603" y="-24619"/>
            <a:ext cx="8788794" cy="598587"/>
          </a:xfrm>
          <a:prstGeom prst="rect">
            <a:avLst/>
          </a:prstGeom>
        </p:spPr>
        <p:txBody>
          <a:bodyPr/>
          <a:lstStyle/>
          <a:p>
            <a:pPr>
              <a:defRPr>
                <a:solidFill>
                  <a:srgbClr val="FFFFFF"/>
                </a:solidFill>
              </a:defRPr>
            </a:pPr>
            <a:r>
              <a:t>1) A long delayed work in progress: </a:t>
            </a:r>
            <a:r>
              <a:rPr>
                <a:solidFill>
                  <a:srgbClr val="FBC901"/>
                </a:solidFill>
              </a:rPr>
              <a:t>Route Optimization</a:t>
            </a:r>
          </a:p>
        </p:txBody>
      </p:sp>
      <p:sp>
        <p:nvSpPr>
          <p:cNvPr id="817" name="Rectangle 3"/>
          <p:cNvSpPr txBox="1"/>
          <p:nvPr/>
        </p:nvSpPr>
        <p:spPr>
          <a:xfrm>
            <a:off x="127000" y="669684"/>
            <a:ext cx="9144000" cy="4885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To minimize energy consumption, a plane should obviously follow the shortest route</a:t>
            </a:r>
          </a:p>
          <a:p>
            <a:pPr>
              <a:spcBef>
                <a:spcPts val="400"/>
              </a:spcBef>
              <a:tabLst>
                <a:tab pos="368300" algn="l"/>
                <a:tab pos="711200" algn="l"/>
                <a:tab pos="1168400" algn="l"/>
                <a:tab pos="1625600" algn="l"/>
                <a:tab pos="20828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Less obviously, it should fly at speed:  v</a:t>
            </a:r>
            <a:r>
              <a:rPr baseline="-25000"/>
              <a:t>plane_optimum</a:t>
            </a:r>
            <a:r>
              <a:rPr baseline="30000"/>
              <a:t>2</a:t>
            </a:r>
            <a:r>
              <a:t> = M</a:t>
            </a:r>
            <a:r>
              <a:rPr baseline="-25000"/>
              <a:t>plane</a:t>
            </a:r>
            <a:r>
              <a:t> g / ρ</a:t>
            </a:r>
            <a:r>
              <a:rPr baseline="-25000"/>
              <a:t>air </a:t>
            </a:r>
            <a:r>
              <a:t>(c</a:t>
            </a:r>
            <a:r>
              <a:rPr baseline="-25000"/>
              <a:t>drag</a:t>
            </a:r>
            <a:r>
              <a:t> A</a:t>
            </a:r>
            <a:r>
              <a:rPr baseline="-25000"/>
              <a:t>fuselage</a:t>
            </a:r>
            <a:r>
              <a:t> A</a:t>
            </a:r>
            <a:r>
              <a:rPr baseline="-25000"/>
              <a:t>lift</a:t>
            </a:r>
            <a:r>
              <a:t>)</a:t>
            </a:r>
            <a:r>
              <a:rPr baseline="30000"/>
              <a:t>1/2  </a:t>
            </a:r>
          </a:p>
          <a:p>
            <a:pPr>
              <a:spcBef>
                <a:spcPts val="400"/>
              </a:spcBef>
              <a:tabLst>
                <a:tab pos="368300" algn="l"/>
                <a:tab pos="711200" algn="l"/>
                <a:tab pos="1168400" algn="l"/>
                <a:tab pos="1625600" algn="l"/>
                <a:tab pos="2082800" algn="l"/>
              </a:tabLst>
              <a:defRPr sz="700" b="0">
                <a:solidFill>
                  <a:srgbClr val="FFFFFF"/>
                </a:solidFill>
                <a:effectLst>
                  <a:outerShdw blurRad="38100" dist="38100" dir="2700000" rotWithShape="0">
                    <a:srgbClr val="000000"/>
                  </a:outerShdw>
                </a:effectLst>
              </a:defRPr>
            </a:pPr>
            <a:endParaRPr baseline="-5142"/>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rPr baseline="-1999"/>
              <a:t>	Which, a</a:t>
            </a:r>
            <a:r>
              <a:t>s the plane burns off fuel (thus loosing mass), says that it should    </a:t>
            </a:r>
          </a:p>
          <a:p>
            <a:pPr>
              <a:spcBef>
                <a:spcPts val="400"/>
              </a:spcBef>
              <a:tabLst>
                <a:tab pos="368300" algn="l"/>
                <a:tab pos="711200" algn="l"/>
                <a:tab pos="1168400" algn="l"/>
                <a:tab pos="1625600" algn="l"/>
                <a:tab pos="20828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		steadily climb (thereby compensating by rising into lower density air)</a:t>
            </a:r>
          </a:p>
          <a:p>
            <a:pPr>
              <a:spcBef>
                <a:spcPts val="400"/>
              </a:spcBef>
              <a:tabLst>
                <a:tab pos="368300" algn="l"/>
                <a:tab pos="711200" algn="l"/>
                <a:tab pos="1168400" algn="l"/>
                <a:tab pos="1625600" algn="l"/>
                <a:tab pos="20828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Lst>
              <a:defRPr>
                <a:solidFill>
                  <a:srgbClr val="FFFFFF"/>
                </a:solidFill>
                <a:effectLst>
                  <a:outerShdw blurRad="38100" dist="38100" dir="2700000" rotWithShape="0">
                    <a:srgbClr val="000000"/>
                  </a:outerShdw>
                </a:effectLst>
              </a:defRPr>
            </a:pPr>
            <a:r>
              <a:t>But planes can't adhere to such rules - because routes are NOW dictated by: </a:t>
            </a:r>
            <a:r>
              <a:rPr b="0" baseline="31999"/>
              <a:t>1, 2</a:t>
            </a:r>
          </a:p>
          <a:p>
            <a:pPr>
              <a:spcBef>
                <a:spcPts val="400"/>
              </a:spcBef>
              <a:tabLst>
                <a:tab pos="368300" algn="l"/>
                <a:tab pos="711200" algn="l"/>
                <a:tab pos="1168400" algn="l"/>
                <a:tab pos="1625600" algn="l"/>
                <a:tab pos="2082800" algn="l"/>
              </a:tabLst>
              <a:defRPr sz="700" b="0">
                <a:solidFill>
                  <a:srgbClr val="FFFFFF"/>
                </a:solidFill>
                <a:effectLst>
                  <a:outerShdw blurRad="38100" dist="38100" dir="2700000" rotWithShape="0">
                    <a:srgbClr val="000000"/>
                  </a:outerShdw>
                </a:effectLst>
              </a:defRPr>
            </a:pPr>
            <a:endParaRPr b="0" baseline="31999"/>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	Overworked ground controllers, making decisions based on very limited information,</a:t>
            </a:r>
          </a:p>
          <a:p>
            <a:pPr>
              <a:spcBef>
                <a:spcPts val="400"/>
              </a:spcBef>
              <a:tabLst>
                <a:tab pos="368300" algn="l"/>
                <a:tab pos="711200" algn="l"/>
                <a:tab pos="1168400" algn="l"/>
                <a:tab pos="1625600" algn="l"/>
                <a:tab pos="20828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supplied by 50+ year old ground radar + altitude transponder technologies,</a:t>
            </a:r>
          </a:p>
          <a:p>
            <a:pPr lvl="1" indent="640896">
              <a:spcBef>
                <a:spcPts val="400"/>
              </a:spcBef>
              <a:tabLst>
                <a:tab pos="368300" algn="l"/>
                <a:tab pos="711200" algn="l"/>
                <a:tab pos="1168400" algn="l"/>
                <a:tab pos="1625600" algn="l"/>
                <a:tab pos="20828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			who then call to the planes via similarly antiquated limited-range voice radio</a:t>
            </a:r>
          </a:p>
          <a:p>
            <a:pPr lvl="1" indent="640896">
              <a:spcBef>
                <a:spcPts val="400"/>
              </a:spcBef>
              <a:tabLst>
                <a:tab pos="368300" algn="l"/>
                <a:tab pos="711200" algn="l"/>
                <a:tab pos="1168400" algn="l"/>
                <a:tab pos="1625600" algn="l"/>
                <a:tab pos="20828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To compensate, controllers now try to maintain safety by </a:t>
            </a:r>
            <a:r>
              <a:rPr b="1">
                <a:solidFill>
                  <a:srgbClr val="FBC901"/>
                </a:solidFill>
              </a:rPr>
              <a:t>spreading planes far apart:</a:t>
            </a:r>
          </a:p>
          <a:p>
            <a:pPr>
              <a:spcBef>
                <a:spcPts val="400"/>
              </a:spcBef>
              <a:tabLst>
                <a:tab pos="368300" algn="l"/>
                <a:tab pos="711200" algn="l"/>
                <a:tab pos="1168400" algn="l"/>
                <a:tab pos="1625600" algn="l"/>
                <a:tab pos="2082800" algn="l"/>
              </a:tabLst>
              <a:defRPr sz="8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tabLst>
                <a:tab pos="368300" algn="l"/>
                <a:tab pos="711200" algn="l"/>
                <a:tab pos="1168400" algn="l"/>
                <a:tab pos="1625600" algn="l"/>
                <a:tab pos="2082800" algn="l"/>
              </a:tabLst>
              <a:defRPr b="0">
                <a:solidFill>
                  <a:srgbClr val="FFFFFF"/>
                </a:solidFill>
                <a:effectLst>
                  <a:outerShdw blurRad="38100" dist="38100" dir="2700000" rotWithShape="0">
                    <a:srgbClr val="000000"/>
                  </a:outerShdw>
                </a:effectLst>
              </a:defRPr>
            </a:pPr>
            <a:r>
              <a:t>	Assigning them to different, generally straight, constant altitude, flight segments</a:t>
            </a:r>
          </a:p>
        </p:txBody>
      </p:sp>
      <p:grpSp>
        <p:nvGrpSpPr>
          <p:cNvPr id="836" name="Group"/>
          <p:cNvGrpSpPr/>
          <p:nvPr/>
        </p:nvGrpSpPr>
        <p:grpSpPr>
          <a:xfrm>
            <a:off x="3375042" y="5475413"/>
            <a:ext cx="2047496" cy="1286999"/>
            <a:chOff x="0" y="0"/>
            <a:chExt cx="2047495" cy="1286997"/>
          </a:xfrm>
        </p:grpSpPr>
        <p:pic>
          <p:nvPicPr>
            <p:cNvPr id="818" name="Picture 3" descr="Picture 3"/>
            <p:cNvPicPr>
              <a:picLocks noChangeAspect="1"/>
            </p:cNvPicPr>
            <p:nvPr/>
          </p:nvPicPr>
          <p:blipFill>
            <a:blip r:embed="rId2"/>
            <a:stretch>
              <a:fillRect/>
            </a:stretch>
          </p:blipFill>
          <p:spPr>
            <a:xfrm>
              <a:off x="0" y="0"/>
              <a:ext cx="2047496" cy="1286998"/>
            </a:xfrm>
            <a:prstGeom prst="rect">
              <a:avLst/>
            </a:prstGeom>
            <a:ln w="12700" cap="flat">
              <a:noFill/>
              <a:miter lim="400000"/>
            </a:ln>
            <a:effectLst/>
          </p:spPr>
        </p:pic>
        <p:sp>
          <p:nvSpPr>
            <p:cNvPr id="819" name="Straight Connector 5"/>
            <p:cNvSpPr/>
            <p:nvPr/>
          </p:nvSpPr>
          <p:spPr>
            <a:xfrm flipV="1">
              <a:off x="148523" y="520852"/>
              <a:ext cx="1676189" cy="312512"/>
            </a:xfrm>
            <a:prstGeom prst="line">
              <a:avLst/>
            </a:prstGeom>
            <a:noFill/>
            <a:ln w="12700" cap="flat">
              <a:solidFill>
                <a:srgbClr val="C6D9F1"/>
              </a:solidFill>
              <a:prstDash val="dash"/>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0" name="Straight Connector 6"/>
            <p:cNvSpPr/>
            <p:nvPr/>
          </p:nvSpPr>
          <p:spPr>
            <a:xfrm>
              <a:off x="148523" y="833797"/>
              <a:ext cx="169741" cy="41669"/>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1" name="Straight Connector 9"/>
            <p:cNvSpPr/>
            <p:nvPr/>
          </p:nvSpPr>
          <p:spPr>
            <a:xfrm flipV="1">
              <a:off x="381916" y="729193"/>
              <a:ext cx="572875" cy="104171"/>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2" name="Straight Connector 13"/>
            <p:cNvSpPr/>
            <p:nvPr/>
          </p:nvSpPr>
          <p:spPr>
            <a:xfrm flipV="1">
              <a:off x="976008" y="612952"/>
              <a:ext cx="551657" cy="116241"/>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3" name="Straight Connector 17"/>
            <p:cNvSpPr/>
            <p:nvPr/>
          </p:nvSpPr>
          <p:spPr>
            <a:xfrm flipV="1">
              <a:off x="1548882" y="520852"/>
              <a:ext cx="275829" cy="92101"/>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4" name="Straight Connector 19"/>
            <p:cNvSpPr/>
            <p:nvPr/>
          </p:nvSpPr>
          <p:spPr>
            <a:xfrm flipV="1">
              <a:off x="148523" y="752342"/>
              <a:ext cx="212176" cy="83337"/>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5" name="Straight Connector 20"/>
            <p:cNvSpPr/>
            <p:nvPr/>
          </p:nvSpPr>
          <p:spPr>
            <a:xfrm flipV="1">
              <a:off x="381916" y="645857"/>
              <a:ext cx="551657" cy="104171"/>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6" name="Straight Connector 21"/>
            <p:cNvSpPr/>
            <p:nvPr/>
          </p:nvSpPr>
          <p:spPr>
            <a:xfrm flipV="1">
              <a:off x="954790" y="553839"/>
              <a:ext cx="466787" cy="92018"/>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7" name="Straight Connector 22"/>
            <p:cNvSpPr/>
            <p:nvPr/>
          </p:nvSpPr>
          <p:spPr>
            <a:xfrm flipV="1">
              <a:off x="1442794" y="520852"/>
              <a:ext cx="381917" cy="32988"/>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8" name="Straight Connector 31"/>
            <p:cNvSpPr/>
            <p:nvPr/>
          </p:nvSpPr>
          <p:spPr>
            <a:xfrm flipV="1">
              <a:off x="148522" y="729193"/>
              <a:ext cx="169742" cy="104605"/>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29" name="Straight Connector 32"/>
            <p:cNvSpPr/>
            <p:nvPr/>
          </p:nvSpPr>
          <p:spPr>
            <a:xfrm flipV="1">
              <a:off x="327693" y="604188"/>
              <a:ext cx="605880" cy="125006"/>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0" name="Straight Connector 33"/>
            <p:cNvSpPr/>
            <p:nvPr/>
          </p:nvSpPr>
          <p:spPr>
            <a:xfrm flipV="1">
              <a:off x="954790" y="520852"/>
              <a:ext cx="466787" cy="83337"/>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1" name="Straight Connector 34"/>
            <p:cNvSpPr/>
            <p:nvPr/>
          </p:nvSpPr>
          <p:spPr>
            <a:xfrm>
              <a:off x="1442794" y="516552"/>
              <a:ext cx="381917" cy="435"/>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2" name="Straight Connector 53"/>
            <p:cNvSpPr/>
            <p:nvPr/>
          </p:nvSpPr>
          <p:spPr>
            <a:xfrm>
              <a:off x="148522" y="833363"/>
              <a:ext cx="212177" cy="435"/>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3" name="Straight Connector 54"/>
            <p:cNvSpPr/>
            <p:nvPr/>
          </p:nvSpPr>
          <p:spPr>
            <a:xfrm flipV="1">
              <a:off x="327692" y="791695"/>
              <a:ext cx="627099" cy="85073"/>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4" name="Straight Connector 56"/>
            <p:cNvSpPr/>
            <p:nvPr/>
          </p:nvSpPr>
          <p:spPr>
            <a:xfrm flipV="1">
              <a:off x="1591317" y="520852"/>
              <a:ext cx="233394" cy="125005"/>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sp>
          <p:nvSpPr>
            <p:cNvPr id="835" name="Straight Connector 108"/>
            <p:cNvSpPr/>
            <p:nvPr/>
          </p:nvSpPr>
          <p:spPr>
            <a:xfrm flipV="1">
              <a:off x="976008" y="645856"/>
              <a:ext cx="594092" cy="145840"/>
            </a:xfrm>
            <a:prstGeom prst="line">
              <a:avLst/>
            </a:prstGeom>
            <a:noFill/>
            <a:ln w="12700" cap="flat">
              <a:solidFill>
                <a:srgbClr val="C6D9F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defTabSz="457200">
                <a:defRPr b="0">
                  <a:solidFill>
                    <a:srgbClr val="000000"/>
                  </a:solidFill>
                  <a:latin typeface="Calibri"/>
                  <a:ea typeface="Calibri"/>
                  <a:cs typeface="Calibri"/>
                  <a:sym typeface="Calibri"/>
                </a:defRPr>
              </a:pPr>
              <a:endParaRPr/>
            </a:p>
          </p:txBody>
        </p:sp>
      </p:grpSp>
      <p:sp>
        <p:nvSpPr>
          <p:cNvPr id="837" name="Rectangle 5"/>
          <p:cNvSpPr txBox="1"/>
          <p:nvPr/>
        </p:nvSpPr>
        <p:spPr>
          <a:xfrm>
            <a:off x="108743" y="6415114"/>
            <a:ext cx="2910881"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https://en.wikipedia.org/wiki/Mitigation_of_aviation's_environmental_impact</a:t>
            </a:r>
          </a:p>
        </p:txBody>
      </p:sp>
      <p:sp>
        <p:nvSpPr>
          <p:cNvPr id="838" name="Rectangle 5"/>
          <p:cNvSpPr txBox="1"/>
          <p:nvPr/>
        </p:nvSpPr>
        <p:spPr>
          <a:xfrm>
            <a:off x="6014243" y="6504014"/>
            <a:ext cx="291088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2) https://en.wikipedia.org/wiki/Air_traffic_control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Rectangle 2"/>
          <p:cNvSpPr txBox="1">
            <a:spLocks noGrp="1"/>
          </p:cNvSpPr>
          <p:nvPr>
            <p:ph type="title"/>
          </p:nvPr>
        </p:nvSpPr>
        <p:spPr>
          <a:xfrm>
            <a:off x="177603" y="-24619"/>
            <a:ext cx="8788794" cy="598587"/>
          </a:xfrm>
          <a:prstGeom prst="rect">
            <a:avLst/>
          </a:prstGeom>
        </p:spPr>
        <p:txBody>
          <a:bodyPr/>
          <a:lstStyle>
            <a:lvl1pPr>
              <a:defRPr sz="2000">
                <a:solidFill>
                  <a:srgbClr val="FFFFFF"/>
                </a:solidFill>
              </a:defRPr>
            </a:lvl1pPr>
          </a:lstStyle>
          <a:p>
            <a:r>
              <a:t>But technology has not been similarly stagnant ABOVE the ground:</a:t>
            </a:r>
          </a:p>
        </p:txBody>
      </p:sp>
      <p:sp>
        <p:nvSpPr>
          <p:cNvPr id="841" name="Rectangle 3"/>
          <p:cNvSpPr txBox="1"/>
          <p:nvPr/>
        </p:nvSpPr>
        <p:spPr>
          <a:xfrm>
            <a:off x="127000" y="707784"/>
            <a:ext cx="9144000" cy="5941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A modern state-of-the-art passenger aircraft will likely have on board:</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A plane-to-plane radar-based collision warning &amp; avoidance system</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b="1"/>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A satellite signal based GPS system</a:t>
            </a:r>
            <a:r>
              <a:t> continuously calculating the plane's</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3D</a:t>
            </a:r>
            <a:r>
              <a:t> position and speed, and doing so at accuracies </a:t>
            </a:r>
            <a:r>
              <a:rPr b="1"/>
              <a:t>far greater</a:t>
            </a:r>
            <a:r>
              <a:t> than ground radar</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Global topography databases</a:t>
            </a:r>
            <a:r>
              <a:rPr>
                <a:solidFill>
                  <a:srgbClr val="FBC901"/>
                </a:solidFill>
              </a:rPr>
              <a:t> </a:t>
            </a:r>
            <a:r>
              <a:t>allowing the GPS to track &amp; warn of ground obstacles</a:t>
            </a:r>
          </a:p>
          <a:p>
            <a:pPr defTabSz="868680">
              <a:spcBef>
                <a:spcPts val="400"/>
              </a:spcBef>
              <a:tabLst>
                <a:tab pos="342900" algn="l"/>
                <a:tab pos="673100" algn="l"/>
                <a:tab pos="1104900" algn="l"/>
                <a:tab pos="1536700" algn="l"/>
                <a:tab pos="1981200" algn="l"/>
              </a:tabLst>
              <a:defRPr sz="85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That real-time info is sent via un-congested two-way satellite data links which, </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unlike ground control voice radio, maintain contact out over oceans and in bad weather</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But this information is now shared with only the plane's operating company!</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b="1"/>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If a new automated flight routing system could tap into even a fraction of that information</a:t>
            </a:r>
          </a:p>
          <a:p>
            <a:pPr defTabSz="868680">
              <a:spcBef>
                <a:spcPts val="400"/>
              </a:spcBef>
              <a:tabLst>
                <a:tab pos="342900" algn="l"/>
                <a:tab pos="673100" algn="l"/>
                <a:tab pos="1104900" algn="l"/>
                <a:tab pos="1536700" algn="l"/>
                <a:tab pos="1981200" algn="l"/>
              </a:tabLst>
              <a:defRPr sz="66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FFFFF"/>
                </a:solidFill>
                <a:effectLst>
                  <a:outerShdw blurRad="36195" dist="36195" dir="2700000" rotWithShape="0">
                    <a:srgbClr val="000000"/>
                  </a:outerShdw>
                </a:effectLst>
              </a:defRPr>
            </a:pPr>
            <a:r>
              <a:t>	</a:t>
            </a:r>
            <a:r>
              <a:rPr b="1"/>
              <a:t>airplanes could be much more closely spaced, and they could follow much more </a:t>
            </a:r>
          </a:p>
          <a:p>
            <a:pPr defTabSz="868680">
              <a:spcBef>
                <a:spcPts val="400"/>
              </a:spcBef>
              <a:tabLst>
                <a:tab pos="342900" algn="l"/>
                <a:tab pos="673100" algn="l"/>
                <a:tab pos="1104900" algn="l"/>
                <a:tab pos="1536700" algn="l"/>
                <a:tab pos="1981200" algn="l"/>
              </a:tabLst>
              <a:defRPr sz="665">
                <a:solidFill>
                  <a:srgbClr val="FFFFFF"/>
                </a:solidFill>
                <a:effectLst>
                  <a:outerShdw blurRad="36195" dist="36195" dir="2700000" rotWithShape="0">
                    <a:srgbClr val="000000"/>
                  </a:outerShdw>
                </a:effectLst>
              </a:defRPr>
            </a:pPr>
            <a:endParaRPr b="1"/>
          </a:p>
          <a:p>
            <a:pPr defTabSz="868680">
              <a:spcBef>
                <a:spcPts val="400"/>
              </a:spcBef>
              <a:tabLst>
                <a:tab pos="342900" algn="l"/>
                <a:tab pos="673100" algn="l"/>
                <a:tab pos="1104900" algn="l"/>
                <a:tab pos="1536700" algn="l"/>
                <a:tab pos="1981200" algn="l"/>
              </a:tabLst>
              <a:defRPr sz="1710">
                <a:solidFill>
                  <a:srgbClr val="FFFFFF"/>
                </a:solidFill>
                <a:effectLst>
                  <a:outerShdw blurRad="36195" dist="36195" dir="2700000" rotWithShape="0">
                    <a:srgbClr val="000000"/>
                  </a:outerShdw>
                </a:effectLst>
              </a:defRPr>
            </a:pPr>
            <a:r>
              <a:t>		direct / short routes, at continuously optimized altitude</a:t>
            </a:r>
          </a:p>
          <a:p>
            <a:pPr defTabSz="868680">
              <a:spcBef>
                <a:spcPts val="400"/>
              </a:spcBef>
              <a:tabLst>
                <a:tab pos="342900" algn="l"/>
                <a:tab pos="673100" algn="l"/>
                <a:tab pos="1104900" algn="l"/>
                <a:tab pos="1536700" algn="l"/>
                <a:tab pos="1981200" algn="l"/>
              </a:tabLst>
              <a:defRPr sz="855" b="0">
                <a:solidFill>
                  <a:srgbClr val="FFFFFF"/>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BC901"/>
                </a:solidFill>
                <a:effectLst>
                  <a:outerShdw blurRad="36195" dist="36195" dir="2700000" rotWithShape="0">
                    <a:srgbClr val="000000"/>
                  </a:outerShdw>
                </a:effectLst>
              </a:defRPr>
            </a:pPr>
            <a:r>
              <a:rPr b="1"/>
              <a:t>The obstacle?</a:t>
            </a:r>
            <a:r>
              <a:t>  Decades of failure at implementing a new computer-based control system </a:t>
            </a:r>
          </a:p>
          <a:p>
            <a:pPr defTabSz="868680">
              <a:spcBef>
                <a:spcPts val="400"/>
              </a:spcBef>
              <a:tabLst>
                <a:tab pos="342900" algn="l"/>
                <a:tab pos="673100" algn="l"/>
                <a:tab pos="1104900" algn="l"/>
                <a:tab pos="1536700" algn="l"/>
                <a:tab pos="1981200" algn="l"/>
              </a:tabLst>
              <a:defRPr sz="665" b="0">
                <a:solidFill>
                  <a:srgbClr val="FBC901"/>
                </a:solidFill>
                <a:effectLst>
                  <a:outerShdw blurRad="36195" dist="36195" dir="2700000" rotWithShape="0">
                    <a:srgbClr val="000000"/>
                  </a:outerShdw>
                </a:effectLst>
              </a:defRPr>
            </a:pPr>
            <a:endParaRPr/>
          </a:p>
          <a:p>
            <a:pPr defTabSz="868680">
              <a:spcBef>
                <a:spcPts val="400"/>
              </a:spcBef>
              <a:tabLst>
                <a:tab pos="342900" algn="l"/>
                <a:tab pos="673100" algn="l"/>
                <a:tab pos="1104900" algn="l"/>
                <a:tab pos="1536700" algn="l"/>
                <a:tab pos="1981200" algn="l"/>
              </a:tabLst>
              <a:defRPr sz="1710" b="0">
                <a:solidFill>
                  <a:srgbClr val="FBC901"/>
                </a:solidFill>
                <a:effectLst>
                  <a:outerShdw blurRad="36195" dist="36195" dir="2700000" rotWithShape="0">
                    <a:srgbClr val="000000"/>
                  </a:outerShdw>
                </a:effectLst>
              </a:defRPr>
            </a:pPr>
            <a:r>
              <a:t>	that can reliably outperform today's harried human controllers + antiquated technology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2) The ever-expanding use of </a:t>
            </a:r>
            <a:r>
              <a:rPr>
                <a:solidFill>
                  <a:srgbClr val="FBC901"/>
                </a:solidFill>
              </a:rPr>
              <a:t>Lightweight Composites</a:t>
            </a:r>
          </a:p>
        </p:txBody>
      </p:sp>
      <p:sp>
        <p:nvSpPr>
          <p:cNvPr id="844" name="Rectangle 3"/>
          <p:cNvSpPr txBox="1">
            <a:spLocks noGrp="1"/>
          </p:cNvSpPr>
          <p:nvPr>
            <p:ph type="body" idx="1"/>
          </p:nvPr>
        </p:nvSpPr>
        <p:spPr>
          <a:xfrm>
            <a:off x="215205" y="671058"/>
            <a:ext cx="8992990" cy="5418367"/>
          </a:xfrm>
          <a:prstGeom prst="rect">
            <a:avLst/>
          </a:prstGeom>
        </p:spPr>
        <p:txBody>
          <a:bodyPr/>
          <a:lstStyle/>
          <a:p>
            <a:pPr>
              <a:defRPr sz="1800">
                <a:latin typeface="+mn-lt"/>
                <a:ea typeface="+mn-ea"/>
                <a:cs typeface="+mn-cs"/>
                <a:sym typeface="Arial"/>
              </a:defRPr>
            </a:pPr>
            <a:r>
              <a:t>Which comes right out of our flight model's </a:t>
            </a:r>
            <a:r>
              <a:rPr b="1"/>
              <a:t>other</a:t>
            </a:r>
            <a:r>
              <a:t> equation:</a:t>
            </a:r>
          </a:p>
          <a:p>
            <a:pPr>
              <a:defRPr sz="700">
                <a:latin typeface="+mn-lt"/>
                <a:ea typeface="+mn-ea"/>
                <a:cs typeface="+mn-cs"/>
                <a:sym typeface="Arial"/>
              </a:defRPr>
            </a:pPr>
            <a:endParaRPr/>
          </a:p>
          <a:p>
            <a:pPr algn="ctr">
              <a:defRPr sz="1800">
                <a:latin typeface="+mn-lt"/>
                <a:ea typeface="+mn-ea"/>
                <a:cs typeface="+mn-cs"/>
                <a:sym typeface="Arial"/>
              </a:defRPr>
            </a:pPr>
            <a:r>
              <a:t>Energy per distance</a:t>
            </a:r>
            <a:r>
              <a:rPr baseline="-21111"/>
              <a:t> </a:t>
            </a:r>
            <a:r>
              <a:rPr baseline="-27111"/>
              <a:t>flight_at optimum_speed</a:t>
            </a:r>
            <a:r>
              <a:t> = (c</a:t>
            </a:r>
            <a:r>
              <a:rPr baseline="-27111"/>
              <a:t>drag</a:t>
            </a:r>
            <a:r>
              <a:t> A</a:t>
            </a:r>
            <a:r>
              <a:rPr baseline="-27111"/>
              <a:t>fuselage</a:t>
            </a:r>
            <a:r>
              <a:t> / A</a:t>
            </a:r>
            <a:r>
              <a:rPr baseline="-27111"/>
              <a:t>lift</a:t>
            </a:r>
            <a:r>
              <a:t>)</a:t>
            </a:r>
            <a:r>
              <a:rPr baseline="29777"/>
              <a:t>1/2  </a:t>
            </a:r>
            <a:r>
              <a:t> x  M</a:t>
            </a:r>
            <a:r>
              <a:rPr baseline="-27111"/>
              <a:t>plane</a:t>
            </a:r>
            <a:r>
              <a:t> g</a:t>
            </a:r>
          </a:p>
          <a:p>
            <a:pPr>
              <a:defRPr sz="900">
                <a:latin typeface="+mn-lt"/>
                <a:ea typeface="+mn-ea"/>
                <a:cs typeface="+mn-cs"/>
                <a:sym typeface="Arial"/>
              </a:defRPr>
            </a:pPr>
            <a:endParaRPr/>
          </a:p>
          <a:p>
            <a:pPr>
              <a:tabLst>
                <a:tab pos="177800" algn="l"/>
                <a:tab pos="635000" algn="l"/>
                <a:tab pos="1092200" algn="l"/>
                <a:tab pos="1663700" algn="l"/>
              </a:tabLst>
              <a:defRPr sz="1800">
                <a:latin typeface="+mn-lt"/>
                <a:ea typeface="+mn-ea"/>
                <a:cs typeface="+mn-cs"/>
                <a:sym typeface="Arial"/>
              </a:defRPr>
            </a:pPr>
            <a:r>
              <a:t>Early planes maintained strength but reduced M</a:t>
            </a:r>
            <a:r>
              <a:rPr baseline="-5999"/>
              <a:t>plane</a:t>
            </a:r>
            <a:r>
              <a:t> by substituting aluminum alloys</a:t>
            </a:r>
          </a:p>
          <a:p>
            <a:pPr>
              <a:tabLst>
                <a:tab pos="177800" algn="l"/>
                <a:tab pos="635000" algn="l"/>
                <a:tab pos="1092200" algn="l"/>
                <a:tab pos="1663700" algn="l"/>
              </a:tabLst>
              <a:defRPr sz="900">
                <a:latin typeface="+mn-lt"/>
                <a:ea typeface="+mn-ea"/>
                <a:cs typeface="+mn-cs"/>
                <a:sym typeface="Arial"/>
              </a:defRPr>
            </a:pPr>
            <a:endParaRPr/>
          </a:p>
          <a:p>
            <a:pPr>
              <a:tabLst>
                <a:tab pos="177800" algn="l"/>
                <a:tab pos="635000" algn="l"/>
                <a:tab pos="1092200" algn="l"/>
                <a:tab pos="1663700" algn="l"/>
              </a:tabLst>
              <a:defRPr sz="1800">
                <a:latin typeface="+mn-lt"/>
                <a:ea typeface="+mn-ea"/>
                <a:cs typeface="+mn-cs"/>
                <a:sym typeface="Arial"/>
              </a:defRPr>
            </a:pPr>
            <a:r>
              <a:t>New planes reduce it by substituting even lighter &amp; stronger </a:t>
            </a:r>
            <a:r>
              <a:rPr b="1">
                <a:solidFill>
                  <a:srgbClr val="FBC901"/>
                </a:solidFill>
              </a:rPr>
              <a:t>composite materials</a:t>
            </a:r>
          </a:p>
          <a:p>
            <a:pPr>
              <a:tabLst>
                <a:tab pos="292100" algn="l"/>
                <a:tab pos="635000" algn="l"/>
                <a:tab pos="1092200" algn="l"/>
                <a:tab pos="1663700" algn="l"/>
              </a:tabLst>
              <a:defRPr sz="900">
                <a:latin typeface="+mn-lt"/>
                <a:ea typeface="+mn-ea"/>
                <a:cs typeface="+mn-cs"/>
                <a:sym typeface="Arial"/>
              </a:defRPr>
            </a:pPr>
            <a:endParaRPr b="1">
              <a:solidFill>
                <a:srgbClr val="FBC901"/>
              </a:solidFill>
            </a:endParaRPr>
          </a:p>
          <a:p>
            <a:pPr>
              <a:tabLst>
                <a:tab pos="292100" algn="l"/>
                <a:tab pos="635000" algn="l"/>
                <a:tab pos="1092200" algn="l"/>
                <a:tab pos="1663700" algn="l"/>
              </a:tabLst>
              <a:defRPr sz="1800">
                <a:latin typeface="+mn-lt"/>
                <a:ea typeface="+mn-ea"/>
                <a:cs typeface="+mn-cs"/>
                <a:sym typeface="Arial"/>
              </a:defRPr>
            </a:pPr>
            <a:r>
              <a:t>Composite materials consist of criss-crossed mats or stacked layers of parallel fibers</a:t>
            </a:r>
          </a:p>
          <a:p>
            <a:pPr marL="0" lvl="1" indent="640896">
              <a:buSzTx/>
              <a:buNone/>
              <a:tabLst>
                <a:tab pos="292100" algn="l"/>
                <a:tab pos="635000" algn="l"/>
                <a:tab pos="1092200" algn="l"/>
                <a:tab pos="1663700" algn="l"/>
              </a:tabLst>
              <a:defRPr sz="7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	that bend easily but are extremely hard to pull apart (i.e., are very strong in tension)</a:t>
            </a:r>
          </a:p>
          <a:p>
            <a:pPr>
              <a:tabLst>
                <a:tab pos="292100" algn="l"/>
                <a:tab pos="635000" algn="l"/>
                <a:tab pos="1092200" algn="l"/>
                <a:tab pos="1663700" algn="l"/>
              </a:tabLst>
              <a:defRPr sz="9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These are then soaked in a resin that, once it solidifies, resists compression</a:t>
            </a:r>
          </a:p>
          <a:p>
            <a:pPr>
              <a:tabLst>
                <a:tab pos="292100" algn="l"/>
                <a:tab pos="635000" algn="l"/>
                <a:tab pos="1092200" algn="l"/>
                <a:tab pos="1663700" algn="l"/>
              </a:tabLst>
              <a:defRPr sz="9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Working together, this yields exceptionally light but flexible and strong material</a:t>
            </a:r>
          </a:p>
          <a:p>
            <a:pPr>
              <a:tabLst>
                <a:tab pos="292100" algn="l"/>
                <a:tab pos="635000" algn="l"/>
                <a:tab pos="1092200" algn="l"/>
                <a:tab pos="1663700" algn="l"/>
              </a:tabLst>
              <a:defRPr sz="7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	Very early composites (e.g., "Bakelite") used wood fibers</a:t>
            </a:r>
          </a:p>
          <a:p>
            <a:pPr>
              <a:tabLst>
                <a:tab pos="292100" algn="l"/>
                <a:tab pos="635000" algn="l"/>
                <a:tab pos="1092200" algn="l"/>
                <a:tab pos="1663700" algn="l"/>
              </a:tabLst>
              <a:defRPr sz="9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	"Fiberglass" was later strengthened by mats of glass fiber </a:t>
            </a:r>
          </a:p>
          <a:p>
            <a:pPr>
              <a:tabLst>
                <a:tab pos="292100" algn="l"/>
                <a:tab pos="635000" algn="l"/>
                <a:tab pos="1092200" algn="l"/>
                <a:tab pos="1663700" algn="l"/>
              </a:tabLst>
              <a:defRPr sz="900">
                <a:latin typeface="+mn-lt"/>
                <a:ea typeface="+mn-ea"/>
                <a:cs typeface="+mn-cs"/>
                <a:sym typeface="Arial"/>
              </a:defRPr>
            </a:pPr>
            <a:endParaRPr/>
          </a:p>
          <a:p>
            <a:pPr>
              <a:tabLst>
                <a:tab pos="292100" algn="l"/>
                <a:tab pos="635000" algn="l"/>
                <a:tab pos="1092200" algn="l"/>
                <a:tab pos="1663700" algn="l"/>
              </a:tabLst>
              <a:defRPr sz="1800">
                <a:latin typeface="+mn-lt"/>
                <a:ea typeface="+mn-ea"/>
                <a:cs typeface="+mn-cs"/>
                <a:sym typeface="Arial"/>
              </a:defRPr>
            </a:pPr>
            <a:r>
              <a:t>	And now even stronger composites use carbon fibers:</a:t>
            </a:r>
          </a:p>
        </p:txBody>
      </p:sp>
      <p:pic>
        <p:nvPicPr>
          <p:cNvPr id="845" name="Image" descr="Image"/>
          <p:cNvPicPr>
            <a:picLocks noChangeAspect="1"/>
          </p:cNvPicPr>
          <p:nvPr/>
        </p:nvPicPr>
        <p:blipFill>
          <a:blip r:embed="rId2"/>
          <a:stretch>
            <a:fillRect/>
          </a:stretch>
        </p:blipFill>
        <p:spPr>
          <a:xfrm>
            <a:off x="6604000" y="4846935"/>
            <a:ext cx="2291954" cy="1718965"/>
          </a:xfrm>
          <a:prstGeom prst="rect">
            <a:avLst/>
          </a:prstGeom>
          <a:ln w="12700">
            <a:miter lim="400000"/>
          </a:ln>
        </p:spPr>
      </p:pic>
      <p:sp>
        <p:nvSpPr>
          <p:cNvPr id="846" name="Rectangle 5"/>
          <p:cNvSpPr txBox="1"/>
          <p:nvPr/>
        </p:nvSpPr>
        <p:spPr>
          <a:xfrm>
            <a:off x="515143" y="6440514"/>
            <a:ext cx="525725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Figure:  https://www.appropedia.org/Composites_in_the_Aircraft_Industry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Rectangle 2"/>
          <p:cNvSpPr txBox="1">
            <a:spLocks noGrp="1"/>
          </p:cNvSpPr>
          <p:nvPr>
            <p:ph type="title"/>
          </p:nvPr>
        </p:nvSpPr>
        <p:spPr>
          <a:xfrm>
            <a:off x="177603" y="-24619"/>
            <a:ext cx="8788794" cy="598587"/>
          </a:xfrm>
          <a:prstGeom prst="rect">
            <a:avLst/>
          </a:prstGeom>
        </p:spPr>
        <p:txBody>
          <a:bodyPr/>
          <a:lstStyle/>
          <a:p>
            <a:pPr>
              <a:defRPr>
                <a:solidFill>
                  <a:srgbClr val="FFFFFF"/>
                </a:solidFill>
              </a:defRPr>
            </a:pPr>
            <a:r>
              <a:t>Extent of lightweight composite use?  Savings in fuel / CO</a:t>
            </a:r>
            <a:r>
              <a:rPr baseline="-5999"/>
              <a:t>2</a:t>
            </a:r>
            <a:r>
              <a:t>?</a:t>
            </a:r>
          </a:p>
        </p:txBody>
      </p:sp>
      <p:sp>
        <p:nvSpPr>
          <p:cNvPr id="849" name="Rectangle 3"/>
          <p:cNvSpPr txBox="1"/>
          <p:nvPr/>
        </p:nvSpPr>
        <p:spPr>
          <a:xfrm>
            <a:off x="152400" y="580784"/>
            <a:ext cx="8994627" cy="838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In the Boeing 787, indicated green wing areas are made of fiberglass composites while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grey wing areas + major body areas are made of carbon fiber composites </a:t>
            </a:r>
            <a:r>
              <a:rPr baseline="31999"/>
              <a:t>1</a:t>
            </a:r>
          </a:p>
        </p:txBody>
      </p:sp>
      <p:sp>
        <p:nvSpPr>
          <p:cNvPr id="850" name="Rectangle 5"/>
          <p:cNvSpPr txBox="1"/>
          <p:nvPr/>
        </p:nvSpPr>
        <p:spPr>
          <a:xfrm>
            <a:off x="88355" y="6237730"/>
            <a:ext cx="8970317" cy="594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defRPr>
            </a:pPr>
            <a:r>
              <a:t>1) https://www.appropedia.org/Composites_in_the_Aircraft_Industry</a:t>
            </a:r>
          </a:p>
          <a:p>
            <a:pPr algn="ctr">
              <a:defRPr sz="200" b="0" i="1">
                <a:solidFill>
                  <a:schemeClr val="accent1"/>
                </a:solidFill>
                <a:effectLst>
                  <a:outerShdw blurRad="38100" dist="38100" dir="2700000" rotWithShape="0">
                    <a:srgbClr val="000000"/>
                  </a:outerShdw>
                </a:effectLst>
              </a:defRPr>
            </a:pPr>
            <a:endParaRPr/>
          </a:p>
          <a:p>
            <a:pPr algn="ctr">
              <a:defRPr sz="1100" b="0" i="1">
                <a:solidFill>
                  <a:schemeClr val="accent1"/>
                </a:solidFill>
                <a:effectLst>
                  <a:outerShdw blurRad="38100" dist="38100" dir="2700000" rotWithShape="0">
                    <a:srgbClr val="000000"/>
                  </a:outerShdw>
                </a:effectLst>
              </a:defRPr>
            </a:pPr>
            <a:r>
              <a:t>2) https://www.sciencedirect.com/science/article/pii/S2212540X18300191</a:t>
            </a:r>
          </a:p>
          <a:p>
            <a:pPr algn="ctr">
              <a:defRPr sz="200" b="0" i="1">
                <a:solidFill>
                  <a:schemeClr val="accent1"/>
                </a:solidFill>
                <a:effectLst>
                  <a:outerShdw blurRad="38100" dist="38100" dir="2700000" rotWithShape="0">
                    <a:srgbClr val="000000"/>
                  </a:outerShdw>
                </a:effectLst>
              </a:defRPr>
            </a:pPr>
            <a:endParaRPr/>
          </a:p>
          <a:p>
            <a:pPr algn="ctr">
              <a:defRPr sz="1100" b="0" i="1">
                <a:solidFill>
                  <a:schemeClr val="accent1"/>
                </a:solidFill>
                <a:effectLst>
                  <a:outerShdw blurRad="38100" dist="38100" dir="2700000" rotWithShape="0">
                    <a:srgbClr val="000000"/>
                  </a:outerShdw>
                </a:effectLst>
              </a:defRPr>
            </a:pPr>
            <a:r>
              <a:t>3) https://www.researchgate.net/publication/268814067_Advanced_Lightweight_Aircraft_Design_Configurations_for_Green_Operations</a:t>
            </a:r>
          </a:p>
        </p:txBody>
      </p:sp>
      <p:pic>
        <p:nvPicPr>
          <p:cNvPr id="851" name="Image" descr="Image"/>
          <p:cNvPicPr>
            <a:picLocks noChangeAspect="1"/>
          </p:cNvPicPr>
          <p:nvPr/>
        </p:nvPicPr>
        <p:blipFill>
          <a:blip r:embed="rId2"/>
          <a:stretch>
            <a:fillRect/>
          </a:stretch>
        </p:blipFill>
        <p:spPr>
          <a:xfrm>
            <a:off x="1381283" y="1553401"/>
            <a:ext cx="6122967" cy="2700247"/>
          </a:xfrm>
          <a:prstGeom prst="rect">
            <a:avLst/>
          </a:prstGeom>
          <a:ln w="12700">
            <a:miter lim="400000"/>
          </a:ln>
        </p:spPr>
      </p:pic>
      <p:sp>
        <p:nvSpPr>
          <p:cNvPr id="852" name="Rectangle 3"/>
          <p:cNvSpPr txBox="1"/>
          <p:nvPr/>
        </p:nvSpPr>
        <p:spPr>
          <a:xfrm>
            <a:off x="114300" y="4374619"/>
            <a:ext cx="8994627" cy="1932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It's widely claimed that the resulting </a:t>
            </a:r>
            <a:r>
              <a:rPr b="1"/>
              <a:t>aircraft weight reduction is typically about 20%</a:t>
            </a:r>
            <a:r>
              <a: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that </a:t>
            </a:r>
            <a:r>
              <a:rPr b="1"/>
              <a:t>reduction in fuel use, and hence CO</a:t>
            </a:r>
            <a:r>
              <a:rPr b="1" baseline="-5999"/>
              <a:t>2</a:t>
            </a:r>
            <a:r>
              <a:rPr b="1"/>
              <a:t> emission, is about 10-12%</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b="1"/>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data trail I followed led to those final claims being pulled right out of thin air (!) </a:t>
            </a:r>
            <a:r>
              <a:rPr baseline="31999"/>
              <a:t>2, 3</a:t>
            </a:r>
          </a:p>
          <a:p>
            <a:pPr lvl="1" indent="640896">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Nevertheless, expanding use of composites in aircraft clearly confirms their value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3) More energy efficient </a:t>
            </a:r>
            <a:r>
              <a:rPr b="1">
                <a:solidFill>
                  <a:srgbClr val="FBC901"/>
                </a:solidFill>
              </a:rPr>
              <a:t>Geared Turbofan Engines</a:t>
            </a:r>
          </a:p>
        </p:txBody>
      </p:sp>
      <p:sp>
        <p:nvSpPr>
          <p:cNvPr id="855" name="Rectangle 3"/>
          <p:cNvSpPr txBox="1"/>
          <p:nvPr/>
        </p:nvSpPr>
        <p:spPr>
          <a:xfrm>
            <a:off x="50800" y="682384"/>
            <a:ext cx="9042400" cy="1909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At the center of a </a:t>
            </a:r>
            <a:r>
              <a:rPr b="1">
                <a:solidFill>
                  <a:srgbClr val="FBC901"/>
                </a:solidFill>
              </a:rPr>
              <a:t>1950's jet engine</a:t>
            </a:r>
            <a:r>
              <a:t>, compressed air entered a combustion chamber</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where it was mixed with jet fuel vapor, and the mixture ignited</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That now hot &amp; expanding "exhaust gas" then passed thru a series of </a:t>
            </a:r>
            <a:r>
              <a:rPr b="1">
                <a:solidFill>
                  <a:srgbClr val="FBC901"/>
                </a:solidFill>
              </a:rPr>
              <a:t>turbine blades</a:t>
            </a:r>
            <a:r>
              <a:t>,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and then "jetted" out the rear of the engine providing thrust for a Boeing 707 or DC-8</a:t>
            </a:r>
          </a:p>
        </p:txBody>
      </p:sp>
      <p:sp>
        <p:nvSpPr>
          <p:cNvPr id="856" name="Rectangle 5"/>
          <p:cNvSpPr txBox="1"/>
          <p:nvPr/>
        </p:nvSpPr>
        <p:spPr>
          <a:xfrm>
            <a:off x="1480343" y="66564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https://en.wikipedia.org/wiki/Jet_engine </a:t>
            </a:r>
          </a:p>
        </p:txBody>
      </p:sp>
      <p:grpSp>
        <p:nvGrpSpPr>
          <p:cNvPr id="859" name="Group"/>
          <p:cNvGrpSpPr/>
          <p:nvPr/>
        </p:nvGrpSpPr>
        <p:grpSpPr>
          <a:xfrm>
            <a:off x="1932756" y="2689021"/>
            <a:ext cx="5278488" cy="2122426"/>
            <a:chOff x="0" y="0"/>
            <a:chExt cx="5278487" cy="2122424"/>
          </a:xfrm>
        </p:grpSpPr>
        <p:sp>
          <p:nvSpPr>
            <p:cNvPr id="857" name="Rectangle"/>
            <p:cNvSpPr/>
            <p:nvPr/>
          </p:nvSpPr>
          <p:spPr>
            <a:xfrm>
              <a:off x="0" y="24440"/>
              <a:ext cx="5269416" cy="209798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858" name="Picture 3" descr="Picture 3"/>
            <p:cNvPicPr>
              <a:picLocks noChangeAspect="1"/>
            </p:cNvPicPr>
            <p:nvPr/>
          </p:nvPicPr>
          <p:blipFill>
            <a:blip r:embed="rId2"/>
            <a:stretch>
              <a:fillRect/>
            </a:stretch>
          </p:blipFill>
          <p:spPr>
            <a:xfrm>
              <a:off x="33527" y="0"/>
              <a:ext cx="5244961" cy="2097984"/>
            </a:xfrm>
            <a:prstGeom prst="rect">
              <a:avLst/>
            </a:prstGeom>
            <a:ln w="12700" cap="flat">
              <a:noFill/>
              <a:miter lim="400000"/>
            </a:ln>
            <a:effectLst/>
          </p:spPr>
        </p:pic>
      </p:grpSp>
      <p:sp>
        <p:nvSpPr>
          <p:cNvPr id="860" name="Rectangle 3"/>
          <p:cNvSpPr txBox="1"/>
          <p:nvPr/>
        </p:nvSpPr>
        <p:spPr>
          <a:xfrm>
            <a:off x="165100" y="5013122"/>
            <a:ext cx="9017000" cy="1405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Those turbine blades were attached to shaft thereby spun by the exhaust gas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At the front of that spinning shaft a series of </a:t>
            </a:r>
            <a:r>
              <a:rPr b="1">
                <a:solidFill>
                  <a:srgbClr val="FBC901"/>
                </a:solidFill>
              </a:rPr>
              <a:t>compressor blades</a:t>
            </a:r>
            <a:r>
              <a:t> were also attached,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which compressed thin incoming high-altitude air enough to maintain combustion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Rectangle 2"/>
          <p:cNvSpPr txBox="1">
            <a:spLocks noGrp="1"/>
          </p:cNvSpPr>
          <p:nvPr>
            <p:ph type="title"/>
          </p:nvPr>
        </p:nvSpPr>
        <p:spPr>
          <a:xfrm>
            <a:off x="177603" y="-24619"/>
            <a:ext cx="8788794" cy="598587"/>
          </a:xfrm>
          <a:prstGeom prst="rect">
            <a:avLst/>
          </a:prstGeom>
        </p:spPr>
        <p:txBody>
          <a:bodyPr/>
          <a:lstStyle>
            <a:lvl1pPr>
              <a:defRPr>
                <a:solidFill>
                  <a:srgbClr val="FFFFFF"/>
                </a:solidFill>
              </a:defRPr>
            </a:lvl1pPr>
          </a:lstStyle>
          <a:p>
            <a:r>
              <a:t>But then someone apparently wondered:</a:t>
            </a:r>
          </a:p>
        </p:txBody>
      </p:sp>
      <p:sp>
        <p:nvSpPr>
          <p:cNvPr id="863" name="Rectangle 3"/>
          <p:cNvSpPr txBox="1"/>
          <p:nvPr/>
        </p:nvSpPr>
        <p:spPr>
          <a:xfrm>
            <a:off x="101600" y="669684"/>
            <a:ext cx="9032429" cy="2231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a:solidFill>
                  <a:srgbClr val="FFFFFF"/>
                </a:solidFill>
                <a:effectLst>
                  <a:outerShdw blurRad="38100" dist="38100" dir="2700000" rotWithShape="0">
                    <a:srgbClr val="000000"/>
                  </a:outerShdw>
                </a:effectLst>
              </a:defRPr>
            </a:pPr>
            <a:r>
              <a:t>Why not </a:t>
            </a:r>
            <a:r>
              <a:rPr>
                <a:solidFill>
                  <a:srgbClr val="FBC901"/>
                </a:solidFill>
              </a:rPr>
              <a:t>also</a:t>
            </a:r>
            <a:r>
              <a:t> add a big propeller to the front end of that turbine's shaft?</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But large conventional propellers must spin much more slowly than jet turbines</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So a speed-reducing gearbox must also be added, which produced the </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a:t>
            </a:r>
            <a:r>
              <a:rPr b="1">
                <a:solidFill>
                  <a:srgbClr val="FBC901"/>
                </a:solidFill>
              </a:rPr>
              <a:t>turboprop engine </a:t>
            </a:r>
            <a:r>
              <a:t>still powering many/most short-haul commuter aircraft: </a:t>
            </a:r>
            <a:r>
              <a:rPr baseline="31999"/>
              <a:t>1</a:t>
            </a:r>
          </a:p>
        </p:txBody>
      </p:sp>
      <p:sp>
        <p:nvSpPr>
          <p:cNvPr id="864" name="Rectangle 5"/>
          <p:cNvSpPr txBox="1"/>
          <p:nvPr/>
        </p:nvSpPr>
        <p:spPr>
          <a:xfrm>
            <a:off x="265608" y="6529414"/>
            <a:ext cx="8704412"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https://en.wikipedia.org/wiki/Turboprop	2) https://www.boldmethod.com/learn-to-fly/systems/this-is-how-a-turboprop-engine-works/</a:t>
            </a:r>
          </a:p>
        </p:txBody>
      </p:sp>
      <p:grpSp>
        <p:nvGrpSpPr>
          <p:cNvPr id="867" name="Group"/>
          <p:cNvGrpSpPr/>
          <p:nvPr/>
        </p:nvGrpSpPr>
        <p:grpSpPr>
          <a:xfrm>
            <a:off x="662119" y="2708692"/>
            <a:ext cx="4018361" cy="2340696"/>
            <a:chOff x="0" y="0"/>
            <a:chExt cx="4018359" cy="2340694"/>
          </a:xfrm>
        </p:grpSpPr>
        <p:sp>
          <p:nvSpPr>
            <p:cNvPr id="865" name="Rectangle"/>
            <p:cNvSpPr/>
            <p:nvPr/>
          </p:nvSpPr>
          <p:spPr>
            <a:xfrm>
              <a:off x="41777" y="45309"/>
              <a:ext cx="3934806" cy="2250077"/>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866" name="Image" descr="Image"/>
            <p:cNvPicPr>
              <a:picLocks noChangeAspect="1"/>
            </p:cNvPicPr>
            <p:nvPr/>
          </p:nvPicPr>
          <p:blipFill>
            <a:blip r:embed="rId2"/>
            <a:stretch>
              <a:fillRect/>
            </a:stretch>
          </p:blipFill>
          <p:spPr>
            <a:xfrm>
              <a:off x="0" y="0"/>
              <a:ext cx="4018360" cy="2340695"/>
            </a:xfrm>
            <a:prstGeom prst="rect">
              <a:avLst/>
            </a:prstGeom>
            <a:ln w="12700" cap="flat">
              <a:noFill/>
              <a:miter lim="400000"/>
            </a:ln>
            <a:effectLst/>
          </p:spPr>
        </p:pic>
      </p:grpSp>
      <p:sp>
        <p:nvSpPr>
          <p:cNvPr id="868" name="Rectangle 3"/>
          <p:cNvSpPr txBox="1"/>
          <p:nvPr/>
        </p:nvSpPr>
        <p:spPr>
          <a:xfrm>
            <a:off x="190500" y="5451745"/>
            <a:ext cx="8763000" cy="908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But by the late 1960's, a new smaller and specially designed high-speed "fan" was </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r>
              <a:t>	</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being attached </a:t>
            </a:r>
            <a:r>
              <a:rPr b="1"/>
              <a:t>directly</a:t>
            </a:r>
            <a:r>
              <a:t> to the front of rapidly spinning turbines, producing:</a:t>
            </a:r>
          </a:p>
        </p:txBody>
      </p:sp>
      <p:sp>
        <p:nvSpPr>
          <p:cNvPr id="869" name="Rectangle 3"/>
          <p:cNvSpPr txBox="1"/>
          <p:nvPr/>
        </p:nvSpPr>
        <p:spPr>
          <a:xfrm>
            <a:off x="5032722" y="3122324"/>
            <a:ext cx="4018360" cy="18762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2641600" algn="l"/>
              </a:tabLst>
              <a:defRPr sz="1600">
                <a:solidFill>
                  <a:srgbClr val="FBC901"/>
                </a:solidFill>
                <a:effectLst>
                  <a:outerShdw blurRad="38100" dist="38100" dir="2700000" rotWithShape="0">
                    <a:srgbClr val="000000"/>
                  </a:outerShdw>
                </a:effectLst>
              </a:defRPr>
            </a:pPr>
            <a:r>
              <a:t>TURBINE rotating at:	35,000 RPM</a:t>
            </a:r>
          </a:p>
          <a:p>
            <a:pPr>
              <a:spcBef>
                <a:spcPts val="400"/>
              </a:spcBef>
              <a:tabLst>
                <a:tab pos="2641600" algn="l"/>
              </a:tabLst>
              <a:defRPr sz="700">
                <a:solidFill>
                  <a:srgbClr val="FBC901"/>
                </a:solidFill>
                <a:effectLst>
                  <a:outerShdw blurRad="38100" dist="38100" dir="2700000" rotWithShape="0">
                    <a:srgbClr val="000000"/>
                  </a:outerShdw>
                </a:effectLst>
              </a:defRPr>
            </a:pPr>
            <a:endParaRPr/>
          </a:p>
          <a:p>
            <a:pPr>
              <a:spcBef>
                <a:spcPts val="400"/>
              </a:spcBef>
              <a:tabLst>
                <a:tab pos="2641600" algn="l"/>
              </a:tabLst>
              <a:defRPr sz="1600">
                <a:solidFill>
                  <a:srgbClr val="FBC901"/>
                </a:solidFill>
                <a:effectLst>
                  <a:outerShdw blurRad="38100" dist="38100" dir="2700000" rotWithShape="0">
                    <a:srgbClr val="000000"/>
                  </a:outerShdw>
                </a:effectLst>
              </a:defRPr>
            </a:pPr>
            <a:r>
              <a:t>GEARBOX ratio:	18:1</a:t>
            </a:r>
          </a:p>
          <a:p>
            <a:pPr>
              <a:spcBef>
                <a:spcPts val="400"/>
              </a:spcBef>
              <a:tabLst>
                <a:tab pos="2641600" algn="l"/>
              </a:tabLst>
              <a:defRPr sz="700">
                <a:solidFill>
                  <a:srgbClr val="FBC901"/>
                </a:solidFill>
                <a:effectLst>
                  <a:outerShdw blurRad="38100" dist="38100" dir="2700000" rotWithShape="0">
                    <a:srgbClr val="000000"/>
                  </a:outerShdw>
                </a:effectLst>
              </a:defRPr>
            </a:pPr>
            <a:endParaRPr/>
          </a:p>
          <a:p>
            <a:pPr>
              <a:spcBef>
                <a:spcPts val="400"/>
              </a:spcBef>
              <a:tabLst>
                <a:tab pos="2641600" algn="l"/>
              </a:tabLst>
              <a:defRPr sz="1600">
                <a:solidFill>
                  <a:srgbClr val="FBC901"/>
                </a:solidFill>
                <a:effectLst>
                  <a:outerShdw blurRad="38100" dist="38100" dir="2700000" rotWithShape="0">
                    <a:srgbClr val="000000"/>
                  </a:outerShdw>
                </a:effectLst>
              </a:defRPr>
            </a:pPr>
            <a:r>
              <a:t>together driving</a:t>
            </a:r>
          </a:p>
          <a:p>
            <a:pPr>
              <a:spcBef>
                <a:spcPts val="400"/>
              </a:spcBef>
              <a:tabLst>
                <a:tab pos="2641600" algn="l"/>
              </a:tabLst>
              <a:defRPr sz="700">
                <a:solidFill>
                  <a:srgbClr val="FBC901"/>
                </a:solidFill>
                <a:effectLst>
                  <a:outerShdw blurRad="38100" dist="38100" dir="2700000" rotWithShape="0">
                    <a:srgbClr val="000000"/>
                  </a:outerShdw>
                </a:effectLst>
              </a:defRPr>
            </a:pPr>
            <a:endParaRPr/>
          </a:p>
          <a:p>
            <a:pPr>
              <a:spcBef>
                <a:spcPts val="400"/>
              </a:spcBef>
              <a:tabLst>
                <a:tab pos="2641600" algn="l"/>
              </a:tabLst>
              <a:defRPr sz="1600">
                <a:solidFill>
                  <a:srgbClr val="FFFFFF"/>
                </a:solidFill>
                <a:effectLst>
                  <a:outerShdw blurRad="38100" dist="38100" dir="2700000" rotWithShape="0">
                    <a:srgbClr val="000000"/>
                  </a:outerShdw>
                </a:effectLst>
              </a:defRPr>
            </a:pPr>
            <a:r>
              <a:rPr>
                <a:solidFill>
                  <a:srgbClr val="FBC901"/>
                </a:solidFill>
              </a:rPr>
              <a:t>PROPELLER rotating at: 	1,900 RPM</a:t>
            </a:r>
            <a:r>
              <a:t> </a:t>
            </a:r>
            <a:r>
              <a:rPr baseline="31999">
                <a:solidFill>
                  <a:srgbClr val="FBC901"/>
                </a:solidFill>
              </a:rPr>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Today's jumbo-jet standard, the </a:t>
            </a:r>
            <a:r>
              <a:rPr b="1">
                <a:solidFill>
                  <a:srgbClr val="FBC901"/>
                </a:solidFill>
              </a:rPr>
              <a:t>Turbofan Engine</a:t>
            </a:r>
          </a:p>
        </p:txBody>
      </p:sp>
      <p:sp>
        <p:nvSpPr>
          <p:cNvPr id="872" name="Rectangle 3"/>
          <p:cNvSpPr txBox="1"/>
          <p:nvPr/>
        </p:nvSpPr>
        <p:spPr>
          <a:xfrm>
            <a:off x="203200" y="707784"/>
            <a:ext cx="8763000" cy="2096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The front fan produces a much larger but slower and calmer flow of air</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	Most of which actually </a:t>
            </a:r>
            <a:r>
              <a:rPr b="1"/>
              <a:t>bypasses</a:t>
            </a:r>
            <a:r>
              <a:t> the turbine (passing around and along it)</a:t>
            </a:r>
          </a:p>
          <a:p>
            <a:pPr>
              <a:spcBef>
                <a:spcPts val="400"/>
              </a:spcBef>
              <a:tabLst>
                <a:tab pos="368300" algn="l"/>
                <a:tab pos="711200" algn="l"/>
                <a:tab pos="1168400" algn="l"/>
                <a:tab pos="1625600" algn="l"/>
              </a:tabLst>
              <a:defRPr sz="900" b="0">
                <a:solidFill>
                  <a:srgbClr val="FFFFFF"/>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a:solidFill>
                  <a:srgbClr val="FFFFFF"/>
                </a:solidFill>
                <a:effectLst>
                  <a:outerShdw blurRad="38100" dist="38100" dir="2700000" rotWithShape="0">
                    <a:srgbClr val="000000"/>
                  </a:outerShdw>
                </a:effectLst>
              </a:defRPr>
            </a:pPr>
            <a:r>
              <a:t>This greatly enhances overall engine thrust and does so with less noise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sz="1600" b="0">
                <a:solidFill>
                  <a:srgbClr val="FFFFFF"/>
                </a:solidFill>
                <a:effectLst>
                  <a:outerShdw blurRad="38100" dist="38100" dir="2700000" rotWithShape="0">
                    <a:srgbClr val="000000"/>
                  </a:outerShdw>
                </a:effectLst>
              </a:defRPr>
            </a:pPr>
            <a:r>
              <a:t>(if necessary, </a:t>
            </a:r>
            <a:r>
              <a:rPr b="1"/>
              <a:t>click</a:t>
            </a:r>
            <a:r>
              <a:t> on this Wikipedia image to trigger its animation)</a:t>
            </a:r>
          </a:p>
        </p:txBody>
      </p:sp>
      <p:sp>
        <p:nvSpPr>
          <p:cNvPr id="873" name="Rectangle 5"/>
          <p:cNvSpPr txBox="1"/>
          <p:nvPr/>
        </p:nvSpPr>
        <p:spPr>
          <a:xfrm>
            <a:off x="1480343" y="6529414"/>
            <a:ext cx="6183314"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https://en.wikipedia.org/wiki/Turbofan</a:t>
            </a:r>
          </a:p>
        </p:txBody>
      </p:sp>
      <p:pic>
        <p:nvPicPr>
          <p:cNvPr id="874" name="Turbofan3_Labelled.gif" descr="Turbofan3_Labelled.gif"/>
          <p:cNvPicPr>
            <a:picLocks/>
          </p:cNvPicPr>
          <p:nvPr/>
        </p:nvPicPr>
        <p:blipFill>
          <a:blip r:embed="rId2"/>
          <a:stretch>
            <a:fillRect/>
          </a:stretch>
        </p:blipFill>
        <p:spPr>
          <a:xfrm>
            <a:off x="2012755" y="2925091"/>
            <a:ext cx="5011827" cy="3758871"/>
          </a:xfrm>
          <a:prstGeom prst="rect">
            <a:avLst/>
          </a:prstGeom>
          <a:ln w="12700">
            <a:miter lim="400000"/>
          </a:ln>
        </p:spPr>
      </p:pic>
      <p:grpSp>
        <p:nvGrpSpPr>
          <p:cNvPr id="877" name="Group"/>
          <p:cNvGrpSpPr/>
          <p:nvPr/>
        </p:nvGrpSpPr>
        <p:grpSpPr>
          <a:xfrm>
            <a:off x="1882675" y="2677824"/>
            <a:ext cx="3421907" cy="1119477"/>
            <a:chOff x="0" y="0"/>
            <a:chExt cx="3421905" cy="1119475"/>
          </a:xfrm>
        </p:grpSpPr>
        <p:sp>
          <p:nvSpPr>
            <p:cNvPr id="875" name="Rectangle 3"/>
            <p:cNvSpPr txBox="1"/>
            <p:nvPr/>
          </p:nvSpPr>
          <p:spPr>
            <a:xfrm>
              <a:off x="0" y="0"/>
              <a:ext cx="3421906" cy="3948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tabLst>
                  <a:tab pos="368300" algn="l"/>
                  <a:tab pos="711200" algn="l"/>
                  <a:tab pos="1168400" algn="l"/>
                  <a:tab pos="1625600" algn="l"/>
                </a:tabLst>
                <a:defRPr sz="1600">
                  <a:solidFill>
                    <a:srgbClr val="FBC901"/>
                  </a:solidFill>
                  <a:effectLst>
                    <a:outerShdw blurRad="38100" dist="38100" dir="2700000" rotWithShape="0">
                      <a:srgbClr val="000000"/>
                    </a:outerShdw>
                  </a:effectLst>
                </a:defRPr>
              </a:lvl1pPr>
            </a:lstStyle>
            <a:p>
              <a:r>
                <a:t>"Fan"</a:t>
              </a:r>
            </a:p>
          </p:txBody>
        </p:sp>
        <p:sp>
          <p:nvSpPr>
            <p:cNvPr id="876" name="Line"/>
            <p:cNvSpPr/>
            <p:nvPr/>
          </p:nvSpPr>
          <p:spPr>
            <a:xfrm flipV="1">
              <a:off x="1711424" y="382875"/>
              <a:ext cx="1" cy="73660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Rectangle 3"/>
          <p:cNvSpPr txBox="1">
            <a:spLocks noGrp="1"/>
          </p:cNvSpPr>
          <p:nvPr>
            <p:ph type="body" sz="half" idx="1"/>
          </p:nvPr>
        </p:nvSpPr>
        <p:spPr>
          <a:xfrm>
            <a:off x="114300" y="656211"/>
            <a:ext cx="9071571" cy="2341415"/>
          </a:xfrm>
          <a:prstGeom prst="rect">
            <a:avLst/>
          </a:prstGeom>
        </p:spPr>
        <p:txBody>
          <a:bodyPr/>
          <a:lstStyle/>
          <a:p>
            <a:pPr>
              <a:tabLst>
                <a:tab pos="292100" algn="l"/>
                <a:tab pos="635000" algn="l"/>
                <a:tab pos="1092200" algn="l"/>
                <a:tab pos="1549400" algn="l"/>
              </a:tabLst>
              <a:defRPr sz="1800"/>
            </a:pPr>
            <a:r>
              <a:t>And their resulting mini sonic booms waste energy because</a:t>
            </a:r>
          </a:p>
          <a:p>
            <a:pPr marL="0" lvl="1" indent="640896">
              <a:buSzTx/>
              <a:buNone/>
              <a:tabLst>
                <a:tab pos="292100" algn="l"/>
                <a:tab pos="635000" algn="l"/>
                <a:tab pos="1092200" algn="l"/>
                <a:tab pos="1549400" algn="l"/>
              </a:tabLst>
              <a:defRPr sz="700"/>
            </a:pPr>
            <a:endParaRPr/>
          </a:p>
          <a:p>
            <a:pPr>
              <a:tabLst>
                <a:tab pos="292100" algn="l"/>
                <a:tab pos="635000" algn="l"/>
                <a:tab pos="1092200" algn="l"/>
                <a:tab pos="1549400" algn="l"/>
              </a:tabLst>
              <a:defRPr sz="1800"/>
            </a:pPr>
            <a:r>
              <a:t>	their noise must be muffled by adding layers to the engine's shell (increasing M</a:t>
            </a:r>
            <a:r>
              <a:rPr baseline="-5999"/>
              <a:t>plane</a:t>
            </a:r>
            <a:r>
              <a:t>)</a:t>
            </a:r>
          </a:p>
          <a:p>
            <a:pPr>
              <a:tabLst>
                <a:tab pos="292100" algn="l"/>
                <a:tab pos="635000" algn="l"/>
                <a:tab pos="1092200" algn="l"/>
                <a:tab pos="1549400" algn="l"/>
              </a:tabLst>
              <a:defRPr sz="700"/>
            </a:pPr>
            <a:endParaRPr/>
          </a:p>
          <a:p>
            <a:pPr>
              <a:tabLst>
                <a:tab pos="292100" algn="l"/>
                <a:tab pos="635000" algn="l"/>
                <a:tab pos="1092200" algn="l"/>
                <a:tab pos="1549400" algn="l"/>
              </a:tabLst>
              <a:defRPr sz="1800"/>
            </a:pPr>
            <a:r>
              <a:t>		and their turbulence also degrades the engine's fuel consumption / CO</a:t>
            </a:r>
            <a:r>
              <a:rPr baseline="-5999"/>
              <a:t>2</a:t>
            </a:r>
            <a:r>
              <a:t> emission</a:t>
            </a:r>
          </a:p>
          <a:p>
            <a:pPr>
              <a:tabLst>
                <a:tab pos="292100" algn="l"/>
                <a:tab pos="635000" algn="l"/>
                <a:tab pos="1092200" algn="l"/>
                <a:tab pos="1549400" algn="l"/>
              </a:tabLst>
              <a:defRPr sz="900"/>
            </a:pPr>
            <a:endParaRPr/>
          </a:p>
          <a:p>
            <a:pPr>
              <a:tabLst>
                <a:tab pos="292100" algn="l"/>
                <a:tab pos="635000" algn="l"/>
                <a:tab pos="1092200" algn="l"/>
                <a:tab pos="1549400" algn="l"/>
              </a:tabLst>
              <a:defRPr sz="1800"/>
            </a:pPr>
            <a:r>
              <a:t>Leading to present day proposals that they be replaced by </a:t>
            </a:r>
            <a:r>
              <a:rPr b="1">
                <a:solidFill>
                  <a:srgbClr val="FBC901"/>
                </a:solidFill>
              </a:rPr>
              <a:t>Geared Turbofan Engines</a:t>
            </a:r>
          </a:p>
          <a:p>
            <a:pPr>
              <a:tabLst>
                <a:tab pos="292100" algn="l"/>
                <a:tab pos="635000" algn="l"/>
                <a:tab pos="1092200" algn="l"/>
                <a:tab pos="1549400" algn="l"/>
              </a:tabLst>
              <a:defRPr sz="900"/>
            </a:pPr>
            <a:endParaRPr b="1">
              <a:solidFill>
                <a:srgbClr val="FBC901"/>
              </a:solidFill>
            </a:endParaRPr>
          </a:p>
          <a:p>
            <a:pPr>
              <a:tabLst>
                <a:tab pos="292100" algn="l"/>
                <a:tab pos="635000" algn="l"/>
                <a:tab pos="1092200" algn="l"/>
                <a:tab pos="1549400" algn="l"/>
              </a:tabLst>
              <a:defRPr sz="1800"/>
            </a:pPr>
            <a:r>
              <a:t>	Which actually represent a half step back towards Turboprops:</a:t>
            </a:r>
          </a:p>
        </p:txBody>
      </p:sp>
      <p:sp>
        <p:nvSpPr>
          <p:cNvPr id="880" name="Rectangle 2"/>
          <p:cNvSpPr txBox="1">
            <a:spLocks noGrp="1"/>
          </p:cNvSpPr>
          <p:nvPr>
            <p:ph type="title"/>
          </p:nvPr>
        </p:nvSpPr>
        <p:spPr>
          <a:xfrm>
            <a:off x="304800" y="76200"/>
            <a:ext cx="8534400" cy="457200"/>
          </a:xfrm>
          <a:prstGeom prst="rect">
            <a:avLst/>
          </a:prstGeom>
        </p:spPr>
        <p:txBody>
          <a:bodyPr/>
          <a:lstStyle>
            <a:lvl1pPr>
              <a:defRPr sz="2200" i="1"/>
            </a:lvl1pPr>
          </a:lstStyle>
          <a:p>
            <a:r>
              <a:t>But that fan still rotates so fast that its blade tips go supersonic</a:t>
            </a:r>
          </a:p>
        </p:txBody>
      </p:sp>
      <p:sp>
        <p:nvSpPr>
          <p:cNvPr id="881" name="Rectangle 3"/>
          <p:cNvSpPr txBox="1"/>
          <p:nvPr/>
        </p:nvSpPr>
        <p:spPr>
          <a:xfrm>
            <a:off x="4948039" y="3339114"/>
            <a:ext cx="4036319" cy="276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368300" algn="l"/>
                <a:tab pos="711200" algn="l"/>
                <a:tab pos="1168400" algn="l"/>
                <a:tab pos="1625600" algn="l"/>
              </a:tabLst>
              <a:defRPr sz="1600">
                <a:solidFill>
                  <a:srgbClr val="FFFFFF"/>
                </a:solidFill>
                <a:effectLst>
                  <a:outerShdw blurRad="38100" dist="38100" dir="2700000" rotWithShape="0">
                    <a:srgbClr val="000000"/>
                  </a:outerShdw>
                </a:effectLst>
              </a:defRPr>
            </a:pPr>
            <a:r>
              <a:t>GEARED TURBOFAN:</a:t>
            </a:r>
          </a:p>
          <a:p>
            <a:pPr algn="ctr">
              <a:spcBef>
                <a:spcPts val="400"/>
              </a:spcBef>
              <a:tabLst>
                <a:tab pos="368300" algn="l"/>
                <a:tab pos="711200" algn="l"/>
                <a:tab pos="1168400" algn="l"/>
                <a:tab pos="1625600" algn="l"/>
              </a:tabLst>
              <a:defRPr sz="200">
                <a:solidFill>
                  <a:srgbClr val="FFFFFF"/>
                </a:solidFill>
                <a:effectLst>
                  <a:outerShdw blurRad="38100" dist="38100" dir="2700000" rotWithShape="0">
                    <a:srgbClr val="000000"/>
                  </a:outerShdw>
                </a:effectLst>
              </a:defRPr>
            </a:pPr>
            <a:endParaRPr/>
          </a:p>
          <a:p>
            <a:pPr algn="ctr">
              <a:spcBef>
                <a:spcPts val="400"/>
              </a:spcBef>
              <a:tabLst>
                <a:tab pos="368300" algn="l"/>
                <a:tab pos="711200" algn="l"/>
                <a:tab pos="1168400" algn="l"/>
                <a:tab pos="1625600" algn="l"/>
              </a:tabLst>
              <a:defRPr sz="1400" b="0">
                <a:solidFill>
                  <a:srgbClr val="FFFFFF"/>
                </a:solidFill>
                <a:effectLst>
                  <a:outerShdw blurRad="38100" dist="38100" dir="2700000" rotWithShape="0">
                    <a:srgbClr val="000000"/>
                  </a:outerShdw>
                </a:effectLst>
              </a:defRPr>
            </a:pPr>
            <a:r>
              <a:t>(Pratt &amp; Whitney / United Technologies version) </a:t>
            </a:r>
            <a:r>
              <a:rPr baseline="31999"/>
              <a:t>1</a:t>
            </a:r>
          </a:p>
          <a:p>
            <a:pPr>
              <a:spcBef>
                <a:spcPts val="400"/>
              </a:spcBef>
              <a:tabLst>
                <a:tab pos="368300" algn="l"/>
                <a:tab pos="711200" algn="l"/>
                <a:tab pos="1168400" algn="l"/>
                <a:tab pos="1625600" algn="l"/>
              </a:tabLst>
              <a:defRPr sz="1600">
                <a:solidFill>
                  <a:srgbClr val="FBC901"/>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sz="1600">
                <a:solidFill>
                  <a:srgbClr val="FBC901"/>
                </a:solidFill>
                <a:effectLst>
                  <a:outerShdw blurRad="38100" dist="38100" dir="2700000" rotWithShape="0">
                    <a:srgbClr val="000000"/>
                  </a:outerShdw>
                </a:effectLst>
              </a:defRPr>
            </a:pPr>
            <a:r>
              <a:t>TURBINE rotating at: 	9,160 RPM</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600">
                <a:solidFill>
                  <a:srgbClr val="FBC901"/>
                </a:solidFill>
                <a:effectLst>
                  <a:outerShdw blurRad="38100" dist="38100" dir="2700000" rotWithShape="0">
                    <a:srgbClr val="000000"/>
                  </a:outerShdw>
                </a:effectLst>
              </a:defRPr>
            </a:pPr>
            <a:r>
              <a:t>GEARBOX ratio:			3:1</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600">
                <a:solidFill>
                  <a:srgbClr val="FBC901"/>
                </a:solidFill>
                <a:effectLst>
                  <a:outerShdw blurRad="38100" dist="38100" dir="2700000" rotWithShape="0">
                    <a:srgbClr val="000000"/>
                  </a:outerShdw>
                </a:effectLst>
              </a:defRPr>
            </a:pPr>
            <a:r>
              <a:t>together driving</a:t>
            </a:r>
          </a:p>
          <a:p>
            <a:pPr>
              <a:spcBef>
                <a:spcPts val="400"/>
              </a:spcBef>
              <a:tabLst>
                <a:tab pos="368300" algn="l"/>
                <a:tab pos="711200" algn="l"/>
                <a:tab pos="1168400" algn="l"/>
                <a:tab pos="1625600" algn="l"/>
              </a:tabLst>
              <a:defRPr sz="700">
                <a:solidFill>
                  <a:srgbClr val="FBC901"/>
                </a:solidFill>
                <a:effectLst>
                  <a:outerShdw blurRad="38100" dist="38100" dir="2700000" rotWithShape="0">
                    <a:srgbClr val="000000"/>
                  </a:outerShdw>
                </a:effectLst>
              </a:defRPr>
            </a:pPr>
            <a:endParaRPr/>
          </a:p>
          <a:p>
            <a:pPr>
              <a:spcBef>
                <a:spcPts val="400"/>
              </a:spcBef>
              <a:tabLst>
                <a:tab pos="368300" algn="l"/>
                <a:tab pos="711200" algn="l"/>
                <a:tab pos="1168400" algn="l"/>
                <a:tab pos="1625600" algn="l"/>
              </a:tabLst>
              <a:defRPr sz="1600">
                <a:solidFill>
                  <a:srgbClr val="FFFFFF"/>
                </a:solidFill>
                <a:effectLst>
                  <a:outerShdw blurRad="38100" dist="38100" dir="2700000" rotWithShape="0">
                    <a:srgbClr val="000000"/>
                  </a:outerShdw>
                </a:effectLst>
              </a:defRPr>
            </a:pPr>
            <a:r>
              <a:rPr>
                <a:solidFill>
                  <a:srgbClr val="FBC901"/>
                </a:solidFill>
              </a:rPr>
              <a:t>FAN rotating at:			 3250 RPM</a:t>
            </a:r>
          </a:p>
        </p:txBody>
      </p:sp>
      <p:grpSp>
        <p:nvGrpSpPr>
          <p:cNvPr id="890" name="Group"/>
          <p:cNvGrpSpPr/>
          <p:nvPr/>
        </p:nvGrpSpPr>
        <p:grpSpPr>
          <a:xfrm>
            <a:off x="76894" y="3099975"/>
            <a:ext cx="4613683" cy="2791954"/>
            <a:chOff x="0" y="0"/>
            <a:chExt cx="4613682" cy="2791953"/>
          </a:xfrm>
        </p:grpSpPr>
        <p:sp>
          <p:nvSpPr>
            <p:cNvPr id="882" name="Rectangle"/>
            <p:cNvSpPr txBox="1"/>
            <p:nvPr/>
          </p:nvSpPr>
          <p:spPr>
            <a:xfrm>
              <a:off x="3678917" y="0"/>
              <a:ext cx="159735" cy="3340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r>
                <a:t> </a:t>
              </a:r>
            </a:p>
          </p:txBody>
        </p:sp>
        <p:pic>
          <p:nvPicPr>
            <p:cNvPr id="883" name="Image" descr="Image"/>
            <p:cNvPicPr>
              <a:picLocks noChangeAspect="1"/>
            </p:cNvPicPr>
            <p:nvPr/>
          </p:nvPicPr>
          <p:blipFill>
            <a:blip r:embed="rId2"/>
            <a:stretch>
              <a:fillRect/>
            </a:stretch>
          </p:blipFill>
          <p:spPr>
            <a:xfrm>
              <a:off x="718884" y="688762"/>
              <a:ext cx="3894799" cy="2103192"/>
            </a:xfrm>
            <a:prstGeom prst="rect">
              <a:avLst/>
            </a:prstGeom>
            <a:ln w="12700" cap="flat">
              <a:noFill/>
              <a:miter lim="400000"/>
            </a:ln>
            <a:effectLst/>
          </p:spPr>
        </p:pic>
        <p:sp>
          <p:nvSpPr>
            <p:cNvPr id="884" name="Rectangle 3"/>
            <p:cNvSpPr txBox="1"/>
            <p:nvPr/>
          </p:nvSpPr>
          <p:spPr>
            <a:xfrm>
              <a:off x="1316775" y="33947"/>
              <a:ext cx="1715057" cy="435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tabLst>
                  <a:tab pos="368300" algn="l"/>
                  <a:tab pos="711200" algn="l"/>
                  <a:tab pos="1168400" algn="l"/>
                  <a:tab pos="1625600" algn="l"/>
                </a:tabLst>
                <a:defRPr sz="1400">
                  <a:solidFill>
                    <a:srgbClr val="FBC901"/>
                  </a:solidFill>
                  <a:effectLst>
                    <a:outerShdw blurRad="38100" dist="38100" dir="2700000" rotWithShape="0">
                      <a:srgbClr val="000000"/>
                    </a:outerShdw>
                  </a:effectLst>
                </a:defRPr>
              </a:lvl1pPr>
            </a:lstStyle>
            <a:p>
              <a:r>
                <a:t>Inline Gearbox</a:t>
              </a:r>
            </a:p>
          </p:txBody>
        </p:sp>
        <p:sp>
          <p:nvSpPr>
            <p:cNvPr id="885" name="Line"/>
            <p:cNvSpPr/>
            <p:nvPr/>
          </p:nvSpPr>
          <p:spPr>
            <a:xfrm flipV="1">
              <a:off x="2805282" y="481653"/>
              <a:ext cx="614698" cy="892482"/>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6" name="Rectangle 3"/>
            <p:cNvSpPr txBox="1"/>
            <p:nvPr/>
          </p:nvSpPr>
          <p:spPr>
            <a:xfrm>
              <a:off x="0" y="33947"/>
              <a:ext cx="1334671" cy="594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a:spcBef>
                  <a:spcPts val="400"/>
                </a:spcBef>
                <a:tabLst>
                  <a:tab pos="368300" algn="l"/>
                  <a:tab pos="711200" algn="l"/>
                  <a:tab pos="1168400" algn="l"/>
                  <a:tab pos="1625600" algn="l"/>
                </a:tabLst>
                <a:defRPr sz="1400">
                  <a:solidFill>
                    <a:srgbClr val="FBC901"/>
                  </a:solidFill>
                  <a:effectLst>
                    <a:outerShdw blurRad="38100" dist="38100" dir="2700000" rotWithShape="0">
                      <a:srgbClr val="000000"/>
                    </a:outerShdw>
                  </a:effectLst>
                </a:defRPr>
              </a:pPr>
              <a:r>
                <a:t>Fan</a:t>
              </a:r>
            </a:p>
            <a:p>
              <a:pPr algn="ctr">
                <a:spcBef>
                  <a:spcPts val="400"/>
                </a:spcBef>
                <a:tabLst>
                  <a:tab pos="368300" algn="l"/>
                  <a:tab pos="711200" algn="l"/>
                  <a:tab pos="1168400" algn="l"/>
                  <a:tab pos="1625600" algn="l"/>
                </a:tabLst>
                <a:defRPr sz="1100">
                  <a:solidFill>
                    <a:srgbClr val="FBC901"/>
                  </a:solidFill>
                  <a:effectLst>
                    <a:outerShdw blurRad="38100" dist="38100" dir="2700000" rotWithShape="0">
                      <a:srgbClr val="000000"/>
                    </a:outerShdw>
                  </a:effectLst>
                </a:defRPr>
              </a:pPr>
              <a:r>
                <a:t>(non-supersonic)</a:t>
              </a:r>
            </a:p>
          </p:txBody>
        </p:sp>
        <p:sp>
          <p:nvSpPr>
            <p:cNvPr id="887" name="Rectangle 3"/>
            <p:cNvSpPr txBox="1"/>
            <p:nvPr/>
          </p:nvSpPr>
          <p:spPr>
            <a:xfrm>
              <a:off x="2814978" y="33947"/>
              <a:ext cx="1715056" cy="435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a:spcBef>
                  <a:spcPts val="400"/>
                </a:spcBef>
                <a:tabLst>
                  <a:tab pos="368300" algn="l"/>
                  <a:tab pos="711200" algn="l"/>
                  <a:tab pos="1168400" algn="l"/>
                  <a:tab pos="1625600" algn="l"/>
                </a:tabLst>
                <a:defRPr sz="1400">
                  <a:solidFill>
                    <a:srgbClr val="FBC901"/>
                  </a:solidFill>
                  <a:effectLst>
                    <a:outerShdw blurRad="38100" dist="38100" dir="2700000" rotWithShape="0">
                      <a:srgbClr val="000000"/>
                    </a:outerShdw>
                  </a:effectLst>
                </a:defRPr>
              </a:lvl1pPr>
            </a:lstStyle>
            <a:p>
              <a:r>
                <a:t>Turbine</a:t>
              </a:r>
            </a:p>
          </p:txBody>
        </p:sp>
        <p:sp>
          <p:nvSpPr>
            <p:cNvPr id="888" name="Line"/>
            <p:cNvSpPr/>
            <p:nvPr/>
          </p:nvSpPr>
          <p:spPr>
            <a:xfrm flipV="1">
              <a:off x="1714259" y="360651"/>
              <a:ext cx="1" cy="1134486"/>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89" name="Line"/>
            <p:cNvSpPr/>
            <p:nvPr/>
          </p:nvSpPr>
          <p:spPr>
            <a:xfrm flipH="1" flipV="1">
              <a:off x="720366" y="562042"/>
              <a:ext cx="604704" cy="604704"/>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891" name="Rectangle 3"/>
          <p:cNvSpPr txBox="1"/>
          <p:nvPr/>
        </p:nvSpPr>
        <p:spPr>
          <a:xfrm>
            <a:off x="114300" y="6133979"/>
            <a:ext cx="8915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tabLst>
                <a:tab pos="292100" algn="l"/>
                <a:tab pos="635000" algn="l"/>
                <a:tab pos="1092200" algn="l"/>
                <a:tab pos="1549400" algn="l"/>
              </a:tabLst>
              <a:defRPr b="0">
                <a:solidFill>
                  <a:srgbClr val="FFFFFF"/>
                </a:solidFill>
                <a:effectLst>
                  <a:outerShdw blurRad="38100" dist="38100" dir="2700000" rotWithShape="0">
                    <a:srgbClr val="000000"/>
                  </a:outerShdw>
                </a:effectLst>
              </a:defRPr>
            </a:lvl1pPr>
          </a:lstStyle>
          <a:p>
            <a:r>
              <a:t>VS. earlier turboprop's 35,000 RPM turbine  =&gt; 18:1 Gearbox =&gt; 1900 RPM Propeller</a:t>
            </a:r>
          </a:p>
        </p:txBody>
      </p:sp>
      <p:sp>
        <p:nvSpPr>
          <p:cNvPr id="892" name="Rectangle 5"/>
          <p:cNvSpPr txBox="1"/>
          <p:nvPr/>
        </p:nvSpPr>
        <p:spPr>
          <a:xfrm>
            <a:off x="36214" y="6618386"/>
            <a:ext cx="9071572"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defRPr>
            </a:lvl1pPr>
          </a:lstStyle>
          <a:p>
            <a:r>
              <a:t>1) https://en.wikipedia.org/wiki/Pratt_&amp;_Whitney_PW1000G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Rectangle 2"/>
          <p:cNvSpPr txBox="1">
            <a:spLocks noGrp="1"/>
          </p:cNvSpPr>
          <p:nvPr>
            <p:ph type="title"/>
          </p:nvPr>
        </p:nvSpPr>
        <p:spPr>
          <a:xfrm>
            <a:off x="67865" y="76200"/>
            <a:ext cx="9008270" cy="442055"/>
          </a:xfrm>
          <a:prstGeom prst="rect">
            <a:avLst/>
          </a:prstGeom>
        </p:spPr>
        <p:txBody>
          <a:bodyPr/>
          <a:lstStyle>
            <a:lvl1pPr>
              <a:defRPr sz="2000" i="1"/>
            </a:lvl1pPr>
          </a:lstStyle>
          <a:p>
            <a:r>
              <a:t>But at 9160 RPM, inside a jet engine, that's got to be one heck of a gearbox!</a:t>
            </a:r>
          </a:p>
        </p:txBody>
      </p:sp>
      <p:sp>
        <p:nvSpPr>
          <p:cNvPr id="895" name="Rectangle 3"/>
          <p:cNvSpPr txBox="1">
            <a:spLocks noGrp="1"/>
          </p:cNvSpPr>
          <p:nvPr>
            <p:ph type="body" sz="quarter" idx="1"/>
          </p:nvPr>
        </p:nvSpPr>
        <p:spPr>
          <a:xfrm>
            <a:off x="165100" y="838200"/>
            <a:ext cx="8915400" cy="1066800"/>
          </a:xfrm>
          <a:prstGeom prst="rect">
            <a:avLst/>
          </a:prstGeom>
        </p:spPr>
        <p:txBody>
          <a:bodyPr/>
          <a:lstStyle/>
          <a:p>
            <a:pPr>
              <a:defRPr sz="1800"/>
            </a:pPr>
            <a:r>
              <a:t>Which Forbes Magazine thus christened "United Technology's Billion Dollar Bet" </a:t>
            </a:r>
            <a:r>
              <a:rPr baseline="31999"/>
              <a:t>1</a:t>
            </a:r>
          </a:p>
          <a:p>
            <a:pPr marL="0" lvl="1" indent="640896">
              <a:buSzTx/>
              <a:buNone/>
              <a:tabLst>
                <a:tab pos="406400" algn="l"/>
                <a:tab pos="5092700" algn="l"/>
              </a:tabLst>
              <a:defRPr sz="1800"/>
            </a:pPr>
            <a:endParaRPr baseline="31999"/>
          </a:p>
          <a:p>
            <a:pPr>
              <a:tabLst>
                <a:tab pos="406400" algn="l"/>
                <a:tab pos="4978400" algn="l"/>
              </a:tabLst>
              <a:defRPr sz="1800"/>
            </a:pPr>
            <a:r>
              <a:t>	Technical drawing of the entire engine:	Photo of prototype inline gearbox: </a:t>
            </a:r>
            <a:r>
              <a:rPr baseline="31999"/>
              <a:t>2</a:t>
            </a:r>
          </a:p>
        </p:txBody>
      </p:sp>
      <p:sp>
        <p:nvSpPr>
          <p:cNvPr id="896" name="Rectangle 5"/>
          <p:cNvSpPr txBox="1"/>
          <p:nvPr/>
        </p:nvSpPr>
        <p:spPr>
          <a:xfrm>
            <a:off x="304800" y="6085745"/>
            <a:ext cx="8534400" cy="619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defRPr>
            </a:pPr>
            <a:r>
              <a:t>1) http://www.forbes.com/sites/danielfisher/2013/01/23/the-billion-dollar-bet-on-jet-tech-thats-making-flying-more-efficient/</a:t>
            </a:r>
            <a:endParaRPr>
              <a:solidFill>
                <a:srgbClr val="FFFFFF"/>
              </a:solidFill>
            </a:endParaRPr>
          </a:p>
          <a:p>
            <a:pPr algn="ctr">
              <a:defRPr sz="1200" b="0" i="1">
                <a:solidFill>
                  <a:schemeClr val="accent1"/>
                </a:solidFill>
                <a:effectLst>
                  <a:outerShdw blurRad="38100" dist="38100" dir="2700000" rotWithShape="0">
                    <a:srgbClr val="000000"/>
                  </a:outerShdw>
                </a:effectLst>
              </a:defRPr>
            </a:pPr>
            <a:r>
              <a:t>2) http://www.airplanegeeks.com/2012/01/24/episode-182-alan-epstein-and-the-geared-turbofan-engine/</a:t>
            </a:r>
          </a:p>
          <a:p>
            <a:pPr algn="ctr">
              <a:defRPr sz="1200" b="0" i="1">
                <a:solidFill>
                  <a:schemeClr val="accent1"/>
                </a:solidFill>
                <a:effectLst>
                  <a:outerShdw blurRad="38100" dist="38100" dir="2700000" rotWithShape="0">
                    <a:srgbClr val="000000"/>
                  </a:outerShdw>
                </a:effectLst>
              </a:defRPr>
            </a:pPr>
            <a:r>
              <a:t>3) According to United Technologies full page ads running in the Washington Post, February 2015</a:t>
            </a:r>
          </a:p>
        </p:txBody>
      </p:sp>
      <p:pic>
        <p:nvPicPr>
          <p:cNvPr id="897" name="Picture 10" descr="Picture 10"/>
          <p:cNvPicPr>
            <a:picLocks noChangeAspect="1"/>
          </p:cNvPicPr>
          <p:nvPr/>
        </p:nvPicPr>
        <p:blipFill>
          <a:blip r:embed="rId2"/>
          <a:stretch>
            <a:fillRect/>
          </a:stretch>
        </p:blipFill>
        <p:spPr>
          <a:xfrm>
            <a:off x="990600" y="2032000"/>
            <a:ext cx="3657600" cy="2222500"/>
          </a:xfrm>
          <a:prstGeom prst="rect">
            <a:avLst/>
          </a:prstGeom>
          <a:ln w="12700">
            <a:miter lim="400000"/>
          </a:ln>
        </p:spPr>
      </p:pic>
      <p:pic>
        <p:nvPicPr>
          <p:cNvPr id="898" name="Picture 6" descr="Picture 6"/>
          <p:cNvPicPr>
            <a:picLocks noChangeAspect="1"/>
          </p:cNvPicPr>
          <p:nvPr/>
        </p:nvPicPr>
        <p:blipFill>
          <a:blip r:embed="rId3"/>
          <a:stretch>
            <a:fillRect/>
          </a:stretch>
        </p:blipFill>
        <p:spPr>
          <a:xfrm flipH="1">
            <a:off x="5867400" y="2072952"/>
            <a:ext cx="1981200" cy="2140595"/>
          </a:xfrm>
          <a:prstGeom prst="rect">
            <a:avLst/>
          </a:prstGeom>
          <a:ln w="12700">
            <a:miter lim="400000"/>
          </a:ln>
        </p:spPr>
      </p:pic>
      <p:sp>
        <p:nvSpPr>
          <p:cNvPr id="899" name="Rectangle 3"/>
          <p:cNvSpPr txBox="1"/>
          <p:nvPr/>
        </p:nvSpPr>
        <p:spPr>
          <a:xfrm>
            <a:off x="114300" y="4616246"/>
            <a:ext cx="8915400" cy="1107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a:solidFill>
                  <a:srgbClr val="FFCC00"/>
                </a:solidFill>
                <a:effectLst>
                  <a:outerShdw blurRad="38100" dist="38100" dir="2700000" rotWithShape="0">
                    <a:srgbClr val="000000"/>
                  </a:outerShdw>
                </a:effectLst>
              </a:defRPr>
            </a:pPr>
            <a:r>
              <a:rPr>
                <a:solidFill>
                  <a:srgbClr val="FFFFFF"/>
                </a:solidFill>
              </a:rPr>
              <a:t>Their </a:t>
            </a:r>
            <a:r>
              <a:t>Geared Turbofan </a:t>
            </a:r>
            <a:r>
              <a:rPr>
                <a:solidFill>
                  <a:srgbClr val="FFFFFF"/>
                </a:solidFill>
              </a:rPr>
              <a:t>design goal:</a:t>
            </a:r>
          </a:p>
          <a:p>
            <a:pPr algn="ctr">
              <a:spcBef>
                <a:spcPts val="400"/>
              </a:spcBef>
              <a:defRPr sz="900" b="0">
                <a:solidFill>
                  <a:srgbClr val="FFFFFF"/>
                </a:solidFill>
                <a:effectLst>
                  <a:outerShdw blurRad="38100" dist="38100" dir="2700000" rotWithShape="0">
                    <a:srgbClr val="000000"/>
                  </a:outerShdw>
                </a:effectLst>
              </a:defRPr>
            </a:pPr>
            <a:endParaRPr>
              <a:solidFill>
                <a:srgbClr val="FFFFFF"/>
              </a:solidFill>
            </a:endParaRPr>
          </a:p>
          <a:p>
            <a:pPr algn="ctr">
              <a:spcBef>
                <a:spcPts val="400"/>
              </a:spcBef>
              <a:defRPr>
                <a:solidFill>
                  <a:srgbClr val="FFFFFF"/>
                </a:solidFill>
                <a:effectLst>
                  <a:outerShdw blurRad="38100" dist="38100" dir="2700000" rotWithShape="0">
                    <a:srgbClr val="000000"/>
                  </a:outerShdw>
                </a:effectLst>
              </a:defRPr>
            </a:pPr>
            <a:r>
              <a:t>  </a:t>
            </a:r>
            <a:r>
              <a:rPr sz="1700"/>
              <a:t>"16% greater fuel efficiency while reducing the noise footprint by up to 75% </a:t>
            </a:r>
            <a:r>
              <a:rPr sz="1700" b="0" baseline="30000"/>
              <a:t>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2"/>
          <p:cNvSpPr txBox="1">
            <a:spLocks noGrp="1"/>
          </p:cNvSpPr>
          <p:nvPr>
            <p:ph type="title"/>
          </p:nvPr>
        </p:nvSpPr>
        <p:spPr>
          <a:xfrm>
            <a:off x="190303" y="2223280"/>
            <a:ext cx="8788794" cy="598588"/>
          </a:xfrm>
          <a:prstGeom prst="rect">
            <a:avLst/>
          </a:prstGeom>
        </p:spPr>
        <p:txBody>
          <a:bodyPr/>
          <a:lstStyle>
            <a:lvl1pPr>
              <a:defRPr sz="2400" b="1">
                <a:solidFill>
                  <a:srgbClr val="FBC901"/>
                </a:solidFill>
              </a:defRPr>
            </a:lvl1pPr>
          </a:lstStyle>
          <a:p>
            <a:r>
              <a:t>Global Transportation Energy</a:t>
            </a:r>
          </a:p>
        </p:txBody>
      </p:sp>
      <p:sp>
        <p:nvSpPr>
          <p:cNvPr id="22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Rectangle 2"/>
          <p:cNvSpPr txBox="1">
            <a:spLocks noGrp="1"/>
          </p:cNvSpPr>
          <p:nvPr>
            <p:ph type="title"/>
          </p:nvPr>
        </p:nvSpPr>
        <p:spPr>
          <a:xfrm>
            <a:off x="304800" y="76200"/>
            <a:ext cx="8534400" cy="533400"/>
          </a:xfrm>
          <a:prstGeom prst="rect">
            <a:avLst/>
          </a:prstGeom>
        </p:spPr>
        <p:txBody>
          <a:bodyPr/>
          <a:lstStyle/>
          <a:p>
            <a:pPr>
              <a:defRPr sz="2200" i="1"/>
            </a:pPr>
            <a:r>
              <a:t>Or if you'd like even greater detail: </a:t>
            </a:r>
            <a:r>
              <a:rPr baseline="30000"/>
              <a:t>1</a:t>
            </a:r>
          </a:p>
        </p:txBody>
      </p:sp>
      <p:sp>
        <p:nvSpPr>
          <p:cNvPr id="902" name="Rectangle 5"/>
          <p:cNvSpPr txBox="1"/>
          <p:nvPr/>
        </p:nvSpPr>
        <p:spPr>
          <a:xfrm>
            <a:off x="67299" y="6441345"/>
            <a:ext cx="9009402"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https://aviation.stackexchange.com/questions/11586/what-is-a-high-bypass-geared-turbofan-and-why-is-it-so-much-more-efficient</a:t>
            </a:r>
            <a:endParaRPr>
              <a:solidFill>
                <a:srgbClr val="FFFFFF"/>
              </a:solidFill>
            </a:endParaRPr>
          </a:p>
        </p:txBody>
      </p:sp>
      <p:pic>
        <p:nvPicPr>
          <p:cNvPr id="903" name="Picture 6" descr="Picture 6"/>
          <p:cNvPicPr>
            <a:picLocks noChangeAspect="1"/>
          </p:cNvPicPr>
          <p:nvPr/>
        </p:nvPicPr>
        <p:blipFill>
          <a:blip r:embed="rId2"/>
          <a:stretch>
            <a:fillRect/>
          </a:stretch>
        </p:blipFill>
        <p:spPr>
          <a:xfrm>
            <a:off x="1095999" y="749300"/>
            <a:ext cx="6714502" cy="51604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Rectangle 2"/>
          <p:cNvSpPr txBox="1">
            <a:spLocks noGrp="1"/>
          </p:cNvSpPr>
          <p:nvPr>
            <p:ph type="title"/>
          </p:nvPr>
        </p:nvSpPr>
        <p:spPr>
          <a:xfrm>
            <a:off x="177603" y="781"/>
            <a:ext cx="8788794" cy="519063"/>
          </a:xfrm>
          <a:prstGeom prst="rect">
            <a:avLst/>
          </a:prstGeom>
        </p:spPr>
        <p:txBody>
          <a:bodyPr/>
          <a:lstStyle>
            <a:lvl1pPr>
              <a:defRPr sz="2000">
                <a:solidFill>
                  <a:srgbClr val="FFFFFF"/>
                </a:solidFill>
              </a:defRPr>
            </a:lvl1pPr>
          </a:lstStyle>
          <a:p>
            <a:r>
              <a:t>But recent reports indicate that Geared Turbofans are now on hold</a:t>
            </a:r>
          </a:p>
        </p:txBody>
      </p:sp>
      <p:sp>
        <p:nvSpPr>
          <p:cNvPr id="906" name="Rectangle 3"/>
          <p:cNvSpPr txBox="1"/>
          <p:nvPr/>
        </p:nvSpPr>
        <p:spPr>
          <a:xfrm>
            <a:off x="76200" y="756576"/>
            <a:ext cx="9071571" cy="5344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Wikipedia's webpage about Geared Turbofans lists six different industry projects </a:t>
            </a:r>
          </a:p>
          <a:p>
            <a:pPr>
              <a:spcBef>
                <a:spcPts val="400"/>
              </a:spcBef>
              <a:tabLst>
                <a:tab pos="368300" algn="l"/>
                <a:tab pos="787400" algn="l"/>
                <a:tab pos="1168400" algn="l"/>
                <a:tab pos="15875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but closes abruptly by simply declaring that GE has abandoned its project </a:t>
            </a:r>
          </a:p>
          <a:p>
            <a:pPr>
              <a:spcBef>
                <a:spcPts val="400"/>
              </a:spcBef>
              <a:tabLst>
                <a:tab pos="368300" algn="l"/>
                <a:tab pos="787400" algn="l"/>
                <a:tab pos="1168400" algn="l"/>
                <a:tab pos="15875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and that Pratt &amp; Whitney was "postponing its use for a future application" </a:t>
            </a:r>
            <a:r>
              <a:rPr baseline="31999"/>
              <a:t>1</a:t>
            </a:r>
            <a:endParaRPr sz="1200">
              <a:latin typeface="Times Roman"/>
              <a:ea typeface="Times Roman"/>
              <a:cs typeface="Times Roman"/>
              <a:sym typeface="Times Roman"/>
            </a:endParaRPr>
          </a:p>
          <a:p>
            <a:pPr>
              <a:spcBef>
                <a:spcPts val="400"/>
              </a:spcBef>
              <a:tabLst>
                <a:tab pos="368300" algn="l"/>
                <a:tab pos="787400" algn="l"/>
                <a:tab pos="1168400" algn="l"/>
                <a:tab pos="1587500" algn="l"/>
              </a:tabLst>
              <a:defRPr sz="900" b="0">
                <a:solidFill>
                  <a:srgbClr val="FFFFFF"/>
                </a:solidFill>
                <a:effectLst>
                  <a:outerShdw blurRad="38100" dist="38100" dir="2700000" rotWithShape="0">
                    <a:srgbClr val="000000"/>
                  </a:outerShdw>
                </a:effectLst>
              </a:defRPr>
            </a:pPr>
            <a:endParaRPr sz="1200">
              <a:latin typeface="Times Roman"/>
              <a:ea typeface="Times Roman"/>
              <a:cs typeface="Times Roman"/>
              <a:sym typeface="Times Roman"/>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Another webpage about Pratt &amp; Whitney's geared turbofan says that in 2008</a:t>
            </a:r>
          </a:p>
          <a:p>
            <a:pPr lvl="1" indent="640896">
              <a:spcBef>
                <a:spcPts val="400"/>
              </a:spcBef>
              <a:tabLst>
                <a:tab pos="368300" algn="l"/>
                <a:tab pos="787400" algn="l"/>
                <a:tab pos="1168400" algn="l"/>
                <a:tab pos="15875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a prototype </a:t>
            </a:r>
            <a:r>
              <a:rPr b="1"/>
              <a:t>was</a:t>
            </a:r>
            <a:r>
              <a:t> ground tested and achieved its targeted 16% fuel savings,</a:t>
            </a:r>
          </a:p>
          <a:p>
            <a:pPr lvl="1" indent="640896">
              <a:spcBef>
                <a:spcPts val="400"/>
              </a:spcBef>
              <a:tabLst>
                <a:tab pos="368300" algn="l"/>
                <a:tab pos="787400" algn="l"/>
                <a:tab pos="1168400" algn="l"/>
                <a:tab pos="15875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and that other prototypes </a:t>
            </a:r>
            <a:r>
              <a:rPr b="1"/>
              <a:t>successfully powered </a:t>
            </a:r>
            <a:r>
              <a:t>747 and A340 test aircraft</a:t>
            </a:r>
          </a:p>
          <a:p>
            <a:pPr>
              <a:spcBef>
                <a:spcPts val="400"/>
              </a:spcBef>
              <a:tabLst>
                <a:tab pos="368300" algn="l"/>
                <a:tab pos="787400" algn="l"/>
                <a:tab pos="1168400" algn="l"/>
                <a:tab pos="1587500" algn="l"/>
              </a:tabLst>
              <a:defRPr sz="5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But ends with a confusing account of ongoing production &amp; deployment difficulties </a:t>
            </a:r>
            <a:r>
              <a:rPr baseline="31999"/>
              <a:t>2</a:t>
            </a:r>
          </a:p>
          <a:p>
            <a:pPr>
              <a:spcBef>
                <a:spcPts val="400"/>
              </a:spcBef>
              <a:tabLst>
                <a:tab pos="368300" algn="l"/>
                <a:tab pos="787400" algn="l"/>
                <a:tab pos="1168400" algn="l"/>
                <a:tab pos="1587500" algn="l"/>
              </a:tabLst>
              <a:defRPr sz="1200" b="0">
                <a:solidFill>
                  <a:srgbClr val="FFFFFF"/>
                </a:solidFill>
                <a:effectLst>
                  <a:outerShdw blurRad="38100" dist="38100" dir="2700000" rotWithShape="0">
                    <a:srgbClr val="000000"/>
                  </a:outerShdw>
                </a:effectLst>
              </a:defRPr>
            </a:pPr>
            <a:endParaRPr baseline="31999"/>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A final webpage says Rolls Royce's two geared turbofans will be available only by the</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"end of the 2020's" (Advance) or "could be ready for service from 2025" (Ultrafan) </a:t>
            </a:r>
            <a:r>
              <a:rPr baseline="31999"/>
              <a:t>3</a:t>
            </a:r>
          </a:p>
          <a:p>
            <a:pPr>
              <a:spcBef>
                <a:spcPts val="400"/>
              </a:spcBef>
              <a:tabLst>
                <a:tab pos="368300" algn="l"/>
                <a:tab pos="787400" algn="l"/>
                <a:tab pos="1168400" algn="l"/>
                <a:tab pos="1587500" algn="l"/>
              </a:tabLst>
              <a:defRPr sz="1200" b="0">
                <a:solidFill>
                  <a:srgbClr val="FFFFFF"/>
                </a:solidFill>
                <a:effectLst>
                  <a:outerShdw blurRad="38100" dist="38100" dir="2700000" rotWithShape="0">
                    <a:srgbClr val="000000"/>
                  </a:outerShdw>
                </a:effectLst>
              </a:defRPr>
            </a:pPr>
            <a:endParaRPr baseline="31999"/>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Which is consistent with promotional webpages I found on a Rolls Royce website</a:t>
            </a:r>
          </a:p>
          <a:p>
            <a:pPr>
              <a:spcBef>
                <a:spcPts val="400"/>
              </a:spcBef>
              <a:tabLst>
                <a:tab pos="368300" algn="l"/>
                <a:tab pos="787400" algn="l"/>
                <a:tab pos="1168400" algn="l"/>
                <a:tab pos="1587500" algn="l"/>
              </a:tabLst>
              <a:defRPr sz="600" b="0">
                <a:solidFill>
                  <a:srgbClr val="FFFFFF"/>
                </a:solidFill>
                <a:effectLst>
                  <a:outerShdw blurRad="38100" dist="38100" dir="2700000" rotWithShape="0">
                    <a:srgbClr val="000000"/>
                  </a:outerShdw>
                </a:effectLst>
              </a:defRPr>
            </a:pPr>
            <a:endParaRPr/>
          </a:p>
          <a:p>
            <a:pPr>
              <a:spcBef>
                <a:spcPts val="400"/>
              </a:spcBef>
              <a:tabLst>
                <a:tab pos="368300" algn="l"/>
                <a:tab pos="787400" algn="l"/>
                <a:tab pos="1168400" algn="l"/>
                <a:tab pos="1587500" algn="l"/>
              </a:tabLst>
              <a:defRPr b="0">
                <a:solidFill>
                  <a:srgbClr val="FFFFFF"/>
                </a:solidFill>
                <a:effectLst>
                  <a:outerShdw blurRad="38100" dist="38100" dir="2700000" rotWithShape="0">
                    <a:srgbClr val="000000"/>
                  </a:outerShdw>
                </a:effectLst>
              </a:defRPr>
            </a:pPr>
            <a:r>
              <a:t>	referring to "multi-shaft" (gearbox) engines as being only the "Future of Flight" </a:t>
            </a:r>
            <a:r>
              <a:rPr baseline="31999"/>
              <a:t>4, 5</a:t>
            </a:r>
          </a:p>
        </p:txBody>
      </p:sp>
      <p:sp>
        <p:nvSpPr>
          <p:cNvPr id="907" name="Rectangle 5"/>
          <p:cNvSpPr txBox="1"/>
          <p:nvPr/>
        </p:nvSpPr>
        <p:spPr>
          <a:xfrm>
            <a:off x="36214" y="6237386"/>
            <a:ext cx="9071572" cy="646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defRPr>
            </a:pPr>
            <a:r>
              <a:t>1) https://en.wikipedia.org/wiki/Geared_turbofan            2) https://en.wikipedia.org/wiki/Pratt_&amp;_Whitney_PW1000G           </a:t>
            </a:r>
          </a:p>
          <a:p>
            <a:pPr algn="ctr">
              <a:defRPr sz="1000" b="0" i="1">
                <a:solidFill>
                  <a:schemeClr val="accent1"/>
                </a:solidFill>
                <a:effectLst>
                  <a:outerShdw blurRad="38100" dist="38100" dir="2700000" rotWithShape="0">
                    <a:srgbClr val="000000"/>
                  </a:outerShdw>
                </a:effectLst>
              </a:defRPr>
            </a:pPr>
            <a:r>
              <a:t>3) https://en.wikipedia.org/wiki/Rolls-Royce_Trent#UltraFan </a:t>
            </a:r>
          </a:p>
          <a:p>
            <a:pPr algn="ctr">
              <a:defRPr sz="1000" b="0" i="1">
                <a:solidFill>
                  <a:schemeClr val="accent1"/>
                </a:solidFill>
                <a:effectLst>
                  <a:outerShdw blurRad="38100" dist="38100" dir="2700000" rotWithShape="0">
                    <a:srgbClr val="000000"/>
                  </a:outerShdw>
                </a:effectLst>
              </a:defRPr>
            </a:pPr>
            <a:r>
              <a:t>4) https://www.rolls-royce.com/media/our-stories/innovation/2016/advance-and-ultrafan.aspx#challenge#challenge </a:t>
            </a:r>
          </a:p>
          <a:p>
            <a:pPr algn="ctr">
              <a:defRPr sz="1000" b="0" i="1">
                <a:solidFill>
                  <a:schemeClr val="accent1"/>
                </a:solidFill>
                <a:effectLst>
                  <a:outerShdw blurRad="38100" dist="38100" dir="2700000" rotWithShape="0">
                    <a:srgbClr val="000000"/>
                  </a:outerShdw>
                </a:effectLst>
              </a:defRPr>
            </a:pPr>
            <a:r>
              <a:t>5) https://www.rolls-royce.com/media/our-stories/innovation/2016/advance-and-ultrafan.aspx#solution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defRPr>
            </a:lvl1pPr>
          </a:lstStyle>
          <a:p>
            <a:r>
              <a:t>1) https://www.rolls-royce.com/media/our-stories/innovation/2016/advance-and-ultrafan.aspx#application</a:t>
            </a:r>
          </a:p>
        </p:txBody>
      </p:sp>
      <p:sp>
        <p:nvSpPr>
          <p:cNvPr id="910" name="Rectangle 2"/>
          <p:cNvSpPr txBox="1">
            <a:spLocks noGrp="1"/>
          </p:cNvSpPr>
          <p:nvPr>
            <p:ph type="title"/>
          </p:nvPr>
        </p:nvSpPr>
        <p:spPr>
          <a:xfrm>
            <a:off x="86355" y="76200"/>
            <a:ext cx="8915401" cy="609600"/>
          </a:xfrm>
          <a:prstGeom prst="rect">
            <a:avLst/>
          </a:prstGeom>
        </p:spPr>
        <p:txBody>
          <a:bodyPr/>
          <a:lstStyle>
            <a:lvl1pPr>
              <a:defRPr sz="2200" i="1"/>
            </a:lvl1pPr>
          </a:lstStyle>
          <a:p>
            <a:r>
              <a:t>Those improvements would be nice, but they're not game changers:</a:t>
            </a:r>
          </a:p>
        </p:txBody>
      </p:sp>
      <p:sp>
        <p:nvSpPr>
          <p:cNvPr id="911" name="Rectangle 3"/>
          <p:cNvSpPr txBox="1">
            <a:spLocks noGrp="1"/>
          </p:cNvSpPr>
          <p:nvPr>
            <p:ph type="body" idx="1"/>
          </p:nvPr>
        </p:nvSpPr>
        <p:spPr>
          <a:xfrm>
            <a:off x="165100" y="838200"/>
            <a:ext cx="8915400" cy="5638800"/>
          </a:xfrm>
          <a:prstGeom prst="rect">
            <a:avLst/>
          </a:prstGeom>
        </p:spPr>
        <p:txBody>
          <a:bodyPr/>
          <a:lstStyle/>
          <a:p>
            <a:pPr>
              <a:tabLst>
                <a:tab pos="292100" algn="l"/>
                <a:tab pos="635000" algn="l"/>
                <a:tab pos="1092200" algn="l"/>
                <a:tab pos="1549400" algn="l"/>
                <a:tab pos="2006600" algn="l"/>
                <a:tab pos="2463800" algn="l"/>
                <a:tab pos="2921000" algn="l"/>
              </a:tabLst>
              <a:defRPr sz="1800"/>
            </a:pPr>
            <a:r>
              <a:rPr b="1">
                <a:solidFill>
                  <a:srgbClr val="FBC901"/>
                </a:solidFill>
              </a:rPr>
              <a:t>Composites</a:t>
            </a:r>
            <a:r>
              <a:t> claimed to produce 10-12% reductions in fossil fuel consumption</a:t>
            </a:r>
          </a:p>
          <a:p>
            <a:pPr>
              <a:tabLst>
                <a:tab pos="292100" algn="l"/>
                <a:tab pos="635000" algn="l"/>
                <a:tab pos="1092200" algn="l"/>
                <a:tab pos="1549400" algn="l"/>
                <a:tab pos="2006600" algn="l"/>
                <a:tab pos="2463800" algn="l"/>
                <a:tab pos="2921000" algn="l"/>
              </a:tabLst>
              <a:defRPr sz="900"/>
            </a:pPr>
            <a:endParaRPr/>
          </a:p>
          <a:p>
            <a:pPr>
              <a:tabLst>
                <a:tab pos="292100" algn="l"/>
                <a:tab pos="635000" algn="l"/>
                <a:tab pos="1092200" algn="l"/>
                <a:tab pos="1549400" algn="l"/>
                <a:tab pos="2006600" algn="l"/>
                <a:tab pos="2463800" algn="l"/>
                <a:tab pos="2921000" algn="l"/>
              </a:tabLst>
              <a:defRPr sz="1800"/>
            </a:pPr>
            <a:r>
              <a:rPr b="1">
                <a:solidFill>
                  <a:srgbClr val="FBC901"/>
                </a:solidFill>
              </a:rPr>
              <a:t>Geared Turbofans, </a:t>
            </a:r>
            <a:r>
              <a:t>in early tests, produced 16% reductions</a:t>
            </a:r>
          </a:p>
          <a:p>
            <a:pPr>
              <a:tabLst>
                <a:tab pos="292100" algn="l"/>
                <a:tab pos="635000" algn="l"/>
                <a:tab pos="1092200" algn="l"/>
                <a:tab pos="1549400" algn="l"/>
                <a:tab pos="2006600" algn="l"/>
                <a:tab pos="2463800" algn="l"/>
                <a:tab pos="2921000" algn="l"/>
              </a:tabLst>
              <a:defRPr sz="900"/>
            </a:pPr>
            <a:endParaRPr/>
          </a:p>
          <a:p>
            <a:pPr>
              <a:tabLst>
                <a:tab pos="292100" algn="l"/>
                <a:tab pos="635000" algn="l"/>
                <a:tab pos="1092200" algn="l"/>
                <a:tab pos="1549400" algn="l"/>
                <a:tab pos="2006600" algn="l"/>
                <a:tab pos="2463800" algn="l"/>
                <a:tab pos="2921000" algn="l"/>
              </a:tabLst>
              <a:defRPr sz="1800"/>
            </a:pPr>
            <a:r>
              <a:rPr b="1">
                <a:solidFill>
                  <a:srgbClr val="FBC901"/>
                </a:solidFill>
              </a:rPr>
              <a:t>Route Optimization,</a:t>
            </a:r>
            <a:r>
              <a:t> I'd guess, might someday produce ~ 10% reductions</a:t>
            </a:r>
          </a:p>
          <a:p>
            <a:pPr>
              <a:tabLst>
                <a:tab pos="292100" algn="l"/>
                <a:tab pos="635000" algn="l"/>
                <a:tab pos="1092200" algn="l"/>
                <a:tab pos="1549400" algn="l"/>
                <a:tab pos="2006600" algn="l"/>
                <a:tab pos="2463800" algn="l"/>
                <a:tab pos="2921000" algn="l"/>
              </a:tabLst>
              <a:defRPr sz="1800"/>
            </a:pPr>
            <a:endParaRPr/>
          </a:p>
          <a:p>
            <a:pPr algn="ctr">
              <a:tabLst>
                <a:tab pos="292100" algn="l"/>
                <a:tab pos="635000" algn="l"/>
                <a:tab pos="1092200" algn="l"/>
                <a:tab pos="1549400" algn="l"/>
                <a:tab pos="2006600" algn="l"/>
                <a:tab pos="2463800" algn="l"/>
                <a:tab pos="2921000" algn="l"/>
              </a:tabLst>
              <a:defRPr sz="1800" b="1"/>
            </a:pPr>
            <a:r>
              <a:t>Together raising the possibility of net ~ 1/3 reduction in aircraft fossil fuel use</a:t>
            </a:r>
          </a:p>
          <a:p>
            <a:pPr>
              <a:tabLst>
                <a:tab pos="292100" algn="l"/>
                <a:tab pos="635000" algn="l"/>
                <a:tab pos="1092200" algn="l"/>
                <a:tab pos="1549400" algn="l"/>
                <a:tab pos="2006600" algn="l"/>
                <a:tab pos="2463800" algn="l"/>
                <a:tab pos="2921000" algn="l"/>
              </a:tabLst>
              <a:defRPr sz="900"/>
            </a:pPr>
            <a:endParaRPr/>
          </a:p>
          <a:p>
            <a:pPr algn="ctr">
              <a:tabLst>
                <a:tab pos="292100" algn="l"/>
                <a:tab pos="635000" algn="l"/>
                <a:tab pos="1092200" algn="l"/>
                <a:tab pos="1549400" algn="l"/>
                <a:tab pos="2006600" algn="l"/>
                <a:tab pos="2463800" algn="l"/>
                <a:tab pos="2921000" algn="l"/>
              </a:tabLst>
              <a:defRPr sz="1800" b="1"/>
            </a:pPr>
            <a:r>
              <a:t>Too little?  Possibly	  Too late?  Almost certainly:</a:t>
            </a:r>
          </a:p>
          <a:p>
            <a:pPr>
              <a:tabLst>
                <a:tab pos="292100" algn="l"/>
                <a:tab pos="635000" algn="l"/>
                <a:tab pos="1092200" algn="l"/>
                <a:tab pos="1549400" algn="l"/>
                <a:tab pos="2006600" algn="l"/>
                <a:tab pos="2463800" algn="l"/>
                <a:tab pos="2921000" algn="l"/>
              </a:tabLst>
              <a:defRPr sz="1800"/>
            </a:pPr>
            <a:endParaRPr/>
          </a:p>
          <a:p>
            <a:pPr>
              <a:tabLst>
                <a:tab pos="292100" algn="l"/>
                <a:tab pos="635000" algn="l"/>
                <a:tab pos="1092200" algn="l"/>
                <a:tab pos="1549400" algn="l"/>
                <a:tab pos="2006600" algn="l"/>
                <a:tab pos="2463800" algn="l"/>
                <a:tab pos="2921000" algn="l"/>
              </a:tabLst>
              <a:defRPr sz="1800"/>
            </a:pPr>
            <a:r>
              <a:t>Because the above cited wait for fully realized Geared Turbofans = 5-10 years</a:t>
            </a:r>
          </a:p>
          <a:p>
            <a:pPr>
              <a:tabLst>
                <a:tab pos="292100" algn="l"/>
                <a:tab pos="635000" algn="l"/>
                <a:tab pos="1092200" algn="l"/>
                <a:tab pos="1549400" algn="l"/>
                <a:tab pos="2006600" algn="l"/>
                <a:tab pos="2463800" algn="l"/>
                <a:tab pos="2921000" algn="l"/>
              </a:tabLst>
              <a:defRPr sz="900"/>
            </a:pPr>
            <a:endParaRPr/>
          </a:p>
          <a:p>
            <a:pPr>
              <a:tabLst>
                <a:tab pos="292100" algn="l"/>
                <a:tab pos="635000" algn="l"/>
                <a:tab pos="1092200" algn="l"/>
                <a:tab pos="1549400" algn="l"/>
                <a:tab pos="2006600" algn="l"/>
                <a:tab pos="2463800" algn="l"/>
                <a:tab pos="2921000" algn="l"/>
              </a:tabLst>
              <a:defRPr sz="1800"/>
            </a:pPr>
            <a:r>
              <a:t>And the likely wait for full Route Optimization = Decades</a:t>
            </a:r>
          </a:p>
          <a:p>
            <a:pPr>
              <a:tabLst>
                <a:tab pos="292100" algn="l"/>
                <a:tab pos="635000" algn="l"/>
                <a:tab pos="1092200" algn="l"/>
                <a:tab pos="1549400" algn="l"/>
                <a:tab pos="2006600" algn="l"/>
                <a:tab pos="2463800" algn="l"/>
                <a:tab pos="2921000" algn="l"/>
              </a:tabLst>
              <a:defRPr sz="900"/>
            </a:pPr>
            <a:endParaRPr/>
          </a:p>
          <a:p>
            <a:pPr>
              <a:tabLst>
                <a:tab pos="292100" algn="l"/>
                <a:tab pos="635000" algn="l"/>
                <a:tab pos="1092200" algn="l"/>
                <a:tab pos="1549400" algn="l"/>
                <a:tab pos="2006600" algn="l"/>
                <a:tab pos="2463800" algn="l"/>
                <a:tab pos="2921000" algn="l"/>
              </a:tabLst>
              <a:defRPr sz="1800"/>
            </a:pPr>
            <a:r>
              <a:t>	Given that its required computer-controlled Air Traffic Management (ATM) system</a:t>
            </a:r>
          </a:p>
          <a:p>
            <a:pPr>
              <a:tabLst>
                <a:tab pos="292100" algn="l"/>
                <a:tab pos="635000" algn="l"/>
                <a:tab pos="1092200" algn="l"/>
                <a:tab pos="1549400" algn="l"/>
                <a:tab pos="2006600" algn="l"/>
                <a:tab pos="2463800" algn="l"/>
                <a:tab pos="2921000" algn="l"/>
              </a:tabLst>
              <a:defRPr sz="900"/>
            </a:pPr>
            <a:endParaRPr/>
          </a:p>
          <a:p>
            <a:pPr marL="0" lvl="1" indent="640896">
              <a:buSzTx/>
              <a:buNone/>
              <a:tabLst>
                <a:tab pos="292100" algn="l"/>
                <a:tab pos="635000" algn="l"/>
                <a:tab pos="1092200" algn="l"/>
                <a:tab pos="1549400" algn="l"/>
                <a:tab pos="2006600" algn="l"/>
                <a:tab pos="2463800" algn="l"/>
                <a:tab pos="2921000" algn="l"/>
              </a:tabLst>
              <a:defRPr sz="1800"/>
            </a:pPr>
            <a:r>
              <a:t>has </a:t>
            </a:r>
            <a:r>
              <a:rPr b="1"/>
              <a:t>already fallen multiple decades behind</a:t>
            </a:r>
            <a:r>
              <a:t> its development schedule</a:t>
            </a:r>
          </a:p>
          <a:p>
            <a:pPr marL="0" lvl="1" indent="640896">
              <a:buSzTx/>
              <a:buNone/>
              <a:tabLst>
                <a:tab pos="292100" algn="l"/>
                <a:tab pos="635000" algn="l"/>
                <a:tab pos="1092200" algn="l"/>
                <a:tab pos="1549400" algn="l"/>
                <a:tab pos="2006600" algn="l"/>
                <a:tab pos="2463800" algn="l"/>
                <a:tab pos="2921000" algn="l"/>
              </a:tabLst>
              <a:defRPr sz="1200"/>
            </a:pPr>
            <a:endParaRPr/>
          </a:p>
          <a:p>
            <a:pPr marL="0" lvl="1" indent="640896">
              <a:buSzTx/>
              <a:buNone/>
              <a:tabLst>
                <a:tab pos="292100" algn="l"/>
                <a:tab pos="635000" algn="l"/>
                <a:tab pos="1092200" algn="l"/>
                <a:tab pos="1549400" algn="l"/>
                <a:tab pos="2006600" algn="l"/>
                <a:tab pos="2463800" algn="l"/>
                <a:tab pos="2921000" algn="l"/>
              </a:tabLst>
              <a:defRPr sz="1100"/>
            </a:pPr>
            <a:endParaRPr/>
          </a:p>
          <a:p>
            <a:pPr algn="ctr">
              <a:tabLst>
                <a:tab pos="292100" algn="l"/>
                <a:tab pos="635000" algn="l"/>
                <a:tab pos="1092200" algn="l"/>
                <a:tab pos="1549400" algn="l"/>
                <a:tab pos="2006600" algn="l"/>
                <a:tab pos="2463800" algn="l"/>
                <a:tab pos="2921000" algn="l"/>
              </a:tabLst>
              <a:defRPr sz="1800" b="1">
                <a:solidFill>
                  <a:srgbClr val="FBC901"/>
                </a:solidFill>
              </a:defRPr>
            </a:pPr>
            <a:r>
              <a:t>Suggesting the need for much more timely &amp; radical solutions, such as: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The Possibility of Electrically Powered Planes: </a:t>
            </a:r>
          </a:p>
        </p:txBody>
      </p:sp>
      <p:sp>
        <p:nvSpPr>
          <p:cNvPr id="91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Rectangle 2"/>
          <p:cNvSpPr txBox="1">
            <a:spLocks noGrp="1"/>
          </p:cNvSpPr>
          <p:nvPr>
            <p:ph type="title"/>
          </p:nvPr>
        </p:nvSpPr>
        <p:spPr>
          <a:xfrm>
            <a:off x="179833" y="76199"/>
            <a:ext cx="8684767" cy="520685"/>
          </a:xfrm>
          <a:prstGeom prst="rect">
            <a:avLst/>
          </a:prstGeom>
        </p:spPr>
        <p:txBody>
          <a:bodyPr/>
          <a:lstStyle>
            <a:lvl1pPr>
              <a:defRPr sz="2200"/>
            </a:lvl1pPr>
          </a:lstStyle>
          <a:p>
            <a:r>
              <a:t>A major challenge in electrifying EITHER planes or ships</a:t>
            </a:r>
          </a:p>
        </p:txBody>
      </p:sp>
      <p:sp>
        <p:nvSpPr>
          <p:cNvPr id="917" name="Rectangle 3"/>
          <p:cNvSpPr txBox="1">
            <a:spLocks noGrp="1"/>
          </p:cNvSpPr>
          <p:nvPr>
            <p:ph type="body" idx="1"/>
          </p:nvPr>
        </p:nvSpPr>
        <p:spPr>
          <a:xfrm>
            <a:off x="241300" y="795306"/>
            <a:ext cx="8873084" cy="5368989"/>
          </a:xfrm>
          <a:prstGeom prst="rect">
            <a:avLst/>
          </a:prstGeom>
        </p:spPr>
        <p:txBody>
          <a:bodyPr/>
          <a:lstStyle/>
          <a:p>
            <a:pPr>
              <a:tabLst>
                <a:tab pos="215900" algn="l"/>
                <a:tab pos="558800" algn="l"/>
                <a:tab pos="1016000" algn="l"/>
                <a:tab pos="1473200" algn="l"/>
                <a:tab pos="1930400" algn="l"/>
              </a:tabLst>
            </a:pPr>
            <a:r>
              <a:t>Which can be seen in a table from an earlier set of my web notes</a:t>
            </a:r>
          </a:p>
          <a:p>
            <a:pPr>
              <a:tabLst>
                <a:tab pos="215900" algn="l"/>
                <a:tab pos="558800" algn="l"/>
                <a:tab pos="1016000" algn="l"/>
                <a:tab pos="1473200" algn="l"/>
                <a:tab pos="1930400" algn="l"/>
              </a:tabLst>
              <a:defRPr sz="700"/>
            </a:pPr>
            <a:endParaRPr/>
          </a:p>
          <a:p>
            <a:pPr>
              <a:tabLst>
                <a:tab pos="215900" algn="l"/>
                <a:tab pos="558800" algn="l"/>
                <a:tab pos="1016000" algn="l"/>
                <a:tab pos="1473200" algn="l"/>
                <a:tab pos="1930400" algn="l"/>
              </a:tabLst>
            </a:pPr>
            <a:r>
              <a:t>	Specifically, a table I compiled for my note set about </a:t>
            </a:r>
            <a:r>
              <a:rPr b="1"/>
              <a:t>Fossil 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215900" algn="l"/>
                <a:tab pos="558800" algn="l"/>
                <a:tab pos="1016000" algn="l"/>
                <a:tab pos="1473200" algn="l"/>
                <a:tab pos="1930400" algn="l"/>
              </a:tabLst>
              <a:defRPr sz="800"/>
            </a:pPr>
            <a:endParaRPr/>
          </a:p>
          <a:p>
            <a:pPr marL="0" lvl="1" indent="640896">
              <a:buSzTx/>
              <a:buNone/>
              <a:tabLst>
                <a:tab pos="215900" algn="l"/>
                <a:tab pos="558800" algn="l"/>
                <a:tab pos="1016000" algn="l"/>
                <a:tab pos="1473200" algn="l"/>
                <a:tab pos="1930400" algn="l"/>
              </a:tabLst>
            </a:pPr>
            <a:r>
              <a:t>in which I compared the energy stored per mass, and per volume</a:t>
            </a:r>
          </a:p>
          <a:p>
            <a:pPr>
              <a:tabLst>
                <a:tab pos="215900" algn="l"/>
                <a:tab pos="558800" algn="l"/>
                <a:tab pos="1016000" algn="l"/>
                <a:tab pos="1473200" algn="l"/>
                <a:tab pos="1930400" algn="l"/>
              </a:tabLst>
              <a:defRPr sz="900"/>
            </a:pPr>
            <a:endParaRPr/>
          </a:p>
          <a:p>
            <a:pPr marL="0" lvl="2" indent="1085850">
              <a:buSzTx/>
              <a:buNone/>
              <a:tabLst>
                <a:tab pos="215900" algn="l"/>
                <a:tab pos="558800" algn="l"/>
                <a:tab pos="1016000" algn="l"/>
                <a:tab pos="1473200" algn="l"/>
                <a:tab pos="1930400" algn="l"/>
              </a:tabLst>
            </a:pPr>
            <a:r>
              <a:t>for just about every single energy storage technology </a:t>
            </a:r>
          </a:p>
          <a:p>
            <a:pPr marL="0" lvl="1" indent="640896">
              <a:buSzTx/>
              <a:buNone/>
              <a:tabLst>
                <a:tab pos="215900" algn="l"/>
                <a:tab pos="558800" algn="l"/>
                <a:tab pos="1016000" algn="l"/>
                <a:tab pos="1473200" algn="l"/>
                <a:tab pos="1930400" algn="l"/>
              </a:tabLst>
              <a:defRPr sz="900"/>
            </a:pPr>
            <a:endParaRPr/>
          </a:p>
          <a:p>
            <a:pPr marL="0" lvl="3" indent="1577339">
              <a:buSzTx/>
              <a:buNone/>
              <a:tabLst>
                <a:tab pos="215900" algn="l"/>
                <a:tab pos="558800" algn="l"/>
                <a:tab pos="1016000" algn="l"/>
                <a:tab pos="1473200" algn="l"/>
                <a:tab pos="1930400" algn="l"/>
              </a:tabLst>
            </a:pPr>
            <a:r>
              <a:t>discussed anywhere on this WeCanFigureThisOut website </a:t>
            </a:r>
          </a:p>
          <a:p>
            <a:pPr marL="0" lvl="3" indent="1577339">
              <a:buSzTx/>
              <a:buNone/>
              <a:tabLst>
                <a:tab pos="215900" algn="l"/>
                <a:tab pos="558800" algn="l"/>
                <a:tab pos="1016000" algn="l"/>
                <a:tab pos="1473200" algn="l"/>
                <a:tab pos="1930400" algn="l"/>
              </a:tabLst>
            </a:pPr>
            <a:endParaRPr/>
          </a:p>
          <a:p>
            <a:pPr marL="0" lvl="4" indent="2034539">
              <a:buSzTx/>
              <a:buNone/>
              <a:tabLst>
                <a:tab pos="215900" algn="l"/>
                <a:tab pos="558800" algn="l"/>
                <a:tab pos="1016000" algn="l"/>
                <a:tab pos="1473200" algn="l"/>
                <a:tab pos="1930400" algn="l"/>
              </a:tabLst>
            </a:pPr>
            <a:endParaRPr/>
          </a:p>
          <a:p>
            <a:pPr>
              <a:tabLst>
                <a:tab pos="215900" algn="l"/>
                <a:tab pos="558800" algn="l"/>
                <a:tab pos="1016000" algn="l"/>
                <a:tab pos="1473200" algn="l"/>
                <a:tab pos="1930400" algn="l"/>
              </a:tabLst>
            </a:pPr>
            <a:r>
              <a:t>In addition to specific numbers for each technology, </a:t>
            </a:r>
          </a:p>
          <a:p>
            <a:pPr marL="0" lvl="1" indent="640896">
              <a:buSzTx/>
              <a:buNone/>
              <a:tabLst>
                <a:tab pos="215900" algn="l"/>
                <a:tab pos="558800" algn="l"/>
                <a:tab pos="1016000" algn="l"/>
                <a:tab pos="1473200" algn="l"/>
                <a:tab pos="1930400" algn="l"/>
              </a:tabLst>
              <a:defRPr sz="900"/>
            </a:pPr>
            <a:endParaRPr/>
          </a:p>
          <a:p>
            <a:pPr>
              <a:tabLst>
                <a:tab pos="215900" algn="l"/>
                <a:tab pos="558800" algn="l"/>
                <a:tab pos="1016000" algn="l"/>
                <a:tab pos="1473200" algn="l"/>
                <a:tab pos="1930400" algn="l"/>
              </a:tabLst>
            </a:pPr>
            <a:r>
              <a:t>	in yellow highlighted columns and rows,</a:t>
            </a:r>
          </a:p>
          <a:p>
            <a:pPr marL="0" lvl="2" indent="1085850">
              <a:buSzTx/>
              <a:buNone/>
              <a:tabLst>
                <a:tab pos="215900" algn="l"/>
                <a:tab pos="558800" algn="l"/>
                <a:tab pos="1016000" algn="l"/>
                <a:tab pos="1473200" algn="l"/>
                <a:tab pos="1930400" algn="l"/>
              </a:tabLst>
              <a:defRPr sz="900"/>
            </a:pPr>
            <a:endParaRPr/>
          </a:p>
          <a:p>
            <a:pPr marL="0" lvl="1" indent="640896">
              <a:buSzTx/>
              <a:buNone/>
              <a:tabLst>
                <a:tab pos="215900" algn="l"/>
                <a:tab pos="558800" algn="l"/>
                <a:tab pos="1016000" algn="l"/>
                <a:tab pos="1473200" algn="l"/>
                <a:tab pos="1930400" algn="l"/>
              </a:tabLst>
            </a:pPr>
            <a:r>
              <a:t>I compared each technology's energy storage to that of gasoline</a:t>
            </a:r>
          </a:p>
          <a:p>
            <a:pPr marL="0" lvl="2" indent="1085850">
              <a:buSzTx/>
              <a:buNone/>
              <a:tabLst>
                <a:tab pos="215900" algn="l"/>
                <a:tab pos="558800" algn="l"/>
                <a:tab pos="1016000" algn="l"/>
                <a:tab pos="1473200" algn="l"/>
                <a:tab pos="1930400" algn="l"/>
              </a:tabLst>
            </a:pPr>
            <a:endParaRPr/>
          </a:p>
          <a:p>
            <a:pPr marL="0" lvl="1" indent="640896">
              <a:buSzTx/>
              <a:buNone/>
              <a:tabLst>
                <a:tab pos="215900" algn="l"/>
                <a:tab pos="558800" algn="l"/>
                <a:tab pos="1016000" algn="l"/>
                <a:tab pos="1473200" algn="l"/>
                <a:tab pos="1930400" algn="l"/>
              </a:tabLst>
              <a:defRPr sz="900"/>
            </a:pPr>
            <a:endParaRPr/>
          </a:p>
          <a:p>
            <a:pPr algn="ctr">
              <a:tabLst>
                <a:tab pos="215900" algn="l"/>
                <a:tab pos="558800" algn="l"/>
                <a:tab pos="1016000" algn="l"/>
                <a:tab pos="1473200" algn="l"/>
                <a:tab pos="1930400" algn="l"/>
              </a:tabLst>
            </a:pPr>
            <a:r>
              <a:t>Which yielded this rather sobering result:</a:t>
            </a:r>
          </a:p>
        </p:txBody>
      </p:sp>
      <p:sp>
        <p:nvSpPr>
          <p:cNvPr id="918"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Rectangle 2"/>
          <p:cNvSpPr txBox="1">
            <a:spLocks noGrp="1"/>
          </p:cNvSpPr>
          <p:nvPr>
            <p:ph type="title"/>
          </p:nvPr>
        </p:nvSpPr>
        <p:spPr>
          <a:xfrm>
            <a:off x="304800" y="12699"/>
            <a:ext cx="8534400" cy="436710"/>
          </a:xfrm>
          <a:prstGeom prst="rect">
            <a:avLst/>
          </a:prstGeom>
        </p:spPr>
        <p:txBody>
          <a:bodyPr/>
          <a:lstStyle/>
          <a:p>
            <a:pPr>
              <a:defRPr sz="1900"/>
            </a:pPr>
            <a:r>
              <a:t>Energy of various Materials &amp; Storage Technologies: </a:t>
            </a:r>
            <a:r>
              <a:rPr baseline="31999"/>
              <a:t>1</a:t>
            </a:r>
          </a:p>
        </p:txBody>
      </p:sp>
      <p:sp>
        <p:nvSpPr>
          <p:cNvPr id="921" name="Rectangle 5"/>
          <p:cNvSpPr txBox="1"/>
          <p:nvPr/>
        </p:nvSpPr>
        <p:spPr>
          <a:xfrm>
            <a:off x="29727" y="6586391"/>
            <a:ext cx="9084546"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i="1">
                <a:solidFill>
                  <a:srgbClr val="059797"/>
                </a:solidFill>
                <a:effectLst>
                  <a:outerShdw blurRad="38100" dist="38100" dir="2700000" rotWithShape="0">
                    <a:srgbClr val="000000"/>
                  </a:outerShdw>
                </a:effectLst>
              </a:defRPr>
            </a:pPr>
            <a:r>
              <a:t>1) Drawn from notesets: Fossil Fuels</a:t>
            </a:r>
            <a:r>
              <a:rPr>
                <a:solidFill>
                  <a:srgbClr val="2BAD81"/>
                </a:solidFill>
              </a:rPr>
              <a:t> (</a:t>
            </a:r>
            <a:r>
              <a:rPr u="sng">
                <a:solidFill>
                  <a:srgbClr val="00CCFF"/>
                </a:solidFill>
                <a:uFill>
                  <a:solidFill>
                    <a:srgbClr val="00CCFF"/>
                  </a:solidFill>
                </a:uFill>
                <a:hlinkClick r:id="rId2"/>
              </a:rPr>
              <a:t>pptx</a:t>
            </a:r>
            <a:r>
              <a:rPr>
                <a:solidFill>
                  <a:srgbClr val="000000"/>
                </a:solidFill>
              </a:rPr>
              <a:t> </a:t>
            </a:r>
            <a:r>
              <a:rPr>
                <a:solidFill>
                  <a:srgbClr val="2BAD81"/>
                </a:solidFill>
              </a:rPr>
              <a:t>/</a:t>
            </a:r>
            <a:r>
              <a:rPr>
                <a:solidFill>
                  <a:srgbClr val="000000"/>
                </a:solidFill>
              </a:rPr>
              <a:t> </a:t>
            </a:r>
            <a:r>
              <a:rPr u="sng">
                <a:solidFill>
                  <a:srgbClr val="00CCFF"/>
                </a:solidFill>
                <a:uFill>
                  <a:solidFill>
                    <a:srgbClr val="00CCFF"/>
                  </a:solidFill>
                </a:uFill>
                <a:hlinkClick r:id="rId3"/>
              </a:rPr>
              <a:t>pdf</a:t>
            </a:r>
            <a:r>
              <a:rPr>
                <a:solidFill>
                  <a:srgbClr val="000000"/>
                </a:solidFill>
              </a:rPr>
              <a:t> </a:t>
            </a:r>
            <a:r>
              <a:rPr>
                <a:solidFill>
                  <a:srgbClr val="2BAD81"/>
                </a:solidFill>
              </a:rPr>
              <a:t>/ </a:t>
            </a:r>
            <a:r>
              <a:rPr u="sng">
                <a:solidFill>
                  <a:srgbClr val="00CCFF"/>
                </a:solidFill>
                <a:uFill>
                  <a:solidFill>
                    <a:srgbClr val="00CCFF"/>
                  </a:solidFill>
                </a:uFill>
                <a:hlinkClick r:id="rId4"/>
              </a:rPr>
              <a:t>key</a:t>
            </a:r>
            <a:r>
              <a:t>), Batteries &amp; Fuel Cells (</a:t>
            </a:r>
            <a:r>
              <a:rPr u="sng">
                <a:solidFill>
                  <a:srgbClr val="00CCFF"/>
                </a:solidFill>
                <a:uFill>
                  <a:solidFill>
                    <a:srgbClr val="00CCFF"/>
                  </a:solidFill>
                </a:uFill>
                <a:hlinkClick r:id="rId5"/>
              </a:rPr>
              <a:t>pptx</a:t>
            </a:r>
            <a:r>
              <a:rPr>
                <a:solidFill>
                  <a:srgbClr val="000000"/>
                </a:solidFill>
              </a:rPr>
              <a:t> </a:t>
            </a:r>
            <a:r>
              <a:t>/ </a:t>
            </a:r>
            <a:r>
              <a:rPr u="sng">
                <a:solidFill>
                  <a:srgbClr val="00CCFF"/>
                </a:solidFill>
                <a:uFill>
                  <a:solidFill>
                    <a:srgbClr val="00CCFF"/>
                  </a:solidFill>
                </a:uFill>
                <a:hlinkClick r:id="rId6"/>
              </a:rPr>
              <a:t>pdf</a:t>
            </a:r>
            <a:r>
              <a:rPr>
                <a:solidFill>
                  <a:srgbClr val="000000"/>
                </a:solidFill>
              </a:rPr>
              <a:t> </a:t>
            </a:r>
            <a:r>
              <a:t>/ </a:t>
            </a:r>
            <a:r>
              <a:rPr u="sng">
                <a:solidFill>
                  <a:srgbClr val="00CCFF"/>
                </a:solidFill>
                <a:uFill>
                  <a:solidFill>
                    <a:srgbClr val="00CCFF"/>
                  </a:solidFill>
                </a:uFill>
                <a:hlinkClick r:id="rId7"/>
              </a:rPr>
              <a:t>key</a:t>
            </a:r>
            <a:r>
              <a:t>), Hydrogen Economy (</a:t>
            </a:r>
            <a:r>
              <a:rPr u="sng">
                <a:solidFill>
                  <a:srgbClr val="00CCFF"/>
                </a:solidFill>
                <a:uFill>
                  <a:solidFill>
                    <a:srgbClr val="00CCFF"/>
                  </a:solidFill>
                </a:uFill>
                <a:hlinkClick r:id="rId8"/>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9"/>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10"/>
              </a:rPr>
              <a:t>key</a:t>
            </a:r>
            <a:r>
              <a:t>)</a:t>
            </a:r>
          </a:p>
        </p:txBody>
      </p:sp>
      <p:pic>
        <p:nvPicPr>
          <p:cNvPr id="922" name="Energy Density Table.jpg" descr="Energy Density Table.jpg"/>
          <p:cNvPicPr>
            <a:picLocks noChangeAspect="1"/>
          </p:cNvPicPr>
          <p:nvPr/>
        </p:nvPicPr>
        <p:blipFill>
          <a:blip r:embed="rId11"/>
          <a:stretch>
            <a:fillRect/>
          </a:stretch>
        </p:blipFill>
        <p:spPr>
          <a:xfrm>
            <a:off x="1104395" y="590344"/>
            <a:ext cx="6935210" cy="5905912"/>
          </a:xfrm>
          <a:prstGeom prst="rect">
            <a:avLst/>
          </a:prstGeom>
          <a:ln w="12700">
            <a:miter lim="400000"/>
          </a:ln>
        </p:spPr>
      </p:pic>
      <p:sp>
        <p:nvSpPr>
          <p:cNvPr id="923" name="Rectangle 5"/>
          <p:cNvSpPr txBox="1"/>
          <p:nvPr/>
        </p:nvSpPr>
        <p:spPr>
          <a:xfrm rot="16200000">
            <a:off x="-1117508" y="3123349"/>
            <a:ext cx="3308930" cy="362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nSpc>
                <a:spcPct val="170000"/>
              </a:lnSpc>
              <a:tabLst>
                <a:tab pos="457200" algn="l"/>
                <a:tab pos="914400" algn="l"/>
                <a:tab pos="1371600" algn="l"/>
                <a:tab pos="1828800" algn="l"/>
                <a:tab pos="2286000" algn="l"/>
              </a:tabLst>
              <a:defRPr sz="1600" b="0">
                <a:solidFill>
                  <a:srgbClr val="FBC901"/>
                </a:solidFill>
                <a:effectLst>
                  <a:outerShdw blurRad="38100" dist="38100" dir="2700000" rotWithShape="0">
                    <a:srgbClr val="000000"/>
                  </a:outerShdw>
                </a:effectLst>
              </a:defRPr>
            </a:pPr>
            <a:r>
              <a:rPr b="1"/>
              <a:t>Increasing Energy per Mass</a:t>
            </a:r>
            <a:r>
              <a:t>  </a:t>
            </a:r>
            <a:r>
              <a:rPr sz="1900" b="1"/>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Rectangle 2"/>
          <p:cNvSpPr txBox="1">
            <a:spLocks noGrp="1"/>
          </p:cNvSpPr>
          <p:nvPr>
            <p:ph type="title"/>
          </p:nvPr>
        </p:nvSpPr>
        <p:spPr>
          <a:xfrm>
            <a:off x="0" y="0"/>
            <a:ext cx="9144000" cy="533400"/>
          </a:xfrm>
          <a:prstGeom prst="rect">
            <a:avLst/>
          </a:prstGeom>
        </p:spPr>
        <p:txBody>
          <a:bodyPr/>
          <a:lstStyle/>
          <a:p>
            <a:r>
              <a:t>Approximating those ratios to gasoline, and highlighting battery results:</a:t>
            </a:r>
          </a:p>
        </p:txBody>
      </p:sp>
      <p:sp>
        <p:nvSpPr>
          <p:cNvPr id="926" name="Rectangle 3"/>
          <p:cNvSpPr txBox="1">
            <a:spLocks noGrp="1"/>
          </p:cNvSpPr>
          <p:nvPr>
            <p:ph type="body" sz="half" idx="1"/>
          </p:nvPr>
        </p:nvSpPr>
        <p:spPr>
          <a:xfrm>
            <a:off x="812799" y="977189"/>
            <a:ext cx="4307418" cy="4903622"/>
          </a:xfrm>
          <a:prstGeom prst="rect">
            <a:avLst/>
          </a:prstGeom>
        </p:spPr>
        <p:txBody>
          <a:bodyPr/>
          <a:lstStyle/>
          <a:p>
            <a:pPr>
              <a:lnSpc>
                <a:spcPct val="150000"/>
              </a:lnSpc>
              <a:spcBef>
                <a:spcPts val="400"/>
              </a:spcBef>
              <a:defRPr sz="1800"/>
            </a:pPr>
            <a:r>
              <a:t>Hydrogen gas at 150 Atm. pressure </a:t>
            </a:r>
          </a:p>
          <a:p>
            <a:pPr>
              <a:lnSpc>
                <a:spcPct val="150000"/>
              </a:lnSpc>
              <a:spcBef>
                <a:spcPts val="400"/>
              </a:spcBef>
              <a:defRPr sz="1800"/>
            </a:pPr>
            <a:r>
              <a:t>Gasoline / Diesel / Jet Fuel</a:t>
            </a:r>
          </a:p>
          <a:p>
            <a:pPr>
              <a:lnSpc>
                <a:spcPct val="150000"/>
              </a:lnSpc>
              <a:spcBef>
                <a:spcPts val="400"/>
              </a:spcBef>
              <a:defRPr sz="1800"/>
            </a:pPr>
            <a:r>
              <a:t>Fat / Coal </a:t>
            </a:r>
          </a:p>
          <a:p>
            <a:pPr>
              <a:lnSpc>
                <a:spcPct val="150000"/>
              </a:lnSpc>
              <a:spcBef>
                <a:spcPts val="400"/>
              </a:spcBef>
              <a:defRPr sz="1800"/>
            </a:pPr>
            <a:r>
              <a:t>Carbohydrates / Protein / Wood</a:t>
            </a:r>
          </a:p>
          <a:p>
            <a:pPr>
              <a:lnSpc>
                <a:spcPct val="150000"/>
              </a:lnSpc>
              <a:spcBef>
                <a:spcPts val="400"/>
              </a:spcBef>
              <a:defRPr sz="1800">
                <a:solidFill>
                  <a:srgbClr val="FF5F68"/>
                </a:solidFill>
              </a:defRPr>
            </a:pPr>
            <a:r>
              <a:t>High Explosives</a:t>
            </a:r>
          </a:p>
          <a:p>
            <a:pPr>
              <a:lnSpc>
                <a:spcPct val="150000"/>
              </a:lnSpc>
              <a:spcBef>
                <a:spcPts val="400"/>
              </a:spcBef>
              <a:defRPr sz="1800">
                <a:solidFill>
                  <a:srgbClr val="FBC901"/>
                </a:solidFill>
              </a:defRPr>
            </a:pPr>
            <a:r>
              <a:t>Experimental Lithium Batteries</a:t>
            </a:r>
          </a:p>
          <a:p>
            <a:pPr>
              <a:lnSpc>
                <a:spcPct val="150000"/>
              </a:lnSpc>
              <a:spcBef>
                <a:spcPts val="400"/>
              </a:spcBef>
              <a:defRPr sz="1800">
                <a:solidFill>
                  <a:srgbClr val="FBC901"/>
                </a:solidFill>
              </a:defRPr>
            </a:pPr>
            <a:r>
              <a:t>Lithium Batteries</a:t>
            </a:r>
          </a:p>
          <a:p>
            <a:pPr>
              <a:lnSpc>
                <a:spcPct val="150000"/>
              </a:lnSpc>
              <a:spcBef>
                <a:spcPts val="400"/>
              </a:spcBef>
              <a:defRPr sz="1800"/>
            </a:pPr>
            <a:r>
              <a:t>Flywheels</a:t>
            </a:r>
          </a:p>
          <a:p>
            <a:pPr>
              <a:lnSpc>
                <a:spcPct val="150000"/>
              </a:lnSpc>
              <a:spcBef>
                <a:spcPts val="400"/>
              </a:spcBef>
              <a:defRPr sz="1800"/>
            </a:pPr>
            <a:r>
              <a:rPr>
                <a:solidFill>
                  <a:srgbClr val="FBC901"/>
                </a:solidFill>
              </a:rPr>
              <a:t>Conventional Batteries</a:t>
            </a:r>
            <a:r>
              <a:t>	</a:t>
            </a:r>
          </a:p>
          <a:p>
            <a:pPr>
              <a:lnSpc>
                <a:spcPct val="150000"/>
              </a:lnSpc>
              <a:spcBef>
                <a:spcPts val="400"/>
              </a:spcBef>
              <a:defRPr sz="1800"/>
            </a:pPr>
            <a:r>
              <a:t>Super Capacitors</a:t>
            </a:r>
          </a:p>
          <a:p>
            <a:pPr>
              <a:lnSpc>
                <a:spcPct val="150000"/>
              </a:lnSpc>
              <a:spcBef>
                <a:spcPts val="400"/>
              </a:spcBef>
              <a:defRPr sz="1800"/>
            </a:pPr>
            <a:r>
              <a:t>Capacitors</a:t>
            </a:r>
          </a:p>
        </p:txBody>
      </p:sp>
      <p:sp>
        <p:nvSpPr>
          <p:cNvPr id="927" name="Rectangle 3"/>
          <p:cNvSpPr txBox="1"/>
          <p:nvPr/>
        </p:nvSpPr>
        <p:spPr>
          <a:xfrm>
            <a:off x="3970820" y="554567"/>
            <a:ext cx="2514601" cy="5313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spcBef>
                <a:spcPts val="400"/>
              </a:spcBef>
              <a:defRPr b="0">
                <a:solidFill>
                  <a:srgbClr val="FFFFFF"/>
                </a:solidFill>
                <a:effectLst>
                  <a:outerShdw blurRad="38100" dist="38100" dir="2700000" rotWithShape="0">
                    <a:srgbClr val="000000"/>
                  </a:outerShdw>
                </a:effectLst>
              </a:defRPr>
            </a:pPr>
            <a:r>
              <a:t>Energy / Mass</a:t>
            </a:r>
          </a:p>
          <a:p>
            <a:pPr algn="ctr">
              <a:lnSpc>
                <a:spcPct val="150000"/>
              </a:lnSpc>
              <a:spcBef>
                <a:spcPts val="400"/>
              </a:spcBef>
              <a:defRPr b="0">
                <a:solidFill>
                  <a:srgbClr val="FFFFFF"/>
                </a:solidFill>
                <a:effectLst>
                  <a:outerShdw blurRad="38100" dist="38100" dir="2700000" rotWithShape="0">
                    <a:srgbClr val="000000"/>
                  </a:outerShdw>
                </a:effectLst>
              </a:defRPr>
            </a:pPr>
            <a:r>
              <a:t>3</a:t>
            </a:r>
          </a:p>
          <a:p>
            <a:pPr algn="ctr">
              <a:lnSpc>
                <a:spcPct val="150000"/>
              </a:lnSpc>
              <a:spcBef>
                <a:spcPts val="400"/>
              </a:spcBef>
              <a:defRPr b="0">
                <a:solidFill>
                  <a:srgbClr val="FFFFFF"/>
                </a:solidFill>
                <a:effectLst>
                  <a:outerShdw blurRad="38100" dist="38100" dir="2700000" rotWithShape="0">
                    <a:srgbClr val="000000"/>
                  </a:outerShdw>
                </a:effectLst>
              </a:defRPr>
            </a:pPr>
            <a:r>
              <a:t>1</a:t>
            </a:r>
          </a:p>
          <a:p>
            <a:pPr algn="ctr">
              <a:lnSpc>
                <a:spcPct val="150000"/>
              </a:lnSpc>
              <a:spcBef>
                <a:spcPts val="400"/>
              </a:spcBef>
              <a:defRPr b="0">
                <a:solidFill>
                  <a:srgbClr val="FFFFFF"/>
                </a:solidFill>
                <a:effectLst>
                  <a:outerShdw blurRad="38100" dist="38100" dir="2700000" rotWithShape="0">
                    <a:srgbClr val="000000"/>
                  </a:outerShdw>
                </a:effectLst>
              </a:defRPr>
            </a:pPr>
            <a:r>
              <a:t>3/4</a:t>
            </a:r>
          </a:p>
          <a:p>
            <a:pPr algn="ctr">
              <a:lnSpc>
                <a:spcPct val="150000"/>
              </a:lnSpc>
              <a:spcBef>
                <a:spcPts val="400"/>
              </a:spcBef>
              <a:defRPr b="0">
                <a:solidFill>
                  <a:srgbClr val="FFFFFF"/>
                </a:solidFill>
                <a:effectLst>
                  <a:outerShdw blurRad="38100" dist="38100" dir="2700000" rotWithShape="0">
                    <a:srgbClr val="000000"/>
                  </a:outerShdw>
                </a:effectLst>
              </a:defRPr>
            </a:pPr>
            <a:r>
              <a:t>1/3</a:t>
            </a:r>
          </a:p>
          <a:p>
            <a:pPr algn="ctr">
              <a:lnSpc>
                <a:spcPct val="150000"/>
              </a:lnSpc>
              <a:spcBef>
                <a:spcPts val="400"/>
              </a:spcBef>
              <a:defRPr b="0">
                <a:solidFill>
                  <a:srgbClr val="FFFFFF"/>
                </a:solidFill>
                <a:effectLst>
                  <a:outerShdw blurRad="38100" dist="38100" dir="2700000" rotWithShape="0">
                    <a:srgbClr val="000000"/>
                  </a:outerShdw>
                </a:effectLst>
              </a:defRPr>
            </a:pPr>
            <a:r>
              <a:t>1/12</a:t>
            </a:r>
          </a:p>
          <a:p>
            <a:pPr algn="ctr">
              <a:lnSpc>
                <a:spcPct val="150000"/>
              </a:lnSpc>
              <a:spcBef>
                <a:spcPts val="400"/>
              </a:spcBef>
              <a:defRPr b="0">
                <a:solidFill>
                  <a:srgbClr val="FBC901"/>
                </a:solidFill>
                <a:effectLst>
                  <a:outerShdw blurRad="38100" dist="38100" dir="2700000" rotWithShape="0">
                    <a:srgbClr val="000000"/>
                  </a:outerShdw>
                </a:effectLst>
              </a:defRPr>
            </a:pPr>
            <a:r>
              <a:t>1/25</a:t>
            </a:r>
          </a:p>
          <a:p>
            <a:pPr algn="ctr">
              <a:lnSpc>
                <a:spcPct val="150000"/>
              </a:lnSpc>
              <a:spcBef>
                <a:spcPts val="400"/>
              </a:spcBef>
              <a:defRPr b="0">
                <a:solidFill>
                  <a:srgbClr val="FBC901"/>
                </a:solidFill>
                <a:effectLst>
                  <a:outerShdw blurRad="38100" dist="38100" dir="2700000" rotWithShape="0">
                    <a:srgbClr val="000000"/>
                  </a:outerShdw>
                </a:effectLst>
              </a:defRPr>
            </a:pPr>
            <a:r>
              <a:t>1/75</a:t>
            </a:r>
          </a:p>
          <a:p>
            <a:pPr algn="ctr">
              <a:lnSpc>
                <a:spcPct val="150000"/>
              </a:lnSpc>
              <a:spcBef>
                <a:spcPts val="400"/>
              </a:spcBef>
              <a:defRPr b="0">
                <a:solidFill>
                  <a:srgbClr val="FFFFFF"/>
                </a:solidFill>
                <a:effectLst>
                  <a:outerShdw blurRad="38100" dist="38100" dir="2700000" rotWithShape="0">
                    <a:srgbClr val="000000"/>
                  </a:outerShdw>
                </a:effectLst>
              </a:defRPr>
            </a:pPr>
            <a:r>
              <a:t>1/100</a:t>
            </a:r>
          </a:p>
          <a:p>
            <a:pPr algn="ctr">
              <a:lnSpc>
                <a:spcPct val="150000"/>
              </a:lnSpc>
              <a:spcBef>
                <a:spcPts val="400"/>
              </a:spcBef>
              <a:defRPr b="0">
                <a:solidFill>
                  <a:srgbClr val="FFFFFF"/>
                </a:solidFill>
                <a:effectLst>
                  <a:outerShdw blurRad="38100" dist="38100" dir="2700000" rotWithShape="0">
                    <a:srgbClr val="000000"/>
                  </a:outerShdw>
                </a:effectLst>
              </a:defRPr>
            </a:pPr>
            <a:r>
              <a:t>   </a:t>
            </a:r>
            <a:r>
              <a:rPr>
                <a:solidFill>
                  <a:srgbClr val="FBC901"/>
                </a:solidFill>
              </a:rPr>
              <a:t>1/150 </a:t>
            </a:r>
            <a:r>
              <a:t>	</a:t>
            </a:r>
          </a:p>
          <a:p>
            <a:pPr algn="ctr">
              <a:lnSpc>
                <a:spcPct val="150000"/>
              </a:lnSpc>
              <a:spcBef>
                <a:spcPts val="400"/>
              </a:spcBef>
              <a:defRPr b="0">
                <a:solidFill>
                  <a:srgbClr val="FFFFFF"/>
                </a:solidFill>
                <a:effectLst>
                  <a:outerShdw blurRad="38100" dist="38100" dir="2700000" rotWithShape="0">
                    <a:srgbClr val="000000"/>
                  </a:outerShdw>
                </a:effectLst>
              </a:defRPr>
            </a:pPr>
            <a:r>
              <a:t>1/2000</a:t>
            </a:r>
          </a:p>
          <a:p>
            <a:pPr algn="ctr">
              <a:lnSpc>
                <a:spcPct val="150000"/>
              </a:lnSpc>
              <a:spcBef>
                <a:spcPts val="400"/>
              </a:spcBef>
              <a:defRPr b="0">
                <a:solidFill>
                  <a:srgbClr val="FFFFFF"/>
                </a:solidFill>
                <a:effectLst>
                  <a:outerShdw blurRad="38100" dist="38100" dir="2700000" rotWithShape="0">
                    <a:srgbClr val="000000"/>
                  </a:outerShdw>
                </a:effectLst>
              </a:defRPr>
            </a:pPr>
            <a:r>
              <a:t>1/200000</a:t>
            </a:r>
          </a:p>
        </p:txBody>
      </p:sp>
      <p:sp>
        <p:nvSpPr>
          <p:cNvPr id="928" name="Rectangle 3"/>
          <p:cNvSpPr txBox="1"/>
          <p:nvPr/>
        </p:nvSpPr>
        <p:spPr>
          <a:xfrm>
            <a:off x="6417728" y="550332"/>
            <a:ext cx="2514601" cy="5313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spcBef>
                <a:spcPts val="400"/>
              </a:spcBef>
              <a:defRPr b="0">
                <a:solidFill>
                  <a:srgbClr val="FFFFFF"/>
                </a:solidFill>
                <a:effectLst>
                  <a:outerShdw blurRad="38100" dist="38100" dir="2700000" rotWithShape="0">
                    <a:srgbClr val="000000"/>
                  </a:outerShdw>
                </a:effectLst>
              </a:defRPr>
            </a:pPr>
            <a:r>
              <a:t>Energy / Volume</a:t>
            </a:r>
          </a:p>
          <a:p>
            <a:pPr algn="ctr">
              <a:lnSpc>
                <a:spcPct val="150000"/>
              </a:lnSpc>
              <a:spcBef>
                <a:spcPts val="400"/>
              </a:spcBef>
              <a:defRPr b="0">
                <a:solidFill>
                  <a:srgbClr val="FFFFFF"/>
                </a:solidFill>
                <a:effectLst>
                  <a:outerShdw blurRad="38100" dist="38100" dir="2700000" rotWithShape="0">
                    <a:srgbClr val="000000"/>
                  </a:outerShdw>
                </a:effectLst>
              </a:defRPr>
            </a:pPr>
            <a:r>
              <a:t>1/20</a:t>
            </a:r>
          </a:p>
          <a:p>
            <a:pPr algn="ctr">
              <a:lnSpc>
                <a:spcPct val="150000"/>
              </a:lnSpc>
              <a:spcBef>
                <a:spcPts val="400"/>
              </a:spcBef>
              <a:defRPr b="0">
                <a:solidFill>
                  <a:srgbClr val="FFFFFF"/>
                </a:solidFill>
                <a:effectLst>
                  <a:outerShdw blurRad="38100" dist="38100" dir="2700000" rotWithShape="0">
                    <a:srgbClr val="000000"/>
                  </a:outerShdw>
                </a:effectLst>
              </a:defRPr>
            </a:pPr>
            <a:r>
              <a:t>1</a:t>
            </a:r>
          </a:p>
          <a:p>
            <a:pPr algn="ctr">
              <a:lnSpc>
                <a:spcPct val="150000"/>
              </a:lnSpc>
              <a:spcBef>
                <a:spcPts val="400"/>
              </a:spcBef>
              <a:defRPr b="0">
                <a:solidFill>
                  <a:srgbClr val="FFFFFF"/>
                </a:solidFill>
                <a:effectLst>
                  <a:outerShdw blurRad="38100" dist="38100" dir="2700000" rotWithShape="0">
                    <a:srgbClr val="000000"/>
                  </a:outerShdw>
                </a:effectLst>
              </a:defRPr>
            </a:pPr>
            <a:r>
              <a:t>1</a:t>
            </a:r>
          </a:p>
          <a:p>
            <a:pPr algn="ctr">
              <a:lnSpc>
                <a:spcPct val="150000"/>
              </a:lnSpc>
              <a:spcBef>
                <a:spcPts val="400"/>
              </a:spcBef>
              <a:defRPr b="0">
                <a:solidFill>
                  <a:srgbClr val="FFFFFF"/>
                </a:solidFill>
                <a:effectLst>
                  <a:outerShdw blurRad="38100" dist="38100" dir="2700000" rotWithShape="0">
                    <a:srgbClr val="000000"/>
                  </a:outerShdw>
                </a:effectLst>
              </a:defRPr>
            </a:pPr>
            <a:r>
              <a:t>1/2</a:t>
            </a:r>
          </a:p>
          <a:p>
            <a:pPr algn="ctr">
              <a:lnSpc>
                <a:spcPct val="150000"/>
              </a:lnSpc>
              <a:spcBef>
                <a:spcPts val="400"/>
              </a:spcBef>
              <a:defRPr b="0">
                <a:solidFill>
                  <a:srgbClr val="FFFFFF"/>
                </a:solidFill>
                <a:effectLst>
                  <a:outerShdw blurRad="38100" dist="38100" dir="2700000" rotWithShape="0">
                    <a:srgbClr val="000000"/>
                  </a:outerShdw>
                </a:effectLst>
              </a:defRPr>
            </a:pPr>
            <a:r>
              <a:t>-</a:t>
            </a:r>
          </a:p>
          <a:p>
            <a:pPr algn="ctr">
              <a:lnSpc>
                <a:spcPct val="150000"/>
              </a:lnSpc>
              <a:spcBef>
                <a:spcPts val="400"/>
              </a:spcBef>
              <a:defRPr b="0">
                <a:solidFill>
                  <a:srgbClr val="FBC901"/>
                </a:solidFill>
                <a:effectLst>
                  <a:outerShdw blurRad="38100" dist="38100" dir="2700000" rotWithShape="0">
                    <a:srgbClr val="000000"/>
                  </a:outerShdw>
                </a:effectLst>
              </a:defRPr>
            </a:pPr>
            <a:r>
              <a:t>1/8</a:t>
            </a:r>
          </a:p>
          <a:p>
            <a:pPr algn="ctr">
              <a:lnSpc>
                <a:spcPct val="150000"/>
              </a:lnSpc>
              <a:spcBef>
                <a:spcPts val="400"/>
              </a:spcBef>
              <a:defRPr b="0">
                <a:solidFill>
                  <a:srgbClr val="FBC901"/>
                </a:solidFill>
                <a:effectLst>
                  <a:outerShdw blurRad="38100" dist="38100" dir="2700000" rotWithShape="0">
                    <a:srgbClr val="000000"/>
                  </a:outerShdw>
                </a:effectLst>
              </a:defRPr>
            </a:pPr>
            <a:r>
              <a:t>1/20</a:t>
            </a:r>
          </a:p>
          <a:p>
            <a:pPr algn="ctr">
              <a:lnSpc>
                <a:spcPct val="150000"/>
              </a:lnSpc>
              <a:spcBef>
                <a:spcPts val="400"/>
              </a:spcBef>
              <a:defRPr b="0">
                <a:solidFill>
                  <a:srgbClr val="FFFFFF"/>
                </a:solidFill>
                <a:effectLst>
                  <a:outerShdw blurRad="38100" dist="38100" dir="2700000" rotWithShape="0">
                    <a:srgbClr val="000000"/>
                  </a:outerShdw>
                </a:effectLst>
              </a:defRPr>
            </a:pPr>
            <a:r>
              <a:t>-</a:t>
            </a:r>
          </a:p>
          <a:p>
            <a:pPr algn="ctr">
              <a:lnSpc>
                <a:spcPct val="150000"/>
              </a:lnSpc>
              <a:spcBef>
                <a:spcPts val="400"/>
              </a:spcBef>
              <a:defRPr b="0">
                <a:solidFill>
                  <a:srgbClr val="FBC901"/>
                </a:solidFill>
                <a:effectLst>
                  <a:outerShdw blurRad="38100" dist="38100" dir="2700000" rotWithShape="0">
                    <a:srgbClr val="000000"/>
                  </a:outerShdw>
                </a:effectLst>
              </a:defRPr>
            </a:pPr>
            <a:r>
              <a:t>1/50</a:t>
            </a:r>
          </a:p>
          <a:p>
            <a:pPr algn="ctr">
              <a:lnSpc>
                <a:spcPct val="150000"/>
              </a:lnSpc>
              <a:spcBef>
                <a:spcPts val="400"/>
              </a:spcBef>
              <a:defRPr b="0">
                <a:solidFill>
                  <a:srgbClr val="FFFFFF"/>
                </a:solidFill>
                <a:effectLst>
                  <a:outerShdw blurRad="38100" dist="38100" dir="2700000" rotWithShape="0">
                    <a:srgbClr val="000000"/>
                  </a:outerShdw>
                </a:effectLst>
              </a:defRPr>
            </a:pPr>
            <a:r>
              <a:t>1/600</a:t>
            </a:r>
          </a:p>
          <a:p>
            <a:pPr algn="ctr">
              <a:lnSpc>
                <a:spcPct val="150000"/>
              </a:lnSpc>
              <a:spcBef>
                <a:spcPts val="400"/>
              </a:spcBef>
              <a:defRPr b="0">
                <a:solidFill>
                  <a:srgbClr val="FFFFFF"/>
                </a:solidFill>
                <a:effectLst>
                  <a:outerShdw blurRad="38100" dist="38100" dir="2700000" rotWithShape="0">
                    <a:srgbClr val="000000"/>
                  </a:outerShdw>
                </a:effectLst>
              </a:defRPr>
            </a:pPr>
            <a:r>
              <a:t>1/40000</a:t>
            </a:r>
          </a:p>
        </p:txBody>
      </p:sp>
      <p:sp>
        <p:nvSpPr>
          <p:cNvPr id="929" name="Rectangle 3"/>
          <p:cNvSpPr txBox="1"/>
          <p:nvPr/>
        </p:nvSpPr>
        <p:spPr>
          <a:xfrm>
            <a:off x="-6102" y="6205506"/>
            <a:ext cx="915620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2000" b="0">
                <a:solidFill>
                  <a:srgbClr val="FFFFFF"/>
                </a:solidFill>
                <a:effectLst>
                  <a:outerShdw blurRad="38100" dist="38100" dir="2700000" rotWithShape="0">
                    <a:srgbClr val="000000"/>
                  </a:outerShdw>
                </a:effectLst>
              </a:defRPr>
            </a:pPr>
            <a:r>
              <a:rPr b="1">
                <a:solidFill>
                  <a:srgbClr val="FBC901"/>
                </a:solidFill>
              </a:rPr>
              <a:t>BIG TAKEAWAY: Fossil Fuels pack 25X to 150X the energy of Batteries!</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Rectangle 2"/>
          <p:cNvSpPr txBox="1">
            <a:spLocks noGrp="1"/>
          </p:cNvSpPr>
          <p:nvPr>
            <p:ph type="title"/>
          </p:nvPr>
        </p:nvSpPr>
        <p:spPr>
          <a:xfrm>
            <a:off x="304800" y="25399"/>
            <a:ext cx="8534400" cy="675219"/>
          </a:xfrm>
          <a:prstGeom prst="rect">
            <a:avLst/>
          </a:prstGeom>
        </p:spPr>
        <p:txBody>
          <a:bodyPr/>
          <a:lstStyle/>
          <a:p>
            <a:pPr>
              <a:defRPr sz="2100"/>
            </a:pPr>
            <a:r>
              <a:t>The impact of heavy batteries on </a:t>
            </a:r>
            <a:r>
              <a:rPr b="1">
                <a:solidFill>
                  <a:srgbClr val="FBC901"/>
                </a:solidFill>
              </a:rPr>
              <a:t>Electric Planes:</a:t>
            </a:r>
            <a:r>
              <a:t> </a:t>
            </a:r>
            <a:r>
              <a:rPr baseline="31999"/>
              <a:t>1</a:t>
            </a:r>
          </a:p>
        </p:txBody>
      </p:sp>
      <p:sp>
        <p:nvSpPr>
          <p:cNvPr id="932" name="Rectangle 3"/>
          <p:cNvSpPr txBox="1">
            <a:spLocks noGrp="1"/>
          </p:cNvSpPr>
          <p:nvPr>
            <p:ph type="body" idx="1"/>
          </p:nvPr>
        </p:nvSpPr>
        <p:spPr>
          <a:xfrm>
            <a:off x="151254" y="819533"/>
            <a:ext cx="8874770" cy="5069943"/>
          </a:xfrm>
          <a:prstGeom prst="rect">
            <a:avLst/>
          </a:prstGeom>
        </p:spPr>
        <p:txBody>
          <a:bodyPr/>
          <a:lstStyle/>
          <a:p>
            <a:pPr>
              <a:tabLst>
                <a:tab pos="381000" algn="l"/>
                <a:tab pos="723900" algn="l"/>
                <a:tab pos="1181100" algn="l"/>
                <a:tab pos="1638300" algn="l"/>
              </a:tabLst>
            </a:pPr>
            <a:r>
              <a:t>We think of planes expending most of their energy pushing air out of their way</a:t>
            </a:r>
          </a:p>
          <a:p>
            <a:pPr>
              <a:tabLst>
                <a:tab pos="381000" algn="l"/>
                <a:tab pos="723900" algn="l"/>
                <a:tab pos="1181100" algn="l"/>
                <a:tab pos="1638300" algn="l"/>
              </a:tabLst>
              <a:defRPr sz="700"/>
            </a:pPr>
            <a:endParaRPr/>
          </a:p>
          <a:p>
            <a:pPr marL="0" lvl="1" indent="640896">
              <a:buSzTx/>
              <a:buNone/>
              <a:tabLst>
                <a:tab pos="381000" algn="l"/>
                <a:tab pos="723900" algn="l"/>
                <a:tab pos="1181100" algn="l"/>
                <a:tab pos="1638300" algn="l"/>
              </a:tabLst>
            </a:pPr>
            <a:r>
              <a:t>Which suggests that the key to lower energy flight will be streamlining </a:t>
            </a:r>
          </a:p>
          <a:p>
            <a:pPr marL="0" lvl="1" indent="640896">
              <a:buSzTx/>
              <a:buNone/>
              <a:tabLst>
                <a:tab pos="381000" algn="l"/>
                <a:tab pos="723900" algn="l"/>
                <a:tab pos="1181100" algn="l"/>
                <a:tab pos="1638300" algn="l"/>
              </a:tabLst>
              <a:defRPr sz="900"/>
            </a:pPr>
            <a:endParaRPr/>
          </a:p>
          <a:p>
            <a:pPr>
              <a:tabLst>
                <a:tab pos="381000" algn="l"/>
                <a:tab pos="723900" algn="l"/>
                <a:tab pos="1181100" algn="l"/>
                <a:tab pos="1638300" algn="l"/>
              </a:tabLst>
            </a:pPr>
            <a:r>
              <a:t>But from the earlier science-based model of flight (</a:t>
            </a:r>
            <a:r>
              <a:rPr b="1">
                <a:solidFill>
                  <a:srgbClr val="FBC901"/>
                </a:solidFill>
              </a:rPr>
              <a:t>Model 3</a:t>
            </a:r>
            <a:r>
              <a:t>)</a:t>
            </a:r>
          </a:p>
          <a:p>
            <a:pPr>
              <a:tabLst>
                <a:tab pos="381000" algn="l"/>
                <a:tab pos="723900" algn="l"/>
                <a:tab pos="1181100" algn="l"/>
                <a:tab pos="1638300" algn="l"/>
              </a:tabLst>
              <a:defRPr sz="700"/>
            </a:pPr>
            <a:endParaRPr/>
          </a:p>
          <a:p>
            <a:pPr>
              <a:tabLst>
                <a:tab pos="381000" algn="l"/>
                <a:tab pos="723900" algn="l"/>
                <a:tab pos="1181100" algn="l"/>
                <a:tab pos="1638300" algn="l"/>
              </a:tabLst>
            </a:pPr>
            <a:r>
              <a:t>	Air MUST be ALSO be pushed downward to offset the pull of gravity on the plane</a:t>
            </a:r>
          </a:p>
          <a:p>
            <a:pPr marL="0" lvl="1" indent="640896">
              <a:buSzTx/>
              <a:buNone/>
              <a:tabLst>
                <a:tab pos="381000" algn="l"/>
                <a:tab pos="723900" algn="l"/>
                <a:tab pos="1181100" algn="l"/>
                <a:tab pos="1638300" algn="l"/>
              </a:tabLst>
              <a:defRPr sz="700"/>
            </a:pPr>
            <a:endParaRPr/>
          </a:p>
          <a:p>
            <a:pPr algn="ctr">
              <a:tabLst>
                <a:tab pos="381000" algn="l"/>
                <a:tab pos="723900" algn="l"/>
                <a:tab pos="1181100" algn="l"/>
                <a:tab pos="1638300" algn="l"/>
              </a:tabLst>
              <a:defRPr i="1"/>
            </a:pPr>
            <a:r>
              <a:t>It's just another example of Newton's "Action equals Reaction"</a:t>
            </a:r>
          </a:p>
          <a:p>
            <a:pPr marL="0" lvl="1" indent="640896">
              <a:buSzTx/>
              <a:buNone/>
              <a:tabLst>
                <a:tab pos="381000" algn="l"/>
                <a:tab pos="723900" algn="l"/>
                <a:tab pos="1181100" algn="l"/>
                <a:tab pos="1638300" algn="l"/>
              </a:tabLst>
              <a:defRPr sz="900"/>
            </a:pPr>
            <a:endParaRPr/>
          </a:p>
          <a:p>
            <a:pPr>
              <a:tabLst>
                <a:tab pos="381000" algn="l"/>
                <a:tab pos="723900" algn="l"/>
                <a:tab pos="1181100" algn="l"/>
                <a:tab pos="1638300" algn="l"/>
              </a:tabLst>
            </a:pPr>
            <a:r>
              <a:t>Thus, heavier planes </a:t>
            </a:r>
            <a:r>
              <a:rPr b="1"/>
              <a:t>must</a:t>
            </a:r>
            <a:r>
              <a:t> push proportionally more air downward,</a:t>
            </a:r>
          </a:p>
          <a:p>
            <a:pPr>
              <a:tabLst>
                <a:tab pos="381000" algn="l"/>
                <a:tab pos="723900" algn="l"/>
                <a:tab pos="1181100" algn="l"/>
                <a:tab pos="1638300" algn="l"/>
              </a:tabLst>
              <a:defRPr sz="700"/>
            </a:pPr>
            <a:endParaRPr/>
          </a:p>
          <a:p>
            <a:pPr marL="0" lvl="1" indent="640896">
              <a:buSzTx/>
              <a:buNone/>
              <a:tabLst>
                <a:tab pos="381000" algn="l"/>
                <a:tab pos="723900" algn="l"/>
                <a:tab pos="1181100" algn="l"/>
                <a:tab pos="1638300" algn="l"/>
              </a:tabLst>
            </a:pPr>
            <a:r>
              <a:t>requiring proportionally greater expenditure of energy per mile traveled</a:t>
            </a:r>
          </a:p>
          <a:p>
            <a:pPr marL="0" lvl="1" indent="640896">
              <a:buSzTx/>
              <a:buNone/>
              <a:tabLst>
                <a:tab pos="381000" algn="l"/>
                <a:tab pos="723900" algn="l"/>
                <a:tab pos="1181100" algn="l"/>
                <a:tab pos="1638300" algn="l"/>
              </a:tabLst>
              <a:defRPr sz="2000"/>
            </a:pPr>
            <a:endParaRPr/>
          </a:p>
          <a:p>
            <a:pPr algn="ctr">
              <a:tabLst>
                <a:tab pos="381000" algn="l"/>
                <a:tab pos="723900" algn="l"/>
                <a:tab pos="1181100" algn="l"/>
                <a:tab pos="1638300" algn="l"/>
              </a:tabLst>
              <a:defRPr>
                <a:solidFill>
                  <a:srgbClr val="FBC901"/>
                </a:solidFill>
              </a:defRPr>
            </a:pPr>
            <a:r>
              <a:t>So if future planes substitute heavy batteries for extraordinarily light fossil fuels,</a:t>
            </a:r>
          </a:p>
          <a:p>
            <a:pPr algn="ctr">
              <a:tabLst>
                <a:tab pos="381000" algn="l"/>
                <a:tab pos="723900" algn="l"/>
                <a:tab pos="1181100" algn="l"/>
                <a:tab pos="1638300" algn="l"/>
              </a:tabLst>
              <a:defRPr sz="900">
                <a:solidFill>
                  <a:srgbClr val="FBC901"/>
                </a:solidFill>
              </a:defRPr>
            </a:pPr>
            <a:endParaRPr/>
          </a:p>
          <a:p>
            <a:pPr algn="ctr">
              <a:tabLst>
                <a:tab pos="381000" algn="l"/>
                <a:tab pos="723900" algn="l"/>
                <a:tab pos="1181100" algn="l"/>
                <a:tab pos="1638300" algn="l"/>
              </a:tabLst>
              <a:defRPr>
                <a:solidFill>
                  <a:srgbClr val="FBC901"/>
                </a:solidFill>
              </a:defRPr>
            </a:pPr>
            <a:r>
              <a:t>they're going to use much more energy per distance traveled</a:t>
            </a:r>
          </a:p>
          <a:p>
            <a:pPr marL="0" lvl="1" indent="640896">
              <a:buSzTx/>
              <a:buNone/>
              <a:tabLst>
                <a:tab pos="381000" algn="l"/>
                <a:tab pos="723900" algn="l"/>
                <a:tab pos="1181100" algn="l"/>
                <a:tab pos="1638300" algn="l"/>
              </a:tabLst>
              <a:defRPr sz="900">
                <a:solidFill>
                  <a:srgbClr val="FBC901"/>
                </a:solidFill>
              </a:defRPr>
            </a:pPr>
            <a:endParaRPr/>
          </a:p>
          <a:p>
            <a:pPr algn="ctr">
              <a:tabLst>
                <a:tab pos="381000" algn="l"/>
                <a:tab pos="723900" algn="l"/>
                <a:tab pos="1181100" algn="l"/>
                <a:tab pos="1638300" algn="l"/>
              </a:tabLst>
              <a:defRPr>
                <a:solidFill>
                  <a:srgbClr val="FBC901"/>
                </a:solidFill>
              </a:defRPr>
            </a:pPr>
            <a:r>
              <a:t>But how MUCH more?</a:t>
            </a:r>
          </a:p>
        </p:txBody>
      </p:sp>
      <p:sp>
        <p:nvSpPr>
          <p:cNvPr id="933" name="Rectangle 5"/>
          <p:cNvSpPr txBox="1"/>
          <p:nvPr/>
        </p:nvSpPr>
        <p:spPr>
          <a:xfrm>
            <a:off x="196970" y="6518376"/>
            <a:ext cx="8874770"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400" b="0" i="1">
                <a:solidFill>
                  <a:schemeClr val="accent1"/>
                </a:solidFill>
                <a:effectLst>
                  <a:outerShdw blurRad="38100" dist="38100" dir="2700000" rotWithShape="0">
                    <a:srgbClr val="000000"/>
                  </a:outerShdw>
                </a:effectLst>
              </a:defRPr>
            </a:pPr>
            <a:r>
              <a:rPr>
                <a:solidFill>
                  <a:srgbClr val="FFFFFF"/>
                </a:solidFill>
              </a:rPr>
              <a:t>1) This discussion of Electric Planes is also part of my note set:   </a:t>
            </a:r>
            <a:r>
              <a:rPr b="1">
                <a:solidFill>
                  <a:srgbClr val="FFFFFF"/>
                </a:solidFill>
              </a:rPr>
              <a:t>Batteries and Fuel Cells </a:t>
            </a:r>
            <a:r>
              <a:rPr>
                <a:solidFill>
                  <a:srgbClr val="FFFFFF"/>
                </a:solidFill>
              </a:rPr>
              <a:t>(</a:t>
            </a:r>
            <a:r>
              <a:rPr u="sng">
                <a:solidFill>
                  <a:srgbClr val="00CCFF"/>
                </a:solidFill>
                <a:uFill>
                  <a:solidFill>
                    <a:srgbClr val="00CCFF"/>
                  </a:solidFill>
                </a:uFill>
                <a:hlinkClick r:id="rId2"/>
              </a:rPr>
              <a:t>pptx</a:t>
            </a:r>
            <a:r>
              <a:t> </a:t>
            </a:r>
            <a:r>
              <a:rPr>
                <a:solidFill>
                  <a:srgbClr val="FFFFFF"/>
                </a:solidFill>
              </a:rPr>
              <a:t>/</a:t>
            </a:r>
            <a:r>
              <a:t> </a:t>
            </a:r>
            <a:r>
              <a:rPr u="sng">
                <a:solidFill>
                  <a:srgbClr val="00CCFF"/>
                </a:solidFill>
                <a:uFill>
                  <a:solidFill>
                    <a:srgbClr val="00CCFF"/>
                  </a:solidFill>
                </a:uFill>
                <a:hlinkClick r:id="rId3"/>
              </a:rPr>
              <a:t>pdf</a:t>
            </a:r>
            <a:r>
              <a:t> </a:t>
            </a:r>
            <a:r>
              <a:rPr>
                <a:solidFill>
                  <a:srgbClr val="FFFFFF"/>
                </a:solidFill>
              </a:rPr>
              <a:t>/</a:t>
            </a:r>
            <a:r>
              <a:t> </a:t>
            </a:r>
            <a:r>
              <a:rPr u="sng">
                <a:solidFill>
                  <a:srgbClr val="00CCFF"/>
                </a:solidFill>
                <a:uFill>
                  <a:solidFill>
                    <a:srgbClr val="00CCFF"/>
                  </a:solidFill>
                </a:uFill>
                <a:hlinkClick r:id="rId4"/>
              </a:rPr>
              <a:t>key</a:t>
            </a:r>
            <a:r>
              <a:rPr>
                <a:solidFill>
                  <a:srgbClr val="FFFFFF"/>
                </a:solidFill>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defRPr>
            </a:lvl1pPr>
          </a:lstStyle>
          <a:p>
            <a:r>
              <a:t>1) https://en.wikipedia.org/wiki/Boeing_777</a:t>
            </a:r>
          </a:p>
        </p:txBody>
      </p:sp>
      <p:sp>
        <p:nvSpPr>
          <p:cNvPr id="936" name="Rectangle 2"/>
          <p:cNvSpPr txBox="1">
            <a:spLocks noGrp="1"/>
          </p:cNvSpPr>
          <p:nvPr>
            <p:ph type="title"/>
          </p:nvPr>
        </p:nvSpPr>
        <p:spPr>
          <a:xfrm>
            <a:off x="304800" y="-1"/>
            <a:ext cx="8534400" cy="675219"/>
          </a:xfrm>
          <a:prstGeom prst="rect">
            <a:avLst/>
          </a:prstGeom>
        </p:spPr>
        <p:txBody>
          <a:bodyPr/>
          <a:lstStyle>
            <a:lvl1pPr>
              <a:defRPr sz="2200"/>
            </a:lvl1pPr>
          </a:lstStyle>
          <a:p>
            <a:r>
              <a:t>To answer that, we need to know more about aircraft weight:</a:t>
            </a:r>
          </a:p>
        </p:txBody>
      </p:sp>
      <p:sp>
        <p:nvSpPr>
          <p:cNvPr id="937" name="Rectangle 3"/>
          <p:cNvSpPr txBox="1">
            <a:spLocks noGrp="1"/>
          </p:cNvSpPr>
          <p:nvPr>
            <p:ph type="body" idx="1"/>
          </p:nvPr>
        </p:nvSpPr>
        <p:spPr>
          <a:xfrm>
            <a:off x="304800" y="731806"/>
            <a:ext cx="8780265" cy="5394388"/>
          </a:xfrm>
          <a:prstGeom prst="rect">
            <a:avLst/>
          </a:prstGeom>
        </p:spPr>
        <p:txBody>
          <a:bodyPr/>
          <a:lstStyle/>
          <a:p>
            <a:pPr>
              <a:tabLst/>
              <a:defRPr>
                <a:solidFill>
                  <a:srgbClr val="FBC901"/>
                </a:solidFill>
              </a:defRPr>
            </a:pPr>
            <a:r>
              <a:t>Assume we are talking about medium / large aircraft  </a:t>
            </a:r>
          </a:p>
          <a:p>
            <a:pPr>
              <a:tabLst/>
              <a:defRPr sz="700">
                <a:solidFill>
                  <a:srgbClr val="FBC901"/>
                </a:solidFill>
              </a:defRPr>
            </a:pPr>
            <a:endParaRPr/>
          </a:p>
          <a:p>
            <a:pPr marL="0" lvl="1" indent="640896">
              <a:buSzTx/>
              <a:buNone/>
              <a:tabLst/>
              <a:defRPr>
                <a:solidFill>
                  <a:srgbClr val="FBC901"/>
                </a:solidFill>
              </a:defRPr>
            </a:pPr>
            <a:r>
              <a:t>carrying passengers and / or cargo, </a:t>
            </a:r>
          </a:p>
          <a:p>
            <a:pPr marL="0" lvl="1" indent="640896">
              <a:buSzTx/>
              <a:buNone/>
              <a:tabLst/>
              <a:defRPr sz="700">
                <a:solidFill>
                  <a:srgbClr val="FBC901"/>
                </a:solidFill>
              </a:defRPr>
            </a:pPr>
            <a:endParaRPr/>
          </a:p>
          <a:p>
            <a:pPr marL="0" lvl="2" indent="1085850">
              <a:buSzTx/>
              <a:buNone/>
              <a:tabLst/>
              <a:defRPr>
                <a:solidFill>
                  <a:srgbClr val="FBC901"/>
                </a:solidFill>
              </a:defRPr>
            </a:pPr>
            <a:r>
              <a:t>over distances comparable to medium sized continents or oceans</a:t>
            </a:r>
          </a:p>
          <a:p>
            <a:pPr marL="0" lvl="1" indent="640896">
              <a:buSzTx/>
              <a:buNone/>
              <a:tabLst/>
              <a:defRPr sz="1100"/>
            </a:pPr>
            <a:endParaRPr/>
          </a:p>
          <a:p>
            <a:pPr>
              <a:tabLst/>
            </a:pPr>
            <a:r>
              <a:t>The forces of physics &amp; economics have driven a convergence of aircraft design</a:t>
            </a:r>
          </a:p>
          <a:p>
            <a:pPr>
              <a:tabLst/>
              <a:defRPr sz="700"/>
            </a:pPr>
            <a:endParaRPr/>
          </a:p>
          <a:p>
            <a:pPr marL="0" lvl="1" indent="640896">
              <a:buSzTx/>
              <a:buNone/>
              <a:tabLst/>
            </a:pPr>
            <a:r>
              <a:t>Which is why it's now difficult to tell one transport aircraft from another</a:t>
            </a:r>
          </a:p>
          <a:p>
            <a:pPr marL="0" lvl="1" indent="640896">
              <a:buSzTx/>
              <a:buNone/>
              <a:tabLst/>
              <a:defRPr sz="1100"/>
            </a:pPr>
            <a:endParaRPr/>
          </a:p>
          <a:p>
            <a:pPr>
              <a:tabLst/>
            </a:pPr>
            <a:r>
              <a:t>A particularly successful / widely used / newer aircraft is Boeing's 777</a:t>
            </a:r>
          </a:p>
          <a:p>
            <a:pPr>
              <a:tabLst/>
              <a:defRPr sz="700"/>
            </a:pPr>
            <a:endParaRPr/>
          </a:p>
          <a:p>
            <a:pPr marL="0" lvl="1" indent="640896">
              <a:buSzTx/>
              <a:buNone/>
              <a:tabLst/>
            </a:pPr>
            <a:r>
              <a:t>Wikipedia's webpage on that aircraft included a massive data table</a:t>
            </a:r>
          </a:p>
          <a:p>
            <a:pPr marL="0" lvl="1" indent="640896">
              <a:buSzTx/>
              <a:buNone/>
              <a:tabLst/>
              <a:defRPr sz="700"/>
            </a:pPr>
            <a:endParaRPr/>
          </a:p>
          <a:p>
            <a:pPr marL="0" lvl="2" indent="1085850">
              <a:buSzTx/>
              <a:buNone/>
              <a:tabLst/>
            </a:pPr>
            <a:r>
              <a:t>including entries for four different 777 models having different ranges </a:t>
            </a:r>
            <a:r>
              <a:rPr baseline="31999"/>
              <a:t>1</a:t>
            </a:r>
            <a:r>
              <a:t> </a:t>
            </a:r>
          </a:p>
          <a:p>
            <a:pPr marL="0" lvl="1" indent="640896">
              <a:buSzTx/>
              <a:buNone/>
              <a:tabLst/>
              <a:defRPr sz="1100"/>
            </a:pPr>
            <a:endParaRPr/>
          </a:p>
          <a:p>
            <a:pPr>
              <a:tabLst/>
            </a:pPr>
            <a:r>
              <a:t>On the following page I've edited together that table's entries pertaining to weight</a:t>
            </a:r>
          </a:p>
          <a:p>
            <a:pPr marL="0" lvl="1" indent="640896">
              <a:buSzTx/>
              <a:buNone/>
              <a:tabLst/>
              <a:defRPr sz="700"/>
            </a:pPr>
            <a:endParaRPr/>
          </a:p>
          <a:p>
            <a:pPr>
              <a:tabLst/>
            </a:pPr>
            <a:r>
              <a:t>For each model I then worked out the percentage of fully loaded aircraft weight </a:t>
            </a:r>
          </a:p>
          <a:p>
            <a:pPr>
              <a:tabLst/>
              <a:defRPr sz="800"/>
            </a:pPr>
            <a:endParaRPr/>
          </a:p>
          <a:p>
            <a:pPr marL="0" lvl="1" indent="640896">
              <a:buSzTx/>
              <a:buNone/>
              <a:tabLst/>
            </a:pPr>
            <a:r>
              <a:t>due to the </a:t>
            </a:r>
            <a:r>
              <a:rPr b="1"/>
              <a:t>empty aircraft</a:t>
            </a:r>
            <a:r>
              <a:t> itself, it's </a:t>
            </a:r>
            <a:r>
              <a:rPr b="1"/>
              <a:t>fossil fuel</a:t>
            </a:r>
            <a:r>
              <a:t>, and it cargo/passenger </a:t>
            </a:r>
            <a:r>
              <a:rPr b="1"/>
              <a:t>load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Rectangle 5"/>
          <p:cNvSpPr txBox="1"/>
          <p:nvPr/>
        </p:nvSpPr>
        <p:spPr>
          <a:xfrm>
            <a:off x="304800" y="65715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defRPr>
            </a:lvl1pPr>
          </a:lstStyle>
          <a:p>
            <a:r>
              <a:t>1) With two expanded acronyms, excerpted from main table at: https://en.wikipedia.org/wiki/Boeing_777</a:t>
            </a:r>
          </a:p>
        </p:txBody>
      </p:sp>
      <p:sp>
        <p:nvSpPr>
          <p:cNvPr id="940" name="Rectangle 2"/>
          <p:cNvSpPr txBox="1">
            <a:spLocks noGrp="1"/>
          </p:cNvSpPr>
          <p:nvPr>
            <p:ph type="title"/>
          </p:nvPr>
        </p:nvSpPr>
        <p:spPr>
          <a:xfrm>
            <a:off x="304800" y="-25401"/>
            <a:ext cx="8534400" cy="675219"/>
          </a:xfrm>
          <a:prstGeom prst="rect">
            <a:avLst/>
          </a:prstGeom>
        </p:spPr>
        <p:txBody>
          <a:bodyPr/>
          <a:lstStyle/>
          <a:p>
            <a:pPr>
              <a:defRPr sz="2100"/>
            </a:pPr>
            <a:r>
              <a:t>From Wikipedia'a data table on the Boeing 777 </a:t>
            </a:r>
            <a:r>
              <a:rPr baseline="31999"/>
              <a:t>1</a:t>
            </a:r>
          </a:p>
        </p:txBody>
      </p:sp>
      <p:grpSp>
        <p:nvGrpSpPr>
          <p:cNvPr id="946" name="Group"/>
          <p:cNvGrpSpPr/>
          <p:nvPr/>
        </p:nvGrpSpPr>
        <p:grpSpPr>
          <a:xfrm>
            <a:off x="435398" y="592201"/>
            <a:ext cx="8273204" cy="2663727"/>
            <a:chOff x="0" y="0"/>
            <a:chExt cx="8273202" cy="2663726"/>
          </a:xfrm>
        </p:grpSpPr>
        <p:pic>
          <p:nvPicPr>
            <p:cNvPr id="941" name="Image" descr="Image"/>
            <p:cNvPicPr>
              <a:picLocks noChangeAspect="1"/>
            </p:cNvPicPr>
            <p:nvPr/>
          </p:nvPicPr>
          <p:blipFill>
            <a:blip r:embed="rId2"/>
            <a:stretch>
              <a:fillRect/>
            </a:stretch>
          </p:blipFill>
          <p:spPr>
            <a:xfrm>
              <a:off x="0" y="1289321"/>
              <a:ext cx="8273203" cy="1374406"/>
            </a:xfrm>
            <a:prstGeom prst="rect">
              <a:avLst/>
            </a:prstGeom>
            <a:ln w="12700" cap="flat">
              <a:noFill/>
              <a:miter lim="400000"/>
            </a:ln>
            <a:effectLst/>
          </p:spPr>
        </p:pic>
        <p:pic>
          <p:nvPicPr>
            <p:cNvPr id="942" name="Image" descr="Image"/>
            <p:cNvPicPr>
              <a:picLocks noChangeAspect="1"/>
            </p:cNvPicPr>
            <p:nvPr/>
          </p:nvPicPr>
          <p:blipFill>
            <a:blip r:embed="rId3"/>
            <a:stretch>
              <a:fillRect/>
            </a:stretch>
          </p:blipFill>
          <p:spPr>
            <a:xfrm>
              <a:off x="0" y="0"/>
              <a:ext cx="8273203" cy="773945"/>
            </a:xfrm>
            <a:prstGeom prst="rect">
              <a:avLst/>
            </a:prstGeom>
            <a:ln w="12700" cap="flat">
              <a:noFill/>
              <a:miter lim="400000"/>
            </a:ln>
            <a:effectLst/>
          </p:spPr>
        </p:pic>
        <p:pic>
          <p:nvPicPr>
            <p:cNvPr id="943" name="Image" descr="Image"/>
            <p:cNvPicPr>
              <a:picLocks noChangeAspect="1"/>
            </p:cNvPicPr>
            <p:nvPr/>
          </p:nvPicPr>
          <p:blipFill>
            <a:blip r:embed="rId4"/>
            <a:stretch>
              <a:fillRect/>
            </a:stretch>
          </p:blipFill>
          <p:spPr>
            <a:xfrm>
              <a:off x="0" y="795383"/>
              <a:ext cx="8273203" cy="472500"/>
            </a:xfrm>
            <a:prstGeom prst="rect">
              <a:avLst/>
            </a:prstGeom>
            <a:ln w="12700" cap="flat">
              <a:noFill/>
              <a:miter lim="400000"/>
            </a:ln>
            <a:effectLst/>
          </p:spPr>
        </p:pic>
        <p:sp>
          <p:nvSpPr>
            <p:cNvPr id="944" name="Rectangle 3"/>
            <p:cNvSpPr txBox="1"/>
            <p:nvPr/>
          </p:nvSpPr>
          <p:spPr>
            <a:xfrm>
              <a:off x="48554" y="1352345"/>
              <a:ext cx="1326012" cy="371886"/>
            </a:xfrm>
            <a:prstGeom prst="rect">
              <a:avLst/>
            </a:prstGeom>
            <a:solidFill>
              <a:srgbClr val="EBEBEB"/>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fontScale="92500"/>
            </a:bodyPr>
            <a:lstStyle>
              <a:lvl1pPr algn="ctr" defTabSz="397763">
                <a:defRPr sz="1044">
                  <a:solidFill>
                    <a:srgbClr val="000000"/>
                  </a:solidFill>
                  <a:latin typeface="Helvetica"/>
                  <a:ea typeface="Helvetica"/>
                  <a:cs typeface="Helvetica"/>
                  <a:sym typeface="Helvetica"/>
                </a:defRPr>
              </a:lvl1pPr>
            </a:lstStyle>
            <a:p>
              <a:r>
                <a:t>Max Takeoff Weight</a:t>
              </a:r>
            </a:p>
          </p:txBody>
        </p:sp>
        <p:sp>
          <p:nvSpPr>
            <p:cNvPr id="945" name="Rectangle 3"/>
            <p:cNvSpPr txBox="1"/>
            <p:nvPr/>
          </p:nvSpPr>
          <p:spPr>
            <a:xfrm>
              <a:off x="12979" y="1802964"/>
              <a:ext cx="1326011" cy="371886"/>
            </a:xfrm>
            <a:prstGeom prst="rect">
              <a:avLst/>
            </a:prstGeom>
            <a:solidFill>
              <a:srgbClr val="EBEBEB"/>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200">
                  <a:solidFill>
                    <a:srgbClr val="000000"/>
                  </a:solidFill>
                  <a:latin typeface="Helvetica"/>
                  <a:ea typeface="Helvetica"/>
                  <a:cs typeface="Helvetica"/>
                  <a:sym typeface="Helvetica"/>
                </a:defRPr>
              </a:lvl1pPr>
            </a:lstStyle>
            <a:p>
              <a:r>
                <a:t>Empty Weight</a:t>
              </a:r>
            </a:p>
          </p:txBody>
        </p:sp>
      </p:grpSp>
      <p:sp>
        <p:nvSpPr>
          <p:cNvPr id="947" name="Rectangle 3"/>
          <p:cNvSpPr txBox="1">
            <a:spLocks noGrp="1"/>
          </p:cNvSpPr>
          <p:nvPr>
            <p:ph type="body" sz="quarter" idx="1"/>
          </p:nvPr>
        </p:nvSpPr>
        <p:spPr>
          <a:xfrm>
            <a:off x="2551592" y="3767892"/>
            <a:ext cx="1625451" cy="2063064"/>
          </a:xfrm>
          <a:prstGeom prst="rect">
            <a:avLst/>
          </a:prstGeom>
        </p:spPr>
        <p:txBody>
          <a:bodyPr/>
          <a:lstStyle/>
          <a:p>
            <a:pPr>
              <a:tabLst/>
              <a:defRPr sz="1200"/>
            </a:pPr>
            <a:r>
              <a:t>10,000 km</a:t>
            </a:r>
          </a:p>
          <a:p>
            <a:pPr>
              <a:tabLst/>
              <a:defRPr sz="500"/>
            </a:pPr>
            <a:endParaRPr/>
          </a:p>
          <a:p>
            <a:pPr>
              <a:tabLst/>
              <a:defRPr sz="1200"/>
            </a:pPr>
            <a:r>
              <a:t>247200 kg</a:t>
            </a:r>
          </a:p>
          <a:p>
            <a:pPr>
              <a:tabLst/>
              <a:defRPr sz="500"/>
            </a:pPr>
            <a:endParaRPr/>
          </a:p>
          <a:p>
            <a:pPr>
              <a:tabLst/>
              <a:defRPr sz="1200"/>
            </a:pPr>
            <a:r>
              <a:t>135850 kg  </a:t>
            </a:r>
            <a:r>
              <a:rPr b="1">
                <a:solidFill>
                  <a:srgbClr val="FBC901"/>
                </a:solidFill>
              </a:rPr>
              <a:t>~ 55%</a:t>
            </a:r>
          </a:p>
          <a:p>
            <a:pPr>
              <a:tabLst/>
              <a:defRPr sz="500"/>
            </a:pPr>
            <a:endParaRPr b="1">
              <a:solidFill>
                <a:srgbClr val="FBC901"/>
              </a:solidFill>
            </a:endParaRPr>
          </a:p>
          <a:p>
            <a:pPr>
              <a:tabLst/>
              <a:defRPr sz="1200"/>
            </a:pPr>
            <a:r>
              <a:t>94240 kg  </a:t>
            </a:r>
            <a:r>
              <a:rPr b="1">
                <a:solidFill>
                  <a:srgbClr val="FBC901"/>
                </a:solidFill>
              </a:rPr>
              <a:t>~ 38%</a:t>
            </a:r>
          </a:p>
          <a:p>
            <a:pPr>
              <a:tabLst/>
              <a:defRPr sz="500"/>
            </a:pPr>
            <a:endParaRPr b="1">
              <a:solidFill>
                <a:srgbClr val="FBC901"/>
              </a:solidFill>
            </a:endParaRPr>
          </a:p>
          <a:p>
            <a:pPr>
              <a:tabLst/>
              <a:defRPr sz="1200"/>
            </a:pPr>
            <a:r>
              <a:t>17110 kg  </a:t>
            </a:r>
            <a:r>
              <a:rPr b="1">
                <a:solidFill>
                  <a:srgbClr val="FBC901"/>
                </a:solidFill>
              </a:rPr>
              <a:t>~ 7%</a:t>
            </a:r>
          </a:p>
        </p:txBody>
      </p:sp>
      <p:sp>
        <p:nvSpPr>
          <p:cNvPr id="948" name="Rectangle 3"/>
          <p:cNvSpPr txBox="1"/>
          <p:nvPr/>
        </p:nvSpPr>
        <p:spPr>
          <a:xfrm>
            <a:off x="79979" y="3362634"/>
            <a:ext cx="8984042" cy="475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sz="1600" b="0">
                <a:solidFill>
                  <a:srgbClr val="FFFFFF"/>
                </a:solidFill>
                <a:effectLst>
                  <a:outerShdw blurRad="38100" dist="38100" dir="2700000" rotWithShape="0">
                    <a:srgbClr val="000000"/>
                  </a:outerShdw>
                </a:effectLst>
              </a:defRPr>
            </a:lvl1pPr>
          </a:lstStyle>
          <a:p>
            <a:r>
              <a:t>Load weight (Passengers + Cargo) = (Max. Takeoff weight) - (Empty weight) - (Max. Fuel weight):</a:t>
            </a:r>
          </a:p>
        </p:txBody>
      </p:sp>
      <p:sp>
        <p:nvSpPr>
          <p:cNvPr id="949" name="Rectangle 3"/>
          <p:cNvSpPr txBox="1"/>
          <p:nvPr/>
        </p:nvSpPr>
        <p:spPr>
          <a:xfrm>
            <a:off x="31258" y="3767892"/>
            <a:ext cx="2231386" cy="190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a:spcBef>
                <a:spcPts val="400"/>
              </a:spcBef>
              <a:defRPr sz="1200" b="0">
                <a:solidFill>
                  <a:srgbClr val="FFFFFF"/>
                </a:solidFill>
                <a:effectLst>
                  <a:outerShdw blurRad="38100" dist="38100" dir="2700000" rotWithShape="0">
                    <a:srgbClr val="000000"/>
                  </a:outerShdw>
                </a:effectLst>
              </a:defRPr>
            </a:pPr>
            <a:r>
              <a:rPr dirty="0"/>
              <a:t>Aircraft Model's Range:</a:t>
            </a:r>
          </a:p>
          <a:p>
            <a:pPr algn="r">
              <a:spcBef>
                <a:spcPts val="400"/>
              </a:spcBef>
              <a:defRPr sz="500" b="0">
                <a:solidFill>
                  <a:srgbClr val="FFFFFF"/>
                </a:solidFill>
                <a:effectLst>
                  <a:outerShdw blurRad="38100" dist="38100" dir="2700000" rotWithShape="0">
                    <a:srgbClr val="000000"/>
                  </a:outerShdw>
                </a:effectLst>
              </a:defRPr>
            </a:pPr>
            <a:endParaRPr dirty="0"/>
          </a:p>
          <a:p>
            <a:pPr algn="r">
              <a:spcBef>
                <a:spcPts val="400"/>
              </a:spcBef>
              <a:defRPr sz="1200" b="0">
                <a:solidFill>
                  <a:srgbClr val="FFFFFF"/>
                </a:solidFill>
                <a:effectLst>
                  <a:outerShdw blurRad="38100" dist="38100" dir="2700000" rotWithShape="0">
                    <a:srgbClr val="000000"/>
                  </a:outerShdw>
                </a:effectLst>
              </a:defRPr>
            </a:pPr>
            <a:r>
              <a:rPr dirty="0"/>
              <a:t>Max takeoff </a:t>
            </a:r>
            <a:r>
              <a:rPr dirty="0" err="1"/>
              <a:t>Wt</a:t>
            </a:r>
            <a:r>
              <a:rPr dirty="0"/>
              <a:t> (=100%):</a:t>
            </a:r>
          </a:p>
          <a:p>
            <a:pPr algn="r">
              <a:spcBef>
                <a:spcPts val="400"/>
              </a:spcBef>
              <a:defRPr sz="500" b="0">
                <a:solidFill>
                  <a:srgbClr val="FFFFFF"/>
                </a:solidFill>
                <a:effectLst>
                  <a:outerShdw blurRad="38100" dist="38100" dir="2700000" rotWithShape="0">
                    <a:srgbClr val="000000"/>
                  </a:outerShdw>
                </a:effectLst>
              </a:defRPr>
            </a:pPr>
            <a:endParaRPr dirty="0"/>
          </a:p>
          <a:p>
            <a:pPr algn="r">
              <a:spcBef>
                <a:spcPts val="400"/>
              </a:spcBef>
              <a:defRPr sz="1200" b="0">
                <a:solidFill>
                  <a:srgbClr val="FFFFFF"/>
                </a:solidFill>
                <a:effectLst>
                  <a:outerShdw blurRad="38100" dist="38100" dir="2700000" rotWithShape="0">
                    <a:srgbClr val="000000"/>
                  </a:outerShdw>
                </a:effectLst>
              </a:defRPr>
            </a:pPr>
            <a:r>
              <a:rPr dirty="0"/>
              <a:t>Aircraft Empty </a:t>
            </a:r>
            <a:r>
              <a:rPr dirty="0" err="1"/>
              <a:t>Wt</a:t>
            </a:r>
            <a:r>
              <a:rPr dirty="0"/>
              <a:t>:</a:t>
            </a:r>
          </a:p>
          <a:p>
            <a:pPr algn="r">
              <a:spcBef>
                <a:spcPts val="400"/>
              </a:spcBef>
              <a:defRPr sz="500" b="0">
                <a:solidFill>
                  <a:srgbClr val="FFFFFF"/>
                </a:solidFill>
                <a:effectLst>
                  <a:outerShdw blurRad="38100" dist="38100" dir="2700000" rotWithShape="0">
                    <a:srgbClr val="000000"/>
                  </a:outerShdw>
                </a:effectLst>
              </a:defRPr>
            </a:pPr>
            <a:endParaRPr dirty="0"/>
          </a:p>
          <a:p>
            <a:pPr algn="r">
              <a:spcBef>
                <a:spcPts val="400"/>
              </a:spcBef>
              <a:defRPr sz="1200" b="0">
                <a:solidFill>
                  <a:srgbClr val="FFFFFF"/>
                </a:solidFill>
                <a:effectLst>
                  <a:outerShdw blurRad="38100" dist="38100" dir="2700000" rotWithShape="0">
                    <a:srgbClr val="000000"/>
                  </a:outerShdw>
                </a:effectLst>
              </a:defRPr>
            </a:pPr>
            <a:r>
              <a:rPr dirty="0"/>
              <a:t>Max Full Fuel Load </a:t>
            </a:r>
            <a:r>
              <a:rPr dirty="0" err="1"/>
              <a:t>Wt</a:t>
            </a:r>
            <a:r>
              <a:rPr dirty="0"/>
              <a:t>:</a:t>
            </a:r>
          </a:p>
          <a:p>
            <a:pPr algn="r">
              <a:spcBef>
                <a:spcPts val="400"/>
              </a:spcBef>
              <a:defRPr sz="500" b="0">
                <a:solidFill>
                  <a:srgbClr val="FFFFFF"/>
                </a:solidFill>
                <a:effectLst>
                  <a:outerShdw blurRad="38100" dist="38100" dir="2700000" rotWithShape="0">
                    <a:srgbClr val="000000"/>
                  </a:outerShdw>
                </a:effectLst>
              </a:defRPr>
            </a:pPr>
            <a:endParaRPr dirty="0"/>
          </a:p>
          <a:p>
            <a:pPr algn="r">
              <a:spcBef>
                <a:spcPts val="400"/>
              </a:spcBef>
              <a:defRPr sz="1200" b="0">
                <a:solidFill>
                  <a:srgbClr val="FFFFFF"/>
                </a:solidFill>
                <a:effectLst>
                  <a:outerShdw blurRad="38100" dist="38100" dir="2700000" rotWithShape="0">
                    <a:srgbClr val="000000"/>
                  </a:outerShdw>
                </a:effectLst>
              </a:defRPr>
            </a:pPr>
            <a:r>
              <a:rPr dirty="0"/>
              <a:t>→ Passenger + Cargo </a:t>
            </a:r>
            <a:r>
              <a:rPr dirty="0" err="1"/>
              <a:t>Wt</a:t>
            </a:r>
            <a:r>
              <a:rPr dirty="0"/>
              <a:t> =</a:t>
            </a:r>
          </a:p>
        </p:txBody>
      </p:sp>
      <p:sp>
        <p:nvSpPr>
          <p:cNvPr id="950" name="Rectangle 3"/>
          <p:cNvSpPr txBox="1"/>
          <p:nvPr/>
        </p:nvSpPr>
        <p:spPr>
          <a:xfrm>
            <a:off x="4219076" y="3780592"/>
            <a:ext cx="1548841" cy="2113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defRPr>
            </a:pPr>
            <a:r>
              <a:t>11,000 km</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299370 kg</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160530 kg  </a:t>
            </a:r>
            <a:r>
              <a:rPr b="1">
                <a:solidFill>
                  <a:srgbClr val="FBC901"/>
                </a:solidFill>
              </a:rPr>
              <a:t>~ 54%</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94240 kg  </a:t>
            </a:r>
            <a:r>
              <a:rPr b="1">
                <a:solidFill>
                  <a:srgbClr val="FBC901"/>
                </a:solidFill>
              </a:rPr>
              <a:t>~ 32%</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44600 kg  </a:t>
            </a:r>
            <a:r>
              <a:rPr b="1">
                <a:solidFill>
                  <a:srgbClr val="FBC901"/>
                </a:solidFill>
              </a:rPr>
              <a:t>~15%</a:t>
            </a:r>
          </a:p>
        </p:txBody>
      </p:sp>
      <p:sp>
        <p:nvSpPr>
          <p:cNvPr id="951" name="Rectangle 3"/>
          <p:cNvSpPr txBox="1"/>
          <p:nvPr/>
        </p:nvSpPr>
        <p:spPr>
          <a:xfrm>
            <a:off x="5883012" y="3780592"/>
            <a:ext cx="1548841" cy="2206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defRPr>
            </a:pPr>
            <a:r>
              <a:t>13600 km</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351533 kg</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167829 kg  </a:t>
            </a:r>
            <a:r>
              <a:rPr b="1">
                <a:solidFill>
                  <a:srgbClr val="FBC901"/>
                </a:solidFill>
              </a:rPr>
              <a:t>~ 48%</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145538 kg  </a:t>
            </a:r>
            <a:r>
              <a:rPr b="1">
                <a:solidFill>
                  <a:srgbClr val="FBC901"/>
                </a:solidFill>
              </a:rPr>
              <a:t>~ 41%</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38166 kg </a:t>
            </a:r>
            <a:r>
              <a:rPr b="1">
                <a:solidFill>
                  <a:srgbClr val="FBC901"/>
                </a:solidFill>
              </a:rPr>
              <a:t>~ 11%</a:t>
            </a:r>
          </a:p>
        </p:txBody>
      </p:sp>
      <p:sp>
        <p:nvSpPr>
          <p:cNvPr id="952" name="Rectangle 3"/>
          <p:cNvSpPr txBox="1"/>
          <p:nvPr/>
        </p:nvSpPr>
        <p:spPr>
          <a:xfrm>
            <a:off x="7487853" y="3780592"/>
            <a:ext cx="1548840" cy="1875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sz="1200" b="0">
                <a:solidFill>
                  <a:srgbClr val="FFFFFF"/>
                </a:solidFill>
                <a:effectLst>
                  <a:outerShdw blurRad="38100" dist="38100" dir="2700000" rotWithShape="0">
                    <a:srgbClr val="000000"/>
                  </a:outerShdw>
                </a:effectLst>
              </a:defRPr>
            </a:pPr>
            <a:r>
              <a:t>16,000 km</a:t>
            </a:r>
          </a:p>
          <a:p>
            <a:pPr>
              <a:spcBef>
                <a:spcPts val="400"/>
              </a:spcBef>
              <a:defRPr sz="5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347452 kg</a:t>
            </a:r>
          </a:p>
          <a:p>
            <a:pPr>
              <a:spcBef>
                <a:spcPts val="400"/>
              </a:spcBef>
              <a:defRPr sz="600" b="0">
                <a:solidFill>
                  <a:srgbClr val="FFFFFF"/>
                </a:solidFill>
                <a:effectLst>
                  <a:outerShdw blurRad="38100" dist="38100" dir="2700000" rotWithShape="0">
                    <a:srgbClr val="000000"/>
                  </a:outerShdw>
                </a:effectLst>
              </a:defRPr>
            </a:pPr>
            <a:endParaRPr/>
          </a:p>
          <a:p>
            <a:pPr>
              <a:spcBef>
                <a:spcPts val="400"/>
              </a:spcBef>
              <a:defRPr sz="1200" b="0">
                <a:solidFill>
                  <a:srgbClr val="FFFFFF"/>
                </a:solidFill>
                <a:effectLst>
                  <a:outerShdw blurRad="38100" dist="38100" dir="2700000" rotWithShape="0">
                    <a:srgbClr val="000000"/>
                  </a:outerShdw>
                </a:effectLst>
              </a:defRPr>
            </a:pPr>
            <a:r>
              <a:t>145150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145538 kg  </a:t>
            </a:r>
            <a:r>
              <a:rPr b="1">
                <a:solidFill>
                  <a:srgbClr val="FBC901"/>
                </a:solidFill>
              </a:rPr>
              <a:t>~ 42%</a:t>
            </a:r>
          </a:p>
          <a:p>
            <a:pPr>
              <a:spcBef>
                <a:spcPts val="400"/>
              </a:spcBef>
              <a:defRPr sz="500" b="0">
                <a:solidFill>
                  <a:srgbClr val="FFFFFF"/>
                </a:solidFill>
                <a:effectLst>
                  <a:outerShdw blurRad="38100" dist="38100" dir="2700000" rotWithShape="0">
                    <a:srgbClr val="000000"/>
                  </a:outerShdw>
                </a:effectLst>
              </a:defRPr>
            </a:pPr>
            <a:endParaRPr b="1">
              <a:solidFill>
                <a:srgbClr val="FBC901"/>
              </a:solidFill>
            </a:endParaRPr>
          </a:p>
          <a:p>
            <a:pPr>
              <a:spcBef>
                <a:spcPts val="400"/>
              </a:spcBef>
              <a:defRPr sz="1200" b="0">
                <a:solidFill>
                  <a:srgbClr val="FFFFFF"/>
                </a:solidFill>
                <a:effectLst>
                  <a:outerShdw blurRad="38100" dist="38100" dir="2700000" rotWithShape="0">
                    <a:srgbClr val="000000"/>
                  </a:outerShdw>
                </a:effectLst>
              </a:defRPr>
            </a:pPr>
            <a:r>
              <a:t>56764 kg  </a:t>
            </a:r>
            <a:r>
              <a:rPr b="1">
                <a:solidFill>
                  <a:srgbClr val="FBC901"/>
                </a:solidFill>
              </a:rPr>
              <a:t>~ 16%</a:t>
            </a:r>
          </a:p>
        </p:txBody>
      </p:sp>
      <p:sp>
        <p:nvSpPr>
          <p:cNvPr id="953" name="Rectangle 3"/>
          <p:cNvSpPr txBox="1"/>
          <p:nvPr/>
        </p:nvSpPr>
        <p:spPr>
          <a:xfrm>
            <a:off x="91338" y="5600088"/>
            <a:ext cx="8942806" cy="890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70000"/>
              </a:lnSpc>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defRPr>
            </a:pPr>
            <a:r>
              <a:rPr dirty="0"/>
              <a:t>Leading to the conclusion that </a:t>
            </a:r>
            <a:r>
              <a:rPr b="1" dirty="0"/>
              <a:t>for a typical, fully loaded, trans-continental or oceanic flight:</a:t>
            </a:r>
            <a:r>
              <a:rPr dirty="0"/>
              <a:t> </a:t>
            </a:r>
          </a:p>
          <a:p>
            <a:pPr>
              <a:lnSpc>
                <a:spcPct val="170000"/>
              </a:lnSpc>
              <a:tabLst>
                <a:tab pos="457200" algn="l"/>
                <a:tab pos="914400" algn="l"/>
                <a:tab pos="1371600" algn="l"/>
                <a:tab pos="1828800" algn="l"/>
                <a:tab pos="2286000" algn="l"/>
              </a:tabLst>
              <a:defRPr sz="200" b="0">
                <a:solidFill>
                  <a:srgbClr val="FFFFFF"/>
                </a:solidFill>
                <a:effectLst>
                  <a:outerShdw blurRad="38100" dist="38100" dir="2700000" rotWithShape="0">
                    <a:srgbClr val="000000"/>
                  </a:outerShdw>
                </a:effectLst>
              </a:defRPr>
            </a:pPr>
            <a:endParaRPr dirty="0"/>
          </a:p>
          <a:p>
            <a:pPr algn="ctr">
              <a:lnSpc>
                <a:spcPct val="170000"/>
              </a:lnSpc>
              <a:tabLst>
                <a:tab pos="457200" algn="l"/>
                <a:tab pos="914400" algn="l"/>
                <a:tab pos="1371600" algn="l"/>
                <a:tab pos="1828800" algn="l"/>
                <a:tab pos="2286000" algn="l"/>
              </a:tabLst>
              <a:defRPr sz="1600">
                <a:solidFill>
                  <a:srgbClr val="FBC901"/>
                </a:solidFill>
                <a:effectLst>
                  <a:outerShdw blurRad="38100" dist="38100" dir="2700000" rotWithShape="0">
                    <a:srgbClr val="000000"/>
                  </a:outerShdw>
                </a:effectLst>
              </a:defRPr>
            </a:pPr>
            <a:r>
              <a:rPr dirty="0"/>
              <a:t>Load Weight is approximately ~ 3/4 Fuel versus 1/4 (Passengers + Cargo)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5"/>
          <p:cNvSpPr txBox="1"/>
          <p:nvPr/>
        </p:nvSpPr>
        <p:spPr>
          <a:xfrm>
            <a:off x="37736" y="6567789"/>
            <a:ext cx="6674544" cy="23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defRPr>
            </a:lvl1pPr>
          </a:lstStyle>
          <a:p>
            <a:r>
              <a:t>1) Page 27 in: https://www.eia.gov/outlooks/ieo/pdf/ieo2019.pdf     2) https://en.wikipedia.org/wiki/OECD</a:t>
            </a:r>
          </a:p>
        </p:txBody>
      </p:sp>
      <p:sp>
        <p:nvSpPr>
          <p:cNvPr id="227" name="Rectangle 2"/>
          <p:cNvSpPr txBox="1">
            <a:spLocks noGrp="1"/>
          </p:cNvSpPr>
          <p:nvPr>
            <p:ph type="title"/>
          </p:nvPr>
        </p:nvSpPr>
        <p:spPr>
          <a:xfrm>
            <a:off x="177603" y="-11919"/>
            <a:ext cx="8788794" cy="598587"/>
          </a:xfrm>
          <a:prstGeom prst="rect">
            <a:avLst/>
          </a:prstGeom>
        </p:spPr>
        <p:txBody>
          <a:bodyPr/>
          <a:lstStyle>
            <a:lvl1pPr>
              <a:defRPr b="1">
                <a:solidFill>
                  <a:srgbClr val="FBC901"/>
                </a:solidFill>
              </a:defRPr>
            </a:lvl1pPr>
          </a:lstStyle>
          <a:p>
            <a:pPr>
              <a:defRPr b="0">
                <a:solidFill>
                  <a:srgbClr val="E5FFFF"/>
                </a:solidFill>
              </a:defRPr>
            </a:pPr>
            <a:r>
              <a:rPr b="1">
                <a:solidFill>
                  <a:srgbClr val="FBC901"/>
                </a:solidFill>
              </a:rPr>
              <a:t>Global Transport Energy Consumption:</a:t>
            </a:r>
          </a:p>
        </p:txBody>
      </p:sp>
      <p:sp>
        <p:nvSpPr>
          <p:cNvPr id="228" name="Rectangle 3"/>
          <p:cNvSpPr txBox="1"/>
          <p:nvPr/>
        </p:nvSpPr>
        <p:spPr>
          <a:xfrm>
            <a:off x="152400" y="593484"/>
            <a:ext cx="8763000" cy="1291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First, from the U.S. Energy Information Administration's</a:t>
            </a:r>
          </a:p>
          <a:p>
            <a:pPr>
              <a:spcBef>
                <a:spcPts val="400"/>
              </a:spcBef>
              <a:defRPr sz="600" b="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 "International Energy Outlook 2019 - With Projections to 2050" </a:t>
            </a:r>
            <a:r>
              <a:rPr baseline="31999"/>
              <a:t>1</a:t>
            </a:r>
          </a:p>
          <a:p>
            <a:pPr algn="ctr">
              <a:spcBef>
                <a:spcPts val="400"/>
              </a:spcBef>
              <a:defRPr sz="700" b="0">
                <a:solidFill>
                  <a:srgbClr val="FFFFFF"/>
                </a:solidFill>
                <a:effectLst>
                  <a:outerShdw blurRad="38100" dist="38100" dir="2700000" rotWithShape="0">
                    <a:srgbClr val="000000"/>
                  </a:outerShdw>
                </a:effectLst>
              </a:defRPr>
            </a:pPr>
            <a:endParaRPr baseline="31999"/>
          </a:p>
          <a:p>
            <a:pPr algn="ctr">
              <a:spcBef>
                <a:spcPts val="400"/>
              </a:spcBef>
              <a:defRPr>
                <a:solidFill>
                  <a:srgbClr val="FBC901"/>
                </a:solidFill>
                <a:effectLst>
                  <a:outerShdw blurRad="38100" dist="38100" dir="2700000" rotWithShape="0">
                    <a:srgbClr val="000000"/>
                  </a:outerShdw>
                </a:effectLst>
              </a:defRPr>
            </a:pPr>
            <a:r>
              <a:t>Transportation accounts for ~ 1/4 of today's global energy use</a:t>
            </a:r>
          </a:p>
        </p:txBody>
      </p:sp>
      <p:sp>
        <p:nvSpPr>
          <p:cNvPr id="229" name="Rectangle 3"/>
          <p:cNvSpPr txBox="1"/>
          <p:nvPr/>
        </p:nvSpPr>
        <p:spPr>
          <a:xfrm>
            <a:off x="50800" y="5156074"/>
            <a:ext cx="6431856" cy="1199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b="0">
                <a:solidFill>
                  <a:srgbClr val="FFFFFF"/>
                </a:solidFill>
                <a:effectLst>
                  <a:outerShdw blurRad="38100" dist="38100" dir="2700000" rotWithShape="0">
                    <a:srgbClr val="000000"/>
                  </a:outerShdw>
                </a:effectLst>
              </a:defRPr>
            </a:pPr>
            <a:r>
              <a:t>What is "</a:t>
            </a:r>
            <a:r>
              <a:rPr b="1"/>
              <a:t>OECD" </a:t>
            </a:r>
            <a:r>
              <a:t>?    It stands for the:</a:t>
            </a:r>
            <a:endParaRPr b="1"/>
          </a:p>
          <a:p>
            <a:pPr algn="ctr">
              <a:spcBef>
                <a:spcPts val="400"/>
              </a:spcBef>
              <a:defRPr sz="100" b="0">
                <a:solidFill>
                  <a:srgbClr val="FFFFFF"/>
                </a:solidFill>
                <a:effectLst>
                  <a:outerShdw blurRad="38100" dist="38100" dir="2700000" rotWithShape="0">
                    <a:srgbClr val="000000"/>
                  </a:outerShdw>
                </a:effectLst>
              </a:defRPr>
            </a:pPr>
            <a:endParaRPr b="1"/>
          </a:p>
          <a:p>
            <a:pPr algn="ctr">
              <a:spcBef>
                <a:spcPts val="400"/>
              </a:spcBef>
              <a:defRPr>
                <a:solidFill>
                  <a:srgbClr val="FFFFFF"/>
                </a:solidFill>
                <a:effectLst>
                  <a:outerShdw blurRad="38100" dist="38100" dir="2700000" rotWithShape="0">
                    <a:srgbClr val="000000"/>
                  </a:outerShdw>
                </a:effectLst>
              </a:defRPr>
            </a:pPr>
            <a:r>
              <a:t>Organization for Economic Cooperation &amp; Development</a:t>
            </a:r>
          </a:p>
          <a:p>
            <a:pPr algn="ctr">
              <a:spcBef>
                <a:spcPts val="400"/>
              </a:spcBef>
              <a:defRPr sz="400">
                <a:solidFill>
                  <a:srgbClr val="FFFFFF"/>
                </a:solidFill>
                <a:effectLst>
                  <a:outerShdw blurRad="38100" dist="38100" dir="2700000" rotWithShape="0">
                    <a:srgbClr val="000000"/>
                  </a:outerShdw>
                </a:effectLst>
              </a:defRPr>
            </a:pPr>
            <a:endParaRPr/>
          </a:p>
          <a:p>
            <a:pPr algn="ctr">
              <a:spcBef>
                <a:spcPts val="400"/>
              </a:spcBef>
              <a:defRPr b="0">
                <a:solidFill>
                  <a:srgbClr val="FFFFFF"/>
                </a:solidFill>
                <a:effectLst>
                  <a:outerShdw blurRad="38100" dist="38100" dir="2700000" rotWithShape="0">
                    <a:srgbClr val="000000"/>
                  </a:outerShdw>
                </a:effectLst>
              </a:defRPr>
            </a:pPr>
            <a:r>
              <a:t>Which has these governmental members: </a:t>
            </a:r>
            <a:r>
              <a:rPr baseline="31999"/>
              <a:t>2</a:t>
            </a:r>
            <a:r>
              <a:t>   </a:t>
            </a:r>
          </a:p>
        </p:txBody>
      </p:sp>
      <p:pic>
        <p:nvPicPr>
          <p:cNvPr id="230" name="Image" descr="Image"/>
          <p:cNvPicPr>
            <a:picLocks noChangeAspect="1"/>
          </p:cNvPicPr>
          <p:nvPr/>
        </p:nvPicPr>
        <p:blipFill>
          <a:blip r:embed="rId2"/>
          <a:stretch>
            <a:fillRect/>
          </a:stretch>
        </p:blipFill>
        <p:spPr>
          <a:xfrm>
            <a:off x="6778630" y="5154497"/>
            <a:ext cx="2225671" cy="1582104"/>
          </a:xfrm>
          <a:prstGeom prst="rect">
            <a:avLst/>
          </a:prstGeom>
          <a:ln w="12700">
            <a:miter lim="400000"/>
          </a:ln>
        </p:spPr>
      </p:pic>
      <p:pic>
        <p:nvPicPr>
          <p:cNvPr id="231" name="Image" descr="Image"/>
          <p:cNvPicPr>
            <a:picLocks noChangeAspect="1"/>
          </p:cNvPicPr>
          <p:nvPr/>
        </p:nvPicPr>
        <p:blipFill>
          <a:blip r:embed="rId3"/>
          <a:stretch>
            <a:fillRect/>
          </a:stretch>
        </p:blipFill>
        <p:spPr>
          <a:xfrm>
            <a:off x="1350841" y="1937552"/>
            <a:ext cx="6431857" cy="30880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Rectangle 2"/>
          <p:cNvSpPr txBox="1">
            <a:spLocks noGrp="1"/>
          </p:cNvSpPr>
          <p:nvPr>
            <p:ph type="title"/>
          </p:nvPr>
        </p:nvSpPr>
        <p:spPr>
          <a:xfrm>
            <a:off x="304800" y="-12701"/>
            <a:ext cx="8534400" cy="675219"/>
          </a:xfrm>
          <a:prstGeom prst="rect">
            <a:avLst/>
          </a:prstGeom>
        </p:spPr>
        <p:txBody>
          <a:bodyPr/>
          <a:lstStyle>
            <a:lvl1pPr>
              <a:defRPr sz="2000"/>
            </a:lvl1pPr>
          </a:lstStyle>
          <a:p>
            <a:r>
              <a:t>Consequences of those huge fuel loads:</a:t>
            </a:r>
          </a:p>
        </p:txBody>
      </p:sp>
      <p:sp>
        <p:nvSpPr>
          <p:cNvPr id="956" name="Rectangle 3"/>
          <p:cNvSpPr txBox="1">
            <a:spLocks noGrp="1"/>
          </p:cNvSpPr>
          <p:nvPr>
            <p:ph type="body" idx="1"/>
          </p:nvPr>
        </p:nvSpPr>
        <p:spPr>
          <a:xfrm>
            <a:off x="101600" y="693706"/>
            <a:ext cx="8940800" cy="5456723"/>
          </a:xfrm>
          <a:prstGeom prst="rect">
            <a:avLst/>
          </a:prstGeom>
        </p:spPr>
        <p:txBody>
          <a:bodyPr/>
          <a:lstStyle/>
          <a:p>
            <a:pPr>
              <a:tabLst>
                <a:tab pos="355600" algn="l"/>
                <a:tab pos="762000" algn="l"/>
                <a:tab pos="1155700" algn="l"/>
                <a:tab pos="1676400" algn="l"/>
                <a:tab pos="2133600" algn="l"/>
              </a:tabLst>
            </a:pPr>
            <a:r>
              <a:rPr sz="1800" dirty="0"/>
              <a:t>Say typical super-sized passenger + carry-ons + checked luggage → 115 kg (250 </a:t>
            </a:r>
            <a:r>
              <a:rPr sz="1800" dirty="0" err="1"/>
              <a:t>lbs</a:t>
            </a:r>
            <a:r>
              <a:rPr sz="1800" dirty="0"/>
              <a:t>)</a:t>
            </a:r>
          </a:p>
          <a:p>
            <a:pPr>
              <a:tabLst>
                <a:tab pos="355600" algn="l"/>
                <a:tab pos="762000" algn="l"/>
                <a:tab pos="1155700" algn="l"/>
                <a:tab pos="1676400" algn="l"/>
                <a:tab pos="2133600" algn="l"/>
              </a:tabLst>
              <a:defRPr sz="700"/>
            </a:pPr>
            <a:r>
              <a:rPr sz="600" dirty="0"/>
              <a:t>		</a:t>
            </a:r>
          </a:p>
          <a:p>
            <a:pPr>
              <a:tabLst>
                <a:tab pos="355600" algn="l"/>
                <a:tab pos="762000" algn="l"/>
                <a:tab pos="1155700" algn="l"/>
                <a:tab pos="1676400" algn="l"/>
                <a:tab pos="2133600" algn="l"/>
              </a:tabLst>
            </a:pPr>
            <a:r>
              <a:rPr sz="1800" dirty="0"/>
              <a:t>	Requiring addition of ~ 3 x 115 kg = ~ 350 </a:t>
            </a:r>
            <a:r>
              <a:rPr sz="1800" b="1" dirty="0"/>
              <a:t>kg</a:t>
            </a:r>
            <a:r>
              <a:rPr sz="1800" dirty="0"/>
              <a:t> of fuel, which is mostly C (mass 12) </a:t>
            </a:r>
          </a:p>
          <a:p>
            <a:pPr>
              <a:tabLst>
                <a:tab pos="355600" algn="l"/>
                <a:tab pos="762000" algn="l"/>
                <a:tab pos="1155700" algn="l"/>
                <a:tab pos="1676400" algn="l"/>
                <a:tab pos="2133600" algn="l"/>
              </a:tabLst>
              <a:defRPr sz="700"/>
            </a:pPr>
            <a:endParaRPr sz="600" dirty="0"/>
          </a:p>
          <a:p>
            <a:pPr>
              <a:tabLst>
                <a:tab pos="355600" algn="l"/>
                <a:tab pos="762000" algn="l"/>
                <a:tab pos="1155700" algn="l"/>
                <a:tab pos="1676400" algn="l"/>
                <a:tab pos="2133600" algn="l"/>
              </a:tabLst>
            </a:pPr>
            <a:r>
              <a:rPr sz="1800" dirty="0"/>
              <a:t>		Which is then burned into ~ 350 kg x (44 / 12) = 1.3 </a:t>
            </a:r>
            <a:r>
              <a:rPr sz="1800" dirty="0" err="1"/>
              <a:t>tonnes</a:t>
            </a:r>
            <a:r>
              <a:rPr sz="1800" dirty="0"/>
              <a:t> of CO</a:t>
            </a:r>
            <a:r>
              <a:rPr sz="1800" baseline="-5999" dirty="0"/>
              <a:t>2</a:t>
            </a:r>
            <a:r>
              <a:rPr sz="1800" dirty="0"/>
              <a:t> (mass 44)</a:t>
            </a:r>
          </a:p>
          <a:p>
            <a:pPr>
              <a:tabLst>
                <a:tab pos="355600" algn="l"/>
                <a:tab pos="762000" algn="l"/>
                <a:tab pos="1155700" algn="l"/>
                <a:tab pos="1676400" algn="l"/>
                <a:tab pos="2133600" algn="l"/>
              </a:tabLst>
              <a:defRPr sz="800"/>
            </a:pPr>
            <a:endParaRPr sz="700" dirty="0"/>
          </a:p>
          <a:p>
            <a:pPr algn="ctr">
              <a:tabLst>
                <a:tab pos="355600" algn="l"/>
                <a:tab pos="762000" algn="l"/>
                <a:tab pos="1155700" algn="l"/>
                <a:tab pos="1676400" algn="l"/>
                <a:tab pos="2133600" algn="l"/>
              </a:tabLst>
              <a:defRPr b="1">
                <a:solidFill>
                  <a:srgbClr val="FBC901"/>
                </a:solidFill>
              </a:defRPr>
            </a:pPr>
            <a:r>
              <a:rPr sz="1800" dirty="0"/>
              <a:t>1 roundtrip long flight thus adds 2-3 </a:t>
            </a:r>
            <a:r>
              <a:rPr sz="1800" dirty="0" err="1"/>
              <a:t>tonnes</a:t>
            </a:r>
            <a:r>
              <a:rPr sz="1800" dirty="0"/>
              <a:t> to your personal carbon footprint </a:t>
            </a:r>
            <a:r>
              <a:rPr sz="1800" baseline="31999" dirty="0"/>
              <a:t>1</a:t>
            </a:r>
          </a:p>
          <a:p>
            <a:pPr>
              <a:tabLst>
                <a:tab pos="304800" algn="l"/>
                <a:tab pos="762000" algn="l"/>
                <a:tab pos="1219200" algn="l"/>
                <a:tab pos="1676400" algn="l"/>
                <a:tab pos="2133600" algn="l"/>
              </a:tabLst>
              <a:defRPr sz="1200"/>
            </a:pPr>
            <a:endParaRPr sz="1100" baseline="31999" dirty="0"/>
          </a:p>
          <a:p>
            <a:pPr>
              <a:tabLst>
                <a:tab pos="304800" algn="l"/>
                <a:tab pos="762000" algn="l"/>
                <a:tab pos="1219200" algn="l"/>
                <a:tab pos="1676400" algn="l"/>
                <a:tab pos="2133600" algn="l"/>
              </a:tabLst>
            </a:pPr>
            <a:r>
              <a:rPr sz="1800" dirty="0"/>
              <a:t>Also based on load weight now being ~ 3/4 Fuel + 1/4 (Passengers + Cargo): </a:t>
            </a:r>
          </a:p>
          <a:p>
            <a:pPr>
              <a:tabLst>
                <a:tab pos="304800" algn="l"/>
                <a:tab pos="762000" algn="l"/>
                <a:tab pos="1219200" algn="l"/>
                <a:tab pos="1676400" algn="l"/>
                <a:tab pos="2133600" algn="l"/>
              </a:tabLst>
              <a:defRPr sz="700"/>
            </a:pPr>
            <a:endParaRPr sz="600" dirty="0"/>
          </a:p>
          <a:p>
            <a:pPr>
              <a:tabLst>
                <a:tab pos="304800" algn="l"/>
                <a:tab pos="762000" algn="l"/>
                <a:tab pos="1219200" algn="l"/>
                <a:tab pos="1676400" algn="l"/>
                <a:tab pos="2133600" algn="l"/>
              </a:tabLst>
            </a:pPr>
            <a:r>
              <a:rPr sz="1800" dirty="0"/>
              <a:t>	If aircraft replaced fossil fuel with batteries storing equivalent energy, but weighing </a:t>
            </a:r>
          </a:p>
          <a:p>
            <a:pPr>
              <a:tabLst>
                <a:tab pos="304800" algn="l"/>
                <a:tab pos="762000" algn="l"/>
                <a:tab pos="1219200" algn="l"/>
                <a:tab pos="1676400" algn="l"/>
                <a:tab pos="2133600" algn="l"/>
              </a:tabLst>
              <a:defRPr sz="700"/>
            </a:pPr>
            <a:endParaRPr sz="600" dirty="0"/>
          </a:p>
          <a:p>
            <a:pPr>
              <a:tabLst>
                <a:tab pos="304800" algn="l"/>
                <a:tab pos="762000" algn="l"/>
                <a:tab pos="1219200" algn="l"/>
                <a:tab pos="1676400" algn="l"/>
                <a:tab pos="2133600" algn="l"/>
              </a:tabLst>
            </a:pPr>
            <a:r>
              <a:rPr sz="1800" dirty="0"/>
              <a:t>		just 1.33 times more, </a:t>
            </a:r>
            <a:r>
              <a:rPr sz="1800" dirty="0">
                <a:solidFill>
                  <a:srgbClr val="FF6600"/>
                </a:solidFill>
              </a:rPr>
              <a:t>it could carry zero passengers on that long flight</a:t>
            </a:r>
          </a:p>
          <a:p>
            <a:pPr>
              <a:tabLst>
                <a:tab pos="304800" algn="l"/>
                <a:tab pos="762000" algn="l"/>
                <a:tab pos="1219200" algn="l"/>
                <a:tab pos="1676400" algn="l"/>
                <a:tab pos="2133600" algn="l"/>
              </a:tabLst>
              <a:defRPr sz="1200" b="1"/>
            </a:pPr>
            <a:endParaRPr sz="1100" b="0" dirty="0"/>
          </a:p>
          <a:p>
            <a:pPr>
              <a:tabLst>
                <a:tab pos="304800" algn="l"/>
                <a:tab pos="762000" algn="l"/>
                <a:tab pos="1219200" algn="l"/>
                <a:tab pos="1676400" algn="l"/>
                <a:tab pos="2133600" algn="l"/>
              </a:tabLst>
              <a:defRPr b="1"/>
            </a:pPr>
            <a:r>
              <a:rPr sz="1800" b="0" dirty="0"/>
              <a:t>	</a:t>
            </a:r>
            <a:r>
              <a:rPr sz="1800" b="0" dirty="0">
                <a:solidFill>
                  <a:srgbClr val="FBC901"/>
                </a:solidFill>
              </a:rPr>
              <a:t>But BEST of today's batteries weight / energy is ~ 25 times more than fossil-fuels</a:t>
            </a:r>
            <a:endParaRPr sz="1800" b="0" dirty="0"/>
          </a:p>
          <a:p>
            <a:pPr>
              <a:tabLst>
                <a:tab pos="304800" algn="l"/>
                <a:tab pos="762000" algn="l"/>
                <a:tab pos="1219200" algn="l"/>
                <a:tab pos="1676400" algn="l"/>
                <a:tab pos="2133600" algn="l"/>
              </a:tabLst>
              <a:defRPr sz="800" b="1"/>
            </a:pPr>
            <a:endParaRPr sz="700" b="0" dirty="0"/>
          </a:p>
          <a:p>
            <a:pPr>
              <a:tabLst>
                <a:tab pos="304800" algn="l"/>
                <a:tab pos="762000" algn="l"/>
                <a:tab pos="1219200" algn="l"/>
                <a:tab pos="1676400" algn="l"/>
                <a:tab pos="2133600" algn="l"/>
              </a:tabLst>
              <a:defRPr b="1"/>
            </a:pPr>
            <a:r>
              <a:rPr sz="1800" b="0" dirty="0"/>
              <a:t>		Meaning th</a:t>
            </a:r>
            <a:r>
              <a:rPr b="0" dirty="0"/>
              <a:t>at to fly today's passenger + cargo loads, energy carried </a:t>
            </a:r>
          </a:p>
          <a:p>
            <a:pPr>
              <a:tabLst>
                <a:tab pos="304800" algn="l"/>
                <a:tab pos="762000" algn="l"/>
                <a:tab pos="1219200" algn="l"/>
                <a:tab pos="1676400" algn="l"/>
                <a:tab pos="2133600" algn="l"/>
              </a:tabLst>
              <a:defRPr sz="700" b="1"/>
            </a:pPr>
            <a:endParaRPr b="0" dirty="0"/>
          </a:p>
          <a:p>
            <a:pPr>
              <a:tabLst>
                <a:tab pos="304800" algn="l"/>
                <a:tab pos="762000" algn="l"/>
                <a:tab pos="1219200" algn="l"/>
                <a:tab pos="1676400" algn="l"/>
                <a:tab pos="2133600" algn="l"/>
              </a:tabLst>
              <a:defRPr b="1"/>
            </a:pPr>
            <a:r>
              <a:rPr b="0" dirty="0"/>
              <a:t>			would be slashed by 25X, </a:t>
            </a:r>
            <a:r>
              <a:rPr b="0" dirty="0">
                <a:solidFill>
                  <a:srgbClr val="FF6600"/>
                </a:solidFill>
              </a:rPr>
              <a:t>reducing aircraft's range down from</a:t>
            </a:r>
          </a:p>
          <a:p>
            <a:pPr>
              <a:tabLst>
                <a:tab pos="304800" algn="l"/>
                <a:tab pos="762000" algn="l"/>
                <a:tab pos="1219200" algn="l"/>
                <a:tab pos="1676400" algn="l"/>
                <a:tab pos="2133600" algn="l"/>
              </a:tabLst>
              <a:defRPr sz="700" b="1">
                <a:solidFill>
                  <a:srgbClr val="FF6600"/>
                </a:solidFill>
              </a:defRPr>
            </a:pPr>
            <a:endParaRPr b="0" dirty="0"/>
          </a:p>
          <a:p>
            <a:pPr>
              <a:tabLst>
                <a:tab pos="304800" algn="l"/>
                <a:tab pos="762000" algn="l"/>
                <a:tab pos="1219200" algn="l"/>
                <a:tab pos="1676400" algn="l"/>
                <a:tab pos="2133600" algn="l"/>
              </a:tabLst>
              <a:defRPr b="1">
                <a:solidFill>
                  <a:srgbClr val="FF6600"/>
                </a:solidFill>
              </a:defRPr>
            </a:pPr>
            <a:r>
              <a:rPr b="0" dirty="0"/>
              <a:t>				10,000-15,000 kilometers to a mere 400-600 kilometers</a:t>
            </a:r>
          </a:p>
        </p:txBody>
      </p:sp>
      <p:sp>
        <p:nvSpPr>
          <p:cNvPr id="957" name="Rectangle 5"/>
          <p:cNvSpPr txBox="1"/>
          <p:nvPr/>
        </p:nvSpPr>
        <p:spPr>
          <a:xfrm>
            <a:off x="210467" y="6520720"/>
            <a:ext cx="8672266"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FFFFFF"/>
                </a:solidFill>
                <a:effectLst>
                  <a:outerShdw blurRad="38100" dist="38100" dir="2700000" rotWithShape="0">
                    <a:srgbClr val="000000"/>
                  </a:outerShdw>
                </a:effectLst>
              </a:defRPr>
            </a:pPr>
            <a:r>
              <a:t>1) For more about personal carbon footprints, see my note set entitled </a:t>
            </a:r>
            <a:r>
              <a:rPr b="1"/>
              <a:t>Where Do We Go From Here?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Rectangle 2"/>
          <p:cNvSpPr txBox="1">
            <a:spLocks noGrp="1"/>
          </p:cNvSpPr>
          <p:nvPr>
            <p:ph type="title"/>
          </p:nvPr>
        </p:nvSpPr>
        <p:spPr>
          <a:xfrm>
            <a:off x="64095" y="12699"/>
            <a:ext cx="9015810" cy="675219"/>
          </a:xfrm>
          <a:prstGeom prst="rect">
            <a:avLst/>
          </a:prstGeom>
        </p:spPr>
        <p:txBody>
          <a:bodyPr/>
          <a:lstStyle>
            <a:lvl1pPr>
              <a:defRPr sz="1800"/>
            </a:lvl1pPr>
          </a:lstStyle>
          <a:p>
            <a:r>
              <a:t>As "sanity check" I dug up articles with widely varying viewpoints &amp; target audiences</a:t>
            </a:r>
          </a:p>
        </p:txBody>
      </p:sp>
      <p:sp>
        <p:nvSpPr>
          <p:cNvPr id="960" name="Rectangle 3"/>
          <p:cNvSpPr txBox="1">
            <a:spLocks noGrp="1"/>
          </p:cNvSpPr>
          <p:nvPr>
            <p:ph type="body" idx="1"/>
          </p:nvPr>
        </p:nvSpPr>
        <p:spPr>
          <a:xfrm>
            <a:off x="177800" y="731806"/>
            <a:ext cx="8775105" cy="5516725"/>
          </a:xfrm>
          <a:prstGeom prst="rect">
            <a:avLst/>
          </a:prstGeom>
        </p:spPr>
        <p:txBody>
          <a:bodyPr/>
          <a:lstStyle/>
          <a:p>
            <a:pPr defTabSz="868680">
              <a:tabLst/>
              <a:defRPr sz="1710">
                <a:effectLst>
                  <a:outerShdw blurRad="36195" dist="36195" dir="2700000" rotWithShape="0">
                    <a:srgbClr val="000000"/>
                  </a:outerShdw>
                </a:effectLst>
                <a:latin typeface="Tahoma"/>
                <a:ea typeface="Tahoma"/>
                <a:cs typeface="Tahoma"/>
                <a:sym typeface="Tahoma"/>
              </a:defRPr>
            </a:pPr>
            <a:r>
              <a:t>Links to those articles, as well as cached copies </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710">
                <a:effectLst>
                  <a:outerShdw blurRad="36195" dist="36195" dir="2700000" rotWithShape="0">
                    <a:srgbClr val="000000"/>
                  </a:outerShdw>
                </a:effectLst>
                <a:latin typeface="Tahoma"/>
                <a:ea typeface="Tahoma"/>
                <a:cs typeface="Tahoma"/>
                <a:sym typeface="Tahoma"/>
              </a:defRPr>
            </a:pPr>
            <a:r>
              <a:t>are provided on the </a:t>
            </a:r>
            <a:r>
              <a:rPr u="sng">
                <a:solidFill>
                  <a:srgbClr val="00CCFF"/>
                </a:solidFill>
                <a:uFill>
                  <a:solidFill>
                    <a:srgbClr val="00CCFF"/>
                  </a:solidFill>
                </a:uFill>
                <a:hlinkClick r:id="rId2"/>
              </a:rPr>
              <a:t>Resource Webpage</a:t>
            </a:r>
            <a:r>
              <a:t> for this note set </a:t>
            </a:r>
          </a:p>
          <a:p>
            <a:pPr defTabSz="868680">
              <a:tabLst/>
              <a:defRPr sz="1045">
                <a:effectLst>
                  <a:outerShdw blurRad="36195" dist="36195" dir="2700000" rotWithShape="0">
                    <a:srgbClr val="000000"/>
                  </a:outerShdw>
                </a:effectLst>
                <a:latin typeface="Tahoma"/>
                <a:ea typeface="Tahoma"/>
                <a:cs typeface="Tahoma"/>
                <a:sym typeface="Tahoma"/>
              </a:defRPr>
            </a:pPr>
            <a:endParaRPr/>
          </a:p>
          <a:p>
            <a:pPr defTabSz="868680">
              <a:tabLst/>
              <a:defRPr sz="1710">
                <a:effectLst>
                  <a:outerShdw blurRad="36195" dist="36195" dir="2700000" rotWithShape="0">
                    <a:srgbClr val="000000"/>
                  </a:outerShdw>
                </a:effectLst>
                <a:latin typeface="Tahoma"/>
                <a:ea typeface="Tahoma"/>
                <a:cs typeface="Tahoma"/>
                <a:sym typeface="Tahoma"/>
              </a:defRPr>
            </a:pPr>
            <a:r>
              <a:t>In chronological order, the article titles and sources were:</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Electric Aircraft - The Future of Aviation or Wishful Thinking?</a:t>
            </a:r>
            <a:r>
              <a:t> Phys Org, Aug 2015</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The Age of Electric Aviation Is Just 30 Years Away</a:t>
            </a:r>
            <a:r>
              <a:t>, Wired, May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Electric Flight is Coming, but the Batteries Aren't Ready</a:t>
            </a:r>
            <a:r>
              <a:t>, The Verge, Aug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Preparing for Electric Flight</a:t>
            </a:r>
            <a:r>
              <a:t>, Royal Aeronautical Society, Aug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The Long Road to an Electric Airplane Motor</a:t>
            </a:r>
            <a:r>
              <a:t>, ZDNet, Sept 2018 </a:t>
            </a:r>
          </a:p>
          <a:p>
            <a:pPr marL="0" lvl="1" indent="217170" defTabSz="868680">
              <a:buSzTx/>
              <a:buNone/>
              <a:tabLst/>
              <a:defRPr sz="570">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Short Hops, Clear Air and the Sweet Spot for Electric Aircraft</a:t>
            </a:r>
            <a:r>
              <a:t>, NewAtlas 2019</a:t>
            </a: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endParaRPr/>
          </a:p>
          <a:p>
            <a:pPr defTabSz="868680">
              <a:tabLst/>
              <a:defRPr sz="1710">
                <a:effectLst>
                  <a:outerShdw blurRad="36195" dist="36195" dir="2700000" rotWithShape="0">
                    <a:srgbClr val="000000"/>
                  </a:outerShdw>
                </a:effectLst>
                <a:latin typeface="Tahoma"/>
                <a:ea typeface="Tahoma"/>
                <a:cs typeface="Tahoma"/>
                <a:sym typeface="Tahoma"/>
              </a:defRPr>
            </a:pPr>
            <a:r>
              <a:t>In that order, they stated or implied that today's batteries are overweight by a factor of:</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algn="ctr" defTabSz="868680">
              <a:tabLst/>
              <a:defRPr sz="1710">
                <a:effectLst>
                  <a:outerShdw blurRad="36195" dist="36195" dir="2700000" rotWithShape="0">
                    <a:srgbClr val="000000"/>
                  </a:outerShdw>
                </a:effectLst>
                <a:latin typeface="Tahoma"/>
                <a:ea typeface="Tahoma"/>
                <a:cs typeface="Tahoma"/>
                <a:sym typeface="Tahoma"/>
              </a:defRPr>
            </a:pPr>
            <a:r>
              <a:t>43X,   50X,   43X,   (?),   14X,   40-48X</a:t>
            </a:r>
          </a:p>
          <a:p>
            <a:pPr algn="ctr" defTabSz="868680">
              <a:tabLst/>
              <a:defRPr sz="665">
                <a:effectLst>
                  <a:outerShdw blurRad="36195" dist="36195" dir="2700000" rotWithShape="0">
                    <a:srgbClr val="000000"/>
                  </a:outerShdw>
                </a:effectLst>
                <a:latin typeface="Tahoma"/>
                <a:ea typeface="Tahoma"/>
                <a:cs typeface="Tahoma"/>
                <a:sym typeface="Tahoma"/>
              </a:defRPr>
            </a:pPr>
            <a:endParaRPr/>
          </a:p>
          <a:p>
            <a:pPr algn="ctr" defTabSz="868680">
              <a:tabLst/>
              <a:defRPr sz="1710">
                <a:effectLst>
                  <a:outerShdw blurRad="36195" dist="36195" dir="2700000" rotWithShape="0">
                    <a:srgbClr val="000000"/>
                  </a:outerShdw>
                </a:effectLst>
                <a:latin typeface="Tahoma"/>
                <a:ea typeface="Tahoma"/>
                <a:cs typeface="Tahoma"/>
                <a:sym typeface="Tahoma"/>
              </a:defRPr>
            </a:pPr>
            <a:r>
              <a:t>Which, sadly, is entirely consistent with my above analysis</a:t>
            </a:r>
          </a:p>
        </p:txBody>
      </p:sp>
      <p:sp>
        <p:nvSpPr>
          <p:cNvPr id="961" name="Rectangle 5"/>
          <p:cNvSpPr txBox="1"/>
          <p:nvPr/>
        </p:nvSpPr>
        <p:spPr>
          <a:xfrm>
            <a:off x="304800" y="64953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Rectangle 2"/>
          <p:cNvSpPr txBox="1">
            <a:spLocks noGrp="1"/>
          </p:cNvSpPr>
          <p:nvPr>
            <p:ph type="title"/>
          </p:nvPr>
        </p:nvSpPr>
        <p:spPr>
          <a:xfrm>
            <a:off x="304800" y="50799"/>
            <a:ext cx="8664129" cy="675219"/>
          </a:xfrm>
          <a:prstGeom prst="rect">
            <a:avLst/>
          </a:prstGeom>
        </p:spPr>
        <p:txBody>
          <a:bodyPr/>
          <a:lstStyle>
            <a:lvl1pPr>
              <a:defRPr sz="2200"/>
            </a:lvl1pPr>
          </a:lstStyle>
          <a:p>
            <a:r>
              <a:t>No article predicted near / mid term battery-powered air transports </a:t>
            </a:r>
          </a:p>
        </p:txBody>
      </p:sp>
      <p:sp>
        <p:nvSpPr>
          <p:cNvPr id="968" name="Rectangle 3"/>
          <p:cNvSpPr txBox="1">
            <a:spLocks noGrp="1"/>
          </p:cNvSpPr>
          <p:nvPr>
            <p:ph type="body" idx="1"/>
          </p:nvPr>
        </p:nvSpPr>
        <p:spPr>
          <a:xfrm>
            <a:off x="176460" y="795305"/>
            <a:ext cx="8920808" cy="5368990"/>
          </a:xfrm>
          <a:prstGeom prst="rect">
            <a:avLst/>
          </a:prstGeom>
        </p:spPr>
        <p:txBody>
          <a:bodyPr/>
          <a:lstStyle/>
          <a:p>
            <a:pPr>
              <a:tabLst>
                <a:tab pos="342900" algn="l"/>
                <a:tab pos="685800" algn="l"/>
                <a:tab pos="1143000" algn="l"/>
                <a:tab pos="1600200" algn="l"/>
              </a:tabLst>
            </a:pPr>
            <a:r>
              <a:t>The most enthusiastic articles instead dwelt on possible opportunities for</a:t>
            </a:r>
          </a:p>
          <a:p>
            <a:pPr>
              <a:tabLst>
                <a:tab pos="342900" algn="l"/>
                <a:tab pos="685800" algn="l"/>
                <a:tab pos="1143000" algn="l"/>
                <a:tab pos="1600200" algn="l"/>
              </a:tabLst>
              <a:defRPr sz="700"/>
            </a:pPr>
            <a:endParaRPr/>
          </a:p>
          <a:p>
            <a:pPr>
              <a:tabLst>
                <a:tab pos="342900" algn="l"/>
                <a:tab pos="685800" algn="l"/>
                <a:tab pos="1143000" algn="l"/>
                <a:tab pos="1600200" algn="l"/>
              </a:tabLst>
            </a:pPr>
            <a:r>
              <a:t>	small short-hop aircraft and / or</a:t>
            </a:r>
          </a:p>
          <a:p>
            <a:pPr marL="0" lvl="1" indent="640896">
              <a:buSzTx/>
              <a:buNone/>
              <a:tabLst>
                <a:tab pos="342900" algn="l"/>
                <a:tab pos="685800" algn="l"/>
                <a:tab pos="1143000" algn="l"/>
                <a:tab pos="1600200" algn="l"/>
              </a:tabLst>
              <a:defRPr sz="700"/>
            </a:pPr>
            <a:endParaRPr/>
          </a:p>
          <a:p>
            <a:pPr>
              <a:tabLst>
                <a:tab pos="342900" algn="l"/>
                <a:tab pos="685800" algn="l"/>
                <a:tab pos="1143000" algn="l"/>
                <a:tab pos="1600200" algn="l"/>
              </a:tabLst>
            </a:pPr>
            <a:r>
              <a:t>		immensely less cost-constrained corporate executive jets</a:t>
            </a:r>
          </a:p>
          <a:p>
            <a:pPr marL="0" lvl="1" indent="640896">
              <a:buSzTx/>
              <a:buNone/>
              <a:tabLst>
                <a:tab pos="342900" algn="l"/>
                <a:tab pos="685800" algn="l"/>
                <a:tab pos="1143000" algn="l"/>
                <a:tab pos="1600200" algn="l"/>
              </a:tabLst>
              <a:defRPr sz="1300"/>
            </a:pPr>
            <a:endParaRPr/>
          </a:p>
          <a:p>
            <a:pPr>
              <a:tabLst>
                <a:tab pos="342900" algn="l"/>
                <a:tab pos="685800" algn="l"/>
                <a:tab pos="1143000" algn="l"/>
                <a:tab pos="1600200" algn="l"/>
              </a:tabLst>
            </a:pPr>
            <a:r>
              <a:t>With commercial passenger / cargo aircraft predicted to be ~ </a:t>
            </a:r>
            <a:r>
              <a:rPr>
                <a:solidFill>
                  <a:srgbClr val="FBC901"/>
                </a:solidFill>
              </a:rPr>
              <a:t>30-50 years in the future</a:t>
            </a:r>
            <a:r>
              <a:t>,</a:t>
            </a:r>
          </a:p>
          <a:p>
            <a:pPr>
              <a:tabLst>
                <a:tab pos="342900" algn="l"/>
                <a:tab pos="685800" algn="l"/>
                <a:tab pos="1143000" algn="l"/>
                <a:tab pos="1600200" algn="l"/>
              </a:tabLst>
              <a:defRPr sz="700"/>
            </a:pPr>
            <a:endParaRPr/>
          </a:p>
          <a:p>
            <a:pPr>
              <a:tabLst>
                <a:tab pos="342900" algn="l"/>
                <a:tab pos="685800" algn="l"/>
                <a:tab pos="1143000" algn="l"/>
                <a:tab pos="1600200" algn="l"/>
              </a:tabLst>
            </a:pPr>
            <a:r>
              <a:t>	based on their need for revolutionary &amp; thus unpredictable battery breakthroughs </a:t>
            </a:r>
          </a:p>
          <a:p>
            <a:pPr marL="0" lvl="1" indent="640896">
              <a:buSzTx/>
              <a:buNone/>
              <a:tabLst>
                <a:tab pos="342900" algn="l"/>
                <a:tab pos="685800" algn="l"/>
                <a:tab pos="1143000" algn="l"/>
                <a:tab pos="1600200" algn="l"/>
              </a:tabLst>
            </a:pPr>
            <a:endParaRPr/>
          </a:p>
          <a:p>
            <a:pPr>
              <a:tabLst>
                <a:tab pos="342900" algn="l"/>
                <a:tab pos="685800" algn="l"/>
                <a:tab pos="1143000" algn="l"/>
                <a:tab pos="1600200" algn="l"/>
              </a:tabLst>
            </a:pPr>
            <a:r>
              <a:t>In fact, as described in my note set: </a:t>
            </a:r>
            <a:r>
              <a:rPr b="1"/>
              <a:t>Biomass and Biofuels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a:tabLst/>
              <a:defRPr sz="1900"/>
            </a:pPr>
            <a:endParaRPr/>
          </a:p>
          <a:p>
            <a:pPr algn="ctr">
              <a:tabLst/>
              <a:defRPr b="1">
                <a:solidFill>
                  <a:srgbClr val="FBC901"/>
                </a:solidFill>
              </a:defRPr>
            </a:pPr>
            <a:r>
              <a:rPr sz="2000"/>
              <a:t>A much more plausible near term path to green aviation</a:t>
            </a:r>
            <a:r>
              <a:t> </a:t>
            </a:r>
          </a:p>
          <a:p>
            <a:pPr marL="0" lvl="1" indent="640896" algn="ctr">
              <a:buSzTx/>
              <a:buNone/>
              <a:tabLst/>
              <a:defRPr sz="700" b="1">
                <a:solidFill>
                  <a:srgbClr val="FBC901"/>
                </a:solidFill>
              </a:defRPr>
            </a:pPr>
            <a:endParaRPr/>
          </a:p>
          <a:p>
            <a:pPr algn="ctr">
              <a:tabLst/>
              <a:defRPr b="1"/>
            </a:pPr>
            <a:r>
              <a:rPr sz="2000">
                <a:solidFill>
                  <a:srgbClr val="FBC901"/>
                </a:solidFill>
              </a:rPr>
              <a:t>is the development of affordable biofuels</a:t>
            </a:r>
            <a:r>
              <a:t> </a:t>
            </a:r>
          </a:p>
          <a:p>
            <a:pPr marL="0" lvl="2" indent="1085850" algn="ctr">
              <a:buSzTx/>
              <a:buNone/>
              <a:tabLst/>
              <a:defRPr sz="700" b="1"/>
            </a:pPr>
            <a:endParaRPr/>
          </a:p>
          <a:p>
            <a:pPr algn="ctr">
              <a:tabLst/>
              <a:defRPr sz="2000" b="1">
                <a:solidFill>
                  <a:srgbClr val="FBC901"/>
                </a:solidFill>
              </a:defRPr>
            </a:pPr>
            <a:r>
              <a:t>which, while their burning still releases greenhouse gases,</a:t>
            </a:r>
          </a:p>
          <a:p>
            <a:pPr marL="0" lvl="3" indent="1577339" algn="ctr">
              <a:buSzTx/>
              <a:buNone/>
              <a:tabLst/>
              <a:defRPr sz="700" b="1">
                <a:solidFill>
                  <a:srgbClr val="FBC901"/>
                </a:solidFill>
              </a:defRPr>
            </a:pPr>
            <a:endParaRPr/>
          </a:p>
          <a:p>
            <a:pPr algn="ctr">
              <a:tabLst/>
              <a:defRPr sz="2000" b="1">
                <a:solidFill>
                  <a:srgbClr val="FBC901"/>
                </a:solidFill>
              </a:defRPr>
            </a:pPr>
            <a:r>
              <a:t>are net carbon neutral over their entire lifecycle </a:t>
            </a:r>
            <a:r>
              <a:rPr baseline="31999"/>
              <a:t>1</a:t>
            </a:r>
          </a:p>
        </p:txBody>
      </p:sp>
      <p:sp>
        <p:nvSpPr>
          <p:cNvPr id="969" name="Rectangle 5"/>
          <p:cNvSpPr txBox="1"/>
          <p:nvPr/>
        </p:nvSpPr>
        <p:spPr>
          <a:xfrm>
            <a:off x="228600" y="6596505"/>
            <a:ext cx="8733035"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defRPr>
            </a:lvl1pPr>
          </a:lstStyle>
          <a:p>
            <a:r>
              <a:t>1) https://www.greenbiz.com/article/heres-what-it-will-take-get-aviation-biofuels-ground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Picture 5" descr="Picture 5"/>
          <p:cNvPicPr>
            <a:picLocks noChangeAspect="1"/>
          </p:cNvPicPr>
          <p:nvPr/>
        </p:nvPicPr>
        <p:blipFill>
          <a:blip r:embed="rId2"/>
          <a:srcRect b="26915"/>
          <a:stretch>
            <a:fillRect/>
          </a:stretch>
        </p:blipFill>
        <p:spPr>
          <a:xfrm>
            <a:off x="3143250" y="85960"/>
            <a:ext cx="2876550" cy="422041"/>
          </a:xfrm>
          <a:prstGeom prst="rect">
            <a:avLst/>
          </a:prstGeom>
          <a:ln w="12700">
            <a:miter lim="400000"/>
          </a:ln>
        </p:spPr>
      </p:pic>
      <p:sp>
        <p:nvSpPr>
          <p:cNvPr id="972" name="Rectangle 3"/>
          <p:cNvSpPr txBox="1"/>
          <p:nvPr/>
        </p:nvSpPr>
        <p:spPr>
          <a:xfrm>
            <a:off x="205482" y="584200"/>
            <a:ext cx="8733036" cy="567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700" b="0">
                <a:solidFill>
                  <a:srgbClr val="FFFFFF"/>
                </a:solidFill>
                <a:effectLst>
                  <a:outerShdw blurRad="38100" dist="38100" dir="2700000" rotWithShape="0">
                    <a:srgbClr val="000000"/>
                  </a:outerShdw>
                </a:effectLst>
              </a:defRPr>
            </a:pPr>
            <a:r>
              <a:rPr b="1"/>
              <a:t>World's Largest All-Electric Aircraft Ready for First Flight</a:t>
            </a:r>
          </a:p>
          <a:p>
            <a:pPr algn="ctr">
              <a:defRPr sz="1700" b="0">
                <a:solidFill>
                  <a:srgbClr val="FFFFFF"/>
                </a:solidFill>
                <a:effectLst>
                  <a:outerShdw blurRad="38100" dist="38100" dir="2700000" rotWithShape="0">
                    <a:srgbClr val="000000"/>
                  </a:outerShdw>
                </a:effectLst>
              </a:defRPr>
            </a:pPr>
            <a:r>
              <a:rPr sz="1600"/>
              <a:t>The Guardian, 27 May 2020 </a:t>
            </a:r>
            <a:r>
              <a:rPr sz="1600" baseline="31999"/>
              <a:t>1</a:t>
            </a:r>
          </a:p>
        </p:txBody>
      </p:sp>
      <p:pic>
        <p:nvPicPr>
          <p:cNvPr id="973" name="Image" descr="Image"/>
          <p:cNvPicPr>
            <a:picLocks noChangeAspect="1"/>
          </p:cNvPicPr>
          <p:nvPr/>
        </p:nvPicPr>
        <p:blipFill>
          <a:blip r:embed="rId3"/>
          <a:stretch>
            <a:fillRect/>
          </a:stretch>
        </p:blipFill>
        <p:spPr>
          <a:xfrm>
            <a:off x="3032829" y="1227953"/>
            <a:ext cx="3078341" cy="1308199"/>
          </a:xfrm>
          <a:prstGeom prst="rect">
            <a:avLst/>
          </a:prstGeom>
          <a:ln w="12700">
            <a:miter lim="400000"/>
          </a:ln>
        </p:spPr>
      </p:pic>
      <p:sp>
        <p:nvSpPr>
          <p:cNvPr id="974" name="Rectangle 3"/>
          <p:cNvSpPr txBox="1"/>
          <p:nvPr/>
        </p:nvSpPr>
        <p:spPr>
          <a:xfrm>
            <a:off x="88007" y="2698574"/>
            <a:ext cx="8987036" cy="3744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00"/>
              </a:spcBef>
              <a:defRPr i="1">
                <a:solidFill>
                  <a:srgbClr val="FFFFFF"/>
                </a:solidFill>
                <a:effectLst>
                  <a:outerShdw blurRad="38100" dist="38100" dir="2700000" rotWithShape="0">
                    <a:srgbClr val="000000"/>
                  </a:outerShdw>
                </a:effectLst>
              </a:defRPr>
            </a:pPr>
            <a:r>
              <a:rPr dirty="0"/>
              <a:t>"Can carry nine passengers . . . range of 100 miles"</a:t>
            </a:r>
          </a:p>
          <a:p>
            <a:pPr>
              <a:spcBef>
                <a:spcPts val="400"/>
              </a:spcBef>
              <a:defRPr sz="700"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r>
              <a:rPr dirty="0"/>
              <a:t>Its commercial application is likely feeding rural passengers into main hub airports</a:t>
            </a:r>
          </a:p>
          <a:p>
            <a:pPr>
              <a:spcBef>
                <a:spcPts val="400"/>
              </a:spcBef>
              <a:defRPr sz="700" b="0">
                <a:solidFill>
                  <a:srgbClr val="FFFFFF"/>
                </a:solidFill>
                <a:effectLst>
                  <a:outerShdw blurRad="38100" dist="38100" dir="2700000" rotWithShape="0">
                    <a:srgbClr val="000000"/>
                  </a:outerShdw>
                </a:effectLst>
              </a:defRPr>
            </a:pPr>
            <a:endParaRPr dirty="0"/>
          </a:p>
          <a:p>
            <a:pPr lvl="1">
              <a:spcBef>
                <a:spcPts val="400"/>
              </a:spcBef>
              <a:defRPr b="0">
                <a:solidFill>
                  <a:srgbClr val="FFFFFF"/>
                </a:solidFill>
                <a:effectLst>
                  <a:outerShdw blurRad="38100" dist="38100" dir="2700000" rotWithShape="0">
                    <a:srgbClr val="000000"/>
                  </a:outerShdw>
                </a:effectLst>
              </a:defRPr>
            </a:pPr>
            <a:r>
              <a:rPr dirty="0"/>
              <a:t>But passengers within ~ 50 miles may just drive into the hub airport</a:t>
            </a:r>
          </a:p>
          <a:p>
            <a:pPr>
              <a:spcBef>
                <a:spcPts val="400"/>
              </a:spcBef>
              <a:defRPr sz="700"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r>
              <a:rPr dirty="0"/>
              <a:t>Plane's success thus likely depends on transporting passengers from ~50-200 miles out</a:t>
            </a:r>
          </a:p>
          <a:p>
            <a:pPr>
              <a:spcBef>
                <a:spcPts val="400"/>
              </a:spcBef>
              <a:defRPr sz="700" b="0">
                <a:solidFill>
                  <a:srgbClr val="FFFFFF"/>
                </a:solidFill>
                <a:effectLst>
                  <a:outerShdw blurRad="38100" dist="38100" dir="2700000" rotWithShape="0">
                    <a:srgbClr val="000000"/>
                  </a:outerShdw>
                </a:effectLst>
              </a:defRPr>
            </a:pPr>
            <a:endParaRPr dirty="0"/>
          </a:p>
          <a:p>
            <a:pPr>
              <a:spcBef>
                <a:spcPts val="400"/>
              </a:spcBef>
              <a:defRPr b="0">
                <a:solidFill>
                  <a:srgbClr val="FFFFFF"/>
                </a:solidFill>
                <a:effectLst>
                  <a:outerShdw blurRad="38100" dist="38100" dir="2700000" rotWithShape="0">
                    <a:srgbClr val="000000"/>
                  </a:outerShdw>
                </a:effectLst>
              </a:defRPr>
            </a:pPr>
            <a:r>
              <a:rPr dirty="0"/>
              <a:t>But to allow for air traffic delays &amp; weather diversions, international regulations </a:t>
            </a:r>
          </a:p>
          <a:p>
            <a:pPr>
              <a:spcBef>
                <a:spcPts val="400"/>
              </a:spcBef>
              <a:defRPr sz="700" b="0">
                <a:solidFill>
                  <a:srgbClr val="FFFFFF"/>
                </a:solidFill>
                <a:effectLst>
                  <a:outerShdw blurRad="38100" dist="38100" dir="2700000" rotWithShape="0">
                    <a:srgbClr val="000000"/>
                  </a:outerShdw>
                </a:effectLst>
              </a:defRPr>
            </a:pPr>
            <a:endParaRPr dirty="0"/>
          </a:p>
          <a:p>
            <a:pPr lvl="1">
              <a:spcBef>
                <a:spcPts val="400"/>
              </a:spcBef>
              <a:defRPr b="0">
                <a:solidFill>
                  <a:srgbClr val="FFFFFF"/>
                </a:solidFill>
                <a:effectLst>
                  <a:outerShdw blurRad="38100" dist="38100" dir="2700000" rotWithShape="0">
                    <a:srgbClr val="000000"/>
                  </a:outerShdw>
                </a:effectLst>
              </a:defRPr>
            </a:pPr>
            <a:r>
              <a:rPr dirty="0"/>
              <a:t>require that aircraft be able to stay airborne for at least an extra 30-45 minutes </a:t>
            </a:r>
            <a:r>
              <a:rPr baseline="31999" dirty="0"/>
              <a:t>2</a:t>
            </a:r>
          </a:p>
          <a:p>
            <a:pPr lvl="1">
              <a:spcBef>
                <a:spcPts val="400"/>
              </a:spcBef>
              <a:defRPr sz="700" b="0">
                <a:solidFill>
                  <a:srgbClr val="FFFFFF"/>
                </a:solidFill>
                <a:effectLst>
                  <a:outerShdw blurRad="38100" dist="38100" dir="2700000" rotWithShape="0">
                    <a:srgbClr val="000000"/>
                  </a:outerShdw>
                </a:effectLst>
              </a:defRPr>
            </a:pPr>
            <a:endParaRPr baseline="31999" dirty="0"/>
          </a:p>
          <a:p>
            <a:pPr>
              <a:spcBef>
                <a:spcPts val="400"/>
              </a:spcBef>
              <a:defRPr b="0">
                <a:solidFill>
                  <a:srgbClr val="FFFFFF"/>
                </a:solidFill>
                <a:effectLst>
                  <a:outerShdw blurRad="38100" dist="38100" dir="2700000" rotWithShape="0">
                    <a:srgbClr val="000000"/>
                  </a:outerShdw>
                </a:effectLst>
              </a:defRPr>
            </a:pPr>
            <a:r>
              <a:rPr dirty="0"/>
              <a:t>To maintain such a reserve, </a:t>
            </a:r>
            <a:r>
              <a:rPr b="1" dirty="0"/>
              <a:t>this plane</a:t>
            </a:r>
            <a:r>
              <a:rPr dirty="0"/>
              <a:t> might be limited to routes </a:t>
            </a:r>
            <a:r>
              <a:rPr b="1" dirty="0">
                <a:solidFill>
                  <a:srgbClr val="FF7E79"/>
                </a:solidFill>
              </a:rPr>
              <a:t>well under</a:t>
            </a:r>
            <a:r>
              <a:rPr dirty="0">
                <a:solidFill>
                  <a:srgbClr val="FF7E79"/>
                </a:solidFill>
              </a:rPr>
              <a:t> 100 miles</a:t>
            </a:r>
          </a:p>
          <a:p>
            <a:pPr>
              <a:spcBef>
                <a:spcPts val="400"/>
              </a:spcBef>
              <a:defRPr sz="700" b="0">
                <a:solidFill>
                  <a:srgbClr val="FFFFFF"/>
                </a:solidFill>
                <a:effectLst>
                  <a:outerShdw blurRad="38100" dist="38100" dir="2700000" rotWithShape="0">
                    <a:srgbClr val="000000"/>
                  </a:outerShdw>
                </a:effectLst>
              </a:defRPr>
            </a:pPr>
            <a:endParaRPr dirty="0"/>
          </a:p>
          <a:p>
            <a:pPr>
              <a:spcBef>
                <a:spcPts val="400"/>
              </a:spcBef>
              <a:defRPr b="0">
                <a:solidFill>
                  <a:srgbClr val="FBC901"/>
                </a:solidFill>
                <a:effectLst>
                  <a:outerShdw blurRad="38100" dist="38100" dir="2700000" rotWithShape="0">
                    <a:srgbClr val="000000"/>
                  </a:outerShdw>
                </a:effectLst>
              </a:defRPr>
            </a:pPr>
            <a:r>
              <a:rPr dirty="0"/>
              <a:t>Commercial viability thus likely requires at least doubling its range (</a:t>
            </a:r>
            <a:r>
              <a:rPr b="1" dirty="0"/>
              <a:t>&amp;</a:t>
            </a:r>
            <a:r>
              <a:rPr dirty="0"/>
              <a:t> passenger load)</a:t>
            </a:r>
          </a:p>
        </p:txBody>
      </p:sp>
      <p:sp>
        <p:nvSpPr>
          <p:cNvPr id="975" name="Rectangle 5"/>
          <p:cNvSpPr txBox="1"/>
          <p:nvPr/>
        </p:nvSpPr>
        <p:spPr>
          <a:xfrm>
            <a:off x="228600" y="6444105"/>
            <a:ext cx="8733035" cy="391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rgbClr val="059797"/>
                </a:solidFill>
                <a:effectLst>
                  <a:outerShdw blurRad="38100" dist="38100" dir="2700000" rotWithShape="0">
                    <a:srgbClr val="000000"/>
                  </a:outerShdw>
                </a:effectLst>
              </a:defRPr>
            </a:pPr>
            <a:r>
              <a:t>1) https://www.theguardian.com/world/2020/may/27/worlds-largest-all-electric-aircraft-set-for-first-flight?CMP=Share_iOSApp_Other </a:t>
            </a:r>
            <a:br/>
            <a:r>
              <a:t>2)  https://aviation.stackexchange.com/questions/3740/what-are-the-icao-fuel-reserve-requirements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Rectangle 2"/>
          <p:cNvSpPr txBox="1">
            <a:spLocks noGrp="1"/>
          </p:cNvSpPr>
          <p:nvPr>
            <p:ph type="title"/>
          </p:nvPr>
        </p:nvSpPr>
        <p:spPr>
          <a:xfrm>
            <a:off x="190303" y="2223280"/>
            <a:ext cx="8788794" cy="1617366"/>
          </a:xfrm>
          <a:prstGeom prst="rect">
            <a:avLst/>
          </a:prstGeom>
        </p:spPr>
        <p:txBody>
          <a:bodyPr/>
          <a:lstStyle>
            <a:lvl1pPr>
              <a:defRPr sz="2400" b="1">
                <a:solidFill>
                  <a:srgbClr val="FBC901"/>
                </a:solidFill>
              </a:defRPr>
            </a:lvl1pPr>
          </a:lstStyle>
          <a:p>
            <a:r>
              <a:t>Energy Saving Technologies for Ships: </a:t>
            </a:r>
          </a:p>
        </p:txBody>
      </p:sp>
      <p:sp>
        <p:nvSpPr>
          <p:cNvPr id="978"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defRPr>
            </a:lvl1pPr>
          </a:lstStyle>
          <a:p>
            <a:r>
              <a:t>An Introduction to Sustainable Energy Systems: WeCanFigureThisOut.org/ENERGY/Energy_home.htm</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Rectangle 5"/>
          <p:cNvSpPr txBox="1"/>
          <p:nvPr/>
        </p:nvSpPr>
        <p:spPr>
          <a:xfrm>
            <a:off x="304800" y="65080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defRPr>
            </a:lvl1pPr>
          </a:lstStyle>
          <a:p>
            <a:r>
              <a:t>1) Page 13 in: https://theicct.org/publications/GHG-emissions-global-shipping-2013-2015</a:t>
            </a:r>
          </a:p>
        </p:txBody>
      </p:sp>
      <p:sp>
        <p:nvSpPr>
          <p:cNvPr id="981" name="Rectangle 2"/>
          <p:cNvSpPr txBox="1">
            <a:spLocks noGrp="1"/>
          </p:cNvSpPr>
          <p:nvPr>
            <p:ph type="title"/>
          </p:nvPr>
        </p:nvSpPr>
        <p:spPr>
          <a:xfrm>
            <a:off x="218256" y="0"/>
            <a:ext cx="8707488" cy="609600"/>
          </a:xfrm>
          <a:prstGeom prst="rect">
            <a:avLst/>
          </a:prstGeom>
        </p:spPr>
        <p:txBody>
          <a:bodyPr/>
          <a:lstStyle/>
          <a:p>
            <a:pPr>
              <a:defRPr sz="2200" i="1"/>
            </a:pPr>
            <a:r>
              <a:t>Global CO</a:t>
            </a:r>
            <a:r>
              <a:rPr baseline="-5999"/>
              <a:t>2</a:t>
            </a:r>
            <a:r>
              <a:t> emissions from the ships facilitating international trade:</a:t>
            </a:r>
          </a:p>
        </p:txBody>
      </p:sp>
      <p:sp>
        <p:nvSpPr>
          <p:cNvPr id="982" name="Rectangle 3"/>
          <p:cNvSpPr txBox="1">
            <a:spLocks noGrp="1"/>
          </p:cNvSpPr>
          <p:nvPr>
            <p:ph type="body" sz="quarter" idx="1"/>
          </p:nvPr>
        </p:nvSpPr>
        <p:spPr>
          <a:xfrm>
            <a:off x="190500" y="702223"/>
            <a:ext cx="8763000" cy="995220"/>
          </a:xfrm>
          <a:prstGeom prst="rect">
            <a:avLst/>
          </a:prstGeom>
        </p:spPr>
        <p:txBody>
          <a:bodyPr/>
          <a:lstStyle/>
          <a:p>
            <a:pPr>
              <a:defRPr sz="1800"/>
            </a:pPr>
            <a:r>
              <a:t>From the International Council on Clean Transport (ICCT)'s</a:t>
            </a:r>
          </a:p>
          <a:p>
            <a:pPr>
              <a:defRPr sz="500"/>
            </a:pPr>
            <a:endParaRPr/>
          </a:p>
          <a:p>
            <a:pPr marL="0" lvl="4" indent="914400">
              <a:buSzTx/>
              <a:buNone/>
              <a:defRPr sz="1800"/>
            </a:pPr>
            <a:r>
              <a:t>"Greenhouse Gas Emissions from Global Shipping 2013-2015:" </a:t>
            </a:r>
            <a:r>
              <a:rPr baseline="31999"/>
              <a:t>1</a:t>
            </a:r>
          </a:p>
        </p:txBody>
      </p:sp>
      <p:pic>
        <p:nvPicPr>
          <p:cNvPr id="983" name="Image" descr="Image"/>
          <p:cNvPicPr>
            <a:picLocks noChangeAspect="1"/>
          </p:cNvPicPr>
          <p:nvPr/>
        </p:nvPicPr>
        <p:blipFill>
          <a:blip r:embed="rId2"/>
          <a:srcRect b="2499"/>
          <a:stretch>
            <a:fillRect/>
          </a:stretch>
        </p:blipFill>
        <p:spPr>
          <a:xfrm>
            <a:off x="734693" y="1631872"/>
            <a:ext cx="7509116" cy="47418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Effectiveness &amp; cost of shipping's CO</a:t>
            </a:r>
            <a:r>
              <a:rPr baseline="-5999"/>
              <a:t>2</a:t>
            </a:r>
            <a:r>
              <a:t> abatement options:</a:t>
            </a:r>
          </a:p>
        </p:txBody>
      </p:sp>
      <p:sp>
        <p:nvSpPr>
          <p:cNvPr id="986" name="Rectangle 3"/>
          <p:cNvSpPr txBox="1"/>
          <p:nvPr/>
        </p:nvSpPr>
        <p:spPr>
          <a:xfrm>
            <a:off x="109735" y="555384"/>
            <a:ext cx="9041406" cy="1309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From the International Council on Clean Transportation (ICCT)'s 2011 report:</a:t>
            </a:r>
          </a:p>
          <a:p>
            <a:pPr>
              <a:spcBef>
                <a:spcPts val="400"/>
              </a:spcBef>
              <a:defRPr sz="600" b="0">
                <a:solidFill>
                  <a:srgbClr val="FFFFFF"/>
                </a:solidFill>
                <a:effectLst>
                  <a:outerShdw blurRad="38100" dist="38100" dir="2700000" rotWithShape="0">
                    <a:srgbClr val="000000"/>
                  </a:outerShdw>
                </a:effectLst>
              </a:defRPr>
            </a:pPr>
            <a:endParaRPr/>
          </a:p>
          <a:p>
            <a:pPr>
              <a:spcBef>
                <a:spcPts val="400"/>
              </a:spcBef>
              <a:tabLst>
                <a:tab pos="254000" algn="l"/>
              </a:tabLst>
              <a:defRPr sz="1600" b="0">
                <a:solidFill>
                  <a:srgbClr val="FFFFFF"/>
                </a:solidFill>
                <a:effectLst>
                  <a:outerShdw blurRad="38100" dist="38100" dir="2700000" rotWithShape="0">
                    <a:srgbClr val="000000"/>
                  </a:outerShdw>
                </a:effectLst>
              </a:defRPr>
            </a:pPr>
            <a:r>
              <a:t>"Reducing the Greenhouse Gas Emissions from Ships - Cost Effectiveness of Available Options" </a:t>
            </a:r>
            <a:r>
              <a:rPr baseline="31999"/>
              <a:t>1</a:t>
            </a:r>
          </a:p>
          <a:p>
            <a:pPr>
              <a:spcBef>
                <a:spcPts val="400"/>
              </a:spcBef>
              <a:tabLst>
                <a:tab pos="254000" algn="l"/>
              </a:tabLst>
              <a:defRPr sz="600" b="0">
                <a:solidFill>
                  <a:srgbClr val="FFFFFF"/>
                </a:solidFill>
                <a:effectLst>
                  <a:outerShdw blurRad="38100" dist="38100" dir="2700000" rotWithShape="0">
                    <a:srgbClr val="000000"/>
                  </a:outerShdw>
                </a:effectLst>
              </a:defRPr>
            </a:pPr>
            <a:endParaRPr baseline="31999"/>
          </a:p>
          <a:p>
            <a:pPr>
              <a:spcBef>
                <a:spcPts val="400"/>
              </a:spcBef>
              <a:tabLst>
                <a:tab pos="254000" algn="l"/>
              </a:tabLst>
              <a:defRPr>
                <a:solidFill>
                  <a:srgbClr val="FBC901"/>
                </a:solidFill>
                <a:effectLst>
                  <a:outerShdw blurRad="38100" dist="38100" dir="2700000" rotWithShape="0">
                    <a:srgbClr val="000000"/>
                  </a:outerShdw>
                </a:effectLst>
              </a:defRPr>
            </a:pPr>
            <a:r>
              <a:t>CO</a:t>
            </a:r>
            <a:r>
              <a:rPr baseline="-5999"/>
              <a:t>2</a:t>
            </a:r>
            <a:r>
              <a:t> Emission Abatement Potential &amp; Cost of Fuel Saving:</a:t>
            </a:r>
          </a:p>
        </p:txBody>
      </p:sp>
      <p:sp>
        <p:nvSpPr>
          <p:cNvPr id="987" name="Rectangle 5"/>
          <p:cNvSpPr txBox="1"/>
          <p:nvPr/>
        </p:nvSpPr>
        <p:spPr>
          <a:xfrm>
            <a:off x="101600" y="6596089"/>
            <a:ext cx="5590233"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rgbClr val="059797"/>
                </a:solidFill>
                <a:effectLst>
                  <a:outerShdw blurRad="38100" dist="38100" dir="2700000" rotWithShape="0">
                    <a:srgbClr val="000000"/>
                  </a:outerShdw>
                </a:effectLst>
              </a:defRPr>
            </a:lvl1pPr>
          </a:lstStyle>
          <a:p>
            <a:r>
              <a:t>1) Page 10 :  https://theicct.org/sites/default/files/publications/ICCT_GHGfromships_jun2011.pdf</a:t>
            </a:r>
          </a:p>
        </p:txBody>
      </p:sp>
      <p:pic>
        <p:nvPicPr>
          <p:cNvPr id="988" name="Image" descr="Image"/>
          <p:cNvPicPr>
            <a:picLocks noChangeAspect="1"/>
          </p:cNvPicPr>
          <p:nvPr/>
        </p:nvPicPr>
        <p:blipFill>
          <a:blip r:embed="rId2"/>
          <a:stretch>
            <a:fillRect/>
          </a:stretch>
        </p:blipFill>
        <p:spPr>
          <a:xfrm>
            <a:off x="339071" y="2063169"/>
            <a:ext cx="5115290" cy="4385557"/>
          </a:xfrm>
          <a:prstGeom prst="rect">
            <a:avLst/>
          </a:prstGeom>
          <a:ln w="12700">
            <a:miter lim="400000"/>
          </a:ln>
        </p:spPr>
      </p:pic>
      <p:sp>
        <p:nvSpPr>
          <p:cNvPr id="989" name="Rectangle 3"/>
          <p:cNvSpPr txBox="1"/>
          <p:nvPr/>
        </p:nvSpPr>
        <p:spPr>
          <a:xfrm>
            <a:off x="5941466" y="1899121"/>
            <a:ext cx="3156147" cy="4900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nSpc>
                <a:spcPct val="110000"/>
              </a:lnSpc>
              <a:spcBef>
                <a:spcPts val="400"/>
              </a:spcBef>
              <a:tabLst>
                <a:tab pos="2298700" algn="l"/>
              </a:tabLst>
              <a:defRPr sz="1500">
                <a:solidFill>
                  <a:srgbClr val="FFFFFF"/>
                </a:solidFill>
                <a:effectLst>
                  <a:outerShdw blurRad="38100" dist="38100" dir="2700000" rotWithShape="0">
                    <a:srgbClr val="000000"/>
                  </a:outerShdw>
                </a:effectLst>
              </a:defRPr>
            </a:pPr>
            <a:r>
              <a:t>CO</a:t>
            </a:r>
            <a:r>
              <a:rPr baseline="-5999"/>
              <a:t>2</a:t>
            </a:r>
            <a:r>
              <a:t> Reduction Percentage:</a:t>
            </a:r>
          </a:p>
          <a:p>
            <a:pPr>
              <a:lnSpc>
                <a:spcPct val="110000"/>
              </a:lnSpc>
              <a:spcBef>
                <a:spcPts val="400"/>
              </a:spcBef>
              <a:tabLst>
                <a:tab pos="2298700" algn="l"/>
              </a:tabLst>
              <a:defRPr sz="100">
                <a:solidFill>
                  <a:srgbClr val="FFFFFF"/>
                </a:solidFill>
                <a:effectLst>
                  <a:outerShdw blurRad="38100" dist="38100" dir="2700000" rotWithShape="0">
                    <a:srgbClr val="000000"/>
                  </a:outerShdw>
                </a:effectLst>
              </a:defRPr>
            </a:pPr>
            <a:endParaRP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Speed Reduction 	8.5%</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Hull Cleaning 	4.8%</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Propeller Polishing 	4%</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Water Flow Optimization 	2.8%</a:t>
            </a:r>
          </a:p>
          <a:p>
            <a:pPr>
              <a:lnSpc>
                <a:spcPct val="110000"/>
              </a:lnSpc>
              <a:spcBef>
                <a:spcPts val="400"/>
              </a:spcBef>
              <a:tabLst>
                <a:tab pos="2298700" algn="l"/>
              </a:tabLst>
              <a:defRPr sz="1500" b="0">
                <a:solidFill>
                  <a:srgbClr val="FBC901"/>
                </a:solidFill>
                <a:effectLst>
                  <a:outerShdw blurRad="38100" dist="38100" dir="2700000" rotWithShape="0">
                    <a:srgbClr val="000000"/>
                  </a:outerShdw>
                </a:effectLst>
              </a:defRPr>
            </a:pPr>
            <a:r>
              <a:t>Wind Power 	2.4%</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Waste Heat Reduction	2.2%</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Propeller upgrade	1.8%</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Weather Routing	1.7%</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Air Lubrication 	1.6%</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Autopilot 	1.7%</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Hull Coating 	1.1%</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Speed Controlled Pumps 	0.4%</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Engine Retrofit:	0.2%</a:t>
            </a:r>
          </a:p>
          <a:p>
            <a:pPr>
              <a:lnSpc>
                <a:spcPct val="110000"/>
              </a:lnSpc>
              <a:spcBef>
                <a:spcPts val="400"/>
              </a:spcBef>
              <a:tabLst>
                <a:tab pos="2298700" algn="l"/>
              </a:tabLst>
              <a:defRPr sz="1500" b="0">
                <a:solidFill>
                  <a:srgbClr val="FBC901"/>
                </a:solidFill>
                <a:effectLst>
                  <a:outerShdw blurRad="38100" dist="38100" dir="2700000" rotWithShape="0">
                    <a:srgbClr val="000000"/>
                  </a:outerShdw>
                </a:effectLst>
              </a:defRPr>
            </a:pPr>
            <a:r>
              <a:t>Solar Power	0.1%</a:t>
            </a:r>
          </a:p>
          <a:p>
            <a:pPr>
              <a:lnSpc>
                <a:spcPct val="110000"/>
              </a:lnSpc>
              <a:spcBef>
                <a:spcPts val="400"/>
              </a:spcBef>
              <a:tabLst>
                <a:tab pos="2298700" algn="l"/>
              </a:tabLst>
              <a:defRPr sz="1500" b="0">
                <a:solidFill>
                  <a:srgbClr val="FFFFFF"/>
                </a:solidFill>
                <a:effectLst>
                  <a:outerShdw blurRad="38100" dist="38100" dir="2700000" rotWithShape="0">
                    <a:srgbClr val="000000"/>
                  </a:outerShdw>
                </a:effectLst>
              </a:defRPr>
            </a:pPr>
            <a:r>
              <a:t>Lighting 	0.03%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Rectangle 2"/>
          <p:cNvSpPr txBox="1">
            <a:spLocks noGrp="1"/>
          </p:cNvSpPr>
          <p:nvPr>
            <p:ph type="title"/>
          </p:nvPr>
        </p:nvSpPr>
        <p:spPr>
          <a:xfrm>
            <a:off x="177603" y="-11919"/>
            <a:ext cx="8788794" cy="598587"/>
          </a:xfrm>
          <a:prstGeom prst="rect">
            <a:avLst/>
          </a:prstGeom>
        </p:spPr>
        <p:txBody>
          <a:bodyPr/>
          <a:lstStyle>
            <a:lvl1pPr>
              <a:defRPr sz="2100">
                <a:solidFill>
                  <a:srgbClr val="FFFFFF"/>
                </a:solidFill>
              </a:defRPr>
            </a:lvl1pPr>
          </a:lstStyle>
          <a:p>
            <a:r>
              <a:t>Some quick observations about some of those rank-ordered options:</a:t>
            </a:r>
          </a:p>
        </p:txBody>
      </p:sp>
      <p:sp>
        <p:nvSpPr>
          <p:cNvPr id="992" name="Rectangle 3"/>
          <p:cNvSpPr txBox="1"/>
          <p:nvPr/>
        </p:nvSpPr>
        <p:spPr>
          <a:xfrm>
            <a:off x="114300" y="606184"/>
            <a:ext cx="9144000" cy="5353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dirty="0">
                <a:solidFill>
                  <a:srgbClr val="FBC901"/>
                </a:solidFill>
              </a:rPr>
              <a:t>Speed Reduction:</a:t>
            </a:r>
            <a:r>
              <a:rPr b="1" dirty="0"/>
              <a:t> </a:t>
            </a:r>
            <a:r>
              <a:rPr dirty="0"/>
              <a:t>Comes from earlier discussion about drag's role in ship energy loss:</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dirty="0"/>
          </a:p>
          <a:p>
            <a:pPr algn="ct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dirty="0"/>
              <a:t>Energy per distance water drag  = ½ </a:t>
            </a:r>
            <a:r>
              <a:rPr dirty="0" err="1">
                <a:latin typeface="Symbol"/>
                <a:ea typeface="Symbol"/>
                <a:cs typeface="Symbol"/>
                <a:sym typeface="Symbol"/>
              </a:rPr>
              <a:t>r</a:t>
            </a:r>
            <a:r>
              <a:rPr baseline="-20117" dirty="0" err="1">
                <a:latin typeface="Symbol"/>
                <a:ea typeface="Symbol"/>
                <a:cs typeface="Symbol"/>
                <a:sym typeface="Symbol"/>
              </a:rPr>
              <a:t>water</a:t>
            </a:r>
            <a:r>
              <a:rPr dirty="0"/>
              <a:t> </a:t>
            </a:r>
            <a:r>
              <a:rPr dirty="0" err="1"/>
              <a:t>c</a:t>
            </a:r>
            <a:r>
              <a:rPr baseline="-20117" dirty="0" err="1"/>
              <a:t>b</a:t>
            </a:r>
            <a:r>
              <a:rPr dirty="0"/>
              <a:t> A</a:t>
            </a:r>
            <a:r>
              <a:rPr baseline="-20117" dirty="0"/>
              <a:t>b</a:t>
            </a:r>
            <a:r>
              <a:rPr dirty="0"/>
              <a:t> v</a:t>
            </a:r>
            <a:r>
              <a:rPr baseline="-20117" dirty="0"/>
              <a:t>steady</a:t>
            </a:r>
            <a:r>
              <a:rPr baseline="29882" dirty="0"/>
              <a:t>2</a:t>
            </a:r>
            <a:endParaRPr baseline="-2117" dirty="0"/>
          </a:p>
          <a:p>
            <a:pPr algn="ct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aseline="-5999"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aseline="-2117" dirty="0"/>
              <a:t>	</a:t>
            </a:r>
            <a:r>
              <a:rPr dirty="0"/>
              <a:t>Thus ship moving at </a:t>
            </a:r>
            <a:r>
              <a:rPr b="1" dirty="0"/>
              <a:t>1/2</a:t>
            </a:r>
            <a:r>
              <a:rPr dirty="0"/>
              <a:t> the speed puts </a:t>
            </a:r>
            <a:r>
              <a:rPr b="1" dirty="0"/>
              <a:t>1/4</a:t>
            </a:r>
            <a:r>
              <a:rPr dirty="0"/>
              <a:t> the energy into dragging along water</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dirty="0">
                <a:solidFill>
                  <a:srgbClr val="FBC901"/>
                </a:solidFill>
              </a:rPr>
              <a:t>Hull Cleaning</a:t>
            </a:r>
            <a:r>
              <a:rPr dirty="0">
                <a:solidFill>
                  <a:srgbClr val="FBC901"/>
                </a:solidFill>
              </a:rPr>
              <a:t>:</a:t>
            </a:r>
            <a:r>
              <a:rPr dirty="0"/>
              <a:t> Partly what it sounds like: Scrapping off drag inducing barnacles . .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dirty="0"/>
              <a:t>	But also about possibility of special paints inhibiting </a:t>
            </a:r>
            <a:r>
              <a:rPr b="1" dirty="0"/>
              <a:t>initial attachment</a:t>
            </a:r>
            <a:r>
              <a:rPr dirty="0"/>
              <a:t> of barnacles . . .</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dirty="0">
                <a:solidFill>
                  <a:srgbClr val="FBC901"/>
                </a:solidFill>
              </a:rPr>
              <a:t>Wind Power:</a:t>
            </a:r>
            <a:r>
              <a:rPr dirty="0"/>
              <a:t> Only a possible SUPPLEMENT to main fossil-fuel engines that requires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dirty="0"/>
              <a:t>	SIGNIFICANT additional equipment producing only MINOR added propulsive power</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dirty="0">
                <a:solidFill>
                  <a:srgbClr val="FBC901"/>
                </a:solidFill>
              </a:rPr>
              <a:t>Air Lubrication</a:t>
            </a:r>
            <a:r>
              <a:rPr dirty="0"/>
              <a:t>:  Air jets creating foamy water layer against hull =&gt; Viscosity / drag reduction</a:t>
            </a:r>
          </a:p>
          <a:p>
            <a:pPr>
              <a:spcBef>
                <a:spcPts val="400"/>
              </a:spcBef>
              <a:tabLst>
                <a:tab pos="368300" algn="l"/>
                <a:tab pos="711200" algn="l"/>
                <a:tab pos="1168400" algn="l"/>
                <a:tab pos="1625600" algn="l"/>
              </a:tabLst>
              <a:defRPr sz="8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dirty="0">
                <a:solidFill>
                  <a:srgbClr val="FBC901"/>
                </a:solidFill>
              </a:rPr>
              <a:t>Solar Power:</a:t>
            </a:r>
            <a:r>
              <a:rPr dirty="0"/>
              <a:t> Only a possible SUPPLEMENT to main fossil-fuel engines that requires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dirty="0"/>
          </a:p>
          <a:p>
            <a:pPr>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dirty="0"/>
              <a:t>	MAJOR additional equipment producing only MINUSCULE added propulsive power </a:t>
            </a:r>
          </a:p>
          <a:p>
            <a:pPr>
              <a:spcBef>
                <a:spcPts val="400"/>
              </a:spcBef>
              <a:tabLst>
                <a:tab pos="368300" algn="l"/>
                <a:tab pos="711200" algn="l"/>
                <a:tab pos="1168400" algn="l"/>
                <a:tab pos="1625600" algn="l"/>
              </a:tabLst>
              <a:defRPr sz="1900" b="0">
                <a:solidFill>
                  <a:srgbClr val="FFFFFF"/>
                </a:solidFill>
                <a:effectLst>
                  <a:outerShdw blurRad="38100" dist="38100" dir="2700000" rotWithShape="0">
                    <a:srgbClr val="000000"/>
                  </a:outerShdw>
                </a:effectLst>
              </a:defRPr>
            </a:pPr>
            <a:endParaRPr dirty="0"/>
          </a:p>
          <a:p>
            <a:pPr algn="ctr">
              <a:spcBef>
                <a:spcPts val="400"/>
              </a:spcBef>
              <a:tabLst>
                <a:tab pos="368300" algn="l"/>
                <a:tab pos="711200" algn="l"/>
                <a:tab pos="1168400" algn="l"/>
                <a:tab pos="1625600" algn="l"/>
              </a:tabLst>
              <a:defRPr sz="1700" b="0" i="1">
                <a:solidFill>
                  <a:srgbClr val="FFFFFF"/>
                </a:solidFill>
                <a:effectLst>
                  <a:outerShdw blurRad="38100" dist="38100" dir="2700000" rotWithShape="0">
                    <a:srgbClr val="000000"/>
                  </a:outerShdw>
                </a:effectLst>
              </a:defRPr>
            </a:pPr>
            <a:r>
              <a:rPr dirty="0">
                <a:solidFill>
                  <a:srgbClr val="FBC901"/>
                </a:solidFill>
              </a:rPr>
              <a:t>These follow from papers linked to this note set's</a:t>
            </a:r>
            <a:r>
              <a:rPr dirty="0"/>
              <a:t> </a:t>
            </a:r>
            <a:r>
              <a:rPr u="sng" dirty="0">
                <a:solidFill>
                  <a:srgbClr val="00CCFF"/>
                </a:solidFill>
                <a:uFill>
                  <a:solidFill>
                    <a:srgbClr val="00CCFF"/>
                  </a:solidFill>
                </a:uFill>
                <a:hlinkClick r:id="rId2"/>
              </a:rPr>
              <a:t>Resources Webpage</a:t>
            </a:r>
            <a:r>
              <a:rPr dirty="0"/>
              <a:t>, </a:t>
            </a:r>
            <a:r>
              <a:rPr dirty="0">
                <a:solidFill>
                  <a:srgbClr val="FBC901"/>
                </a:solidFill>
              </a:rPr>
              <a:t>including:</a:t>
            </a:r>
          </a:p>
        </p:txBody>
      </p:sp>
      <p:sp>
        <p:nvSpPr>
          <p:cNvPr id="993" name="Rectangle 5"/>
          <p:cNvSpPr txBox="1"/>
          <p:nvPr/>
        </p:nvSpPr>
        <p:spPr>
          <a:xfrm>
            <a:off x="190499" y="5979052"/>
            <a:ext cx="8763002" cy="70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spcBef>
                <a:spcPts val="300"/>
              </a:spcBef>
              <a:tabLst>
                <a:tab pos="4102100" algn="l"/>
              </a:tabLst>
              <a:defRPr sz="1200" b="0" i="1">
                <a:solidFill>
                  <a:srgbClr val="FFFFFF"/>
                </a:solidFill>
                <a:effectLst>
                  <a:outerShdw blurRad="38100" dist="38100" dir="2700000" rotWithShape="0">
                    <a:srgbClr val="000000"/>
                  </a:outerShdw>
                </a:effectLst>
              </a:defRPr>
            </a:pPr>
            <a:r>
              <a:t>Study on Energy Efficiency Technologies for Ships    	Ship Energy Efficiency Measures - Status and Guidance</a:t>
            </a:r>
          </a:p>
          <a:p>
            <a:pPr>
              <a:spcBef>
                <a:spcPts val="300"/>
              </a:spcBef>
              <a:tabLst>
                <a:tab pos="4102100" algn="l"/>
              </a:tabLst>
              <a:defRPr sz="1200" b="0" i="1">
                <a:solidFill>
                  <a:srgbClr val="FFFFFF"/>
                </a:solidFill>
                <a:effectLst>
                  <a:outerShdw blurRad="38100" dist="38100" dir="2700000" rotWithShape="0">
                    <a:srgbClr val="000000"/>
                  </a:outerShdw>
                </a:effectLst>
              </a:defRPr>
            </a:pPr>
            <a:r>
              <a:t>Basic Principles of Ship Propulsion                         	Reducing Fuel Consumption In Shipping Via Propulsion Efficiency</a:t>
            </a:r>
          </a:p>
          <a:p>
            <a:pPr>
              <a:spcBef>
                <a:spcPts val="300"/>
              </a:spcBef>
              <a:tabLst>
                <a:tab pos="4102100" algn="l"/>
              </a:tabLst>
              <a:defRPr sz="1200" b="0" i="1">
                <a:solidFill>
                  <a:srgbClr val="FFFFFF"/>
                </a:solidFill>
                <a:effectLst>
                  <a:outerShdw blurRad="38100" dist="38100" dir="2700000" rotWithShape="0">
                    <a:srgbClr val="000000"/>
                  </a:outerShdw>
                </a:effectLst>
              </a:defRPr>
            </a:pPr>
            <a:r>
              <a:t>How to Design a More Efficient Ship (Parts I &amp; II)</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Rectangle 2"/>
          <p:cNvSpPr txBox="1">
            <a:spLocks noGrp="1"/>
          </p:cNvSpPr>
          <p:nvPr>
            <p:ph type="title"/>
          </p:nvPr>
        </p:nvSpPr>
        <p:spPr>
          <a:xfrm>
            <a:off x="177603" y="-11919"/>
            <a:ext cx="8788794" cy="598587"/>
          </a:xfrm>
          <a:prstGeom prst="rect">
            <a:avLst/>
          </a:prstGeom>
        </p:spPr>
        <p:txBody>
          <a:bodyPr/>
          <a:lstStyle>
            <a:lvl1pPr>
              <a:defRPr>
                <a:solidFill>
                  <a:srgbClr val="FFFFFF"/>
                </a:solidFill>
              </a:defRPr>
            </a:lvl1pPr>
          </a:lstStyle>
          <a:p>
            <a:r>
              <a:t>Versus the OECD's suggestions about decarbonizing the seas:</a:t>
            </a:r>
          </a:p>
        </p:txBody>
      </p:sp>
      <p:sp>
        <p:nvSpPr>
          <p:cNvPr id="996" name="Rectangle 3"/>
          <p:cNvSpPr txBox="1"/>
          <p:nvPr/>
        </p:nvSpPr>
        <p:spPr>
          <a:xfrm>
            <a:off x="123256" y="593484"/>
            <a:ext cx="8897488" cy="83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From "Decarbonizing Marine Transport - Pathways to Zero Carbon Shipping by 2035" </a:t>
            </a:r>
            <a:r>
              <a:rPr baseline="31999"/>
              <a:t>1</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defRPr>
            </a:pPr>
            <a:r>
              <a:t>First, where possible, </a:t>
            </a:r>
            <a:r>
              <a:rPr b="1">
                <a:solidFill>
                  <a:srgbClr val="FBC901"/>
                </a:solidFill>
              </a:rPr>
              <a:t>move freight transport off the seas and onto clean trains</a:t>
            </a:r>
            <a:r>
              <a:rPr b="1"/>
              <a:t>:</a:t>
            </a:r>
          </a:p>
        </p:txBody>
      </p:sp>
      <p:sp>
        <p:nvSpPr>
          <p:cNvPr id="997" name="Rectangle 5"/>
          <p:cNvSpPr txBox="1"/>
          <p:nvPr/>
        </p:nvSpPr>
        <p:spPr>
          <a:xfrm>
            <a:off x="1442243" y="6569176"/>
            <a:ext cx="6183314"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defRPr>
            </a:lvl1pPr>
          </a:lstStyle>
          <a:p>
            <a:r>
              <a:t>1) Pages 22-23 in: https://www.itf-oecd.org/decarbonising-maritime-transport</a:t>
            </a:r>
          </a:p>
        </p:txBody>
      </p:sp>
      <p:pic>
        <p:nvPicPr>
          <p:cNvPr id="998" name="Image" descr="Image"/>
          <p:cNvPicPr>
            <a:picLocks noChangeAspect="1"/>
          </p:cNvPicPr>
          <p:nvPr/>
        </p:nvPicPr>
        <p:blipFill>
          <a:blip r:embed="rId2"/>
          <a:stretch>
            <a:fillRect/>
          </a:stretch>
        </p:blipFill>
        <p:spPr>
          <a:xfrm>
            <a:off x="1925974" y="3597657"/>
            <a:ext cx="5016618" cy="2907358"/>
          </a:xfrm>
          <a:prstGeom prst="rect">
            <a:avLst/>
          </a:prstGeom>
          <a:ln w="12700">
            <a:miter lim="400000"/>
          </a:ln>
        </p:spPr>
      </p:pic>
      <p:sp>
        <p:nvSpPr>
          <p:cNvPr id="999" name="Rectangle 3"/>
          <p:cNvSpPr txBox="1"/>
          <p:nvPr/>
        </p:nvSpPr>
        <p:spPr>
          <a:xfrm>
            <a:off x="327893" y="1507884"/>
            <a:ext cx="8647109" cy="1993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just">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t>"(Rail is) attractive for highly time-sensitive goods, such as fashion, electronics, car parts and perishable goods, such as food. </a:t>
            </a:r>
          </a:p>
          <a:p>
            <a:pPr algn="just">
              <a:spcBef>
                <a:spcPts val="400"/>
              </a:spcBef>
              <a:tabLst>
                <a:tab pos="368300" algn="l"/>
                <a:tab pos="711200" algn="l"/>
                <a:tab pos="1168400" algn="l"/>
                <a:tab pos="1625600" algn="l"/>
              </a:tabLst>
              <a:defRPr sz="400" b="0">
                <a:solidFill>
                  <a:srgbClr val="FFFFFF"/>
                </a:solidFill>
                <a:effectLst>
                  <a:outerShdw blurRad="38100" dist="38100" dir="2700000" rotWithShape="0">
                    <a:srgbClr val="000000"/>
                  </a:outerShdw>
                </a:effectLst>
              </a:defRPr>
            </a:pPr>
            <a:endParaRPr/>
          </a:p>
          <a:p>
            <a:pPr algn="just">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a:t>Compared to air transport</a:t>
            </a:r>
            <a:r>
              <a:t>, rail transport has a cost advantage (2 times cheaper) with longer transport time (6 times longer)</a:t>
            </a:r>
          </a:p>
          <a:p>
            <a:pPr algn="just">
              <a:spcBef>
                <a:spcPts val="400"/>
              </a:spcBef>
              <a:tabLst>
                <a:tab pos="368300" algn="l"/>
                <a:tab pos="711200" algn="l"/>
                <a:tab pos="1168400" algn="l"/>
                <a:tab pos="1625600" algn="l"/>
              </a:tabLst>
              <a:defRPr sz="400" b="0">
                <a:solidFill>
                  <a:srgbClr val="FFFFFF"/>
                </a:solidFill>
                <a:effectLst>
                  <a:outerShdw blurRad="38100" dist="38100" dir="2700000" rotWithShape="0">
                    <a:srgbClr val="000000"/>
                  </a:outerShdw>
                </a:effectLst>
              </a:defRPr>
            </a:pPr>
            <a:endParaRPr/>
          </a:p>
          <a:p>
            <a:pPr algn="just">
              <a:spcBef>
                <a:spcPts val="400"/>
              </a:spcBef>
              <a:tabLst>
                <a:tab pos="368300" algn="l"/>
                <a:tab pos="711200" algn="l"/>
                <a:tab pos="1168400" algn="l"/>
                <a:tab pos="1625600" algn="l"/>
              </a:tabLst>
              <a:defRPr sz="1700" b="0">
                <a:solidFill>
                  <a:srgbClr val="FFFFFF"/>
                </a:solidFill>
                <a:effectLst>
                  <a:outerShdw blurRad="38100" dist="38100" dir="2700000" rotWithShape="0">
                    <a:srgbClr val="000000"/>
                  </a:outerShdw>
                </a:effectLst>
              </a:defRPr>
            </a:pPr>
            <a:r>
              <a:rPr b="1"/>
              <a:t>Compared to sea transport,</a:t>
            </a:r>
            <a:r>
              <a:t> it has a time advantage (1.7 times quicker) with higher transportation costs (5 times more expensive).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Rectangle 2"/>
          <p:cNvSpPr txBox="1">
            <a:spLocks noGrp="1"/>
          </p:cNvSpPr>
          <p:nvPr>
            <p:ph type="title"/>
          </p:nvPr>
        </p:nvSpPr>
        <p:spPr>
          <a:xfrm>
            <a:off x="177603" y="-11919"/>
            <a:ext cx="8788794" cy="598587"/>
          </a:xfrm>
          <a:prstGeom prst="rect">
            <a:avLst/>
          </a:prstGeom>
        </p:spPr>
        <p:txBody>
          <a:bodyPr/>
          <a:lstStyle/>
          <a:p>
            <a:pPr>
              <a:defRPr>
                <a:solidFill>
                  <a:srgbClr val="FFFFFF"/>
                </a:solidFill>
              </a:defRPr>
            </a:pPr>
            <a:r>
              <a:t>And for the ships that remain, the OECD suggests: </a:t>
            </a:r>
            <a:r>
              <a:rPr baseline="31999"/>
              <a:t>1</a:t>
            </a:r>
          </a:p>
        </p:txBody>
      </p:sp>
      <p:sp>
        <p:nvSpPr>
          <p:cNvPr id="1002" name="Rectangle 5"/>
          <p:cNvSpPr txBox="1"/>
          <p:nvPr/>
        </p:nvSpPr>
        <p:spPr>
          <a:xfrm>
            <a:off x="1006891" y="6531076"/>
            <a:ext cx="7101266"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400" b="0" i="1">
                <a:solidFill>
                  <a:schemeClr val="accent1"/>
                </a:solidFill>
                <a:effectLst>
                  <a:outerShdw blurRad="38100" dist="38100" dir="2700000" rotWithShape="0">
                    <a:srgbClr val="000000"/>
                  </a:outerShdw>
                </a:effectLst>
              </a:defRPr>
            </a:lvl1pPr>
          </a:lstStyle>
          <a:p>
            <a:r>
              <a:t>1) Pages 26, 28 and 32 in: https://www.itf-oecd.org/decarbonising-maritime-transport</a:t>
            </a:r>
          </a:p>
        </p:txBody>
      </p:sp>
      <p:pic>
        <p:nvPicPr>
          <p:cNvPr id="1003" name="Image" descr="Image"/>
          <p:cNvPicPr>
            <a:picLocks noChangeAspect="1"/>
          </p:cNvPicPr>
          <p:nvPr/>
        </p:nvPicPr>
        <p:blipFill>
          <a:blip r:embed="rId2"/>
          <a:stretch>
            <a:fillRect/>
          </a:stretch>
        </p:blipFill>
        <p:spPr>
          <a:xfrm>
            <a:off x="445547" y="1155325"/>
            <a:ext cx="8176706" cy="1322996"/>
          </a:xfrm>
          <a:prstGeom prst="rect">
            <a:avLst/>
          </a:prstGeom>
          <a:ln w="12700">
            <a:miter lim="400000"/>
          </a:ln>
        </p:spPr>
      </p:pic>
      <p:pic>
        <p:nvPicPr>
          <p:cNvPr id="1004" name="Image" descr="Image"/>
          <p:cNvPicPr>
            <a:picLocks noChangeAspect="1"/>
          </p:cNvPicPr>
          <p:nvPr/>
        </p:nvPicPr>
        <p:blipFill>
          <a:blip r:embed="rId3"/>
          <a:stretch>
            <a:fillRect/>
          </a:stretch>
        </p:blipFill>
        <p:spPr>
          <a:xfrm>
            <a:off x="445547" y="3046977"/>
            <a:ext cx="8176706" cy="967246"/>
          </a:xfrm>
          <a:prstGeom prst="rect">
            <a:avLst/>
          </a:prstGeom>
          <a:ln w="12700">
            <a:miter lim="400000"/>
          </a:ln>
        </p:spPr>
      </p:pic>
      <p:sp>
        <p:nvSpPr>
          <p:cNvPr id="1005" name="Change ship DESIGN:"/>
          <p:cNvSpPr txBox="1"/>
          <p:nvPr/>
        </p:nvSpPr>
        <p:spPr>
          <a:xfrm>
            <a:off x="180721" y="730412"/>
            <a:ext cx="374511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lvl1pPr>
          </a:lstStyle>
          <a:p>
            <a:r>
              <a:t>Change ship DESIGN:</a:t>
            </a:r>
          </a:p>
        </p:txBody>
      </p:sp>
      <p:sp>
        <p:nvSpPr>
          <p:cNvPr id="1006" name="Change ship OPERATION:"/>
          <p:cNvSpPr txBox="1"/>
          <p:nvPr/>
        </p:nvSpPr>
        <p:spPr>
          <a:xfrm>
            <a:off x="168021" y="2628771"/>
            <a:ext cx="4111925"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lvl1pPr>
          </a:lstStyle>
          <a:p>
            <a:r>
              <a:t>Change ship OPERATION:</a:t>
            </a:r>
          </a:p>
        </p:txBody>
      </p:sp>
      <p:sp>
        <p:nvSpPr>
          <p:cNvPr id="1007" name="Change ship POWER SOURCE:"/>
          <p:cNvSpPr txBox="1"/>
          <p:nvPr/>
        </p:nvSpPr>
        <p:spPr>
          <a:xfrm>
            <a:off x="129921" y="4165636"/>
            <a:ext cx="4878417"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tabLst>
                <a:tab pos="368300" algn="l"/>
                <a:tab pos="711200" algn="l"/>
                <a:tab pos="1168400" algn="l"/>
                <a:tab pos="1625600" algn="l"/>
              </a:tabLst>
              <a:defRPr>
                <a:solidFill>
                  <a:srgbClr val="FBC901"/>
                </a:solidFill>
                <a:effectLst>
                  <a:outerShdw blurRad="38100" dist="38100" dir="2700000" rotWithShape="0">
                    <a:srgbClr val="000000"/>
                  </a:outerShdw>
                </a:effectLst>
              </a:defRPr>
            </a:lvl1pPr>
          </a:lstStyle>
          <a:p>
            <a:r>
              <a:t>Change ship POWER SOURCE:</a:t>
            </a:r>
          </a:p>
        </p:txBody>
      </p:sp>
      <p:pic>
        <p:nvPicPr>
          <p:cNvPr id="1008" name="Image" descr="Image"/>
          <p:cNvPicPr>
            <a:picLocks noChangeAspect="1"/>
          </p:cNvPicPr>
          <p:nvPr/>
        </p:nvPicPr>
        <p:blipFill>
          <a:blip r:embed="rId4"/>
          <a:stretch>
            <a:fillRect/>
          </a:stretch>
        </p:blipFill>
        <p:spPr>
          <a:xfrm>
            <a:off x="445547" y="4570179"/>
            <a:ext cx="8176706" cy="18502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Lecture 1 - What is Nanoscience">
  <a:themeElements>
    <a:clrScheme name="Custom 171">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59696"/>
      </a:hlink>
      <a:folHlink>
        <a:srgbClr val="FF00FF"/>
      </a:folHlink>
    </a:clrScheme>
    <a:fontScheme name="Lecture 1 - What is Nanoscience">
      <a:majorFont>
        <a:latin typeface="Arial"/>
        <a:ea typeface="Arial"/>
        <a:cs typeface="Arial"/>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17584</Words>
  <Application>Microsoft Macintosh PowerPoint</Application>
  <PresentationFormat>On-screen Show (4:3)</PresentationFormat>
  <Paragraphs>2255</Paragraphs>
  <Slides>137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Arial</vt:lpstr>
      <vt:lpstr>Calibri</vt:lpstr>
      <vt:lpstr>Helvetica</vt:lpstr>
      <vt:lpstr>Symbol</vt:lpstr>
      <vt:lpstr>Tahoma</vt:lpstr>
      <vt:lpstr>Times Roman</vt:lpstr>
      <vt:lpstr>Lecture 1 - What is Nanoscience</vt:lpstr>
      <vt:lpstr>Energy Consumption in Transportation</vt:lpstr>
      <vt:lpstr>Energy Consumption in Transportation:</vt:lpstr>
      <vt:lpstr>40 years later our view is more nuanced . . . and a bit more optimistic:</vt:lpstr>
      <vt:lpstr>But before discussing solutions, we need to better define the challenge</vt:lpstr>
      <vt:lpstr>Country-by-Country Per Capita Annual Energy Use   (for all purposes, including transportation)</vt:lpstr>
      <vt:lpstr>2015 per capita energy consumption (in units of kW-hours):</vt:lpstr>
      <vt:lpstr>Raw numbers reveal those differences (here in kg oil equivalent = 11.6 kW-h): 1</vt:lpstr>
      <vt:lpstr>Global Transportation Energy</vt:lpstr>
      <vt:lpstr>Global Transport Energy Consumption:</vt:lpstr>
      <vt:lpstr>How is global transport energy divided between passengers &amp; freight?</vt:lpstr>
      <vt:lpstr>How are passengers &amp; freight divided between transport modes? 1</vt:lpstr>
      <vt:lpstr>Okay I GET it!  The EIA really wants me to recognize that: </vt:lpstr>
      <vt:lpstr>But more precise near-present day numbers can be extracted from:</vt:lpstr>
      <vt:lpstr>Comparing those EIA results with a Finnish academic study:</vt:lpstr>
      <vt:lpstr>But it's claimed increased loads need NOT increase total transport energy:</vt:lpstr>
      <vt:lpstr>How plausible are such predictions?</vt:lpstr>
      <vt:lpstr>But is there at least agreement about TODAY's Transport Energy?</vt:lpstr>
      <vt:lpstr>Which IS good agreement about Today's Global Transport Energy:</vt:lpstr>
      <vt:lpstr>U.S. Transportation Energy</vt:lpstr>
      <vt:lpstr>Transportation's contribution to total U.S. Energy Consumption:</vt:lpstr>
      <vt:lpstr>Breakdown of that U.S. Transportation Energy use by mode:</vt:lpstr>
      <vt:lpstr>Pertaining to only U.S. Passenger Transport:</vt:lpstr>
      <vt:lpstr>The DOT conspicuously omitted a comparable freight ton-miles summary</vt:lpstr>
      <vt:lpstr>Two reasons why U.S. ship transport energy might be lower:</vt:lpstr>
      <vt:lpstr>Summary comparison of Global vs. U.S. Transport Energy:</vt:lpstr>
      <vt:lpstr>Transport Energy breakdowns in the form of pie charts:</vt:lpstr>
      <vt:lpstr>Greenhouse Gas Emissions</vt:lpstr>
      <vt:lpstr>Energy Impact vs. Greenhouse Gas Impact?</vt:lpstr>
      <vt:lpstr>Transportation's contribution to Global Greenhouse Gas Emissions:</vt:lpstr>
      <vt:lpstr>Transportation's contribution to U.S. Greenhouse Gas Emissions:</vt:lpstr>
      <vt:lpstr>Or this enumeration of U.S. Greenhouse Gas Emissions:</vt:lpstr>
      <vt:lpstr>A possibly surprising observation / conclusion:</vt:lpstr>
      <vt:lpstr>Unique Impacts &amp; Concerns about Specific Transport Modes:</vt:lpstr>
      <vt:lpstr>Cars &amp; Trucks:</vt:lpstr>
      <vt:lpstr>Despite which: Fuel mileage has improved for all except pickup trucks:</vt:lpstr>
      <vt:lpstr>Leading to overall improvement 2005 onward:</vt:lpstr>
      <vt:lpstr>All enabled by this evolution in car &amp; truck engine technology:</vt:lpstr>
      <vt:lpstr>Trains:</vt:lpstr>
      <vt:lpstr>Airplanes:</vt:lpstr>
      <vt:lpstr>Airplane GHG emissions are also of special concern:</vt:lpstr>
      <vt:lpstr>The same report suggests disproportionate role of long / international flights:</vt:lpstr>
      <vt:lpstr>But oft reported surge in middle income air travel is not the culprit:</vt:lpstr>
      <vt:lpstr>Shipping:</vt:lpstr>
      <vt:lpstr>Impact is mostly due to just 3 classes of ship, flying just 6 national flags:</vt:lpstr>
      <vt:lpstr>"Black carbon" is identified as a particular climate change culprit: 1</vt:lpstr>
      <vt:lpstr>Science Behind How Energy is Spent in Moving Things</vt:lpstr>
      <vt:lpstr>Science-based Models:</vt:lpstr>
      <vt:lpstr>Science-based Models:</vt:lpstr>
      <vt:lpstr>MODEL 1:  Stop-and-Go Vehicles 1</vt:lpstr>
      <vt:lpstr>Ways of minimizing this energy of stop and go travel</vt:lpstr>
      <vt:lpstr>MODEL 2:  Steadily Moving Vehicles</vt:lpstr>
      <vt:lpstr>The analysis:</vt:lpstr>
      <vt:lpstr>Energy gained by trailing cylinder of air:</vt:lpstr>
      <vt:lpstr>Ways of minimizing the energy of steadily moving travel?</vt:lpstr>
      <vt:lpstr>The first way of reducing a vehicle's drag:</vt:lpstr>
      <vt:lpstr>The second way of reducing a vehicle's drag:</vt:lpstr>
      <vt:lpstr>MODEL 3:  Steadily Moving Planes</vt:lpstr>
      <vt:lpstr>(continuing)</vt:lpstr>
      <vt:lpstr>But additional energy is expended on drag:</vt:lpstr>
      <vt:lpstr>Finally, converting energy per time to energy per distance:</vt:lpstr>
      <vt:lpstr>Carefully analyzing that final optimized flight equation:</vt:lpstr>
      <vt:lpstr>MODEL 4:  Steadily Moving Ships?</vt:lpstr>
      <vt:lpstr>Might we similarly neglect energy lost to the wake (term c)?</vt:lpstr>
      <vt:lpstr>Energy Saving Technologies for Cars &amp; Trucks: </vt:lpstr>
      <vt:lpstr>Mitigation of air pollution has already driven car &amp; truck technology for 50+ years</vt:lpstr>
      <vt:lpstr>Adequately exploring the resulting options upon options   would have doubled the length of this note set  Which is why that exploration has instead become a separate note set entitled:</vt:lpstr>
      <vt:lpstr>Energy Saving Technologies for Trains: </vt:lpstr>
      <vt:lpstr>Trains are already one of our most energy efficient transport options</vt:lpstr>
      <vt:lpstr>But back in the non-idealized world:</vt:lpstr>
      <vt:lpstr>Energy Saving Technologies for Planes: </vt:lpstr>
      <vt:lpstr>1) A long delayed work in progress: Route Optimization</vt:lpstr>
      <vt:lpstr>But technology has not been similarly stagnant ABOVE the ground:</vt:lpstr>
      <vt:lpstr>2) The ever-expanding use of Lightweight Composites</vt:lpstr>
      <vt:lpstr>Extent of lightweight composite use?  Savings in fuel / CO2?</vt:lpstr>
      <vt:lpstr>3) More energy efficient Geared Turbofan Engines</vt:lpstr>
      <vt:lpstr>But then someone apparently wondered:</vt:lpstr>
      <vt:lpstr>Today's jumbo-jet standard, the Turbofan Engine</vt:lpstr>
      <vt:lpstr>But that fan still rotates so fast that its blade tips go supersonic</vt:lpstr>
      <vt:lpstr>But at 9160 RPM, inside a jet engine, that's got to be one heck of a gearbox!</vt:lpstr>
      <vt:lpstr>Or if you'd like even greater detail: 1</vt:lpstr>
      <vt:lpstr>But recent reports indicate that Geared Turbofans are now on hold</vt:lpstr>
      <vt:lpstr>Those improvements would be nice, but they're not game changers:</vt:lpstr>
      <vt:lpstr>The Possibility of Electrically Powered Planes: </vt:lpstr>
      <vt:lpstr>A major challenge in electrifying EITHER planes or ships</vt:lpstr>
      <vt:lpstr>Energy of various Materials &amp; Storage Technologies: 1</vt:lpstr>
      <vt:lpstr>Approximating those ratios to gasoline, and highlighting battery results:</vt:lpstr>
      <vt:lpstr>The impact of heavy batteries on Electric Planes: 1</vt:lpstr>
      <vt:lpstr>To answer that, we need to know more about aircraft weight:</vt:lpstr>
      <vt:lpstr>From Wikipedia'a data table on the Boeing 777 1</vt:lpstr>
      <vt:lpstr>Consequences of those huge fuel loads:</vt:lpstr>
      <vt:lpstr>As "sanity check" I dug up articles with widely varying viewpoints &amp; target audiences</vt:lpstr>
      <vt:lpstr>No article predicted near / mid term battery-powered air transports </vt:lpstr>
      <vt:lpstr>PowerPoint Presentation</vt:lpstr>
      <vt:lpstr>Energy Saving Technologies for Ships: </vt:lpstr>
      <vt:lpstr>Global CO2 emissions from the ships facilitating international trade:</vt:lpstr>
      <vt:lpstr>Effectiveness &amp; cost of shipping's CO2 abatement options:</vt:lpstr>
      <vt:lpstr>Some quick observations about some of those rank-ordered options:</vt:lpstr>
      <vt:lpstr>Versus the OECD's suggestions about decarbonizing the seas:</vt:lpstr>
      <vt:lpstr>And for the ships that remain, the OECD suggests: 1</vt:lpstr>
      <vt:lpstr>The OECD &amp; ICCT pretty much agree on ship design &amp; operational changes</vt:lpstr>
      <vt:lpstr>The Possibility of Electrically Powered Ships: </vt:lpstr>
      <vt:lpstr>What do these large modern ships have in common?</vt:lpstr>
      <vt:lpstr>To answer that question, we need to figure out two things:</vt:lpstr>
      <vt:lpstr>Next: Energy to move such a ship from China to the U.S. or Europe?</vt:lpstr>
      <vt:lpstr>From those data, to provide voyage-long power:</vt:lpstr>
      <vt:lpstr>Then what's holding up electric shipping?</vt:lpstr>
      <vt:lpstr>Which explains why:</vt:lpstr>
      <vt:lpstr>I can think of an additional BIG challenge for battery powered ships:</vt:lpstr>
      <vt:lpstr>Why not just add solar roofs to the top layer of containers?</vt:lpstr>
      <vt:lpstr>The Possibility of Ammonia Powered Ships: </vt:lpstr>
      <vt:lpstr>Why even consider smelly &amp; irritating Ammonia as a shipping fuel?</vt:lpstr>
      <vt:lpstr>Hydrogen's energy density numbers are almost as good</vt:lpstr>
      <vt:lpstr>Generating Ammonia - Today's Process:</vt:lpstr>
      <vt:lpstr>The very serious shortcomings of today's process:</vt:lpstr>
      <vt:lpstr>But low-GHG Ammonia will require much more low-GHG electrical energy:</vt:lpstr>
      <vt:lpstr>  Alternate sources of H2:</vt:lpstr>
      <vt:lpstr>The Royal Society suggests two more futuristic possibilities: 1</vt:lpstr>
      <vt:lpstr>Royal Society suggestions (cont'd):</vt:lpstr>
      <vt:lpstr>But others suggest completely trashing the existing NH3 process</vt:lpstr>
      <vt:lpstr>But that figure was inspired by a single 3.5 page "paywalled" journal article</vt:lpstr>
      <vt:lpstr>Versus an SEM micrograph of the actual "nano-patterned" iron catalyst:</vt:lpstr>
      <vt:lpstr>A second study only proposed a new NH3 synthesis scheme:</vt:lpstr>
      <vt:lpstr>Circling clockwise from the below:</vt:lpstr>
      <vt:lpstr>Those are clever and promising NH3 reverse fuel cell ideas</vt:lpstr>
      <vt:lpstr>The many ways in which Ammonia might power ships: 1, 2</vt:lpstr>
      <vt:lpstr>That resulting complex range of options was explored in a 2020 study on</vt:lpstr>
      <vt:lpstr>The first group using Ammonia Internal Combustion Engines (ICE's): </vt:lpstr>
      <vt:lpstr>The second group using Ammonia as a Hydrogen Storage Medium:</vt:lpstr>
      <vt:lpstr>The third group using Electricity from Ammonia Fuel Cells:</vt:lpstr>
      <vt:lpstr>The most commonly cited work on NH3 Solid Oxide Fuel Cells?</vt:lpstr>
      <vt:lpstr>The first ever high-power NH3 SOFC will be installed on the "Viking Energy"</vt:lpstr>
      <vt:lpstr>Bottom lines regarding Ammonia powered ships?</vt:lpstr>
      <vt:lpstr>Enter these estimates of new grid energy required for all-green EU shipping: </vt:lpstr>
      <vt:lpstr>Conclusions about Transportation Energy:</vt:lpstr>
      <vt:lpstr>Conclusions - Part II:</vt:lpstr>
      <vt:lpstr>Conclusions - Part III:</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Consumption in Transportation</dc:title>
  <cp:lastModifiedBy>John Bean</cp:lastModifiedBy>
  <cp:revision>2</cp:revision>
  <dcterms:modified xsi:type="dcterms:W3CDTF">2024-03-06T17:54:47Z</dcterms:modified>
</cp:coreProperties>
</file>