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 Bold"/>
        <a:ea typeface="Tahoma Bold"/>
        <a:cs typeface="Tahoma Bold"/>
        <a:sym typeface="Tahoma 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i="0" cap="all"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defRPr sz="2800"/>
            </a:lvl1pPr>
            <a:lvl2pPr marL="790575" indent="-333375">
              <a:spcBef>
                <a:spcPts val="600"/>
              </a:spcBef>
              <a:buClr>
                <a:srgbClr val="00CCFF"/>
              </a:buClr>
              <a:defRPr sz="2800"/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defRPr sz="2800"/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defRPr sz="2800"/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>
                <a:latin typeface="Tahoma Bold"/>
                <a:ea typeface="Tahoma Bold"/>
                <a:cs typeface="Tahoma Bold"/>
                <a:sym typeface="Tahoma Bold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Tahoma Bold"/>
                <a:ea typeface="Tahoma Bold"/>
                <a:cs typeface="Tahoma Bold"/>
                <a:sym typeface="Tahoma Bold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Tahoma Bold"/>
                <a:ea typeface="Tahoma Bold"/>
                <a:cs typeface="Tahoma Bold"/>
                <a:sym typeface="Tahoma Bold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Tahoma Bold"/>
                <a:ea typeface="Tahoma Bold"/>
                <a:cs typeface="Tahoma Bold"/>
                <a:sym typeface="Tahoma Bold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Tahoma Bold"/>
                <a:ea typeface="Tahoma Bold"/>
                <a:cs typeface="Tahoma Bold"/>
                <a:sym typeface="Tahoma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i="0"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i="0"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661307" marR="0" indent="-204107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104900" marR="0" indent="-1905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600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0574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514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29718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4290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3886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Bigger%20Picture/Greenhouse%20Effect.pdf" TargetMode="External"/><Relationship Id="rId2" Type="http://schemas.openxmlformats.org/officeDocument/2006/relationships/hyperlink" Target="https://www.wecanfigurethisout.org/ENERGY/Web_notes/Bigger%20Picture/Greenhouse%20Effect.ppt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hyperlink" Target="https://www.wecanfigurethisout.org/ENERGY/Web_notes/Bigger%20Picture/Greenhouse%20Effect.key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pa.gov/climatechange/Downloads/ghgemissions/US-GHG-Inventory-2014-Main-Text.pdf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file:///Users/johncbean/Sites/ENERGY/Web_notes/Energy%20Consumption/Housing%20-%20Supporting%20-%20Files/Guide%20to%20passive%20solar%20home%20design%20-%20US%20DOE.pdf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johncbean/Sites/ENERGY/Web_notes/Energy%20Consumption/Housing%20-%20Supporting%20-%20Files/Guide%20to%20passive%20solar%20home%20design%20-%20US%20DOE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ecanfigurethisout.org/ENERGY/Web_notes/Electrochemical/Hydrogen%20Economy%20-%20Supporting.htm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Round%20Pegs/Renewable%20Distributed%20Grid.pdf" TargetMode="External"/><Relationship Id="rId2" Type="http://schemas.openxmlformats.org/officeDocument/2006/relationships/hyperlink" Target="https://www.wecanfigurethisout.org/ENERGY/Web_notes/Round%20Pegs/Renewable%20Distributed%20Grid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ecanfigurethisout.org/ENERGY/Web_notes/Round%20Pegs/Renewable%20Distributed%20Grid.key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Electricity/Magnetic%20Induction.pdf" TargetMode="External"/><Relationship Id="rId2" Type="http://schemas.openxmlformats.org/officeDocument/2006/relationships/hyperlink" Target="https://www.wecanfigurethisout.org/ENERGY/Web_notes/Electricity/Magnetic%20Induction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ecanfigurethisout.org/ENERGY/Web_notes/Electricity/Magnetic%20Induction.key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Electricity/Generic%20Power%20Plant%20and%20Grid.pdf" TargetMode="External"/><Relationship Id="rId7" Type="http://schemas.openxmlformats.org/officeDocument/2006/relationships/hyperlink" Target="https://www.wecanfigurethisout.org/ENERGY/Web_notes/Carbon/Fossil%20Fuels.key" TargetMode="External"/><Relationship Id="rId2" Type="http://schemas.openxmlformats.org/officeDocument/2006/relationships/hyperlink" Target="https://www.wecanfigurethisout.org/ENERGY/Web_notes/Electricity/Generic%20Power%20Plant%20and%20Grid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ecanfigurethisout.org/ENERGY/Web_notes/Carbon/Fossil%20Fuels.pdf" TargetMode="External"/><Relationship Id="rId5" Type="http://schemas.openxmlformats.org/officeDocument/2006/relationships/hyperlink" Target="https://www.wecanfigurethisout.org/ENERGY/Web_notes/Carbon/Fossil%20Fuels.pptx" TargetMode="External"/><Relationship Id="rId4" Type="http://schemas.openxmlformats.org/officeDocument/2006/relationships/hyperlink" Target="https://www.wecanfigurethisout.org/ENERGY/Web_notes/Electricity/Generic%20Power%20Plant%20and%20Grid.key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Round%20Pegs/Smart%20Grid.pdf" TargetMode="External"/><Relationship Id="rId2" Type="http://schemas.openxmlformats.org/officeDocument/2006/relationships/hyperlink" Target="https://www.wecanfigurethisout.org/ENERGY/Web_notes/Round%20Pegs/Smart%20Grid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ecanfigurethisout.org/ENERGY/Web_notes/Round%20Pegs/Smart%20Grid.key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1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(Written / Revised:  February 2021)</a:t>
            </a:r>
          </a:p>
        </p:txBody>
      </p:sp>
      <p:sp>
        <p:nvSpPr>
          <p:cNvPr id="11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54050"/>
          </a:xfrm>
          <a:prstGeom prst="rect">
            <a:avLst/>
          </a:prstGeom>
        </p:spPr>
        <p:txBody>
          <a:bodyPr/>
          <a:lstStyle/>
          <a:p>
            <a:r>
              <a:t>Energy Consumption in Housing</a:t>
            </a:r>
          </a:p>
        </p:txBody>
      </p:sp>
      <p:sp>
        <p:nvSpPr>
          <p:cNvPr id="11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47191"/>
            <a:ext cx="8534400" cy="5334001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John C. Bean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u="sng">
                <a:latin typeface="+mn-lt"/>
                <a:ea typeface="+mn-ea"/>
                <a:cs typeface="+mn-cs"/>
                <a:sym typeface="Arial"/>
              </a:defRPr>
            </a:pPr>
            <a:r>
              <a:t>Outline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Our homes consume over 1/5</a:t>
            </a:r>
            <a:r>
              <a:rPr baseline="30000"/>
              <a:t>th</a:t>
            </a:r>
            <a:r>
              <a:t> of U.S. energy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90% of which involves producing and moving heat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How that heat is moved: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CONDUCTION = Transfer of vibrational energy between atoms/molecules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CONVECTION = Movement of hot atoms/molecules to cooler places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RADIATION = Flow of energy via electromagnetic waves (e.g., as infrared heat)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Detailed analysis of how each of these mechanisms affect our homes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And the often simple &amp; cheap things we can do to decrease their impact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Long term energy-saving strategies, including passive solar and smart(er) homes</a:t>
            </a:r>
            <a:endParaRPr>
              <a:solidFill>
                <a:srgbClr val="FBC901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BC901"/>
              </a:solidFill>
            </a:endParaRPr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Versus big savings available NOW via things like "condensing furnaces" and "heat pumps"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Re-sorting those in energy  consumption order:</a:t>
            </a:r>
          </a:p>
        </p:txBody>
      </p:sp>
      <p:sp>
        <p:nvSpPr>
          <p:cNvPr id="155" name="Rectangle 3"/>
          <p:cNvSpPr txBox="1">
            <a:spLocks noGrp="1"/>
          </p:cNvSpPr>
          <p:nvPr>
            <p:ph type="body" idx="1"/>
          </p:nvPr>
        </p:nvSpPr>
        <p:spPr>
          <a:xfrm>
            <a:off x="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Device			Power		Use/day		Energy/day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Air Conditioner		0.6 kW		12 h		7 kW-h/d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Clothes Dryer		4 kW		1 h		4 kW-h/d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C5C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Dishwasher		2 kW		1 h		2 kW-h/d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Refrigerator		0.7 kW		24 h		1.75 kW-h/d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Cooktop range		3.3 kW		½ h		1.6 kW-h/d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Oven			3 kW		½ h		1.5 kW-h/d</a:t>
            </a:r>
          </a:p>
          <a:p>
            <a:pPr>
              <a:defRPr sz="9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Coffee Maker		1 kW		½ h		0.5 kW</a:t>
            </a:r>
          </a:p>
          <a:p>
            <a:pPr>
              <a:defRPr sz="9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6666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Microwave Oven		1 kW		1/3 h		0.3 kW-h/d</a:t>
            </a:r>
          </a:p>
          <a:p>
            <a:pPr>
              <a:spcBef>
                <a:spcPts val="200"/>
              </a:spcBef>
              <a:defRPr sz="9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Clothes Washer		0.4 kW		1 h		0.21 kW-h/d</a:t>
            </a:r>
          </a:p>
          <a:p>
            <a:pPr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F6666"/>
                </a:solidFill>
              </a:rPr>
              <a:t>RED</a:t>
            </a:r>
            <a:r>
              <a:t> = All/mostly about heat			</a:t>
            </a:r>
            <a:r>
              <a:rPr>
                <a:solidFill>
                  <a:srgbClr val="FFC5C8"/>
                </a:solidFill>
              </a:rPr>
              <a:t>Pink</a:t>
            </a:r>
            <a:r>
              <a:t> = Partially about heat</a:t>
            </a:r>
          </a:p>
        </p:txBody>
      </p:sp>
      <p:sp>
        <p:nvSpPr>
          <p:cNvPr id="15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2BAD81"/>
                </a:solidFill>
              </a:rPr>
              <a:t> http://energy.gov/energysaver/articles/estimating-appliance-and-home-electronic-energy-use </a:t>
            </a:r>
            <a:r>
              <a:rPr>
                <a:solidFill>
                  <a:schemeClr val="accent1"/>
                </a:solidFill>
              </a:rPr>
              <a:t>  (no cached copy)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5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Assuming my usage times are ballpark correct:</a:t>
            </a:r>
          </a:p>
        </p:txBody>
      </p:sp>
      <p:sp>
        <p:nvSpPr>
          <p:cNvPr id="160" name="Rectangle 3"/>
          <p:cNvSpPr txBox="1">
            <a:spLocks noGrp="1"/>
          </p:cNvSpPr>
          <p:nvPr>
            <p:ph type="body" idx="1"/>
          </p:nvPr>
        </p:nvSpPr>
        <p:spPr>
          <a:xfrm>
            <a:off x="170085" y="904510"/>
            <a:ext cx="8803830" cy="5334001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that every home has one of the above appliances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The RED appliances are ~ 100% about heat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The PINK appliances are ~ 50% about heat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Fraction of "appliance" energy consumption due to heating (or moving heat) is then:</a:t>
            </a:r>
          </a:p>
          <a:p>
            <a:pPr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   (7 + 4 + 2/2 + 1.75 + 1.6 + 1.5 + 0.5 + 0.3)</a:t>
            </a:r>
          </a:p>
          <a:p>
            <a:pPr marL="0" lvl="4" indent="1943100">
              <a:spcBef>
                <a:spcPts val="200"/>
              </a:spcBef>
              <a:buSzTx/>
              <a:buNone/>
              <a:defRPr sz="1000">
                <a:latin typeface="+mn-lt"/>
                <a:ea typeface="+mn-ea"/>
                <a:cs typeface="+mn-cs"/>
                <a:sym typeface="Arial"/>
              </a:defRPr>
            </a:pPr>
            <a:r>
              <a:t>					</a:t>
            </a:r>
            <a:r>
              <a:rPr sz="1800"/>
              <a:t>= 93.6%</a:t>
            </a:r>
            <a:r>
              <a:t>	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(7 + 4 + 2 + 1.75 + 1.6 + 1.5 + 0.5 + 0.3 + 0.21)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Multiplying by earlier fractions of home energy use due to appliances (24% or ~34%)</a:t>
            </a:r>
          </a:p>
          <a:p>
            <a:pPr marL="0" lvl="1" indent="640896">
              <a:buSzTx/>
              <a:buNone/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1" indent="640896">
              <a:buSzTx/>
              <a:buNone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Adding  home energy percentages due to air &amp; water heating, and air cooling: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Heating + Cooling + Appliance/Electronics/Lighting Heat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t>=&gt; </a:t>
            </a:r>
            <a:r>
              <a:rPr b="1">
                <a:solidFill>
                  <a:srgbClr val="FBC901"/>
                </a:solidFill>
              </a:rPr>
              <a:t>~ 90% of Home Energy     </a:t>
            </a:r>
          </a:p>
          <a:p>
            <a:pPr>
              <a:tabLst>
                <a:tab pos="444500" algn="l"/>
                <a:tab pos="9017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BC901"/>
              </a:solidFill>
            </a:endParaRPr>
          </a:p>
          <a:p>
            <a:pPr>
              <a:tabLst>
                <a:tab pos="444500" algn="l"/>
                <a:tab pos="901700" algn="l"/>
              </a:tabLst>
              <a:defRPr sz="1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BC901"/>
              </a:solidFill>
            </a:endParaRPr>
          </a:p>
          <a:p>
            <a:pPr algn="ctr">
              <a:tabLst>
                <a:tab pos="444500" algn="l"/>
                <a:tab pos="9017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~ 14% of TOTAL U.S. energy consumption!</a:t>
            </a:r>
          </a:p>
        </p:txBody>
      </p:sp>
      <p:sp>
        <p:nvSpPr>
          <p:cNvPr id="161" name="Line"/>
          <p:cNvSpPr/>
          <p:nvPr/>
        </p:nvSpPr>
        <p:spPr>
          <a:xfrm>
            <a:off x="1301158" y="3328491"/>
            <a:ext cx="4425203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Did I leave some things out?</a:t>
            </a:r>
          </a:p>
        </p:txBody>
      </p:sp>
      <p:sp>
        <p:nvSpPr>
          <p:cNvPr id="164" name="Rectangle 3"/>
          <p:cNvSpPr txBox="1">
            <a:spLocks noGrp="1"/>
          </p:cNvSpPr>
          <p:nvPr>
            <p:ph type="body" idx="1"/>
          </p:nvPr>
        </p:nvSpPr>
        <p:spPr>
          <a:xfrm>
            <a:off x="203200" y="838200"/>
            <a:ext cx="8691444" cy="5867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Sure!  Huge TV's and HiFi systems can be big hitters, as can personal computers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Especially as these combine </a:t>
            </a:r>
            <a:r>
              <a:rPr b="1"/>
              <a:t>high power </a:t>
            </a:r>
            <a:r>
              <a:t>with </a:t>
            </a:r>
            <a:r>
              <a:rPr b="1"/>
              <a:t>high use </a:t>
            </a:r>
            <a:r>
              <a:t>times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the </a:t>
            </a:r>
            <a:r>
              <a:rPr b="1"/>
              <a:t>energy</a:t>
            </a:r>
            <a:r>
              <a:t> that goes into these things </a:t>
            </a:r>
            <a:r>
              <a:rPr b="1"/>
              <a:t>must be conserved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in our homes, almost no energy is being added to chemical bonds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Nor is very much energy being put into sound, light, radio waves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means that almost all of the input power </a:t>
            </a:r>
            <a:r>
              <a:rPr b="1"/>
              <a:t>ultimately</a:t>
            </a:r>
            <a:r>
              <a:t> ends up as HEAT</a:t>
            </a:r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In fact, for almost all appliances &amp; electronics: Power input ~ </a:t>
            </a:r>
            <a:r>
              <a:rPr>
                <a:solidFill>
                  <a:srgbClr val="FF6666"/>
                </a:solidFill>
              </a:rPr>
              <a:t>HEAT output</a:t>
            </a:r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F6666"/>
              </a:solidFill>
            </a:endParaRP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So to McKay's rant in "Sustainable Energy - Without the Hot Air" that: 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7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"It's </a:t>
            </a:r>
            <a:r>
              <a:rPr u="sng"/>
              <a:t>NOT</a:t>
            </a:r>
            <a:r>
              <a:t> about every little thing, it's about every big thing!"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Let me add my rant that: 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7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"If it isn't producing (or moving) HEAT, don't worry about it!"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2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534400" cy="1062733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But rather than </a:t>
            </a:r>
            <a:r>
              <a:rPr b="1"/>
              <a:t>percentages </a:t>
            </a:r>
            <a:r>
              <a:t>of total U.S. energy consumption,</a:t>
            </a:r>
          </a:p>
          <a:p>
            <a:pPr>
              <a:defRPr sz="700"/>
            </a:pPr>
            <a:endParaRPr/>
          </a:p>
          <a:p>
            <a:pPr>
              <a:defRPr sz="2000"/>
            </a:pPr>
            <a:r>
              <a:t>what about the </a:t>
            </a:r>
            <a:r>
              <a:rPr b="1"/>
              <a:t>actual levels</a:t>
            </a:r>
            <a:r>
              <a:t> of U.S. residential energy consumption?</a:t>
            </a:r>
          </a:p>
        </p:txBody>
      </p:sp>
      <p:sp>
        <p:nvSpPr>
          <p:cNvPr id="16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55436" y="1136650"/>
            <a:ext cx="8833128" cy="2214216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2018 the University of Michigan's Center for Sustainable Systems</a:t>
            </a:r>
          </a:p>
          <a:p>
            <a:pPr marL="0" lvl="1" indent="640896" algn="r">
              <a:buSzTx/>
              <a:buNone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released a Fact Sheet about U.S. Residential Power </a:t>
            </a:r>
            <a:r>
              <a:rPr baseline="31999"/>
              <a:t>1</a:t>
            </a:r>
          </a:p>
          <a:p>
            <a:pPr marL="0" lvl="1" indent="640896">
              <a:buSzTx/>
              <a:buNone/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baseline="31999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It noted that, since 1950, U.S. residential power use increased 16 fold, </a:t>
            </a:r>
          </a:p>
          <a:p>
            <a:pPr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1" indent="640896">
              <a:buSzTx/>
              <a:buNone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(while the U.S. population only slightly more than doubled </a:t>
            </a:r>
            <a:r>
              <a:rPr baseline="31999"/>
              <a:t>2</a:t>
            </a:r>
            <a:r>
              <a:t> )</a:t>
            </a:r>
            <a:endParaRPr baseline="31999"/>
          </a:p>
          <a:p>
            <a:pPr marL="0" lvl="2" indent="1085850">
              <a:buSzTx/>
              <a:buNone/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baseline="31999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Fact Sheet also reported these trends: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10483"/>
            <a:ext cx="8534400" cy="305151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 5"/>
          <p:cNvSpPr txBox="1"/>
          <p:nvPr/>
        </p:nvSpPr>
        <p:spPr>
          <a:xfrm>
            <a:off x="304800" y="6419120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http://css.umich.edu/factsheets/residential-buildings-factsheet</a:t>
            </a:r>
          </a:p>
          <a:p>
            <a: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https://en.wikipedia.org/wiki/Demographic_history_of_the_United_States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2"/>
          <p:cNvSpPr txBox="1">
            <a:spLocks noGrp="1"/>
          </p:cNvSpPr>
          <p:nvPr>
            <p:ph type="title"/>
          </p:nvPr>
        </p:nvSpPr>
        <p:spPr>
          <a:xfrm>
            <a:off x="304800" y="127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That "Fact Sheet" also included these figures &amp; factoids:</a:t>
            </a:r>
          </a:p>
        </p:txBody>
      </p:sp>
      <p:sp>
        <p:nvSpPr>
          <p:cNvPr id="172" name="Rectangle 3"/>
          <p:cNvSpPr txBox="1">
            <a:spLocks noGrp="1"/>
          </p:cNvSpPr>
          <p:nvPr>
            <p:ph type="body" idx="1"/>
          </p:nvPr>
        </p:nvSpPr>
        <p:spPr>
          <a:xfrm>
            <a:off x="241300" y="4377803"/>
            <a:ext cx="8863211" cy="2902000"/>
          </a:xfrm>
          <a:prstGeom prst="rect">
            <a:avLst/>
          </a:prstGeom>
        </p:spPr>
        <p:txBody>
          <a:bodyPr/>
          <a:lstStyle/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Which included these highlights: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U.S. homes are both larger AND consume 2.5X the energy per area of Swedish ones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"Miscellaneous" electronic devices are now the major U.S. home energy consumers</a:t>
            </a:r>
          </a:p>
          <a:p>
            <a:pPr marL="0" lvl="1" indent="640896">
              <a:buSzTx/>
              <a:buNone/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Wasteful / avoidable home energy use accounts for 43% of total home consumption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Energy monitoring &amp; management devices alone could reduce that by up to 7%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83" y="679672"/>
            <a:ext cx="7712045" cy="3521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2"/>
          <p:cNvSpPr txBox="1">
            <a:spLocks noGrp="1"/>
          </p:cNvSpPr>
          <p:nvPr>
            <p:ph type="title"/>
          </p:nvPr>
        </p:nvSpPr>
        <p:spPr>
          <a:xfrm>
            <a:off x="114300" y="127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another study DID suggest recent flattening in U.S. home energy use:</a:t>
            </a:r>
          </a:p>
        </p:txBody>
      </p:sp>
      <p:sp>
        <p:nvSpPr>
          <p:cNvPr id="17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90500" y="4655398"/>
            <a:ext cx="8863211" cy="160412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non-peer reviewed study (out of University of California Berkeley) also estimated  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1" indent="640896">
              <a:buSzTx/>
              <a:buNone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energy likely saved by recent increased use of LED lighting in U.S. homes, </a:t>
            </a:r>
          </a:p>
          <a:p>
            <a:pPr marL="0" lvl="1" indent="640896">
              <a:buSzTx/>
              <a:buNone/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concluded that LED use alone might account for the observed rolloff </a:t>
            </a:r>
            <a:r>
              <a:rPr baseline="31999"/>
              <a:t>1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955" y="724748"/>
            <a:ext cx="5245901" cy="377740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https://www.haas.berkeley.edu/wp-content/uploads/WP279.pdf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5"/>
          <p:cNvSpPr txBox="1"/>
          <p:nvPr/>
        </p:nvSpPr>
        <p:spPr>
          <a:xfrm>
            <a:off x="304800" y="657518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http://www.newcastle-staffs.gov.uk/housing_content.asp?id=SXBC10-A780DDF0&amp;cat=1403    (no cached copy)</a:t>
            </a:r>
          </a:p>
        </p:txBody>
      </p:sp>
      <p:sp>
        <p:nvSpPr>
          <p:cNvPr id="181" name="Rectangle 2"/>
          <p:cNvSpPr txBox="1">
            <a:spLocks noGrp="1"/>
          </p:cNvSpPr>
          <p:nvPr>
            <p:ph type="title"/>
          </p:nvPr>
        </p:nvSpPr>
        <p:spPr>
          <a:xfrm>
            <a:off x="304800" y="50800"/>
            <a:ext cx="8534400" cy="609600"/>
          </a:xfrm>
          <a:prstGeom prst="rect">
            <a:avLst/>
          </a:prstGeom>
        </p:spPr>
        <p:txBody>
          <a:bodyPr/>
          <a:lstStyle>
            <a:lvl1pPr defTabSz="850391">
              <a:defRPr sz="2046" b="1">
                <a:solidFill>
                  <a:srgbClr val="FFFFFF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The statistics indicate that home energy use is almost all about heat</a:t>
            </a:r>
          </a:p>
        </p:txBody>
      </p:sp>
      <p:sp>
        <p:nvSpPr>
          <p:cNvPr id="182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784572"/>
            <a:ext cx="8915400" cy="234992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that half of this energy use has to do transfer of air heat in and out of our homes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So how DO U.S. homes loose and gain heat?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On this topic, the U.S. Department of Energy maintains its almost unbroken record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of offering minimally useful/detailed educational or consumer information!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 </a:t>
            </a:r>
            <a:r>
              <a:rPr b="1"/>
              <a:t>did</a:t>
            </a:r>
            <a:r>
              <a:t> find this figure used on several </a:t>
            </a:r>
            <a:r>
              <a:rPr b="1"/>
              <a:t>UK government websites</a:t>
            </a:r>
            <a:r>
              <a:t>:</a:t>
            </a:r>
          </a:p>
        </p:txBody>
      </p:sp>
      <p:pic>
        <p:nvPicPr>
          <p:cNvPr id="18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258663"/>
            <a:ext cx="3390900" cy="328183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tangle 3"/>
          <p:cNvSpPr txBox="1"/>
          <p:nvPr/>
        </p:nvSpPr>
        <p:spPr>
          <a:xfrm>
            <a:off x="3639968" y="3233420"/>
            <a:ext cx="5460853" cy="320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It has the unfortunate shortcoming that:</a:t>
            </a:r>
          </a:p>
          <a:p>
            <a:pPr>
              <a:spcBef>
                <a:spcPts val="400"/>
              </a:spcBef>
              <a:defRPr sz="9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UK homes are built differently than in U.S.</a:t>
            </a:r>
          </a:p>
          <a:p>
            <a:pPr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Mostly with thermally conductive brick &amp; tile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Figure shows WHERE heat exits, but not HOW</a:t>
            </a:r>
          </a:p>
          <a:p>
            <a:pPr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By heat conduction?</a:t>
            </a:r>
          </a:p>
          <a:p>
            <a:pPr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By air air leakage?</a:t>
            </a:r>
          </a:p>
          <a:p>
            <a:pPr>
              <a:spcBef>
                <a:spcPts val="2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endParaRPr sz="800"/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  <a:r>
              <a:rPr sz="1800"/>
              <a:t>By something else?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So let's dig into heat transfer mechanisms on our own:</a:t>
            </a:r>
          </a:p>
        </p:txBody>
      </p:sp>
      <p:sp>
        <p:nvSpPr>
          <p:cNvPr id="187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From high school physics:  Heat energy can be transferred in one of three ways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1) </a:t>
            </a:r>
            <a:r>
              <a:rPr b="1">
                <a:solidFill>
                  <a:srgbClr val="FFCC00"/>
                </a:solidFill>
              </a:rPr>
              <a:t>Conduction</a:t>
            </a:r>
            <a:r>
              <a:t> </a:t>
            </a:r>
            <a:r>
              <a:rPr b="1"/>
              <a:t>= Transfer of vibrational energy between atoms/molecules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2) </a:t>
            </a:r>
            <a:r>
              <a:rPr b="1">
                <a:solidFill>
                  <a:srgbClr val="FFCC00"/>
                </a:solidFill>
              </a:rPr>
              <a:t>Convection</a:t>
            </a:r>
            <a:r>
              <a:t> </a:t>
            </a:r>
            <a:r>
              <a:rPr b="1"/>
              <a:t>= Movement of hot atoms/molecules to cooler places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That is, by gravity pushing cooler (denser) gases below hotter gasses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3) </a:t>
            </a:r>
            <a:r>
              <a:rPr b="1">
                <a:solidFill>
                  <a:srgbClr val="FFCC00"/>
                </a:solidFill>
              </a:rPr>
              <a:t>Radiation</a:t>
            </a:r>
            <a:r>
              <a:t> </a:t>
            </a:r>
            <a:r>
              <a:rPr b="1"/>
              <a:t>= Flow of energy via electromagnetic waves </a:t>
            </a:r>
            <a:r>
              <a:t>(e.g., infrared light)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With that radiation </a:t>
            </a:r>
            <a:r>
              <a:rPr sz="1600" b="1"/>
              <a:t>emitted</a:t>
            </a:r>
            <a:r>
              <a:rPr sz="1600"/>
              <a:t> </a:t>
            </a:r>
            <a:r>
              <a:rPr sz="1600" b="1"/>
              <a:t>from</a:t>
            </a:r>
            <a:r>
              <a:rPr sz="1600"/>
              <a:t> vibrating atoms &amp; molecules: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More intense the vibration (= hotter) =&gt; More intense the radiation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	As dictated by the  "Black Body Radiation" laws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	(for more about them see: </a:t>
            </a:r>
            <a:r>
              <a:rPr b="1"/>
              <a:t>Greenhouse Effect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</a:p>
        </p:txBody>
      </p:sp>
      <p:grpSp>
        <p:nvGrpSpPr>
          <p:cNvPr id="213" name="Group 31"/>
          <p:cNvGrpSpPr/>
          <p:nvPr/>
        </p:nvGrpSpPr>
        <p:grpSpPr>
          <a:xfrm>
            <a:off x="584200" y="4699068"/>
            <a:ext cx="3596473" cy="2034929"/>
            <a:chOff x="0" y="0"/>
            <a:chExt cx="3596472" cy="2034927"/>
          </a:xfrm>
        </p:grpSpPr>
        <p:pic>
          <p:nvPicPr>
            <p:cNvPr id="188" name="Picture 1032" descr="Picture 10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39351" y="1641780"/>
              <a:ext cx="208751" cy="456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" name="Freeform 33"/>
            <p:cNvSpPr/>
            <p:nvPr/>
          </p:nvSpPr>
          <p:spPr>
            <a:xfrm>
              <a:off x="507581" y="982333"/>
              <a:ext cx="2860597" cy="505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1" extrusionOk="0">
                  <a:moveTo>
                    <a:pt x="0" y="21451"/>
                  </a:moveTo>
                  <a:cubicBezTo>
                    <a:pt x="298" y="21045"/>
                    <a:pt x="596" y="20638"/>
                    <a:pt x="862" y="19678"/>
                  </a:cubicBezTo>
                  <a:cubicBezTo>
                    <a:pt x="1127" y="18717"/>
                    <a:pt x="1384" y="17436"/>
                    <a:pt x="1593" y="15688"/>
                  </a:cubicBezTo>
                  <a:cubicBezTo>
                    <a:pt x="1802" y="13939"/>
                    <a:pt x="1955" y="10959"/>
                    <a:pt x="2116" y="9186"/>
                  </a:cubicBezTo>
                  <a:cubicBezTo>
                    <a:pt x="2277" y="7412"/>
                    <a:pt x="2372" y="6329"/>
                    <a:pt x="2560" y="5048"/>
                  </a:cubicBezTo>
                  <a:cubicBezTo>
                    <a:pt x="2747" y="3767"/>
                    <a:pt x="2973" y="2339"/>
                    <a:pt x="3239" y="1501"/>
                  </a:cubicBezTo>
                  <a:cubicBezTo>
                    <a:pt x="3504" y="664"/>
                    <a:pt x="3770" y="-149"/>
                    <a:pt x="4153" y="23"/>
                  </a:cubicBezTo>
                  <a:cubicBezTo>
                    <a:pt x="4536" y="196"/>
                    <a:pt x="4984" y="1206"/>
                    <a:pt x="5537" y="2536"/>
                  </a:cubicBezTo>
                  <a:cubicBezTo>
                    <a:pt x="6090" y="3866"/>
                    <a:pt x="6874" y="6378"/>
                    <a:pt x="7470" y="8003"/>
                  </a:cubicBezTo>
                  <a:cubicBezTo>
                    <a:pt x="8066" y="9629"/>
                    <a:pt x="8541" y="11156"/>
                    <a:pt x="9115" y="12289"/>
                  </a:cubicBezTo>
                  <a:cubicBezTo>
                    <a:pt x="9690" y="13422"/>
                    <a:pt x="10269" y="13964"/>
                    <a:pt x="10918" y="14801"/>
                  </a:cubicBezTo>
                  <a:cubicBezTo>
                    <a:pt x="11566" y="15638"/>
                    <a:pt x="12371" y="16698"/>
                    <a:pt x="13007" y="17313"/>
                  </a:cubicBezTo>
                  <a:cubicBezTo>
                    <a:pt x="13643" y="17929"/>
                    <a:pt x="14074" y="18101"/>
                    <a:pt x="14731" y="18495"/>
                  </a:cubicBezTo>
                  <a:cubicBezTo>
                    <a:pt x="15388" y="18890"/>
                    <a:pt x="15806" y="19382"/>
                    <a:pt x="16951" y="19678"/>
                  </a:cubicBezTo>
                  <a:cubicBezTo>
                    <a:pt x="18096" y="19973"/>
                    <a:pt x="21600" y="20269"/>
                    <a:pt x="21600" y="20269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Freeform 34"/>
            <p:cNvSpPr/>
            <p:nvPr/>
          </p:nvSpPr>
          <p:spPr>
            <a:xfrm>
              <a:off x="621728" y="1316874"/>
              <a:ext cx="2753368" cy="170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extrusionOk="0">
                  <a:moveTo>
                    <a:pt x="0" y="21528"/>
                  </a:moveTo>
                  <a:cubicBezTo>
                    <a:pt x="629" y="18855"/>
                    <a:pt x="1257" y="16183"/>
                    <a:pt x="1764" y="13181"/>
                  </a:cubicBezTo>
                  <a:cubicBezTo>
                    <a:pt x="2270" y="10179"/>
                    <a:pt x="2605" y="5712"/>
                    <a:pt x="3039" y="3516"/>
                  </a:cubicBezTo>
                  <a:cubicBezTo>
                    <a:pt x="3473" y="1319"/>
                    <a:pt x="3844" y="74"/>
                    <a:pt x="4369" y="1"/>
                  </a:cubicBezTo>
                  <a:cubicBezTo>
                    <a:pt x="4893" y="-72"/>
                    <a:pt x="6187" y="3076"/>
                    <a:pt x="6187" y="3076"/>
                  </a:cubicBezTo>
                  <a:lnTo>
                    <a:pt x="8575" y="7909"/>
                  </a:lnTo>
                  <a:lnTo>
                    <a:pt x="11316" y="12742"/>
                  </a:lnTo>
                  <a:cubicBezTo>
                    <a:pt x="12130" y="13913"/>
                    <a:pt x="13459" y="14938"/>
                    <a:pt x="13459" y="14938"/>
                  </a:cubicBezTo>
                  <a:cubicBezTo>
                    <a:pt x="14477" y="15963"/>
                    <a:pt x="16064" y="18160"/>
                    <a:pt x="17421" y="18892"/>
                  </a:cubicBezTo>
                  <a:cubicBezTo>
                    <a:pt x="18778" y="19624"/>
                    <a:pt x="21600" y="19331"/>
                    <a:pt x="21600" y="19331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Freeform 35"/>
            <p:cNvSpPr/>
            <p:nvPr/>
          </p:nvSpPr>
          <p:spPr>
            <a:xfrm>
              <a:off x="735875" y="1440839"/>
              <a:ext cx="2632303" cy="43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4" extrusionOk="0">
                  <a:moveTo>
                    <a:pt x="0" y="20824"/>
                  </a:moveTo>
                  <a:lnTo>
                    <a:pt x="2214" y="12408"/>
                  </a:lnTo>
                  <a:cubicBezTo>
                    <a:pt x="2976" y="9323"/>
                    <a:pt x="3799" y="4273"/>
                    <a:pt x="4570" y="2310"/>
                  </a:cubicBezTo>
                  <a:cubicBezTo>
                    <a:pt x="5341" y="346"/>
                    <a:pt x="5838" y="-776"/>
                    <a:pt x="6840" y="627"/>
                  </a:cubicBezTo>
                  <a:cubicBezTo>
                    <a:pt x="7843" y="2029"/>
                    <a:pt x="8988" y="8201"/>
                    <a:pt x="10587" y="10725"/>
                  </a:cubicBezTo>
                  <a:cubicBezTo>
                    <a:pt x="12186" y="13250"/>
                    <a:pt x="16434" y="15775"/>
                    <a:pt x="16434" y="15775"/>
                  </a:cubicBezTo>
                  <a:lnTo>
                    <a:pt x="21600" y="20824"/>
                  </a:ln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Freeform 36"/>
            <p:cNvSpPr/>
            <p:nvPr/>
          </p:nvSpPr>
          <p:spPr>
            <a:xfrm>
              <a:off x="490285" y="200485"/>
              <a:ext cx="2907564" cy="1277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1" h="21308" extrusionOk="0">
                  <a:moveTo>
                    <a:pt x="0" y="21226"/>
                  </a:moveTo>
                  <a:cubicBezTo>
                    <a:pt x="165" y="21342"/>
                    <a:pt x="329" y="21458"/>
                    <a:pt x="506" y="20646"/>
                  </a:cubicBezTo>
                  <a:cubicBezTo>
                    <a:pt x="684" y="19834"/>
                    <a:pt x="865" y="18200"/>
                    <a:pt x="1063" y="16353"/>
                  </a:cubicBezTo>
                  <a:cubicBezTo>
                    <a:pt x="1262" y="14506"/>
                    <a:pt x="1494" y="11625"/>
                    <a:pt x="1696" y="9565"/>
                  </a:cubicBezTo>
                  <a:cubicBezTo>
                    <a:pt x="1899" y="7506"/>
                    <a:pt x="2080" y="5514"/>
                    <a:pt x="2279" y="3996"/>
                  </a:cubicBezTo>
                  <a:cubicBezTo>
                    <a:pt x="2477" y="2478"/>
                    <a:pt x="2650" y="1057"/>
                    <a:pt x="2886" y="457"/>
                  </a:cubicBezTo>
                  <a:cubicBezTo>
                    <a:pt x="3122" y="-142"/>
                    <a:pt x="3388" y="-142"/>
                    <a:pt x="3696" y="399"/>
                  </a:cubicBezTo>
                  <a:cubicBezTo>
                    <a:pt x="4004" y="941"/>
                    <a:pt x="4274" y="2150"/>
                    <a:pt x="4734" y="3706"/>
                  </a:cubicBezTo>
                  <a:cubicBezTo>
                    <a:pt x="5194" y="5263"/>
                    <a:pt x="5798" y="7854"/>
                    <a:pt x="6456" y="9739"/>
                  </a:cubicBezTo>
                  <a:cubicBezTo>
                    <a:pt x="7114" y="11625"/>
                    <a:pt x="8043" y="13762"/>
                    <a:pt x="8684" y="15019"/>
                  </a:cubicBezTo>
                  <a:cubicBezTo>
                    <a:pt x="9325" y="16276"/>
                    <a:pt x="9616" y="16585"/>
                    <a:pt x="10304" y="17281"/>
                  </a:cubicBezTo>
                  <a:cubicBezTo>
                    <a:pt x="10992" y="17977"/>
                    <a:pt x="12005" y="18722"/>
                    <a:pt x="12811" y="19196"/>
                  </a:cubicBezTo>
                  <a:cubicBezTo>
                    <a:pt x="13617" y="19669"/>
                    <a:pt x="14376" y="19911"/>
                    <a:pt x="15140" y="20124"/>
                  </a:cubicBezTo>
                  <a:cubicBezTo>
                    <a:pt x="15904" y="20336"/>
                    <a:pt x="17393" y="20472"/>
                    <a:pt x="17393" y="20472"/>
                  </a:cubicBezTo>
                  <a:lnTo>
                    <a:pt x="20988" y="20878"/>
                  </a:lnTo>
                  <a:cubicBezTo>
                    <a:pt x="21600" y="20946"/>
                    <a:pt x="21064" y="20878"/>
                    <a:pt x="21064" y="20878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traight Arrow Connector 37"/>
            <p:cNvSpPr/>
            <p:nvPr/>
          </p:nvSpPr>
          <p:spPr>
            <a:xfrm flipV="1">
              <a:off x="482935" y="137441"/>
              <a:ext cx="865" cy="1336007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traight Arrow Connector 38"/>
            <p:cNvSpPr/>
            <p:nvPr/>
          </p:nvSpPr>
          <p:spPr>
            <a:xfrm flipV="1">
              <a:off x="479476" y="1473448"/>
              <a:ext cx="3116997" cy="10873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traight Connector 39"/>
            <p:cNvSpPr/>
            <p:nvPr/>
          </p:nvSpPr>
          <p:spPr>
            <a:xfrm flipH="1">
              <a:off x="482936" y="1473882"/>
              <a:ext cx="865" cy="8350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Straight Connector 40"/>
            <p:cNvSpPr/>
            <p:nvPr/>
          </p:nvSpPr>
          <p:spPr>
            <a:xfrm flipH="1">
              <a:off x="959846" y="1473447"/>
              <a:ext cx="865" cy="8350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traight Connector 41"/>
            <p:cNvSpPr/>
            <p:nvPr/>
          </p:nvSpPr>
          <p:spPr>
            <a:xfrm flipH="1">
              <a:off x="1561713" y="1490843"/>
              <a:ext cx="865" cy="8350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Straight Connector 42"/>
            <p:cNvSpPr/>
            <p:nvPr/>
          </p:nvSpPr>
          <p:spPr>
            <a:xfrm flipH="1">
              <a:off x="2167903" y="1487799"/>
              <a:ext cx="865" cy="8350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Straight Connector 43"/>
            <p:cNvSpPr/>
            <p:nvPr/>
          </p:nvSpPr>
          <p:spPr>
            <a:xfrm flipH="1">
              <a:off x="2765446" y="1483885"/>
              <a:ext cx="865" cy="8350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Straight Connector 44"/>
            <p:cNvSpPr/>
            <p:nvPr/>
          </p:nvSpPr>
          <p:spPr>
            <a:xfrm flipH="1">
              <a:off x="3370772" y="1491279"/>
              <a:ext cx="865" cy="8350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TextBox 45"/>
            <p:cNvSpPr txBox="1"/>
            <p:nvPr/>
          </p:nvSpPr>
          <p:spPr>
            <a:xfrm>
              <a:off x="732416" y="0"/>
              <a:ext cx="498098" cy="202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7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6000°K</a:t>
              </a:r>
            </a:p>
          </p:txBody>
        </p:sp>
        <p:sp>
          <p:nvSpPr>
            <p:cNvPr id="202" name="TextBox 46"/>
            <p:cNvSpPr txBox="1"/>
            <p:nvPr/>
          </p:nvSpPr>
          <p:spPr>
            <a:xfrm>
              <a:off x="799216" y="770983"/>
              <a:ext cx="555822" cy="229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5000°K</a:t>
              </a:r>
            </a:p>
          </p:txBody>
        </p:sp>
        <p:sp>
          <p:nvSpPr>
            <p:cNvPr id="203" name="TextBox 47"/>
            <p:cNvSpPr txBox="1"/>
            <p:nvPr/>
          </p:nvSpPr>
          <p:spPr>
            <a:xfrm>
              <a:off x="799216" y="1129368"/>
              <a:ext cx="597328" cy="229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4000°K</a:t>
              </a:r>
            </a:p>
          </p:txBody>
        </p:sp>
        <p:sp>
          <p:nvSpPr>
            <p:cNvPr id="204" name="TextBox 48"/>
            <p:cNvSpPr txBox="1"/>
            <p:nvPr/>
          </p:nvSpPr>
          <p:spPr>
            <a:xfrm>
              <a:off x="239766" y="1556946"/>
              <a:ext cx="409636" cy="229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8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100</a:t>
              </a:r>
            </a:p>
          </p:txBody>
        </p:sp>
        <p:sp>
          <p:nvSpPr>
            <p:cNvPr id="205" name="TextBox 49"/>
            <p:cNvSpPr txBox="1"/>
            <p:nvPr/>
          </p:nvSpPr>
          <p:spPr>
            <a:xfrm>
              <a:off x="719294" y="1556946"/>
              <a:ext cx="386695" cy="229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8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500</a:t>
              </a:r>
            </a:p>
          </p:txBody>
        </p:sp>
        <p:sp>
          <p:nvSpPr>
            <p:cNvPr id="206" name="TextBox 50"/>
            <p:cNvSpPr txBox="1"/>
            <p:nvPr/>
          </p:nvSpPr>
          <p:spPr>
            <a:xfrm>
              <a:off x="1278745" y="1556946"/>
              <a:ext cx="449864" cy="229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8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1000</a:t>
              </a:r>
            </a:p>
          </p:txBody>
        </p:sp>
        <p:sp>
          <p:nvSpPr>
            <p:cNvPr id="207" name="TextBox 51"/>
            <p:cNvSpPr txBox="1"/>
            <p:nvPr/>
          </p:nvSpPr>
          <p:spPr>
            <a:xfrm>
              <a:off x="1838198" y="1556946"/>
              <a:ext cx="471524" cy="229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8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1500</a:t>
              </a:r>
            </a:p>
          </p:txBody>
        </p:sp>
        <p:sp>
          <p:nvSpPr>
            <p:cNvPr id="208" name="TextBox 52"/>
            <p:cNvSpPr txBox="1"/>
            <p:nvPr/>
          </p:nvSpPr>
          <p:spPr>
            <a:xfrm>
              <a:off x="2477570" y="1556946"/>
              <a:ext cx="454774" cy="229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8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209" name="TextBox 53"/>
            <p:cNvSpPr txBox="1"/>
            <p:nvPr/>
          </p:nvSpPr>
          <p:spPr>
            <a:xfrm>
              <a:off x="3037020" y="1556946"/>
              <a:ext cx="517944" cy="229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8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2500</a:t>
              </a:r>
            </a:p>
          </p:txBody>
        </p:sp>
        <p:sp>
          <p:nvSpPr>
            <p:cNvPr id="210" name="TextBox 54"/>
            <p:cNvSpPr txBox="1"/>
            <p:nvPr/>
          </p:nvSpPr>
          <p:spPr>
            <a:xfrm>
              <a:off x="1518510" y="1805819"/>
              <a:ext cx="1040261" cy="229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8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Wavelength (nm)</a:t>
              </a:r>
            </a:p>
          </p:txBody>
        </p:sp>
        <p:sp>
          <p:nvSpPr>
            <p:cNvPr id="211" name="TextBox 55"/>
            <p:cNvSpPr txBox="1"/>
            <p:nvPr/>
          </p:nvSpPr>
          <p:spPr>
            <a:xfrm>
              <a:off x="727803" y="1788895"/>
              <a:ext cx="622620" cy="229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Visible</a:t>
              </a:r>
            </a:p>
          </p:txBody>
        </p:sp>
        <p:sp>
          <p:nvSpPr>
            <p:cNvPr id="212" name="TextBox 56"/>
            <p:cNvSpPr txBox="1"/>
            <p:nvPr/>
          </p:nvSpPr>
          <p:spPr>
            <a:xfrm>
              <a:off x="0" y="683098"/>
              <a:ext cx="528893" cy="309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7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Light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FFCC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Power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1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C00"/>
                </a:solidFill>
              </a:defRPr>
            </a:lvl1pPr>
          </a:lstStyle>
          <a:p>
            <a:r>
              <a:t>1) Conductive Heat Transfer:</a:t>
            </a:r>
          </a:p>
        </p:txBody>
      </p:sp>
      <p:sp>
        <p:nvSpPr>
          <p:cNvPr id="217" name="Rectangle 3"/>
          <p:cNvSpPr txBox="1"/>
          <p:nvPr/>
        </p:nvSpPr>
        <p:spPr>
          <a:xfrm>
            <a:off x="228600" y="762000"/>
            <a:ext cx="8915400" cy="8232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"Transfer of vibrational energy between atoms/molecules"</a:t>
            </a:r>
          </a:p>
          <a:p>
            <a:pPr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transfers heat through the walls, ceilings and floors of our homes</a:t>
            </a:r>
          </a:p>
          <a:p>
            <a:pPr>
              <a:spcBef>
                <a:spcPts val="400"/>
              </a:spcBef>
              <a:defRPr sz="1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Consider one wall/ceiling/floor:  How much heat moves through it?</a:t>
            </a:r>
          </a:p>
          <a:p>
            <a:pPr>
              <a:spcBef>
                <a:spcPts val="400"/>
              </a:spcBef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It scales with the difference in temperature across it:  </a:t>
            </a:r>
            <a:r>
              <a:rPr>
                <a:solidFill>
                  <a:srgbClr val="FFCC00"/>
                </a:solidFill>
              </a:rPr>
              <a:t>Δ</a:t>
            </a:r>
            <a:r>
              <a:rPr b="1">
                <a:solidFill>
                  <a:srgbClr val="FFCC00"/>
                </a:solidFill>
              </a:rPr>
              <a:t>T</a:t>
            </a:r>
          </a:p>
          <a:p>
            <a:pPr>
              <a:spcBef>
                <a:spcPts val="400"/>
              </a:spcBef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CC00"/>
              </a:solidFill>
            </a:endParaRP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It scales with its area: </a:t>
            </a:r>
            <a:r>
              <a:rPr b="1">
                <a:solidFill>
                  <a:srgbClr val="FFCC00"/>
                </a:solidFill>
              </a:rPr>
              <a:t>A</a:t>
            </a:r>
          </a:p>
          <a:p>
            <a:pPr>
              <a:spcBef>
                <a:spcPts val="400"/>
              </a:spcBef>
              <a:defRPr sz="11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CC00"/>
              </a:solidFill>
            </a:endParaRP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It depends on how wall/ceiling/floor is made</a:t>
            </a:r>
          </a:p>
          <a:p>
            <a:pPr>
              <a:spcBef>
                <a:spcPts val="400"/>
              </a:spcBef>
              <a:defRPr sz="9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Its thickness, composition, detailed design . . .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is sometimes lumped into a number, </a:t>
            </a:r>
            <a:r>
              <a:rPr b="1">
                <a:solidFill>
                  <a:srgbClr val="FBC901"/>
                </a:solidFill>
              </a:rPr>
              <a:t>κ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BC901"/>
              </a:solidFill>
            </a:endParaRPr>
          </a:p>
          <a:p>
            <a:pPr>
              <a:spcBef>
                <a:spcPts val="400"/>
              </a:spcBef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Yielding an equation for </a:t>
            </a:r>
            <a:r>
              <a:rPr b="1"/>
              <a:t>Heat flow = </a:t>
            </a:r>
            <a:r>
              <a:t>κ</a:t>
            </a:r>
            <a:r>
              <a:rPr b="1"/>
              <a:t> A </a:t>
            </a:r>
            <a:r>
              <a:t>Δ</a:t>
            </a:r>
            <a:r>
              <a:rPr b="1"/>
              <a:t>T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algn="ctr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Higher κ, larger area, greater temperature difference:  All =&gt; Greater heat flow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1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grpSp>
        <p:nvGrpSpPr>
          <p:cNvPr id="242" name="Group 42"/>
          <p:cNvGrpSpPr/>
          <p:nvPr/>
        </p:nvGrpSpPr>
        <p:grpSpPr>
          <a:xfrm>
            <a:off x="6311899" y="2743199"/>
            <a:ext cx="2646681" cy="2743201"/>
            <a:chOff x="0" y="0"/>
            <a:chExt cx="2646679" cy="2743200"/>
          </a:xfrm>
        </p:grpSpPr>
        <p:grpSp>
          <p:nvGrpSpPr>
            <p:cNvPr id="238" name="Group 37"/>
            <p:cNvGrpSpPr/>
            <p:nvPr/>
          </p:nvGrpSpPr>
          <p:grpSpPr>
            <a:xfrm>
              <a:off x="-1" y="-1"/>
              <a:ext cx="2646681" cy="2445310"/>
              <a:chOff x="0" y="0"/>
              <a:chExt cx="2646679" cy="2445308"/>
            </a:xfrm>
          </p:grpSpPr>
          <p:grpSp>
            <p:nvGrpSpPr>
              <p:cNvPr id="222" name="Cube 36"/>
              <p:cNvGrpSpPr/>
              <p:nvPr/>
            </p:nvGrpSpPr>
            <p:grpSpPr>
              <a:xfrm>
                <a:off x="786582" y="33731"/>
                <a:ext cx="1860098" cy="1625601"/>
                <a:chOff x="0" y="0"/>
                <a:chExt cx="1860097" cy="1625599"/>
              </a:xfrm>
            </p:grpSpPr>
            <p:sp>
              <p:nvSpPr>
                <p:cNvPr id="218" name="Shape"/>
                <p:cNvSpPr/>
                <p:nvPr/>
              </p:nvSpPr>
              <p:spPr>
                <a:xfrm>
                  <a:off x="-1" y="0"/>
                  <a:ext cx="1860099" cy="1625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85"/>
                      </a:moveTo>
                      <a:lnTo>
                        <a:pt x="1210" y="0"/>
                      </a:lnTo>
                      <a:lnTo>
                        <a:pt x="21600" y="0"/>
                      </a:lnTo>
                      <a:lnTo>
                        <a:pt x="21600" y="20215"/>
                      </a:lnTo>
                      <a:lnTo>
                        <a:pt x="203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A4A4A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9" name="Shape"/>
                <p:cNvSpPr/>
                <p:nvPr/>
              </p:nvSpPr>
              <p:spPr>
                <a:xfrm>
                  <a:off x="1755880" y="0"/>
                  <a:ext cx="104218" cy="1625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85"/>
                      </a:moveTo>
                      <a:lnTo>
                        <a:pt x="21600" y="0"/>
                      </a:lnTo>
                      <a:lnTo>
                        <a:pt x="21600" y="2021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0" name="Shape"/>
                <p:cNvSpPr/>
                <p:nvPr/>
              </p:nvSpPr>
              <p:spPr>
                <a:xfrm>
                  <a:off x="-1" y="0"/>
                  <a:ext cx="1860099" cy="104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210" y="0"/>
                      </a:lnTo>
                      <a:lnTo>
                        <a:pt x="21600" y="0"/>
                      </a:lnTo>
                      <a:lnTo>
                        <a:pt x="203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1" name="Shape"/>
                <p:cNvSpPr/>
                <p:nvPr/>
              </p:nvSpPr>
              <p:spPr>
                <a:xfrm>
                  <a:off x="-1" y="0"/>
                  <a:ext cx="1860099" cy="1625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85"/>
                      </a:moveTo>
                      <a:lnTo>
                        <a:pt x="1210" y="0"/>
                      </a:lnTo>
                      <a:lnTo>
                        <a:pt x="21600" y="0"/>
                      </a:lnTo>
                      <a:lnTo>
                        <a:pt x="21600" y="20215"/>
                      </a:lnTo>
                      <a:lnTo>
                        <a:pt x="20390" y="21600"/>
                      </a:lnTo>
                      <a:lnTo>
                        <a:pt x="0" y="21600"/>
                      </a:lnTo>
                      <a:close/>
                      <a:moveTo>
                        <a:pt x="0" y="1385"/>
                      </a:moveTo>
                      <a:lnTo>
                        <a:pt x="20390" y="1385"/>
                      </a:lnTo>
                      <a:lnTo>
                        <a:pt x="21600" y="0"/>
                      </a:lnTo>
                      <a:moveTo>
                        <a:pt x="20390" y="1385"/>
                      </a:moveTo>
                      <a:lnTo>
                        <a:pt x="2039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27" name="Cube 34"/>
              <p:cNvGrpSpPr/>
              <p:nvPr/>
            </p:nvGrpSpPr>
            <p:grpSpPr>
              <a:xfrm>
                <a:off x="18600" y="1463040"/>
                <a:ext cx="2371626" cy="975361"/>
                <a:chOff x="0" y="0"/>
                <a:chExt cx="2371624" cy="975360"/>
              </a:xfrm>
            </p:grpSpPr>
            <p:sp>
              <p:nvSpPr>
                <p:cNvPr id="223" name="Shape"/>
                <p:cNvSpPr/>
                <p:nvPr/>
              </p:nvSpPr>
              <p:spPr>
                <a:xfrm>
                  <a:off x="-1" y="-1"/>
                  <a:ext cx="2371626" cy="975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928"/>
                      </a:moveTo>
                      <a:lnTo>
                        <a:pt x="7373" y="0"/>
                      </a:lnTo>
                      <a:lnTo>
                        <a:pt x="21600" y="0"/>
                      </a:lnTo>
                      <a:lnTo>
                        <a:pt x="21600" y="3672"/>
                      </a:lnTo>
                      <a:lnTo>
                        <a:pt x="1422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A4A4A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4" name="Shape"/>
                <p:cNvSpPr/>
                <p:nvPr/>
              </p:nvSpPr>
              <p:spPr>
                <a:xfrm>
                  <a:off x="1562075" y="-1"/>
                  <a:ext cx="809550" cy="975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928"/>
                      </a:moveTo>
                      <a:lnTo>
                        <a:pt x="21600" y="0"/>
                      </a:lnTo>
                      <a:lnTo>
                        <a:pt x="21600" y="3672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5" name="Shape"/>
                <p:cNvSpPr/>
                <p:nvPr/>
              </p:nvSpPr>
              <p:spPr>
                <a:xfrm>
                  <a:off x="-1" y="-1"/>
                  <a:ext cx="2371626" cy="809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373" y="0"/>
                      </a:lnTo>
                      <a:lnTo>
                        <a:pt x="21600" y="0"/>
                      </a:lnTo>
                      <a:lnTo>
                        <a:pt x="1422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6" name="Shape"/>
                <p:cNvSpPr/>
                <p:nvPr/>
              </p:nvSpPr>
              <p:spPr>
                <a:xfrm>
                  <a:off x="-1" y="-1"/>
                  <a:ext cx="2371626" cy="975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928"/>
                      </a:moveTo>
                      <a:lnTo>
                        <a:pt x="7373" y="0"/>
                      </a:lnTo>
                      <a:lnTo>
                        <a:pt x="21600" y="0"/>
                      </a:lnTo>
                      <a:lnTo>
                        <a:pt x="21600" y="3672"/>
                      </a:lnTo>
                      <a:lnTo>
                        <a:pt x="14227" y="21600"/>
                      </a:lnTo>
                      <a:lnTo>
                        <a:pt x="0" y="21600"/>
                      </a:lnTo>
                      <a:close/>
                      <a:moveTo>
                        <a:pt x="0" y="17928"/>
                      </a:moveTo>
                      <a:lnTo>
                        <a:pt x="14227" y="17928"/>
                      </a:lnTo>
                      <a:lnTo>
                        <a:pt x="21600" y="0"/>
                      </a:lnTo>
                      <a:moveTo>
                        <a:pt x="14227" y="17928"/>
                      </a:moveTo>
                      <a:lnTo>
                        <a:pt x="14227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32" name="Cube 35"/>
              <p:cNvGrpSpPr/>
              <p:nvPr/>
            </p:nvGrpSpPr>
            <p:grpSpPr>
              <a:xfrm>
                <a:off x="1590904" y="107696"/>
                <a:ext cx="948650" cy="2337613"/>
                <a:chOff x="0" y="0"/>
                <a:chExt cx="948648" cy="2337612"/>
              </a:xfrm>
            </p:grpSpPr>
            <p:sp>
              <p:nvSpPr>
                <p:cNvPr id="228" name="Shape"/>
                <p:cNvSpPr/>
                <p:nvPr/>
              </p:nvSpPr>
              <p:spPr>
                <a:xfrm>
                  <a:off x="0" y="0"/>
                  <a:ext cx="948649" cy="23376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276"/>
                      </a:moveTo>
                      <a:lnTo>
                        <a:pt x="17928" y="0"/>
                      </a:lnTo>
                      <a:lnTo>
                        <a:pt x="21600" y="0"/>
                      </a:lnTo>
                      <a:lnTo>
                        <a:pt x="21600" y="14324"/>
                      </a:lnTo>
                      <a:lnTo>
                        <a:pt x="3672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A4A4A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9" name="Shape"/>
                <p:cNvSpPr/>
                <p:nvPr/>
              </p:nvSpPr>
              <p:spPr>
                <a:xfrm>
                  <a:off x="161269" y="0"/>
                  <a:ext cx="787381" cy="23376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276"/>
                      </a:moveTo>
                      <a:lnTo>
                        <a:pt x="21600" y="0"/>
                      </a:lnTo>
                      <a:lnTo>
                        <a:pt x="21600" y="14324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0" name="Shape"/>
                <p:cNvSpPr/>
                <p:nvPr/>
              </p:nvSpPr>
              <p:spPr>
                <a:xfrm>
                  <a:off x="0" y="0"/>
                  <a:ext cx="948649" cy="7873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7928" y="0"/>
                      </a:lnTo>
                      <a:lnTo>
                        <a:pt x="21600" y="0"/>
                      </a:lnTo>
                      <a:lnTo>
                        <a:pt x="3672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1" name="Shape"/>
                <p:cNvSpPr/>
                <p:nvPr/>
              </p:nvSpPr>
              <p:spPr>
                <a:xfrm>
                  <a:off x="0" y="0"/>
                  <a:ext cx="948649" cy="23376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276"/>
                      </a:moveTo>
                      <a:lnTo>
                        <a:pt x="17928" y="0"/>
                      </a:lnTo>
                      <a:lnTo>
                        <a:pt x="21600" y="0"/>
                      </a:lnTo>
                      <a:lnTo>
                        <a:pt x="21600" y="14324"/>
                      </a:lnTo>
                      <a:lnTo>
                        <a:pt x="3672" y="21600"/>
                      </a:lnTo>
                      <a:lnTo>
                        <a:pt x="0" y="21600"/>
                      </a:lnTo>
                      <a:close/>
                      <a:moveTo>
                        <a:pt x="0" y="7276"/>
                      </a:moveTo>
                      <a:lnTo>
                        <a:pt x="3672" y="7276"/>
                      </a:lnTo>
                      <a:lnTo>
                        <a:pt x="21600" y="0"/>
                      </a:lnTo>
                      <a:moveTo>
                        <a:pt x="3672" y="7276"/>
                      </a:moveTo>
                      <a:lnTo>
                        <a:pt x="3672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37" name="Cube 33"/>
              <p:cNvGrpSpPr/>
              <p:nvPr/>
            </p:nvGrpSpPr>
            <p:grpSpPr>
              <a:xfrm>
                <a:off x="0" y="-1"/>
                <a:ext cx="2632038" cy="1072897"/>
                <a:chOff x="0" y="0"/>
                <a:chExt cx="2632037" cy="1072896"/>
              </a:xfrm>
            </p:grpSpPr>
            <p:sp>
              <p:nvSpPr>
                <p:cNvPr id="233" name="Shape"/>
                <p:cNvSpPr/>
                <p:nvPr/>
              </p:nvSpPr>
              <p:spPr>
                <a:xfrm>
                  <a:off x="0" y="-1"/>
                  <a:ext cx="2632038" cy="10728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928"/>
                      </a:moveTo>
                      <a:lnTo>
                        <a:pt x="7308" y="0"/>
                      </a:lnTo>
                      <a:lnTo>
                        <a:pt x="21600" y="0"/>
                      </a:lnTo>
                      <a:lnTo>
                        <a:pt x="21600" y="3672"/>
                      </a:lnTo>
                      <a:lnTo>
                        <a:pt x="14292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A4A4A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4" name="Shape"/>
                <p:cNvSpPr/>
                <p:nvPr/>
              </p:nvSpPr>
              <p:spPr>
                <a:xfrm>
                  <a:off x="1741534" y="-1"/>
                  <a:ext cx="890504" cy="10728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928"/>
                      </a:moveTo>
                      <a:lnTo>
                        <a:pt x="21600" y="0"/>
                      </a:lnTo>
                      <a:lnTo>
                        <a:pt x="21600" y="3672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5" name="Shape"/>
                <p:cNvSpPr/>
                <p:nvPr/>
              </p:nvSpPr>
              <p:spPr>
                <a:xfrm>
                  <a:off x="0" y="0"/>
                  <a:ext cx="2632038" cy="89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308" y="0"/>
                      </a:lnTo>
                      <a:lnTo>
                        <a:pt x="21600" y="0"/>
                      </a:lnTo>
                      <a:lnTo>
                        <a:pt x="14292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6" name="Shape"/>
                <p:cNvSpPr/>
                <p:nvPr/>
              </p:nvSpPr>
              <p:spPr>
                <a:xfrm>
                  <a:off x="0" y="-1"/>
                  <a:ext cx="2632038" cy="10728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928"/>
                      </a:moveTo>
                      <a:lnTo>
                        <a:pt x="7308" y="0"/>
                      </a:lnTo>
                      <a:lnTo>
                        <a:pt x="21600" y="0"/>
                      </a:lnTo>
                      <a:lnTo>
                        <a:pt x="21600" y="3672"/>
                      </a:lnTo>
                      <a:lnTo>
                        <a:pt x="14292" y="21600"/>
                      </a:lnTo>
                      <a:lnTo>
                        <a:pt x="0" y="21600"/>
                      </a:lnTo>
                      <a:close/>
                      <a:moveTo>
                        <a:pt x="0" y="17928"/>
                      </a:moveTo>
                      <a:lnTo>
                        <a:pt x="14292" y="17928"/>
                      </a:lnTo>
                      <a:lnTo>
                        <a:pt x="21600" y="0"/>
                      </a:lnTo>
                      <a:moveTo>
                        <a:pt x="14292" y="17928"/>
                      </a:moveTo>
                      <a:lnTo>
                        <a:pt x="14292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239" name="Right Arrow 38"/>
            <p:cNvSpPr/>
            <p:nvPr/>
          </p:nvSpPr>
          <p:spPr>
            <a:xfrm>
              <a:off x="1447800" y="1524000"/>
              <a:ext cx="609600" cy="3048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" name="Right Arrow 40"/>
            <p:cNvSpPr/>
            <p:nvPr/>
          </p:nvSpPr>
          <p:spPr>
            <a:xfrm rot="5400000">
              <a:off x="609599" y="2286000"/>
              <a:ext cx="609601" cy="3048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1" name="Right Arrow 41"/>
            <p:cNvSpPr/>
            <p:nvPr/>
          </p:nvSpPr>
          <p:spPr>
            <a:xfrm rot="16200000">
              <a:off x="609599" y="762001"/>
              <a:ext cx="609601" cy="3048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It's rewritten a bit differently when applied to buildings &amp; housing:</a:t>
            </a:r>
          </a:p>
        </p:txBody>
      </p:sp>
      <p:sp>
        <p:nvSpPr>
          <p:cNvPr id="24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6096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1) In Europe and in engineering textbooks: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Heat flow = U A </a:t>
            </a:r>
            <a:r>
              <a:rPr b="0"/>
              <a:t>Δ</a:t>
            </a:r>
            <a:r>
              <a:t>T  </a:t>
            </a:r>
            <a:r>
              <a:rPr b="0">
                <a:solidFill>
                  <a:srgbClr val="FFFFFF"/>
                </a:solidFill>
              </a:rPr>
              <a:t>where U must be the same as κ		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 b="0">
              <a:solidFill>
                <a:srgbClr val="FFFFFF"/>
              </a:solidFill>
            </a:endParaRPr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0"/>
              <a:t>Lower U values =&gt; Lower heat loss!</a:t>
            </a:r>
          </a:p>
          <a:p>
            <a:pPr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The units of U? </a:t>
            </a:r>
            <a:r>
              <a:rPr b="0"/>
              <a:t> Inverting the equation, U = (Heat Flow) / A ΔT = (Power)  / A ΔT 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= (Watts) / (Area) (Temperature difference) = </a:t>
            </a:r>
            <a:r>
              <a:rPr sz="1600" b="1"/>
              <a:t>Watts / m</a:t>
            </a:r>
            <a:r>
              <a:rPr sz="1600" b="1" baseline="30000"/>
              <a:t>2</a:t>
            </a:r>
            <a:r>
              <a:rPr sz="1600" b="1"/>
              <a:t> - °C</a:t>
            </a:r>
            <a:endParaRPr sz="16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2) Or in the U.S. where, in housing, we're still cursed with antiquated British units: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Heat flow = A </a:t>
            </a:r>
            <a:r>
              <a:t>Δ</a:t>
            </a:r>
            <a:r>
              <a:rPr b="1"/>
              <a:t>T / R  </a:t>
            </a:r>
            <a:r>
              <a:rPr>
                <a:solidFill>
                  <a:srgbClr val="FFFFFF"/>
                </a:solidFill>
              </a:rPr>
              <a:t>where the </a:t>
            </a:r>
            <a:r>
              <a:rPr b="1"/>
              <a:t>"R value" </a:t>
            </a:r>
            <a:r>
              <a:rPr>
                <a:solidFill>
                  <a:srgbClr val="FFFFFF"/>
                </a:solidFill>
              </a:rPr>
              <a:t>must just equal 1 / κ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FFFFF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Higher R value =&gt; Lower heat loss!</a:t>
            </a:r>
          </a:p>
          <a:p>
            <a:pPr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units of R value?  R = A ΔT / (Heat Flow) = </a:t>
            </a:r>
            <a:r>
              <a:rPr b="1"/>
              <a:t>ft</a:t>
            </a:r>
            <a:r>
              <a:rPr b="1" baseline="30000"/>
              <a:t>2</a:t>
            </a:r>
            <a:r>
              <a:rPr b="1"/>
              <a:t> - °F / (Btu / hr) 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= </a:t>
            </a:r>
            <a:r>
              <a:rPr sz="1600" b="1"/>
              <a:t>ft</a:t>
            </a:r>
            <a:r>
              <a:rPr sz="1600" b="1" baseline="30000"/>
              <a:t>2</a:t>
            </a:r>
            <a:r>
              <a:rPr sz="1600" b="1"/>
              <a:t> - hr - °F / Btu    </a:t>
            </a:r>
            <a:r>
              <a:rPr sz="1600"/>
              <a:t>where Btu = a "British Thermal Unit" = 1055 Joules</a:t>
            </a:r>
          </a:p>
          <a:p>
            <a:pPr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 algn="ctr"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To convert:  Metric "U value" = 0.176 / (U.S. "R value")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2"/>
          <p:cNvSpPr txBox="1">
            <a:spLocks noGrp="1"/>
          </p:cNvSpPr>
          <p:nvPr>
            <p:ph type="title"/>
          </p:nvPr>
        </p:nvSpPr>
        <p:spPr>
          <a:xfrm>
            <a:off x="304800" y="381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A digression concerning many of the sources cited in this note set:</a:t>
            </a:r>
          </a:p>
        </p:txBody>
      </p:sp>
      <p:sp>
        <p:nvSpPr>
          <p:cNvPr id="117" name="Rectangle 3"/>
          <p:cNvSpPr txBox="1"/>
          <p:nvPr/>
        </p:nvSpPr>
        <p:spPr>
          <a:xfrm>
            <a:off x="152400" y="647700"/>
            <a:ext cx="8915400" cy="81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Early (pre 2017) versions of this note set drew heavily on </a:t>
            </a:r>
            <a:r>
              <a:rPr b="1">
                <a:solidFill>
                  <a:srgbClr val="FBC901"/>
                </a:solidFill>
              </a:rPr>
              <a:t>Department of Energy</a:t>
            </a:r>
            <a:r>
              <a:t> data</a:t>
            </a:r>
          </a:p>
          <a:p>
            <a:pPr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beginning in the Spring of 2017, the cited webpages began to disappear: 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01" y="1616089"/>
            <a:ext cx="4413393" cy="2910478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Rectangle 3"/>
          <p:cNvSpPr txBox="1"/>
          <p:nvPr/>
        </p:nvSpPr>
        <p:spPr>
          <a:xfrm>
            <a:off x="152400" y="4729766"/>
            <a:ext cx="8915400" cy="1784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Searches using old webpage wording also turned up mostly broken links</a:t>
            </a:r>
          </a:p>
          <a:p>
            <a:pPr lvl="1"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As have searches repeated up to this day</a:t>
            </a:r>
          </a:p>
          <a:p>
            <a:pPr>
              <a:spcBef>
                <a:spcPts val="400"/>
              </a:spcBef>
              <a:defRPr sz="9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b="1">
                <a:solidFill>
                  <a:srgbClr val="FBC901"/>
                </a:solidFill>
              </a:rPr>
              <a:t>Environmental Protection Agency</a:t>
            </a:r>
            <a:r>
              <a:t> webpages also began disappearing</a:t>
            </a:r>
          </a:p>
          <a:p>
            <a:pPr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for those disappearances I found an unambiguous explanation: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5"/>
          <p:cNvSpPr txBox="1"/>
          <p:nvPr/>
        </p:nvSpPr>
        <p:spPr>
          <a:xfrm>
            <a:off x="381000" y="6313930"/>
            <a:ext cx="8534400" cy="544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1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1: http://www.engineeringtoolbox.com/heat-loss-transmission-d_748.html 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1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2:  "Energy – Its Use and the Environment,"  Hinrichs &amp; Kleinbach, Chapter 5, Table 5.1, page 128 (Brooks/Cole 2013)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1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3: "Sustainable Energy without the Hot Air," McKay, Chapter E, Table E.2, page 290 (UIT Cambridge 2009)</a:t>
            </a:r>
          </a:p>
        </p:txBody>
      </p:sp>
      <p:sp>
        <p:nvSpPr>
          <p:cNvPr id="24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381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112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r>
              <a:t>Some R and U</a:t>
            </a:r>
            <a:r>
              <a:rPr baseline="29916"/>
              <a:t> </a:t>
            </a:r>
            <a:r>
              <a:t>values for housing </a:t>
            </a:r>
            <a:r>
              <a:rPr sz="1727"/>
              <a:t>(plus their cross conversions)</a:t>
            </a:r>
            <a:r>
              <a:t>:</a:t>
            </a:r>
          </a:p>
        </p:txBody>
      </p:sp>
      <p:sp>
        <p:nvSpPr>
          <p:cNvPr id="249" name="Rectangle 3"/>
          <p:cNvSpPr txBox="1">
            <a:spLocks noGrp="1"/>
          </p:cNvSpPr>
          <p:nvPr>
            <p:ph type="body" idx="1"/>
          </p:nvPr>
        </p:nvSpPr>
        <p:spPr>
          <a:xfrm>
            <a:off x="393700" y="584200"/>
            <a:ext cx="8204796" cy="5715000"/>
          </a:xfrm>
          <a:prstGeom prst="rect">
            <a:avLst/>
          </a:prstGeom>
        </p:spPr>
        <p:txBody>
          <a:bodyPr/>
          <a:lstStyle/>
          <a:p>
            <a:pPr defTabSz="813816">
              <a:spcBef>
                <a:spcPts val="300"/>
              </a:spcBef>
              <a:defRPr sz="1424">
                <a:effectLst>
                  <a:outerShdw blurRad="33909" dist="33909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Material 		Thickness		R 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(ft</a:t>
            </a:r>
            <a:r>
              <a:rPr baseline="29752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-hr-°F/Btu)	</a:t>
            </a:r>
            <a:r>
              <a:t>	U 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(W/m</a:t>
            </a:r>
            <a:r>
              <a:rPr baseline="29752"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-°C)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Solid wood door</a:t>
            </a:r>
            <a:r>
              <a:rPr baseline="29752"/>
              <a:t>1</a:t>
            </a:r>
            <a:r>
              <a:t>	2"		(0.067)			2.6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Wood</a:t>
            </a:r>
            <a:r>
              <a:rPr baseline="29752"/>
              <a:t>1</a:t>
            </a:r>
            <a:r>
              <a:t>		1"		(0.063)			2.8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Hard/Soft woods</a:t>
            </a:r>
            <a:r>
              <a:rPr baseline="29752"/>
              <a:t>2</a:t>
            </a:r>
            <a:r>
              <a:t>	1" 		0.9 – 1.25			(1.95-0.14)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Plywood</a:t>
            </a:r>
            <a:r>
              <a:rPr baseline="29752"/>
              <a:t>2</a:t>
            </a:r>
            <a:r>
              <a:t>		½"		0.62			(0.28)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Sheetrock (Gypsum)</a:t>
            </a:r>
            <a:r>
              <a:rPr baseline="29752"/>
              <a:t>2</a:t>
            </a:r>
            <a:r>
              <a:t>	½"		0.45			(0.39)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Fiberglass insulation</a:t>
            </a:r>
            <a:r>
              <a:rPr baseline="29752"/>
              <a:t>2</a:t>
            </a:r>
            <a:r>
              <a:t>	3 1/2" /  6"		10.9 / 19			(0.016 / 0.0093)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Polyurethane foam</a:t>
            </a:r>
            <a:r>
              <a:rPr baseline="29752"/>
              <a:t>2</a:t>
            </a:r>
            <a:r>
              <a:t>	1"		6.3			(0.028)</a:t>
            </a:r>
            <a:endParaRPr sz="356"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Cellulose insulation</a:t>
            </a:r>
            <a:r>
              <a:rPr baseline="29752"/>
              <a:t>2</a:t>
            </a:r>
            <a:r>
              <a:t>	1"		3.7			(0.047)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Single pane glass</a:t>
            </a:r>
            <a:r>
              <a:rPr baseline="29752"/>
              <a:t>1</a:t>
            </a:r>
            <a:r>
              <a:t>			(0.0347)			4.7</a:t>
            </a:r>
            <a:endParaRPr sz="356"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Single pane glass</a:t>
            </a:r>
            <a:r>
              <a:rPr baseline="29752"/>
              <a:t>3</a:t>
            </a:r>
            <a:r>
              <a:t>			(0.035)			5.0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Double pane glass</a:t>
            </a:r>
            <a:r>
              <a:rPr baseline="29752"/>
              <a:t>1</a:t>
            </a:r>
            <a:r>
              <a:t>			(0.0628)			2.8</a:t>
            </a:r>
            <a:endParaRPr sz="356"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Double Pane glass</a:t>
            </a:r>
            <a:r>
              <a:rPr baseline="29752"/>
              <a:t>3</a:t>
            </a:r>
            <a:r>
              <a:t>	20 mm gap		(0.10)			1.7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Solid brick wall</a:t>
            </a:r>
            <a:r>
              <a:rPr baseline="29752"/>
              <a:t>1</a:t>
            </a:r>
            <a:r>
              <a:t>	10"		(0.088)			2</a:t>
            </a:r>
            <a:endParaRPr sz="356"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Solid brick wall</a:t>
            </a:r>
            <a:r>
              <a:rPr baseline="29752"/>
              <a:t>3</a:t>
            </a:r>
            <a:r>
              <a:t>	9"		(0.08)			2.2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Insulated brick wall</a:t>
            </a:r>
            <a:r>
              <a:rPr baseline="29752"/>
              <a:t>3</a:t>
            </a:r>
            <a:r>
              <a:t>	11"		(0.29)			0.6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Timber framed floor</a:t>
            </a:r>
            <a:r>
              <a:rPr baseline="29752"/>
              <a:t>3</a:t>
            </a:r>
            <a:r>
              <a:t>			(0.25)			0.7</a:t>
            </a:r>
          </a:p>
          <a:p>
            <a:pPr defTabSz="813816">
              <a:defRPr sz="35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13816">
              <a:spcBef>
                <a:spcPts val="200"/>
              </a:spcBef>
              <a:defRPr sz="1246">
                <a:effectLst>
                  <a:outerShdw blurRad="33909" dist="33909" dir="2700000" rotWithShape="0">
                    <a:srgbClr val="000000"/>
                  </a:outerShdw>
                </a:effectLst>
              </a:defRPr>
            </a:pPr>
            <a:r>
              <a:t>Solid concrete floor</a:t>
            </a:r>
            <a:r>
              <a:rPr baseline="29752"/>
              <a:t>3</a:t>
            </a:r>
            <a:r>
              <a:t>			0.22)			0.8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http://www.designingbuildings.co.uk/wiki/U-values</a:t>
            </a:r>
          </a:p>
        </p:txBody>
      </p:sp>
      <p:sp>
        <p:nvSpPr>
          <p:cNvPr id="25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Warning / Disclaimer:</a:t>
            </a:r>
          </a:p>
        </p:txBody>
      </p:sp>
      <p:sp>
        <p:nvSpPr>
          <p:cNvPr id="2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preceding table took me hours to compile!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Not</a:t>
            </a:r>
            <a:r>
              <a:rPr b="0"/>
              <a:t> because I could not find data sources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because they so often disagreed . . .  even radically!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 ended up gathering data from three or more sources, for virtually all materials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then tossing the outliers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Nevertheless: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Seek out additional verification before </a:t>
            </a:r>
            <a:r>
              <a:rPr b="1"/>
              <a:t>relying</a:t>
            </a:r>
            <a:r>
              <a:t> upon any of those data!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5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But how would you then </a:t>
            </a:r>
            <a:r>
              <a:rPr b="1"/>
              <a:t>use</a:t>
            </a:r>
            <a:r>
              <a:t> such (verified) data?</a:t>
            </a:r>
          </a:p>
        </p:txBody>
      </p:sp>
      <p:sp>
        <p:nvSpPr>
          <p:cNvPr id="25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You'd </a:t>
            </a:r>
            <a:r>
              <a:rPr b="1"/>
              <a:t>add</a:t>
            </a:r>
            <a:r>
              <a:t> all the heat flows, as calculated from </a:t>
            </a:r>
            <a:r>
              <a:rPr b="1">
                <a:solidFill>
                  <a:srgbClr val="FFCC00"/>
                </a:solidFill>
              </a:rPr>
              <a:t>Heat flow = U A </a:t>
            </a:r>
            <a:r>
              <a:rPr>
                <a:solidFill>
                  <a:srgbClr val="FFCC00"/>
                </a:solidFill>
              </a:rPr>
              <a:t>Δ</a:t>
            </a:r>
            <a:r>
              <a:rPr b="1">
                <a:solidFill>
                  <a:srgbClr val="FFCC00"/>
                </a:solidFill>
              </a:rPr>
              <a:t>T = A </a:t>
            </a:r>
            <a:r>
              <a:rPr>
                <a:solidFill>
                  <a:srgbClr val="FFCC00"/>
                </a:solidFill>
              </a:rPr>
              <a:t>Δ</a:t>
            </a:r>
            <a:r>
              <a:rPr b="1">
                <a:solidFill>
                  <a:srgbClr val="FFCC00"/>
                </a:solidFill>
              </a:rPr>
              <a:t>T / R</a:t>
            </a:r>
          </a:p>
          <a:p>
            <a:pPr defTabSz="868680">
              <a:defRPr sz="855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CC00"/>
              </a:solidFill>
            </a:endParaRP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So for </a:t>
            </a:r>
            <a:r>
              <a:rPr b="1"/>
              <a:t>each</a:t>
            </a:r>
            <a:r>
              <a:t> wall, ceiling or floor, you'd need its R (or U) value</a:t>
            </a:r>
          </a:p>
          <a:p>
            <a:pPr defTabSz="868680"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solidFill>
                  <a:srgbClr val="FFCC66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FD94A"/>
                </a:solidFill>
              </a:rPr>
              <a:t>What if you couldn't find U/R data for your particular wall/ceiling/floor?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FD94A"/>
              </a:solidFill>
            </a:endParaRP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If you knew it consisted of ½" sheetrock + 3.5" fiberglass insulation + 1" plywood</a:t>
            </a:r>
          </a:p>
          <a:p>
            <a:pPr defTabSz="868680"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You'd ADD the R values for each of its layers (e.g., from table above):</a:t>
            </a:r>
          </a:p>
          <a:p>
            <a:pPr defTabSz="868680"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R</a:t>
            </a:r>
            <a:r>
              <a:rPr baseline="-25999"/>
              <a:t>total</a:t>
            </a:r>
            <a:r>
              <a:rPr b="1"/>
              <a:t> </a:t>
            </a:r>
            <a:r>
              <a:rPr sz="1520"/>
              <a:t>= </a:t>
            </a:r>
            <a:r>
              <a:t>R</a:t>
            </a:r>
            <a:r>
              <a:rPr baseline="-25999"/>
              <a:t>sheetrock</a:t>
            </a:r>
            <a:r>
              <a:t> + R</a:t>
            </a:r>
            <a:r>
              <a:rPr baseline="-25999"/>
              <a:t>3.5" insulation</a:t>
            </a:r>
            <a:r>
              <a:t> + R</a:t>
            </a:r>
            <a:r>
              <a:rPr baseline="-25999"/>
              <a:t>0.5" plywood</a:t>
            </a:r>
            <a:r>
              <a:t> </a:t>
            </a:r>
            <a:r>
              <a:rPr sz="1520"/>
              <a:t>= 0.45 + 10.9 + 0.62 = </a:t>
            </a:r>
            <a:r>
              <a:rPr sz="1520" b="1">
                <a:solidFill>
                  <a:srgbClr val="FFCC00"/>
                </a:solidFill>
              </a:rPr>
              <a:t>11.98</a:t>
            </a:r>
            <a:endParaRPr sz="855" b="1">
              <a:solidFill>
                <a:srgbClr val="FFCC00"/>
              </a:solidFill>
            </a:endParaRP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sz="855" b="1">
              <a:solidFill>
                <a:srgbClr val="FFCC00"/>
              </a:solidFill>
            </a:endParaRP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While U's are a bit harder to use because: </a:t>
            </a:r>
          </a:p>
          <a:p>
            <a:pPr defTabSz="868680"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U</a:t>
            </a:r>
            <a:r>
              <a:rPr baseline="-25999"/>
              <a:t>total</a:t>
            </a:r>
            <a:r>
              <a:t> = 1 / Sum (1/U</a:t>
            </a:r>
            <a:r>
              <a:rPr baseline="-25999"/>
              <a:t>1st layer </a:t>
            </a:r>
            <a:r>
              <a:t>+ 1/U</a:t>
            </a:r>
            <a:r>
              <a:rPr baseline="-25999"/>
              <a:t>2nd layer </a:t>
            </a:r>
            <a:r>
              <a:t>+ . . . + 1/U</a:t>
            </a:r>
            <a:r>
              <a:rPr baseline="-25999"/>
              <a:t>last layer</a:t>
            </a:r>
            <a:r>
              <a:t>)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Above would be a "timber frame" wall built to minimal current U.S. standards</a:t>
            </a:r>
          </a:p>
          <a:p>
            <a:pPr defTabSz="868680"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is still </a:t>
            </a:r>
            <a:r>
              <a:rPr b="1"/>
              <a:t>hugely </a:t>
            </a:r>
            <a:r>
              <a:t>better than traditional British R</a:t>
            </a:r>
            <a:r>
              <a:rPr baseline="-25999"/>
              <a:t>solid brick wall </a:t>
            </a:r>
            <a:r>
              <a:t>= </a:t>
            </a:r>
            <a:r>
              <a:rPr b="1">
                <a:solidFill>
                  <a:srgbClr val="FFCC00"/>
                </a:solidFill>
              </a:rPr>
              <a:t>0.08</a:t>
            </a:r>
            <a:r>
              <a:t> !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60" name="Rectangle 2"/>
          <p:cNvSpPr txBox="1">
            <a:spLocks noGrp="1"/>
          </p:cNvSpPr>
          <p:nvPr>
            <p:ph type="title"/>
          </p:nvPr>
        </p:nvSpPr>
        <p:spPr>
          <a:xfrm>
            <a:off x="304800" y="131233"/>
            <a:ext cx="8534400" cy="457201"/>
          </a:xfrm>
          <a:prstGeom prst="rect">
            <a:avLst/>
          </a:prstGeom>
        </p:spPr>
        <p:txBody>
          <a:bodyPr/>
          <a:lstStyle/>
          <a:p>
            <a:r>
              <a:t>Next you'd need areas through which the heat is flowing</a:t>
            </a:r>
          </a:p>
        </p:txBody>
      </p:sp>
      <p:sp>
        <p:nvSpPr>
          <p:cNvPr id="26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867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you'd get by measuring the areas of the exterior walls/ceiling/floors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Subtracting out the area of any doors or windows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(and later calculating their heat flows separately)</a:t>
            </a:r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FINALLY, you'd need the temperature difference across those barriers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you could measure at a particular time . . .  or much better:</a:t>
            </a:r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To get heat flow over a full season, consult  "degree day map"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Those maps integrate the </a:t>
            </a:r>
            <a:r>
              <a:rPr b="1"/>
              <a:t>following</a:t>
            </a:r>
            <a:r>
              <a:t> </a:t>
            </a:r>
            <a:r>
              <a:rPr b="1"/>
              <a:t>quantity</a:t>
            </a:r>
            <a:r>
              <a:t> over a </a:t>
            </a:r>
            <a:r>
              <a:rPr b="1"/>
              <a:t>whole</a:t>
            </a:r>
            <a:r>
              <a:t> heating season:</a:t>
            </a:r>
          </a:p>
          <a:p>
            <a:pPr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(Average inside temp. - Outside temp.) x (Net time spent at that difference)</a:t>
            </a:r>
            <a:endParaRPr b="1"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With a "</a:t>
            </a:r>
            <a:r>
              <a:rPr b="1"/>
              <a:t>heating season</a:t>
            </a:r>
            <a:r>
              <a:t>" defined as part of year when it's colder outside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a "</a:t>
            </a:r>
            <a:r>
              <a:rPr b="1"/>
              <a:t>cooling season</a:t>
            </a:r>
            <a:r>
              <a:t>" defined as part of year when it's hotter outside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 Figure: "Energy – Its Use and the Environment,"  Hinrichs &amp; Kleinbach, page 135 (Brooks/Cole 2013)</a:t>
            </a:r>
          </a:p>
        </p:txBody>
      </p:sp>
      <p:sp>
        <p:nvSpPr>
          <p:cNvPr id="26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Yielding degree-day maps such as this:</a:t>
            </a:r>
          </a:p>
        </p:txBody>
      </p:sp>
      <p:sp>
        <p:nvSpPr>
          <p:cNvPr id="26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6388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</a:t>
            </a:r>
            <a:r>
              <a:rPr b="1"/>
              <a:t>heating season degree day map</a:t>
            </a:r>
            <a:r>
              <a:t>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So for central Virginia, a house's total cool season </a:t>
            </a:r>
            <a:r>
              <a:rPr b="1">
                <a:solidFill>
                  <a:srgbClr val="FFCC00"/>
                </a:solidFill>
              </a:rPr>
              <a:t>conductive</a:t>
            </a:r>
            <a:r>
              <a:t> heat loss would be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For ONLY walls/ceilings/floors/doors/windows exposed to outside temperature: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= Sum [ A</a:t>
            </a:r>
            <a:r>
              <a:rPr baseline="-25000"/>
              <a:t>wall i</a:t>
            </a:r>
            <a:r>
              <a:t>/R</a:t>
            </a:r>
            <a:r>
              <a:rPr baseline="-25000"/>
              <a:t>wall i</a:t>
            </a:r>
            <a:r>
              <a:t> + ... + A</a:t>
            </a:r>
            <a:r>
              <a:rPr baseline="-25000"/>
              <a:t>floor j</a:t>
            </a:r>
            <a:r>
              <a:t>/R</a:t>
            </a:r>
            <a:r>
              <a:rPr baseline="-25000"/>
              <a:t>wall j</a:t>
            </a:r>
            <a:r>
              <a:t> +...+ A</a:t>
            </a:r>
            <a:r>
              <a:rPr baseline="-25000"/>
              <a:t>door k</a:t>
            </a:r>
            <a:r>
              <a:t>/R</a:t>
            </a:r>
            <a:r>
              <a:rPr baseline="-25000"/>
              <a:t>door k</a:t>
            </a:r>
            <a:r>
              <a:t> +...+ A</a:t>
            </a:r>
            <a:r>
              <a:rPr baseline="-25000"/>
              <a:t>window l</a:t>
            </a:r>
            <a:r>
              <a:t>/R</a:t>
            </a:r>
            <a:r>
              <a:rPr baseline="-25000"/>
              <a:t>window l</a:t>
            </a:r>
            <a:r>
              <a:t> ]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x [4500 °F  days]</a:t>
            </a:r>
          </a:p>
        </p:txBody>
      </p:sp>
      <p:pic>
        <p:nvPicPr>
          <p:cNvPr id="26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6324600" cy="296869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Rectangle 6"/>
          <p:cNvSpPr/>
          <p:nvPr/>
        </p:nvSpPr>
        <p:spPr>
          <a:xfrm>
            <a:off x="1371600" y="2209800"/>
            <a:ext cx="1447800" cy="228600"/>
          </a:xfrm>
          <a:prstGeom prst="rect">
            <a:avLst/>
          </a:prstGeom>
          <a:solidFill>
            <a:srgbClr val="FFFF00">
              <a:alpha val="36000"/>
            </a:srgbClr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TextBox 7"/>
          <p:cNvSpPr txBox="1"/>
          <p:nvPr/>
        </p:nvSpPr>
        <p:spPr>
          <a:xfrm>
            <a:off x="6400800" y="2514600"/>
            <a:ext cx="4572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CC00"/>
                </a:solidFill>
              </a:defRPr>
            </a:lvl1pPr>
          </a:lstStyle>
          <a:p>
            <a:r>
              <a:t>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http://www.newcastle-staffs.gov.uk/housing_content.asp?id=SXBC10-A780DDF0&amp;cat=1403     (no cached copy)</a:t>
            </a:r>
          </a:p>
        </p:txBody>
      </p:sp>
      <p:sp>
        <p:nvSpPr>
          <p:cNvPr id="27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How big a deal </a:t>
            </a:r>
            <a:r>
              <a:rPr b="1"/>
              <a:t>is</a:t>
            </a:r>
            <a:r>
              <a:t> such </a:t>
            </a:r>
            <a:r>
              <a:rPr b="1">
                <a:solidFill>
                  <a:srgbClr val="FFD94A"/>
                </a:solidFill>
              </a:rPr>
              <a:t>conductive heat loss / gain </a:t>
            </a:r>
            <a:r>
              <a:t>?</a:t>
            </a:r>
          </a:p>
        </p:txBody>
      </p:sp>
      <p:sp>
        <p:nvSpPr>
          <p:cNvPr id="27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90210"/>
            <a:ext cx="8915400" cy="5562601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As noted above, I found little information on housing energy in textbooks and online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we can look back to that </a:t>
            </a:r>
            <a:r>
              <a:rPr b="1"/>
              <a:t>British</a:t>
            </a:r>
            <a:r>
              <a:t> figure to make an estimate: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There homes make much heavier use of bricks and ceramic roof tiles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makes their walls &amp; attic/roofs MUCH more thermally conductive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such homes, these outside surfaces account for 60% of the total home heat loss</a:t>
            </a:r>
          </a:p>
          <a:p>
            <a:pPr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I'd be surprised if U.S. homes cut this below 20%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Leaving another ~ 80% of energy loss to account for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Thus, moving on to our next candidate: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</p:txBody>
      </p:sp>
      <p:pic>
        <p:nvPicPr>
          <p:cNvPr id="27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88753"/>
            <a:ext cx="3062965" cy="2964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5"/>
          <p:cNvSpPr txBox="1"/>
          <p:nvPr/>
        </p:nvSpPr>
        <p:spPr>
          <a:xfrm>
            <a:off x="304800" y="6385465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Figure: "Energy – Its Use and the Environment,"  Hinrichs &amp; Kleinbach, page 133 (Brooks/Cole 2013)</a:t>
            </a:r>
            <a:endParaRPr>
              <a:solidFill>
                <a:srgbClr val="E5FFFF"/>
              </a:solidFill>
            </a:endParaRPr>
          </a:p>
          <a:p>
            <a: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http://en.wikipedia.org/wiki/Infiltration_%28HVAC%29</a:t>
            </a:r>
          </a:p>
        </p:txBody>
      </p:sp>
      <p:sp>
        <p:nvSpPr>
          <p:cNvPr id="27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C00"/>
                </a:solidFill>
              </a:defRPr>
            </a:lvl1pPr>
          </a:lstStyle>
          <a:p>
            <a:r>
              <a:t>Convective Heat Transfer</a:t>
            </a:r>
          </a:p>
        </p:txBody>
      </p:sp>
      <p:sp>
        <p:nvSpPr>
          <p:cNvPr id="27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21359"/>
            <a:ext cx="8915400" cy="5562601"/>
          </a:xfrm>
          <a:prstGeom prst="rect">
            <a:avLst/>
          </a:prstGeom>
        </p:spPr>
        <p:txBody>
          <a:bodyPr/>
          <a:lstStyle/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"Movement of hot atoms/molecules to cooler places as driven by</a:t>
            </a:r>
            <a:endParaRPr b="1"/>
          </a:p>
          <a:p>
            <a:pPr>
              <a:tabLst>
                <a:tab pos="393700" algn="l"/>
              </a:tabLst>
              <a:defRPr sz="800" b="1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gravity pushing cool/dense air below hotter/less-dense air OR by winds"</a:t>
            </a:r>
          </a:p>
          <a:p>
            <a:pPr>
              <a:tabLst>
                <a:tab pos="393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MANY, MANY paths by which outside air can be driven into our homes</a:t>
            </a:r>
          </a:p>
          <a:p>
            <a:pPr>
              <a:tabLst>
                <a:tab pos="3937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how important can these tiny cracks/holes be?</a:t>
            </a:r>
          </a:p>
          <a:p>
            <a:pPr>
              <a:tabLst>
                <a:tab pos="3937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It is estimated that a typical U.S. home experiences</a:t>
            </a:r>
          </a:p>
          <a:p>
            <a:pPr>
              <a:tabLst>
                <a:tab pos="3937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FD94A"/>
                </a:solidFill>
              </a:rPr>
              <a:t>1 complete home air exchange PER HOUR</a:t>
            </a:r>
          </a:p>
          <a:p>
            <a:pPr>
              <a:tabLst>
                <a:tab pos="3937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D94A"/>
              </a:solidFill>
            </a:endParaRPr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other words, </a:t>
            </a:r>
            <a:r>
              <a:rPr b="1"/>
              <a:t>every hour </a:t>
            </a:r>
            <a:r>
              <a:t>your furnace must:</a:t>
            </a:r>
          </a:p>
          <a:p>
            <a:pPr>
              <a:tabLst>
                <a:tab pos="3937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Heat, from outside to inside temperature,</a:t>
            </a:r>
          </a:p>
          <a:p>
            <a:pPr>
              <a:tabLst>
                <a:tab pos="393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the air volume of your entire house</a:t>
            </a:r>
          </a:p>
          <a:p>
            <a:pPr>
              <a:tabLst>
                <a:tab pos="393700" algn="l"/>
              </a:tabLst>
              <a:defRPr sz="1100">
                <a:solidFill>
                  <a:srgbClr val="FFD94A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3937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=&gt; ~ 1/3 of U.S. home heating energy </a:t>
            </a:r>
            <a:r>
              <a:rPr baseline="30000"/>
              <a:t>1</a:t>
            </a:r>
            <a:endParaRPr baseline="30000">
              <a:solidFill>
                <a:srgbClr val="FFD94A"/>
              </a:solidFill>
            </a:endParaRPr>
          </a:p>
          <a:p>
            <a:pPr>
              <a:tabLst>
                <a:tab pos="3937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 baseline="30000">
              <a:solidFill>
                <a:srgbClr val="FFD94A"/>
              </a:solidFill>
            </a:endParaRPr>
          </a:p>
          <a:p>
            <a:pPr>
              <a:tabLst>
                <a:tab pos="393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FD94A"/>
                </a:solidFill>
              </a:rPr>
              <a:t>Which can </a:t>
            </a:r>
            <a:r>
              <a:rPr b="1">
                <a:solidFill>
                  <a:srgbClr val="FFD94A"/>
                </a:solidFill>
              </a:rPr>
              <a:t>double</a:t>
            </a:r>
            <a:r>
              <a:rPr>
                <a:solidFill>
                  <a:srgbClr val="FFD94A"/>
                </a:solidFill>
              </a:rPr>
              <a:t> when outside wind speed rises to just 20 mph!</a:t>
            </a:r>
          </a:p>
        </p:txBody>
      </p:sp>
      <p:pic>
        <p:nvPicPr>
          <p:cNvPr id="27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349544"/>
            <a:ext cx="2820785" cy="328925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Bent Arrow 5"/>
          <p:cNvSpPr/>
          <p:nvPr/>
        </p:nvSpPr>
        <p:spPr>
          <a:xfrm rot="5400000">
            <a:off x="8001000" y="1905000"/>
            <a:ext cx="381000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2150"/>
                </a:lnTo>
                <a:cubicBezTo>
                  <a:pt x="0" y="6931"/>
                  <a:pt x="4231" y="2700"/>
                  <a:pt x="9450" y="2700"/>
                </a:cubicBezTo>
                <a:lnTo>
                  <a:pt x="16200" y="2700"/>
                </a:lnTo>
                <a:lnTo>
                  <a:pt x="16200" y="0"/>
                </a:lnTo>
                <a:lnTo>
                  <a:pt x="21600" y="5400"/>
                </a:lnTo>
                <a:lnTo>
                  <a:pt x="16200" y="10800"/>
                </a:lnTo>
                <a:lnTo>
                  <a:pt x="16200" y="8100"/>
                </a:lnTo>
                <a:lnTo>
                  <a:pt x="9450" y="8100"/>
                </a:lnTo>
                <a:cubicBezTo>
                  <a:pt x="7213" y="8100"/>
                  <a:pt x="5400" y="9913"/>
                  <a:pt x="5400" y="12150"/>
                </a:cubicBezTo>
                <a:lnTo>
                  <a:pt x="5400" y="21600"/>
                </a:lnTo>
                <a:close/>
              </a:path>
            </a:pathLst>
          </a:custGeom>
          <a:solidFill>
            <a:srgbClr val="FFD94A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http://www.greenbuildingadvisor.com/blogs/dept/musings/how-much-fresh-air-does-your-home-need</a:t>
            </a:r>
          </a:p>
        </p:txBody>
      </p:sp>
      <p:sp>
        <p:nvSpPr>
          <p:cNvPr id="28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But don't we </a:t>
            </a:r>
            <a:r>
              <a:rPr b="1"/>
              <a:t>need</a:t>
            </a:r>
            <a:r>
              <a:t> some fresh air?</a:t>
            </a:r>
          </a:p>
        </p:txBody>
      </p:sp>
      <p:sp>
        <p:nvSpPr>
          <p:cNvPr id="28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562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Won't we suffocate otherwise?  Or be poisoned by household chemicals?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Amer. Soc. of Heating, Refrigerating &amp; AC Engineers (ASHRAE) had a standard of: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7 cfm/person + 1 cfm/(100 ft</a:t>
            </a:r>
            <a:r>
              <a:rPr sz="1600" baseline="30000"/>
              <a:t>2</a:t>
            </a:r>
            <a:r>
              <a:rPr sz="1600"/>
              <a:t> of floor space)     ("cfm" = cubic foot / min)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Assume 4 people living in a 2000 ft</a:t>
            </a:r>
            <a:r>
              <a:rPr baseline="30000"/>
              <a:t>2</a:t>
            </a:r>
            <a:r>
              <a:t> home (with typical 8' ceilings):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Required air exchange:  7 x 4 cfm + 1 x 20 cfm = 48 ft</a:t>
            </a:r>
            <a:r>
              <a:rPr sz="1600" baseline="30000"/>
              <a:t>3</a:t>
            </a:r>
            <a:r>
              <a:rPr sz="1600"/>
              <a:t>/min</a:t>
            </a:r>
          </a:p>
          <a:p>
            <a:pPr>
              <a:defRPr sz="5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Air volume of home: 2000 x 8 ft</a:t>
            </a:r>
            <a:r>
              <a:rPr baseline="30000"/>
              <a:t>3</a:t>
            </a:r>
            <a:r>
              <a:t> = 16,000 ft</a:t>
            </a:r>
            <a:r>
              <a:rPr baseline="30000"/>
              <a:t>3</a:t>
            </a:r>
          </a:p>
          <a:p>
            <a:pPr>
              <a:defRPr sz="600">
                <a:latin typeface="+mn-lt"/>
                <a:ea typeface="+mn-ea"/>
                <a:cs typeface="+mn-cs"/>
                <a:sym typeface="Arial"/>
              </a:defRPr>
            </a:pPr>
            <a:endParaRPr baseline="300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1"/>
              <a:t>Required home air changes/hour = 60 x (48/16,000) = </a:t>
            </a:r>
            <a:r>
              <a:rPr b="1">
                <a:solidFill>
                  <a:srgbClr val="FFCC00"/>
                </a:solidFill>
              </a:rPr>
              <a:t>0.18</a:t>
            </a:r>
            <a:endParaRPr sz="1800" b="1">
              <a:solidFill>
                <a:srgbClr val="FFCC00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sz="1800" b="1">
              <a:solidFill>
                <a:srgbClr val="FFCC00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2013, the standard was changed to 7 cfm/person + 3 cfm/(100 ft</a:t>
            </a:r>
            <a:r>
              <a:rPr baseline="30000"/>
              <a:t>2</a:t>
            </a:r>
            <a:r>
              <a:t> of floor space) 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New required air exchange:  7 x 4 cfm + 3 x 20 cfm = 88 ft</a:t>
            </a:r>
            <a:r>
              <a:rPr sz="1600" baseline="30000"/>
              <a:t>3</a:t>
            </a:r>
            <a:r>
              <a:rPr sz="1600"/>
              <a:t>/min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 sz="16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1"/>
              <a:t>New required home air changes/hour = </a:t>
            </a:r>
            <a:r>
              <a:rPr b="1">
                <a:solidFill>
                  <a:srgbClr val="FFCC00"/>
                </a:solidFill>
              </a:rPr>
              <a:t>0.33</a:t>
            </a:r>
          </a:p>
          <a:p>
            <a:pPr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CC00"/>
              </a:solidFill>
            </a:endParaRPr>
          </a:p>
          <a:p>
            <a:pPr algn="ctr"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Both are a </a:t>
            </a:r>
            <a:r>
              <a:rPr b="1"/>
              <a:t>lot less </a:t>
            </a:r>
            <a:r>
              <a:t>then the 1 full exchange/hour you're likely getting now!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My (confirming) experience with leaky American homes</a:t>
            </a:r>
          </a:p>
        </p:txBody>
      </p:sp>
      <p:sp>
        <p:nvSpPr>
          <p:cNvPr id="28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5556727"/>
          </a:xfrm>
          <a:prstGeom prst="rect">
            <a:avLst/>
          </a:prstGeom>
        </p:spPr>
        <p:txBody>
          <a:bodyPr/>
          <a:lstStyle/>
          <a:p>
            <a:pPr defTabSz="868680"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Our incredibly poorly designed U.S. doors / door frames:</a:t>
            </a:r>
          </a:p>
          <a:p>
            <a:pPr defTabSz="868680">
              <a:defRPr sz="114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Our doors DO have slender rubber weather-sealing gaskets for which:</a:t>
            </a:r>
          </a:p>
          <a:p>
            <a:pPr defTabSz="868680">
              <a:defRPr sz="665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~ 0 mm squeeze =&gt; Crack for air to funnel in</a:t>
            </a:r>
          </a:p>
          <a:p>
            <a:pPr defTabSz="868680"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~ 3 mm squeeze =&gt; Medium Compression / Good air seal</a:t>
            </a:r>
          </a:p>
          <a:p>
            <a:pPr defTabSz="868680"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~ 6 mm squeeze =&gt; Strong Compression requiring </a:t>
            </a:r>
            <a:r>
              <a:rPr b="1"/>
              <a:t>slamming</a:t>
            </a:r>
            <a:r>
              <a:t> of door</a:t>
            </a:r>
          </a:p>
          <a:p>
            <a:pPr defTabSz="868680"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What determines the squeeze of these gaskets?  The </a:t>
            </a:r>
            <a:r>
              <a:rPr b="1"/>
              <a:t>door striker plate:</a:t>
            </a:r>
          </a:p>
          <a:p>
            <a:pPr defTabSz="868680">
              <a:defRPr sz="76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defTabSz="868680"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/>
              <a:t>Which determines the point at which the door latches</a:t>
            </a:r>
            <a:r>
              <a:t> </a:t>
            </a:r>
          </a:p>
          <a:p>
            <a:pPr defTabSz="868680">
              <a:defRPr sz="76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So this plate should be positioned with ~ 2 mm accuracy, right?</a:t>
            </a:r>
          </a:p>
          <a:p>
            <a:pPr defTabSz="868680"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U.S. doors are mostly factory built, complete with hinges, in a frame</a:t>
            </a:r>
          </a:p>
          <a:p>
            <a:pPr defTabSz="868680"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But the striker plates are NOT installed, nor are holes cut for them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defRPr sz="1710" b="1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Why?  So that we can choose our favorite style of door latch ("lockset")</a:t>
            </a:r>
          </a:p>
        </p:txBody>
      </p:sp>
      <p:pic>
        <p:nvPicPr>
          <p:cNvPr id="287" name="Picture 4" descr="Picture 4"/>
          <p:cNvPicPr>
            <a:picLocks noChangeAspect="1"/>
          </p:cNvPicPr>
          <p:nvPr/>
        </p:nvPicPr>
        <p:blipFill>
          <a:blip r:embed="rId2"/>
          <a:srcRect l="15738" r="23607"/>
          <a:stretch>
            <a:fillRect/>
          </a:stretch>
        </p:blipFill>
        <p:spPr>
          <a:xfrm>
            <a:off x="8229600" y="4121150"/>
            <a:ext cx="612576" cy="1517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9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I've owned 3 homes and built ~ 40 Habitat for Humanity homes:</a:t>
            </a:r>
          </a:p>
        </p:txBody>
      </p:sp>
      <p:sp>
        <p:nvSpPr>
          <p:cNvPr id="291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91600" cy="556950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It is </a:t>
            </a:r>
            <a:r>
              <a:rPr b="1"/>
              <a:t>almost impossible </a:t>
            </a:r>
            <a:r>
              <a:t>to chisel out the recess required for the striker plate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then drill the necessary screw holes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With the required ~ 2 mm accuracy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(particularly if you're </a:t>
            </a:r>
            <a:r>
              <a:rPr b="1"/>
              <a:t>also</a:t>
            </a:r>
            <a:r>
              <a:t> installing a deadbolt lock)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Further, because buyers DO immediately notice the need to </a:t>
            </a:r>
            <a:r>
              <a:rPr b="1"/>
              <a:t>slam</a:t>
            </a:r>
            <a:r>
              <a:t> a door closed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Builders err on the side of more loosely positioned striker plates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Meaning that door gaskets range from 0 to proper compression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You don't believe me? 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On a windy day, run your hand down the edge of a door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Or at dawn/dusk look at the</a:t>
            </a:r>
            <a:r>
              <a:rPr b="1"/>
              <a:t> </a:t>
            </a:r>
            <a:r>
              <a:rPr b="1">
                <a:solidFill>
                  <a:srgbClr val="FFD94A"/>
                </a:solidFill>
              </a:rPr>
              <a:t>sunlight</a:t>
            </a:r>
            <a:r>
              <a:rPr b="1"/>
              <a:t> </a:t>
            </a:r>
            <a:r>
              <a:t>coming in at edges of some doors!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2"/>
          <p:cNvSpPr txBox="1">
            <a:spLocks noGrp="1"/>
          </p:cNvSpPr>
          <p:nvPr>
            <p:ph type="title"/>
          </p:nvPr>
        </p:nvSpPr>
        <p:spPr>
          <a:xfrm>
            <a:off x="-12700" y="50800"/>
            <a:ext cx="9296400" cy="5334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Accessing the "Inventory of Greenhouse Gas Emissions" 29 April 2017, I instead got: </a:t>
            </a:r>
            <a:r>
              <a:rPr baseline="31999"/>
              <a:t>1</a:t>
            </a:r>
          </a:p>
        </p:txBody>
      </p:sp>
      <p:sp>
        <p:nvSpPr>
          <p:cNvPr id="122" name="Rectangle 3"/>
          <p:cNvSpPr txBox="1"/>
          <p:nvPr/>
        </p:nvSpPr>
        <p:spPr>
          <a:xfrm>
            <a:off x="254000" y="2436112"/>
            <a:ext cx="89154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The news release found at the preceding link:</a:t>
            </a:r>
          </a:p>
        </p:txBody>
      </p:sp>
      <p:pic>
        <p:nvPicPr>
          <p:cNvPr id="123" name="Picture 4" descr="Picture 4"/>
          <p:cNvPicPr>
            <a:picLocks noChangeAspect="1"/>
          </p:cNvPicPr>
          <p:nvPr/>
        </p:nvPicPr>
        <p:blipFill>
          <a:blip r:embed="rId2"/>
          <a:srcRect b="46352"/>
          <a:stretch>
            <a:fillRect/>
          </a:stretch>
        </p:blipFill>
        <p:spPr>
          <a:xfrm>
            <a:off x="1812091" y="600615"/>
            <a:ext cx="5318781" cy="1769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5" descr="Picture 5"/>
          <p:cNvPicPr>
            <a:picLocks noChangeAspect="1"/>
          </p:cNvPicPr>
          <p:nvPr/>
        </p:nvPicPr>
        <p:blipFill>
          <a:blip r:embed="rId3"/>
          <a:srcRect l="14055" t="17167" r="19165" b="9087"/>
          <a:stretch>
            <a:fillRect/>
          </a:stretch>
        </p:blipFill>
        <p:spPr>
          <a:xfrm>
            <a:off x="1812091" y="2843190"/>
            <a:ext cx="5319023" cy="371615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1) http://www.epa.gov/climatechange/Downloads/ghgemissions/US-GHG-Inventory-2014-Main-Text.pdf"/>
          <p:cNvSpPr txBox="1"/>
          <p:nvPr/>
        </p:nvSpPr>
        <p:spPr>
          <a:xfrm>
            <a:off x="1135637" y="6543823"/>
            <a:ext cx="6500135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300"/>
              </a:spcBef>
              <a:tabLst>
                <a:tab pos="444500" algn="l"/>
              </a:tabLst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sz="1200"/>
              <a:t>1)</a:t>
            </a:r>
            <a:r>
              <a:t> </a:t>
            </a:r>
            <a:r>
              <a:rPr sz="1100"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http://www.epa.gov/climatechange/Downloads/ghgemissions/US-GHG-Inventory-2014-Main-Text.pdf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My response as a DIY homeowner?</a:t>
            </a:r>
          </a:p>
        </p:txBody>
      </p:sp>
      <p:sp>
        <p:nvSpPr>
          <p:cNvPr id="29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60048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 first tried chiseling new recesses + new screw holes for the striker plates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a NEW screw hole must be ~ 4 mm away from OLD screw hole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Meaning that new hole often =&gt; Over-compression / Need to slam door</a:t>
            </a:r>
          </a:p>
          <a:p>
            <a:pPr>
              <a:tabLst>
                <a:tab pos="444500" algn="l"/>
                <a:tab pos="9017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 DID eventually find online ONE adjustable striker plate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That, in my already chewed up doorframes only sort of worked</a:t>
            </a:r>
          </a:p>
          <a:p>
            <a:pPr>
              <a:tabLst>
                <a:tab pos="444500" algn="l"/>
                <a:tab pos="9017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 finally enlarged the old screw holes, and glued in replacement wood plugs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(which required buying a special "dowel/plug" cutting drill set)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And </a:t>
            </a:r>
            <a:r>
              <a:rPr b="1"/>
              <a:t>then</a:t>
            </a:r>
            <a:r>
              <a:t> tried to drill new properly positioned holes in the plugs</a:t>
            </a:r>
          </a:p>
          <a:p>
            <a:pPr>
              <a:tabLst>
                <a:tab pos="444500" algn="l"/>
                <a:tab pos="9017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 ALTERNATIVE, RATIONAL, but still STILL CHEAP ($5 to $20) solutions?!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i) Factory-installed latches/striker-plates (you could still choose doorknobs!) 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ii) Adjustable or pull-tight types of latches </a:t>
            </a:r>
          </a:p>
          <a:p>
            <a:pPr algn="r">
              <a:tabLst>
                <a:tab pos="444500" algn="l"/>
                <a:tab pos="9017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44500" algn="l"/>
                <a:tab pos="9017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1600"/>
              <a:t>(As already used in Scandinavia and other parts of northern Europe)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A further energy lesson taught to me by stink bugs:</a:t>
            </a:r>
          </a:p>
        </p:txBody>
      </p:sp>
      <p:sp>
        <p:nvSpPr>
          <p:cNvPr id="297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4800600" y="3581400"/>
            <a:ext cx="4114800" cy="2971800"/>
          </a:xfrm>
          <a:prstGeom prst="rect">
            <a:avLst/>
          </a:prstGeom>
        </p:spPr>
        <p:txBody>
          <a:bodyPr/>
          <a:lstStyle/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 save the (miniscule) cost of </a:t>
            </a:r>
          </a:p>
          <a:p>
            <a:pPr algn="ctr">
              <a:spcBef>
                <a:spcPts val="100"/>
              </a:spcBef>
              <a:defRPr sz="800">
                <a:latin typeface="+mn-lt"/>
                <a:ea typeface="+mn-ea"/>
                <a:cs typeface="+mn-cs"/>
                <a:sym typeface="Arial"/>
              </a:defRPr>
            </a:pPr>
            <a:r>
              <a:t>				</a:t>
            </a:r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miter cutting the gasket corners</a:t>
            </a:r>
          </a:p>
          <a:p>
            <a:pPr algn="ctr"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(i.e. "picture framing")</a:t>
            </a:r>
          </a:p>
          <a:p>
            <a:pPr algn="ctr"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They just cut the pieces ~ 1" short</a:t>
            </a:r>
          </a:p>
          <a:p>
            <a:pPr algn="ctr"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Leaving breezeways &amp; bugways</a:t>
            </a:r>
          </a:p>
          <a:p>
            <a:pPr algn="ctr">
              <a:defRPr sz="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At all four door corners</a:t>
            </a:r>
          </a:p>
        </p:txBody>
      </p:sp>
      <p:grpSp>
        <p:nvGrpSpPr>
          <p:cNvPr id="301" name="Group 11"/>
          <p:cNvGrpSpPr/>
          <p:nvPr/>
        </p:nvGrpSpPr>
        <p:grpSpPr>
          <a:xfrm>
            <a:off x="457199" y="3805232"/>
            <a:ext cx="1650826" cy="2519368"/>
            <a:chOff x="0" y="0"/>
            <a:chExt cx="1650824" cy="2519366"/>
          </a:xfrm>
        </p:grpSpPr>
        <p:sp>
          <p:nvSpPr>
            <p:cNvPr id="298" name="Frame 6"/>
            <p:cNvSpPr/>
            <p:nvPr/>
          </p:nvSpPr>
          <p:spPr>
            <a:xfrm>
              <a:off x="-1" y="0"/>
              <a:ext cx="1650826" cy="251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1633" y="1070"/>
                  </a:moveTo>
                  <a:lnTo>
                    <a:pt x="1633" y="20530"/>
                  </a:lnTo>
                  <a:lnTo>
                    <a:pt x="19967" y="20530"/>
                  </a:lnTo>
                  <a:lnTo>
                    <a:pt x="19967" y="1070"/>
                  </a:lnTo>
                  <a:close/>
                </a:path>
              </a:pathLst>
            </a:custGeom>
            <a:solidFill>
              <a:srgbClr val="A4A4A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" name="Frame 4"/>
            <p:cNvSpPr/>
            <p:nvPr/>
          </p:nvSpPr>
          <p:spPr>
            <a:xfrm>
              <a:off x="97107" y="116278"/>
              <a:ext cx="1456610" cy="2392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1033" y="629"/>
                  </a:moveTo>
                  <a:lnTo>
                    <a:pt x="1033" y="20971"/>
                  </a:lnTo>
                  <a:lnTo>
                    <a:pt x="20567" y="20971"/>
                  </a:lnTo>
                  <a:lnTo>
                    <a:pt x="20567" y="629"/>
                  </a:lnTo>
                  <a:close/>
                </a:path>
              </a:pathLst>
            </a:cu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00" name="Picture 5" descr="Picture 5"/>
            <p:cNvPicPr>
              <a:picLocks noChangeAspect="1"/>
            </p:cNvPicPr>
            <p:nvPr/>
          </p:nvPicPr>
          <p:blipFill>
            <a:blip r:embed="rId2"/>
            <a:srcRect l="32000" t="6400" r="32000" b="3200"/>
            <a:stretch>
              <a:fillRect/>
            </a:stretch>
          </p:blipFill>
          <p:spPr>
            <a:xfrm>
              <a:off x="183424" y="178290"/>
              <a:ext cx="1289369" cy="226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0" name="Group 19"/>
          <p:cNvGrpSpPr/>
          <p:nvPr/>
        </p:nvGrpSpPr>
        <p:grpSpPr>
          <a:xfrm>
            <a:off x="2895599" y="3733799"/>
            <a:ext cx="1786471" cy="2590801"/>
            <a:chOff x="0" y="0"/>
            <a:chExt cx="1786469" cy="2590799"/>
          </a:xfrm>
        </p:grpSpPr>
        <p:sp>
          <p:nvSpPr>
            <p:cNvPr id="302" name="Rectangle 12"/>
            <p:cNvSpPr/>
            <p:nvPr/>
          </p:nvSpPr>
          <p:spPr>
            <a:xfrm>
              <a:off x="-1" y="83574"/>
              <a:ext cx="175718" cy="2507226"/>
            </a:xfrm>
            <a:prstGeom prst="rect">
              <a:avLst/>
            </a:prstGeom>
            <a:solidFill>
              <a:srgbClr val="A3A3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3" name="Rectangle 13"/>
            <p:cNvSpPr/>
            <p:nvPr/>
          </p:nvSpPr>
          <p:spPr>
            <a:xfrm>
              <a:off x="1600990" y="83574"/>
              <a:ext cx="175718" cy="2507226"/>
            </a:xfrm>
            <a:prstGeom prst="rect">
              <a:avLst/>
            </a:prstGeom>
            <a:solidFill>
              <a:srgbClr val="A3A3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Rectangle 14"/>
            <p:cNvSpPr/>
            <p:nvPr/>
          </p:nvSpPr>
          <p:spPr>
            <a:xfrm>
              <a:off x="9768" y="-1"/>
              <a:ext cx="1776702" cy="167149"/>
            </a:xfrm>
            <a:prstGeom prst="rect">
              <a:avLst/>
            </a:prstGeom>
            <a:solidFill>
              <a:srgbClr val="A3A3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Rectangle 15"/>
            <p:cNvSpPr/>
            <p:nvPr/>
          </p:nvSpPr>
          <p:spPr>
            <a:xfrm>
              <a:off x="302629" y="171797"/>
              <a:ext cx="1171451" cy="125359"/>
            </a:xfrm>
            <a:prstGeom prst="rect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6" name="Rectangle 16"/>
            <p:cNvSpPr/>
            <p:nvPr/>
          </p:nvSpPr>
          <p:spPr>
            <a:xfrm>
              <a:off x="302629" y="2465441"/>
              <a:ext cx="1171451" cy="125359"/>
            </a:xfrm>
            <a:prstGeom prst="rect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7" name="Rectangle 17"/>
            <p:cNvSpPr/>
            <p:nvPr/>
          </p:nvSpPr>
          <p:spPr>
            <a:xfrm>
              <a:off x="185486" y="334296"/>
              <a:ext cx="175718" cy="2089355"/>
            </a:xfrm>
            <a:prstGeom prst="rect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8" name="Rectangle 18"/>
            <p:cNvSpPr/>
            <p:nvPr/>
          </p:nvSpPr>
          <p:spPr>
            <a:xfrm>
              <a:off x="1420392" y="334296"/>
              <a:ext cx="175718" cy="2089355"/>
            </a:xfrm>
            <a:prstGeom prst="rect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09" name="Picture 9" descr="Picture 9"/>
            <p:cNvPicPr>
              <a:picLocks noChangeAspect="1"/>
            </p:cNvPicPr>
            <p:nvPr/>
          </p:nvPicPr>
          <p:blipFill>
            <a:blip r:embed="rId2"/>
            <a:srcRect l="32000" t="6400" r="32000" b="3200"/>
            <a:stretch>
              <a:fillRect/>
            </a:stretch>
          </p:blipFill>
          <p:spPr>
            <a:xfrm>
              <a:off x="240973" y="238650"/>
              <a:ext cx="1289368" cy="226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1" name="Rectangle 3"/>
          <p:cNvSpPr txBox="1"/>
          <p:nvPr/>
        </p:nvSpPr>
        <p:spPr>
          <a:xfrm>
            <a:off x="381000" y="838200"/>
            <a:ext cx="8534400" cy="316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After going through all of the above door repair/modifications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 a fairly new, fairly well built house, we were still plagued by winter drafts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Then I noticed a </a:t>
            </a:r>
            <a:r>
              <a:rPr b="1"/>
              <a:t>trail</a:t>
            </a:r>
            <a:r>
              <a:t> of stink bugs crawling in at a door's corner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On hands and knees I figured out HOW they were getting past the door's seal: 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Proper door </a:t>
            </a:r>
            <a:r>
              <a:rPr>
                <a:solidFill>
                  <a:srgbClr val="FFCC00"/>
                </a:solidFill>
              </a:rPr>
              <a:t>seals</a:t>
            </a:r>
            <a:r>
              <a:t>:	My door </a:t>
            </a:r>
            <a:r>
              <a:rPr>
                <a:solidFill>
                  <a:srgbClr val="FFCC00"/>
                </a:solidFill>
              </a:rPr>
              <a:t>seals</a:t>
            </a:r>
            <a:r>
              <a:t>:</a:t>
            </a:r>
          </a:p>
          <a:p>
            <a:pPr>
              <a:spcBef>
                <a:spcPts val="2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	</a:t>
            </a:r>
          </a:p>
        </p:txBody>
      </p:sp>
      <p:pic>
        <p:nvPicPr>
          <p:cNvPr id="312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765" y="76200"/>
            <a:ext cx="935235" cy="1167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1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(continuing)</a:t>
            </a:r>
          </a:p>
        </p:txBody>
      </p:sp>
      <p:sp>
        <p:nvSpPr>
          <p:cNvPr id="31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46662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These weren't cheap doors (and I've seen </a:t>
            </a:r>
            <a:r>
              <a:rPr b="1"/>
              <a:t>same</a:t>
            </a:r>
            <a:r>
              <a:t> problem on other not-cheap doors)</a:t>
            </a:r>
          </a:p>
          <a:p>
            <a:pPr>
              <a:tabLst>
                <a:tab pos="444500" algn="l"/>
                <a:tab pos="9017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My solution for </a:t>
            </a:r>
            <a:r>
              <a:rPr b="1"/>
              <a:t>this</a:t>
            </a:r>
            <a:r>
              <a:t> problem?  </a:t>
            </a:r>
          </a:p>
          <a:p>
            <a:pPr>
              <a:tabLst>
                <a:tab pos="444500" algn="l"/>
                <a:tab pos="9017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 spent an hour on the Internet identifying replacement gaskets, then</a:t>
            </a:r>
          </a:p>
          <a:p>
            <a:pPr>
              <a:tabLst>
                <a:tab pos="444500" algn="l"/>
                <a:tab pos="901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FD94A"/>
                </a:solidFill>
              </a:rPr>
              <a:t>For $35 I bought enough to REGASKET every exterior door on my house</a:t>
            </a:r>
          </a:p>
          <a:p>
            <a:pPr>
              <a:tabLst>
                <a:tab pos="444500" algn="l"/>
                <a:tab pos="901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FD94A"/>
              </a:solidFill>
            </a:endParaRPr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</a:t>
            </a:r>
            <a:r>
              <a:rPr u="sng"/>
              <a:t>I</a:t>
            </a:r>
            <a:r>
              <a:t> measured carefully AND made 45° razor blade cuts at their ends</a:t>
            </a:r>
          </a:p>
          <a:p>
            <a:pPr>
              <a:tabLst>
                <a:tab pos="444500" algn="l"/>
                <a:tab pos="901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took me a grand total of about 1 hour for six doors</a:t>
            </a:r>
          </a:p>
          <a:p>
            <a:pPr>
              <a:tabLst>
                <a:tab pos="444500" algn="l"/>
                <a:tab pos="9017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(And would have taken door </a:t>
            </a:r>
            <a:r>
              <a:rPr b="1"/>
              <a:t>manufacturers</a:t>
            </a:r>
            <a:r>
              <a:t> trivial time &amp; money!)</a:t>
            </a:r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RESULT: My previously drafty house is no longer drafty</a:t>
            </a:r>
          </a:p>
          <a:p>
            <a:pPr>
              <a:tabLst>
                <a:tab pos="444500" algn="l"/>
                <a:tab pos="901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=&gt; </a:t>
            </a:r>
            <a:r>
              <a:rPr b="1"/>
              <a:t>Same winter comfort at 1-2°C cooler heating temperature</a:t>
            </a:r>
          </a:p>
          <a:p>
            <a:pPr>
              <a:tabLst>
                <a:tab pos="444500" algn="l"/>
                <a:tab pos="9017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algn="ctr">
              <a:tabLst>
                <a:tab pos="444500" algn="l"/>
                <a:tab pos="901700" algn="l"/>
              </a:tabLst>
              <a:defRPr sz="1800" b="1" i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WHY do we Americans put up with this pennywise / pound foolishness!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1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Cutting </a:t>
            </a:r>
            <a:r>
              <a:rPr b="1"/>
              <a:t>convective heat loss </a:t>
            </a:r>
            <a:r>
              <a:t>is thus all about little things:</a:t>
            </a:r>
          </a:p>
        </p:txBody>
      </p:sp>
      <p:sp>
        <p:nvSpPr>
          <p:cNvPr id="32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Which, in its own way, is good news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Because for </a:t>
            </a:r>
            <a:r>
              <a:rPr b="1">
                <a:solidFill>
                  <a:srgbClr val="FFD94A"/>
                </a:solidFill>
              </a:rPr>
              <a:t>conductive heat loss</a:t>
            </a:r>
            <a:r>
              <a:t>, only thing a DIY homeowner can easily do is: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Install insulating sheets of fiberglass in attic or under crawlspace floors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Whereas for </a:t>
            </a:r>
            <a:r>
              <a:rPr b="1">
                <a:solidFill>
                  <a:srgbClr val="FFD94A"/>
                </a:solidFill>
              </a:rPr>
              <a:t>convective heat loss</a:t>
            </a:r>
            <a:r>
              <a:rPr b="1"/>
              <a:t> </a:t>
            </a:r>
            <a:r>
              <a:t>that same homeowner can: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Caulk cracks (anywhere and everywhere!)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Install rubber gaskets in electrical outlets located on exterior walls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Replace door and window seals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Or, if you are more ambitious, replace/repair door and window latches 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=&gt; Saving VASTLY more in heating costs than these DIY repairs cost you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Even saving money if you have to pay someone to do these repairs for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Bringing us to:  </a:t>
            </a:r>
            <a:r>
              <a:rPr b="1">
                <a:solidFill>
                  <a:srgbClr val="FFCC00"/>
                </a:solidFill>
              </a:rPr>
              <a:t>Radiative Heat Transfer</a:t>
            </a:r>
          </a:p>
        </p:txBody>
      </p:sp>
      <p:sp>
        <p:nvSpPr>
          <p:cNvPr id="32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7912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"Flow of energy via electromagnetic waves (e.g. infrared light)"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With radiation </a:t>
            </a:r>
            <a:r>
              <a:rPr b="1"/>
              <a:t>emitted</a:t>
            </a:r>
            <a:r>
              <a:t> </a:t>
            </a:r>
            <a:r>
              <a:rPr b="1"/>
              <a:t>from</a:t>
            </a:r>
            <a:r>
              <a:t> vibrating atoms &amp; molecules: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More intense the vibration (= hotter) =&gt; More intense the radiation</a:t>
            </a:r>
          </a:p>
          <a:p>
            <a:pPr>
              <a:tabLst>
                <a:tab pos="444500" algn="l"/>
                <a:tab pos="9017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From the physics of "Black Bodies," materials naturally radiate an amount of energy:</a:t>
            </a:r>
          </a:p>
          <a:p>
            <a:pPr>
              <a:tabLst>
                <a:tab pos="444500" algn="l"/>
                <a:tab pos="901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2000">
                <a:solidFill>
                  <a:srgbClr val="FFD94A"/>
                </a:solidFill>
              </a:rPr>
              <a:t>ε σ </a:t>
            </a:r>
            <a:r>
              <a:rPr sz="2000" b="1">
                <a:solidFill>
                  <a:srgbClr val="FFD94A"/>
                </a:solidFill>
              </a:rPr>
              <a:t>T</a:t>
            </a:r>
            <a:r>
              <a:rPr sz="2000" b="1" baseline="30000">
                <a:solidFill>
                  <a:srgbClr val="FFD94A"/>
                </a:solidFill>
              </a:rPr>
              <a:t>4</a:t>
            </a:r>
            <a:r>
              <a:rPr sz="2000" b="1">
                <a:solidFill>
                  <a:srgbClr val="FFD94A"/>
                </a:solidFill>
              </a:rPr>
              <a:t>  </a:t>
            </a:r>
            <a:r>
              <a:t>where T is their absolute temperature (in degrees Kelvin, K), 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2000">
                <a:solidFill>
                  <a:srgbClr val="FFD94A"/>
                </a:solidFill>
              </a:rPr>
              <a:t>σ</a:t>
            </a:r>
            <a:r>
              <a:t> is the "Stefan-Boltzmann Constant" = 5.670 x 10</a:t>
            </a:r>
            <a:r>
              <a:rPr baseline="30000"/>
              <a:t>-8</a:t>
            </a:r>
            <a:r>
              <a:t> W/m</a:t>
            </a:r>
            <a:r>
              <a:rPr baseline="30000"/>
              <a:t>2</a:t>
            </a:r>
            <a:r>
              <a:t>-K</a:t>
            </a:r>
            <a:r>
              <a:rPr baseline="30000"/>
              <a:t>4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baseline="30000"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and </a:t>
            </a:r>
            <a:r>
              <a:rPr sz="2000">
                <a:solidFill>
                  <a:srgbClr val="FFD94A"/>
                </a:solidFill>
              </a:rPr>
              <a:t>ε</a:t>
            </a:r>
            <a:r>
              <a:t> is the material's "emissivity" 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Which, for most organics, including wood &amp; paints, is about 0.95</a:t>
            </a:r>
          </a:p>
          <a:p>
            <a:pPr>
              <a:tabLst>
                <a:tab pos="444500" algn="l"/>
                <a:tab pos="9017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For an </a:t>
            </a:r>
            <a:r>
              <a:rPr b="1"/>
              <a:t>opaque</a:t>
            </a:r>
            <a:r>
              <a:t> material, the relevant temperature is its </a:t>
            </a:r>
            <a:r>
              <a:rPr b="1"/>
              <a:t>surface temperature</a:t>
            </a:r>
          </a:p>
          <a:p>
            <a:pPr>
              <a:tabLst>
                <a:tab pos="444500" algn="l"/>
                <a:tab pos="901700" algn="l"/>
              </a:tabLst>
              <a:defRPr sz="1800">
                <a:solidFill>
                  <a:srgbClr val="FFD94A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tabLst>
                <a:tab pos="444500" algn="l"/>
                <a:tab pos="9017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But earlier convective heat transfer cools </a:t>
            </a:r>
            <a:r>
              <a:rPr b="1"/>
              <a:t>outside</a:t>
            </a:r>
            <a:r>
              <a:t> surface temperature</a:t>
            </a:r>
          </a:p>
          <a:p>
            <a:pPr>
              <a:tabLst>
                <a:tab pos="444500" algn="l"/>
                <a:tab pos="901700" algn="l"/>
              </a:tabLst>
              <a:defRPr sz="7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of a well insulated wall to </a:t>
            </a:r>
            <a:r>
              <a:rPr b="1"/>
              <a:t>almost the surrounding air temperature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Image: http://www.nicolascretton.ch/Astronomy/Spitzer_IR_space_telescope/Spitzer.html</a:t>
            </a:r>
          </a:p>
        </p:txBody>
      </p:sp>
      <p:sp>
        <p:nvSpPr>
          <p:cNvPr id="32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Yielding infrared images like this for well-insulated homes:</a:t>
            </a:r>
          </a:p>
        </p:txBody>
      </p:sp>
      <p:sp>
        <p:nvSpPr>
          <p:cNvPr id="32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			</a:t>
            </a:r>
          </a:p>
        </p:txBody>
      </p:sp>
      <p:pic>
        <p:nvPicPr>
          <p:cNvPr id="32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85800"/>
            <a:ext cx="6477000" cy="3031788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tangle 3"/>
          <p:cNvSpPr txBox="1"/>
          <p:nvPr/>
        </p:nvSpPr>
        <p:spPr>
          <a:xfrm>
            <a:off x="101600" y="3886200"/>
            <a:ext cx="8915400" cy="248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Wall surfaces are at almost the surrounding temperature (above, ΔT~ 1-2°C), thus:</a:t>
            </a:r>
          </a:p>
          <a:p>
            <a:pPr>
              <a:spcBef>
                <a:spcPts val="400"/>
              </a:spcBef>
              <a:defRPr sz="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Radiation </a:t>
            </a:r>
            <a:r>
              <a:rPr b="1"/>
              <a:t>FROM walls TO environment </a:t>
            </a:r>
            <a:r>
              <a:t>( ε σ T</a:t>
            </a:r>
            <a:r>
              <a:rPr baseline="-25000"/>
              <a:t>wall_surface</a:t>
            </a:r>
            <a:r>
              <a:rPr baseline="30000"/>
              <a:t>4</a:t>
            </a:r>
            <a:r>
              <a:t>)  is only a bit higher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</a:tabLst>
              <a:defRPr sz="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</a:tabLst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than radiation </a:t>
            </a:r>
            <a:r>
              <a:rPr b="1"/>
              <a:t>FROM environment TO walls </a:t>
            </a:r>
            <a:r>
              <a:t>( ε σ T</a:t>
            </a:r>
            <a:r>
              <a:rPr baseline="-25000"/>
              <a:t>environment</a:t>
            </a:r>
            <a:r>
              <a:rPr baseline="30000"/>
              <a:t>4</a:t>
            </a:r>
            <a:r>
              <a:t>)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</a:tabLst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So there's little NET radiative heat transfer from a well insulated wall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</a:tabLst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</a:tabLst>
              <a:defRPr b="1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apparent window temperatures are right off the top of the scale!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3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"Apparent window temperatures" because:</a:t>
            </a:r>
          </a:p>
        </p:txBody>
      </p:sp>
      <p:sp>
        <p:nvSpPr>
          <p:cNvPr id="333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91600" cy="5446277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outside surface temperature of the window glass itself is also ~ T</a:t>
            </a:r>
            <a:r>
              <a:rPr baseline="-25000"/>
              <a:t>environment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 baseline="-250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because glass is transparent, it </a:t>
            </a:r>
            <a:r>
              <a:rPr b="1"/>
              <a:t>passes</a:t>
            </a:r>
            <a:r>
              <a:t> radiative heat out from the hotter interior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Let's run some numbers from temperatures given in preceding image: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</a:t>
            </a:r>
            <a:r>
              <a:rPr baseline="-25000"/>
              <a:t>environment</a:t>
            </a:r>
            <a:r>
              <a:t> ~ 14°C,  T</a:t>
            </a:r>
            <a:r>
              <a:rPr baseline="-25000"/>
              <a:t>wall surface </a:t>
            </a:r>
            <a:r>
              <a:t>~ 15.5°C,  T</a:t>
            </a:r>
            <a:r>
              <a:rPr baseline="-25000"/>
              <a:t>interior</a:t>
            </a:r>
            <a:r>
              <a:t> ~ 21°C  translating to °K: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</a:t>
            </a:r>
            <a:r>
              <a:rPr baseline="-25000"/>
              <a:t>environment</a:t>
            </a:r>
            <a:r>
              <a:t> ~ 287.1°K,  T</a:t>
            </a:r>
            <a:r>
              <a:rPr baseline="-25000"/>
              <a:t>wall surface </a:t>
            </a:r>
            <a:r>
              <a:t>~ 288.6°K,  T</a:t>
            </a:r>
            <a:r>
              <a:rPr baseline="-25000"/>
              <a:t>interior</a:t>
            </a:r>
            <a:r>
              <a:t> ~ 294.1°K 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Net heat loss per square meter (assuming all emissivities ~ 0.95):</a:t>
            </a:r>
          </a:p>
          <a:p>
            <a:pPr>
              <a:spcBef>
                <a:spcPts val="200"/>
              </a:spcBef>
              <a:defRPr sz="900"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Heat thru </a:t>
            </a:r>
            <a:r>
              <a:rPr b="1"/>
              <a:t>wall</a:t>
            </a:r>
            <a:r>
              <a:t> to environment: ε σ (288.6</a:t>
            </a:r>
            <a:r>
              <a:rPr baseline="30000"/>
              <a:t>4</a:t>
            </a:r>
            <a:r>
              <a:t> – 287.1</a:t>
            </a:r>
            <a:r>
              <a:rPr baseline="30000"/>
              <a:t>4</a:t>
            </a:r>
            <a:r>
              <a:t>) W = 7.7 W / m</a:t>
            </a:r>
            <a:r>
              <a:rPr baseline="30000"/>
              <a:t>2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 baseline="300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Heat thru </a:t>
            </a:r>
            <a:r>
              <a:rPr b="1"/>
              <a:t>window</a:t>
            </a:r>
            <a:r>
              <a:t> to environment: ε σ (294.1</a:t>
            </a:r>
            <a:r>
              <a:rPr baseline="30000"/>
              <a:t>4</a:t>
            </a:r>
            <a:r>
              <a:t> – 287.1</a:t>
            </a:r>
            <a:r>
              <a:rPr baseline="30000"/>
              <a:t>4</a:t>
            </a:r>
            <a:r>
              <a:t>) W = 37 W / m</a:t>
            </a:r>
            <a:r>
              <a:rPr baseline="30000"/>
              <a:t>2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 baseline="300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5X more radiative heat (per area) from windows than walls!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BC901"/>
              </a:solidFill>
            </a:endParaRPr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So radiative heat transfer is almost all about windows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tangle 5"/>
          <p:cNvSpPr txBox="1"/>
          <p:nvPr/>
        </p:nvSpPr>
        <p:spPr>
          <a:xfrm>
            <a:off x="304800" y="6584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https://www.shimadzu.com/an/industry/ceramicsmetalsmining/chem0501005.htm</a:t>
            </a:r>
          </a:p>
        </p:txBody>
      </p:sp>
      <p:sp>
        <p:nvSpPr>
          <p:cNvPr id="33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Windows are </a:t>
            </a:r>
            <a:r>
              <a:rPr b="1"/>
              <a:t>intended</a:t>
            </a:r>
            <a:r>
              <a:t> to pass visible light:</a:t>
            </a:r>
          </a:p>
        </p:txBody>
      </p:sp>
      <p:sp>
        <p:nvSpPr>
          <p:cNvPr id="33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771421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most </a:t>
            </a:r>
            <a:r>
              <a:rPr b="1"/>
              <a:t>radiative heat transfer </a:t>
            </a:r>
            <a:r>
              <a:t>occurs at invisible infrared (IR) wavelengths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Do normal plate glass windows transmit infrared light?  </a:t>
            </a:r>
            <a:r>
              <a:rPr b="1"/>
              <a:t>Yes!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Some glasses do </a:t>
            </a:r>
            <a:r>
              <a:rPr b="1"/>
              <a:t>absorb</a:t>
            </a:r>
            <a:r>
              <a:t> IR:  Summer sun would then heat outer glass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</a:t>
            </a:r>
            <a:r>
              <a:rPr b="1"/>
              <a:t>would</a:t>
            </a:r>
            <a:r>
              <a:t> help if you still had cooler inner pane(s) of glass</a:t>
            </a:r>
          </a:p>
        </p:txBody>
      </p:sp>
      <p:grpSp>
        <p:nvGrpSpPr>
          <p:cNvPr id="349" name="Group 23"/>
          <p:cNvGrpSpPr/>
          <p:nvPr/>
        </p:nvGrpSpPr>
        <p:grpSpPr>
          <a:xfrm>
            <a:off x="1447800" y="1676399"/>
            <a:ext cx="7239000" cy="3709359"/>
            <a:chOff x="0" y="0"/>
            <a:chExt cx="7239000" cy="3709357"/>
          </a:xfrm>
        </p:grpSpPr>
        <p:pic>
          <p:nvPicPr>
            <p:cNvPr id="338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674" y="828322"/>
              <a:ext cx="4051933" cy="2565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" name="TextBox 5"/>
            <p:cNvSpPr txBox="1"/>
            <p:nvPr/>
          </p:nvSpPr>
          <p:spPr>
            <a:xfrm>
              <a:off x="0" y="462980"/>
              <a:ext cx="1255746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solidFill>
                    <a:srgbClr val="FFA0FE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UV Light</a:t>
              </a:r>
            </a:p>
          </p:txBody>
        </p:sp>
        <p:sp>
          <p:nvSpPr>
            <p:cNvPr id="340" name="TextBox 7"/>
            <p:cNvSpPr txBox="1"/>
            <p:nvPr/>
          </p:nvSpPr>
          <p:spPr>
            <a:xfrm>
              <a:off x="1034142" y="0"/>
              <a:ext cx="1255747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Visible Light</a:t>
              </a:r>
            </a:p>
          </p:txBody>
        </p:sp>
        <p:sp>
          <p:nvSpPr>
            <p:cNvPr id="341" name="TextBox 8"/>
            <p:cNvSpPr txBox="1"/>
            <p:nvPr/>
          </p:nvSpPr>
          <p:spPr>
            <a:xfrm>
              <a:off x="1920551" y="462980"/>
              <a:ext cx="1920552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solidFill>
                    <a:srgbClr val="DD4443"/>
                  </a:solidFill>
                </a:defRPr>
              </a:lvl1pPr>
            </a:lstStyle>
            <a:p>
              <a:r>
                <a:t>Infrared Light</a:t>
              </a:r>
            </a:p>
          </p:txBody>
        </p:sp>
        <p:sp>
          <p:nvSpPr>
            <p:cNvPr id="342" name="Straight Connector 10"/>
            <p:cNvSpPr/>
            <p:nvPr/>
          </p:nvSpPr>
          <p:spPr>
            <a:xfrm flipH="1" flipV="1">
              <a:off x="1108010" y="389913"/>
              <a:ext cx="295470" cy="36534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3" name="Straight Connector 11"/>
            <p:cNvSpPr/>
            <p:nvPr/>
          </p:nvSpPr>
          <p:spPr>
            <a:xfrm flipV="1">
              <a:off x="1846683" y="389913"/>
              <a:ext cx="295472" cy="365343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4" name="Right Brace 16"/>
            <p:cNvSpPr/>
            <p:nvPr/>
          </p:nvSpPr>
          <p:spPr>
            <a:xfrm>
              <a:off x="4949112" y="2045907"/>
              <a:ext cx="295471" cy="109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17"/>
                    <a:pt x="10800" y="485"/>
                  </a:cubicBezTo>
                  <a:lnTo>
                    <a:pt x="10800" y="10315"/>
                  </a:lnTo>
                  <a:cubicBezTo>
                    <a:pt x="10800" y="10583"/>
                    <a:pt x="15635" y="10800"/>
                    <a:pt x="21600" y="10800"/>
                  </a:cubicBezTo>
                  <a:cubicBezTo>
                    <a:pt x="15635" y="10800"/>
                    <a:pt x="10800" y="11017"/>
                    <a:pt x="10800" y="11285"/>
                  </a:cubicBezTo>
                  <a:lnTo>
                    <a:pt x="10800" y="21115"/>
                  </a:lnTo>
                  <a:cubicBezTo>
                    <a:pt x="10800" y="21383"/>
                    <a:pt x="5965" y="2160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5" name="TextBox 17"/>
            <p:cNvSpPr txBox="1"/>
            <p:nvPr/>
          </p:nvSpPr>
          <p:spPr>
            <a:xfrm>
              <a:off x="5170714" y="2411247"/>
              <a:ext cx="2068287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BC901"/>
                  </a:solidFill>
                </a:defRPr>
              </a:lvl1pPr>
            </a:lstStyle>
            <a:p>
              <a:r>
                <a:t>Absorbing glasses</a:t>
              </a:r>
            </a:p>
          </p:txBody>
        </p:sp>
        <p:sp>
          <p:nvSpPr>
            <p:cNvPr id="346" name="TextBox 19"/>
            <p:cNvSpPr txBox="1"/>
            <p:nvPr/>
          </p:nvSpPr>
          <p:spPr>
            <a:xfrm rot="16200000">
              <a:off x="-534541" y="2011933"/>
              <a:ext cx="2090929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% Transmission</a:t>
              </a:r>
            </a:p>
          </p:txBody>
        </p:sp>
        <p:sp>
          <p:nvSpPr>
            <p:cNvPr id="347" name="TextBox 20"/>
            <p:cNvSpPr txBox="1"/>
            <p:nvPr/>
          </p:nvSpPr>
          <p:spPr>
            <a:xfrm>
              <a:off x="1658938" y="3402017"/>
              <a:ext cx="2111376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Wavelength</a:t>
              </a:r>
            </a:p>
          </p:txBody>
        </p:sp>
        <p:sp>
          <p:nvSpPr>
            <p:cNvPr id="348" name="TextBox 22"/>
            <p:cNvSpPr txBox="1"/>
            <p:nvPr/>
          </p:nvSpPr>
          <p:spPr>
            <a:xfrm>
              <a:off x="4648200" y="1216223"/>
              <a:ext cx="2068286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BC901"/>
                  </a:solidFill>
                </a:defRPr>
              </a:lvl1pPr>
            </a:lstStyle>
            <a:p>
              <a:r>
                <a:t>&lt;= Normal glass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5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But you can also </a:t>
            </a:r>
            <a:r>
              <a:rPr b="1"/>
              <a:t>reflect</a:t>
            </a:r>
            <a:r>
              <a:t> part of </a:t>
            </a:r>
            <a:r>
              <a:rPr b="1"/>
              <a:t>all</a:t>
            </a:r>
            <a:r>
              <a:t> light colors:</a:t>
            </a:r>
          </a:p>
        </p:txBody>
      </p:sp>
      <p:sp>
        <p:nvSpPr>
          <p:cNvPr id="3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By making your windows into partial mirrors (that are, for instance, 25% reflective)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During the day you'd hardly notice if light from the outside was 25% dimmer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And if you did notice, you'd probably end up appreciating it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 night, from outside, your inside lights would appear 25% dimmer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optical tricks can ALSO produce </a:t>
            </a:r>
            <a:r>
              <a:rPr b="1"/>
              <a:t>stronger</a:t>
            </a:r>
            <a:r>
              <a:t> reflection in </a:t>
            </a:r>
            <a:r>
              <a:rPr b="1"/>
              <a:t>only</a:t>
            </a:r>
            <a:r>
              <a:t> the infrared: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It's done by setting up destructive or constructive interference of light waves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from surfaces of additional, very thin, </a:t>
            </a:r>
            <a:r>
              <a:rPr b="1"/>
              <a:t>metal coating-layers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Sum of all 3 tricks (absorption + all color reflection + enhanced IR reflection)</a:t>
            </a:r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0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=&gt; </a:t>
            </a:r>
            <a:r>
              <a:rPr b="1"/>
              <a:t>"Low E" Glass &amp; Windows </a:t>
            </a:r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0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Where "E" again stands for emissivity = surface's efficiency at emitting light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https://www.efficientwindows.org/lowe.php</a:t>
            </a:r>
          </a:p>
        </p:txBody>
      </p:sp>
      <p:sp>
        <p:nvSpPr>
          <p:cNvPr id="35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Transmission of Low E glass / windows:</a:t>
            </a:r>
          </a:p>
        </p:txBody>
      </p:sp>
      <p:sp>
        <p:nvSpPr>
          <p:cNvPr id="35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Now based more on changes in reflection, rather than absorption: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</p:txBody>
      </p:sp>
      <p:grpSp>
        <p:nvGrpSpPr>
          <p:cNvPr id="363" name="Group 18"/>
          <p:cNvGrpSpPr/>
          <p:nvPr/>
        </p:nvGrpSpPr>
        <p:grpSpPr>
          <a:xfrm>
            <a:off x="914399" y="1447799"/>
            <a:ext cx="6629401" cy="4234221"/>
            <a:chOff x="0" y="0"/>
            <a:chExt cx="6629400" cy="4234219"/>
          </a:xfrm>
        </p:grpSpPr>
        <p:pic>
          <p:nvPicPr>
            <p:cNvPr id="358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93817"/>
              <a:ext cx="3707555" cy="3930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" name="Picture 5" descr="Picture 5"/>
            <p:cNvPicPr>
              <a:picLocks noChangeAspect="1"/>
            </p:cNvPicPr>
            <p:nvPr/>
          </p:nvPicPr>
          <p:blipFill>
            <a:blip r:embed="rId3"/>
            <a:srcRect b="71209"/>
            <a:stretch>
              <a:fillRect/>
            </a:stretch>
          </p:blipFill>
          <p:spPr>
            <a:xfrm>
              <a:off x="4640579" y="-1"/>
              <a:ext cx="1988821" cy="2045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Picture 6" descr="Picture 6"/>
            <p:cNvPicPr>
              <a:picLocks noChangeAspect="1"/>
            </p:cNvPicPr>
            <p:nvPr/>
          </p:nvPicPr>
          <p:blipFill>
            <a:blip r:embed="rId3"/>
            <a:srcRect t="67253" b="2967"/>
            <a:stretch>
              <a:fillRect/>
            </a:stretch>
          </p:blipFill>
          <p:spPr>
            <a:xfrm>
              <a:off x="4640579" y="2118127"/>
              <a:ext cx="1988821" cy="2116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" name="Right Arrow 16"/>
            <p:cNvSpPr/>
            <p:nvPr/>
          </p:nvSpPr>
          <p:spPr>
            <a:xfrm rot="10800000">
              <a:off x="2062479" y="3057986"/>
              <a:ext cx="2504442" cy="2891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2" name="Right Arrow 17"/>
            <p:cNvSpPr/>
            <p:nvPr/>
          </p:nvSpPr>
          <p:spPr>
            <a:xfrm rot="10800000">
              <a:off x="3535679" y="816784"/>
              <a:ext cx="1031242" cy="2891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2"/>
          <p:cNvSpPr txBox="1">
            <a:spLocks noGrp="1"/>
          </p:cNvSpPr>
          <p:nvPr>
            <p:ph type="title"/>
          </p:nvPr>
        </p:nvSpPr>
        <p:spPr>
          <a:xfrm>
            <a:off x="-12700" y="63500"/>
            <a:ext cx="9296400" cy="533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Earlier, I'd not had to worry about disappearance of governmental data</a:t>
            </a:r>
          </a:p>
        </p:txBody>
      </p:sp>
      <p:sp>
        <p:nvSpPr>
          <p:cNvPr id="128" name="Rectangle 3"/>
          <p:cNvSpPr txBox="1"/>
          <p:nvPr/>
        </p:nvSpPr>
        <p:spPr>
          <a:xfrm>
            <a:off x="177800" y="874012"/>
            <a:ext cx="8915400" cy="6167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If fact, my bigger concern was about the </a:t>
            </a:r>
            <a:r>
              <a:rPr b="1"/>
              <a:t>persistence</a:t>
            </a:r>
            <a:r>
              <a:t> of governmental webpages</a:t>
            </a:r>
          </a:p>
          <a:p>
            <a:pPr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which, once posted, were often left unaltered for years (or even decades)</a:t>
            </a:r>
          </a:p>
          <a:p>
            <a:pPr lvl="1">
              <a:spcBef>
                <a:spcPts val="400"/>
              </a:spcBef>
              <a:defRPr sz="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Meaning that their information could often become obsolete and/or irrelevant</a:t>
            </a:r>
          </a:p>
          <a:p>
            <a:pPr lvl="2">
              <a:spcBef>
                <a:spcPts val="400"/>
              </a:spcBef>
              <a:defRPr sz="9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3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that I didn't always bother caching those webpages (as I now do)</a:t>
            </a:r>
          </a:p>
          <a:p>
            <a:pPr lvl="1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Thus, in this note set, a number of important cited sources can no longer be accessed</a:t>
            </a:r>
          </a:p>
          <a:p>
            <a:pPr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Mostly those from the U.S. DOE, its daughter labs such as NREL, and the EPA</a:t>
            </a:r>
          </a:p>
          <a:p>
            <a:pPr lvl="1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where I could not identify newer sources with comparably relevant data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 have retained my original summaries of those now lost pre-2017 sources,</a:t>
            </a:r>
          </a:p>
          <a:p>
            <a:pPr lvl="1">
              <a:spcBef>
                <a:spcPts val="400"/>
              </a:spcBef>
              <a:defRPr sz="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as supported only by their footnoted original web links</a:t>
            </a:r>
          </a:p>
          <a:p>
            <a:pPr lvl="2">
              <a:spcBef>
                <a:spcPts val="400"/>
              </a:spcBef>
              <a:defRPr sz="9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3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(but followed, where I </a:t>
            </a:r>
            <a:r>
              <a:rPr b="1"/>
              <a:t>could</a:t>
            </a:r>
            <a:r>
              <a:t> find them, by links to cached copies) </a:t>
            </a:r>
          </a:p>
          <a:p>
            <a:pPr>
              <a:spcBef>
                <a:spcPts val="400"/>
              </a:spcBef>
              <a:defRPr sz="1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ONWARD:</a:t>
            </a:r>
          </a:p>
          <a:p>
            <a:pPr lvl="1">
              <a:spcBef>
                <a:spcPts val="400"/>
              </a:spcBef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http://energy.gov/energysaver/projects/savings-project-install-exterior-storm-windows-low-e-coating     (no cached copy)</a:t>
            </a:r>
          </a:p>
        </p:txBody>
      </p:sp>
      <p:sp>
        <p:nvSpPr>
          <p:cNvPr id="366" name="Rectangle 2"/>
          <p:cNvSpPr txBox="1">
            <a:spLocks noGrp="1"/>
          </p:cNvSpPr>
          <p:nvPr>
            <p:ph type="title"/>
          </p:nvPr>
        </p:nvSpPr>
        <p:spPr>
          <a:xfrm>
            <a:off x="304800" y="114300"/>
            <a:ext cx="8534400" cy="381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112">
                <a:effectLst>
                  <a:outerShdw blurRad="36576" dist="36576" dir="2700000" rotWithShape="0">
                    <a:srgbClr val="000000"/>
                  </a:outerShdw>
                </a:effectLst>
              </a:defRPr>
            </a:lvl1pPr>
          </a:lstStyle>
          <a:p>
            <a:r>
              <a:t>Energy savings with low-E windows?</a:t>
            </a:r>
          </a:p>
        </p:txBody>
      </p:sp>
      <p:sp>
        <p:nvSpPr>
          <p:cNvPr id="367" name="Rectangle 3"/>
          <p:cNvSpPr txBox="1">
            <a:spLocks noGrp="1"/>
          </p:cNvSpPr>
          <p:nvPr>
            <p:ph type="body" idx="1"/>
          </p:nvPr>
        </p:nvSpPr>
        <p:spPr>
          <a:xfrm>
            <a:off x="101600" y="800100"/>
            <a:ext cx="8991600" cy="535232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Here I (finally) found some semi-useful info from the U.S. Department of Energy: </a:t>
            </a:r>
            <a:r>
              <a:rPr baseline="30000" dirty="0"/>
              <a:t>1</a:t>
            </a:r>
          </a:p>
          <a:p>
            <a:pPr>
              <a:defRPr sz="600">
                <a:latin typeface="+mn-lt"/>
                <a:ea typeface="+mn-ea"/>
                <a:cs typeface="+mn-cs"/>
                <a:sym typeface="Arial"/>
              </a:defRPr>
            </a:pPr>
            <a:endParaRPr baseline="30000" dirty="0"/>
          </a:p>
          <a:p>
            <a:pPr indent="455612"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sz="1600" dirty="0"/>
              <a:t>"</a:t>
            </a:r>
            <a:r>
              <a:rPr sz="1400" dirty="0"/>
              <a:t>On average, low-e storm windows can save you 12%–33% in heating and cooling costs. </a:t>
            </a:r>
            <a:endParaRPr lang="en-US" sz="1400" dirty="0"/>
          </a:p>
          <a:p>
            <a:pPr indent="455612"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sz="1400" dirty="0"/>
              <a:t>This Equates to </a:t>
            </a:r>
            <a:r>
              <a:rPr sz="1400" b="1" dirty="0"/>
              <a:t>$120–$330 in annual savings</a:t>
            </a:r>
            <a:r>
              <a:rPr sz="1400" dirty="0"/>
              <a:t>, assuming a $1,000 annual heating/cooling bill."   </a:t>
            </a:r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	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Then working a bit with the </a:t>
            </a:r>
            <a:r>
              <a:rPr dirty="0">
                <a:solidFill>
                  <a:srgbClr val="FBC901"/>
                </a:solidFill>
              </a:rPr>
              <a:t>Home Depot </a:t>
            </a:r>
            <a:r>
              <a:rPr dirty="0"/>
              <a:t>purchasing app:</a:t>
            </a:r>
          </a:p>
          <a:p>
            <a:pPr>
              <a:defRPr sz="6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</a:t>
            </a:r>
            <a:r>
              <a:rPr sz="1600" dirty="0"/>
              <a:t>Home Depot brand double-hung NON Low-E windows ran ~ $200 each</a:t>
            </a:r>
          </a:p>
          <a:p>
            <a:pPr>
              <a:defRPr sz="600">
                <a:latin typeface="+mn-lt"/>
                <a:ea typeface="+mn-ea"/>
                <a:cs typeface="+mn-cs"/>
                <a:sym typeface="Arial"/>
              </a:defRPr>
            </a:pPr>
            <a:endParaRPr sz="1600" dirty="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Anderson brand double-hung windows, all Low-E, started at ~ $400 each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I doubt that simple low-E process cost more than $50 of the added $200 per window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IF Department of Energy's "typical" U.S. house had 15 such windows: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- To </a:t>
            </a:r>
            <a:r>
              <a:rPr b="1" dirty="0"/>
              <a:t>replace</a:t>
            </a:r>
            <a:r>
              <a:rPr dirty="0"/>
              <a:t> with Low-E windows =&gt; 15 x $400 = $6000 =&gt; </a:t>
            </a:r>
            <a:r>
              <a:rPr dirty="0">
                <a:solidFill>
                  <a:srgbClr val="FBC901"/>
                </a:solidFill>
              </a:rPr>
              <a:t>20-40 year payback</a:t>
            </a:r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 dirty="0">
              <a:solidFill>
                <a:srgbClr val="FBC901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- To </a:t>
            </a:r>
            <a:r>
              <a:rPr b="1" dirty="0"/>
              <a:t>build</a:t>
            </a:r>
            <a:r>
              <a:rPr dirty="0"/>
              <a:t> </a:t>
            </a:r>
            <a:r>
              <a:rPr b="1" dirty="0"/>
              <a:t>with</a:t>
            </a:r>
            <a:r>
              <a:rPr dirty="0"/>
              <a:t> Low-E windows (assuming my $50 ΔP is correct) = $750 cost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</a:t>
            </a:r>
            <a:r>
              <a:rPr dirty="0">
                <a:solidFill>
                  <a:srgbClr val="FF6666"/>
                </a:solidFill>
              </a:rPr>
              <a:t>Which would mean an energy savings payback in as little two years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7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So that's how </a:t>
            </a:r>
            <a:r>
              <a:rPr b="1"/>
              <a:t>normal</a:t>
            </a:r>
            <a:r>
              <a:t> </a:t>
            </a:r>
            <a:r>
              <a:rPr b="1"/>
              <a:t>homes</a:t>
            </a:r>
            <a:r>
              <a:t> loose/gain heat</a:t>
            </a:r>
          </a:p>
        </p:txBody>
      </p:sp>
      <p:sp>
        <p:nvSpPr>
          <p:cNvPr id="37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what about </a:t>
            </a:r>
            <a:r>
              <a:rPr b="1"/>
              <a:t>abnormal </a:t>
            </a:r>
            <a:r>
              <a:rPr b="1">
                <a:solidFill>
                  <a:srgbClr val="FBC901"/>
                </a:solidFill>
              </a:rPr>
              <a:t>PASSIVE SOLAR HOMES </a:t>
            </a:r>
            <a:r>
              <a:t>?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These attack home heating and cooling losses point by point:</a:t>
            </a:r>
          </a:p>
          <a:p>
            <a:pPr>
              <a:defRPr sz="3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 deal with </a:t>
            </a:r>
            <a:r>
              <a:rPr b="1">
                <a:solidFill>
                  <a:srgbClr val="FBC901"/>
                </a:solidFill>
              </a:rPr>
              <a:t>CONDUCTIVE</a:t>
            </a:r>
            <a:r>
              <a:rPr b="1"/>
              <a:t> Heat Transfer</a:t>
            </a:r>
            <a:r>
              <a:t>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WALLS: Go from 2x4 wood-framed walls to 2x6 or 2x8 framed walls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Space for insulation goes up by ~ 50-100%, as does R value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Cutting wall heat loss by 33-50%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CEILINGS and FLOORS:  Just pile on more fiberglass insulation blankets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WINDOWS:  Move from double to triple pane glass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Top: http://www.nachi.org/housewrap-inspection.htm      Bottom: http://www.celsiusair.co.uk/projects/callcentres.htm</a:t>
            </a:r>
          </a:p>
        </p:txBody>
      </p:sp>
      <p:sp>
        <p:nvSpPr>
          <p:cNvPr id="37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To deal with </a:t>
            </a:r>
            <a:r>
              <a:rPr b="1">
                <a:solidFill>
                  <a:srgbClr val="FFD94A"/>
                </a:solidFill>
              </a:rPr>
              <a:t>CONVECTIVE</a:t>
            </a:r>
            <a:r>
              <a:rPr b="1"/>
              <a:t> Heat Transfer:</a:t>
            </a:r>
          </a:p>
        </p:txBody>
      </p:sp>
      <p:sp>
        <p:nvSpPr>
          <p:cNvPr id="37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Passive solar homes</a:t>
            </a:r>
            <a:r>
              <a:rPr b="0"/>
              <a:t>: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Use ultra-tight-latching doors and windows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Seal all remaining cracks and holes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Wrap whole house in wind impermeable "house wrap" (e.g., "Tyvek")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Potential Problem:  House's air changes may fall below desirable 1/3 per hour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In which case you add an "</a:t>
            </a:r>
            <a:r>
              <a:rPr b="1"/>
              <a:t>air-to-air heat exchanger</a:t>
            </a:r>
            <a:r>
              <a:t>"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pushes inside air out, and outside air in: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Forcing them to pass closely, ~ averaging temperatures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So incoming air gets ~ </a:t>
            </a:r>
            <a:r>
              <a:rPr b="1"/>
              <a:t>halfway</a:t>
            </a:r>
            <a:r>
              <a:t> to inside air temperature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Thus ~ halving load to furnace/AC/heat pump</a:t>
            </a:r>
          </a:p>
        </p:txBody>
      </p:sp>
      <p:pic>
        <p:nvPicPr>
          <p:cNvPr id="37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753384"/>
            <a:ext cx="2286000" cy="143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4180530"/>
            <a:ext cx="2717800" cy="1991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Figure: http://environment.nationalgeographic.com/environment/green-guide/buying-guides/water-heater/shopping-tips/</a:t>
            </a:r>
          </a:p>
        </p:txBody>
      </p:sp>
      <p:sp>
        <p:nvSpPr>
          <p:cNvPr id="38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Finally, to deal with </a:t>
            </a:r>
            <a:r>
              <a:rPr b="1">
                <a:solidFill>
                  <a:srgbClr val="FFD94A"/>
                </a:solidFill>
              </a:rPr>
              <a:t>RADIATIVE</a:t>
            </a:r>
            <a:r>
              <a:t> </a:t>
            </a:r>
            <a:r>
              <a:rPr b="1"/>
              <a:t>Heat Transfer</a:t>
            </a:r>
            <a:r>
              <a:t>:</a:t>
            </a:r>
          </a:p>
        </p:txBody>
      </p:sp>
      <p:sp>
        <p:nvSpPr>
          <p:cNvPr id="381" name="Rectangle 3"/>
          <p:cNvSpPr txBox="1">
            <a:spLocks noGrp="1"/>
          </p:cNvSpPr>
          <p:nvPr>
            <p:ph type="body" idx="1"/>
          </p:nvPr>
        </p:nvSpPr>
        <p:spPr>
          <a:xfrm>
            <a:off x="165100" y="974725"/>
            <a:ext cx="8915400" cy="5486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Passive solar homes </a:t>
            </a:r>
            <a:r>
              <a:rPr b="0"/>
              <a:t>reduce heat absorbed from sun by painting walls light colors</a:t>
            </a:r>
          </a:p>
          <a:p>
            <a:pPr>
              <a:tabLst>
                <a:tab pos="4445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similarly reduce heat to roof by abandoning black shingles for lighter shingles</a:t>
            </a:r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But then passive solar homes make bigger changes:</a:t>
            </a:r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They add south-facing rooftop passive water heaters, saving most </a:t>
            </a:r>
          </a:p>
          <a:p>
            <a:pPr>
              <a:tabLst>
                <a:tab pos="4445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 of the 18% of residential power now used for water heating</a:t>
            </a:r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they DON'T use low-E windows - Instead they size and locate windows to:</a:t>
            </a:r>
          </a:p>
          <a:p>
            <a:pPr>
              <a:tabLst>
                <a:tab pos="4445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 Capture </a:t>
            </a:r>
            <a:r>
              <a:t>solar heat in the winter, but </a:t>
            </a:r>
            <a:r>
              <a:rPr b="1"/>
              <a:t>avoid</a:t>
            </a:r>
            <a:r>
              <a:t> it in the summer</a:t>
            </a:r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How?  Some new type of selectively mirroring window?  No (at least not yet)</a:t>
            </a:r>
          </a:p>
          <a:p>
            <a:pPr>
              <a:tabLst>
                <a:tab pos="4445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Instead, they just redesign window overhangs and re-orient house:</a:t>
            </a:r>
          </a:p>
        </p:txBody>
      </p:sp>
      <p:pic>
        <p:nvPicPr>
          <p:cNvPr id="382" name="Picture 4" descr="Picture 4"/>
          <p:cNvPicPr>
            <a:picLocks noChangeAspect="1"/>
          </p:cNvPicPr>
          <p:nvPr/>
        </p:nvPicPr>
        <p:blipFill>
          <a:blip r:embed="rId2"/>
          <a:srcRect l="8340" t="33401" r="8340" b="11134"/>
          <a:stretch>
            <a:fillRect/>
          </a:stretch>
        </p:blipFill>
        <p:spPr>
          <a:xfrm>
            <a:off x="7102077" y="2845377"/>
            <a:ext cx="1971681" cy="983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http://energy.gov/sites/prod/files/guide_to_passive_solar_home_design.pdf    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cached copy)</a:t>
            </a:r>
          </a:p>
        </p:txBody>
      </p:sp>
      <p:sp>
        <p:nvSpPr>
          <p:cNvPr id="38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The U.S. DOE's “five elements of passive solar design:” </a:t>
            </a:r>
            <a:r>
              <a:rPr baseline="31999"/>
              <a:t>1</a:t>
            </a:r>
          </a:p>
        </p:txBody>
      </p:sp>
      <p:sp>
        <p:nvSpPr>
          <p:cNvPr id="38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3810000"/>
            <a:ext cx="8915400" cy="2636759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1) Vast majority of window </a:t>
            </a:r>
            <a:r>
              <a:rPr b="1">
                <a:solidFill>
                  <a:srgbClr val="FBC901"/>
                </a:solidFill>
              </a:rPr>
              <a:t>APERTURES</a:t>
            </a:r>
            <a:r>
              <a:t> should be on home's south face (in U.S.)</a:t>
            </a:r>
          </a:p>
          <a:p>
            <a:pPr marL="342900" indent="-342900">
              <a:buClr>
                <a:srgbClr val="00CCFF"/>
              </a:buClr>
              <a:buSzPct val="65000"/>
              <a:buAutoNum type="arabicParenR"/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2) </a:t>
            </a:r>
            <a:r>
              <a:rPr b="1">
                <a:solidFill>
                  <a:srgbClr val="FBC901"/>
                </a:solidFill>
              </a:rPr>
              <a:t>CONTROL</a:t>
            </a:r>
            <a:r>
              <a:t> the entry of solar radiation into those windows via roof overhangs</a:t>
            </a:r>
          </a:p>
          <a:p>
            <a:pPr marL="342900" indent="-342900"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allowing only low winter sun to reach the window, but not higher summer sun</a:t>
            </a:r>
          </a:p>
          <a:p>
            <a:pPr marL="342900" indent="-342900"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(and </a:t>
            </a:r>
            <a:r>
              <a:rPr b="1"/>
              <a:t>don’t</a:t>
            </a:r>
            <a:r>
              <a:t> use Low-E glass to block infrared heat from that winter sun!)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3) Inside those windows install dark </a:t>
            </a:r>
            <a:r>
              <a:rPr b="1">
                <a:solidFill>
                  <a:srgbClr val="FBC901"/>
                </a:solidFill>
              </a:rPr>
              <a:t>ABSORBER</a:t>
            </a:r>
            <a:r>
              <a:t> surfaces to collect that winter IR</a:t>
            </a:r>
          </a:p>
        </p:txBody>
      </p:sp>
      <p:pic>
        <p:nvPicPr>
          <p:cNvPr id="387" name="Picture 4" descr="Picture 4"/>
          <p:cNvPicPr>
            <a:picLocks noChangeAspect="1"/>
          </p:cNvPicPr>
          <p:nvPr/>
        </p:nvPicPr>
        <p:blipFill>
          <a:blip r:embed="rId3"/>
          <a:srcRect l="1439" t="14772" r="1438" b="1927"/>
          <a:stretch>
            <a:fillRect/>
          </a:stretch>
        </p:blipFill>
        <p:spPr>
          <a:xfrm>
            <a:off x="2362200" y="762000"/>
            <a:ext cx="4401466" cy="281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The “five elements of passive solar design” (continued) </a:t>
            </a:r>
            <a:r>
              <a:rPr baseline="31999"/>
              <a:t>1</a:t>
            </a:r>
          </a:p>
        </p:txBody>
      </p:sp>
      <p:sp>
        <p:nvSpPr>
          <p:cNvPr id="390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3886200"/>
            <a:ext cx="8915400" cy="2362200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4) Beneath those absorbing surfaces install </a:t>
            </a:r>
            <a:r>
              <a:rPr b="1">
                <a:solidFill>
                  <a:srgbClr val="FBC901"/>
                </a:solidFill>
              </a:rPr>
              <a:t>THERMAL MASS</a:t>
            </a:r>
          </a:p>
          <a:p>
            <a:pPr marL="342900" indent="-342900">
              <a:defRPr sz="900"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BC901"/>
              </a:solidFill>
            </a:endParaRPr>
          </a:p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Things like stone or concrete that </a:t>
            </a:r>
            <a:r>
              <a:rPr b="1"/>
              <a:t>absorb a lot of energy </a:t>
            </a:r>
            <a:r>
              <a:t>as they heat up</a:t>
            </a:r>
          </a:p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5) Then provide for </a:t>
            </a:r>
            <a:r>
              <a:rPr b="1">
                <a:solidFill>
                  <a:srgbClr val="FBC901"/>
                </a:solidFill>
              </a:rPr>
              <a:t>HEAT DISTRIBUTION </a:t>
            </a:r>
            <a:r>
              <a:t>from those thermal masses</a:t>
            </a:r>
          </a:p>
          <a:p>
            <a:pPr marL="342900" indent="-342900"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342900" indent="-342900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that when sun sets, heat from the thermal mass is distributed throughout home</a:t>
            </a:r>
          </a:p>
        </p:txBody>
      </p:sp>
      <p:pic>
        <p:nvPicPr>
          <p:cNvPr id="391" name="Picture 4" descr="Picture 4"/>
          <p:cNvPicPr>
            <a:picLocks noChangeAspect="1"/>
          </p:cNvPicPr>
          <p:nvPr/>
        </p:nvPicPr>
        <p:blipFill>
          <a:blip r:embed="rId2"/>
          <a:srcRect l="1439" t="14772" r="1438" b="1927"/>
          <a:stretch>
            <a:fillRect/>
          </a:stretch>
        </p:blipFill>
        <p:spPr>
          <a:xfrm>
            <a:off x="2362200" y="762000"/>
            <a:ext cx="4401466" cy="281940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http://energy.gov/sites/prod/files/guide_to_passive_solar_home_design.pdf    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cached copy)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457200"/>
          </a:xfrm>
          <a:prstGeom prst="rect">
            <a:avLst/>
          </a:prstGeom>
        </p:spPr>
        <p:txBody>
          <a:bodyPr/>
          <a:lstStyle/>
          <a:p>
            <a:r>
              <a:t>An early example of U.S. passive solar homes:</a:t>
            </a:r>
          </a:p>
        </p:txBody>
      </p:sp>
      <p:sp>
        <p:nvSpPr>
          <p:cNvPr id="39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990392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“Betatakin Cliff Dwelling” I photographed on a late May afternoon in Arizona: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Built by the Anasazi's ~</a:t>
            </a:r>
            <a:r>
              <a:rPr b="1"/>
              <a:t>1000 years ago </a:t>
            </a:r>
            <a:r>
              <a:t>(all across Arizona &amp; New Mexico)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Not generally </a:t>
            </a:r>
            <a:r>
              <a:rPr b="1"/>
              <a:t>in</a:t>
            </a:r>
            <a:r>
              <a:t> a cliff (as for defense), but at the </a:t>
            </a:r>
            <a:r>
              <a:rPr b="1"/>
              <a:t>base </a:t>
            </a:r>
            <a:r>
              <a:t>of an </a:t>
            </a:r>
            <a:r>
              <a:rPr b="1"/>
              <a:t>overhanging</a:t>
            </a:r>
            <a:r>
              <a:t> cliff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Facing to the south (or sometimes southwest)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Where houses would ONLY get DIRECT sunshine in the winter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Which would then heat the houses AND the surrounding stone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In other words, they </a:t>
            </a:r>
            <a:r>
              <a:rPr b="1"/>
              <a:t>nailed</a:t>
            </a:r>
            <a:r>
              <a:t> the whole idea of passive solar design!</a:t>
            </a:r>
          </a:p>
        </p:txBody>
      </p:sp>
      <p:pic>
        <p:nvPicPr>
          <p:cNvPr id="396" name="Picture 9" descr="Picture 9"/>
          <p:cNvPicPr>
            <a:picLocks noChangeAspect="1"/>
          </p:cNvPicPr>
          <p:nvPr/>
        </p:nvPicPr>
        <p:blipFill>
          <a:blip r:embed="rId2"/>
          <a:srcRect l="9973" r="9973"/>
          <a:stretch>
            <a:fillRect/>
          </a:stretch>
        </p:blipFill>
        <p:spPr>
          <a:xfrm>
            <a:off x="171315" y="1298684"/>
            <a:ext cx="2798239" cy="2324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icture 10" descr="Picture 10"/>
          <p:cNvPicPr>
            <a:picLocks noChangeAspect="1"/>
          </p:cNvPicPr>
          <p:nvPr/>
        </p:nvPicPr>
        <p:blipFill>
          <a:blip r:embed="rId3"/>
          <a:srcRect l="14960" r="1994"/>
          <a:stretch>
            <a:fillRect/>
          </a:stretch>
        </p:blipFill>
        <p:spPr>
          <a:xfrm>
            <a:off x="3180080" y="1295400"/>
            <a:ext cx="2877961" cy="2304389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traight Connector 7"/>
          <p:cNvSpPr/>
          <p:nvPr/>
        </p:nvSpPr>
        <p:spPr>
          <a:xfrm flipV="1">
            <a:off x="1828799" y="1523999"/>
            <a:ext cx="1600202" cy="1143002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D94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Straight Connector 8"/>
          <p:cNvSpPr/>
          <p:nvPr/>
        </p:nvSpPr>
        <p:spPr>
          <a:xfrm>
            <a:off x="1981200" y="3124199"/>
            <a:ext cx="1371601" cy="1590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D94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0" name="Picture 11" descr="Picture 11"/>
          <p:cNvPicPr>
            <a:picLocks noChangeAspect="1"/>
          </p:cNvPicPr>
          <p:nvPr/>
        </p:nvPicPr>
        <p:blipFill>
          <a:blip r:embed="rId4"/>
          <a:srcRect l="9973" r="9973"/>
          <a:stretch>
            <a:fillRect/>
          </a:stretch>
        </p:blipFill>
        <p:spPr>
          <a:xfrm>
            <a:off x="6268719" y="1295400"/>
            <a:ext cx="2752181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traight Connector 16"/>
          <p:cNvSpPr/>
          <p:nvPr/>
        </p:nvSpPr>
        <p:spPr>
          <a:xfrm flipV="1">
            <a:off x="4419600" y="1524000"/>
            <a:ext cx="2209801" cy="685800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D94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Straight Connector 17"/>
          <p:cNvSpPr/>
          <p:nvPr/>
        </p:nvSpPr>
        <p:spPr>
          <a:xfrm>
            <a:off x="4419599" y="3124200"/>
            <a:ext cx="2133601" cy="15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FFD94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 2"/>
          <p:cNvSpPr txBox="1">
            <a:spLocks noGrp="1"/>
          </p:cNvSpPr>
          <p:nvPr>
            <p:ph type="title"/>
          </p:nvPr>
        </p:nvSpPr>
        <p:spPr>
          <a:xfrm>
            <a:off x="304800" y="101600"/>
            <a:ext cx="8534400" cy="457200"/>
          </a:xfrm>
          <a:prstGeom prst="rect">
            <a:avLst/>
          </a:prstGeom>
        </p:spPr>
        <p:txBody>
          <a:bodyPr/>
          <a:lstStyle/>
          <a:p>
            <a:r>
              <a:t>So why can’t </a:t>
            </a:r>
            <a:r>
              <a:rPr b="1"/>
              <a:t>WE</a:t>
            </a:r>
            <a:r>
              <a:t> now “nail” the use of passive solar design?</a:t>
            </a:r>
          </a:p>
        </p:txBody>
      </p:sp>
      <p:sp>
        <p:nvSpPr>
          <p:cNvPr id="40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9436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You DO need to aim most of your windows southward:</a:t>
            </a:r>
          </a:p>
          <a:p>
            <a:pPr>
              <a:tabLst>
                <a:tab pos="444500" algn="l"/>
                <a:tab pos="901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Which, if you didn’t want to be staring at the side of your neighbor's house</a:t>
            </a:r>
          </a:p>
          <a:p>
            <a:pPr>
              <a:tabLst>
                <a:tab pos="444500" algn="l"/>
                <a:tab pos="9017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Means that houses should probably lie on ~ east to west streets</a:t>
            </a:r>
          </a:p>
          <a:p>
            <a:pPr>
              <a:tabLst>
                <a:tab pos="444500" algn="l"/>
                <a:tab pos="9017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So south would be out toward either front yard or back yard</a:t>
            </a:r>
          </a:p>
          <a:p>
            <a:pPr>
              <a:tabLst>
                <a:tab pos="444500" algn="l"/>
                <a:tab pos="9017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But the rest is really easy (simple and cheap):</a:t>
            </a:r>
          </a:p>
          <a:p>
            <a:pPr>
              <a:tabLst>
                <a:tab pos="444500" algn="l"/>
                <a:tab pos="9017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- Overhanging roof on south face of house</a:t>
            </a:r>
          </a:p>
          <a:p>
            <a:pPr>
              <a:tabLst>
                <a:tab pos="444500" algn="l"/>
                <a:tab pos="9017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- Dark light/heat-absorbing stone or concrete floors in south facing rooms</a:t>
            </a:r>
          </a:p>
          <a:p>
            <a:pPr>
              <a:tabLst>
                <a:tab pos="444500" algn="l"/>
                <a:tab pos="9017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- Air circulation to share stored heat with other rooms</a:t>
            </a:r>
          </a:p>
          <a:p>
            <a:pPr>
              <a:tabLst>
                <a:tab pos="444500" algn="l"/>
                <a:tab pos="9017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- Plus well insulated and light-colored roof and W/N/E walls to shed summer heat</a:t>
            </a:r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Which could give many/most of us low to no heating &amp; cooling houses</a:t>
            </a:r>
          </a:p>
          <a:p>
            <a:pPr algn="ctr">
              <a:tabLst>
                <a:tab pos="444500" algn="l"/>
                <a:tab pos="901700" algn="l"/>
              </a:tabLst>
              <a:defRPr sz="11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Saving 2/3 of residential (~ 21% of U.S. total) power consumption!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Rectangle 2"/>
          <p:cNvSpPr txBox="1">
            <a:spLocks noGrp="1"/>
          </p:cNvSpPr>
          <p:nvPr>
            <p:ph type="title"/>
          </p:nvPr>
        </p:nvSpPr>
        <p:spPr>
          <a:xfrm>
            <a:off x="304800" y="12700"/>
            <a:ext cx="8534400" cy="5871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BC901"/>
                </a:solidFill>
              </a:defRPr>
            </a:lvl1pPr>
          </a:lstStyle>
          <a:p>
            <a:r>
              <a:t>But what about the homes we NOW mostly buy or live in?</a:t>
            </a:r>
          </a:p>
        </p:txBody>
      </p:sp>
      <p:sp>
        <p:nvSpPr>
          <p:cNvPr id="408" name="Rectangle 3"/>
          <p:cNvSpPr txBox="1">
            <a:spLocks noGrp="1"/>
          </p:cNvSpPr>
          <p:nvPr>
            <p:ph type="body" idx="1"/>
          </p:nvPr>
        </p:nvSpPr>
        <p:spPr>
          <a:xfrm>
            <a:off x="127000" y="721585"/>
            <a:ext cx="8991600" cy="607523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We can still shop for homes implementing </a:t>
            </a:r>
            <a:r>
              <a:rPr b="1"/>
              <a:t>some</a:t>
            </a:r>
            <a:r>
              <a:t> of today's </a:t>
            </a:r>
            <a:r>
              <a:rPr b="1"/>
              <a:t>best practices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marL="0" lvl="1" indent="640896">
              <a:buSzTx/>
              <a:buNone/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or, as owners, make certain best practice changes ourselves, </a:t>
            </a:r>
          </a:p>
          <a:p>
            <a:pPr marL="0" lvl="1" indent="640896">
              <a:buSzTx/>
              <a:buNone/>
              <a:tabLst>
                <a:tab pos="444500" algn="l"/>
                <a:tab pos="901700" algn="l"/>
                <a:tab pos="13716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2" indent="1085850">
              <a:buSzTx/>
              <a:buNone/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while also making better choices when home appliances are replaced</a:t>
            </a:r>
          </a:p>
          <a:p>
            <a:pPr marL="0" lvl="2" indent="1085850">
              <a:buSzTx/>
              <a:buNone/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note set's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Resources Webpage</a:t>
            </a:r>
            <a:r>
              <a:t> includes a list of "Best Practices" sources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1" indent="640896">
              <a:buSzTx/>
              <a:buNone/>
              <a:defRPr sz="1800"/>
            </a:pPr>
            <a:r>
              <a:t>Of particular note are step-by-step webpages from the </a:t>
            </a:r>
            <a:r>
              <a:rPr>
                <a:latin typeface="Tahoma Bold"/>
                <a:ea typeface="Tahoma Bold"/>
                <a:cs typeface="Tahoma Bold"/>
                <a:sym typeface="Tahoma Bold"/>
              </a:rPr>
              <a:t>Zero Energy Project:</a:t>
            </a:r>
          </a:p>
          <a:p>
            <a:pPr>
              <a:defRPr sz="400"/>
            </a:pPr>
            <a:endParaRPr>
              <a:latin typeface="Tahoma Bold"/>
              <a:ea typeface="Tahoma Bold"/>
              <a:cs typeface="Tahoma Bold"/>
              <a:sym typeface="Tahoma Bold"/>
            </a:endParaRPr>
          </a:p>
          <a:p>
            <a:pPr marL="0" lvl="6" indent="1371600">
              <a:buSzTx/>
              <a:buNone/>
              <a:defRPr sz="1600"/>
            </a:pPr>
            <a:r>
              <a:t>Step 1 - The Design Process</a:t>
            </a:r>
          </a:p>
          <a:p>
            <a:pPr marL="0" lvl="6" indent="1371600">
              <a:buSzTx/>
              <a:buNone/>
              <a:defRPr sz="1600"/>
            </a:pPr>
            <a:r>
              <a:t>Step 2 - Use Energy Modeling</a:t>
            </a:r>
          </a:p>
          <a:p>
            <a:pPr marL="0" lvl="6" indent="1371600">
              <a:buSzTx/>
              <a:buNone/>
              <a:defRPr sz="1600"/>
            </a:pPr>
            <a:r>
              <a:t>Step 3 - Super Seal the Building Envelope</a:t>
            </a:r>
          </a:p>
          <a:p>
            <a:pPr marL="0" lvl="6" indent="1371600">
              <a:buSzTx/>
              <a:buNone/>
              <a:defRPr sz="1600"/>
            </a:pPr>
            <a:r>
              <a:t>Step 4 - Super Insulate the Building Envelope</a:t>
            </a:r>
          </a:p>
          <a:p>
            <a:pPr marL="0" lvl="6" indent="1371600">
              <a:buSzTx/>
              <a:buNone/>
              <a:defRPr sz="1600"/>
            </a:pPr>
            <a:r>
              <a:t>Step 5 - Heat Water Wisely</a:t>
            </a:r>
          </a:p>
          <a:p>
            <a:pPr marL="0" lvl="6" indent="1371600">
              <a:buSzTx/>
              <a:buNone/>
              <a:defRPr sz="1600"/>
            </a:pPr>
            <a:r>
              <a:t>Step 6 - Specify Highly Insulated Windows and Doors</a:t>
            </a:r>
          </a:p>
          <a:p>
            <a:pPr marL="0" lvl="6" indent="1371600">
              <a:buSzTx/>
              <a:buNone/>
              <a:defRPr sz="1600"/>
            </a:pPr>
            <a:r>
              <a:t>Step 7 - Choose Solar Tempering</a:t>
            </a:r>
          </a:p>
          <a:p>
            <a:pPr marL="0" lvl="6" indent="1371600">
              <a:buSzTx/>
              <a:buNone/>
              <a:defRPr sz="1600"/>
            </a:pPr>
            <a:r>
              <a:t>Step 8 - Create an Energy Efficient Fresh Air Supply</a:t>
            </a:r>
          </a:p>
          <a:p>
            <a:pPr marL="0" lvl="6" indent="1371600">
              <a:buSzTx/>
              <a:buNone/>
              <a:defRPr sz="1600"/>
            </a:pPr>
            <a:r>
              <a:t>Step 9 - Select Energy Efficient Heating and Cooling System</a:t>
            </a:r>
          </a:p>
          <a:p>
            <a:pPr marL="0" lvl="6" indent="1371600">
              <a:buSzTx/>
              <a:buNone/>
              <a:defRPr sz="1600"/>
            </a:pPr>
            <a:r>
              <a:t>Step 10 - Select Energy Efficient Lighting</a:t>
            </a:r>
          </a:p>
          <a:p>
            <a:pPr marL="0" lvl="6" indent="1371600">
              <a:buSzTx/>
              <a:buNone/>
              <a:defRPr sz="1600"/>
            </a:pPr>
            <a:r>
              <a:t>Step 11 - Select Energy Efficient Appliances &amp; Electronics</a:t>
            </a:r>
          </a:p>
          <a:p>
            <a:pPr marL="0" lvl="6" indent="1371600">
              <a:buSzTx/>
              <a:buNone/>
              <a:defRPr sz="1600"/>
            </a:pPr>
            <a:r>
              <a:t>Step 12 - Use the Sun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1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Drawing from that and other Best Practice sources:</a:t>
            </a:r>
          </a:p>
        </p:txBody>
      </p:sp>
      <p:sp>
        <p:nvSpPr>
          <p:cNvPr id="412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91600" cy="5439410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44500" algn="l"/>
                <a:tab pos="901700" algn="l"/>
                <a:tab pos="13716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Air Heating &amp; Cooling (and their minimization) are always a top priority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5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Recall the governmental data I cited at beginning of this talk: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Winter heating alone =&gt; 30-40% of U.S. residential power consumption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how do we typically produce such heat? 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FFFFF"/>
                </a:solidFill>
              </a:rPr>
              <a:t>By passing electricity through "resistor" heating elements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FFFF"/>
              </a:solidFill>
            </a:endParaRP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	OR by burning hydrocarbon fuels in furnaces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How efficient are these processes (and how might they be improved)?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Resistive heating elements already convert electricity to heat VERY efficiently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the problem is then that our still dominant fossil-fuel power plants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convert fossil fuels to electrical energy at only 1/3 - 2/3 efficiency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3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BC901"/>
                </a:solidFill>
              </a:defRPr>
            </a:lvl1pPr>
          </a:lstStyle>
          <a:p>
            <a:r>
              <a:t>Energy Consumption in Housing</a:t>
            </a:r>
          </a:p>
        </p:txBody>
      </p:sp>
      <p:sp>
        <p:nvSpPr>
          <p:cNvPr id="132" name="Rectangle 3"/>
          <p:cNvSpPr txBox="1"/>
          <p:nvPr/>
        </p:nvSpPr>
        <p:spPr>
          <a:xfrm>
            <a:off x="152400" y="762000"/>
            <a:ext cx="8915400" cy="5224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Every one </a:t>
            </a:r>
            <a:r>
              <a:rPr b="0"/>
              <a:t>of my (many) energy/environmental textbooks has a chapter on </a:t>
            </a:r>
            <a:r>
              <a:t>autos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Of course: they're one of the </a:t>
            </a:r>
            <a:r>
              <a:rPr b="1"/>
              <a:t>biggest ways </a:t>
            </a:r>
            <a:r>
              <a:t>we, as individuals, use energy!</a:t>
            </a:r>
          </a:p>
          <a:p>
            <a:pPr>
              <a:spcBef>
                <a:spcPts val="400"/>
              </a:spcBef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But, strangely, only </a:t>
            </a:r>
            <a:r>
              <a:rPr b="1"/>
              <a:t>one </a:t>
            </a:r>
            <a:r>
              <a:t>textbook has a whole chapter devoted to housing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Despite it being the </a:t>
            </a:r>
            <a:r>
              <a:rPr b="1"/>
              <a:t>other big way </a:t>
            </a:r>
            <a:r>
              <a:t>that we, as individuals, use energy</a:t>
            </a:r>
          </a:p>
          <a:p>
            <a:pPr>
              <a:spcBef>
                <a:spcPts val="400"/>
              </a:spcBef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To be fair, most of those textbooks DO have chapters on heating and cooling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DO turn out to be major contributors to household power use</a:t>
            </a:r>
          </a:p>
          <a:p>
            <a:pPr>
              <a:spcBef>
                <a:spcPts val="400"/>
              </a:spcBef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heating &amp; cooling power diminish </a:t>
            </a:r>
            <a:r>
              <a:rPr b="1"/>
              <a:t>hugely</a:t>
            </a:r>
            <a:r>
              <a:t> in a well built &amp; well maintained home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So today I am </a:t>
            </a:r>
            <a:r>
              <a:rPr b="1"/>
              <a:t>also</a:t>
            </a:r>
            <a:r>
              <a:t> going to discuss our homes, themselves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Because, with a little </a:t>
            </a:r>
            <a:r>
              <a:rPr b="1"/>
              <a:t>DIY</a:t>
            </a:r>
            <a:r>
              <a:t>'ing (</a:t>
            </a:r>
            <a:r>
              <a:rPr b="1"/>
              <a:t>do-it-yourself </a:t>
            </a:r>
            <a:r>
              <a:t>'ing),</a:t>
            </a:r>
          </a:p>
          <a:p>
            <a:pPr>
              <a:spcBef>
                <a:spcPts val="4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your home offers you your #1 way of saving energy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https://www.eia.gov/todayinenergy/detail.cfm?id=14051</a:t>
            </a:r>
          </a:p>
        </p:txBody>
      </p:sp>
      <p:sp>
        <p:nvSpPr>
          <p:cNvPr id="41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 defTabSz="905255">
              <a:defRPr sz="2178">
                <a:effectLst>
                  <a:outerShdw blurRad="37719" dist="37719" dir="2700000" rotWithShape="0">
                    <a:srgbClr val="000000"/>
                  </a:outerShdw>
                </a:effectLst>
              </a:defRPr>
            </a:lvl1pPr>
          </a:lstStyle>
          <a:p>
            <a:r>
              <a:t>What, instead, about furnaces burning fossil-fuels right in our home?</a:t>
            </a:r>
          </a:p>
        </p:txBody>
      </p:sp>
      <p:sp>
        <p:nvSpPr>
          <p:cNvPr id="41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They are now much more efficient than fossil-fuel power plants!</a:t>
            </a:r>
          </a:p>
          <a:p>
            <a:pPr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Types of furnaces </a:t>
            </a:r>
            <a:r>
              <a:rPr b="0"/>
              <a:t>(and percentage of such models) vs. heat delivery efficiency: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So what IS a condensing furnace, and why are they ~ 15% more efficient?</a:t>
            </a:r>
          </a:p>
        </p:txBody>
      </p:sp>
      <p:pic>
        <p:nvPicPr>
          <p:cNvPr id="41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7400"/>
            <a:ext cx="6942222" cy="342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 5"/>
          <p:cNvSpPr txBox="1"/>
          <p:nvPr/>
        </p:nvSpPr>
        <p:spPr>
          <a:xfrm>
            <a:off x="304800" y="6599037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Original black and white figures from:  http://www.r2000manitoba.com/heating_heat_dist6.shtml </a:t>
            </a:r>
          </a:p>
        </p:txBody>
      </p:sp>
      <p:sp>
        <p:nvSpPr>
          <p:cNvPr id="42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Non-condensing (conventional) vs. condensing furnaces:</a:t>
            </a:r>
          </a:p>
        </p:txBody>
      </p:sp>
      <p:sp>
        <p:nvSpPr>
          <p:cNvPr id="42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867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Both have a central chamber where fuel burns using inside house air (white)</a:t>
            </a:r>
          </a:p>
          <a:p>
            <a:pPr>
              <a:defRPr sz="5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Producing "exhaust" = very hot air + water vapor + byproducts = </a:t>
            </a:r>
            <a:r>
              <a:rPr>
                <a:solidFill>
                  <a:srgbClr val="FF6600"/>
                </a:solidFill>
              </a:rPr>
              <a:t>Orange</a:t>
            </a:r>
          </a:p>
          <a:p>
            <a:pPr>
              <a:defRPr sz="900">
                <a:solidFill>
                  <a:srgbClr val="FF66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F6600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Adjacent to which, other house air passes, picking up some of this heat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Producing warm air to be returned to house = </a:t>
            </a:r>
            <a:r>
              <a:rPr>
                <a:solidFill>
                  <a:srgbClr val="FF6FCF"/>
                </a:solidFill>
              </a:rPr>
              <a:t>Pink (warm) </a:t>
            </a:r>
            <a:r>
              <a:t>/ </a:t>
            </a:r>
            <a:r>
              <a:rPr>
                <a:solidFill>
                  <a:srgbClr val="FF0000"/>
                </a:solidFill>
              </a:rPr>
              <a:t>Red (warmer)</a:t>
            </a:r>
          </a:p>
          <a:p>
            <a:pPr>
              <a:defRPr sz="1200" b="1"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F0000"/>
              </a:solidFill>
            </a:endParaRPr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Non-condensing furnace:		Condensing furnace:</a:t>
            </a:r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6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6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24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200"/>
              </a:spcBef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t>(colors added)</a:t>
            </a:r>
          </a:p>
        </p:txBody>
      </p:sp>
      <p:grpSp>
        <p:nvGrpSpPr>
          <p:cNvPr id="430" name="Group 29"/>
          <p:cNvGrpSpPr/>
          <p:nvPr/>
        </p:nvGrpSpPr>
        <p:grpSpPr>
          <a:xfrm>
            <a:off x="480599" y="3200399"/>
            <a:ext cx="3825001" cy="3124202"/>
            <a:chOff x="0" y="0"/>
            <a:chExt cx="3824999" cy="3124200"/>
          </a:xfrm>
        </p:grpSpPr>
        <p:pic>
          <p:nvPicPr>
            <p:cNvPr id="422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3825000" cy="3124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3" name="Rectangle 6"/>
            <p:cNvSpPr/>
            <p:nvPr/>
          </p:nvSpPr>
          <p:spPr>
            <a:xfrm>
              <a:off x="1378133" y="814678"/>
              <a:ext cx="625211" cy="1089131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4" name="Rectangle 7"/>
            <p:cNvSpPr/>
            <p:nvPr/>
          </p:nvSpPr>
          <p:spPr>
            <a:xfrm>
              <a:off x="2111293" y="195262"/>
              <a:ext cx="94457" cy="715963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5" name="Rectangle 8"/>
            <p:cNvSpPr/>
            <p:nvPr/>
          </p:nvSpPr>
          <p:spPr>
            <a:xfrm>
              <a:off x="2003343" y="872172"/>
              <a:ext cx="229394" cy="65088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6" name="Rectangle 9"/>
            <p:cNvSpPr/>
            <p:nvPr/>
          </p:nvSpPr>
          <p:spPr>
            <a:xfrm>
              <a:off x="1126249" y="1903809"/>
              <a:ext cx="269876" cy="195263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7" name="Rectangle 10"/>
            <p:cNvSpPr/>
            <p:nvPr/>
          </p:nvSpPr>
          <p:spPr>
            <a:xfrm>
              <a:off x="1176851" y="715962"/>
              <a:ext cx="219274" cy="1171576"/>
            </a:xfrm>
            <a:prstGeom prst="rect">
              <a:avLst/>
            </a:prstGeom>
            <a:solidFill>
              <a:srgbClr val="FF6FCF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8" name="Rectangle 11"/>
            <p:cNvSpPr/>
            <p:nvPr/>
          </p:nvSpPr>
          <p:spPr>
            <a:xfrm>
              <a:off x="1261187" y="195262"/>
              <a:ext cx="742157" cy="650876"/>
            </a:xfrm>
            <a:prstGeom prst="rect">
              <a:avLst/>
            </a:prstGeom>
            <a:solidFill>
              <a:srgbClr val="FF6FCF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9" name="Rectangle 12"/>
            <p:cNvSpPr/>
            <p:nvPr/>
          </p:nvSpPr>
          <p:spPr>
            <a:xfrm>
              <a:off x="788906" y="195262"/>
              <a:ext cx="472282" cy="390526"/>
            </a:xfrm>
            <a:prstGeom prst="rect">
              <a:avLst/>
            </a:prstGeom>
            <a:solidFill>
              <a:srgbClr val="FF6FCF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46" name="Group 30"/>
          <p:cNvGrpSpPr/>
          <p:nvPr/>
        </p:nvGrpSpPr>
        <p:grpSpPr>
          <a:xfrm>
            <a:off x="5077690" y="3200399"/>
            <a:ext cx="3532910" cy="3124202"/>
            <a:chOff x="0" y="0"/>
            <a:chExt cx="3532909" cy="3124200"/>
          </a:xfrm>
        </p:grpSpPr>
        <p:pic>
          <p:nvPicPr>
            <p:cNvPr id="431" name="Picture 5" descr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3532910" cy="3124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2" name="Rectangle 13"/>
            <p:cNvSpPr/>
            <p:nvPr/>
          </p:nvSpPr>
          <p:spPr>
            <a:xfrm>
              <a:off x="1587560" y="732234"/>
              <a:ext cx="337344" cy="911226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3" name="Rectangle 14"/>
            <p:cNvSpPr/>
            <p:nvPr/>
          </p:nvSpPr>
          <p:spPr>
            <a:xfrm>
              <a:off x="1469489" y="65087"/>
              <a:ext cx="472282" cy="650876"/>
            </a:xfrm>
            <a:prstGeom prst="rect">
              <a:avLst/>
            </a:prstGeom>
            <a:solidFill>
              <a:srgbClr val="DD4443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4" name="Rectangle 15"/>
            <p:cNvSpPr/>
            <p:nvPr/>
          </p:nvSpPr>
          <p:spPr>
            <a:xfrm>
              <a:off x="1441377" y="762000"/>
              <a:ext cx="134937" cy="911226"/>
            </a:xfrm>
            <a:prstGeom prst="rect">
              <a:avLst/>
            </a:prstGeom>
            <a:solidFill>
              <a:srgbClr val="DD4443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5" name="Right Triangle 16"/>
            <p:cNvSpPr/>
            <p:nvPr/>
          </p:nvSpPr>
          <p:spPr>
            <a:xfrm rot="10800000">
              <a:off x="1559448" y="1676003"/>
              <a:ext cx="404813" cy="13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FCF">
                <a:alpha val="3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6" name="Right Triangle 17"/>
            <p:cNvSpPr/>
            <p:nvPr/>
          </p:nvSpPr>
          <p:spPr>
            <a:xfrm>
              <a:off x="1446964" y="1780641"/>
              <a:ext cx="540743" cy="117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FCF">
                <a:alpha val="3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7" name="Rectangle 18"/>
            <p:cNvSpPr/>
            <p:nvPr/>
          </p:nvSpPr>
          <p:spPr>
            <a:xfrm>
              <a:off x="1441377" y="1952625"/>
              <a:ext cx="202407" cy="276622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8" name="Rectangle 19"/>
            <p:cNvSpPr/>
            <p:nvPr/>
          </p:nvSpPr>
          <p:spPr>
            <a:xfrm>
              <a:off x="1447000" y="1892961"/>
              <a:ext cx="472282" cy="103056"/>
            </a:xfrm>
            <a:prstGeom prst="rect">
              <a:avLst/>
            </a:prstGeom>
            <a:solidFill>
              <a:srgbClr val="FF6FCF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9" name="Rectangle 20"/>
            <p:cNvSpPr/>
            <p:nvPr/>
          </p:nvSpPr>
          <p:spPr>
            <a:xfrm>
              <a:off x="1238971" y="862409"/>
              <a:ext cx="67469" cy="764779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0" name="Rectangle 21"/>
            <p:cNvSpPr/>
            <p:nvPr/>
          </p:nvSpPr>
          <p:spPr>
            <a:xfrm rot="1122488">
              <a:off x="1226295" y="1721880"/>
              <a:ext cx="725602" cy="39052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1" name="Rectangle 24"/>
            <p:cNvSpPr/>
            <p:nvPr/>
          </p:nvSpPr>
          <p:spPr>
            <a:xfrm>
              <a:off x="1373909" y="715962"/>
              <a:ext cx="202407" cy="65088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2" name="Rectangle 25"/>
            <p:cNvSpPr/>
            <p:nvPr/>
          </p:nvSpPr>
          <p:spPr>
            <a:xfrm rot="19644304">
              <a:off x="1245020" y="751505"/>
              <a:ext cx="156748" cy="65876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3" name="Rectangle 26"/>
            <p:cNvSpPr/>
            <p:nvPr/>
          </p:nvSpPr>
          <p:spPr>
            <a:xfrm>
              <a:off x="1981127" y="1111911"/>
              <a:ext cx="67469" cy="764779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4" name="Rectangle 27"/>
            <p:cNvSpPr/>
            <p:nvPr/>
          </p:nvSpPr>
          <p:spPr>
            <a:xfrm>
              <a:off x="2003617" y="1079367"/>
              <a:ext cx="179917" cy="92208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5" name="Rectangle 28"/>
            <p:cNvSpPr/>
            <p:nvPr/>
          </p:nvSpPr>
          <p:spPr>
            <a:xfrm>
              <a:off x="2116065" y="325437"/>
              <a:ext cx="67469" cy="764779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ctangle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But in condensing furnace, </a:t>
            </a:r>
            <a:r>
              <a:rPr i="0">
                <a:latin typeface="Tahoma Bold"/>
                <a:ea typeface="Tahoma Bold"/>
                <a:cs typeface="Tahoma Bold"/>
                <a:sym typeface="Tahoma Bold"/>
              </a:rPr>
              <a:t>exhaust loops back </a:t>
            </a:r>
            <a:r>
              <a:t>to pass by incoming air:</a:t>
            </a:r>
          </a:p>
        </p:txBody>
      </p:sp>
      <p:sp>
        <p:nvSpPr>
          <p:cNvPr id="449" name="Rectangle 3"/>
          <p:cNvSpPr txBox="1">
            <a:spLocks noGrp="1"/>
          </p:cNvSpPr>
          <p:nvPr>
            <p:ph type="body" idx="1"/>
          </p:nvPr>
        </p:nvSpPr>
        <p:spPr>
          <a:xfrm>
            <a:off x="76200" y="762000"/>
            <a:ext cx="9067800" cy="57150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That exhaust contains water vapor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Cooled by incoming house air, its water vapor </a:t>
            </a:r>
            <a:r>
              <a:rPr b="1">
                <a:solidFill>
                  <a:srgbClr val="FFD94A"/>
                </a:solidFill>
              </a:rPr>
              <a:t>condenses</a:t>
            </a:r>
            <a:r>
              <a:t> into liquid water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	Water vapor then gives up its "heat of vaporization"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	Which is partially absorbed by incoming house air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	</a:t>
            </a:r>
            <a:r>
              <a:rPr b="1">
                <a:solidFill>
                  <a:srgbClr val="FF6FCF"/>
                </a:solidFill>
              </a:rPr>
              <a:t>Pre-heating </a:t>
            </a:r>
            <a:r>
              <a:t>house air, before it passes burn chamber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</a:t>
            </a:r>
            <a:r>
              <a:rPr b="1"/>
              <a:t>also</a:t>
            </a:r>
            <a:r>
              <a:t> cools the exhaust enough that a brick chimney is no longer required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 is replaced by small blower + PVC plastic pipe: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Elimination of chimney = Big cost reduction AND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PVC pipe allows furnaces to be placed in more efficient locations</a:t>
            </a:r>
          </a:p>
        </p:txBody>
      </p:sp>
      <p:grpSp>
        <p:nvGrpSpPr>
          <p:cNvPr id="465" name="Group 30"/>
          <p:cNvGrpSpPr/>
          <p:nvPr/>
        </p:nvGrpSpPr>
        <p:grpSpPr>
          <a:xfrm>
            <a:off x="674715" y="1752600"/>
            <a:ext cx="1763685" cy="2625011"/>
            <a:chOff x="0" y="0"/>
            <a:chExt cx="1763684" cy="2625010"/>
          </a:xfrm>
        </p:grpSpPr>
        <p:pic>
          <p:nvPicPr>
            <p:cNvPr id="450" name="Picture 5" descr="Picture 5"/>
            <p:cNvPicPr>
              <a:picLocks noChangeAspect="1"/>
            </p:cNvPicPr>
            <p:nvPr/>
          </p:nvPicPr>
          <p:blipFill>
            <a:blip r:embed="rId2"/>
            <a:srcRect l="28799" t="2618" r="31200" b="28799"/>
            <a:stretch>
              <a:fillRect/>
            </a:stretch>
          </p:blipFill>
          <p:spPr>
            <a:xfrm>
              <a:off x="0" y="20282"/>
              <a:ext cx="1763685" cy="2598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1" name="Rectangle 6"/>
            <p:cNvSpPr/>
            <p:nvPr/>
          </p:nvSpPr>
          <p:spPr>
            <a:xfrm>
              <a:off x="711494" y="809213"/>
              <a:ext cx="421019" cy="1105268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2" name="Rectangle 7"/>
            <p:cNvSpPr/>
            <p:nvPr/>
          </p:nvSpPr>
          <p:spPr>
            <a:xfrm>
              <a:off x="564137" y="0"/>
              <a:ext cx="589427" cy="789478"/>
            </a:xfrm>
            <a:prstGeom prst="rect">
              <a:avLst/>
            </a:prstGeom>
            <a:solidFill>
              <a:srgbClr val="DD4443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3" name="Rectangle 8"/>
            <p:cNvSpPr/>
            <p:nvPr/>
          </p:nvSpPr>
          <p:spPr>
            <a:xfrm>
              <a:off x="529052" y="868424"/>
              <a:ext cx="168408" cy="1105268"/>
            </a:xfrm>
            <a:prstGeom prst="rect">
              <a:avLst/>
            </a:prstGeom>
            <a:solidFill>
              <a:srgbClr val="DD4443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4" name="Right Triangle 9"/>
            <p:cNvSpPr/>
            <p:nvPr/>
          </p:nvSpPr>
          <p:spPr>
            <a:xfrm rot="10800000">
              <a:off x="676409" y="1953956"/>
              <a:ext cx="505223" cy="15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FCF">
                <a:alpha val="3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5" name="Right Triangle 10"/>
            <p:cNvSpPr/>
            <p:nvPr/>
          </p:nvSpPr>
          <p:spPr>
            <a:xfrm>
              <a:off x="536025" y="2080877"/>
              <a:ext cx="674869" cy="142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FCF">
                <a:alpha val="3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6" name="Rectangle 11"/>
            <p:cNvSpPr/>
            <p:nvPr/>
          </p:nvSpPr>
          <p:spPr>
            <a:xfrm>
              <a:off x="529052" y="2289483"/>
              <a:ext cx="252612" cy="335528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7" name="Rectangle 12"/>
            <p:cNvSpPr/>
            <p:nvPr/>
          </p:nvSpPr>
          <p:spPr>
            <a:xfrm>
              <a:off x="536069" y="2217114"/>
              <a:ext cx="589427" cy="125001"/>
            </a:xfrm>
            <a:prstGeom prst="rect">
              <a:avLst/>
            </a:prstGeom>
            <a:solidFill>
              <a:srgbClr val="FF6FCF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8" name="Rectangle 13"/>
            <p:cNvSpPr/>
            <p:nvPr/>
          </p:nvSpPr>
          <p:spPr>
            <a:xfrm>
              <a:off x="276430" y="967109"/>
              <a:ext cx="84204" cy="927636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9" name="Rectangle 14"/>
            <p:cNvSpPr/>
            <p:nvPr/>
          </p:nvSpPr>
          <p:spPr>
            <a:xfrm rot="1122488">
              <a:off x="260620" y="2009602"/>
              <a:ext cx="905581" cy="47368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0" name="Rectangle 15"/>
            <p:cNvSpPr/>
            <p:nvPr/>
          </p:nvSpPr>
          <p:spPr>
            <a:xfrm>
              <a:off x="444848" y="789477"/>
              <a:ext cx="252612" cy="78947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1" name="Rectangle 16"/>
            <p:cNvSpPr/>
            <p:nvPr/>
          </p:nvSpPr>
          <p:spPr>
            <a:xfrm rot="19644304">
              <a:off x="283990" y="832588"/>
              <a:ext cx="195628" cy="79903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2" name="Rectangle 17"/>
            <p:cNvSpPr/>
            <p:nvPr/>
          </p:nvSpPr>
          <p:spPr>
            <a:xfrm>
              <a:off x="1202682" y="1269742"/>
              <a:ext cx="84204" cy="927636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3" name="Rectangle 18"/>
            <p:cNvSpPr/>
            <p:nvPr/>
          </p:nvSpPr>
          <p:spPr>
            <a:xfrm>
              <a:off x="1230750" y="1230268"/>
              <a:ext cx="224544" cy="111843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4" name="Rectangle 19"/>
            <p:cNvSpPr/>
            <p:nvPr/>
          </p:nvSpPr>
          <p:spPr>
            <a:xfrm>
              <a:off x="1371090" y="315790"/>
              <a:ext cx="84204" cy="927636"/>
            </a:xfrm>
            <a:prstGeom prst="rect">
              <a:avLst/>
            </a:prstGeom>
            <a:solidFill>
              <a:srgbClr val="FF6600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66" name="Oval 20"/>
          <p:cNvSpPr/>
          <p:nvPr/>
        </p:nvSpPr>
        <p:spPr>
          <a:xfrm>
            <a:off x="914400" y="3505200"/>
            <a:ext cx="1219200" cy="609600"/>
          </a:xfrm>
          <a:prstGeom prst="ellipse">
            <a:avLst/>
          </a:prstGeom>
          <a:ln w="57150">
            <a:solidFill>
              <a:srgbClr val="FBC90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69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144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500"/>
              </a:spcBef>
              <a:defRPr sz="2200" b="1">
                <a:latin typeface="+mn-lt"/>
                <a:ea typeface="+mn-ea"/>
                <a:cs typeface="+mn-cs"/>
                <a:sym typeface="Arial"/>
              </a:defRPr>
            </a:pPr>
            <a:r>
              <a:t>But there is an even newer</a:t>
            </a:r>
          </a:p>
          <a:p>
            <a:pPr algn="ctr">
              <a:defRPr sz="22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500"/>
              </a:spcBef>
              <a:defRPr sz="2200" b="1">
                <a:latin typeface="+mn-lt"/>
                <a:ea typeface="+mn-ea"/>
                <a:cs typeface="+mn-cs"/>
                <a:sym typeface="Arial"/>
              </a:defRPr>
            </a:pPr>
            <a:r>
              <a:t>and radically more efficient heating alternative!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7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D94A"/>
                </a:solidFill>
              </a:defRPr>
            </a:pPr>
            <a:r>
              <a:t>Heat Pumps</a:t>
            </a:r>
            <a:r>
              <a:rPr b="0">
                <a:solidFill>
                  <a:srgbClr val="E5FFFF"/>
                </a:solidFill>
              </a:rPr>
              <a:t>:</a:t>
            </a:r>
          </a:p>
        </p:txBody>
      </p:sp>
      <p:sp>
        <p:nvSpPr>
          <p:cNvPr id="47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486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LOOP of copper piping, with a very narrow segment at one point (capillary/valve)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Plus "heat exchanger" zig-zags inside house (left), and outside house (right)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Filled with "coolant" that normally boils at around room temperature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Purpose: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Pump pressurizes "coolant" gas entering house, causing it to condense into liquid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solidFill>
                  <a:srgbClr val="FFD94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Losing heat TO inside air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Leaving house, liquid sprays thru restriction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Droplets </a:t>
            </a:r>
            <a:r>
              <a:rPr b="1">
                <a:solidFill>
                  <a:srgbClr val="FFD94A"/>
                </a:solidFill>
              </a:rPr>
              <a:t>gain heat FROM outside air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D94A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Converting coolant back to gas 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(and process repeats over and over)</a:t>
            </a:r>
          </a:p>
        </p:txBody>
      </p:sp>
      <p:grpSp>
        <p:nvGrpSpPr>
          <p:cNvPr id="520" name="Group 52"/>
          <p:cNvGrpSpPr/>
          <p:nvPr/>
        </p:nvGrpSpPr>
        <p:grpSpPr>
          <a:xfrm>
            <a:off x="4419599" y="3276600"/>
            <a:ext cx="4648203" cy="2957204"/>
            <a:chOff x="0" y="0"/>
            <a:chExt cx="4648201" cy="2957203"/>
          </a:xfrm>
        </p:grpSpPr>
        <p:sp>
          <p:nvSpPr>
            <p:cNvPr id="474" name="Rectangle 28"/>
            <p:cNvSpPr/>
            <p:nvPr/>
          </p:nvSpPr>
          <p:spPr>
            <a:xfrm flipH="1">
              <a:off x="2086458" y="2387097"/>
              <a:ext cx="370354" cy="268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5" name="Rectangle 8"/>
            <p:cNvSpPr/>
            <p:nvPr/>
          </p:nvSpPr>
          <p:spPr>
            <a:xfrm flipH="1">
              <a:off x="2317928" y="708552"/>
              <a:ext cx="879589" cy="89444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6" name="Rectangle 10"/>
            <p:cNvSpPr/>
            <p:nvPr/>
          </p:nvSpPr>
          <p:spPr>
            <a:xfrm flipH="1">
              <a:off x="3197518" y="976880"/>
              <a:ext cx="450596" cy="89444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7" name="Rectangle 12"/>
            <p:cNvSpPr/>
            <p:nvPr/>
          </p:nvSpPr>
          <p:spPr>
            <a:xfrm rot="5400000" flipH="1">
              <a:off x="3461874" y="1087085"/>
              <a:ext cx="290691" cy="94132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8" name="Rectangle 15"/>
            <p:cNvSpPr/>
            <p:nvPr/>
          </p:nvSpPr>
          <p:spPr>
            <a:xfrm rot="5400000" flipH="1">
              <a:off x="3468047" y="1534299"/>
              <a:ext cx="290691" cy="94132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9" name="Rectangle 17"/>
            <p:cNvSpPr/>
            <p:nvPr/>
          </p:nvSpPr>
          <p:spPr>
            <a:xfrm flipH="1">
              <a:off x="3151223" y="2094917"/>
              <a:ext cx="493805" cy="89444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0" name="Rectangle 18"/>
            <p:cNvSpPr/>
            <p:nvPr/>
          </p:nvSpPr>
          <p:spPr>
            <a:xfrm rot="5400000" flipH="1">
              <a:off x="3468047" y="1981515"/>
              <a:ext cx="290691" cy="94132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1" name="Rectangle 21"/>
            <p:cNvSpPr/>
            <p:nvPr/>
          </p:nvSpPr>
          <p:spPr>
            <a:xfrm rot="5400000" flipH="1">
              <a:off x="3005106" y="872422"/>
              <a:ext cx="290691" cy="94132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2" name="Rectangle 22"/>
            <p:cNvSpPr/>
            <p:nvPr/>
          </p:nvSpPr>
          <p:spPr>
            <a:xfrm flipH="1">
              <a:off x="2453725" y="2346847"/>
              <a:ext cx="787001" cy="105841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3" name="Rectangle 24"/>
            <p:cNvSpPr/>
            <p:nvPr/>
          </p:nvSpPr>
          <p:spPr>
            <a:xfrm rot="5400000" flipH="1">
              <a:off x="3051400" y="2215556"/>
              <a:ext cx="290691" cy="94132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4" name="Rectangle 9"/>
            <p:cNvSpPr/>
            <p:nvPr/>
          </p:nvSpPr>
          <p:spPr>
            <a:xfrm flipH="1">
              <a:off x="1438340" y="708552"/>
              <a:ext cx="879589" cy="894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5" name="Rectangle 23"/>
            <p:cNvSpPr/>
            <p:nvPr/>
          </p:nvSpPr>
          <p:spPr>
            <a:xfrm flipH="1">
              <a:off x="1388959" y="2346847"/>
              <a:ext cx="787001" cy="1058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6" name="Rectangle 29"/>
            <p:cNvSpPr/>
            <p:nvPr/>
          </p:nvSpPr>
          <p:spPr>
            <a:xfrm>
              <a:off x="999494" y="932158"/>
              <a:ext cx="428995" cy="894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7" name="Rectangle 30"/>
            <p:cNvSpPr/>
            <p:nvPr/>
          </p:nvSpPr>
          <p:spPr>
            <a:xfrm>
              <a:off x="1008311" y="1155765"/>
              <a:ext cx="837419" cy="894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8" name="Rectangle 31"/>
            <p:cNvSpPr/>
            <p:nvPr/>
          </p:nvSpPr>
          <p:spPr>
            <a:xfrm rot="16200000">
              <a:off x="893083" y="1044620"/>
              <a:ext cx="290691" cy="8961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9" name="Rectangle 32"/>
            <p:cNvSpPr/>
            <p:nvPr/>
          </p:nvSpPr>
          <p:spPr>
            <a:xfrm>
              <a:off x="993617" y="1379374"/>
              <a:ext cx="837419" cy="894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0" name="Rectangle 33"/>
            <p:cNvSpPr/>
            <p:nvPr/>
          </p:nvSpPr>
          <p:spPr>
            <a:xfrm>
              <a:off x="1002433" y="1602981"/>
              <a:ext cx="837419" cy="894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1" name="Rectangle 34"/>
            <p:cNvSpPr/>
            <p:nvPr/>
          </p:nvSpPr>
          <p:spPr>
            <a:xfrm rot="16200000">
              <a:off x="887206" y="1491835"/>
              <a:ext cx="290691" cy="8961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2" name="Rectangle 35"/>
            <p:cNvSpPr/>
            <p:nvPr/>
          </p:nvSpPr>
          <p:spPr>
            <a:xfrm>
              <a:off x="993617" y="1826588"/>
              <a:ext cx="837419" cy="894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3" name="Rectangle 36"/>
            <p:cNvSpPr/>
            <p:nvPr/>
          </p:nvSpPr>
          <p:spPr>
            <a:xfrm>
              <a:off x="1002433" y="2050195"/>
              <a:ext cx="470129" cy="894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4" name="Rectangle 37"/>
            <p:cNvSpPr/>
            <p:nvPr/>
          </p:nvSpPr>
          <p:spPr>
            <a:xfrm rot="16200000">
              <a:off x="887206" y="1939050"/>
              <a:ext cx="290691" cy="8961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5" name="Rectangle 38"/>
            <p:cNvSpPr/>
            <p:nvPr/>
          </p:nvSpPr>
          <p:spPr>
            <a:xfrm rot="16200000">
              <a:off x="1652636" y="1268228"/>
              <a:ext cx="290691" cy="8961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6" name="Rectangle 39"/>
            <p:cNvSpPr/>
            <p:nvPr/>
          </p:nvSpPr>
          <p:spPr>
            <a:xfrm rot="16200000">
              <a:off x="1652636" y="1715442"/>
              <a:ext cx="290691" cy="8961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7" name="Rectangle 40"/>
            <p:cNvSpPr/>
            <p:nvPr/>
          </p:nvSpPr>
          <p:spPr>
            <a:xfrm rot="16200000">
              <a:off x="1327952" y="829958"/>
              <a:ext cx="290691" cy="8961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8" name="Rectangle 41"/>
            <p:cNvSpPr/>
            <p:nvPr/>
          </p:nvSpPr>
          <p:spPr>
            <a:xfrm rot="16200000">
              <a:off x="1283876" y="2173093"/>
              <a:ext cx="290691" cy="8961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03" name="Group 51"/>
            <p:cNvGrpSpPr/>
            <p:nvPr/>
          </p:nvGrpSpPr>
          <p:grpSpPr>
            <a:xfrm>
              <a:off x="1568767" y="747308"/>
              <a:ext cx="1510666" cy="1654695"/>
              <a:chOff x="0" y="0"/>
              <a:chExt cx="1510664" cy="1654694"/>
            </a:xfrm>
          </p:grpSpPr>
          <p:sp>
            <p:nvSpPr>
              <p:cNvPr id="499" name="Straight Arrow Connector 61"/>
              <p:cNvSpPr/>
              <p:nvPr/>
            </p:nvSpPr>
            <p:spPr>
              <a:xfrm>
                <a:off x="1115719" y="1651713"/>
                <a:ext cx="394946" cy="933"/>
              </a:xfrm>
              <a:prstGeom prst="line">
                <a:avLst/>
              </a:prstGeom>
              <a:noFill/>
              <a:ln w="28575" cap="flat">
                <a:solidFill>
                  <a:srgbClr val="FFD94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0" name="Straight Arrow Connector 62"/>
              <p:cNvSpPr/>
              <p:nvPr/>
            </p:nvSpPr>
            <p:spPr>
              <a:xfrm>
                <a:off x="13164" y="1653762"/>
                <a:ext cx="394946" cy="933"/>
              </a:xfrm>
              <a:prstGeom prst="line">
                <a:avLst/>
              </a:prstGeom>
              <a:noFill/>
              <a:ln w="28575" cap="flat">
                <a:solidFill>
                  <a:srgbClr val="FFD94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1" name="Straight Arrow Connector 63"/>
              <p:cNvSpPr/>
              <p:nvPr/>
            </p:nvSpPr>
            <p:spPr>
              <a:xfrm flipH="1" flipV="1">
                <a:off x="0" y="2048"/>
                <a:ext cx="394945" cy="933"/>
              </a:xfrm>
              <a:prstGeom prst="line">
                <a:avLst/>
              </a:prstGeom>
              <a:noFill/>
              <a:ln w="28575" cap="flat">
                <a:solidFill>
                  <a:srgbClr val="FFD94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2" name="Straight Arrow Connector 64"/>
              <p:cNvSpPr/>
              <p:nvPr/>
            </p:nvSpPr>
            <p:spPr>
              <a:xfrm flipH="1" flipV="1">
                <a:off x="1102555" y="-1"/>
                <a:ext cx="394946" cy="934"/>
              </a:xfrm>
              <a:prstGeom prst="line">
                <a:avLst/>
              </a:prstGeom>
              <a:noFill/>
              <a:ln w="28575" cap="flat">
                <a:solidFill>
                  <a:srgbClr val="FFD94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04" name="Oval 6"/>
            <p:cNvSpPr/>
            <p:nvPr/>
          </p:nvSpPr>
          <p:spPr>
            <a:xfrm flipH="1">
              <a:off x="2132752" y="441073"/>
              <a:ext cx="341865" cy="344995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05" name="Circular Arrow 7"/>
            <p:cNvSpPr/>
            <p:nvPr/>
          </p:nvSpPr>
          <p:spPr>
            <a:xfrm rot="5400000">
              <a:off x="2177843" y="483517"/>
              <a:ext cx="264113" cy="261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2" h="19341" extrusionOk="0">
                  <a:moveTo>
                    <a:pt x="19075" y="12470"/>
                  </a:moveTo>
                  <a:cubicBezTo>
                    <a:pt x="17516" y="17581"/>
                    <a:pt x="12077" y="20471"/>
                    <a:pt x="6926" y="18925"/>
                  </a:cubicBezTo>
                  <a:cubicBezTo>
                    <a:pt x="1775" y="17379"/>
                    <a:pt x="-1138" y="11983"/>
                    <a:pt x="420" y="6872"/>
                  </a:cubicBezTo>
                  <a:cubicBezTo>
                    <a:pt x="1978" y="1761"/>
                    <a:pt x="7417" y="-1129"/>
                    <a:pt x="12569" y="417"/>
                  </a:cubicBezTo>
                  <a:cubicBezTo>
                    <a:pt x="15754" y="1373"/>
                    <a:pt x="18228" y="3876"/>
                    <a:pt x="19128" y="7054"/>
                  </a:cubicBezTo>
                  <a:lnTo>
                    <a:pt x="20462" y="7054"/>
                  </a:lnTo>
                  <a:lnTo>
                    <a:pt x="18100" y="9671"/>
                  </a:lnTo>
                  <a:lnTo>
                    <a:pt x="14894" y="7054"/>
                  </a:lnTo>
                  <a:lnTo>
                    <a:pt x="16204" y="7054"/>
                  </a:lnTo>
                  <a:lnTo>
                    <a:pt x="16204" y="7054"/>
                  </a:lnTo>
                  <a:cubicBezTo>
                    <a:pt x="14768" y="3465"/>
                    <a:pt x="10714" y="1727"/>
                    <a:pt x="7148" y="3172"/>
                  </a:cubicBezTo>
                  <a:cubicBezTo>
                    <a:pt x="3582" y="4617"/>
                    <a:pt x="1855" y="8698"/>
                    <a:pt x="3291" y="12288"/>
                  </a:cubicBezTo>
                  <a:cubicBezTo>
                    <a:pt x="4726" y="15877"/>
                    <a:pt x="8781" y="17615"/>
                    <a:pt x="12347" y="16170"/>
                  </a:cubicBezTo>
                  <a:cubicBezTo>
                    <a:pt x="14313" y="15373"/>
                    <a:pt x="15812" y="13718"/>
                    <a:pt x="16418" y="11673"/>
                  </a:cubicBezTo>
                  <a:close/>
                </a:path>
              </a:pathLst>
            </a:custGeom>
            <a:solidFill>
              <a:srgbClr val="FFD94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 sz="3600"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06" name="Rectangle 11"/>
            <p:cNvSpPr/>
            <p:nvPr/>
          </p:nvSpPr>
          <p:spPr>
            <a:xfrm flipH="1">
              <a:off x="2759266" y="1200486"/>
              <a:ext cx="879589" cy="89444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Rectangle 13"/>
            <p:cNvSpPr/>
            <p:nvPr/>
          </p:nvSpPr>
          <p:spPr>
            <a:xfrm flipH="1">
              <a:off x="2774698" y="1424095"/>
              <a:ext cx="879589" cy="89444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8" name="Rectangle 14"/>
            <p:cNvSpPr/>
            <p:nvPr/>
          </p:nvSpPr>
          <p:spPr>
            <a:xfrm flipH="1">
              <a:off x="2765439" y="1647702"/>
              <a:ext cx="879589" cy="89444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9" name="Rectangle 16"/>
            <p:cNvSpPr/>
            <p:nvPr/>
          </p:nvSpPr>
          <p:spPr>
            <a:xfrm flipH="1">
              <a:off x="2774698" y="1871310"/>
              <a:ext cx="879589" cy="89444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0" name="Rectangle 19"/>
            <p:cNvSpPr/>
            <p:nvPr/>
          </p:nvSpPr>
          <p:spPr>
            <a:xfrm rot="5400000" flipH="1">
              <a:off x="2664073" y="1310692"/>
              <a:ext cx="290691" cy="94132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1" name="Rectangle 20"/>
            <p:cNvSpPr/>
            <p:nvPr/>
          </p:nvSpPr>
          <p:spPr>
            <a:xfrm rot="5400000" flipH="1">
              <a:off x="2664073" y="1757908"/>
              <a:ext cx="290691" cy="94132"/>
            </a:xfrm>
            <a:prstGeom prst="rect">
              <a:avLst/>
            </a:prstGeom>
            <a:solidFill>
              <a:srgbClr val="00F5F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2" name="TextBox 68"/>
            <p:cNvSpPr txBox="1"/>
            <p:nvPr/>
          </p:nvSpPr>
          <p:spPr>
            <a:xfrm>
              <a:off x="0" y="1136204"/>
              <a:ext cx="1103949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Indoor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Heat 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Exchanger</a:t>
              </a:r>
            </a:p>
          </p:txBody>
        </p:sp>
        <p:sp>
          <p:nvSpPr>
            <p:cNvPr id="513" name="TextBox 69"/>
            <p:cNvSpPr txBox="1"/>
            <p:nvPr/>
          </p:nvSpPr>
          <p:spPr>
            <a:xfrm>
              <a:off x="3544253" y="1130770"/>
              <a:ext cx="1103949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Outdoor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Heat 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Exchanger</a:t>
              </a:r>
            </a:p>
          </p:txBody>
        </p:sp>
        <p:sp>
          <p:nvSpPr>
            <p:cNvPr id="514" name="TextBox 70"/>
            <p:cNvSpPr txBox="1"/>
            <p:nvPr/>
          </p:nvSpPr>
          <p:spPr>
            <a:xfrm>
              <a:off x="1743075" y="0"/>
              <a:ext cx="1103949" cy="447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Pressurizing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Pump</a:t>
              </a:r>
            </a:p>
          </p:txBody>
        </p:sp>
        <p:sp>
          <p:nvSpPr>
            <p:cNvPr id="515" name="TextBox 118"/>
            <p:cNvSpPr txBox="1"/>
            <p:nvPr/>
          </p:nvSpPr>
          <p:spPr>
            <a:xfrm>
              <a:off x="1568767" y="2510163"/>
              <a:ext cx="1626871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Restricting Valve 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or Capillary</a:t>
              </a:r>
            </a:p>
          </p:txBody>
        </p:sp>
        <p:sp>
          <p:nvSpPr>
            <p:cNvPr id="516" name="TextBox 120"/>
            <p:cNvSpPr txBox="1"/>
            <p:nvPr/>
          </p:nvSpPr>
          <p:spPr>
            <a:xfrm>
              <a:off x="3311842" y="287374"/>
              <a:ext cx="1103949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Vaporized Coolant</a:t>
              </a:r>
            </a:p>
          </p:txBody>
        </p:sp>
        <p:sp>
          <p:nvSpPr>
            <p:cNvPr id="517" name="TextBox 121"/>
            <p:cNvSpPr txBox="1"/>
            <p:nvPr/>
          </p:nvSpPr>
          <p:spPr>
            <a:xfrm>
              <a:off x="290513" y="268649"/>
              <a:ext cx="1103949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rgbClr val="00F5FB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Liquefied  Coolant</a:t>
              </a:r>
            </a:p>
          </p:txBody>
        </p:sp>
        <p:sp>
          <p:nvSpPr>
            <p:cNvPr id="518" name="Straight Connector 123"/>
            <p:cNvSpPr/>
            <p:nvPr/>
          </p:nvSpPr>
          <p:spPr>
            <a:xfrm>
              <a:off x="842486" y="730313"/>
              <a:ext cx="203361" cy="17055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9" name="Straight Connector 125"/>
            <p:cNvSpPr/>
            <p:nvPr/>
          </p:nvSpPr>
          <p:spPr>
            <a:xfrm flipH="1">
              <a:off x="3617851" y="728448"/>
              <a:ext cx="216916" cy="19114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523" name="Rectangle 2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But wait, doesn't that sound a lot like </a:t>
            </a:r>
            <a:r>
              <a:rPr b="1">
                <a:solidFill>
                  <a:srgbClr val="FFD94A"/>
                </a:solidFill>
              </a:rPr>
              <a:t>Air Conditioners</a:t>
            </a:r>
            <a:r>
              <a:t>:</a:t>
            </a:r>
          </a:p>
        </p:txBody>
      </p:sp>
      <p:grpSp>
        <p:nvGrpSpPr>
          <p:cNvPr id="571" name="Group 128"/>
          <p:cNvGrpSpPr/>
          <p:nvPr/>
        </p:nvGrpSpPr>
        <p:grpSpPr>
          <a:xfrm>
            <a:off x="4419599" y="3275202"/>
            <a:ext cx="4648202" cy="2961143"/>
            <a:chOff x="0" y="0"/>
            <a:chExt cx="4648200" cy="2961142"/>
          </a:xfrm>
        </p:grpSpPr>
        <p:grpSp>
          <p:nvGrpSpPr>
            <p:cNvPr id="562" name="Group 119"/>
            <p:cNvGrpSpPr/>
            <p:nvPr/>
          </p:nvGrpSpPr>
          <p:grpSpPr>
            <a:xfrm>
              <a:off x="987742" y="441765"/>
              <a:ext cx="2672716" cy="2014772"/>
              <a:chOff x="0" y="0"/>
              <a:chExt cx="2672715" cy="2014770"/>
            </a:xfrm>
          </p:grpSpPr>
          <p:sp>
            <p:nvSpPr>
              <p:cNvPr id="524" name="Rectangle 28"/>
              <p:cNvSpPr/>
              <p:nvPr/>
            </p:nvSpPr>
            <p:spPr>
              <a:xfrm flipH="1">
                <a:off x="1098715" y="1949077"/>
                <a:ext cx="370354" cy="2687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5" name="Rectangle 8"/>
              <p:cNvSpPr/>
              <p:nvPr/>
            </p:nvSpPr>
            <p:spPr>
              <a:xfrm flipH="1">
                <a:off x="1330186" y="267897"/>
                <a:ext cx="879589" cy="895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6" name="Rectangle 10"/>
              <p:cNvSpPr/>
              <p:nvPr/>
            </p:nvSpPr>
            <p:spPr>
              <a:xfrm flipH="1">
                <a:off x="2209775" y="536646"/>
                <a:ext cx="450596" cy="895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7" name="Rectangle 12"/>
              <p:cNvSpPr/>
              <p:nvPr/>
            </p:nvSpPr>
            <p:spPr>
              <a:xfrm rot="5400000" flipH="1">
                <a:off x="2473904" y="647099"/>
                <a:ext cx="291146" cy="9413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8" name="Rectangle 15"/>
              <p:cNvSpPr/>
              <p:nvPr/>
            </p:nvSpPr>
            <p:spPr>
              <a:xfrm rot="5400000" flipH="1">
                <a:off x="2480077" y="1095015"/>
                <a:ext cx="291146" cy="9413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9" name="Rectangle 17"/>
              <p:cNvSpPr/>
              <p:nvPr/>
            </p:nvSpPr>
            <p:spPr>
              <a:xfrm flipH="1">
                <a:off x="2163480" y="1656438"/>
                <a:ext cx="493805" cy="895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0" name="Rectangle 18"/>
              <p:cNvSpPr/>
              <p:nvPr/>
            </p:nvSpPr>
            <p:spPr>
              <a:xfrm rot="5400000" flipH="1">
                <a:off x="2480077" y="1542932"/>
                <a:ext cx="291146" cy="9413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1" name="Rectangle 21"/>
              <p:cNvSpPr/>
              <p:nvPr/>
            </p:nvSpPr>
            <p:spPr>
              <a:xfrm rot="5400000" flipH="1">
                <a:off x="2017136" y="432099"/>
                <a:ext cx="291146" cy="9413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2" name="Rectangle 22"/>
              <p:cNvSpPr/>
              <p:nvPr/>
            </p:nvSpPr>
            <p:spPr>
              <a:xfrm flipH="1">
                <a:off x="1465982" y="1908763"/>
                <a:ext cx="787001" cy="10600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3" name="Rectangle 24"/>
              <p:cNvSpPr/>
              <p:nvPr/>
            </p:nvSpPr>
            <p:spPr>
              <a:xfrm rot="5400000" flipH="1">
                <a:off x="2063430" y="1777342"/>
                <a:ext cx="291146" cy="9413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4" name="Rectangle 9"/>
              <p:cNvSpPr/>
              <p:nvPr/>
            </p:nvSpPr>
            <p:spPr>
              <a:xfrm flipH="1">
                <a:off x="450597" y="267897"/>
                <a:ext cx="879589" cy="89584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5" name="Rectangle 23"/>
              <p:cNvSpPr/>
              <p:nvPr/>
            </p:nvSpPr>
            <p:spPr>
              <a:xfrm flipH="1">
                <a:off x="401217" y="1908763"/>
                <a:ext cx="787001" cy="106008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6" name="Rectangle 29"/>
              <p:cNvSpPr/>
              <p:nvPr/>
            </p:nvSpPr>
            <p:spPr>
              <a:xfrm>
                <a:off x="11752" y="491855"/>
                <a:ext cx="428994" cy="89584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7" name="Rectangle 30"/>
              <p:cNvSpPr/>
              <p:nvPr/>
            </p:nvSpPr>
            <p:spPr>
              <a:xfrm>
                <a:off x="20567" y="715813"/>
                <a:ext cx="837419" cy="89584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8" name="Rectangle 31"/>
              <p:cNvSpPr/>
              <p:nvPr/>
            </p:nvSpPr>
            <p:spPr>
              <a:xfrm rot="16200000">
                <a:off x="-94887" y="604564"/>
                <a:ext cx="291146" cy="89619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9" name="Rectangle 32"/>
              <p:cNvSpPr/>
              <p:nvPr/>
            </p:nvSpPr>
            <p:spPr>
              <a:xfrm>
                <a:off x="5876" y="939771"/>
                <a:ext cx="837419" cy="89584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0" name="Rectangle 33"/>
              <p:cNvSpPr/>
              <p:nvPr/>
            </p:nvSpPr>
            <p:spPr>
              <a:xfrm>
                <a:off x="14690" y="1163730"/>
                <a:ext cx="837419" cy="89584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1" name="Rectangle 34"/>
              <p:cNvSpPr/>
              <p:nvPr/>
            </p:nvSpPr>
            <p:spPr>
              <a:xfrm rot="16200000">
                <a:off x="-100764" y="1052480"/>
                <a:ext cx="291146" cy="89619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2" name="Rectangle 35"/>
              <p:cNvSpPr/>
              <p:nvPr/>
            </p:nvSpPr>
            <p:spPr>
              <a:xfrm>
                <a:off x="5876" y="1387688"/>
                <a:ext cx="837419" cy="89584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3" name="Rectangle 36"/>
              <p:cNvSpPr/>
              <p:nvPr/>
            </p:nvSpPr>
            <p:spPr>
              <a:xfrm>
                <a:off x="14690" y="1611646"/>
                <a:ext cx="470130" cy="89584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4" name="Rectangle 37"/>
              <p:cNvSpPr/>
              <p:nvPr/>
            </p:nvSpPr>
            <p:spPr>
              <a:xfrm rot="16200000">
                <a:off x="-100764" y="1500397"/>
                <a:ext cx="291146" cy="89619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5" name="Rectangle 38"/>
              <p:cNvSpPr/>
              <p:nvPr/>
            </p:nvSpPr>
            <p:spPr>
              <a:xfrm rot="16200000">
                <a:off x="664665" y="828522"/>
                <a:ext cx="291146" cy="89619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6" name="Rectangle 39"/>
              <p:cNvSpPr/>
              <p:nvPr/>
            </p:nvSpPr>
            <p:spPr>
              <a:xfrm rot="16200000">
                <a:off x="664665" y="1276438"/>
                <a:ext cx="291146" cy="89619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7" name="Rectangle 40"/>
              <p:cNvSpPr/>
              <p:nvPr/>
            </p:nvSpPr>
            <p:spPr>
              <a:xfrm rot="16200000">
                <a:off x="339982" y="389564"/>
                <a:ext cx="291146" cy="89619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8" name="Rectangle 41"/>
              <p:cNvSpPr/>
              <p:nvPr/>
            </p:nvSpPr>
            <p:spPr>
              <a:xfrm rot="16200000">
                <a:off x="295907" y="1734806"/>
                <a:ext cx="291146" cy="89619"/>
              </a:xfrm>
              <a:prstGeom prst="rect">
                <a:avLst/>
              </a:prstGeom>
              <a:solidFill>
                <a:srgbClr val="00F5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9" name="Straight Arrow Connector 61"/>
              <p:cNvSpPr/>
              <p:nvPr/>
            </p:nvSpPr>
            <p:spPr>
              <a:xfrm flipV="1">
                <a:off x="1669676" y="308769"/>
                <a:ext cx="370354" cy="934"/>
              </a:xfrm>
              <a:prstGeom prst="line">
                <a:avLst/>
              </a:prstGeom>
              <a:noFill/>
              <a:ln w="28575" cap="flat">
                <a:solidFill>
                  <a:srgbClr val="FFD94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0" name="Straight Arrow Connector 62"/>
              <p:cNvSpPr/>
              <p:nvPr/>
            </p:nvSpPr>
            <p:spPr>
              <a:xfrm flipV="1">
                <a:off x="635773" y="306716"/>
                <a:ext cx="370354" cy="934"/>
              </a:xfrm>
              <a:prstGeom prst="line">
                <a:avLst/>
              </a:prstGeom>
              <a:noFill/>
              <a:ln w="28575" cap="flat">
                <a:solidFill>
                  <a:srgbClr val="FFD94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53" name="Group 65"/>
              <p:cNvGrpSpPr/>
              <p:nvPr/>
            </p:nvGrpSpPr>
            <p:grpSpPr>
              <a:xfrm>
                <a:off x="623428" y="1961021"/>
                <a:ext cx="1404257" cy="2986"/>
                <a:chOff x="0" y="0"/>
                <a:chExt cx="1404255" cy="2985"/>
              </a:xfrm>
            </p:grpSpPr>
            <p:sp>
              <p:nvSpPr>
                <p:cNvPr id="551" name="Straight Arrow Connector 63"/>
                <p:cNvSpPr/>
                <p:nvPr/>
              </p:nvSpPr>
              <p:spPr>
                <a:xfrm flipH="1">
                  <a:off x="-1" y="0"/>
                  <a:ext cx="370355" cy="933"/>
                </a:xfrm>
                <a:prstGeom prst="line">
                  <a:avLst/>
                </a:prstGeom>
                <a:noFill/>
                <a:ln w="28575" cap="flat">
                  <a:solidFill>
                    <a:srgbClr val="FFD94A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2" name="Straight Arrow Connector 64"/>
                <p:cNvSpPr/>
                <p:nvPr/>
              </p:nvSpPr>
              <p:spPr>
                <a:xfrm flipH="1">
                  <a:off x="1033902" y="2052"/>
                  <a:ext cx="370354" cy="934"/>
                </a:xfrm>
                <a:prstGeom prst="line">
                  <a:avLst/>
                </a:prstGeom>
                <a:noFill/>
                <a:ln w="28575" cap="flat">
                  <a:solidFill>
                    <a:srgbClr val="FFD94A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54" name="Oval 6"/>
              <p:cNvSpPr/>
              <p:nvPr/>
            </p:nvSpPr>
            <p:spPr>
              <a:xfrm flipH="1">
                <a:off x="1145009" y="0"/>
                <a:ext cx="341865" cy="345537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spcBef>
                    <a:spcPts val="1000"/>
                  </a:spcBef>
                  <a:defRPr sz="3600"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55" name="Circular Arrow 7"/>
              <p:cNvSpPr/>
              <p:nvPr/>
            </p:nvSpPr>
            <p:spPr>
              <a:xfrm rot="16200000" flipH="1">
                <a:off x="1178907" y="55859"/>
                <a:ext cx="264093" cy="249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19286" extrusionOk="0">
                    <a:moveTo>
                      <a:pt x="19064" y="12562"/>
                    </a:moveTo>
                    <a:cubicBezTo>
                      <a:pt x="17432" y="17636"/>
                      <a:pt x="11944" y="20443"/>
                      <a:pt x="6807" y="18831"/>
                    </a:cubicBezTo>
                    <a:cubicBezTo>
                      <a:pt x="1670" y="17219"/>
                      <a:pt x="-1171" y="11798"/>
                      <a:pt x="461" y="6724"/>
                    </a:cubicBezTo>
                    <a:cubicBezTo>
                      <a:pt x="2093" y="1650"/>
                      <a:pt x="7581" y="-1157"/>
                      <a:pt x="12718" y="455"/>
                    </a:cubicBezTo>
                    <a:cubicBezTo>
                      <a:pt x="15806" y="1424"/>
                      <a:pt x="18205" y="3844"/>
                      <a:pt x="19123" y="6913"/>
                    </a:cubicBezTo>
                    <a:lnTo>
                      <a:pt x="20429" y="6913"/>
                    </a:lnTo>
                    <a:lnTo>
                      <a:pt x="18145" y="9643"/>
                    </a:lnTo>
                    <a:lnTo>
                      <a:pt x="14920" y="6913"/>
                    </a:lnTo>
                    <a:lnTo>
                      <a:pt x="16194" y="6913"/>
                    </a:lnTo>
                    <a:cubicBezTo>
                      <a:pt x="14660" y="3422"/>
                      <a:pt x="10537" y="1814"/>
                      <a:pt x="6986" y="3321"/>
                    </a:cubicBezTo>
                    <a:cubicBezTo>
                      <a:pt x="3434" y="4829"/>
                      <a:pt x="1798" y="8882"/>
                      <a:pt x="3332" y="12373"/>
                    </a:cubicBezTo>
                    <a:cubicBezTo>
                      <a:pt x="4865" y="15864"/>
                      <a:pt x="8988" y="17472"/>
                      <a:pt x="12540" y="15965"/>
                    </a:cubicBezTo>
                    <a:cubicBezTo>
                      <a:pt x="14399" y="15175"/>
                      <a:pt x="15820" y="13634"/>
                      <a:pt x="16436" y="11737"/>
                    </a:cubicBezTo>
                    <a:close/>
                  </a:path>
                </a:pathLst>
              </a:custGeom>
              <a:solidFill>
                <a:srgbClr val="FFD9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spcBef>
                    <a:spcPts val="1000"/>
                  </a:spcBef>
                  <a:defRPr sz="3600"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56" name="Rectangle 11"/>
              <p:cNvSpPr/>
              <p:nvPr/>
            </p:nvSpPr>
            <p:spPr>
              <a:xfrm flipH="1">
                <a:off x="1771524" y="760605"/>
                <a:ext cx="879589" cy="895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7" name="Rectangle 13"/>
              <p:cNvSpPr/>
              <p:nvPr/>
            </p:nvSpPr>
            <p:spPr>
              <a:xfrm flipH="1">
                <a:off x="1786955" y="984563"/>
                <a:ext cx="879589" cy="895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8" name="Rectangle 14"/>
              <p:cNvSpPr/>
              <p:nvPr/>
            </p:nvSpPr>
            <p:spPr>
              <a:xfrm flipH="1">
                <a:off x="1777696" y="1208521"/>
                <a:ext cx="879589" cy="895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9" name="Rectangle 16"/>
              <p:cNvSpPr/>
              <p:nvPr/>
            </p:nvSpPr>
            <p:spPr>
              <a:xfrm flipH="1">
                <a:off x="1786955" y="1432480"/>
                <a:ext cx="879589" cy="895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0" name="Rectangle 19"/>
              <p:cNvSpPr/>
              <p:nvPr/>
            </p:nvSpPr>
            <p:spPr>
              <a:xfrm rot="5400000" flipH="1">
                <a:off x="1676102" y="871057"/>
                <a:ext cx="291146" cy="9413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1" name="Rectangle 20"/>
              <p:cNvSpPr/>
              <p:nvPr/>
            </p:nvSpPr>
            <p:spPr>
              <a:xfrm rot="5400000" flipH="1">
                <a:off x="1676102" y="1318974"/>
                <a:ext cx="291146" cy="9413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63" name="TextBox 68"/>
            <p:cNvSpPr txBox="1"/>
            <p:nvPr/>
          </p:nvSpPr>
          <p:spPr>
            <a:xfrm>
              <a:off x="0" y="1137985"/>
              <a:ext cx="1103949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Indoor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Heat 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Exchanger</a:t>
              </a:r>
            </a:p>
          </p:txBody>
        </p:sp>
        <p:sp>
          <p:nvSpPr>
            <p:cNvPr id="564" name="TextBox 69"/>
            <p:cNvSpPr txBox="1"/>
            <p:nvPr/>
          </p:nvSpPr>
          <p:spPr>
            <a:xfrm>
              <a:off x="3544252" y="1132545"/>
              <a:ext cx="1103949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Outdoor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Heat 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Exchanger</a:t>
              </a:r>
            </a:p>
          </p:txBody>
        </p:sp>
        <p:sp>
          <p:nvSpPr>
            <p:cNvPr id="565" name="TextBox 70"/>
            <p:cNvSpPr txBox="1"/>
            <p:nvPr/>
          </p:nvSpPr>
          <p:spPr>
            <a:xfrm>
              <a:off x="1743075" y="0"/>
              <a:ext cx="1103949" cy="447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Pressurizing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Pump</a:t>
              </a:r>
            </a:p>
          </p:txBody>
        </p:sp>
        <p:sp>
          <p:nvSpPr>
            <p:cNvPr id="566" name="TextBox 118"/>
            <p:cNvSpPr txBox="1"/>
            <p:nvPr/>
          </p:nvSpPr>
          <p:spPr>
            <a:xfrm>
              <a:off x="1568768" y="2514102"/>
              <a:ext cx="1626871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Restricting Valve </a:t>
              </a:r>
            </a:p>
            <a:p>
              <a:pPr algn="ctr">
                <a:defRPr sz="1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or Capillary</a:t>
              </a:r>
            </a:p>
          </p:txBody>
        </p:sp>
        <p:sp>
          <p:nvSpPr>
            <p:cNvPr id="567" name="TextBox 120"/>
            <p:cNvSpPr txBox="1"/>
            <p:nvPr/>
          </p:nvSpPr>
          <p:spPr>
            <a:xfrm>
              <a:off x="3311843" y="287823"/>
              <a:ext cx="1103949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Liquefied Coolant</a:t>
              </a:r>
            </a:p>
          </p:txBody>
        </p:sp>
        <p:sp>
          <p:nvSpPr>
            <p:cNvPr id="568" name="TextBox 121"/>
            <p:cNvSpPr txBox="1"/>
            <p:nvPr/>
          </p:nvSpPr>
          <p:spPr>
            <a:xfrm>
              <a:off x="290513" y="269072"/>
              <a:ext cx="1103949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rgbClr val="00F5FB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Vaporized  Coolant</a:t>
              </a:r>
            </a:p>
          </p:txBody>
        </p:sp>
        <p:sp>
          <p:nvSpPr>
            <p:cNvPr id="569" name="Straight Connector 123"/>
            <p:cNvSpPr/>
            <p:nvPr/>
          </p:nvSpPr>
          <p:spPr>
            <a:xfrm>
              <a:off x="842486" y="730736"/>
              <a:ext cx="203353" cy="17154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0" name="Straight Connector 125"/>
            <p:cNvSpPr/>
            <p:nvPr/>
          </p:nvSpPr>
          <p:spPr>
            <a:xfrm flipH="1">
              <a:off x="3617851" y="729591"/>
              <a:ext cx="216916" cy="19144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7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486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LOOP of copper piping, with a very narrow segment at one point (capillary/valve)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Plus "heat exchanger" zig-zags inside house (left), and outside house (right)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Filled with "coolant" that normally boils at around room temperature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Purpose: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Pump pressurizes "coolant" gas leaving house, causing it to condense into liquid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solidFill>
                  <a:srgbClr val="FFD94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Losing heat TO outside air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Entering house liquid sprays thru restriction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Droplets </a:t>
            </a:r>
            <a:r>
              <a:rPr b="1">
                <a:solidFill>
                  <a:srgbClr val="FFD94A"/>
                </a:solidFill>
              </a:rPr>
              <a:t>gain heat FROM inside air air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D94A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Converting coolant back to gas 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(and process repeats over and over)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http://energy.gov/energysaver/articles/tips-heat-pumps  (no cached copy)      2) https://en.wikipedia.org/wiki/Heat_pump</a:t>
            </a:r>
          </a:p>
        </p:txBody>
      </p:sp>
      <p:sp>
        <p:nvSpPr>
          <p:cNvPr id="575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/>
          <a:lstStyle/>
          <a:p>
            <a:r>
              <a:t>Yes, they are the same with just the pumping direction reversed!</a:t>
            </a:r>
          </a:p>
        </p:txBody>
      </p:sp>
      <p:sp>
        <p:nvSpPr>
          <p:cNvPr id="57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5626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"Killing two birds with one stone" by combining separate heating &amp; cooling units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But it's even better when you look at the heating cycle: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fuel-burning furnace produces 0.8-0.95 Watts of heated air per Watt of fuel energy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a heat pump uses energy only in MOVING HEAT</a:t>
            </a:r>
            <a:endParaRPr b="1"/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That pump moves 3-4 Watts of heat per every 1 Watt it uses =&gt;</a:t>
            </a:r>
          </a:p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80-95% furnace efficiency</a:t>
            </a:r>
            <a:r>
              <a:rPr>
                <a:solidFill>
                  <a:srgbClr val="FFD94A"/>
                </a:solidFill>
              </a:rPr>
              <a:t> </a:t>
            </a:r>
            <a:r>
              <a:rPr b="0">
                <a:solidFill>
                  <a:srgbClr val="FFFFFF"/>
                </a:solidFill>
              </a:rPr>
              <a:t>vs. </a:t>
            </a:r>
            <a:r>
              <a:t>300-400% heat pump efficiency </a:t>
            </a:r>
            <a:r>
              <a:rPr baseline="30000"/>
              <a:t>1,2</a:t>
            </a:r>
          </a:p>
          <a:p>
            <a:pPr algn="ctr">
              <a:defRPr b="1">
                <a:solidFill>
                  <a:srgbClr val="FFD94A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aseline="300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Hold it! How can </a:t>
            </a:r>
            <a:r>
              <a:rPr b="1"/>
              <a:t>anything</a:t>
            </a:r>
            <a:r>
              <a:t> be 300-400% efficient?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Energy going into the pump is not </a:t>
            </a:r>
            <a:r>
              <a:rPr u="sng"/>
              <a:t>producing</a:t>
            </a:r>
            <a:r>
              <a:t> the heat, it's just moving it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think of a heat pump as a "heat transportation system"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And, with optimized design, transportation systems can be quite efficient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Rectangle 5"/>
          <p:cNvSpPr txBox="1"/>
          <p:nvPr/>
        </p:nvSpPr>
        <p:spPr>
          <a:xfrm>
            <a:off x="304800" y="65937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Figure: http://www.watkinsheating.com/blog/heat_pump_operation_102/</a:t>
            </a:r>
          </a:p>
        </p:txBody>
      </p:sp>
      <p:sp>
        <p:nvSpPr>
          <p:cNvPr id="57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/>
          <a:p>
            <a:r>
              <a:t>Shortcomings?</a:t>
            </a:r>
          </a:p>
        </p:txBody>
      </p:sp>
      <p:sp>
        <p:nvSpPr>
          <p:cNvPr id="58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09600"/>
            <a:ext cx="8915400" cy="5907946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Heat pump heating efficiencies fall as outside temperature decreases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Because it's harder to pick up heat from that colder outside air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Note: Here a "ton" is antiquated U.S. way of rating heating/cooling capacities</a:t>
            </a:r>
          </a:p>
          <a:p>
            <a:pPr>
              <a:defRPr sz="3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Defined by cooling power once provided by melting 1 ton of ice</a:t>
            </a:r>
          </a:p>
        </p:txBody>
      </p:sp>
      <p:pic>
        <p:nvPicPr>
          <p:cNvPr id="58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00200"/>
            <a:ext cx="5334000" cy="3873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http://waterheatertimer.org/Review-GE-Heat-Pump-water-heater.html</a:t>
            </a:r>
          </a:p>
        </p:txBody>
      </p:sp>
      <p:sp>
        <p:nvSpPr>
          <p:cNvPr id="58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Leading to heat pump usage maps like this:</a:t>
            </a:r>
          </a:p>
        </p:txBody>
      </p:sp>
      <p:sp>
        <p:nvSpPr>
          <p:cNvPr id="58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5410200"/>
            <a:ext cx="8915400" cy="914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recommended </a:t>
            </a:r>
            <a:r>
              <a:rPr b="1"/>
              <a:t>adding</a:t>
            </a:r>
            <a:r>
              <a:t> electric heating elements in colder climates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Despite low efficiency of those elements (due to 1/3 - 2/3 efficient power plants)</a:t>
            </a:r>
          </a:p>
        </p:txBody>
      </p:sp>
      <p:pic>
        <p:nvPicPr>
          <p:cNvPr id="58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237" y="965200"/>
            <a:ext cx="5285363" cy="414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But a more modern fix is to add back in a fuel burner</a:t>
            </a:r>
          </a:p>
        </p:txBody>
      </p:sp>
      <p:sp>
        <p:nvSpPr>
          <p:cNvPr id="58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80941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produces what is called a </a:t>
            </a:r>
            <a:r>
              <a:rPr b="1"/>
              <a:t>"hybrid" heat pump</a:t>
            </a:r>
            <a:r>
              <a:t> in which: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For outside temperatures below ~ 45°F, heat pump shuts down </a:t>
            </a:r>
          </a:p>
          <a:p>
            <a:pPr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And fuel burner takes back over, continuing to heat the building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Remember: Fuel Burners are 80-95% efficient</a:t>
            </a:r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My hybrid heat pump </a:t>
            </a:r>
            <a:r>
              <a:rPr b="1"/>
              <a:t>also</a:t>
            </a:r>
            <a:r>
              <a:t> has an </a:t>
            </a:r>
            <a:r>
              <a:rPr b="1"/>
              <a:t>inside</a:t>
            </a:r>
            <a:r>
              <a:t> heat exchanger that was</a:t>
            </a:r>
          </a:p>
          <a:p>
            <a:pPr>
              <a:defRPr sz="6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0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800"/>
              <a:t>carefully optimized to condense out more water from humid summer air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made that air </a:t>
            </a:r>
            <a:r>
              <a:rPr b="1"/>
              <a:t>much</a:t>
            </a:r>
            <a:r>
              <a:t> more comfortable</a:t>
            </a:r>
          </a:p>
          <a:p>
            <a:pPr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led us to increase summer inside home temperatures by 2-3°F (~1.5°C) </a:t>
            </a:r>
          </a:p>
          <a:p>
            <a:pPr>
              <a:defRPr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When I replaced my Furnace + AC with a Hybrid heat pump:</a:t>
            </a:r>
          </a:p>
          <a:p>
            <a:pPr algn="ctr">
              <a:defRPr sz="10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My heating/cooling bills dropped by more than 1/3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level of savings also cited on official / governmental websites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5"/>
          <p:cNvSpPr txBox="1"/>
          <p:nvPr/>
        </p:nvSpPr>
        <p:spPr>
          <a:xfrm>
            <a:off x="228600" y="65937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EIA U.S. Energy Flow 2018: https://www.eia.gov/totalenergy/data/monthly/pdf/flow/total_energy.pdf</a:t>
            </a:r>
          </a:p>
        </p:txBody>
      </p:sp>
      <p:sp>
        <p:nvSpPr>
          <p:cNvPr id="135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839200" cy="47752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2018 "U.S. Energy Flow" according to our Energy Information Administration:</a:t>
            </a:r>
          </a:p>
        </p:txBody>
      </p:sp>
      <p:sp>
        <p:nvSpPr>
          <p:cNvPr id="13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3517900"/>
            <a:ext cx="8763000" cy="2921834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From which I generated this U.S. power consumption pie-chart: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Exports (fuels):	17.3%</a:t>
            </a:r>
          </a:p>
          <a:p>
            <a:pPr>
              <a:spcBef>
                <a:spcPts val="200"/>
              </a:spcBef>
              <a:defRPr sz="900"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Commerce:	17.7%	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F6666"/>
                </a:solidFill>
              </a:rPr>
              <a:t>Residential:	15.2%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6666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Transportation:	26.6%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Industrial:	23.2%</a:t>
            </a:r>
          </a:p>
        </p:txBody>
      </p:sp>
      <p:pic>
        <p:nvPicPr>
          <p:cNvPr id="13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000500"/>
            <a:ext cx="4038959" cy="2411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20" y="599924"/>
            <a:ext cx="4441503" cy="2782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Other potential energy saving "big hitters?"</a:t>
            </a:r>
          </a:p>
        </p:txBody>
      </p:sp>
      <p:sp>
        <p:nvSpPr>
          <p:cNvPr id="59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880815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What about all of our </a:t>
            </a:r>
            <a:r>
              <a:rPr>
                <a:solidFill>
                  <a:srgbClr val="FBC901"/>
                </a:solidFill>
              </a:rPr>
              <a:t>appliances</a:t>
            </a:r>
            <a:r>
              <a:t>?</a:t>
            </a:r>
          </a:p>
          <a:p>
            <a:pPr>
              <a:defRPr sz="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 	Which government figures say account for ~ 1/3 of residential power use?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Motors:  </a:t>
            </a:r>
            <a:r>
              <a:rPr b="0"/>
              <a:t>They can be big energy users, but they are already highly efficient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only alternative here is to settle for lower powered appliance motors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As Europe did in recent ban on high power vacuum cleaners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most home motors are just not used enough to matter very much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"Vampire Chargers" </a:t>
            </a:r>
            <a:r>
              <a:rPr b="0"/>
              <a:t>as</a:t>
            </a:r>
            <a:r>
              <a:t> </a:t>
            </a:r>
            <a:r>
              <a:rPr b="0"/>
              <a:t>decried by UK politicians quoted in McKay textbook?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McKay: </a:t>
            </a:r>
            <a:r>
              <a:rPr>
                <a:solidFill>
                  <a:srgbClr val="FBC901"/>
                </a:solidFill>
              </a:rPr>
              <a:t>"It's </a:t>
            </a:r>
            <a:r>
              <a:rPr u="sng">
                <a:solidFill>
                  <a:srgbClr val="FBC901"/>
                </a:solidFill>
              </a:rPr>
              <a:t>NOT</a:t>
            </a:r>
            <a:r>
              <a:rPr>
                <a:solidFill>
                  <a:srgbClr val="FBC901"/>
                </a:solidFill>
              </a:rPr>
              <a:t> about every little thing, it's about every big thing!"</a:t>
            </a:r>
          </a:p>
          <a:p>
            <a:pPr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FBC901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Chargers ARE now "little things" wasting very little power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Because, as explained in:  </a:t>
            </a:r>
            <a:r>
              <a:rPr b="1"/>
              <a:t>A Renewable Distributed Grid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):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1" indent="640896">
              <a:buSzTx/>
              <a:buNone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BC901"/>
                </a:solidFill>
              </a:rPr>
              <a:t>Cool semiconductor AC/DC conversion circuits replaced hot transformers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Rectangle 5"/>
          <p:cNvSpPr txBox="1"/>
          <p:nvPr/>
        </p:nvSpPr>
        <p:spPr>
          <a:xfrm>
            <a:off x="304800" y="65207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http://en.wikipedia.org/wiki/Induction_cooking</a:t>
            </a:r>
          </a:p>
        </p:txBody>
      </p:sp>
      <p:sp>
        <p:nvSpPr>
          <p:cNvPr id="59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51218"/>
          </a:xfrm>
          <a:prstGeom prst="rect">
            <a:avLst/>
          </a:prstGeom>
        </p:spPr>
        <p:txBody>
          <a:bodyPr/>
          <a:lstStyle/>
          <a:p>
            <a:pPr>
              <a:defRPr sz="1700">
                <a:solidFill>
                  <a:srgbClr val="FFFFFF"/>
                </a:solidFill>
              </a:defRPr>
            </a:pPr>
            <a:r>
              <a:t>Instead identifying heat-seeking targets based on my rant that:</a:t>
            </a:r>
          </a:p>
          <a:p>
            <a:pPr>
              <a:defRPr sz="900">
                <a:solidFill>
                  <a:srgbClr val="FFFFFF"/>
                </a:solidFill>
              </a:defRPr>
            </a:pPr>
            <a:endParaRPr/>
          </a:p>
          <a:p>
            <a:pPr>
              <a:defRPr sz="2100">
                <a:solidFill>
                  <a:srgbClr val="FBC901"/>
                </a:solidFill>
              </a:defRPr>
            </a:pPr>
            <a:r>
              <a:t>"If it isn't producing (or moving) HEAT, don't worry about it!"</a:t>
            </a:r>
          </a:p>
        </p:txBody>
      </p:sp>
      <p:sp>
        <p:nvSpPr>
          <p:cNvPr id="59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016000"/>
            <a:ext cx="8915400" cy="546389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spcBef>
                <a:spcPts val="300"/>
              </a:spcBef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Eliminate hot incandescent light bulbs: </a:t>
            </a:r>
          </a:p>
          <a:p>
            <a:pPr>
              <a:spcBef>
                <a:spcPts val="300"/>
              </a:spcBef>
              <a:defRPr sz="7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800"/>
              <a:t>Wonder of wonders, the U.S. Congress has already banned them!</a:t>
            </a:r>
          </a:p>
          <a:p>
            <a:pPr>
              <a:spcBef>
                <a:spcPts val="300"/>
              </a:spcBef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spcBef>
                <a:spcPts val="300"/>
              </a:spcBef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Buy "Euro" style front loading clothes washing machines:</a:t>
            </a:r>
          </a:p>
          <a:p>
            <a:pPr>
              <a:spcBef>
                <a:spcPts val="300"/>
              </a:spcBef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800"/>
              <a:t>Hold it!  Earlier DOE data said these used only 400W, for short periods</a:t>
            </a:r>
          </a:p>
          <a:p>
            <a:pPr>
              <a:spcBef>
                <a:spcPts val="300"/>
              </a:spcBef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800"/>
              <a:t>Yes, but they are followed by dryers consuming 4000W, for longer</a:t>
            </a:r>
          </a:p>
          <a:p>
            <a:pPr>
              <a:spcBef>
                <a:spcPts val="300"/>
              </a:spcBef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spcBef>
                <a:spcPts val="300"/>
              </a:spcBef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to save water, those washers don't just drown clothes in volumes of rinse water</a:t>
            </a:r>
          </a:p>
          <a:p>
            <a:pPr>
              <a:spcBef>
                <a:spcPts val="300"/>
              </a:spcBef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1800"/>
              <a:t>They add a little water, then spin like crazy to remove that water</a:t>
            </a:r>
          </a:p>
          <a:p>
            <a:pPr>
              <a:spcBef>
                <a:spcPts val="300"/>
              </a:spcBef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1800"/>
              <a:t>As a result, clothes leave the washing machine MUCH less wet</a:t>
            </a:r>
          </a:p>
          <a:p>
            <a:pPr>
              <a:spcBef>
                <a:spcPts val="300"/>
              </a:spcBef>
              <a:defRPr sz="700"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1800">
                <a:solidFill>
                  <a:srgbClr val="FBC901"/>
                </a:solidFill>
              </a:rPr>
              <a:t>Thus requiring ~½ the time in the energy hogging dryer!</a:t>
            </a:r>
          </a:p>
          <a:p>
            <a:pPr>
              <a:spcBef>
                <a:spcPts val="300"/>
              </a:spcBef>
              <a:defRPr sz="1500">
                <a:latin typeface="+mn-lt"/>
                <a:ea typeface="+mn-ea"/>
                <a:cs typeface="+mn-cs"/>
                <a:sym typeface="Arial"/>
              </a:defRPr>
            </a:pPr>
            <a:endParaRPr sz="1800">
              <a:solidFill>
                <a:srgbClr val="FBC901"/>
              </a:solidFill>
            </a:endParaRPr>
          </a:p>
          <a:p>
            <a:pPr algn="ctr"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In another of their almost useless, never more than one page long postings,</a:t>
            </a:r>
          </a:p>
          <a:p>
            <a:pPr algn="ctr">
              <a:spcBef>
                <a:spcPts val="300"/>
              </a:spcBef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the U.S. Department of Energy cites a 70% energy savings for new washing machines.</a:t>
            </a:r>
          </a:p>
          <a:p>
            <a:pPr algn="ctr">
              <a:spcBef>
                <a:spcPts val="300"/>
              </a:spcBef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But it's typically vague as to if this is for washers alone, or washers plus dryers </a:t>
            </a:r>
            <a:r>
              <a:rPr baseline="31999"/>
              <a:t>1 </a:t>
            </a:r>
          </a:p>
        </p:txBody>
      </p:sp>
      <p:pic>
        <p:nvPicPr>
          <p:cNvPr id="597" name="Picture 3" descr="Picture 3"/>
          <p:cNvPicPr>
            <a:picLocks noChangeAspect="1"/>
          </p:cNvPicPr>
          <p:nvPr/>
        </p:nvPicPr>
        <p:blipFill>
          <a:blip r:embed="rId2"/>
          <a:srcRect l="58683" t="18228" r="2256" b="9114"/>
          <a:stretch>
            <a:fillRect/>
          </a:stretch>
        </p:blipFill>
        <p:spPr>
          <a:xfrm>
            <a:off x="381000" y="4025900"/>
            <a:ext cx="1447800" cy="13339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Rectangle 5"/>
          <p:cNvSpPr txBox="1"/>
          <p:nvPr/>
        </p:nvSpPr>
        <p:spPr>
          <a:xfrm>
            <a:off x="30903" y="6482205"/>
            <a:ext cx="9082194" cy="39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lvl="1" algn="ctr">
              <a:defRPr sz="11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http://en.wikipedia.org/wiki/Induction_cooking</a:t>
            </a:r>
          </a:p>
          <a:p>
            <a:pPr lvl="1" algn="ctr">
              <a:defRPr sz="11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https://www.appliancesonline.com.au/academy/wp-content/uploads/2012/10/Appliances-online-australia-induction-cooking-recipes1.jpg</a:t>
            </a:r>
          </a:p>
        </p:txBody>
      </p:sp>
      <p:sp>
        <p:nvSpPr>
          <p:cNvPr id="60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Continuing on our heat-seeking mission:</a:t>
            </a:r>
          </a:p>
        </p:txBody>
      </p:sp>
      <p:sp>
        <p:nvSpPr>
          <p:cNvPr id="601" name="Rectangle 3"/>
          <p:cNvSpPr txBox="1">
            <a:spLocks noGrp="1"/>
          </p:cNvSpPr>
          <p:nvPr>
            <p:ph type="body" idx="1"/>
          </p:nvPr>
        </p:nvSpPr>
        <p:spPr>
          <a:xfrm>
            <a:off x="86712" y="648250"/>
            <a:ext cx="9275376" cy="57953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Induction cooktop ranges:</a:t>
            </a:r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7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For normal gas ranges, hot air quickly passes by pots/pans, to be lost in the room</a:t>
            </a:r>
          </a:p>
          <a:p>
            <a:pPr marL="0" lvl="1" indent="640896">
              <a:buSzTx/>
              <a:buNone/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the fraction of burner heat energy transferred TO the pots/pans is only ~ </a:t>
            </a:r>
            <a:r>
              <a:rPr b="1">
                <a:solidFill>
                  <a:srgbClr val="FBC901"/>
                </a:solidFill>
              </a:rPr>
              <a:t>44%</a:t>
            </a:r>
            <a:r>
              <a:t> </a:t>
            </a:r>
            <a:r>
              <a:rPr baseline="30000"/>
              <a:t>1</a:t>
            </a:r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 baseline="30000"/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Induction ranges </a:t>
            </a:r>
            <a:r>
              <a:rPr b="0"/>
              <a:t>replace burners with embedded wire "coils"</a:t>
            </a:r>
          </a:p>
          <a:p>
            <a:pPr>
              <a:spcBef>
                <a:spcPts val="200"/>
              </a:spcBef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Fed by pulsing electricity, these coils generate pulsed magnetic fields that </a:t>
            </a:r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excite electrical currents in nearby metals, thereby heating them</a:t>
            </a:r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Energy transfer efficiencies thus approach </a:t>
            </a:r>
            <a:r>
              <a:rPr b="1">
                <a:solidFill>
                  <a:srgbClr val="FBC901"/>
                </a:solidFill>
              </a:rPr>
              <a:t>74% </a:t>
            </a:r>
            <a:r>
              <a:t>(with manufacturers claiming up to </a:t>
            </a:r>
            <a:r>
              <a:rPr b="1">
                <a:solidFill>
                  <a:srgbClr val="FBC901"/>
                </a:solidFill>
              </a:rPr>
              <a:t>84%</a:t>
            </a:r>
            <a:r>
              <a:t>)</a:t>
            </a:r>
          </a:p>
          <a:p>
            <a:pPr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1" indent="640896">
              <a:buSzTx/>
              <a:buNone/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But what about rings &amp; watches (as carefully omitted in this marketing photo </a:t>
            </a:r>
            <a:r>
              <a:rPr baseline="31999"/>
              <a:t>2</a:t>
            </a:r>
            <a:r>
              <a:t>)</a:t>
            </a:r>
          </a:p>
          <a:p>
            <a:pPr marL="0" lvl="6" indent="2948939">
              <a:buSzTx/>
              <a:buNone/>
              <a:tabLst>
                <a:tab pos="533400" algn="l"/>
                <a:tab pos="1104900" algn="l"/>
                <a:tab pos="1790700" algn="l"/>
                <a:tab pos="2362200" algn="l"/>
                <a:tab pos="3048000" algn="l"/>
              </a:tabLst>
              <a:defRPr sz="10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5" indent="2491739">
              <a:buSzTx/>
              <a:buNone/>
              <a:tabLst>
                <a:tab pos="495300" algn="l"/>
                <a:tab pos="1066800" algn="l"/>
                <a:tab pos="1638300" algn="l"/>
                <a:tab pos="2095500" algn="l"/>
                <a:tab pos="2552700" algn="l"/>
                <a:tab pos="30099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Won't their metal also be heated, burning hands &amp; arms?</a:t>
            </a:r>
          </a:p>
          <a:p>
            <a:pPr marL="0" lvl="6" indent="2948939">
              <a:buSzTx/>
              <a:buNone/>
              <a:tabLst>
                <a:tab pos="495300" algn="l"/>
                <a:tab pos="1066800" algn="l"/>
                <a:tab pos="1638300" algn="l"/>
                <a:tab pos="2095500" algn="l"/>
                <a:tab pos="2552700" algn="l"/>
                <a:tab pos="3009900" algn="l"/>
              </a:tabLst>
              <a:defRPr sz="7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5" indent="2491739">
              <a:buSzTx/>
              <a:buNone/>
              <a:tabLst>
                <a:tab pos="495300" algn="l"/>
                <a:tab pos="1066800" algn="l"/>
                <a:tab pos="1638300" algn="l"/>
                <a:tab pos="2095500" algn="l"/>
                <a:tab pos="2552700" algn="l"/>
                <a:tab pos="3009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Most websites claim coils can </a:t>
            </a:r>
            <a:r>
              <a:rPr b="1"/>
              <a:t>only</a:t>
            </a:r>
            <a:r>
              <a:t> heat magnetic metals</a:t>
            </a:r>
          </a:p>
          <a:p>
            <a:pPr marL="0" lvl="6" indent="2948939">
              <a:buSzTx/>
              <a:buNone/>
              <a:tabLst>
                <a:tab pos="495300" algn="l"/>
                <a:tab pos="1066800" algn="l"/>
                <a:tab pos="1638300" algn="l"/>
                <a:tab pos="2095500" algn="l"/>
                <a:tab pos="2552700" algn="l"/>
                <a:tab pos="30099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7" indent="3406140">
              <a:buSzTx/>
              <a:buNone/>
              <a:tabLst>
                <a:tab pos="495300" algn="l"/>
                <a:tab pos="1066800" algn="l"/>
                <a:tab pos="1638300" algn="l"/>
                <a:tab pos="2095500" algn="l"/>
                <a:tab pos="2552700" algn="l"/>
                <a:tab pos="3009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Or, more specifically, iron or predominantly iron steels</a:t>
            </a:r>
          </a:p>
          <a:p>
            <a:pPr marL="0" lvl="7" indent="3406140">
              <a:buSzTx/>
              <a:buNone/>
              <a:tabLst>
                <a:tab pos="495300" algn="l"/>
                <a:tab pos="1066800" algn="l"/>
                <a:tab pos="1638300" algn="l"/>
                <a:tab pos="2095500" algn="l"/>
                <a:tab pos="2552700" algn="l"/>
                <a:tab pos="3009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marL="0" lvl="5" indent="2491739">
              <a:buSzTx/>
              <a:buNone/>
              <a:tabLst>
                <a:tab pos="495300" algn="l"/>
                <a:tab pos="1066800" algn="l"/>
                <a:tab pos="1638300" algn="l"/>
                <a:tab pos="2095500" algn="l"/>
                <a:tab pos="2552700" algn="l"/>
                <a:tab pos="3009900" algn="l"/>
              </a:tabLst>
              <a:defRPr>
                <a:solidFill>
                  <a:srgbClr val="FF66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  RIGHT ANSWER BUT FOR THE WRONG REASONS!</a:t>
            </a:r>
          </a:p>
        </p:txBody>
      </p:sp>
      <p:pic>
        <p:nvPicPr>
          <p:cNvPr id="60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0" y="4684998"/>
            <a:ext cx="2347765" cy="1758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As explained in my note set about </a:t>
            </a:r>
            <a:r>
              <a:rPr b="1"/>
              <a:t>Magnetic Induction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):</a:t>
            </a:r>
          </a:p>
        </p:txBody>
      </p:sp>
      <p:sp>
        <p:nvSpPr>
          <p:cNvPr id="605" name="Rectangle 3"/>
          <p:cNvSpPr txBox="1">
            <a:spLocks noGrp="1"/>
          </p:cNvSpPr>
          <p:nvPr>
            <p:ph type="body" idx="1"/>
          </p:nvPr>
        </p:nvSpPr>
        <p:spPr>
          <a:xfrm>
            <a:off x="127956" y="680281"/>
            <a:ext cx="9144001" cy="61411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Pulsed electricity flowing in an "induction coil" creates a pulsed magnetic field</a:t>
            </a:r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That field extends upward penetrating pots, pans (arms, rings &amp; watches) above</a:t>
            </a:r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the </a:t>
            </a:r>
            <a:r>
              <a:rPr b="1">
                <a:solidFill>
                  <a:srgbClr val="FBC901"/>
                </a:solidFill>
              </a:rPr>
              <a:t>movement of magnetic fields</a:t>
            </a:r>
            <a:r>
              <a:t> creates a force on electrons </a:t>
            </a:r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If those electrons are free to move (as they are in metals), </a:t>
            </a:r>
          </a:p>
          <a:p>
            <a:pPr marL="0" lvl="1" indent="640896">
              <a:buSzTx/>
              <a:buNone/>
              <a:tabLst>
                <a:tab pos="406400" algn="l"/>
                <a:tab pos="749300" algn="l"/>
                <a:tab pos="1092200" algn="l"/>
                <a:tab pos="14351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they will begin to flow back and forth (in time with the pulsing magnetic field)</a:t>
            </a:r>
          </a:p>
          <a:p>
            <a:pPr marL="0" lvl="1" indent="640896">
              <a:buSzTx/>
              <a:buNone/>
              <a:tabLst>
                <a:tab pos="406400" algn="l"/>
                <a:tab pos="749300" algn="l"/>
                <a:tab pos="1092200" algn="l"/>
                <a:tab pos="14351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is the basis of both </a:t>
            </a:r>
            <a:r>
              <a:rPr b="1">
                <a:solidFill>
                  <a:srgbClr val="FBC901"/>
                </a:solidFill>
              </a:rPr>
              <a:t>electrical motors</a:t>
            </a:r>
            <a:r>
              <a:t> and </a:t>
            </a:r>
            <a:r>
              <a:rPr b="1">
                <a:solidFill>
                  <a:srgbClr val="FBC901"/>
                </a:solidFill>
              </a:rPr>
              <a:t>transformers</a:t>
            </a:r>
            <a:r>
              <a:t>,</a:t>
            </a:r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both of which get slightly warm as those moving electrons bump into things </a:t>
            </a:r>
          </a:p>
          <a:p>
            <a:pPr marL="0" lvl="2" indent="1085850">
              <a:buSzTx/>
              <a:buNone/>
              <a:tabLst>
                <a:tab pos="406400" algn="l"/>
                <a:tab pos="749300" algn="l"/>
                <a:tab pos="1092200" algn="l"/>
                <a:tab pos="14351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Heating is reduced by use of "low resistance metals" in which bumps are less frequent</a:t>
            </a:r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Metals such as nearly pure and atomically-ordered gold, silver, copper or aluminum</a:t>
            </a:r>
          </a:p>
          <a:p>
            <a:pPr marL="0" lvl="1" indent="640896">
              <a:buSzTx/>
              <a:buNone/>
              <a:tabLst>
                <a:tab pos="406400" algn="l"/>
                <a:tab pos="749300" algn="l"/>
                <a:tab pos="1092200" algn="l"/>
                <a:tab pos="14351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(the sorts of metals we also favor in our jewelry)</a:t>
            </a:r>
          </a:p>
          <a:p>
            <a:pPr marL="0" lvl="1" indent="640896">
              <a:buSzTx/>
              <a:buNone/>
              <a:tabLst>
                <a:tab pos="406400" algn="l"/>
                <a:tab pos="749300" algn="l"/>
                <a:tab pos="1092200" algn="l"/>
                <a:tab pos="14351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bumping (and heating) increase in less pure and more atomically-disordered metals</a:t>
            </a:r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Such as cast iron &amp; steels, with are mixtures of iron, carbon, and other impurities </a:t>
            </a:r>
          </a:p>
          <a:p>
            <a:pPr marL="0" lvl="1" indent="640896">
              <a:buSzTx/>
              <a:buNone/>
              <a:tabLst>
                <a:tab pos="406400" algn="l"/>
                <a:tab pos="749300" algn="l"/>
                <a:tab pos="1092200" algn="l"/>
                <a:tab pos="14351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06400" algn="l"/>
                <a:tab pos="749300" algn="l"/>
                <a:tab pos="1092200" algn="l"/>
                <a:tab pos="14351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(making </a:t>
            </a:r>
            <a:r>
              <a:rPr b="1">
                <a:solidFill>
                  <a:srgbClr val="FBC901"/>
                </a:solidFill>
              </a:rPr>
              <a:t>them</a:t>
            </a:r>
            <a:r>
              <a:t> the strongly-heating metals used in inductively-heated cookware)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http://en.wikipedia.org/wiki/Induction_cooking</a:t>
            </a:r>
          </a:p>
        </p:txBody>
      </p:sp>
      <p:sp>
        <p:nvSpPr>
          <p:cNvPr id="60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 defTabSz="841247">
              <a:defRPr sz="2024">
                <a:solidFill>
                  <a:srgbClr val="FFFFFF"/>
                </a:solidFill>
                <a:effectLst>
                  <a:outerShdw blurRad="35052" dist="35052" dir="2700000" rotWithShape="0">
                    <a:srgbClr val="000000"/>
                  </a:outerShdw>
                </a:effectLst>
              </a:defRPr>
            </a:lvl1pPr>
          </a:lstStyle>
          <a:p>
            <a:r>
              <a:t>Less dramatic, but nevertheless high impact ways of saving home energy:</a:t>
            </a:r>
          </a:p>
        </p:txBody>
      </p:sp>
      <p:sp>
        <p:nvSpPr>
          <p:cNvPr id="60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25500"/>
            <a:ext cx="8915400" cy="5638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868680"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Incrementally improved but particularly high use/energy appliances:</a:t>
            </a:r>
          </a:p>
          <a:p>
            <a:pPr defTabSz="868680">
              <a:defRPr sz="114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For instance, </a:t>
            </a:r>
            <a:r>
              <a:rPr b="1"/>
              <a:t>Water heaters</a:t>
            </a:r>
            <a:r>
              <a:t>, </a:t>
            </a:r>
            <a:r>
              <a:rPr b="1"/>
              <a:t>refrigerators</a:t>
            </a:r>
            <a:r>
              <a:t>, and </a:t>
            </a:r>
            <a:r>
              <a:rPr b="1"/>
              <a:t>air conditioners</a:t>
            </a:r>
          </a:p>
          <a:p>
            <a:pPr defTabSz="868680">
              <a:defRPr sz="1045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defTabSz="868680"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/>
              <a:t>As improved via better burners, insulation, coolant cycles, etc.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0"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These are used so heavily (most of them almost constantly) that result is: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Water heaters alone now account for ~ 18% of our U.S. residential power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Air Conditioner's topped my estimated household energy list at 7 kW-h/day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Followed by clothes dryers (which I've already discussed above)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And below that, refrigerators at 1.75 kW-h/day</a:t>
            </a:r>
          </a:p>
          <a:p>
            <a:pPr defTabSz="868680">
              <a:defRPr sz="171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defRPr sz="171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Dramatic energy and money savings can thus be achieved by replacing an old unit </a:t>
            </a:r>
          </a:p>
          <a:p>
            <a:pPr algn="ctr" defTabSz="868680">
              <a:defRPr sz="665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defRPr sz="171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a newer "Energy Star" design that is only 10-20% more efficient</a:t>
            </a:r>
          </a:p>
          <a:p>
            <a:pPr defTabSz="868680"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2BAD8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http://berc.berkeley.edu/californias-classic-chart-really-caused-energy-savings/    (no cached copy)</a:t>
            </a:r>
          </a:p>
        </p:txBody>
      </p:sp>
      <p:sp>
        <p:nvSpPr>
          <p:cNvPr id="61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Figuring out appliance by appliance savings impact is difficult </a:t>
            </a:r>
          </a:p>
        </p:txBody>
      </p:sp>
      <p:sp>
        <p:nvSpPr>
          <p:cNvPr id="61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534400" cy="5334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But here is what California has achieved with incentives / regulations:</a:t>
            </a:r>
          </a:p>
        </p:txBody>
      </p:sp>
      <p:pic>
        <p:nvPicPr>
          <p:cNvPr id="61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51420"/>
            <a:ext cx="6019800" cy="4287380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TextBox 5"/>
          <p:cNvSpPr txBox="1"/>
          <p:nvPr/>
        </p:nvSpPr>
        <p:spPr>
          <a:xfrm rot="16200000">
            <a:off x="-995680" y="3281680"/>
            <a:ext cx="419100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Per Capita Electricity Use</a:t>
            </a:r>
          </a:p>
        </p:txBody>
      </p:sp>
      <p:sp>
        <p:nvSpPr>
          <p:cNvPr id="616" name="TextBox 6"/>
          <p:cNvSpPr txBox="1"/>
          <p:nvPr/>
        </p:nvSpPr>
        <p:spPr>
          <a:xfrm>
            <a:off x="2362200" y="5715000"/>
            <a:ext cx="41910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Year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619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991600" cy="838200"/>
          </a:xfrm>
          <a:prstGeom prst="rect">
            <a:avLst/>
          </a:prstGeom>
        </p:spPr>
        <p:txBody>
          <a:bodyPr/>
          <a:lstStyle/>
          <a:p>
            <a:r>
              <a:t>Federal government has also gotten into appliance improvement:</a:t>
            </a:r>
          </a:p>
        </p:txBody>
      </p:sp>
      <p:sp>
        <p:nvSpPr>
          <p:cNvPr id="62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the form of "Energy Star" labeling 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Telling you how many $ you can save by buying a better appliance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in </a:t>
            </a:r>
            <a:r>
              <a:rPr b="1"/>
              <a:t>new homes </a:t>
            </a:r>
            <a:r>
              <a:t>builder's are required retain such labeling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So READ (and pay serious attention to) THESE LABELS!</a:t>
            </a:r>
          </a:p>
          <a:p>
            <a:pPr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However, did YOU know washing machine choice could save big dryer expense?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That still came as a surprise to me!</a:t>
            </a:r>
          </a:p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Suggesting HUGE energy saving opportunities via public education</a:t>
            </a:r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Knock, knock, knock: U.S. Department of Energy, wake up (damn it)!</a:t>
            </a:r>
          </a:p>
        </p:txBody>
      </p:sp>
      <p:pic>
        <p:nvPicPr>
          <p:cNvPr id="621" name="Picture 4" descr="Picture 4"/>
          <p:cNvPicPr>
            <a:picLocks noChangeAspect="1"/>
          </p:cNvPicPr>
          <p:nvPr/>
        </p:nvPicPr>
        <p:blipFill>
          <a:blip r:embed="rId2"/>
          <a:srcRect r="7199"/>
          <a:stretch>
            <a:fillRect/>
          </a:stretch>
        </p:blipFill>
        <p:spPr>
          <a:xfrm>
            <a:off x="7848600" y="762000"/>
            <a:ext cx="736600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r>
              <a:t>Even more could be done via state-mandated home building codes</a:t>
            </a:r>
          </a:p>
        </p:txBody>
      </p:sp>
      <p:sp>
        <p:nvSpPr>
          <p:cNvPr id="62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5562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Because:</a:t>
            </a:r>
          </a:p>
          <a:p>
            <a:pPr defTabSz="905255"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solidFill>
                  <a:srgbClr val="FBC901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We consumers seldom know enough to make such home construction decisions</a:t>
            </a:r>
          </a:p>
          <a:p>
            <a:pPr defTabSz="905255"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Didn't parts of my long home-owning experience surprise you?</a:t>
            </a:r>
          </a:p>
          <a:p>
            <a:pPr defTabSz="905255">
              <a:defRPr sz="989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solidFill>
                  <a:srgbClr val="FBC901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OR we lack the leverage over builder's choices to ensure that they choose well</a:t>
            </a:r>
          </a:p>
          <a:p>
            <a:pPr defTabSz="905255"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Builder's often ignore single purchaser's requests or overcharge for them!</a:t>
            </a:r>
          </a:p>
          <a:p>
            <a:pPr defTabSz="905255">
              <a:defRPr sz="1188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So despite prevailing anti-big-government / don't tread-on-me sentiments</a:t>
            </a:r>
          </a:p>
          <a:p>
            <a:pPr defTabSz="905255"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 strongly suggest following the lead of states such as California:</a:t>
            </a:r>
          </a:p>
          <a:p>
            <a:pPr defTabSz="905255"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Incorporating more energy saving requirements into </a:t>
            </a:r>
            <a:r>
              <a:rPr b="1"/>
              <a:t>home </a:t>
            </a:r>
            <a:r>
              <a:t>building codes</a:t>
            </a:r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We could also require landlords to separately bill for an </a:t>
            </a:r>
            <a:r>
              <a:rPr b="1"/>
              <a:t>apartment</a:t>
            </a:r>
            <a:r>
              <a:t>'s energy use</a:t>
            </a:r>
          </a:p>
          <a:p>
            <a:pPr defTabSz="905255"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Also requiring them to divulge recent charges to be would-be renters</a:t>
            </a:r>
          </a:p>
          <a:p>
            <a:pPr defTabSz="905255">
              <a:defRPr sz="989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would incentivize construction of energy-efficient apartments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62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1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FBC901"/>
                </a:solidFill>
              </a:defRPr>
            </a:lvl1pPr>
          </a:lstStyle>
          <a:p>
            <a:r>
              <a:t>Independent of saving energy, what about saving the planet?</a:t>
            </a:r>
          </a:p>
        </p:txBody>
      </p:sp>
      <p:sp>
        <p:nvSpPr>
          <p:cNvPr id="62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For even the SAME energy use,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we could significantly reduce our CARBON FOOTPRINT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	by shifting energy usage AWAY from peak evening hours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HOW/WHY?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Evening "peak power" requires special "peaking power plants"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Which, because they only produce power for a couple of hours a day,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must be both very fast-starting and very cheap ("low capital cost")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Today that means that they likely burn natural gas, and do so in the dirtiest way: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Via lower efficiency single cycle gas turbines ("OCGT")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</a:t>
            </a:r>
            <a:r>
              <a:rPr sz="1600"/>
              <a:t>ee: </a:t>
            </a:r>
            <a:r>
              <a:rPr sz="1600" b="1"/>
              <a:t>Generic Power Plant &amp; Grid</a:t>
            </a:r>
            <a:r>
              <a:rPr sz="1600"/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rPr sz="1600"/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rPr sz="1600"/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rPr sz="1600"/>
              <a:t>) &amp; </a:t>
            </a:r>
            <a:r>
              <a:rPr sz="1600" b="1"/>
              <a:t>Fossil Fuels</a:t>
            </a:r>
            <a:r>
              <a:rPr sz="1600"/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pptx</a:t>
            </a:r>
            <a:r>
              <a:rPr sz="1600"/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pdf</a:t>
            </a:r>
            <a:r>
              <a:rPr sz="1600"/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7"/>
              </a:rPr>
              <a:t>key</a:t>
            </a:r>
            <a:r>
              <a:rPr sz="1600"/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Rectangle 5"/>
          <p:cNvSpPr txBox="1"/>
          <p:nvPr/>
        </p:nvSpPr>
        <p:spPr>
          <a:xfrm>
            <a:off x="304800" y="65175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631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Motivating &amp; Facilitating such a Shift in Energy Consumption:</a:t>
            </a:r>
          </a:p>
        </p:txBody>
      </p:sp>
      <p:sp>
        <p:nvSpPr>
          <p:cNvPr id="63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915400" cy="5602813"/>
          </a:xfrm>
          <a:prstGeom prst="rect">
            <a:avLst/>
          </a:prstGeom>
        </p:spPr>
        <p:txBody>
          <a:bodyPr/>
          <a:lstStyle/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MOTIVATION can be provided just by forcing us to pay more for evening power</a:t>
            </a:r>
          </a:p>
          <a:p>
            <a:pPr defTabSz="832104">
              <a:spcBef>
                <a:spcPts val="1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Which IS in fact considerably more expensive for power plants to produce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FACILITATION is commonly suggested via either: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274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1) Using </a:t>
            </a:r>
            <a:r>
              <a:rPr b="1"/>
              <a:t>Smart Appliances </a:t>
            </a:r>
            <a:r>
              <a:t>+ </a:t>
            </a:r>
            <a:r>
              <a:rPr b="1"/>
              <a:t>Internet of Things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to </a:t>
            </a:r>
            <a:r>
              <a:rPr b="1"/>
              <a:t>INFORM</a:t>
            </a:r>
            <a:r>
              <a:t> us of costly evening power use (hopefully leading us to curtail it!)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274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OR: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274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2) Using </a:t>
            </a:r>
            <a:r>
              <a:rPr b="1"/>
              <a:t>Smart Grid </a:t>
            </a:r>
            <a:r>
              <a:t>+ </a:t>
            </a:r>
            <a:r>
              <a:rPr b="1"/>
              <a:t>Internet of Things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to give </a:t>
            </a:r>
            <a:r>
              <a:rPr b="1"/>
              <a:t>power companies </a:t>
            </a:r>
            <a:r>
              <a:t>the ability to </a:t>
            </a:r>
            <a:r>
              <a:rPr b="1"/>
              <a:t>CONTROL</a:t>
            </a:r>
            <a:r>
              <a:t> our evening power use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these raise serious efficacy, security, and privacy concerns 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	Leading me, in </a:t>
            </a:r>
            <a:r>
              <a:rPr b="1"/>
              <a:t>Smart Grid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notes, to make some alternative suggestions</a:t>
            </a:r>
            <a:r>
              <a:rPr sz="1820"/>
              <a:t> </a:t>
            </a:r>
          </a:p>
          <a:p>
            <a:pPr defTabSz="83210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sz="1820"/>
          </a:p>
          <a:p>
            <a:pPr defTabSz="832104">
              <a:spcBef>
                <a:spcPts val="300"/>
              </a:spcBef>
              <a:tabLst>
                <a:tab pos="406400" algn="l"/>
                <a:tab pos="825500" algn="l"/>
                <a:tab pos="1244600" algn="l"/>
                <a:tab pos="1663700" algn="l"/>
                <a:tab pos="20701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5"/>
          <p:cNvSpPr txBox="1"/>
          <p:nvPr/>
        </p:nvSpPr>
        <p:spPr>
          <a:xfrm>
            <a:off x="304800" y="65175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EIA Energy Data Facts - Residential:  https://rpsc.energy.gov/energy-data-facts</a:t>
            </a:r>
          </a:p>
        </p:txBody>
      </p:sp>
      <p:sp>
        <p:nvSpPr>
          <p:cNvPr id="14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Where do we WE use that "residential" 15.2% of U.S. Energy?</a:t>
            </a:r>
          </a:p>
        </p:txBody>
      </p:sp>
      <p:sp>
        <p:nvSpPr>
          <p:cNvPr id="14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762000"/>
            <a:ext cx="89154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Also from the U.S. Energy Information Administration (EIA):</a:t>
            </a:r>
          </a:p>
        </p:txBody>
      </p:sp>
      <p:sp>
        <p:nvSpPr>
          <p:cNvPr id="143" name="Rectangle 3"/>
          <p:cNvSpPr txBox="1"/>
          <p:nvPr/>
        </p:nvSpPr>
        <p:spPr>
          <a:xfrm>
            <a:off x="101600" y="4737100"/>
            <a:ext cx="9017000" cy="156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OLD HOMES: </a:t>
            </a:r>
          </a:p>
          <a:p>
            <a:pPr>
              <a:spcBef>
                <a:spcPts val="400"/>
              </a:spcBef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53.1% air </a:t>
            </a:r>
            <a:r>
              <a:rPr>
                <a:solidFill>
                  <a:srgbClr val="FF6666"/>
                </a:solidFill>
              </a:rPr>
              <a:t>heating</a:t>
            </a:r>
            <a:r>
              <a:t> / 18.3% water </a:t>
            </a:r>
            <a:r>
              <a:rPr>
                <a:solidFill>
                  <a:srgbClr val="FF6666"/>
                </a:solidFill>
              </a:rPr>
              <a:t>heating</a:t>
            </a:r>
            <a:r>
              <a:t> / 4.6% air </a:t>
            </a:r>
            <a:r>
              <a:rPr>
                <a:solidFill>
                  <a:srgbClr val="FF6666"/>
                </a:solidFill>
              </a:rPr>
              <a:t>cooling</a:t>
            </a:r>
            <a:r>
              <a:t> / 24% appliances + electronics + lights</a:t>
            </a:r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NEW HOMES: </a:t>
            </a:r>
          </a:p>
          <a:p>
            <a:pPr>
              <a:spcBef>
                <a:spcPts val="400"/>
              </a:spcBef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41.5% air </a:t>
            </a:r>
            <a:r>
              <a:rPr>
                <a:solidFill>
                  <a:srgbClr val="FF6666"/>
                </a:solidFill>
              </a:rPr>
              <a:t>heating</a:t>
            </a:r>
            <a:r>
              <a:t> / 17.7% water </a:t>
            </a:r>
            <a:r>
              <a:rPr>
                <a:solidFill>
                  <a:srgbClr val="FF6666"/>
                </a:solidFill>
              </a:rPr>
              <a:t>heating</a:t>
            </a:r>
            <a:r>
              <a:t> / 6.2% air </a:t>
            </a:r>
            <a:r>
              <a:rPr>
                <a:solidFill>
                  <a:srgbClr val="FF6666"/>
                </a:solidFill>
              </a:rPr>
              <a:t>cooling</a:t>
            </a:r>
            <a:r>
              <a:t> / 34% appliances + electronics + lights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19" y="1310382"/>
            <a:ext cx="6156961" cy="3248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63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Credits / Acknowledgements</a:t>
            </a:r>
          </a:p>
        </p:txBody>
      </p:sp>
      <p:sp>
        <p:nvSpPr>
          <p:cNvPr id="636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Some materials used in this class were developed under a National Science Foundation "Research Initiation Grant in Engineering Education" (RIGEE).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Other materials, including the WeCanFigureThisOut.org "Virtual Lab" science education website, were developed under even earlier NSF "Course, Curriculum and Laboratory Improvement" (CCLI) and "Nanoscience Undergraduate Education" (NUE) awards.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This set of notes was authored by John C. Bean who also created all figures not explicitly credited above.  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>
                <a:solidFill>
                  <a:srgbClr val="FF33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Copyright John C. Bean</a:t>
            </a:r>
            <a:r>
              <a:rPr u="sng"/>
              <a:t> </a:t>
            </a:r>
          </a:p>
          <a:p>
            <a:pPr algn="ctr">
              <a:defRPr sz="800" u="sng">
                <a:latin typeface="+mn-lt"/>
                <a:ea typeface="+mn-ea"/>
                <a:cs typeface="+mn-cs"/>
                <a:sym typeface="Arial"/>
              </a:defRPr>
            </a:pPr>
            <a:endParaRPr u="sng"/>
          </a:p>
          <a:p>
            <a:pPr algn="ctr">
              <a:spcBef>
                <a:spcPts val="200"/>
              </a:spcBef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t>(However, permission is granted for use by individual instructors in non-profit academic institutions)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2"/>
          <p:cNvSpPr txBox="1">
            <a:spLocks noGrp="1"/>
          </p:cNvSpPr>
          <p:nvPr>
            <p:ph type="title"/>
          </p:nvPr>
        </p:nvSpPr>
        <p:spPr>
          <a:xfrm>
            <a:off x="190500" y="127000"/>
            <a:ext cx="8774787" cy="1169909"/>
          </a:xfrm>
          <a:prstGeom prst="rect">
            <a:avLst/>
          </a:prstGeom>
        </p:spPr>
        <p:txBody>
          <a:bodyPr/>
          <a:lstStyle/>
          <a:p>
            <a:r>
              <a:t>From which one can conclude:  </a:t>
            </a:r>
            <a:br/>
            <a:br>
              <a:rPr sz="1200"/>
            </a:br>
            <a:r>
              <a:rPr b="1">
                <a:solidFill>
                  <a:srgbClr val="FBC901"/>
                </a:solidFill>
              </a:rPr>
              <a:t>Home energy use is mostly about heat, its movement, or removal</a:t>
            </a:r>
          </a:p>
        </p:txBody>
      </p:sp>
      <p:sp>
        <p:nvSpPr>
          <p:cNvPr id="147" name="Rectangle 3"/>
          <p:cNvSpPr txBox="1">
            <a:spLocks noGrp="1"/>
          </p:cNvSpPr>
          <p:nvPr>
            <p:ph type="body" idx="1"/>
          </p:nvPr>
        </p:nvSpPr>
        <p:spPr>
          <a:xfrm>
            <a:off x="215900" y="1574800"/>
            <a:ext cx="8774787" cy="4915099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Old Homes:  Heating + Cooling = </a:t>
            </a:r>
            <a:r>
              <a:rPr b="1">
                <a:solidFill>
                  <a:srgbClr val="FBC901"/>
                </a:solidFill>
              </a:rPr>
              <a:t>76</a:t>
            </a:r>
            <a:r>
              <a:rPr b="1">
                <a:solidFill>
                  <a:srgbClr val="FFCC00"/>
                </a:solidFill>
              </a:rPr>
              <a:t>%  </a:t>
            </a:r>
            <a:r>
              <a:t>of their energy consumption </a:t>
            </a:r>
          </a:p>
          <a:p>
            <a:pPr>
              <a:defRPr sz="10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>
                <a:solidFill>
                  <a:srgbClr val="FFFFFF"/>
                </a:solidFill>
              </a:rPr>
              <a:t>Suggesting: 15.2% x 76% =&gt; 11.6% of TOTAL U.S. energy consumption!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>
              <a:solidFill>
                <a:srgbClr val="FFFFFF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New Homes:  Heating + Cooling = </a:t>
            </a:r>
            <a:r>
              <a:rPr b="1">
                <a:solidFill>
                  <a:srgbClr val="FBC901"/>
                </a:solidFill>
              </a:rPr>
              <a:t>65.4%</a:t>
            </a:r>
            <a:r>
              <a:rPr b="1">
                <a:solidFill>
                  <a:srgbClr val="FFCC00"/>
                </a:solidFill>
              </a:rPr>
              <a:t>  </a:t>
            </a:r>
            <a:r>
              <a:t>of their energy consumption </a:t>
            </a:r>
            <a:r>
              <a:rPr b="1">
                <a:solidFill>
                  <a:srgbClr val="FFCC00"/>
                </a:solidFill>
              </a:rPr>
              <a:t>  </a:t>
            </a:r>
          </a:p>
          <a:p>
            <a:pPr>
              <a:defRPr sz="10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FCC00"/>
              </a:solidFill>
            </a:endParaRPr>
          </a:p>
          <a:p>
            <a:pPr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>
                <a:solidFill>
                  <a:srgbClr val="FFFFFF"/>
                </a:solidFill>
              </a:rPr>
              <a:t>Suggesting: 15.2% x 65.4% =&gt; 9.9% of TOTAL U.S. energy consumption!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 b="0">
              <a:solidFill>
                <a:srgbClr val="FFFFFF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For MIX of OLD and NEW HOMES, let's take Heating + Cooling average ~ 70%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Accounting for 15.2% x 70% = 10.6% of TOTAL U.S. energy consumption!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Or is the heat component even larger?  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To answer, look more closely at the "appliances" contribution of ~ 1/3:</a:t>
            </a:r>
          </a:p>
        </p:txBody>
      </p:sp>
      <p:sp>
        <p:nvSpPr>
          <p:cNvPr id="14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2BAD81"/>
                </a:solidFill>
              </a:rPr>
              <a:t> http://energy.gov/energysaver/articles/estimating-appliance-and-home-electronic-energy-use </a:t>
            </a:r>
            <a:r>
              <a:rPr>
                <a:solidFill>
                  <a:schemeClr val="accent1"/>
                </a:solidFill>
              </a:rPr>
              <a:t>  (no cached copy)</a:t>
            </a:r>
          </a:p>
        </p:txBody>
      </p:sp>
      <p:sp>
        <p:nvSpPr>
          <p:cNvPr id="15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r>
              <a:t>U.S. Department of Energy data on power of appliances</a:t>
            </a:r>
          </a:p>
        </p:txBody>
      </p:sp>
      <p:sp>
        <p:nvSpPr>
          <p:cNvPr id="152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762000"/>
            <a:ext cx="8915400" cy="5638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I've converted to </a:t>
            </a:r>
            <a:r>
              <a:rPr b="1"/>
              <a:t>energy</a:t>
            </a:r>
            <a:r>
              <a:t> use based on approximate time used per day: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Device			Power		Use/day		Energy/day</a:t>
            </a:r>
            <a:endParaRPr sz="1000"/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 sz="1000"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Air Conditioner		0.6 kW		12 h		7 kW-h/d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Coffee Maker		1 kW		½ h		0.5 kW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Clothes Washer		0.4 kW </a:t>
            </a:r>
            <a:r>
              <a:rPr b="1">
                <a:solidFill>
                  <a:srgbClr val="FFD94A"/>
                </a:solidFill>
              </a:rPr>
              <a:t>*</a:t>
            </a:r>
            <a:r>
              <a:t>		1 h		0.21 kW-h/d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Clothes Dryer		4 kW </a:t>
            </a:r>
            <a:r>
              <a:rPr b="1">
                <a:solidFill>
                  <a:srgbClr val="FFD94A"/>
                </a:solidFill>
              </a:rPr>
              <a:t>*</a:t>
            </a:r>
            <a:r>
              <a:t>		1 h		4 kW-h/d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Cooktop range		3.3 kW		½ h		1.6 kW-h/d</a:t>
            </a:r>
          </a:p>
          <a:p>
            <a:pPr>
              <a:spcBef>
                <a:spcPts val="200"/>
              </a:spcBef>
              <a:defRPr sz="10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Dishwasher		2 kW		1 h		2 kW-h/d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Microwave Oven		1 kW		1/3 h		0.3 kW-h/d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Oven			3 kW		½ h		1.5 kW-h/d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Refrigerator		0.7 kW		24 h		1.75 kW-h/d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>
                <a:solidFill>
                  <a:srgbClr val="FFD94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* vs. implausible MacKay textbook statement (p. 51) that  </a:t>
            </a:r>
            <a:r>
              <a:rPr b="1"/>
              <a:t>Clothes Washer = Clothes Dryer </a:t>
            </a:r>
            <a:r>
              <a:t>= 2.5 kW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Custom 154">
      <a:dk1>
        <a:srgbClr val="003366"/>
      </a:dk1>
      <a:lt1>
        <a:srgbClr val="666666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BDFA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 Bold"/>
            <a:ea typeface="Tahoma Bold"/>
            <a:cs typeface="Tahoma Bold"/>
            <a:sym typeface="Tahom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 Bold"/>
            <a:ea typeface="Tahoma Bold"/>
            <a:cs typeface="Tahoma Bold"/>
            <a:sym typeface="Tahom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 Bold"/>
            <a:ea typeface="Tahoma Bold"/>
            <a:cs typeface="Tahoma Bold"/>
            <a:sym typeface="Tahom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 Bold"/>
            <a:ea typeface="Tahoma Bold"/>
            <a:cs typeface="Tahoma Bold"/>
            <a:sym typeface="Tahom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9993</Words>
  <Application>Microsoft Macintosh PowerPoint</Application>
  <PresentationFormat>On-screen Show (4:3)</PresentationFormat>
  <Paragraphs>1405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Tahoma</vt:lpstr>
      <vt:lpstr>Tahoma Bold</vt:lpstr>
      <vt:lpstr>Lecture 1 - What is Nanoscience</vt:lpstr>
      <vt:lpstr>Energy Consumption in Housing</vt:lpstr>
      <vt:lpstr>A digression concerning many of the sources cited in this note set:</vt:lpstr>
      <vt:lpstr>Accessing the "Inventory of Greenhouse Gas Emissions" 29 April 2017, I instead got: 1</vt:lpstr>
      <vt:lpstr>Earlier, I'd not had to worry about disappearance of governmental data</vt:lpstr>
      <vt:lpstr>Energy Consumption in Housing</vt:lpstr>
      <vt:lpstr>2018 "U.S. Energy Flow" according to our Energy Information Administration:</vt:lpstr>
      <vt:lpstr>Where do we WE use that "residential" 15.2% of U.S. Energy?</vt:lpstr>
      <vt:lpstr>From which one can conclude:    Home energy use is mostly about heat, its movement, or removal</vt:lpstr>
      <vt:lpstr>U.S. Department of Energy data on power of appliances</vt:lpstr>
      <vt:lpstr>Re-sorting those in energy  consumption order:</vt:lpstr>
      <vt:lpstr>Assuming my usage times are ballpark correct:</vt:lpstr>
      <vt:lpstr>Did I leave some things out?</vt:lpstr>
      <vt:lpstr>But rather than percentages of total U.S. energy consumption,  what about the actual levels of U.S. residential energy consumption?</vt:lpstr>
      <vt:lpstr>That "Fact Sheet" also included these figures &amp; factoids:</vt:lpstr>
      <vt:lpstr>But another study DID suggest recent flattening in U.S. home energy use:</vt:lpstr>
      <vt:lpstr>The statistics indicate that home energy use is almost all about heat</vt:lpstr>
      <vt:lpstr>So let's dig into heat transfer mechanisms on our own:</vt:lpstr>
      <vt:lpstr>1) Conductive Heat Transfer:</vt:lpstr>
      <vt:lpstr>It's rewritten a bit differently when applied to buildings &amp; housing:</vt:lpstr>
      <vt:lpstr>Some R and U values for housing (plus their cross conversions):</vt:lpstr>
      <vt:lpstr>Warning / Disclaimer:</vt:lpstr>
      <vt:lpstr>But how would you then use such (verified) data?</vt:lpstr>
      <vt:lpstr>Next you'd need areas through which the heat is flowing</vt:lpstr>
      <vt:lpstr>Yielding degree-day maps such as this:</vt:lpstr>
      <vt:lpstr>How big a deal is such conductive heat loss / gain ?</vt:lpstr>
      <vt:lpstr>Convective Heat Transfer</vt:lpstr>
      <vt:lpstr>But don't we need some fresh air?</vt:lpstr>
      <vt:lpstr>My (confirming) experience with leaky American homes</vt:lpstr>
      <vt:lpstr>I've owned 3 homes and built ~ 40 Habitat for Humanity homes:</vt:lpstr>
      <vt:lpstr>My response as a DIY homeowner?</vt:lpstr>
      <vt:lpstr>A further energy lesson taught to me by stink bugs:</vt:lpstr>
      <vt:lpstr>(continuing)</vt:lpstr>
      <vt:lpstr>Cutting convective heat loss is thus all about little things:</vt:lpstr>
      <vt:lpstr>Bringing us to:  Radiative Heat Transfer</vt:lpstr>
      <vt:lpstr>Yielding infrared images like this for well-insulated homes:</vt:lpstr>
      <vt:lpstr>"Apparent window temperatures" because:</vt:lpstr>
      <vt:lpstr>Windows are intended to pass visible light:</vt:lpstr>
      <vt:lpstr>But you can also reflect part of all light colors:</vt:lpstr>
      <vt:lpstr>Transmission of Low E glass / windows:</vt:lpstr>
      <vt:lpstr>Energy savings with low-E windows?</vt:lpstr>
      <vt:lpstr>So that's how normal homes loose/gain heat</vt:lpstr>
      <vt:lpstr>To deal with CONVECTIVE Heat Transfer:</vt:lpstr>
      <vt:lpstr>Finally, to deal with RADIATIVE Heat Transfer:</vt:lpstr>
      <vt:lpstr>The U.S. DOE's “five elements of passive solar design:” 1</vt:lpstr>
      <vt:lpstr>The “five elements of passive solar design” (continued) 1</vt:lpstr>
      <vt:lpstr>An early example of U.S. passive solar homes:</vt:lpstr>
      <vt:lpstr>So why can’t WE now “nail” the use of passive solar design?</vt:lpstr>
      <vt:lpstr>But what about the homes we NOW mostly buy or live in?</vt:lpstr>
      <vt:lpstr>Drawing from that and other Best Practice sources:</vt:lpstr>
      <vt:lpstr>What, instead, about furnaces burning fossil-fuels right in our home?</vt:lpstr>
      <vt:lpstr>Non-condensing (conventional) vs. condensing furnaces:</vt:lpstr>
      <vt:lpstr>But in condensing furnace, exhaust loops back to pass by incoming air:</vt:lpstr>
      <vt:lpstr>PowerPoint Presentation</vt:lpstr>
      <vt:lpstr>Heat Pumps:</vt:lpstr>
      <vt:lpstr>But wait, doesn't that sound a lot like Air Conditioners:</vt:lpstr>
      <vt:lpstr>Yes, they are the same with just the pumping direction reversed!</vt:lpstr>
      <vt:lpstr>Shortcomings?</vt:lpstr>
      <vt:lpstr>Leading to heat pump usage maps like this:</vt:lpstr>
      <vt:lpstr>But a more modern fix is to add back in a fuel burner</vt:lpstr>
      <vt:lpstr>Other potential energy saving "big hitters?"</vt:lpstr>
      <vt:lpstr>Instead identifying heat-seeking targets based on my rant that:  "If it isn't producing (or moving) HEAT, don't worry about it!"</vt:lpstr>
      <vt:lpstr>Continuing on our heat-seeking mission:</vt:lpstr>
      <vt:lpstr>As explained in my note set about Magnetic Induction (pptx / pdf / key):</vt:lpstr>
      <vt:lpstr>Less dramatic, but nevertheless high impact ways of saving home energy:</vt:lpstr>
      <vt:lpstr>Figuring out appliance by appliance savings impact is difficult </vt:lpstr>
      <vt:lpstr>Federal government has also gotten into appliance improvement:</vt:lpstr>
      <vt:lpstr>Even more could be done via state-mandated home building codes</vt:lpstr>
      <vt:lpstr>Independent of saving energy, what about saving the planet?</vt:lpstr>
      <vt:lpstr>Motivating &amp; Facilitating such a Shift in Energy Consumption:</vt:lpstr>
      <vt:lpstr>Credits / 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Consumption in Housing</dc:title>
  <cp:lastModifiedBy>John Bean</cp:lastModifiedBy>
  <cp:revision>1</cp:revision>
  <dcterms:modified xsi:type="dcterms:W3CDTF">2021-02-23T16:34:36Z</dcterms:modified>
</cp:coreProperties>
</file>