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DD"/>
          </a:solidFill>
        </a:fill>
      </a:tcStyle>
    </a:wholeTbl>
    <a:band2H>
      <a:tcTxStyle/>
      <a:tcStyle>
        <a:tcBdr/>
        <a:fill>
          <a:solidFill>
            <a:srgbClr val="E6EFE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E4E9"/>
          </a:solidFill>
        </a:fill>
      </a:tcStyle>
    </a:wholeTbl>
    <a:band2H>
      <a:tcTxStyle/>
      <a:tcStyle>
        <a:tcBdr/>
        <a:fill>
          <a:solidFill>
            <a:srgbClr val="F1F2F4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1D9"/>
          </a:solidFill>
        </a:fill>
      </a:tcStyle>
    </a:wholeTbl>
    <a:band2H>
      <a:tcTxStyle/>
      <a:tcStyle>
        <a:tcBdr/>
        <a:fill>
          <a:solidFill>
            <a:srgbClr val="E7E9ED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2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8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381000"/>
            <a:ext cx="2057400" cy="57150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381000"/>
            <a:ext cx="6019800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2pPr marL="0" indent="457200">
              <a:buSzTx/>
              <a:buNone/>
            </a:lvl2pPr>
            <a:lvl3pPr marL="0" indent="914400">
              <a:buSzTx/>
              <a:buNone/>
            </a:lvl3pPr>
            <a:lvl4pPr marL="0" indent="1371600">
              <a:buSzTx/>
              <a:buNone/>
            </a:lvl4pPr>
            <a:lvl5pPr marL="0" indent="18288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CCFF"/>
              </a:buClr>
              <a:buSzPct val="65000"/>
              <a:buChar char="■"/>
              <a:defRPr sz="2800"/>
            </a:lvl1pPr>
            <a:lvl2pPr marL="790575" indent="-333375">
              <a:spcBef>
                <a:spcPts val="600"/>
              </a:spcBef>
              <a:buClr>
                <a:srgbClr val="00CCFF"/>
              </a:buClr>
              <a:defRPr sz="2800"/>
            </a:lvl2pPr>
            <a:lvl3pPr marL="1234439" indent="-320039">
              <a:spcBef>
                <a:spcPts val="600"/>
              </a:spcBef>
              <a:buClr>
                <a:srgbClr val="00CCFF"/>
              </a:buClr>
              <a:defRPr sz="2800"/>
            </a:lvl3pPr>
            <a:lvl4pPr marL="1727200" indent="-355600">
              <a:spcBef>
                <a:spcPts val="600"/>
              </a:spcBef>
              <a:buClr>
                <a:srgbClr val="00CCFF"/>
              </a:buClr>
              <a:defRPr sz="2800"/>
            </a:lvl4pPr>
            <a:lvl5pPr marL="2184400" indent="-355600">
              <a:spcBef>
                <a:spcPts val="600"/>
              </a:spcBef>
              <a:buClr>
                <a:srgbClr val="00CCFF"/>
              </a:buClr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500"/>
              </a:spcBef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500"/>
              </a:spcBef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85344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1pPr>
      <a:lvl2pPr marL="661307" marR="0" indent="-204107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2pPr>
      <a:lvl3pPr marL="1104900" marR="0" indent="-1905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3pPr>
      <a:lvl4pPr marL="16002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4pPr>
      <a:lvl5pPr marL="20574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5pPr>
      <a:lvl6pPr marL="25146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6pPr>
      <a:lvl7pPr marL="29718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7pPr>
      <a:lvl8pPr marL="34290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8pPr>
      <a:lvl9pPr marL="38862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Electricity/Electricity%20and%20Magnetism%20-%20Supporting.htm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hyperlink" Target="https://www.wecanfigurethisout.org/VL/Motors.htm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Electricity/Electricty%20and%20Magnetism.pdf" TargetMode="External"/><Relationship Id="rId4" Type="http://schemas.openxmlformats.org/officeDocument/2006/relationships/hyperlink" Target="https://wecanfigurethisout.org/ENERGY/Web_notes/Electricity/Electricty%20and%20Magnetism.key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Electricity/Electricty%20and%20Magnetism.pptx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9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gif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Electricity/Electricty%20and%20Magnetism.pptx" TargetMode="External"/><Relationship Id="rId4" Type="http://schemas.openxmlformats.org/officeDocument/2006/relationships/image" Target="../media/image9.gif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Electricity/Electricity%20and%20Magnetism%20-%20Supporting.ht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Electricity/Electricity%20and%20Magnetism%20-%20Supporting.htm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27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9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engineering.org/2013/08/three-phase-induction-motor-working-squirrel-cage.html" TargetMode="External"/><Relationship Id="rId4" Type="http://schemas.openxmlformats.org/officeDocument/2006/relationships/hyperlink" Target="http://www.youtube.com/watch?v=LtJoJBUSe28&amp;feature=kp" TargetMode="External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wecanfigurethisout.org/ENERGY/Web_notes/Magnetic_Induction_Supporting_materials.htm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(Written / Revised:  January 2018)</a:t>
            </a:r>
          </a:p>
        </p:txBody>
      </p:sp>
      <p:sp>
        <p:nvSpPr>
          <p:cNvPr id="11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5405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Magnetic Induction:  Motors, Generators &amp; Transformers</a:t>
            </a:r>
          </a:p>
        </p:txBody>
      </p:sp>
      <p:sp>
        <p:nvSpPr>
          <p:cNvPr id="11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47191"/>
            <a:ext cx="8534400" cy="5563752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John C. Bean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u="sng">
                <a:latin typeface="+mn-lt"/>
                <a:ea typeface="+mn-ea"/>
                <a:cs typeface="+mn-cs"/>
                <a:sym typeface="Arial"/>
              </a:defRPr>
            </a:pPr>
            <a:r>
              <a:t>Outline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A review of electric &amp; magnetic fields (drawn from preceding note set)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Magnetic-field-sucking "ferromagnetic materials" =&gt; Magnetic field directing "Pole Pieces"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The surprisingly straight-forward inner working of electric motors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DC motors that switch "rotor" magnetization via "split ring" electrical contacts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600"/>
              <a:t>Even simpler AC motors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Increasing and smoothing out a motor's torque by adding multiple electro-magnet pairs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Nikola Tesla's clever "brushless" induction motor alternative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Which, flattened out, now provides the basis for ultrahigh speed "maglev" trains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How the two adjacent coils of "transformers" allow one to transform AC power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Optimizing Voltage x Current choices for either long distance power transmission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	Or for the myriad voltages now required for the most efficient &amp; safe use of power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839200" cy="609600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t>I am now </a:t>
            </a:r>
            <a:r>
              <a:rPr b="1"/>
              <a:t>almost</a:t>
            </a:r>
            <a:r>
              <a:t> ready to explain electric motors &amp; generators!</a:t>
            </a:r>
          </a:p>
        </p:txBody>
      </p:sp>
      <p:sp>
        <p:nvSpPr>
          <p:cNvPr id="26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we first need to </a:t>
            </a:r>
            <a:r>
              <a:rPr b="1"/>
              <a:t>explain</a:t>
            </a:r>
            <a:r>
              <a:t> </a:t>
            </a:r>
            <a:r>
              <a:rPr b="1"/>
              <a:t>one more observation </a:t>
            </a:r>
            <a:r>
              <a:t>from the last note set: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In the demonstration shown on the left (= Demonstration #2 at this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LINK</a:t>
            </a:r>
            <a:r>
              <a:t>)</a:t>
            </a:r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We saw iron filings form and then flow along these looping lines</a:t>
            </a:r>
          </a:p>
          <a:p>
            <a:pPr algn="ctr">
              <a:tabLst>
                <a:tab pos="4445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WHY do they to do this?</a:t>
            </a:r>
          </a:p>
          <a:p>
            <a:pPr algn="ctr">
              <a:tabLst>
                <a:tab pos="4445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somewhat complex explanation:	</a:t>
            </a:r>
          </a:p>
        </p:txBody>
      </p:sp>
      <p:pic>
        <p:nvPicPr>
          <p:cNvPr id="264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5400" y="1676400"/>
            <a:ext cx="2819400" cy="1655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34000" y="1676400"/>
            <a:ext cx="2438400" cy="1665358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Left-Right Arrow 12"/>
          <p:cNvSpPr/>
          <p:nvPr/>
        </p:nvSpPr>
        <p:spPr>
          <a:xfrm>
            <a:off x="4495800" y="2317288"/>
            <a:ext cx="609600" cy="30480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BC901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Electro-magnetism causes looping charge to produce a magnetic field</a:t>
            </a:r>
          </a:p>
        </p:txBody>
      </p:sp>
      <p:sp>
        <p:nvSpPr>
          <p:cNvPr id="26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27100"/>
            <a:ext cx="8915400" cy="56388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Well, individual electrons ARE just blobs of charge, what if THEY can spin?</a:t>
            </a:r>
            <a:endParaRPr sz="1100"/>
          </a:p>
          <a:p>
            <a:pPr>
              <a:tabLst>
                <a:tab pos="4445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Spinning electron clouds =&gt; Tiny loops of current =&gt; Tiny magnetic fields</a:t>
            </a:r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3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Physicists discovered that electrons DO indeed generate tiny magnetic fields</a:t>
            </a:r>
          </a:p>
          <a:p>
            <a:pPr>
              <a:tabLst>
                <a:tab pos="4445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Which they first attributed to "electron spin"</a:t>
            </a:r>
          </a:p>
          <a:p>
            <a:pPr>
              <a:tabLst>
                <a:tab pos="4445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Later, more sophisticated (and vastly more obscure) Quantum Mechanics</a:t>
            </a:r>
          </a:p>
          <a:p>
            <a:pPr>
              <a:tabLst>
                <a:tab pos="4445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concluded that it wasn't as simple as just spinning clouds of charge</a:t>
            </a:r>
          </a:p>
          <a:p>
            <a:pPr>
              <a:tabLst>
                <a:tab pos="4445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QM still concluded that individual electrons DO have tiny magnetic fields,</a:t>
            </a:r>
          </a:p>
          <a:p>
            <a:pPr>
              <a:tabLst>
                <a:tab pos="4445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which it still refers to as "electron spin"</a:t>
            </a:r>
          </a:p>
        </p:txBody>
      </p:sp>
      <p:grpSp>
        <p:nvGrpSpPr>
          <p:cNvPr id="282" name="Group 10"/>
          <p:cNvGrpSpPr/>
          <p:nvPr/>
        </p:nvGrpSpPr>
        <p:grpSpPr>
          <a:xfrm>
            <a:off x="2743200" y="2057400"/>
            <a:ext cx="3511425" cy="1066801"/>
            <a:chOff x="0" y="0"/>
            <a:chExt cx="3511424" cy="1066799"/>
          </a:xfrm>
        </p:grpSpPr>
        <p:grpSp>
          <p:nvGrpSpPr>
            <p:cNvPr id="279" name="Group 21"/>
            <p:cNvGrpSpPr/>
            <p:nvPr/>
          </p:nvGrpSpPr>
          <p:grpSpPr>
            <a:xfrm>
              <a:off x="0" y="76200"/>
              <a:ext cx="955041" cy="914401"/>
              <a:chOff x="0" y="0"/>
              <a:chExt cx="955040" cy="914400"/>
            </a:xfrm>
          </p:grpSpPr>
          <p:sp>
            <p:nvSpPr>
              <p:cNvPr id="270" name="Oval 20"/>
              <p:cNvSpPr/>
              <p:nvPr/>
            </p:nvSpPr>
            <p:spPr>
              <a:xfrm>
                <a:off x="0" y="0"/>
                <a:ext cx="955041" cy="914400"/>
              </a:xfrm>
              <a:prstGeom prst="ellipse">
                <a:avLst/>
              </a:prstGeom>
              <a:solidFill>
                <a:srgbClr val="69F214">
                  <a:alpha val="38000"/>
                </a:srgbClr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74" name="Curved Left Arrow 14"/>
              <p:cNvGrpSpPr/>
              <p:nvPr/>
            </p:nvGrpSpPr>
            <p:grpSpPr>
              <a:xfrm>
                <a:off x="543311" y="174374"/>
                <a:ext cx="309257" cy="586317"/>
                <a:chOff x="0" y="0"/>
                <a:chExt cx="309255" cy="586316"/>
              </a:xfrm>
            </p:grpSpPr>
            <p:sp>
              <p:nvSpPr>
                <p:cNvPr id="271" name="Shape"/>
                <p:cNvSpPr/>
                <p:nvPr/>
              </p:nvSpPr>
              <p:spPr>
                <a:xfrm>
                  <a:off x="0" y="0"/>
                  <a:ext cx="309256" cy="5863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80" h="21600" extrusionOk="0">
                      <a:moveTo>
                        <a:pt x="0" y="19032"/>
                      </a:moveTo>
                      <a:lnTo>
                        <a:pt x="5044" y="15904"/>
                      </a:lnTo>
                      <a:lnTo>
                        <a:pt x="5044" y="17328"/>
                      </a:lnTo>
                      <a:lnTo>
                        <a:pt x="5044" y="17328"/>
                      </a:lnTo>
                      <a:cubicBezTo>
                        <a:pt x="12787" y="16456"/>
                        <a:pt x="18618" y="13671"/>
                        <a:pt x="19912" y="10228"/>
                      </a:cubicBezTo>
                      <a:cubicBezTo>
                        <a:pt x="21600" y="14723"/>
                        <a:pt x="15152" y="19037"/>
                        <a:pt x="5044" y="20176"/>
                      </a:cubicBezTo>
                      <a:lnTo>
                        <a:pt x="5044" y="21600"/>
                      </a:lnTo>
                      <a:close/>
                      <a:moveTo>
                        <a:pt x="20177" y="11652"/>
                      </a:moveTo>
                      <a:cubicBezTo>
                        <a:pt x="20177" y="6790"/>
                        <a:pt x="11144" y="2848"/>
                        <a:pt x="0" y="2848"/>
                      </a:cubicBezTo>
                      <a:lnTo>
                        <a:pt x="0" y="0"/>
                      </a:lnTo>
                      <a:cubicBezTo>
                        <a:pt x="11144" y="0"/>
                        <a:pt x="20177" y="3942"/>
                        <a:pt x="20177" y="8804"/>
                      </a:cubicBezTo>
                      <a:close/>
                    </a:path>
                  </a:pathLst>
                </a:custGeom>
                <a:solidFill>
                  <a:srgbClr val="69F21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2" name="Shape"/>
                <p:cNvSpPr/>
                <p:nvPr/>
              </p:nvSpPr>
              <p:spPr>
                <a:xfrm>
                  <a:off x="0" y="0"/>
                  <a:ext cx="309220" cy="316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2586"/>
                        <a:pt x="11929" y="5279"/>
                        <a:pt x="0" y="5279"/>
                      </a:cubicBezTo>
                      <a:lnTo>
                        <a:pt x="0" y="0"/>
                      </a:lnTo>
                      <a:cubicBezTo>
                        <a:pt x="11929" y="0"/>
                        <a:pt x="21600" y="7307"/>
                        <a:pt x="21600" y="16321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3" name="Line"/>
                <p:cNvSpPr/>
                <p:nvPr/>
              </p:nvSpPr>
              <p:spPr>
                <a:xfrm>
                  <a:off x="0" y="0"/>
                  <a:ext cx="309220" cy="5863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652"/>
                      </a:moveTo>
                      <a:cubicBezTo>
                        <a:pt x="21600" y="6790"/>
                        <a:pt x="11929" y="2848"/>
                        <a:pt x="0" y="2848"/>
                      </a:cubicBezTo>
                      <a:lnTo>
                        <a:pt x="0" y="0"/>
                      </a:lnTo>
                      <a:cubicBezTo>
                        <a:pt x="11929" y="0"/>
                        <a:pt x="21600" y="3942"/>
                        <a:pt x="21600" y="8804"/>
                      </a:cubicBezTo>
                      <a:lnTo>
                        <a:pt x="21600" y="11652"/>
                      </a:lnTo>
                      <a:cubicBezTo>
                        <a:pt x="21600" y="15666"/>
                        <a:pt x="14937" y="19172"/>
                        <a:pt x="5400" y="20176"/>
                      </a:cubicBezTo>
                      <a:lnTo>
                        <a:pt x="5400" y="21600"/>
                      </a:lnTo>
                      <a:lnTo>
                        <a:pt x="0" y="19032"/>
                      </a:lnTo>
                      <a:lnTo>
                        <a:pt x="5400" y="15904"/>
                      </a:lnTo>
                      <a:lnTo>
                        <a:pt x="5400" y="17328"/>
                      </a:lnTo>
                      <a:lnTo>
                        <a:pt x="5400" y="17328"/>
                      </a:lnTo>
                      <a:cubicBezTo>
                        <a:pt x="13688" y="16456"/>
                        <a:pt x="19931" y="13671"/>
                        <a:pt x="21316" y="10228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78" name="Curved Left Arrow 15"/>
              <p:cNvGrpSpPr/>
              <p:nvPr/>
            </p:nvGrpSpPr>
            <p:grpSpPr>
              <a:xfrm>
                <a:off x="136990" y="138618"/>
                <a:ext cx="335029" cy="620851"/>
                <a:chOff x="0" y="0"/>
                <a:chExt cx="335028" cy="620850"/>
              </a:xfrm>
            </p:grpSpPr>
            <p:sp>
              <p:nvSpPr>
                <p:cNvPr id="275" name="Shape"/>
                <p:cNvSpPr/>
                <p:nvPr/>
              </p:nvSpPr>
              <p:spPr>
                <a:xfrm rot="10800000">
                  <a:off x="-1" y="0"/>
                  <a:ext cx="335030" cy="6208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extrusionOk="0">
                      <a:moveTo>
                        <a:pt x="0" y="18964"/>
                      </a:moveTo>
                      <a:lnTo>
                        <a:pt x="5035" y="15773"/>
                      </a:lnTo>
                      <a:lnTo>
                        <a:pt x="5035" y="17230"/>
                      </a:lnTo>
                      <a:lnTo>
                        <a:pt x="5035" y="17230"/>
                      </a:lnTo>
                      <a:cubicBezTo>
                        <a:pt x="12730" y="16366"/>
                        <a:pt x="18537" y="13617"/>
                        <a:pt x="19860" y="10211"/>
                      </a:cubicBezTo>
                      <a:cubicBezTo>
                        <a:pt x="21600" y="14692"/>
                        <a:pt x="15160" y="19007"/>
                        <a:pt x="5035" y="20143"/>
                      </a:cubicBezTo>
                      <a:lnTo>
                        <a:pt x="5035" y="21600"/>
                      </a:lnTo>
                      <a:close/>
                      <a:moveTo>
                        <a:pt x="20141" y="11667"/>
                      </a:moveTo>
                      <a:cubicBezTo>
                        <a:pt x="20141" y="6833"/>
                        <a:pt x="11123" y="2914"/>
                        <a:pt x="0" y="2914"/>
                      </a:cubicBezTo>
                      <a:lnTo>
                        <a:pt x="0" y="0"/>
                      </a:lnTo>
                      <a:cubicBezTo>
                        <a:pt x="11123" y="0"/>
                        <a:pt x="20141" y="3919"/>
                        <a:pt x="20141" y="8754"/>
                      </a:cubicBezTo>
                      <a:close/>
                    </a:path>
                  </a:pathLst>
                </a:custGeom>
                <a:solidFill>
                  <a:srgbClr val="69F21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6" name="Shape"/>
                <p:cNvSpPr/>
                <p:nvPr/>
              </p:nvSpPr>
              <p:spPr>
                <a:xfrm rot="10800000">
                  <a:off x="40" y="285493"/>
                  <a:ext cx="334989" cy="335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2650"/>
                        <a:pt x="11929" y="5394"/>
                        <a:pt x="0" y="5394"/>
                      </a:cubicBezTo>
                      <a:lnTo>
                        <a:pt x="0" y="0"/>
                      </a:lnTo>
                      <a:cubicBezTo>
                        <a:pt x="11929" y="0"/>
                        <a:pt x="21600" y="7256"/>
                        <a:pt x="21600" y="16206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7" name="Line"/>
                <p:cNvSpPr/>
                <p:nvPr/>
              </p:nvSpPr>
              <p:spPr>
                <a:xfrm rot="10800000">
                  <a:off x="40" y="0"/>
                  <a:ext cx="334989" cy="6208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667"/>
                      </a:moveTo>
                      <a:cubicBezTo>
                        <a:pt x="21600" y="6833"/>
                        <a:pt x="11929" y="2914"/>
                        <a:pt x="0" y="2914"/>
                      </a:cubicBezTo>
                      <a:lnTo>
                        <a:pt x="0" y="0"/>
                      </a:lnTo>
                      <a:cubicBezTo>
                        <a:pt x="11929" y="0"/>
                        <a:pt x="21600" y="3919"/>
                        <a:pt x="21600" y="8754"/>
                      </a:cubicBezTo>
                      <a:lnTo>
                        <a:pt x="21600" y="11667"/>
                      </a:lnTo>
                      <a:cubicBezTo>
                        <a:pt x="21600" y="15659"/>
                        <a:pt x="14937" y="19145"/>
                        <a:pt x="5400" y="20143"/>
                      </a:cubicBezTo>
                      <a:lnTo>
                        <a:pt x="5400" y="21600"/>
                      </a:lnTo>
                      <a:lnTo>
                        <a:pt x="0" y="18964"/>
                      </a:lnTo>
                      <a:lnTo>
                        <a:pt x="5400" y="15773"/>
                      </a:lnTo>
                      <a:lnTo>
                        <a:pt x="5400" y="17230"/>
                      </a:lnTo>
                      <a:lnTo>
                        <a:pt x="5400" y="17230"/>
                      </a:lnTo>
                      <a:cubicBezTo>
                        <a:pt x="13652" y="16366"/>
                        <a:pt x="19880" y="13617"/>
                        <a:pt x="21299" y="1021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pic>
          <p:nvPicPr>
            <p:cNvPr id="280" name="Picture 16" descr="Picture 1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400000">
              <a:off x="2359746" y="-84879"/>
              <a:ext cx="1066800" cy="1236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" name="Down Arrow 17"/>
            <p:cNvSpPr/>
            <p:nvPr/>
          </p:nvSpPr>
          <p:spPr>
            <a:xfrm rot="16200000">
              <a:off x="1488439" y="76200"/>
              <a:ext cx="381000" cy="838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691"/>
                  </a:moveTo>
                  <a:lnTo>
                    <a:pt x="5400" y="16691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691"/>
                  </a:lnTo>
                  <a:lnTo>
                    <a:pt x="21600" y="16691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85" name="Group 12"/>
          <p:cNvGrpSpPr/>
          <p:nvPr/>
        </p:nvGrpSpPr>
        <p:grpSpPr>
          <a:xfrm>
            <a:off x="5568950" y="2171699"/>
            <a:ext cx="152400" cy="831851"/>
            <a:chOff x="0" y="0"/>
            <a:chExt cx="152400" cy="831850"/>
          </a:xfrm>
        </p:grpSpPr>
        <p:sp>
          <p:nvSpPr>
            <p:cNvPr id="283" name="Rectangle 10"/>
            <p:cNvSpPr/>
            <p:nvPr/>
          </p:nvSpPr>
          <p:spPr>
            <a:xfrm>
              <a:off x="0" y="416214"/>
              <a:ext cx="152400" cy="415637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4" name="Rectangle 11"/>
            <p:cNvSpPr/>
            <p:nvPr/>
          </p:nvSpPr>
          <p:spPr>
            <a:xfrm>
              <a:off x="0" y="-1"/>
              <a:ext cx="152400" cy="415637"/>
            </a:xfrm>
            <a:prstGeom prst="rect">
              <a:avLst/>
            </a:prstGeom>
            <a:solidFill>
              <a:srgbClr val="0A85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88" name="Rectangle 2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What if a material's "spinning electrons" meet an applied magnetic field?</a:t>
            </a:r>
          </a:p>
        </p:txBody>
      </p:sp>
      <p:sp>
        <p:nvSpPr>
          <p:cNvPr id="289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10668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Heat tries to randomize the orientation of the electrons, along with their "spins" 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4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when a magnetic field is it IS applied, the parts of it penetrating the material</a:t>
            </a:r>
          </a:p>
          <a:p>
            <a:pPr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will drive the spins to rotate their magnetic fields in the </a:t>
            </a:r>
            <a:r>
              <a:rPr b="1"/>
              <a:t>opposite</a:t>
            </a:r>
            <a:r>
              <a:t> </a:t>
            </a:r>
            <a:r>
              <a:rPr b="1"/>
              <a:t>direction</a:t>
            </a:r>
          </a:p>
        </p:txBody>
      </p:sp>
      <p:grpSp>
        <p:nvGrpSpPr>
          <p:cNvPr id="327" name="Group 217"/>
          <p:cNvGrpSpPr/>
          <p:nvPr/>
        </p:nvGrpSpPr>
        <p:grpSpPr>
          <a:xfrm>
            <a:off x="2611965" y="4057647"/>
            <a:ext cx="4017434" cy="1885952"/>
            <a:chOff x="0" y="0"/>
            <a:chExt cx="4017433" cy="1885950"/>
          </a:xfrm>
        </p:grpSpPr>
        <p:grpSp>
          <p:nvGrpSpPr>
            <p:cNvPr id="319" name="Group 187"/>
            <p:cNvGrpSpPr/>
            <p:nvPr/>
          </p:nvGrpSpPr>
          <p:grpSpPr>
            <a:xfrm>
              <a:off x="218476" y="514352"/>
              <a:ext cx="3481353" cy="798592"/>
              <a:chOff x="0" y="0"/>
              <a:chExt cx="3481351" cy="798591"/>
            </a:xfrm>
          </p:grpSpPr>
          <p:sp>
            <p:nvSpPr>
              <p:cNvPr id="290" name="Rectangle 188"/>
              <p:cNvSpPr/>
              <p:nvPr/>
            </p:nvSpPr>
            <p:spPr>
              <a:xfrm>
                <a:off x="-1" y="-1"/>
                <a:ext cx="3481353" cy="798593"/>
              </a:xfrm>
              <a:prstGeom prst="rect">
                <a:avLst/>
              </a:prstGeom>
              <a:solidFill>
                <a:srgbClr val="A3A3A3">
                  <a:alpha val="93000"/>
                </a:srgbClr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97" name="Group 55"/>
              <p:cNvGrpSpPr/>
              <p:nvPr/>
            </p:nvGrpSpPr>
            <p:grpSpPr>
              <a:xfrm>
                <a:off x="2119881" y="327187"/>
                <a:ext cx="399298" cy="419545"/>
                <a:chOff x="0" y="0"/>
                <a:chExt cx="399297" cy="419544"/>
              </a:xfrm>
            </p:grpSpPr>
            <p:grpSp>
              <p:nvGrpSpPr>
                <p:cNvPr id="293" name="Group 24"/>
                <p:cNvGrpSpPr/>
                <p:nvPr/>
              </p:nvGrpSpPr>
              <p:grpSpPr>
                <a:xfrm>
                  <a:off x="-1" y="-1"/>
                  <a:ext cx="399298" cy="419545"/>
                  <a:chOff x="0" y="0"/>
                  <a:chExt cx="399297" cy="419544"/>
                </a:xfrm>
              </p:grpSpPr>
              <p:sp>
                <p:nvSpPr>
                  <p:cNvPr id="291" name="Oval 215"/>
                  <p:cNvSpPr/>
                  <p:nvPr/>
                </p:nvSpPr>
                <p:spPr>
                  <a:xfrm rot="5400000">
                    <a:off x="-3948" y="10557"/>
                    <a:ext cx="407193" cy="399297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292" name="Picture 216" descr="Picture 216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399297" cy="41954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296" name="Group 52"/>
                <p:cNvGrpSpPr/>
                <p:nvPr/>
              </p:nvGrpSpPr>
              <p:grpSpPr>
                <a:xfrm>
                  <a:off x="43518" y="178236"/>
                  <a:ext cx="320676" cy="69847"/>
                  <a:chOff x="0" y="0"/>
                  <a:chExt cx="320674" cy="69845"/>
                </a:xfrm>
              </p:grpSpPr>
              <p:sp>
                <p:nvSpPr>
                  <p:cNvPr id="294" name="Rectangle 213"/>
                  <p:cNvSpPr/>
                  <p:nvPr/>
                </p:nvSpPr>
                <p:spPr>
                  <a:xfrm rot="5400000" flipH="1">
                    <a:off x="45190" y="-45191"/>
                    <a:ext cx="69846" cy="16022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5" name="Rectangle 214"/>
                  <p:cNvSpPr/>
                  <p:nvPr/>
                </p:nvSpPr>
                <p:spPr>
                  <a:xfrm rot="5400000" flipH="1">
                    <a:off x="205638" y="-45191"/>
                    <a:ext cx="69847" cy="160227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304" name="Group 56"/>
              <p:cNvGrpSpPr/>
              <p:nvPr/>
            </p:nvGrpSpPr>
            <p:grpSpPr>
              <a:xfrm>
                <a:off x="2929962" y="71104"/>
                <a:ext cx="399298" cy="419545"/>
                <a:chOff x="0" y="0"/>
                <a:chExt cx="399297" cy="419544"/>
              </a:xfrm>
            </p:grpSpPr>
            <p:grpSp>
              <p:nvGrpSpPr>
                <p:cNvPr id="300" name="Group 24"/>
                <p:cNvGrpSpPr/>
                <p:nvPr/>
              </p:nvGrpSpPr>
              <p:grpSpPr>
                <a:xfrm>
                  <a:off x="-1" y="-1"/>
                  <a:ext cx="399298" cy="419545"/>
                  <a:chOff x="0" y="0"/>
                  <a:chExt cx="399297" cy="419544"/>
                </a:xfrm>
              </p:grpSpPr>
              <p:sp>
                <p:nvSpPr>
                  <p:cNvPr id="298" name="Oval 209"/>
                  <p:cNvSpPr/>
                  <p:nvPr/>
                </p:nvSpPr>
                <p:spPr>
                  <a:xfrm rot="5400000">
                    <a:off x="-3948" y="10557"/>
                    <a:ext cx="407193" cy="399297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299" name="Picture 210" descr="Picture 210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399297" cy="41954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303" name="Group 52"/>
                <p:cNvGrpSpPr/>
                <p:nvPr/>
              </p:nvGrpSpPr>
              <p:grpSpPr>
                <a:xfrm>
                  <a:off x="43518" y="178236"/>
                  <a:ext cx="320676" cy="69847"/>
                  <a:chOff x="0" y="0"/>
                  <a:chExt cx="320674" cy="69845"/>
                </a:xfrm>
              </p:grpSpPr>
              <p:sp>
                <p:nvSpPr>
                  <p:cNvPr id="301" name="Rectangle 207"/>
                  <p:cNvSpPr/>
                  <p:nvPr/>
                </p:nvSpPr>
                <p:spPr>
                  <a:xfrm rot="5400000" flipH="1">
                    <a:off x="45190" y="-45191"/>
                    <a:ext cx="69846" cy="16022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02" name="Rectangle 208"/>
                  <p:cNvSpPr/>
                  <p:nvPr/>
                </p:nvSpPr>
                <p:spPr>
                  <a:xfrm rot="5400000" flipH="1">
                    <a:off x="205638" y="-45191"/>
                    <a:ext cx="69847" cy="160227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311" name="Group 63"/>
              <p:cNvGrpSpPr/>
              <p:nvPr/>
            </p:nvGrpSpPr>
            <p:grpSpPr>
              <a:xfrm>
                <a:off x="1203083" y="127165"/>
                <a:ext cx="399298" cy="419545"/>
                <a:chOff x="0" y="0"/>
                <a:chExt cx="399297" cy="419544"/>
              </a:xfrm>
            </p:grpSpPr>
            <p:grpSp>
              <p:nvGrpSpPr>
                <p:cNvPr id="307" name="Group 24"/>
                <p:cNvGrpSpPr/>
                <p:nvPr/>
              </p:nvGrpSpPr>
              <p:grpSpPr>
                <a:xfrm>
                  <a:off x="-1" y="-1"/>
                  <a:ext cx="399298" cy="419545"/>
                  <a:chOff x="0" y="0"/>
                  <a:chExt cx="399297" cy="419544"/>
                </a:xfrm>
              </p:grpSpPr>
              <p:sp>
                <p:nvSpPr>
                  <p:cNvPr id="305" name="Oval 203"/>
                  <p:cNvSpPr/>
                  <p:nvPr/>
                </p:nvSpPr>
                <p:spPr>
                  <a:xfrm rot="5400000">
                    <a:off x="-3948" y="10557"/>
                    <a:ext cx="407193" cy="399297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306" name="Picture 204" descr="Picture 204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399297" cy="41954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310" name="Group 52"/>
                <p:cNvGrpSpPr/>
                <p:nvPr/>
              </p:nvGrpSpPr>
              <p:grpSpPr>
                <a:xfrm>
                  <a:off x="43518" y="178236"/>
                  <a:ext cx="320676" cy="69847"/>
                  <a:chOff x="0" y="0"/>
                  <a:chExt cx="320674" cy="69845"/>
                </a:xfrm>
              </p:grpSpPr>
              <p:sp>
                <p:nvSpPr>
                  <p:cNvPr id="308" name="Rectangle 201"/>
                  <p:cNvSpPr/>
                  <p:nvPr/>
                </p:nvSpPr>
                <p:spPr>
                  <a:xfrm rot="5400000" flipH="1">
                    <a:off x="45190" y="-45191"/>
                    <a:ext cx="69846" cy="16022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09" name="Rectangle 202"/>
                  <p:cNvSpPr/>
                  <p:nvPr/>
                </p:nvSpPr>
                <p:spPr>
                  <a:xfrm rot="5400000" flipH="1">
                    <a:off x="205638" y="-45191"/>
                    <a:ext cx="69847" cy="160227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318" name="Group 70"/>
              <p:cNvGrpSpPr/>
              <p:nvPr/>
            </p:nvGrpSpPr>
            <p:grpSpPr>
              <a:xfrm>
                <a:off x="291082" y="279713"/>
                <a:ext cx="399297" cy="419545"/>
                <a:chOff x="0" y="0"/>
                <a:chExt cx="399296" cy="419544"/>
              </a:xfrm>
            </p:grpSpPr>
            <p:grpSp>
              <p:nvGrpSpPr>
                <p:cNvPr id="314" name="Group 24"/>
                <p:cNvGrpSpPr/>
                <p:nvPr/>
              </p:nvGrpSpPr>
              <p:grpSpPr>
                <a:xfrm>
                  <a:off x="-1" y="-1"/>
                  <a:ext cx="399298" cy="419545"/>
                  <a:chOff x="0" y="0"/>
                  <a:chExt cx="399296" cy="419544"/>
                </a:xfrm>
              </p:grpSpPr>
              <p:sp>
                <p:nvSpPr>
                  <p:cNvPr id="312" name="Oval 197"/>
                  <p:cNvSpPr/>
                  <p:nvPr/>
                </p:nvSpPr>
                <p:spPr>
                  <a:xfrm rot="5400000">
                    <a:off x="-3948" y="10558"/>
                    <a:ext cx="407193" cy="399297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313" name="Picture 198" descr="Picture 198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399297" cy="41954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317" name="Group 52"/>
                <p:cNvGrpSpPr/>
                <p:nvPr/>
              </p:nvGrpSpPr>
              <p:grpSpPr>
                <a:xfrm>
                  <a:off x="43518" y="178236"/>
                  <a:ext cx="320676" cy="69847"/>
                  <a:chOff x="0" y="0"/>
                  <a:chExt cx="320674" cy="69845"/>
                </a:xfrm>
              </p:grpSpPr>
              <p:sp>
                <p:nvSpPr>
                  <p:cNvPr id="315" name="Rectangle 195"/>
                  <p:cNvSpPr/>
                  <p:nvPr/>
                </p:nvSpPr>
                <p:spPr>
                  <a:xfrm rot="5400000" flipH="1">
                    <a:off x="45190" y="-45191"/>
                    <a:ext cx="69846" cy="16022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16" name="Rectangle 196"/>
                  <p:cNvSpPr/>
                  <p:nvPr/>
                </p:nvSpPr>
                <p:spPr>
                  <a:xfrm rot="5400000" flipH="1">
                    <a:off x="205638" y="-45191"/>
                    <a:ext cx="69847" cy="160227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  <p:grpSp>
          <p:nvGrpSpPr>
            <p:cNvPr id="326" name="Group 124"/>
            <p:cNvGrpSpPr/>
            <p:nvPr/>
          </p:nvGrpSpPr>
          <p:grpSpPr>
            <a:xfrm>
              <a:off x="-1" y="0"/>
              <a:ext cx="4017434" cy="1885952"/>
              <a:chOff x="0" y="0"/>
              <a:chExt cx="4017433" cy="1885950"/>
            </a:xfrm>
          </p:grpSpPr>
          <p:sp>
            <p:nvSpPr>
              <p:cNvPr id="320" name="Straight Connector 110"/>
              <p:cNvSpPr/>
              <p:nvPr/>
            </p:nvSpPr>
            <p:spPr>
              <a:xfrm>
                <a:off x="-1" y="372536"/>
                <a:ext cx="4017434" cy="1240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1" name="Straight Connector 111"/>
              <p:cNvSpPr/>
              <p:nvPr/>
            </p:nvSpPr>
            <p:spPr>
              <a:xfrm>
                <a:off x="-1" y="743831"/>
                <a:ext cx="4017434" cy="1240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2" name="Straight Connector 112"/>
              <p:cNvSpPr/>
              <p:nvPr/>
            </p:nvSpPr>
            <p:spPr>
              <a:xfrm>
                <a:off x="-1" y="1113370"/>
                <a:ext cx="4017434" cy="1240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3" name="Straight Connector 113"/>
              <p:cNvSpPr/>
              <p:nvPr/>
            </p:nvSpPr>
            <p:spPr>
              <a:xfrm>
                <a:off x="-1" y="1506219"/>
                <a:ext cx="4017434" cy="1240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4" name="Straight Connector 114"/>
              <p:cNvSpPr/>
              <p:nvPr/>
            </p:nvSpPr>
            <p:spPr>
              <a:xfrm>
                <a:off x="-1" y="0"/>
                <a:ext cx="4017434" cy="1240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5" name="Straight Connector 115"/>
              <p:cNvSpPr/>
              <p:nvPr/>
            </p:nvSpPr>
            <p:spPr>
              <a:xfrm>
                <a:off x="-1" y="1884712"/>
                <a:ext cx="4017434" cy="1240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357" name="Group 90"/>
          <p:cNvGrpSpPr/>
          <p:nvPr/>
        </p:nvGrpSpPr>
        <p:grpSpPr>
          <a:xfrm>
            <a:off x="2843247" y="1752599"/>
            <a:ext cx="3481352" cy="798594"/>
            <a:chOff x="0" y="0"/>
            <a:chExt cx="3481351" cy="798592"/>
          </a:xfrm>
        </p:grpSpPr>
        <p:sp>
          <p:nvSpPr>
            <p:cNvPr id="328" name="Rectangle 74"/>
            <p:cNvSpPr/>
            <p:nvPr/>
          </p:nvSpPr>
          <p:spPr>
            <a:xfrm>
              <a:off x="-1" y="-1"/>
              <a:ext cx="3481353" cy="798594"/>
            </a:xfrm>
            <a:prstGeom prst="rect">
              <a:avLst/>
            </a:prstGeom>
            <a:solidFill>
              <a:srgbClr val="A3A3A3">
                <a:alpha val="93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35" name="Group 55"/>
            <p:cNvGrpSpPr/>
            <p:nvPr/>
          </p:nvGrpSpPr>
          <p:grpSpPr>
            <a:xfrm>
              <a:off x="2109752" y="337304"/>
              <a:ext cx="419545" cy="399299"/>
              <a:chOff x="0" y="0"/>
              <a:chExt cx="419543" cy="399298"/>
            </a:xfrm>
          </p:grpSpPr>
          <p:grpSp>
            <p:nvGrpSpPr>
              <p:cNvPr id="331" name="Group 24"/>
              <p:cNvGrpSpPr/>
              <p:nvPr/>
            </p:nvGrpSpPr>
            <p:grpSpPr>
              <a:xfrm>
                <a:off x="0" y="-1"/>
                <a:ext cx="419545" cy="399299"/>
                <a:chOff x="0" y="0"/>
                <a:chExt cx="419543" cy="399298"/>
              </a:xfrm>
            </p:grpSpPr>
            <p:sp>
              <p:nvSpPr>
                <p:cNvPr id="329" name="Oval 83"/>
                <p:cNvSpPr/>
                <p:nvPr/>
              </p:nvSpPr>
              <p:spPr>
                <a:xfrm>
                  <a:off x="6610" y="0"/>
                  <a:ext cx="407193" cy="399298"/>
                </a:xfrm>
                <a:prstGeom prst="ellipse">
                  <a:avLst/>
                </a:prstGeom>
                <a:solidFill>
                  <a:srgbClr val="69F214">
                    <a:alpha val="38000"/>
                  </a:srgbClr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pic>
              <p:nvPicPr>
                <p:cNvPr id="330" name="Picture 86" descr="Picture 86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 rot="5400000">
                  <a:off x="10123" y="-10124"/>
                  <a:ext cx="399298" cy="4195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34" name="Group 52"/>
              <p:cNvGrpSpPr/>
              <p:nvPr/>
            </p:nvGrpSpPr>
            <p:grpSpPr>
              <a:xfrm>
                <a:off x="178236" y="35101"/>
                <a:ext cx="69847" cy="320674"/>
                <a:chOff x="0" y="0"/>
                <a:chExt cx="69845" cy="320673"/>
              </a:xfrm>
            </p:grpSpPr>
            <p:sp>
              <p:nvSpPr>
                <p:cNvPr id="332" name="Rectangle 53"/>
                <p:cNvSpPr/>
                <p:nvPr/>
              </p:nvSpPr>
              <p:spPr>
                <a:xfrm flipH="1">
                  <a:off x="0" y="160448"/>
                  <a:ext cx="69846" cy="160226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33" name="Rectangle 54"/>
                <p:cNvSpPr/>
                <p:nvPr/>
              </p:nvSpPr>
              <p:spPr>
                <a:xfrm flipH="1">
                  <a:off x="0" y="0"/>
                  <a:ext cx="69846" cy="160226"/>
                </a:xfrm>
                <a:prstGeom prst="rect">
                  <a:avLst/>
                </a:prstGeom>
                <a:solidFill>
                  <a:srgbClr val="0A85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342" name="Group 56"/>
            <p:cNvGrpSpPr/>
            <p:nvPr/>
          </p:nvGrpSpPr>
          <p:grpSpPr>
            <a:xfrm>
              <a:off x="2845591" y="0"/>
              <a:ext cx="568027" cy="561741"/>
              <a:chOff x="0" y="0"/>
              <a:chExt cx="568025" cy="561739"/>
            </a:xfrm>
          </p:grpSpPr>
          <p:grpSp>
            <p:nvGrpSpPr>
              <p:cNvPr id="338" name="Group 24"/>
              <p:cNvGrpSpPr/>
              <p:nvPr/>
            </p:nvGrpSpPr>
            <p:grpSpPr>
              <a:xfrm>
                <a:off x="-1" y="-1"/>
                <a:ext cx="568027" cy="561741"/>
                <a:chOff x="0" y="0"/>
                <a:chExt cx="568025" cy="561739"/>
              </a:xfrm>
            </p:grpSpPr>
            <p:sp>
              <p:nvSpPr>
                <p:cNvPr id="336" name="Oval 61"/>
                <p:cNvSpPr/>
                <p:nvPr/>
              </p:nvSpPr>
              <p:spPr>
                <a:xfrm rot="12739099">
                  <a:off x="80050" y="80988"/>
                  <a:ext cx="407193" cy="399299"/>
                </a:xfrm>
                <a:prstGeom prst="ellipse">
                  <a:avLst/>
                </a:prstGeom>
                <a:solidFill>
                  <a:srgbClr val="69F214">
                    <a:alpha val="38000"/>
                  </a:srgbClr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pic>
              <p:nvPicPr>
                <p:cNvPr id="337" name="Picture 62" descr="Picture 62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 rot="18139098">
                  <a:off x="84364" y="71097"/>
                  <a:ext cx="399298" cy="4195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41" name="Group 52"/>
              <p:cNvGrpSpPr/>
              <p:nvPr/>
            </p:nvGrpSpPr>
            <p:grpSpPr>
              <a:xfrm>
                <a:off x="163667" y="128444"/>
                <a:ext cx="230467" cy="308342"/>
                <a:chOff x="0" y="0"/>
                <a:chExt cx="230466" cy="308340"/>
              </a:xfrm>
            </p:grpSpPr>
            <p:sp>
              <p:nvSpPr>
                <p:cNvPr id="339" name="Rectangle 59"/>
                <p:cNvSpPr/>
                <p:nvPr/>
              </p:nvSpPr>
              <p:spPr>
                <a:xfrm rot="12739099" flipH="1">
                  <a:off x="123199" y="6260"/>
                  <a:ext cx="69847" cy="160227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40" name="Rectangle 60"/>
                <p:cNvSpPr/>
                <p:nvPr/>
              </p:nvSpPr>
              <p:spPr>
                <a:xfrm rot="12739099" flipH="1">
                  <a:off x="37420" y="141854"/>
                  <a:ext cx="69847" cy="160227"/>
                </a:xfrm>
                <a:prstGeom prst="rect">
                  <a:avLst/>
                </a:prstGeom>
                <a:solidFill>
                  <a:srgbClr val="0A85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349" name="Group 63"/>
            <p:cNvGrpSpPr/>
            <p:nvPr/>
          </p:nvGrpSpPr>
          <p:grpSpPr>
            <a:xfrm>
              <a:off x="1119152" y="50801"/>
              <a:ext cx="567147" cy="572260"/>
              <a:chOff x="0" y="0"/>
              <a:chExt cx="567146" cy="572258"/>
            </a:xfrm>
          </p:grpSpPr>
          <p:grpSp>
            <p:nvGrpSpPr>
              <p:cNvPr id="345" name="Group 24"/>
              <p:cNvGrpSpPr/>
              <p:nvPr/>
            </p:nvGrpSpPr>
            <p:grpSpPr>
              <a:xfrm>
                <a:off x="-1" y="0"/>
                <a:ext cx="567148" cy="572259"/>
                <a:chOff x="0" y="0"/>
                <a:chExt cx="567146" cy="572258"/>
              </a:xfrm>
            </p:grpSpPr>
            <p:sp>
              <p:nvSpPr>
                <p:cNvPr id="343" name="Oval 68"/>
                <p:cNvSpPr/>
                <p:nvPr/>
              </p:nvSpPr>
              <p:spPr>
                <a:xfrm rot="14117164">
                  <a:off x="79729" y="86124"/>
                  <a:ext cx="407193" cy="399297"/>
                </a:xfrm>
                <a:prstGeom prst="ellipse">
                  <a:avLst/>
                </a:prstGeom>
                <a:solidFill>
                  <a:srgbClr val="69F214">
                    <a:alpha val="38000"/>
                  </a:srgbClr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pic>
              <p:nvPicPr>
                <p:cNvPr id="344" name="Picture 69" descr="Picture 69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 rot="19517164">
                  <a:off x="83924" y="76357"/>
                  <a:ext cx="399298" cy="4195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48" name="Group 52"/>
              <p:cNvGrpSpPr/>
              <p:nvPr/>
            </p:nvGrpSpPr>
            <p:grpSpPr>
              <a:xfrm>
                <a:off x="126498" y="165725"/>
                <a:ext cx="303374" cy="240032"/>
                <a:chOff x="0" y="0"/>
                <a:chExt cx="303372" cy="240031"/>
              </a:xfrm>
            </p:grpSpPr>
            <p:sp>
              <p:nvSpPr>
                <p:cNvPr id="346" name="Rectangle 66"/>
                <p:cNvSpPr/>
                <p:nvPr/>
              </p:nvSpPr>
              <p:spPr>
                <a:xfrm rot="14117164" flipH="1">
                  <a:off x="182708" y="-5784"/>
                  <a:ext cx="69847" cy="160227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47" name="Rectangle 67"/>
                <p:cNvSpPr/>
                <p:nvPr/>
              </p:nvSpPr>
              <p:spPr>
                <a:xfrm rot="14117164" flipH="1">
                  <a:off x="50818" y="85588"/>
                  <a:ext cx="69847" cy="160227"/>
                </a:xfrm>
                <a:prstGeom prst="rect">
                  <a:avLst/>
                </a:prstGeom>
                <a:solidFill>
                  <a:srgbClr val="0A85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356" name="Group 70"/>
            <p:cNvGrpSpPr/>
            <p:nvPr/>
          </p:nvGrpSpPr>
          <p:grpSpPr>
            <a:xfrm>
              <a:off x="223379" y="216960"/>
              <a:ext cx="534691" cy="545040"/>
              <a:chOff x="0" y="0"/>
              <a:chExt cx="534689" cy="545039"/>
            </a:xfrm>
          </p:grpSpPr>
          <p:grpSp>
            <p:nvGrpSpPr>
              <p:cNvPr id="352" name="Group 24"/>
              <p:cNvGrpSpPr/>
              <p:nvPr/>
            </p:nvGrpSpPr>
            <p:grpSpPr>
              <a:xfrm>
                <a:off x="0" y="-1"/>
                <a:ext cx="534690" cy="545041"/>
                <a:chOff x="0" y="0"/>
                <a:chExt cx="534689" cy="545039"/>
              </a:xfrm>
            </p:grpSpPr>
            <p:sp>
              <p:nvSpPr>
                <p:cNvPr id="350" name="Oval 87"/>
                <p:cNvSpPr/>
                <p:nvPr/>
              </p:nvSpPr>
              <p:spPr>
                <a:xfrm rot="6828680">
                  <a:off x="63573" y="73268"/>
                  <a:ext cx="407193" cy="399297"/>
                </a:xfrm>
                <a:prstGeom prst="ellipse">
                  <a:avLst/>
                </a:prstGeom>
                <a:solidFill>
                  <a:srgbClr val="69F214">
                    <a:alpha val="38000"/>
                  </a:srgbClr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pic>
              <p:nvPicPr>
                <p:cNvPr id="351" name="Picture 88" descr="Picture 88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 rot="12228680">
                  <a:off x="67696" y="62747"/>
                  <a:ext cx="399298" cy="4195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55" name="Group 52"/>
              <p:cNvGrpSpPr/>
              <p:nvPr/>
            </p:nvGrpSpPr>
            <p:grpSpPr>
              <a:xfrm>
                <a:off x="109037" y="180634"/>
                <a:ext cx="321579" cy="193367"/>
                <a:chOff x="0" y="0"/>
                <a:chExt cx="321577" cy="193365"/>
              </a:xfrm>
            </p:grpSpPr>
            <p:sp>
              <p:nvSpPr>
                <p:cNvPr id="353" name="Rectangle 84"/>
                <p:cNvSpPr/>
                <p:nvPr/>
              </p:nvSpPr>
              <p:spPr>
                <a:xfrm rot="6828680" flipH="1">
                  <a:off x="52470" y="-15819"/>
                  <a:ext cx="69847" cy="160227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54" name="Rectangle 85"/>
                <p:cNvSpPr/>
                <p:nvPr/>
              </p:nvSpPr>
              <p:spPr>
                <a:xfrm rot="6828680" flipH="1">
                  <a:off x="199261" y="48958"/>
                  <a:ext cx="69847" cy="160227"/>
                </a:xfrm>
                <a:prstGeom prst="rect">
                  <a:avLst/>
                </a:prstGeom>
                <a:solidFill>
                  <a:srgbClr val="0A85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roup 92"/>
          <p:cNvGrpSpPr/>
          <p:nvPr/>
        </p:nvGrpSpPr>
        <p:grpSpPr>
          <a:xfrm>
            <a:off x="2614647" y="1378078"/>
            <a:ext cx="3481352" cy="798593"/>
            <a:chOff x="0" y="0"/>
            <a:chExt cx="3481351" cy="798592"/>
          </a:xfrm>
        </p:grpSpPr>
        <p:sp>
          <p:nvSpPr>
            <p:cNvPr id="359" name="Rectangle 93"/>
            <p:cNvSpPr/>
            <p:nvPr/>
          </p:nvSpPr>
          <p:spPr>
            <a:xfrm>
              <a:off x="-1" y="-1"/>
              <a:ext cx="3481353" cy="798594"/>
            </a:xfrm>
            <a:prstGeom prst="rect">
              <a:avLst/>
            </a:prstGeom>
            <a:solidFill>
              <a:srgbClr val="A3A3A3">
                <a:alpha val="93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66" name="Group 55"/>
            <p:cNvGrpSpPr/>
            <p:nvPr/>
          </p:nvGrpSpPr>
          <p:grpSpPr>
            <a:xfrm>
              <a:off x="2119879" y="327185"/>
              <a:ext cx="399298" cy="419545"/>
              <a:chOff x="0" y="0"/>
              <a:chExt cx="399297" cy="419544"/>
            </a:xfrm>
          </p:grpSpPr>
          <p:grpSp>
            <p:nvGrpSpPr>
              <p:cNvPr id="362" name="Group 24"/>
              <p:cNvGrpSpPr/>
              <p:nvPr/>
            </p:nvGrpSpPr>
            <p:grpSpPr>
              <a:xfrm>
                <a:off x="-1" y="-1"/>
                <a:ext cx="399298" cy="419546"/>
                <a:chOff x="0" y="0"/>
                <a:chExt cx="399297" cy="419544"/>
              </a:xfrm>
            </p:grpSpPr>
            <p:sp>
              <p:nvSpPr>
                <p:cNvPr id="360" name="Oval 120"/>
                <p:cNvSpPr/>
                <p:nvPr/>
              </p:nvSpPr>
              <p:spPr>
                <a:xfrm rot="5400000">
                  <a:off x="-3948" y="10557"/>
                  <a:ext cx="407193" cy="399297"/>
                </a:xfrm>
                <a:prstGeom prst="ellipse">
                  <a:avLst/>
                </a:prstGeom>
                <a:solidFill>
                  <a:srgbClr val="69F214">
                    <a:alpha val="38000"/>
                  </a:srgbClr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pic>
              <p:nvPicPr>
                <p:cNvPr id="361" name="Picture 121" descr="Picture 121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 rot="10800000">
                  <a:off x="0" y="-1"/>
                  <a:ext cx="399297" cy="4195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65" name="Group 52"/>
              <p:cNvGrpSpPr/>
              <p:nvPr/>
            </p:nvGrpSpPr>
            <p:grpSpPr>
              <a:xfrm>
                <a:off x="43518" y="178236"/>
                <a:ext cx="320676" cy="69847"/>
                <a:chOff x="0" y="0"/>
                <a:chExt cx="320674" cy="69846"/>
              </a:xfrm>
            </p:grpSpPr>
            <p:sp>
              <p:nvSpPr>
                <p:cNvPr id="363" name="Rectangle 118"/>
                <p:cNvSpPr/>
                <p:nvPr/>
              </p:nvSpPr>
              <p:spPr>
                <a:xfrm rot="5400000" flipH="1">
                  <a:off x="45189" y="-45190"/>
                  <a:ext cx="69848" cy="160227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64" name="Rectangle 119"/>
                <p:cNvSpPr/>
                <p:nvPr/>
              </p:nvSpPr>
              <p:spPr>
                <a:xfrm rot="5400000" flipH="1">
                  <a:off x="205638" y="-45190"/>
                  <a:ext cx="69847" cy="160227"/>
                </a:xfrm>
                <a:prstGeom prst="rect">
                  <a:avLst/>
                </a:prstGeom>
                <a:solidFill>
                  <a:srgbClr val="0A85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373" name="Group 56"/>
            <p:cNvGrpSpPr/>
            <p:nvPr/>
          </p:nvGrpSpPr>
          <p:grpSpPr>
            <a:xfrm>
              <a:off x="2929960" y="71102"/>
              <a:ext cx="399298" cy="419545"/>
              <a:chOff x="0" y="0"/>
              <a:chExt cx="399297" cy="419544"/>
            </a:xfrm>
          </p:grpSpPr>
          <p:grpSp>
            <p:nvGrpSpPr>
              <p:cNvPr id="369" name="Group 24"/>
              <p:cNvGrpSpPr/>
              <p:nvPr/>
            </p:nvGrpSpPr>
            <p:grpSpPr>
              <a:xfrm>
                <a:off x="-1" y="-1"/>
                <a:ext cx="399298" cy="419546"/>
                <a:chOff x="0" y="0"/>
                <a:chExt cx="399297" cy="419544"/>
              </a:xfrm>
            </p:grpSpPr>
            <p:sp>
              <p:nvSpPr>
                <p:cNvPr id="367" name="Oval 114"/>
                <p:cNvSpPr/>
                <p:nvPr/>
              </p:nvSpPr>
              <p:spPr>
                <a:xfrm rot="5400000">
                  <a:off x="-3948" y="10557"/>
                  <a:ext cx="407193" cy="399297"/>
                </a:xfrm>
                <a:prstGeom prst="ellipse">
                  <a:avLst/>
                </a:prstGeom>
                <a:solidFill>
                  <a:srgbClr val="69F214">
                    <a:alpha val="38000"/>
                  </a:srgbClr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pic>
              <p:nvPicPr>
                <p:cNvPr id="368" name="Picture 115" descr="Picture 115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 rot="10800000">
                  <a:off x="0" y="-1"/>
                  <a:ext cx="399297" cy="4195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72" name="Group 52"/>
              <p:cNvGrpSpPr/>
              <p:nvPr/>
            </p:nvGrpSpPr>
            <p:grpSpPr>
              <a:xfrm>
                <a:off x="43518" y="178236"/>
                <a:ext cx="320676" cy="69847"/>
                <a:chOff x="0" y="0"/>
                <a:chExt cx="320674" cy="69846"/>
              </a:xfrm>
            </p:grpSpPr>
            <p:sp>
              <p:nvSpPr>
                <p:cNvPr id="370" name="Rectangle 112"/>
                <p:cNvSpPr/>
                <p:nvPr/>
              </p:nvSpPr>
              <p:spPr>
                <a:xfrm rot="5400000" flipH="1">
                  <a:off x="45189" y="-45190"/>
                  <a:ext cx="69848" cy="160227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71" name="Rectangle 113"/>
                <p:cNvSpPr/>
                <p:nvPr/>
              </p:nvSpPr>
              <p:spPr>
                <a:xfrm rot="5400000" flipH="1">
                  <a:off x="205638" y="-45190"/>
                  <a:ext cx="69847" cy="160227"/>
                </a:xfrm>
                <a:prstGeom prst="rect">
                  <a:avLst/>
                </a:prstGeom>
                <a:solidFill>
                  <a:srgbClr val="0A85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380" name="Group 63"/>
            <p:cNvGrpSpPr/>
            <p:nvPr/>
          </p:nvGrpSpPr>
          <p:grpSpPr>
            <a:xfrm>
              <a:off x="1203081" y="127163"/>
              <a:ext cx="399298" cy="419545"/>
              <a:chOff x="0" y="0"/>
              <a:chExt cx="399297" cy="419544"/>
            </a:xfrm>
          </p:grpSpPr>
          <p:grpSp>
            <p:nvGrpSpPr>
              <p:cNvPr id="376" name="Group 24"/>
              <p:cNvGrpSpPr/>
              <p:nvPr/>
            </p:nvGrpSpPr>
            <p:grpSpPr>
              <a:xfrm>
                <a:off x="-1" y="-1"/>
                <a:ext cx="399298" cy="419546"/>
                <a:chOff x="0" y="0"/>
                <a:chExt cx="399297" cy="419544"/>
              </a:xfrm>
            </p:grpSpPr>
            <p:sp>
              <p:nvSpPr>
                <p:cNvPr id="374" name="Oval 108"/>
                <p:cNvSpPr/>
                <p:nvPr/>
              </p:nvSpPr>
              <p:spPr>
                <a:xfrm rot="5400000">
                  <a:off x="-3948" y="10557"/>
                  <a:ext cx="407193" cy="399297"/>
                </a:xfrm>
                <a:prstGeom prst="ellipse">
                  <a:avLst/>
                </a:prstGeom>
                <a:solidFill>
                  <a:srgbClr val="69F214">
                    <a:alpha val="38000"/>
                  </a:srgbClr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pic>
              <p:nvPicPr>
                <p:cNvPr id="375" name="Picture 109" descr="Picture 109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 rot="10800000">
                  <a:off x="0" y="-1"/>
                  <a:ext cx="399297" cy="4195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79" name="Group 52"/>
              <p:cNvGrpSpPr/>
              <p:nvPr/>
            </p:nvGrpSpPr>
            <p:grpSpPr>
              <a:xfrm>
                <a:off x="43518" y="178236"/>
                <a:ext cx="320676" cy="69847"/>
                <a:chOff x="0" y="0"/>
                <a:chExt cx="320674" cy="69846"/>
              </a:xfrm>
            </p:grpSpPr>
            <p:sp>
              <p:nvSpPr>
                <p:cNvPr id="377" name="Rectangle 106"/>
                <p:cNvSpPr/>
                <p:nvPr/>
              </p:nvSpPr>
              <p:spPr>
                <a:xfrm rot="5400000" flipH="1">
                  <a:off x="45189" y="-45190"/>
                  <a:ext cx="69848" cy="160227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78" name="Rectangle 107"/>
                <p:cNvSpPr/>
                <p:nvPr/>
              </p:nvSpPr>
              <p:spPr>
                <a:xfrm rot="5400000" flipH="1">
                  <a:off x="205638" y="-45190"/>
                  <a:ext cx="69847" cy="160227"/>
                </a:xfrm>
                <a:prstGeom prst="rect">
                  <a:avLst/>
                </a:prstGeom>
                <a:solidFill>
                  <a:srgbClr val="0A85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387" name="Group 70"/>
            <p:cNvGrpSpPr/>
            <p:nvPr/>
          </p:nvGrpSpPr>
          <p:grpSpPr>
            <a:xfrm>
              <a:off x="291080" y="279711"/>
              <a:ext cx="399297" cy="419545"/>
              <a:chOff x="0" y="0"/>
              <a:chExt cx="399296" cy="419544"/>
            </a:xfrm>
          </p:grpSpPr>
          <p:grpSp>
            <p:nvGrpSpPr>
              <p:cNvPr id="383" name="Group 24"/>
              <p:cNvGrpSpPr/>
              <p:nvPr/>
            </p:nvGrpSpPr>
            <p:grpSpPr>
              <a:xfrm>
                <a:off x="-1" y="-1"/>
                <a:ext cx="399298" cy="419546"/>
                <a:chOff x="0" y="0"/>
                <a:chExt cx="399296" cy="419544"/>
              </a:xfrm>
            </p:grpSpPr>
            <p:sp>
              <p:nvSpPr>
                <p:cNvPr id="381" name="Oval 102"/>
                <p:cNvSpPr/>
                <p:nvPr/>
              </p:nvSpPr>
              <p:spPr>
                <a:xfrm rot="5400000">
                  <a:off x="-3948" y="10558"/>
                  <a:ext cx="407193" cy="399297"/>
                </a:xfrm>
                <a:prstGeom prst="ellipse">
                  <a:avLst/>
                </a:prstGeom>
                <a:solidFill>
                  <a:srgbClr val="69F214">
                    <a:alpha val="38000"/>
                  </a:srgbClr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pic>
              <p:nvPicPr>
                <p:cNvPr id="382" name="Picture 103" descr="Picture 103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 rot="10800000">
                  <a:off x="0" y="-1"/>
                  <a:ext cx="399297" cy="4195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86" name="Group 52"/>
              <p:cNvGrpSpPr/>
              <p:nvPr/>
            </p:nvGrpSpPr>
            <p:grpSpPr>
              <a:xfrm>
                <a:off x="43518" y="178237"/>
                <a:ext cx="320676" cy="69847"/>
                <a:chOff x="0" y="0"/>
                <a:chExt cx="320674" cy="69846"/>
              </a:xfrm>
            </p:grpSpPr>
            <p:sp>
              <p:nvSpPr>
                <p:cNvPr id="384" name="Rectangle 100"/>
                <p:cNvSpPr/>
                <p:nvPr/>
              </p:nvSpPr>
              <p:spPr>
                <a:xfrm rot="5400000" flipH="1">
                  <a:off x="45189" y="-45190"/>
                  <a:ext cx="69848" cy="160227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85" name="Rectangle 101"/>
                <p:cNvSpPr/>
                <p:nvPr/>
              </p:nvSpPr>
              <p:spPr>
                <a:xfrm rot="5400000" flipH="1">
                  <a:off x="205638" y="-45190"/>
                  <a:ext cx="69847" cy="160227"/>
                </a:xfrm>
                <a:prstGeom prst="rect">
                  <a:avLst/>
                </a:prstGeom>
                <a:solidFill>
                  <a:srgbClr val="0A85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38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839200" cy="5334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The spin magnetic fields will then blend into a counter magnetic field:</a:t>
            </a:r>
          </a:p>
        </p:txBody>
      </p:sp>
      <p:sp>
        <p:nvSpPr>
          <p:cNvPr id="39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2971800"/>
            <a:ext cx="8686800" cy="37338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will ATTRACT the external magnetic field, drawing more of it inside</a:t>
            </a:r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This REDUCES the intensity of the MAGNETIC FIELD REMAINING OUTSIDE</a:t>
            </a:r>
          </a:p>
          <a:p>
            <a:pPr algn="ctr">
              <a:tabLst>
                <a:tab pos="444500" algn="l"/>
                <a:tab pos="901700" algn="l"/>
              </a:tabLst>
              <a:defRPr sz="10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Increased spacing of the remaining external field lines =&gt; </a:t>
            </a:r>
            <a:r>
              <a:rPr b="1"/>
              <a:t>Lowered energy!</a:t>
            </a:r>
          </a:p>
        </p:txBody>
      </p:sp>
      <p:grpSp>
        <p:nvGrpSpPr>
          <p:cNvPr id="397" name="Group 123"/>
          <p:cNvGrpSpPr/>
          <p:nvPr/>
        </p:nvGrpSpPr>
        <p:grpSpPr>
          <a:xfrm>
            <a:off x="2459565" y="838200"/>
            <a:ext cx="4017434" cy="1885952"/>
            <a:chOff x="0" y="0"/>
            <a:chExt cx="4017433" cy="1885950"/>
          </a:xfrm>
        </p:grpSpPr>
        <p:sp>
          <p:nvSpPr>
            <p:cNvPr id="391" name="Straight Connector 196"/>
            <p:cNvSpPr/>
            <p:nvPr/>
          </p:nvSpPr>
          <p:spPr>
            <a:xfrm>
              <a:off x="-1" y="372536"/>
              <a:ext cx="4017434" cy="124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2" name="Straight Connector 197"/>
            <p:cNvSpPr/>
            <p:nvPr/>
          </p:nvSpPr>
          <p:spPr>
            <a:xfrm>
              <a:off x="-1" y="743831"/>
              <a:ext cx="4017434" cy="124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3" name="Straight Connector 198"/>
            <p:cNvSpPr/>
            <p:nvPr/>
          </p:nvSpPr>
          <p:spPr>
            <a:xfrm>
              <a:off x="-1" y="1113370"/>
              <a:ext cx="4017434" cy="124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4" name="Straight Connector 199"/>
            <p:cNvSpPr/>
            <p:nvPr/>
          </p:nvSpPr>
          <p:spPr>
            <a:xfrm>
              <a:off x="-1" y="1506219"/>
              <a:ext cx="4017434" cy="124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5" name="Straight Connector 200"/>
            <p:cNvSpPr/>
            <p:nvPr/>
          </p:nvSpPr>
          <p:spPr>
            <a:xfrm>
              <a:off x="-1" y="0"/>
              <a:ext cx="4017434" cy="124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6" name="Straight Connector 201"/>
            <p:cNvSpPr/>
            <p:nvPr/>
          </p:nvSpPr>
          <p:spPr>
            <a:xfrm>
              <a:off x="-1" y="1884712"/>
              <a:ext cx="4017434" cy="124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98" name="Left Arrow 122"/>
          <p:cNvSpPr/>
          <p:nvPr/>
        </p:nvSpPr>
        <p:spPr>
          <a:xfrm>
            <a:off x="3276600" y="1589156"/>
            <a:ext cx="2209800" cy="381001"/>
          </a:xfrm>
          <a:prstGeom prst="leftArrow">
            <a:avLst>
              <a:gd name="adj1" fmla="val 44203"/>
              <a:gd name="adj2" fmla="val 50000"/>
            </a:avLst>
          </a:prstGeom>
          <a:solidFill>
            <a:srgbClr val="FF0000">
              <a:alpha val="46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40" name="Group 124"/>
          <p:cNvGrpSpPr/>
          <p:nvPr/>
        </p:nvGrpSpPr>
        <p:grpSpPr>
          <a:xfrm>
            <a:off x="2438399" y="3581400"/>
            <a:ext cx="4155018" cy="2037816"/>
            <a:chOff x="0" y="11514"/>
            <a:chExt cx="4155016" cy="2037815"/>
          </a:xfrm>
        </p:grpSpPr>
        <p:grpSp>
          <p:nvGrpSpPr>
            <p:cNvPr id="428" name="Group 62"/>
            <p:cNvGrpSpPr/>
            <p:nvPr/>
          </p:nvGrpSpPr>
          <p:grpSpPr>
            <a:xfrm>
              <a:off x="249584" y="672845"/>
              <a:ext cx="3481354" cy="798592"/>
              <a:chOff x="0" y="0"/>
              <a:chExt cx="3481352" cy="798591"/>
            </a:xfrm>
          </p:grpSpPr>
          <p:sp>
            <p:nvSpPr>
              <p:cNvPr id="399" name="Rectangle 63"/>
              <p:cNvSpPr/>
              <p:nvPr/>
            </p:nvSpPr>
            <p:spPr>
              <a:xfrm>
                <a:off x="-1" y="-1"/>
                <a:ext cx="3481354" cy="798593"/>
              </a:xfrm>
              <a:prstGeom prst="rect">
                <a:avLst/>
              </a:prstGeom>
              <a:solidFill>
                <a:srgbClr val="A3A3A3">
                  <a:alpha val="93000"/>
                </a:srgbClr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406" name="Group 55"/>
              <p:cNvGrpSpPr/>
              <p:nvPr/>
            </p:nvGrpSpPr>
            <p:grpSpPr>
              <a:xfrm>
                <a:off x="2119876" y="327183"/>
                <a:ext cx="399299" cy="419545"/>
                <a:chOff x="0" y="0"/>
                <a:chExt cx="399298" cy="419544"/>
              </a:xfrm>
            </p:grpSpPr>
            <p:grpSp>
              <p:nvGrpSpPr>
                <p:cNvPr id="402" name="Group 24"/>
                <p:cNvGrpSpPr/>
                <p:nvPr/>
              </p:nvGrpSpPr>
              <p:grpSpPr>
                <a:xfrm>
                  <a:off x="-1" y="-1"/>
                  <a:ext cx="399300" cy="419545"/>
                  <a:chOff x="0" y="0"/>
                  <a:chExt cx="399298" cy="419544"/>
                </a:xfrm>
              </p:grpSpPr>
              <p:sp>
                <p:nvSpPr>
                  <p:cNvPr id="400" name="Oval 90"/>
                  <p:cNvSpPr/>
                  <p:nvPr/>
                </p:nvSpPr>
                <p:spPr>
                  <a:xfrm rot="5400000">
                    <a:off x="-3947" y="10556"/>
                    <a:ext cx="407193" cy="399299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401" name="Picture 91" descr="Picture 91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1" y="-1"/>
                    <a:ext cx="399298" cy="41954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405" name="Group 52"/>
                <p:cNvGrpSpPr/>
                <p:nvPr/>
              </p:nvGrpSpPr>
              <p:grpSpPr>
                <a:xfrm>
                  <a:off x="43520" y="178236"/>
                  <a:ext cx="320675" cy="69847"/>
                  <a:chOff x="0" y="0"/>
                  <a:chExt cx="320674" cy="69845"/>
                </a:xfrm>
              </p:grpSpPr>
              <p:sp>
                <p:nvSpPr>
                  <p:cNvPr id="403" name="Rectangle 88"/>
                  <p:cNvSpPr/>
                  <p:nvPr/>
                </p:nvSpPr>
                <p:spPr>
                  <a:xfrm rot="5400000" flipH="1">
                    <a:off x="45189" y="-45190"/>
                    <a:ext cx="69847" cy="160226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04" name="Rectangle 89"/>
                  <p:cNvSpPr/>
                  <p:nvPr/>
                </p:nvSpPr>
                <p:spPr>
                  <a:xfrm rot="5400000" flipH="1">
                    <a:off x="205638" y="-45190"/>
                    <a:ext cx="69847" cy="160226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413" name="Group 56"/>
              <p:cNvGrpSpPr/>
              <p:nvPr/>
            </p:nvGrpSpPr>
            <p:grpSpPr>
              <a:xfrm>
                <a:off x="2929957" y="71100"/>
                <a:ext cx="399300" cy="419545"/>
                <a:chOff x="0" y="0"/>
                <a:chExt cx="399298" cy="419544"/>
              </a:xfrm>
            </p:grpSpPr>
            <p:grpSp>
              <p:nvGrpSpPr>
                <p:cNvPr id="409" name="Group 24"/>
                <p:cNvGrpSpPr/>
                <p:nvPr/>
              </p:nvGrpSpPr>
              <p:grpSpPr>
                <a:xfrm>
                  <a:off x="-1" y="-1"/>
                  <a:ext cx="399300" cy="419545"/>
                  <a:chOff x="0" y="0"/>
                  <a:chExt cx="399298" cy="419544"/>
                </a:xfrm>
              </p:grpSpPr>
              <p:sp>
                <p:nvSpPr>
                  <p:cNvPr id="407" name="Oval 84"/>
                  <p:cNvSpPr/>
                  <p:nvPr/>
                </p:nvSpPr>
                <p:spPr>
                  <a:xfrm rot="5400000">
                    <a:off x="-3947" y="10556"/>
                    <a:ext cx="407193" cy="399299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408" name="Picture 85" descr="Picture 85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1" y="-1"/>
                    <a:ext cx="399298" cy="41954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412" name="Group 52"/>
                <p:cNvGrpSpPr/>
                <p:nvPr/>
              </p:nvGrpSpPr>
              <p:grpSpPr>
                <a:xfrm>
                  <a:off x="43520" y="178236"/>
                  <a:ext cx="320675" cy="69847"/>
                  <a:chOff x="0" y="0"/>
                  <a:chExt cx="320674" cy="69845"/>
                </a:xfrm>
              </p:grpSpPr>
              <p:sp>
                <p:nvSpPr>
                  <p:cNvPr id="410" name="Rectangle 82"/>
                  <p:cNvSpPr/>
                  <p:nvPr/>
                </p:nvSpPr>
                <p:spPr>
                  <a:xfrm rot="5400000" flipH="1">
                    <a:off x="45189" y="-45190"/>
                    <a:ext cx="69847" cy="160226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11" name="Rectangle 83"/>
                  <p:cNvSpPr/>
                  <p:nvPr/>
                </p:nvSpPr>
                <p:spPr>
                  <a:xfrm rot="5400000" flipH="1">
                    <a:off x="205638" y="-45190"/>
                    <a:ext cx="69847" cy="160226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420" name="Group 63"/>
              <p:cNvGrpSpPr/>
              <p:nvPr/>
            </p:nvGrpSpPr>
            <p:grpSpPr>
              <a:xfrm>
                <a:off x="1203078" y="127161"/>
                <a:ext cx="399299" cy="419545"/>
                <a:chOff x="0" y="0"/>
                <a:chExt cx="399298" cy="419544"/>
              </a:xfrm>
            </p:grpSpPr>
            <p:grpSp>
              <p:nvGrpSpPr>
                <p:cNvPr id="416" name="Group 24"/>
                <p:cNvGrpSpPr/>
                <p:nvPr/>
              </p:nvGrpSpPr>
              <p:grpSpPr>
                <a:xfrm>
                  <a:off x="-1" y="-1"/>
                  <a:ext cx="399300" cy="419545"/>
                  <a:chOff x="0" y="0"/>
                  <a:chExt cx="399298" cy="419544"/>
                </a:xfrm>
              </p:grpSpPr>
              <p:sp>
                <p:nvSpPr>
                  <p:cNvPr id="414" name="Oval 78"/>
                  <p:cNvSpPr/>
                  <p:nvPr/>
                </p:nvSpPr>
                <p:spPr>
                  <a:xfrm rot="5400000">
                    <a:off x="-3947" y="10556"/>
                    <a:ext cx="407193" cy="399299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415" name="Picture 79" descr="Picture 79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1" y="-1"/>
                    <a:ext cx="399298" cy="41954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419" name="Group 52"/>
                <p:cNvGrpSpPr/>
                <p:nvPr/>
              </p:nvGrpSpPr>
              <p:grpSpPr>
                <a:xfrm>
                  <a:off x="43520" y="178236"/>
                  <a:ext cx="320675" cy="69847"/>
                  <a:chOff x="0" y="0"/>
                  <a:chExt cx="320674" cy="69845"/>
                </a:xfrm>
              </p:grpSpPr>
              <p:sp>
                <p:nvSpPr>
                  <p:cNvPr id="417" name="Rectangle 76"/>
                  <p:cNvSpPr/>
                  <p:nvPr/>
                </p:nvSpPr>
                <p:spPr>
                  <a:xfrm rot="5400000" flipH="1">
                    <a:off x="45189" y="-45190"/>
                    <a:ext cx="69847" cy="160226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18" name="Rectangle 77"/>
                  <p:cNvSpPr/>
                  <p:nvPr/>
                </p:nvSpPr>
                <p:spPr>
                  <a:xfrm rot="5400000" flipH="1">
                    <a:off x="205638" y="-45190"/>
                    <a:ext cx="69847" cy="160226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427" name="Group 70"/>
              <p:cNvGrpSpPr/>
              <p:nvPr/>
            </p:nvGrpSpPr>
            <p:grpSpPr>
              <a:xfrm>
                <a:off x="291076" y="279709"/>
                <a:ext cx="399299" cy="419545"/>
                <a:chOff x="0" y="0"/>
                <a:chExt cx="399298" cy="419544"/>
              </a:xfrm>
            </p:grpSpPr>
            <p:grpSp>
              <p:nvGrpSpPr>
                <p:cNvPr id="423" name="Group 24"/>
                <p:cNvGrpSpPr/>
                <p:nvPr/>
              </p:nvGrpSpPr>
              <p:grpSpPr>
                <a:xfrm>
                  <a:off x="-1" y="-1"/>
                  <a:ext cx="399300" cy="419545"/>
                  <a:chOff x="0" y="0"/>
                  <a:chExt cx="399298" cy="419544"/>
                </a:xfrm>
              </p:grpSpPr>
              <p:sp>
                <p:nvSpPr>
                  <p:cNvPr id="421" name="Oval 72"/>
                  <p:cNvSpPr/>
                  <p:nvPr/>
                </p:nvSpPr>
                <p:spPr>
                  <a:xfrm rot="5400000">
                    <a:off x="-3947" y="10557"/>
                    <a:ext cx="407193" cy="399299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422" name="Picture 73" descr="Picture 73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1" y="-1"/>
                    <a:ext cx="399298" cy="41954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426" name="Group 52"/>
                <p:cNvGrpSpPr/>
                <p:nvPr/>
              </p:nvGrpSpPr>
              <p:grpSpPr>
                <a:xfrm>
                  <a:off x="43520" y="178236"/>
                  <a:ext cx="320675" cy="69847"/>
                  <a:chOff x="0" y="0"/>
                  <a:chExt cx="320674" cy="69845"/>
                </a:xfrm>
              </p:grpSpPr>
              <p:sp>
                <p:nvSpPr>
                  <p:cNvPr id="424" name="Rectangle 70"/>
                  <p:cNvSpPr/>
                  <p:nvPr/>
                </p:nvSpPr>
                <p:spPr>
                  <a:xfrm rot="5400000" flipH="1">
                    <a:off x="45189" y="-45190"/>
                    <a:ext cx="69847" cy="160226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25" name="Rectangle 71"/>
                  <p:cNvSpPr/>
                  <p:nvPr/>
                </p:nvSpPr>
                <p:spPr>
                  <a:xfrm rot="5400000" flipH="1">
                    <a:off x="205638" y="-45190"/>
                    <a:ext cx="69847" cy="160226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  <p:grpSp>
          <p:nvGrpSpPr>
            <p:cNvPr id="431" name="Group 83"/>
            <p:cNvGrpSpPr/>
            <p:nvPr/>
          </p:nvGrpSpPr>
          <p:grpSpPr>
            <a:xfrm>
              <a:off x="0" y="11514"/>
              <a:ext cx="4155017" cy="148855"/>
              <a:chOff x="0" y="11514"/>
              <a:chExt cx="4155016" cy="148854"/>
            </a:xfrm>
          </p:grpSpPr>
          <p:sp>
            <p:nvSpPr>
              <p:cNvPr id="429" name="Straight Connector 172"/>
              <p:cNvSpPr/>
              <p:nvPr/>
            </p:nvSpPr>
            <p:spPr>
              <a:xfrm>
                <a:off x="-1" y="76639"/>
                <a:ext cx="4017434" cy="1240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0" name="Isosceles Triangle 173"/>
              <p:cNvSpPr/>
              <p:nvPr/>
            </p:nvSpPr>
            <p:spPr>
              <a:xfrm rot="5400000">
                <a:off x="4011796" y="17149"/>
                <a:ext cx="148856" cy="137585"/>
              </a:xfrm>
              <a:prstGeom prst="triangle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34" name="Group 92"/>
            <p:cNvGrpSpPr/>
            <p:nvPr/>
          </p:nvGrpSpPr>
          <p:grpSpPr>
            <a:xfrm>
              <a:off x="0" y="1900473"/>
              <a:ext cx="4155016" cy="148857"/>
              <a:chOff x="0" y="11514"/>
              <a:chExt cx="4155015" cy="148855"/>
            </a:xfrm>
          </p:grpSpPr>
          <p:sp>
            <p:nvSpPr>
              <p:cNvPr id="432" name="Straight Connector 170"/>
              <p:cNvSpPr/>
              <p:nvPr/>
            </p:nvSpPr>
            <p:spPr>
              <a:xfrm>
                <a:off x="-1" y="77016"/>
                <a:ext cx="4017434" cy="1240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3" name="Isosceles Triangle 171"/>
              <p:cNvSpPr/>
              <p:nvPr/>
            </p:nvSpPr>
            <p:spPr>
              <a:xfrm rot="5400000">
                <a:off x="4011796" y="17150"/>
                <a:ext cx="148856" cy="137584"/>
              </a:xfrm>
              <a:prstGeom prst="triangle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35" name="Freeform 166"/>
            <p:cNvSpPr/>
            <p:nvPr/>
          </p:nvSpPr>
          <p:spPr>
            <a:xfrm rot="10800000" flipH="1">
              <a:off x="0" y="740657"/>
              <a:ext cx="4155017" cy="234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extrusionOk="0">
                  <a:moveTo>
                    <a:pt x="0" y="20412"/>
                  </a:moveTo>
                  <a:cubicBezTo>
                    <a:pt x="3613" y="10122"/>
                    <a:pt x="7227" y="-168"/>
                    <a:pt x="10827" y="2"/>
                  </a:cubicBezTo>
                  <a:cubicBezTo>
                    <a:pt x="14427" y="172"/>
                    <a:pt x="21600" y="21432"/>
                    <a:pt x="21600" y="21432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6" name="Freeform 167"/>
            <p:cNvSpPr/>
            <p:nvPr/>
          </p:nvSpPr>
          <p:spPr>
            <a:xfrm>
              <a:off x="0" y="1143945"/>
              <a:ext cx="4155017" cy="234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extrusionOk="0">
                  <a:moveTo>
                    <a:pt x="0" y="20412"/>
                  </a:moveTo>
                  <a:cubicBezTo>
                    <a:pt x="3613" y="10122"/>
                    <a:pt x="7227" y="-168"/>
                    <a:pt x="10827" y="2"/>
                  </a:cubicBezTo>
                  <a:cubicBezTo>
                    <a:pt x="14427" y="172"/>
                    <a:pt x="21600" y="21432"/>
                    <a:pt x="21600" y="21432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7" name="Freeform 168"/>
            <p:cNvSpPr/>
            <p:nvPr/>
          </p:nvSpPr>
          <p:spPr>
            <a:xfrm rot="10800000" flipH="1">
              <a:off x="0" y="494084"/>
              <a:ext cx="4155017" cy="234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extrusionOk="0">
                  <a:moveTo>
                    <a:pt x="0" y="20412"/>
                  </a:moveTo>
                  <a:cubicBezTo>
                    <a:pt x="3613" y="10122"/>
                    <a:pt x="7227" y="-168"/>
                    <a:pt x="10827" y="2"/>
                  </a:cubicBezTo>
                  <a:cubicBezTo>
                    <a:pt x="14427" y="172"/>
                    <a:pt x="21600" y="21432"/>
                    <a:pt x="21600" y="21432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8" name="Freeform 169"/>
            <p:cNvSpPr/>
            <p:nvPr/>
          </p:nvSpPr>
          <p:spPr>
            <a:xfrm>
              <a:off x="0" y="1403972"/>
              <a:ext cx="4155017" cy="234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extrusionOk="0">
                  <a:moveTo>
                    <a:pt x="0" y="20412"/>
                  </a:moveTo>
                  <a:cubicBezTo>
                    <a:pt x="3613" y="10122"/>
                    <a:pt x="7227" y="-168"/>
                    <a:pt x="10827" y="2"/>
                  </a:cubicBezTo>
                  <a:cubicBezTo>
                    <a:pt x="14427" y="172"/>
                    <a:pt x="21600" y="21432"/>
                    <a:pt x="21600" y="21432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9" name="Left Arrow 123"/>
            <p:cNvSpPr/>
            <p:nvPr/>
          </p:nvSpPr>
          <p:spPr>
            <a:xfrm>
              <a:off x="893415" y="889301"/>
              <a:ext cx="2209801" cy="381001"/>
            </a:xfrm>
            <a:prstGeom prst="leftArrow">
              <a:avLst>
                <a:gd name="adj1" fmla="val 44203"/>
                <a:gd name="adj2" fmla="val 50000"/>
              </a:avLst>
            </a:prstGeom>
            <a:solidFill>
              <a:srgbClr val="FF0000">
                <a:alpha val="4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Rectangle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If our iron filings are those bits of of material:</a:t>
            </a:r>
          </a:p>
        </p:txBody>
      </p:sp>
      <p:sp>
        <p:nvSpPr>
          <p:cNvPr id="44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76200" y="652671"/>
            <a:ext cx="8991600" cy="457201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901700" algn="l"/>
                <a:tab pos="1371600" algn="l"/>
              </a:tabLst>
              <a:defRPr sz="1800"/>
            </a:lvl1pPr>
          </a:lstStyle>
          <a:p>
            <a:r>
              <a:t>They can better suck in field (lowering its energy) by rotating along the field lines:</a:t>
            </a:r>
          </a:p>
        </p:txBody>
      </p:sp>
      <p:sp>
        <p:nvSpPr>
          <p:cNvPr id="444" name="Rectangle 3"/>
          <p:cNvSpPr txBox="1"/>
          <p:nvPr/>
        </p:nvSpPr>
        <p:spPr>
          <a:xfrm>
            <a:off x="152400" y="3124200"/>
            <a:ext cx="89916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But they can suck in MUCH MORE field if they also assemble into nose-to-tail chains: </a:t>
            </a:r>
          </a:p>
        </p:txBody>
      </p:sp>
      <p:sp>
        <p:nvSpPr>
          <p:cNvPr id="445" name="Rectangle 3"/>
          <p:cNvSpPr txBox="1"/>
          <p:nvPr/>
        </p:nvSpPr>
        <p:spPr>
          <a:xfrm>
            <a:off x="304800" y="5410200"/>
            <a:ext cx="8991600" cy="1352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	A majority of "external" magnetic field lines can then be sucked in,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</a:tabLst>
              <a:defRPr sz="700"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		leaving a vastly weaker, and thus lower energy, magnetic field outside,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</a:tabLst>
              <a:defRPr sz="700"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  <a:tab pos="1828800" algn="l"/>
                <a:tab pos="2286000" algn="l"/>
                <a:tab pos="27305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			=&gt;  Our iron filing patterns of "magnetic field lines"</a:t>
            </a:r>
          </a:p>
        </p:txBody>
      </p:sp>
      <p:grpSp>
        <p:nvGrpSpPr>
          <p:cNvPr id="574" name="Group 491"/>
          <p:cNvGrpSpPr/>
          <p:nvPr/>
        </p:nvGrpSpPr>
        <p:grpSpPr>
          <a:xfrm>
            <a:off x="914399" y="3721656"/>
            <a:ext cx="7574566" cy="1536145"/>
            <a:chOff x="0" y="0"/>
            <a:chExt cx="7574565" cy="1536144"/>
          </a:xfrm>
        </p:grpSpPr>
        <p:grpSp>
          <p:nvGrpSpPr>
            <p:cNvPr id="475" name="Group 4"/>
            <p:cNvGrpSpPr/>
            <p:nvPr/>
          </p:nvGrpSpPr>
          <p:grpSpPr>
            <a:xfrm>
              <a:off x="191494" y="564378"/>
              <a:ext cx="1701200" cy="367876"/>
              <a:chOff x="0" y="0"/>
              <a:chExt cx="1701198" cy="367875"/>
            </a:xfrm>
          </p:grpSpPr>
          <p:sp>
            <p:nvSpPr>
              <p:cNvPr id="446" name="Rectangle 294"/>
              <p:cNvSpPr/>
              <p:nvPr/>
            </p:nvSpPr>
            <p:spPr>
              <a:xfrm>
                <a:off x="0" y="-1"/>
                <a:ext cx="1701199" cy="367877"/>
              </a:xfrm>
              <a:prstGeom prst="rect">
                <a:avLst/>
              </a:prstGeom>
              <a:solidFill>
                <a:srgbClr val="A3A3A3">
                  <a:alpha val="93000"/>
                </a:srgbClr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453" name="Group 55"/>
              <p:cNvGrpSpPr/>
              <p:nvPr/>
            </p:nvGrpSpPr>
            <p:grpSpPr>
              <a:xfrm>
                <a:off x="1035901" y="150719"/>
                <a:ext cx="195122" cy="193266"/>
                <a:chOff x="0" y="0"/>
                <a:chExt cx="195120" cy="193264"/>
              </a:xfrm>
            </p:grpSpPr>
            <p:grpSp>
              <p:nvGrpSpPr>
                <p:cNvPr id="449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447" name="Oval 321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448" name="Picture 322" descr="Picture 322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452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450" name="Rectangle 319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51" name="Rectangle 320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460" name="Group 56"/>
              <p:cNvGrpSpPr/>
              <p:nvPr/>
            </p:nvGrpSpPr>
            <p:grpSpPr>
              <a:xfrm>
                <a:off x="1431756" y="32753"/>
                <a:ext cx="195121" cy="193266"/>
                <a:chOff x="0" y="0"/>
                <a:chExt cx="195120" cy="193264"/>
              </a:xfrm>
            </p:grpSpPr>
            <p:grpSp>
              <p:nvGrpSpPr>
                <p:cNvPr id="456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454" name="Oval 315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455" name="Picture 316" descr="Picture 316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459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457" name="Rectangle 313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58" name="Rectangle 314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467" name="Group 63"/>
              <p:cNvGrpSpPr/>
              <p:nvPr/>
            </p:nvGrpSpPr>
            <p:grpSpPr>
              <a:xfrm>
                <a:off x="587898" y="58578"/>
                <a:ext cx="195122" cy="193266"/>
                <a:chOff x="0" y="0"/>
                <a:chExt cx="195120" cy="193264"/>
              </a:xfrm>
            </p:grpSpPr>
            <p:grpSp>
              <p:nvGrpSpPr>
                <p:cNvPr id="463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461" name="Oval 309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462" name="Picture 310" descr="Picture 310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466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464" name="Rectangle 307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65" name="Rectangle 308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474" name="Group 70"/>
              <p:cNvGrpSpPr/>
              <p:nvPr/>
            </p:nvGrpSpPr>
            <p:grpSpPr>
              <a:xfrm>
                <a:off x="142239" y="128850"/>
                <a:ext cx="195121" cy="193266"/>
                <a:chOff x="0" y="0"/>
                <a:chExt cx="195120" cy="193264"/>
              </a:xfrm>
            </p:grpSpPr>
            <p:grpSp>
              <p:nvGrpSpPr>
                <p:cNvPr id="470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468" name="Oval 303"/>
                  <p:cNvSpPr/>
                  <p:nvPr/>
                </p:nvSpPr>
                <p:spPr>
                  <a:xfrm rot="5400000">
                    <a:off x="3773" y="-728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469" name="Picture 304" descr="Picture 304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473" name="Group 52"/>
                <p:cNvGrpSpPr/>
                <p:nvPr/>
              </p:nvGrpSpPr>
              <p:grpSpPr>
                <a:xfrm>
                  <a:off x="21265" y="82106"/>
                  <a:ext cx="156702" cy="32175"/>
                  <a:chOff x="0" y="0"/>
                  <a:chExt cx="156701" cy="32173"/>
                </a:xfrm>
              </p:grpSpPr>
              <p:sp>
                <p:nvSpPr>
                  <p:cNvPr id="471" name="Rectangle 301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2" name="Rectangle 302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  <p:grpSp>
          <p:nvGrpSpPr>
            <p:cNvPr id="505" name="Group 213"/>
            <p:cNvGrpSpPr/>
            <p:nvPr/>
          </p:nvGrpSpPr>
          <p:grpSpPr>
            <a:xfrm>
              <a:off x="3849094" y="566562"/>
              <a:ext cx="1701200" cy="367876"/>
              <a:chOff x="0" y="0"/>
              <a:chExt cx="1701198" cy="367875"/>
            </a:xfrm>
          </p:grpSpPr>
          <p:sp>
            <p:nvSpPr>
              <p:cNvPr id="476" name="Rectangle 331"/>
              <p:cNvSpPr/>
              <p:nvPr/>
            </p:nvSpPr>
            <p:spPr>
              <a:xfrm>
                <a:off x="0" y="-1"/>
                <a:ext cx="1701199" cy="367877"/>
              </a:xfrm>
              <a:prstGeom prst="rect">
                <a:avLst/>
              </a:prstGeom>
              <a:solidFill>
                <a:srgbClr val="A3A3A3">
                  <a:alpha val="93000"/>
                </a:srgbClr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483" name="Group 55"/>
              <p:cNvGrpSpPr/>
              <p:nvPr/>
            </p:nvGrpSpPr>
            <p:grpSpPr>
              <a:xfrm>
                <a:off x="1035904" y="150722"/>
                <a:ext cx="195122" cy="193266"/>
                <a:chOff x="0" y="0"/>
                <a:chExt cx="195120" cy="193264"/>
              </a:xfrm>
            </p:grpSpPr>
            <p:grpSp>
              <p:nvGrpSpPr>
                <p:cNvPr id="479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477" name="Oval 358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478" name="Picture 359" descr="Picture 359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482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480" name="Rectangle 356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1" name="Rectangle 357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490" name="Group 56"/>
              <p:cNvGrpSpPr/>
              <p:nvPr/>
            </p:nvGrpSpPr>
            <p:grpSpPr>
              <a:xfrm>
                <a:off x="1431758" y="32756"/>
                <a:ext cx="195122" cy="193266"/>
                <a:chOff x="0" y="0"/>
                <a:chExt cx="195120" cy="193264"/>
              </a:xfrm>
            </p:grpSpPr>
            <p:grpSp>
              <p:nvGrpSpPr>
                <p:cNvPr id="486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484" name="Oval 352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485" name="Picture 353" descr="Picture 353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489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487" name="Rectangle 350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8" name="Rectangle 351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497" name="Group 63"/>
              <p:cNvGrpSpPr/>
              <p:nvPr/>
            </p:nvGrpSpPr>
            <p:grpSpPr>
              <a:xfrm>
                <a:off x="587901" y="58581"/>
                <a:ext cx="195122" cy="193266"/>
                <a:chOff x="0" y="0"/>
                <a:chExt cx="195120" cy="193264"/>
              </a:xfrm>
            </p:grpSpPr>
            <p:grpSp>
              <p:nvGrpSpPr>
                <p:cNvPr id="493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491" name="Oval 346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492" name="Picture 347" descr="Picture 347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496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494" name="Rectangle 344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5" name="Rectangle 345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504" name="Group 70"/>
              <p:cNvGrpSpPr/>
              <p:nvPr/>
            </p:nvGrpSpPr>
            <p:grpSpPr>
              <a:xfrm>
                <a:off x="142242" y="128853"/>
                <a:ext cx="195121" cy="193265"/>
                <a:chOff x="0" y="0"/>
                <a:chExt cx="195120" cy="193264"/>
              </a:xfrm>
            </p:grpSpPr>
            <p:grpSp>
              <p:nvGrpSpPr>
                <p:cNvPr id="500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498" name="Oval 340"/>
                  <p:cNvSpPr/>
                  <p:nvPr/>
                </p:nvSpPr>
                <p:spPr>
                  <a:xfrm rot="5400000">
                    <a:off x="3773" y="-728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499" name="Picture 341" descr="Picture 341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503" name="Group 52"/>
                <p:cNvGrpSpPr/>
                <p:nvPr/>
              </p:nvGrpSpPr>
              <p:grpSpPr>
                <a:xfrm>
                  <a:off x="21265" y="82106"/>
                  <a:ext cx="156702" cy="32175"/>
                  <a:chOff x="0" y="0"/>
                  <a:chExt cx="156701" cy="32173"/>
                </a:xfrm>
              </p:grpSpPr>
              <p:sp>
                <p:nvSpPr>
                  <p:cNvPr id="501" name="Rectangle 338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2" name="Rectangle 339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  <p:grpSp>
          <p:nvGrpSpPr>
            <p:cNvPr id="535" name="Group 213"/>
            <p:cNvGrpSpPr/>
            <p:nvPr/>
          </p:nvGrpSpPr>
          <p:grpSpPr>
            <a:xfrm>
              <a:off x="5677894" y="559526"/>
              <a:ext cx="1701200" cy="367876"/>
              <a:chOff x="0" y="0"/>
              <a:chExt cx="1701198" cy="367875"/>
            </a:xfrm>
          </p:grpSpPr>
          <p:sp>
            <p:nvSpPr>
              <p:cNvPr id="506" name="Rectangle 368"/>
              <p:cNvSpPr/>
              <p:nvPr/>
            </p:nvSpPr>
            <p:spPr>
              <a:xfrm>
                <a:off x="0" y="-1"/>
                <a:ext cx="1701199" cy="367877"/>
              </a:xfrm>
              <a:prstGeom prst="rect">
                <a:avLst/>
              </a:prstGeom>
              <a:solidFill>
                <a:srgbClr val="A3A3A3">
                  <a:alpha val="93000"/>
                </a:srgbClr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513" name="Group 55"/>
              <p:cNvGrpSpPr/>
              <p:nvPr/>
            </p:nvGrpSpPr>
            <p:grpSpPr>
              <a:xfrm>
                <a:off x="1035905" y="150723"/>
                <a:ext cx="195122" cy="193266"/>
                <a:chOff x="0" y="0"/>
                <a:chExt cx="195120" cy="193264"/>
              </a:xfrm>
            </p:grpSpPr>
            <p:grpSp>
              <p:nvGrpSpPr>
                <p:cNvPr id="509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507" name="Oval 395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508" name="Picture 396" descr="Picture 396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512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510" name="Rectangle 393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1" name="Rectangle 394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520" name="Group 56"/>
              <p:cNvGrpSpPr/>
              <p:nvPr/>
            </p:nvGrpSpPr>
            <p:grpSpPr>
              <a:xfrm>
                <a:off x="1431759" y="32757"/>
                <a:ext cx="195122" cy="193266"/>
                <a:chOff x="0" y="0"/>
                <a:chExt cx="195120" cy="193264"/>
              </a:xfrm>
            </p:grpSpPr>
            <p:grpSp>
              <p:nvGrpSpPr>
                <p:cNvPr id="516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514" name="Oval 389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515" name="Picture 390" descr="Picture 390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519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517" name="Rectangle 387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8" name="Rectangle 388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527" name="Group 63"/>
              <p:cNvGrpSpPr/>
              <p:nvPr/>
            </p:nvGrpSpPr>
            <p:grpSpPr>
              <a:xfrm>
                <a:off x="587902" y="58582"/>
                <a:ext cx="195122" cy="193266"/>
                <a:chOff x="0" y="0"/>
                <a:chExt cx="195120" cy="193264"/>
              </a:xfrm>
            </p:grpSpPr>
            <p:grpSp>
              <p:nvGrpSpPr>
                <p:cNvPr id="523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521" name="Oval 383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522" name="Picture 384" descr="Picture 384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526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524" name="Rectangle 381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5" name="Rectangle 382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534" name="Group 70"/>
              <p:cNvGrpSpPr/>
              <p:nvPr/>
            </p:nvGrpSpPr>
            <p:grpSpPr>
              <a:xfrm>
                <a:off x="142243" y="128854"/>
                <a:ext cx="195121" cy="193265"/>
                <a:chOff x="0" y="0"/>
                <a:chExt cx="195120" cy="193264"/>
              </a:xfrm>
            </p:grpSpPr>
            <p:grpSp>
              <p:nvGrpSpPr>
                <p:cNvPr id="530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528" name="Oval 377"/>
                  <p:cNvSpPr/>
                  <p:nvPr/>
                </p:nvSpPr>
                <p:spPr>
                  <a:xfrm rot="5400000">
                    <a:off x="3773" y="-728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529" name="Picture 378" descr="Picture 378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533" name="Group 52"/>
                <p:cNvGrpSpPr/>
                <p:nvPr/>
              </p:nvGrpSpPr>
              <p:grpSpPr>
                <a:xfrm>
                  <a:off x="21265" y="82106"/>
                  <a:ext cx="156702" cy="32175"/>
                  <a:chOff x="0" y="0"/>
                  <a:chExt cx="156701" cy="32173"/>
                </a:xfrm>
              </p:grpSpPr>
              <p:sp>
                <p:nvSpPr>
                  <p:cNvPr id="531" name="Rectangle 375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32" name="Rectangle 376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  <p:sp>
          <p:nvSpPr>
            <p:cNvPr id="536" name="Straight Connector 405"/>
            <p:cNvSpPr/>
            <p:nvPr/>
          </p:nvSpPr>
          <p:spPr>
            <a:xfrm flipV="1">
              <a:off x="-1" y="329499"/>
              <a:ext cx="7544449" cy="17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7" name="Straight Connector 406"/>
            <p:cNvSpPr/>
            <p:nvPr/>
          </p:nvSpPr>
          <p:spPr>
            <a:xfrm flipV="1">
              <a:off x="-1" y="0"/>
              <a:ext cx="7544449" cy="17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567" name="Group 213"/>
            <p:cNvGrpSpPr/>
            <p:nvPr/>
          </p:nvGrpSpPr>
          <p:grpSpPr>
            <a:xfrm>
              <a:off x="2020294" y="570413"/>
              <a:ext cx="1701200" cy="367876"/>
              <a:chOff x="0" y="0"/>
              <a:chExt cx="1701198" cy="367875"/>
            </a:xfrm>
          </p:grpSpPr>
          <p:sp>
            <p:nvSpPr>
              <p:cNvPr id="538" name="Rectangle 403"/>
              <p:cNvSpPr/>
              <p:nvPr/>
            </p:nvSpPr>
            <p:spPr>
              <a:xfrm>
                <a:off x="0" y="-1"/>
                <a:ext cx="1701199" cy="367877"/>
              </a:xfrm>
              <a:prstGeom prst="rect">
                <a:avLst/>
              </a:prstGeom>
              <a:solidFill>
                <a:srgbClr val="A3A3A3">
                  <a:alpha val="93000"/>
                </a:srgbClr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545" name="Group 55"/>
              <p:cNvGrpSpPr/>
              <p:nvPr/>
            </p:nvGrpSpPr>
            <p:grpSpPr>
              <a:xfrm>
                <a:off x="1035905" y="150723"/>
                <a:ext cx="195122" cy="193266"/>
                <a:chOff x="0" y="0"/>
                <a:chExt cx="195120" cy="193264"/>
              </a:xfrm>
            </p:grpSpPr>
            <p:grpSp>
              <p:nvGrpSpPr>
                <p:cNvPr id="541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539" name="Oval 478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540" name="Picture 480" descr="Picture 480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544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542" name="Rectangle 467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3" name="Rectangle 468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552" name="Group 56"/>
              <p:cNvGrpSpPr/>
              <p:nvPr/>
            </p:nvGrpSpPr>
            <p:grpSpPr>
              <a:xfrm>
                <a:off x="1431759" y="32757"/>
                <a:ext cx="195122" cy="193266"/>
                <a:chOff x="0" y="0"/>
                <a:chExt cx="195120" cy="193264"/>
              </a:xfrm>
            </p:grpSpPr>
            <p:grpSp>
              <p:nvGrpSpPr>
                <p:cNvPr id="548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546" name="Oval 455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547" name="Picture 456" descr="Picture 456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551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549" name="Rectangle 449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50" name="Rectangle 450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559" name="Group 63"/>
              <p:cNvGrpSpPr/>
              <p:nvPr/>
            </p:nvGrpSpPr>
            <p:grpSpPr>
              <a:xfrm>
                <a:off x="587902" y="58582"/>
                <a:ext cx="195122" cy="193266"/>
                <a:chOff x="0" y="0"/>
                <a:chExt cx="195120" cy="193264"/>
              </a:xfrm>
            </p:grpSpPr>
            <p:grpSp>
              <p:nvGrpSpPr>
                <p:cNvPr id="555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553" name="Oval 445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554" name="Picture 446" descr="Picture 446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558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556" name="Rectangle 432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57" name="Rectangle 443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566" name="Group 70"/>
              <p:cNvGrpSpPr/>
              <p:nvPr/>
            </p:nvGrpSpPr>
            <p:grpSpPr>
              <a:xfrm>
                <a:off x="142243" y="128854"/>
                <a:ext cx="195121" cy="193265"/>
                <a:chOff x="0" y="0"/>
                <a:chExt cx="195120" cy="193264"/>
              </a:xfrm>
            </p:grpSpPr>
            <p:grpSp>
              <p:nvGrpSpPr>
                <p:cNvPr id="562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560" name="Oval 420"/>
                  <p:cNvSpPr/>
                  <p:nvPr/>
                </p:nvSpPr>
                <p:spPr>
                  <a:xfrm rot="5400000">
                    <a:off x="3773" y="-728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561" name="Picture 425" descr="Picture 425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565" name="Group 52"/>
                <p:cNvGrpSpPr/>
                <p:nvPr/>
              </p:nvGrpSpPr>
              <p:grpSpPr>
                <a:xfrm>
                  <a:off x="21265" y="82106"/>
                  <a:ext cx="156702" cy="32175"/>
                  <a:chOff x="0" y="0"/>
                  <a:chExt cx="156701" cy="32173"/>
                </a:xfrm>
              </p:grpSpPr>
              <p:sp>
                <p:nvSpPr>
                  <p:cNvPr id="563" name="Rectangle 414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64" name="Rectangle 419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  <p:sp>
          <p:nvSpPr>
            <p:cNvPr id="568" name="Straight Connector 481"/>
            <p:cNvSpPr/>
            <p:nvPr/>
          </p:nvSpPr>
          <p:spPr>
            <a:xfrm flipV="1">
              <a:off x="19883" y="865101"/>
              <a:ext cx="7544449" cy="17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9" name="Straight Connector 482"/>
            <p:cNvSpPr/>
            <p:nvPr/>
          </p:nvSpPr>
          <p:spPr>
            <a:xfrm flipV="1">
              <a:off x="19883" y="798843"/>
              <a:ext cx="7544449" cy="17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0" name="Straight Connector 483"/>
            <p:cNvSpPr/>
            <p:nvPr/>
          </p:nvSpPr>
          <p:spPr>
            <a:xfrm flipV="1">
              <a:off x="30116" y="723914"/>
              <a:ext cx="7544449" cy="17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1" name="Straight Connector 484"/>
            <p:cNvSpPr/>
            <p:nvPr/>
          </p:nvSpPr>
          <p:spPr>
            <a:xfrm flipV="1">
              <a:off x="30116" y="657656"/>
              <a:ext cx="7544449" cy="17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2" name="Straight Connector 485"/>
            <p:cNvSpPr/>
            <p:nvPr/>
          </p:nvSpPr>
          <p:spPr>
            <a:xfrm flipV="1">
              <a:off x="30116" y="1535974"/>
              <a:ext cx="7544449" cy="17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3" name="Straight Connector 490"/>
            <p:cNvSpPr/>
            <p:nvPr/>
          </p:nvSpPr>
          <p:spPr>
            <a:xfrm flipV="1">
              <a:off x="30116" y="1206474"/>
              <a:ext cx="7544449" cy="17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18" name="Group 520"/>
          <p:cNvGrpSpPr/>
          <p:nvPr/>
        </p:nvGrpSpPr>
        <p:grpSpPr>
          <a:xfrm>
            <a:off x="892314" y="1214468"/>
            <a:ext cx="7557079" cy="1552277"/>
            <a:chOff x="0" y="0"/>
            <a:chExt cx="7557077" cy="1552275"/>
          </a:xfrm>
        </p:grpSpPr>
        <p:grpSp>
          <p:nvGrpSpPr>
            <p:cNvPr id="604" name="Group 4"/>
            <p:cNvGrpSpPr/>
            <p:nvPr/>
          </p:nvGrpSpPr>
          <p:grpSpPr>
            <a:xfrm>
              <a:off x="647552" y="1146909"/>
              <a:ext cx="1701199" cy="367876"/>
              <a:chOff x="0" y="0"/>
              <a:chExt cx="1701198" cy="367875"/>
            </a:xfrm>
          </p:grpSpPr>
          <p:sp>
            <p:nvSpPr>
              <p:cNvPr id="575" name="Rectangle 5"/>
              <p:cNvSpPr/>
              <p:nvPr/>
            </p:nvSpPr>
            <p:spPr>
              <a:xfrm>
                <a:off x="0" y="-1"/>
                <a:ext cx="1701199" cy="367877"/>
              </a:xfrm>
              <a:prstGeom prst="rect">
                <a:avLst/>
              </a:prstGeom>
              <a:solidFill>
                <a:srgbClr val="A3A3A3">
                  <a:alpha val="93000"/>
                </a:srgbClr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582" name="Group 55"/>
              <p:cNvGrpSpPr/>
              <p:nvPr/>
            </p:nvGrpSpPr>
            <p:grpSpPr>
              <a:xfrm>
                <a:off x="1035900" y="150718"/>
                <a:ext cx="195122" cy="193266"/>
                <a:chOff x="0" y="0"/>
                <a:chExt cx="195120" cy="193264"/>
              </a:xfrm>
            </p:grpSpPr>
            <p:grpSp>
              <p:nvGrpSpPr>
                <p:cNvPr id="578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576" name="Oval 33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577" name="Picture 34" descr="Picture 34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581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579" name="Rectangle 31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0" name="Rectangle 32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589" name="Group 56"/>
              <p:cNvGrpSpPr/>
              <p:nvPr/>
            </p:nvGrpSpPr>
            <p:grpSpPr>
              <a:xfrm>
                <a:off x="1431755" y="32752"/>
                <a:ext cx="195121" cy="193266"/>
                <a:chOff x="0" y="0"/>
                <a:chExt cx="195120" cy="193264"/>
              </a:xfrm>
            </p:grpSpPr>
            <p:grpSp>
              <p:nvGrpSpPr>
                <p:cNvPr id="585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583" name="Oval 27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584" name="Picture 28" descr="Picture 28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588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586" name="Rectangle 25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7" name="Rectangle 26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596" name="Group 63"/>
              <p:cNvGrpSpPr/>
              <p:nvPr/>
            </p:nvGrpSpPr>
            <p:grpSpPr>
              <a:xfrm>
                <a:off x="587897" y="58577"/>
                <a:ext cx="195122" cy="193266"/>
                <a:chOff x="0" y="0"/>
                <a:chExt cx="195120" cy="193264"/>
              </a:xfrm>
            </p:grpSpPr>
            <p:grpSp>
              <p:nvGrpSpPr>
                <p:cNvPr id="592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590" name="Oval 21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591" name="Picture 22" descr="Picture 22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595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593" name="Rectangle 19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4" name="Rectangle 20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603" name="Group 70"/>
              <p:cNvGrpSpPr/>
              <p:nvPr/>
            </p:nvGrpSpPr>
            <p:grpSpPr>
              <a:xfrm>
                <a:off x="142238" y="128849"/>
                <a:ext cx="195121" cy="193266"/>
                <a:chOff x="0" y="0"/>
                <a:chExt cx="195120" cy="193264"/>
              </a:xfrm>
            </p:grpSpPr>
            <p:grpSp>
              <p:nvGrpSpPr>
                <p:cNvPr id="599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597" name="Oval 15"/>
                  <p:cNvSpPr/>
                  <p:nvPr/>
                </p:nvSpPr>
                <p:spPr>
                  <a:xfrm rot="5400000">
                    <a:off x="3773" y="-728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598" name="Picture 16" descr="Picture 16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602" name="Group 52"/>
                <p:cNvGrpSpPr/>
                <p:nvPr/>
              </p:nvGrpSpPr>
              <p:grpSpPr>
                <a:xfrm>
                  <a:off x="21265" y="82106"/>
                  <a:ext cx="156702" cy="32175"/>
                  <a:chOff x="0" y="0"/>
                  <a:chExt cx="156701" cy="32173"/>
                </a:xfrm>
              </p:grpSpPr>
              <p:sp>
                <p:nvSpPr>
                  <p:cNvPr id="600" name="Rectangle 13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1" name="Rectangle 14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  <p:grpSp>
          <p:nvGrpSpPr>
            <p:cNvPr id="634" name="Group 66"/>
            <p:cNvGrpSpPr/>
            <p:nvPr/>
          </p:nvGrpSpPr>
          <p:grpSpPr>
            <a:xfrm>
              <a:off x="4517886" y="934041"/>
              <a:ext cx="1701200" cy="367876"/>
              <a:chOff x="0" y="0"/>
              <a:chExt cx="1701198" cy="367875"/>
            </a:xfrm>
          </p:grpSpPr>
          <p:sp>
            <p:nvSpPr>
              <p:cNvPr id="605" name="Rectangle 67"/>
              <p:cNvSpPr/>
              <p:nvPr/>
            </p:nvSpPr>
            <p:spPr>
              <a:xfrm>
                <a:off x="0" y="-1"/>
                <a:ext cx="1701199" cy="367877"/>
              </a:xfrm>
              <a:prstGeom prst="rect">
                <a:avLst/>
              </a:prstGeom>
              <a:solidFill>
                <a:srgbClr val="A3A3A3">
                  <a:alpha val="93000"/>
                </a:srgbClr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612" name="Group 55"/>
              <p:cNvGrpSpPr/>
              <p:nvPr/>
            </p:nvGrpSpPr>
            <p:grpSpPr>
              <a:xfrm>
                <a:off x="1035902" y="150720"/>
                <a:ext cx="195122" cy="193266"/>
                <a:chOff x="0" y="0"/>
                <a:chExt cx="195120" cy="193264"/>
              </a:xfrm>
            </p:grpSpPr>
            <p:grpSp>
              <p:nvGrpSpPr>
                <p:cNvPr id="608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606" name="Oval 94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607" name="Picture 95" descr="Picture 95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611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609" name="Rectangle 92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10" name="Rectangle 93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619" name="Group 56"/>
              <p:cNvGrpSpPr/>
              <p:nvPr/>
            </p:nvGrpSpPr>
            <p:grpSpPr>
              <a:xfrm>
                <a:off x="1431756" y="32754"/>
                <a:ext cx="195122" cy="193266"/>
                <a:chOff x="0" y="0"/>
                <a:chExt cx="195120" cy="193264"/>
              </a:xfrm>
            </p:grpSpPr>
            <p:grpSp>
              <p:nvGrpSpPr>
                <p:cNvPr id="615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613" name="Oval 88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614" name="Picture 89" descr="Picture 89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618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616" name="Rectangle 86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17" name="Rectangle 87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626" name="Group 63"/>
              <p:cNvGrpSpPr/>
              <p:nvPr/>
            </p:nvGrpSpPr>
            <p:grpSpPr>
              <a:xfrm>
                <a:off x="587899" y="58579"/>
                <a:ext cx="195122" cy="193266"/>
                <a:chOff x="0" y="0"/>
                <a:chExt cx="195120" cy="193264"/>
              </a:xfrm>
            </p:grpSpPr>
            <p:grpSp>
              <p:nvGrpSpPr>
                <p:cNvPr id="622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620" name="Oval 82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621" name="Picture 83" descr="Picture 83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625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623" name="Rectangle 80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24" name="Rectangle 81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633" name="Group 70"/>
              <p:cNvGrpSpPr/>
              <p:nvPr/>
            </p:nvGrpSpPr>
            <p:grpSpPr>
              <a:xfrm>
                <a:off x="142240" y="128851"/>
                <a:ext cx="195121" cy="193266"/>
                <a:chOff x="0" y="0"/>
                <a:chExt cx="195120" cy="193264"/>
              </a:xfrm>
            </p:grpSpPr>
            <p:grpSp>
              <p:nvGrpSpPr>
                <p:cNvPr id="629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627" name="Oval 76"/>
                  <p:cNvSpPr/>
                  <p:nvPr/>
                </p:nvSpPr>
                <p:spPr>
                  <a:xfrm rot="5400000">
                    <a:off x="3773" y="-728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628" name="Picture 77" descr="Picture 77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632" name="Group 52"/>
                <p:cNvGrpSpPr/>
                <p:nvPr/>
              </p:nvGrpSpPr>
              <p:grpSpPr>
                <a:xfrm>
                  <a:off x="21265" y="82106"/>
                  <a:ext cx="156702" cy="32175"/>
                  <a:chOff x="0" y="0"/>
                  <a:chExt cx="156701" cy="32173"/>
                </a:xfrm>
              </p:grpSpPr>
              <p:sp>
                <p:nvSpPr>
                  <p:cNvPr id="630" name="Rectangle 74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31" name="Rectangle 75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  <p:grpSp>
          <p:nvGrpSpPr>
            <p:cNvPr id="664" name="Group 213"/>
            <p:cNvGrpSpPr/>
            <p:nvPr/>
          </p:nvGrpSpPr>
          <p:grpSpPr>
            <a:xfrm>
              <a:off x="1749887" y="278483"/>
              <a:ext cx="1701199" cy="367876"/>
              <a:chOff x="0" y="0"/>
              <a:chExt cx="1701198" cy="367875"/>
            </a:xfrm>
          </p:grpSpPr>
          <p:sp>
            <p:nvSpPr>
              <p:cNvPr id="635" name="Rectangle 214"/>
              <p:cNvSpPr/>
              <p:nvPr/>
            </p:nvSpPr>
            <p:spPr>
              <a:xfrm>
                <a:off x="0" y="-1"/>
                <a:ext cx="1701199" cy="367877"/>
              </a:xfrm>
              <a:prstGeom prst="rect">
                <a:avLst/>
              </a:prstGeom>
              <a:solidFill>
                <a:srgbClr val="A3A3A3">
                  <a:alpha val="93000"/>
                </a:srgbClr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642" name="Group 55"/>
              <p:cNvGrpSpPr/>
              <p:nvPr/>
            </p:nvGrpSpPr>
            <p:grpSpPr>
              <a:xfrm>
                <a:off x="1035903" y="150721"/>
                <a:ext cx="195122" cy="193266"/>
                <a:chOff x="0" y="0"/>
                <a:chExt cx="195120" cy="193264"/>
              </a:xfrm>
            </p:grpSpPr>
            <p:grpSp>
              <p:nvGrpSpPr>
                <p:cNvPr id="638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636" name="Oval 241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637" name="Picture 242" descr="Picture 242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641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639" name="Rectangle 239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40" name="Rectangle 240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649" name="Group 56"/>
              <p:cNvGrpSpPr/>
              <p:nvPr/>
            </p:nvGrpSpPr>
            <p:grpSpPr>
              <a:xfrm>
                <a:off x="1431757" y="32755"/>
                <a:ext cx="195122" cy="193266"/>
                <a:chOff x="0" y="0"/>
                <a:chExt cx="195120" cy="193264"/>
              </a:xfrm>
            </p:grpSpPr>
            <p:grpSp>
              <p:nvGrpSpPr>
                <p:cNvPr id="645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643" name="Oval 235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644" name="Picture 236" descr="Picture 236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648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646" name="Rectangle 233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47" name="Rectangle 234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656" name="Group 63"/>
              <p:cNvGrpSpPr/>
              <p:nvPr/>
            </p:nvGrpSpPr>
            <p:grpSpPr>
              <a:xfrm>
                <a:off x="587900" y="58580"/>
                <a:ext cx="195122" cy="193266"/>
                <a:chOff x="0" y="0"/>
                <a:chExt cx="195120" cy="193264"/>
              </a:xfrm>
            </p:grpSpPr>
            <p:grpSp>
              <p:nvGrpSpPr>
                <p:cNvPr id="652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650" name="Oval 229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651" name="Picture 230" descr="Picture 230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655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653" name="Rectangle 227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54" name="Rectangle 228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663" name="Group 70"/>
              <p:cNvGrpSpPr/>
              <p:nvPr/>
            </p:nvGrpSpPr>
            <p:grpSpPr>
              <a:xfrm>
                <a:off x="142241" y="128852"/>
                <a:ext cx="195121" cy="193266"/>
                <a:chOff x="0" y="0"/>
                <a:chExt cx="195120" cy="193264"/>
              </a:xfrm>
            </p:grpSpPr>
            <p:grpSp>
              <p:nvGrpSpPr>
                <p:cNvPr id="659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657" name="Oval 223"/>
                  <p:cNvSpPr/>
                  <p:nvPr/>
                </p:nvSpPr>
                <p:spPr>
                  <a:xfrm rot="5400000">
                    <a:off x="3773" y="-728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658" name="Picture 224" descr="Picture 224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662" name="Group 52"/>
                <p:cNvGrpSpPr/>
                <p:nvPr/>
              </p:nvGrpSpPr>
              <p:grpSpPr>
                <a:xfrm>
                  <a:off x="21265" y="82106"/>
                  <a:ext cx="156702" cy="32175"/>
                  <a:chOff x="0" y="0"/>
                  <a:chExt cx="156701" cy="32173"/>
                </a:xfrm>
              </p:grpSpPr>
              <p:sp>
                <p:nvSpPr>
                  <p:cNvPr id="660" name="Rectangle 221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1" name="Rectangle 222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  <p:sp>
          <p:nvSpPr>
            <p:cNvPr id="665" name="Freeform 245"/>
            <p:cNvSpPr/>
            <p:nvPr/>
          </p:nvSpPr>
          <p:spPr>
            <a:xfrm>
              <a:off x="4517886" y="1230957"/>
              <a:ext cx="1849130" cy="103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extrusionOk="0">
                  <a:moveTo>
                    <a:pt x="0" y="20412"/>
                  </a:moveTo>
                  <a:cubicBezTo>
                    <a:pt x="3613" y="10122"/>
                    <a:pt x="7227" y="-168"/>
                    <a:pt x="10827" y="2"/>
                  </a:cubicBezTo>
                  <a:cubicBezTo>
                    <a:pt x="14427" y="172"/>
                    <a:pt x="21600" y="21432"/>
                    <a:pt x="21600" y="21432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6" name="Freeform 246"/>
            <p:cNvSpPr/>
            <p:nvPr/>
          </p:nvSpPr>
          <p:spPr>
            <a:xfrm rot="10800000" flipH="1">
              <a:off x="4517886" y="898293"/>
              <a:ext cx="1849130" cy="103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extrusionOk="0">
                  <a:moveTo>
                    <a:pt x="0" y="20412"/>
                  </a:moveTo>
                  <a:cubicBezTo>
                    <a:pt x="3613" y="10122"/>
                    <a:pt x="7227" y="-168"/>
                    <a:pt x="10827" y="2"/>
                  </a:cubicBezTo>
                  <a:cubicBezTo>
                    <a:pt x="14427" y="172"/>
                    <a:pt x="21600" y="21432"/>
                    <a:pt x="21600" y="21432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7" name="Straight Connector 220"/>
            <p:cNvSpPr/>
            <p:nvPr/>
          </p:nvSpPr>
          <p:spPr>
            <a:xfrm>
              <a:off x="22086" y="1300131"/>
              <a:ext cx="4495801" cy="29155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8" name="Straight Connector 255"/>
            <p:cNvSpPr/>
            <p:nvPr/>
          </p:nvSpPr>
          <p:spPr>
            <a:xfrm flipV="1">
              <a:off x="2235" y="678460"/>
              <a:ext cx="7544449" cy="17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9" name="Straight Connector 258"/>
            <p:cNvSpPr/>
            <p:nvPr/>
          </p:nvSpPr>
          <p:spPr>
            <a:xfrm flipV="1">
              <a:off x="6367014" y="876207"/>
              <a:ext cx="1190065" cy="2208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0" name="Freeform 265"/>
            <p:cNvSpPr/>
            <p:nvPr/>
          </p:nvSpPr>
          <p:spPr>
            <a:xfrm>
              <a:off x="1687443" y="572069"/>
              <a:ext cx="1849130" cy="103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extrusionOk="0">
                  <a:moveTo>
                    <a:pt x="0" y="20412"/>
                  </a:moveTo>
                  <a:cubicBezTo>
                    <a:pt x="3613" y="10122"/>
                    <a:pt x="7227" y="-168"/>
                    <a:pt x="10827" y="2"/>
                  </a:cubicBezTo>
                  <a:cubicBezTo>
                    <a:pt x="14427" y="172"/>
                    <a:pt x="21600" y="21432"/>
                    <a:pt x="21600" y="21432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1" name="Freeform 266"/>
            <p:cNvSpPr/>
            <p:nvPr/>
          </p:nvSpPr>
          <p:spPr>
            <a:xfrm rot="10800000" flipH="1">
              <a:off x="1698486" y="233330"/>
              <a:ext cx="1849130" cy="103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extrusionOk="0">
                  <a:moveTo>
                    <a:pt x="0" y="20412"/>
                  </a:moveTo>
                  <a:cubicBezTo>
                    <a:pt x="3613" y="10122"/>
                    <a:pt x="7227" y="-168"/>
                    <a:pt x="10827" y="2"/>
                  </a:cubicBezTo>
                  <a:cubicBezTo>
                    <a:pt x="14427" y="172"/>
                    <a:pt x="21600" y="21432"/>
                    <a:pt x="21600" y="21432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2" name="Straight Connector 269"/>
            <p:cNvSpPr/>
            <p:nvPr/>
          </p:nvSpPr>
          <p:spPr>
            <a:xfrm>
              <a:off x="2234" y="888693"/>
              <a:ext cx="4515653" cy="1451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3" name="Freeform 271"/>
            <p:cNvSpPr/>
            <p:nvPr/>
          </p:nvSpPr>
          <p:spPr>
            <a:xfrm>
              <a:off x="575756" y="1449030"/>
              <a:ext cx="1849130" cy="103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extrusionOk="0">
                  <a:moveTo>
                    <a:pt x="0" y="20412"/>
                  </a:moveTo>
                  <a:cubicBezTo>
                    <a:pt x="3613" y="10122"/>
                    <a:pt x="7227" y="-168"/>
                    <a:pt x="10827" y="2"/>
                  </a:cubicBezTo>
                  <a:cubicBezTo>
                    <a:pt x="14427" y="172"/>
                    <a:pt x="21600" y="21432"/>
                    <a:pt x="21600" y="21432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4" name="Freeform 272"/>
            <p:cNvSpPr/>
            <p:nvPr/>
          </p:nvSpPr>
          <p:spPr>
            <a:xfrm rot="10800000" flipH="1">
              <a:off x="586475" y="1105321"/>
              <a:ext cx="1849130" cy="103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extrusionOk="0">
                  <a:moveTo>
                    <a:pt x="0" y="20412"/>
                  </a:moveTo>
                  <a:cubicBezTo>
                    <a:pt x="3613" y="10122"/>
                    <a:pt x="7227" y="-168"/>
                    <a:pt x="10827" y="2"/>
                  </a:cubicBezTo>
                  <a:cubicBezTo>
                    <a:pt x="14427" y="172"/>
                    <a:pt x="21600" y="21432"/>
                    <a:pt x="21600" y="21432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5" name="Straight Connector 276"/>
            <p:cNvSpPr/>
            <p:nvPr/>
          </p:nvSpPr>
          <p:spPr>
            <a:xfrm>
              <a:off x="3304" y="1103789"/>
              <a:ext cx="591722" cy="153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6" name="Straight Connector 284"/>
            <p:cNvSpPr/>
            <p:nvPr/>
          </p:nvSpPr>
          <p:spPr>
            <a:xfrm flipV="1">
              <a:off x="2424886" y="1529542"/>
              <a:ext cx="5121798" cy="2273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7" name="Straight Connector 286"/>
            <p:cNvSpPr/>
            <p:nvPr/>
          </p:nvSpPr>
          <p:spPr>
            <a:xfrm flipV="1">
              <a:off x="2432367" y="1088092"/>
              <a:ext cx="5114317" cy="1723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8" name="Straight Connector 292"/>
            <p:cNvSpPr/>
            <p:nvPr/>
          </p:nvSpPr>
          <p:spPr>
            <a:xfrm>
              <a:off x="11885" y="1536108"/>
              <a:ext cx="591722" cy="153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708" name="Group 66"/>
            <p:cNvGrpSpPr/>
            <p:nvPr/>
          </p:nvGrpSpPr>
          <p:grpSpPr>
            <a:xfrm>
              <a:off x="5253762" y="46410"/>
              <a:ext cx="1701200" cy="367877"/>
              <a:chOff x="0" y="0"/>
              <a:chExt cx="1701198" cy="367875"/>
            </a:xfrm>
          </p:grpSpPr>
          <p:sp>
            <p:nvSpPr>
              <p:cNvPr id="679" name="Rectangle 544"/>
              <p:cNvSpPr/>
              <p:nvPr/>
            </p:nvSpPr>
            <p:spPr>
              <a:xfrm>
                <a:off x="0" y="-1"/>
                <a:ext cx="1701199" cy="367877"/>
              </a:xfrm>
              <a:prstGeom prst="rect">
                <a:avLst/>
              </a:prstGeom>
              <a:solidFill>
                <a:srgbClr val="A3A3A3">
                  <a:alpha val="93000"/>
                </a:srgbClr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686" name="Group 55"/>
              <p:cNvGrpSpPr/>
              <p:nvPr/>
            </p:nvGrpSpPr>
            <p:grpSpPr>
              <a:xfrm>
                <a:off x="1035903" y="150721"/>
                <a:ext cx="195122" cy="193266"/>
                <a:chOff x="0" y="0"/>
                <a:chExt cx="195120" cy="193264"/>
              </a:xfrm>
            </p:grpSpPr>
            <p:grpSp>
              <p:nvGrpSpPr>
                <p:cNvPr id="682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680" name="Oval 571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681" name="Picture 572" descr="Picture 572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685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683" name="Rectangle 569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84" name="Rectangle 570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693" name="Group 56"/>
              <p:cNvGrpSpPr/>
              <p:nvPr/>
            </p:nvGrpSpPr>
            <p:grpSpPr>
              <a:xfrm>
                <a:off x="1431757" y="32755"/>
                <a:ext cx="195122" cy="193266"/>
                <a:chOff x="0" y="0"/>
                <a:chExt cx="195120" cy="193264"/>
              </a:xfrm>
            </p:grpSpPr>
            <p:grpSp>
              <p:nvGrpSpPr>
                <p:cNvPr id="689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687" name="Oval 565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688" name="Picture 566" descr="Picture 566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692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690" name="Rectangle 563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91" name="Rectangle 564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700" name="Group 63"/>
              <p:cNvGrpSpPr/>
              <p:nvPr/>
            </p:nvGrpSpPr>
            <p:grpSpPr>
              <a:xfrm>
                <a:off x="587900" y="58580"/>
                <a:ext cx="195122" cy="193266"/>
                <a:chOff x="0" y="0"/>
                <a:chExt cx="195120" cy="193264"/>
              </a:xfrm>
            </p:grpSpPr>
            <p:grpSp>
              <p:nvGrpSpPr>
                <p:cNvPr id="696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694" name="Oval 559"/>
                  <p:cNvSpPr/>
                  <p:nvPr/>
                </p:nvSpPr>
                <p:spPr>
                  <a:xfrm rot="5400000">
                    <a:off x="3773" y="-729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695" name="Picture 560" descr="Picture 560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699" name="Group 52"/>
                <p:cNvGrpSpPr/>
                <p:nvPr/>
              </p:nvGrpSpPr>
              <p:grpSpPr>
                <a:xfrm>
                  <a:off x="21265" y="82106"/>
                  <a:ext cx="156703" cy="32175"/>
                  <a:chOff x="0" y="0"/>
                  <a:chExt cx="156701" cy="32173"/>
                </a:xfrm>
              </p:grpSpPr>
              <p:sp>
                <p:nvSpPr>
                  <p:cNvPr id="697" name="Rectangle 557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98" name="Rectangle 558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707" name="Group 70"/>
              <p:cNvGrpSpPr/>
              <p:nvPr/>
            </p:nvGrpSpPr>
            <p:grpSpPr>
              <a:xfrm>
                <a:off x="142241" y="128852"/>
                <a:ext cx="195121" cy="193266"/>
                <a:chOff x="0" y="0"/>
                <a:chExt cx="195120" cy="193264"/>
              </a:xfrm>
            </p:grpSpPr>
            <p:grpSp>
              <p:nvGrpSpPr>
                <p:cNvPr id="703" name="Group 24"/>
                <p:cNvGrpSpPr/>
                <p:nvPr/>
              </p:nvGrpSpPr>
              <p:grpSpPr>
                <a:xfrm>
                  <a:off x="-1" y="-1"/>
                  <a:ext cx="195122" cy="193266"/>
                  <a:chOff x="0" y="0"/>
                  <a:chExt cx="195120" cy="193264"/>
                </a:xfrm>
              </p:grpSpPr>
              <p:sp>
                <p:nvSpPr>
                  <p:cNvPr id="701" name="Oval 553"/>
                  <p:cNvSpPr/>
                  <p:nvPr/>
                </p:nvSpPr>
                <p:spPr>
                  <a:xfrm rot="5400000">
                    <a:off x="3773" y="-728"/>
                    <a:ext cx="187575" cy="195121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702" name="Picture 554" descr="Picture 554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 rot="10800000">
                    <a:off x="0" y="-1"/>
                    <a:ext cx="195121" cy="1932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706" name="Group 52"/>
                <p:cNvGrpSpPr/>
                <p:nvPr/>
              </p:nvGrpSpPr>
              <p:grpSpPr>
                <a:xfrm>
                  <a:off x="21265" y="82106"/>
                  <a:ext cx="156702" cy="32175"/>
                  <a:chOff x="0" y="0"/>
                  <a:chExt cx="156701" cy="32173"/>
                </a:xfrm>
              </p:grpSpPr>
              <p:sp>
                <p:nvSpPr>
                  <p:cNvPr id="704" name="Rectangle 551"/>
                  <p:cNvSpPr/>
                  <p:nvPr/>
                </p:nvSpPr>
                <p:spPr>
                  <a:xfrm rot="5400000" flipH="1">
                    <a:off x="23061" y="-23062"/>
                    <a:ext cx="32175" cy="78298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05" name="Rectangle 552"/>
                  <p:cNvSpPr/>
                  <p:nvPr/>
                </p:nvSpPr>
                <p:spPr>
                  <a:xfrm rot="5400000" flipH="1">
                    <a:off x="101466" y="-23062"/>
                    <a:ext cx="32175" cy="78298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  <p:sp>
          <p:nvSpPr>
            <p:cNvPr id="709" name="Freeform 573"/>
            <p:cNvSpPr/>
            <p:nvPr/>
          </p:nvSpPr>
          <p:spPr>
            <a:xfrm>
              <a:off x="5140159" y="355131"/>
              <a:ext cx="1849130" cy="103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extrusionOk="0">
                  <a:moveTo>
                    <a:pt x="0" y="20412"/>
                  </a:moveTo>
                  <a:cubicBezTo>
                    <a:pt x="3613" y="10122"/>
                    <a:pt x="7227" y="-168"/>
                    <a:pt x="10827" y="2"/>
                  </a:cubicBezTo>
                  <a:cubicBezTo>
                    <a:pt x="14427" y="172"/>
                    <a:pt x="21600" y="21432"/>
                    <a:pt x="21600" y="21432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0" name="Freeform 574"/>
            <p:cNvSpPr/>
            <p:nvPr/>
          </p:nvSpPr>
          <p:spPr>
            <a:xfrm rot="10800000" flipH="1">
              <a:off x="5140159" y="379"/>
              <a:ext cx="1849130" cy="103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extrusionOk="0">
                  <a:moveTo>
                    <a:pt x="0" y="20412"/>
                  </a:moveTo>
                  <a:cubicBezTo>
                    <a:pt x="3613" y="10122"/>
                    <a:pt x="7227" y="-168"/>
                    <a:pt x="10827" y="2"/>
                  </a:cubicBezTo>
                  <a:cubicBezTo>
                    <a:pt x="14427" y="172"/>
                    <a:pt x="21600" y="21432"/>
                    <a:pt x="21600" y="21432"/>
                  </a:cubicBezTo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1" name="Straight Connector 575"/>
            <p:cNvSpPr/>
            <p:nvPr/>
          </p:nvSpPr>
          <p:spPr>
            <a:xfrm>
              <a:off x="3527286" y="233331"/>
              <a:ext cx="4019397" cy="308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2" name="Straight Connector 576"/>
            <p:cNvSpPr/>
            <p:nvPr/>
          </p:nvSpPr>
          <p:spPr>
            <a:xfrm flipV="1">
              <a:off x="6974262" y="452872"/>
              <a:ext cx="572422" cy="12954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3" name="Straight Connector 577"/>
            <p:cNvSpPr/>
            <p:nvPr/>
          </p:nvSpPr>
          <p:spPr>
            <a:xfrm flipV="1">
              <a:off x="6944242" y="379"/>
              <a:ext cx="602442" cy="246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4" name="Straight Connector 582"/>
            <p:cNvSpPr/>
            <p:nvPr/>
          </p:nvSpPr>
          <p:spPr>
            <a:xfrm flipV="1">
              <a:off x="0" y="0"/>
              <a:ext cx="5146960" cy="5884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5" name="Straight Connector 587"/>
            <p:cNvSpPr/>
            <p:nvPr/>
          </p:nvSpPr>
          <p:spPr>
            <a:xfrm flipV="1">
              <a:off x="22085" y="452359"/>
              <a:ext cx="5151204" cy="9572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6" name="Straight Connector 594"/>
            <p:cNvSpPr/>
            <p:nvPr/>
          </p:nvSpPr>
          <p:spPr>
            <a:xfrm>
              <a:off x="6367671" y="1332159"/>
              <a:ext cx="1143001" cy="158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7" name="Straight Connector 502"/>
            <p:cNvSpPr/>
            <p:nvPr/>
          </p:nvSpPr>
          <p:spPr>
            <a:xfrm flipV="1">
              <a:off x="14067" y="238247"/>
              <a:ext cx="1695463" cy="612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5600" y="3124200"/>
            <a:ext cx="2057400" cy="1960653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But this does NOT occur for ALL materials</a:t>
            </a:r>
          </a:p>
        </p:txBody>
      </p:sp>
      <p:sp>
        <p:nvSpPr>
          <p:cNvPr id="722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915400" cy="58674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In many materials, spins themselves pair up oppositely (countering charge repulsion)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	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2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In some atoms, spin directions are locked by electrons in other atomic orbitals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And in some atomic mixtures (such as steels), 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minute quantities of certain impurities can lock up spins</a:t>
            </a:r>
          </a:p>
          <a:p>
            <a:pPr>
              <a:defRPr sz="2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For a material to suck in magnetic fields</a:t>
            </a:r>
          </a:p>
          <a:p>
            <a:pPr>
              <a:defRPr sz="10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(which ALSO means that it will be ATTRACTED BY MAGNETS)</a:t>
            </a:r>
          </a:p>
          <a:p>
            <a:pPr algn="ctr">
              <a:tabLst>
                <a:tab pos="444500" algn="l"/>
              </a:tabLst>
              <a:defRPr sz="11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	IT MUST HAVE SOME UNPAIRED, UNLOCKED, ELECTRON SPINS</a:t>
            </a:r>
          </a:p>
        </p:txBody>
      </p:sp>
      <p:grpSp>
        <p:nvGrpSpPr>
          <p:cNvPr id="725" name="Group 44"/>
          <p:cNvGrpSpPr/>
          <p:nvPr/>
        </p:nvGrpSpPr>
        <p:grpSpPr>
          <a:xfrm>
            <a:off x="7391400" y="3180103"/>
            <a:ext cx="540337" cy="533151"/>
            <a:chOff x="0" y="0"/>
            <a:chExt cx="540336" cy="533150"/>
          </a:xfrm>
        </p:grpSpPr>
        <p:sp>
          <p:nvSpPr>
            <p:cNvPr id="723" name="Oval 45"/>
            <p:cNvSpPr/>
            <p:nvPr/>
          </p:nvSpPr>
          <p:spPr>
            <a:xfrm>
              <a:off x="8513" y="-1"/>
              <a:ext cx="524427" cy="533152"/>
            </a:xfrm>
            <a:prstGeom prst="ellipse">
              <a:avLst/>
            </a:prstGeom>
            <a:solidFill>
              <a:srgbClr val="69F214">
                <a:alpha val="38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24" name="Picture 46" descr="Picture 4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5400000">
              <a:off x="3593" y="-3594"/>
              <a:ext cx="533150" cy="540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28" name="Group 47"/>
          <p:cNvGrpSpPr/>
          <p:nvPr/>
        </p:nvGrpSpPr>
        <p:grpSpPr>
          <a:xfrm>
            <a:off x="7421881" y="4475502"/>
            <a:ext cx="540337" cy="533152"/>
            <a:chOff x="0" y="0"/>
            <a:chExt cx="540336" cy="533150"/>
          </a:xfrm>
        </p:grpSpPr>
        <p:sp>
          <p:nvSpPr>
            <p:cNvPr id="726" name="Oval 48"/>
            <p:cNvSpPr/>
            <p:nvPr/>
          </p:nvSpPr>
          <p:spPr>
            <a:xfrm rot="10800000">
              <a:off x="7397" y="-1"/>
              <a:ext cx="524427" cy="533152"/>
            </a:xfrm>
            <a:prstGeom prst="ellipse">
              <a:avLst/>
            </a:prstGeom>
            <a:solidFill>
              <a:srgbClr val="69F214">
                <a:alpha val="38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27" name="Picture 49" descr="Picture 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3593" y="-3593"/>
              <a:ext cx="533150" cy="540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29" name="Rectangle 3"/>
          <p:cNvSpPr txBox="1"/>
          <p:nvPr/>
        </p:nvSpPr>
        <p:spPr>
          <a:xfrm>
            <a:off x="3429000" y="1295400"/>
            <a:ext cx="5562600" cy="854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Magnetic fields of paired electrons cancel</a:t>
            </a:r>
          </a:p>
          <a:p>
            <a:pPr>
              <a:spcBef>
                <a:spcPts val="400"/>
              </a:spcBef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=&gt; External magnetic fields then have no effect</a:t>
            </a:r>
          </a:p>
        </p:txBody>
      </p:sp>
      <p:grpSp>
        <p:nvGrpSpPr>
          <p:cNvPr id="761" name="Group 78"/>
          <p:cNvGrpSpPr/>
          <p:nvPr/>
        </p:nvGrpSpPr>
        <p:grpSpPr>
          <a:xfrm>
            <a:off x="381000" y="1301878"/>
            <a:ext cx="2895600" cy="1027192"/>
            <a:chOff x="0" y="0"/>
            <a:chExt cx="2895600" cy="1027190"/>
          </a:xfrm>
        </p:grpSpPr>
        <p:sp>
          <p:nvSpPr>
            <p:cNvPr id="730" name="Rectangle 27"/>
            <p:cNvSpPr/>
            <p:nvPr/>
          </p:nvSpPr>
          <p:spPr>
            <a:xfrm>
              <a:off x="0" y="0"/>
              <a:ext cx="2895600" cy="1027191"/>
            </a:xfrm>
            <a:prstGeom prst="rect">
              <a:avLst/>
            </a:prstGeom>
            <a:solidFill>
              <a:srgbClr val="A3A3A3">
                <a:alpha val="93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745" name="Group 77"/>
            <p:cNvGrpSpPr/>
            <p:nvPr/>
          </p:nvGrpSpPr>
          <p:grpSpPr>
            <a:xfrm>
              <a:off x="280951" y="417591"/>
              <a:ext cx="856422" cy="401852"/>
              <a:chOff x="0" y="0"/>
              <a:chExt cx="856420" cy="401850"/>
            </a:xfrm>
          </p:grpSpPr>
          <p:grpSp>
            <p:nvGrpSpPr>
              <p:cNvPr id="737" name="Group 63"/>
              <p:cNvGrpSpPr/>
              <p:nvPr/>
            </p:nvGrpSpPr>
            <p:grpSpPr>
              <a:xfrm>
                <a:off x="436876" y="-1"/>
                <a:ext cx="419545" cy="399298"/>
                <a:chOff x="0" y="0"/>
                <a:chExt cx="419544" cy="399296"/>
              </a:xfrm>
            </p:grpSpPr>
            <p:grpSp>
              <p:nvGrpSpPr>
                <p:cNvPr id="733" name="Group 24"/>
                <p:cNvGrpSpPr/>
                <p:nvPr/>
              </p:nvGrpSpPr>
              <p:grpSpPr>
                <a:xfrm>
                  <a:off x="0" y="-1"/>
                  <a:ext cx="419545" cy="399298"/>
                  <a:chOff x="0" y="0"/>
                  <a:chExt cx="419544" cy="399296"/>
                </a:xfrm>
              </p:grpSpPr>
              <p:sp>
                <p:nvSpPr>
                  <p:cNvPr id="731" name="Oval 42"/>
                  <p:cNvSpPr/>
                  <p:nvPr/>
                </p:nvSpPr>
                <p:spPr>
                  <a:xfrm>
                    <a:off x="6610" y="-1"/>
                    <a:ext cx="407193" cy="399298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732" name="Picture 43" descr="Picture 43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 rot="5400000">
                    <a:off x="10123" y="-10124"/>
                    <a:ext cx="399298" cy="41954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736" name="Group 52"/>
                <p:cNvGrpSpPr/>
                <p:nvPr/>
              </p:nvGrpSpPr>
              <p:grpSpPr>
                <a:xfrm>
                  <a:off x="178237" y="35103"/>
                  <a:ext cx="69847" cy="320675"/>
                  <a:chOff x="0" y="0"/>
                  <a:chExt cx="69846" cy="320674"/>
                </a:xfrm>
              </p:grpSpPr>
              <p:sp>
                <p:nvSpPr>
                  <p:cNvPr id="734" name="Rectangle 40"/>
                  <p:cNvSpPr/>
                  <p:nvPr/>
                </p:nvSpPr>
                <p:spPr>
                  <a:xfrm flipH="1">
                    <a:off x="0" y="160448"/>
                    <a:ext cx="69847" cy="16022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35" name="Rectangle 41"/>
                  <p:cNvSpPr/>
                  <p:nvPr/>
                </p:nvSpPr>
                <p:spPr>
                  <a:xfrm flipH="1">
                    <a:off x="0" y="0"/>
                    <a:ext cx="69847" cy="160227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744" name="Group 70"/>
              <p:cNvGrpSpPr/>
              <p:nvPr/>
            </p:nvGrpSpPr>
            <p:grpSpPr>
              <a:xfrm>
                <a:off x="-1" y="2553"/>
                <a:ext cx="419545" cy="399298"/>
                <a:chOff x="0" y="0"/>
                <a:chExt cx="419544" cy="399296"/>
              </a:xfrm>
            </p:grpSpPr>
            <p:grpSp>
              <p:nvGrpSpPr>
                <p:cNvPr id="740" name="Group 24"/>
                <p:cNvGrpSpPr/>
                <p:nvPr/>
              </p:nvGrpSpPr>
              <p:grpSpPr>
                <a:xfrm>
                  <a:off x="0" y="0"/>
                  <a:ext cx="419545" cy="399297"/>
                  <a:chOff x="0" y="0"/>
                  <a:chExt cx="419544" cy="399296"/>
                </a:xfrm>
              </p:grpSpPr>
              <p:sp>
                <p:nvSpPr>
                  <p:cNvPr id="738" name="Oval 36"/>
                  <p:cNvSpPr/>
                  <p:nvPr/>
                </p:nvSpPr>
                <p:spPr>
                  <a:xfrm rot="10800000">
                    <a:off x="5742" y="0"/>
                    <a:ext cx="407193" cy="399297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739" name="Picture 37" descr="Picture 37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 rot="16200000">
                    <a:off x="10123" y="-10124"/>
                    <a:ext cx="399298" cy="41954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743" name="Group 52"/>
                <p:cNvGrpSpPr/>
                <p:nvPr/>
              </p:nvGrpSpPr>
              <p:grpSpPr>
                <a:xfrm>
                  <a:off x="171461" y="43518"/>
                  <a:ext cx="69847" cy="320676"/>
                  <a:chOff x="0" y="0"/>
                  <a:chExt cx="69846" cy="320674"/>
                </a:xfrm>
              </p:grpSpPr>
              <p:sp>
                <p:nvSpPr>
                  <p:cNvPr id="741" name="Rectangle 34"/>
                  <p:cNvSpPr/>
                  <p:nvPr/>
                </p:nvSpPr>
                <p:spPr>
                  <a:xfrm rot="10800000" flipH="1">
                    <a:off x="0" y="0"/>
                    <a:ext cx="69847" cy="16022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42" name="Rectangle 35"/>
                  <p:cNvSpPr/>
                  <p:nvPr/>
                </p:nvSpPr>
                <p:spPr>
                  <a:xfrm rot="10800000" flipH="1">
                    <a:off x="0" y="160448"/>
                    <a:ext cx="69847" cy="160227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  <p:grpSp>
          <p:nvGrpSpPr>
            <p:cNvPr id="760" name="Group 76"/>
            <p:cNvGrpSpPr/>
            <p:nvPr/>
          </p:nvGrpSpPr>
          <p:grpSpPr>
            <a:xfrm>
              <a:off x="1707841" y="38360"/>
              <a:ext cx="882960" cy="892596"/>
              <a:chOff x="0" y="0"/>
              <a:chExt cx="882958" cy="892595"/>
            </a:xfrm>
          </p:grpSpPr>
          <p:grpSp>
            <p:nvGrpSpPr>
              <p:cNvPr id="752" name="Group 63"/>
              <p:cNvGrpSpPr/>
              <p:nvPr/>
            </p:nvGrpSpPr>
            <p:grpSpPr>
              <a:xfrm>
                <a:off x="304365" y="313415"/>
                <a:ext cx="578594" cy="579181"/>
                <a:chOff x="0" y="0"/>
                <a:chExt cx="578593" cy="579179"/>
              </a:xfrm>
            </p:grpSpPr>
            <p:grpSp>
              <p:nvGrpSpPr>
                <p:cNvPr id="748" name="Group 24"/>
                <p:cNvGrpSpPr/>
                <p:nvPr/>
              </p:nvGrpSpPr>
              <p:grpSpPr>
                <a:xfrm>
                  <a:off x="0" y="0"/>
                  <a:ext cx="578594" cy="579180"/>
                  <a:chOff x="0" y="0"/>
                  <a:chExt cx="578593" cy="579179"/>
                </a:xfrm>
              </p:grpSpPr>
              <p:sp>
                <p:nvSpPr>
                  <p:cNvPr id="746" name="Oval 67"/>
                  <p:cNvSpPr/>
                  <p:nvPr/>
                </p:nvSpPr>
                <p:spPr>
                  <a:xfrm rot="2770452">
                    <a:off x="86000" y="90254"/>
                    <a:ext cx="407193" cy="399299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747" name="Picture 68" descr="Picture 68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 rot="8170452">
                    <a:off x="89648" y="79817"/>
                    <a:ext cx="399298" cy="41954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751" name="Group 52"/>
                <p:cNvGrpSpPr/>
                <p:nvPr/>
              </p:nvGrpSpPr>
              <p:grpSpPr>
                <a:xfrm>
                  <a:off x="154819" y="152896"/>
                  <a:ext cx="279718" cy="272448"/>
                  <a:chOff x="0" y="0"/>
                  <a:chExt cx="279716" cy="272447"/>
                </a:xfrm>
              </p:grpSpPr>
              <p:sp>
                <p:nvSpPr>
                  <p:cNvPr id="749" name="Rectangle 65"/>
                  <p:cNvSpPr/>
                  <p:nvPr/>
                </p:nvSpPr>
                <p:spPr>
                  <a:xfrm rot="2770452" flipH="1">
                    <a:off x="47057" y="111663"/>
                    <a:ext cx="69847" cy="16022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50" name="Rectangle 66"/>
                  <p:cNvSpPr/>
                  <p:nvPr/>
                </p:nvSpPr>
                <p:spPr>
                  <a:xfrm rot="2770452" flipH="1">
                    <a:off x="162813" y="557"/>
                    <a:ext cx="69847" cy="160227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759" name="Group 70"/>
              <p:cNvGrpSpPr/>
              <p:nvPr/>
            </p:nvGrpSpPr>
            <p:grpSpPr>
              <a:xfrm>
                <a:off x="-1" y="0"/>
                <a:ext cx="578595" cy="579180"/>
                <a:chOff x="0" y="0"/>
                <a:chExt cx="578593" cy="579179"/>
              </a:xfrm>
            </p:grpSpPr>
            <p:grpSp>
              <p:nvGrpSpPr>
                <p:cNvPr id="755" name="Group 24"/>
                <p:cNvGrpSpPr/>
                <p:nvPr/>
              </p:nvGrpSpPr>
              <p:grpSpPr>
                <a:xfrm>
                  <a:off x="-1" y="0"/>
                  <a:ext cx="578595" cy="579180"/>
                  <a:chOff x="0" y="0"/>
                  <a:chExt cx="578593" cy="579179"/>
                </a:xfrm>
              </p:grpSpPr>
              <p:sp>
                <p:nvSpPr>
                  <p:cNvPr id="753" name="Oval 74"/>
                  <p:cNvSpPr/>
                  <p:nvPr/>
                </p:nvSpPr>
                <p:spPr>
                  <a:xfrm rot="13570452">
                    <a:off x="85400" y="89627"/>
                    <a:ext cx="407193" cy="399299"/>
                  </a:xfrm>
                  <a:prstGeom prst="ellipse">
                    <a:avLst/>
                  </a:prstGeom>
                  <a:solidFill>
                    <a:srgbClr val="69F214">
                      <a:alpha val="38000"/>
                    </a:srgbClr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754" name="Picture 75" descr="Picture 75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 rot="18970452">
                    <a:off x="89648" y="79817"/>
                    <a:ext cx="399298" cy="41954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758" name="Group 52"/>
                <p:cNvGrpSpPr/>
                <p:nvPr/>
              </p:nvGrpSpPr>
              <p:grpSpPr>
                <a:xfrm>
                  <a:off x="144056" y="153835"/>
                  <a:ext cx="279718" cy="272449"/>
                  <a:chOff x="0" y="0"/>
                  <a:chExt cx="279716" cy="272447"/>
                </a:xfrm>
              </p:grpSpPr>
              <p:sp>
                <p:nvSpPr>
                  <p:cNvPr id="756" name="Rectangle 72"/>
                  <p:cNvSpPr/>
                  <p:nvPr/>
                </p:nvSpPr>
                <p:spPr>
                  <a:xfrm rot="13570452" flipH="1">
                    <a:off x="162813" y="557"/>
                    <a:ext cx="69847" cy="16022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57" name="Rectangle 73"/>
                  <p:cNvSpPr/>
                  <p:nvPr/>
                </p:nvSpPr>
                <p:spPr>
                  <a:xfrm rot="13570452" flipH="1">
                    <a:off x="47057" y="111663"/>
                    <a:ext cx="69847" cy="160227"/>
                  </a:xfrm>
                  <a:prstGeom prst="rect">
                    <a:avLst/>
                  </a:prstGeom>
                  <a:solidFill>
                    <a:srgbClr val="0A8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8534400" cy="5199857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Then that material is called a </a:t>
            </a:r>
            <a:r>
              <a:rPr b="1"/>
              <a:t>ferromagnetic</a:t>
            </a:r>
            <a:r>
              <a:t> (= it behaves like iron)</a:t>
            </a:r>
          </a:p>
          <a:p>
            <a:pPr>
              <a:defRPr sz="1600" b="1">
                <a:solidFill>
                  <a:srgbClr val="FFDE1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Ferromagnetic materials are attracted to magnets</a:t>
            </a:r>
          </a:p>
          <a:p>
            <a:pPr algn="ctr">
              <a:defRPr sz="12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Ferromagnetic shapes trap &amp; redirect external magnetic fields</a:t>
            </a:r>
          </a:p>
          <a:p>
            <a:pPr algn="ctr">
              <a:defRPr sz="2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And because ferromagnetic materials DO "suck in" magnetic fields: </a:t>
            </a:r>
          </a:p>
          <a:p>
            <a:pPr>
              <a:tabLst>
                <a:tab pos="444500" algn="l"/>
                <a:tab pos="914400" algn="l"/>
                <a:tab pos="1358900" algn="l"/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They can be made into special shapes, called </a:t>
            </a:r>
            <a:r>
              <a:rPr b="1"/>
              <a:t>POLE PIECES</a:t>
            </a:r>
            <a:r>
              <a:t>, which</a:t>
            </a:r>
          </a:p>
          <a:p>
            <a:pPr>
              <a:tabLst>
                <a:tab pos="444500" algn="l"/>
                <a:tab pos="914400" algn="l"/>
                <a:tab pos="1358900" algn="l"/>
                <a:tab pos="18288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b="1">
                <a:solidFill>
                  <a:srgbClr val="FBC901"/>
                </a:solidFill>
              </a:rPr>
              <a:t>concentrate and direct magnetic fields where we need them</a:t>
            </a:r>
            <a:r>
              <a:rPr>
                <a:solidFill>
                  <a:srgbClr val="FBC901"/>
                </a:solidFill>
              </a:rPr>
              <a:t>,</a:t>
            </a:r>
            <a:endParaRPr sz="500"/>
          </a:p>
          <a:p>
            <a:pPr>
              <a:tabLst>
                <a:tab pos="444500" algn="l"/>
                <a:tab pos="914400" algn="l"/>
                <a:tab pos="1358900" algn="l"/>
                <a:tab pos="18288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  <a:tab pos="1828800" algn="l"/>
              </a:tabLst>
              <a:defRPr sz="500">
                <a:latin typeface="+mn-lt"/>
                <a:ea typeface="+mn-ea"/>
                <a:cs typeface="+mn-cs"/>
                <a:sym typeface="Arial"/>
              </a:defRPr>
            </a:pPr>
            <a:r>
              <a:t>			</a:t>
            </a:r>
            <a:r>
              <a:rPr sz="1800"/>
              <a:t>as required in both </a:t>
            </a:r>
            <a:r>
              <a:rPr sz="1800" b="1"/>
              <a:t>electric motors </a:t>
            </a:r>
            <a:r>
              <a:rPr sz="1800"/>
              <a:t>and</a:t>
            </a:r>
            <a:r>
              <a:rPr sz="1800" b="1"/>
              <a:t> electric generators </a:t>
            </a:r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>
              <a:tabLst>
                <a:tab pos="444500" algn="l"/>
                <a:tab pos="9144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I am NOW FINALLY ready to explain!</a:t>
            </a:r>
          </a:p>
        </p:txBody>
      </p:sp>
      <p:sp>
        <p:nvSpPr>
          <p:cNvPr id="764" name="Rectangle 2"/>
          <p:cNvSpPr txBox="1">
            <a:spLocks noGrp="1"/>
          </p:cNvSpPr>
          <p:nvPr>
            <p:ph type="title"/>
          </p:nvPr>
        </p:nvSpPr>
        <p:spPr>
          <a:xfrm>
            <a:off x="0" y="-228600"/>
            <a:ext cx="9144000" cy="904915"/>
          </a:xfrm>
          <a:prstGeom prst="rect">
            <a:avLst/>
          </a:prstGeom>
        </p:spPr>
        <p:txBody>
          <a:bodyPr/>
          <a:lstStyle/>
          <a:p>
            <a:pPr>
              <a:defRPr sz="2400" i="1">
                <a:latin typeface="+mn-lt"/>
                <a:ea typeface="+mn-ea"/>
                <a:cs typeface="+mn-cs"/>
                <a:sym typeface="Arial"/>
              </a:defRPr>
            </a:pPr>
            <a:r>
              <a:t/>
            </a:r>
            <a:br/>
            <a:r>
              <a:rPr sz="2000"/>
              <a:t>But if spins ARE free to align opposite to an applied magnetic field: 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Motors and generators depend upon the motion of magnetic fields</a:t>
            </a:r>
          </a:p>
        </p:txBody>
      </p:sp>
      <p:sp>
        <p:nvSpPr>
          <p:cNvPr id="767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28600" y="762000"/>
            <a:ext cx="8915400" cy="2420939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Static images &amp; figures cannot show motion.  Nor can Magnetic Fields be videotaped</a:t>
            </a:r>
          </a:p>
          <a:p>
            <a:pPr>
              <a:tabLst>
                <a:tab pos="4445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Hence the computer-animated "Virtual Lab" section of WeCanFigureThisOut.org</a:t>
            </a:r>
          </a:p>
          <a:p>
            <a:pPr>
              <a:tabLst>
                <a:tab pos="4445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Where I've posted my fully animated explanation of motors and generators</a:t>
            </a:r>
          </a:p>
          <a:p>
            <a:pPr>
              <a:tabLst>
                <a:tab pos="4445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66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Please now view that complete presentation: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400">
                <a:solidFill>
                  <a:srgbClr val="FF66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solidFill>
                  <a:srgbClr val="FF66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(For each scene: View the animation, read the text explanation, then repeat the animation)</a:t>
            </a:r>
          </a:p>
        </p:txBody>
      </p:sp>
      <p:pic>
        <p:nvPicPr>
          <p:cNvPr id="76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3358820"/>
            <a:ext cx="3933862" cy="2448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08662" y="3352800"/>
            <a:ext cx="2420939" cy="2420939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Rectangle 3"/>
          <p:cNvSpPr txBox="1"/>
          <p:nvPr/>
        </p:nvSpPr>
        <p:spPr>
          <a:xfrm>
            <a:off x="0" y="6096000"/>
            <a:ext cx="91440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Its Link: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AC and DC Electric Motors</a:t>
            </a:r>
            <a:r>
              <a:t>     Its explicit URL: https://www.wecanfigurethisout.org/VL/Motors.htm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77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Review of preceding "AC &amp; DC Electric Motor" presentation:  </a:t>
            </a:r>
          </a:p>
        </p:txBody>
      </p:sp>
      <p:sp>
        <p:nvSpPr>
          <p:cNvPr id="77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76200" y="914400"/>
            <a:ext cx="5029200" cy="912876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Scenes 1 &amp; 2:  </a:t>
            </a:r>
          </a:p>
          <a:p>
            <a:pPr algn="ctr"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How one magnet can cause another to rotate.</a:t>
            </a:r>
          </a:p>
          <a:p>
            <a:pPr algn="ctr"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How magical pole switching could sustain rotation.</a:t>
            </a:r>
          </a:p>
        </p:txBody>
      </p:sp>
      <p:sp>
        <p:nvSpPr>
          <p:cNvPr id="775" name="Rectangle 3"/>
          <p:cNvSpPr txBox="1"/>
          <p:nvPr/>
        </p:nvSpPr>
        <p:spPr>
          <a:xfrm>
            <a:off x="4114800" y="2667000"/>
            <a:ext cx="5029200" cy="868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Scenes 3 &amp; 4:  </a:t>
            </a:r>
          </a:p>
          <a:p>
            <a: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How the top permanent magnet can be </a:t>
            </a:r>
          </a:p>
          <a:p>
            <a: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replaced with a non-magic electro-magnet.</a:t>
            </a:r>
          </a:p>
        </p:txBody>
      </p:sp>
      <p:pic>
        <p:nvPicPr>
          <p:cNvPr id="776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700" y="2015769"/>
            <a:ext cx="3200400" cy="2607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08181" y="3733800"/>
            <a:ext cx="2997619" cy="259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78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Review of preceding "AC &amp; DC Electric Motor" presentation (continued):  </a:t>
            </a:r>
          </a:p>
        </p:txBody>
      </p:sp>
      <p:sp>
        <p:nvSpPr>
          <p:cNvPr id="781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0" y="914400"/>
            <a:ext cx="5486400" cy="9144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Scenes 5 - 8:  </a:t>
            </a:r>
          </a:p>
          <a:p>
            <a:pPr algn="ctr"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How "split-ring" battery contacts can then switch the electro-magnet's direction of current flow every half turn</a:t>
            </a:r>
          </a:p>
        </p:txBody>
      </p:sp>
      <p:sp>
        <p:nvSpPr>
          <p:cNvPr id="782" name="Rectangle 3"/>
          <p:cNvSpPr txBox="1"/>
          <p:nvPr/>
        </p:nvSpPr>
        <p:spPr>
          <a:xfrm>
            <a:off x="4114800" y="2667000"/>
            <a:ext cx="5029200" cy="81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Scenes 8 - 11:  </a:t>
            </a:r>
          </a:p>
          <a:p>
            <a: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How a different (simpler) set of contacts can send naturally switching AC current to the electro-magnet</a:t>
            </a:r>
          </a:p>
        </p:txBody>
      </p:sp>
      <p:pic>
        <p:nvPicPr>
          <p:cNvPr id="78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108" y="1979140"/>
            <a:ext cx="3353293" cy="2565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5400" y="3733800"/>
            <a:ext cx="3429000" cy="2582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Magnetic Induction:  Motors, Generators &amp; Transformers</a:t>
            </a:r>
          </a:p>
        </p:txBody>
      </p:sp>
      <p:sp>
        <p:nvSpPr>
          <p:cNvPr id="117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963087"/>
            <a:ext cx="8991600" cy="5513914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In the preceding note set about </a:t>
            </a:r>
            <a:r>
              <a:rPr b="1"/>
              <a:t>Electric &amp; Magnetic Fields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we figured out what they are and how they work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We now want to apply that knowledge to electrical power systems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Specifically, to learning how: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>
                <a:solidFill>
                  <a:srgbClr val="FBC901"/>
                </a:solidFill>
              </a:rPr>
              <a:t>Magnetic induction </a:t>
            </a:r>
            <a:r>
              <a:t>+ </a:t>
            </a:r>
            <a:r>
              <a:rPr b="1">
                <a:solidFill>
                  <a:srgbClr val="FBC901"/>
                </a:solidFill>
              </a:rPr>
              <a:t>electro-magnetism </a:t>
            </a:r>
            <a:r>
              <a:t>provide the basis of 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b="1"/>
              <a:t>electrical motors </a:t>
            </a:r>
            <a:r>
              <a:t>and </a:t>
            </a:r>
            <a:r>
              <a:rPr b="1"/>
              <a:t>electrical generators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And how they are used in </a:t>
            </a:r>
            <a:r>
              <a:rPr b="1"/>
              <a:t>transformers</a:t>
            </a:r>
            <a:r>
              <a:t>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Which make electricity immensely more versatile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And facilitate transmission of electrical power over long distances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To get started, let's refresh our memories a bit: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 subtle problem:  The Motor's torque is not constant during rotation</a:t>
            </a:r>
          </a:p>
        </p:txBody>
      </p:sp>
      <p:sp>
        <p:nvSpPr>
          <p:cNvPr id="787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0" y="5791200"/>
            <a:ext cx="8686800" cy="8382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FFDE1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Thickness of yellow PowerPoint arrow ends up representing torque vs. rotation!</a:t>
            </a:r>
          </a:p>
        </p:txBody>
      </p:sp>
      <p:grpSp>
        <p:nvGrpSpPr>
          <p:cNvPr id="813" name="Group 4"/>
          <p:cNvGrpSpPr/>
          <p:nvPr/>
        </p:nvGrpSpPr>
        <p:grpSpPr>
          <a:xfrm>
            <a:off x="228599" y="1295361"/>
            <a:ext cx="2362201" cy="1719474"/>
            <a:chOff x="0" y="-38"/>
            <a:chExt cx="2362200" cy="1719472"/>
          </a:xfrm>
        </p:grpSpPr>
        <p:grpSp>
          <p:nvGrpSpPr>
            <p:cNvPr id="791" name="Curved Right Arrow 5"/>
            <p:cNvGrpSpPr/>
            <p:nvPr/>
          </p:nvGrpSpPr>
          <p:grpSpPr>
            <a:xfrm>
              <a:off x="286995" y="-39"/>
              <a:ext cx="1828301" cy="595228"/>
              <a:chOff x="0" y="0"/>
              <a:chExt cx="1828300" cy="595226"/>
            </a:xfrm>
          </p:grpSpPr>
          <p:sp>
            <p:nvSpPr>
              <p:cNvPr id="788" name="Shape"/>
              <p:cNvSpPr/>
              <p:nvPr/>
            </p:nvSpPr>
            <p:spPr>
              <a:xfrm rot="16200000" flipH="1">
                <a:off x="616537" y="-616537"/>
                <a:ext cx="595227" cy="1828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5" h="21600" extrusionOk="0">
                    <a:moveTo>
                      <a:pt x="1" y="9725"/>
                    </a:moveTo>
                    <a:cubicBezTo>
                      <a:pt x="1" y="14159"/>
                      <a:pt x="6373" y="18032"/>
                      <a:pt x="15492" y="19140"/>
                    </a:cubicBezTo>
                    <a:lnTo>
                      <a:pt x="15492" y="18439"/>
                    </a:lnTo>
                    <a:lnTo>
                      <a:pt x="20655" y="20328"/>
                    </a:lnTo>
                    <a:lnTo>
                      <a:pt x="15492" y="21600"/>
                    </a:lnTo>
                    <a:lnTo>
                      <a:pt x="15492" y="20898"/>
                    </a:lnTo>
                    <a:lnTo>
                      <a:pt x="15492" y="20898"/>
                    </a:lnTo>
                    <a:cubicBezTo>
                      <a:pt x="6373" y="19790"/>
                      <a:pt x="1" y="15917"/>
                      <a:pt x="1" y="11482"/>
                    </a:cubicBezTo>
                    <a:close/>
                    <a:moveTo>
                      <a:pt x="20655" y="1758"/>
                    </a:moveTo>
                    <a:cubicBezTo>
                      <a:pt x="9972" y="1758"/>
                      <a:pt x="1052" y="5594"/>
                      <a:pt x="86" y="10604"/>
                    </a:cubicBezTo>
                    <a:lnTo>
                      <a:pt x="86" y="10604"/>
                    </a:lnTo>
                    <a:cubicBezTo>
                      <a:pt x="-945" y="5255"/>
                      <a:pt x="7428" y="525"/>
                      <a:pt x="18788" y="40"/>
                    </a:cubicBezTo>
                    <a:cubicBezTo>
                      <a:pt x="19409" y="13"/>
                      <a:pt x="20032" y="0"/>
                      <a:pt x="20655" y="0"/>
                    </a:cubicBezTo>
                    <a:close/>
                  </a:path>
                </a:pathLst>
              </a:custGeom>
              <a:solidFill>
                <a:srgbClr val="FFDE1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89" name="Shape"/>
              <p:cNvSpPr/>
              <p:nvPr/>
            </p:nvSpPr>
            <p:spPr>
              <a:xfrm rot="16200000" flipH="1">
                <a:off x="151146" y="-151147"/>
                <a:ext cx="595227" cy="897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5" h="21600" extrusionOk="0">
                    <a:moveTo>
                      <a:pt x="20655" y="3581"/>
                    </a:moveTo>
                    <a:cubicBezTo>
                      <a:pt x="9972" y="3581"/>
                      <a:pt x="1052" y="11395"/>
                      <a:pt x="86" y="21600"/>
                    </a:cubicBezTo>
                    <a:lnTo>
                      <a:pt x="86" y="21600"/>
                    </a:lnTo>
                    <a:cubicBezTo>
                      <a:pt x="-945" y="10704"/>
                      <a:pt x="7428" y="1070"/>
                      <a:pt x="18788" y="81"/>
                    </a:cubicBezTo>
                    <a:cubicBezTo>
                      <a:pt x="19409" y="27"/>
                      <a:pt x="20032" y="0"/>
                      <a:pt x="20655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90" name="Line"/>
              <p:cNvSpPr/>
              <p:nvPr/>
            </p:nvSpPr>
            <p:spPr>
              <a:xfrm rot="16200000" flipH="1">
                <a:off x="616556" y="-616518"/>
                <a:ext cx="595189" cy="1828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725"/>
                    </a:moveTo>
                    <a:cubicBezTo>
                      <a:pt x="0" y="14159"/>
                      <a:pt x="6663" y="18032"/>
                      <a:pt x="16200" y="19140"/>
                    </a:cubicBezTo>
                    <a:lnTo>
                      <a:pt x="16200" y="18439"/>
                    </a:lnTo>
                    <a:lnTo>
                      <a:pt x="21600" y="20328"/>
                    </a:lnTo>
                    <a:lnTo>
                      <a:pt x="16200" y="21600"/>
                    </a:lnTo>
                    <a:lnTo>
                      <a:pt x="16200" y="20898"/>
                    </a:lnTo>
                    <a:lnTo>
                      <a:pt x="16200" y="20898"/>
                    </a:lnTo>
                    <a:cubicBezTo>
                      <a:pt x="6663" y="19790"/>
                      <a:pt x="0" y="15917"/>
                      <a:pt x="0" y="11482"/>
                    </a:cubicBezTo>
                    <a:lnTo>
                      <a:pt x="0" y="9725"/>
                    </a:lnTo>
                    <a:cubicBezTo>
                      <a:pt x="0" y="4354"/>
                      <a:pt x="9671" y="0"/>
                      <a:pt x="21600" y="0"/>
                    </a:cubicBezTo>
                    <a:lnTo>
                      <a:pt x="21600" y="1758"/>
                    </a:lnTo>
                    <a:cubicBezTo>
                      <a:pt x="10427" y="1758"/>
                      <a:pt x="1098" y="5594"/>
                      <a:pt x="88" y="10604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802" name="Group 232"/>
            <p:cNvGrpSpPr/>
            <p:nvPr/>
          </p:nvGrpSpPr>
          <p:grpSpPr>
            <a:xfrm>
              <a:off x="509988" y="277624"/>
              <a:ext cx="1335518" cy="1006179"/>
              <a:chOff x="0" y="0"/>
              <a:chExt cx="1335516" cy="1006178"/>
            </a:xfrm>
          </p:grpSpPr>
          <p:grpSp>
            <p:nvGrpSpPr>
              <p:cNvPr id="800" name="Group 212"/>
              <p:cNvGrpSpPr/>
              <p:nvPr/>
            </p:nvGrpSpPr>
            <p:grpSpPr>
              <a:xfrm>
                <a:off x="0" y="0"/>
                <a:ext cx="1335517" cy="1006179"/>
                <a:chOff x="0" y="0"/>
                <a:chExt cx="1335516" cy="1006178"/>
              </a:xfrm>
            </p:grpSpPr>
            <p:grpSp>
              <p:nvGrpSpPr>
                <p:cNvPr id="798" name="Group 141"/>
                <p:cNvGrpSpPr/>
                <p:nvPr/>
              </p:nvGrpSpPr>
              <p:grpSpPr>
                <a:xfrm>
                  <a:off x="0" y="0"/>
                  <a:ext cx="1335517" cy="1006179"/>
                  <a:chOff x="0" y="0"/>
                  <a:chExt cx="1335516" cy="1006178"/>
                </a:xfrm>
              </p:grpSpPr>
              <p:pic>
                <p:nvPicPr>
                  <p:cNvPr id="792" name="Picture 19" descr="Picture 19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rcRect l="5455" t="24545" r="13636" b="61364"/>
                  <a:stretch>
                    <a:fillRect/>
                  </a:stretch>
                </p:blipFill>
                <p:spPr>
                  <a:xfrm rot="12721430">
                    <a:off x="182648" y="395814"/>
                    <a:ext cx="984304" cy="22118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793" name="Oval 20"/>
                  <p:cNvSpPr/>
                  <p:nvPr/>
                </p:nvSpPr>
                <p:spPr>
                  <a:xfrm rot="12721430">
                    <a:off x="621231" y="452310"/>
                    <a:ext cx="66231" cy="6613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94" name="Straight Arrow Connector 21"/>
                  <p:cNvSpPr/>
                  <p:nvPr/>
                </p:nvSpPr>
                <p:spPr>
                  <a:xfrm flipH="1" flipV="1">
                    <a:off x="1131994" y="679247"/>
                    <a:ext cx="203523" cy="4929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95" name="Straight Arrow Connector 22"/>
                  <p:cNvSpPr/>
                  <p:nvPr/>
                </p:nvSpPr>
                <p:spPr>
                  <a:xfrm flipH="1" flipV="1">
                    <a:off x="1022892" y="853684"/>
                    <a:ext cx="160673" cy="152495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96" name="Straight Arrow Connector 23"/>
                  <p:cNvSpPr/>
                  <p:nvPr/>
                </p:nvSpPr>
                <p:spPr>
                  <a:xfrm flipH="1" flipV="1">
                    <a:off x="172417" y="0"/>
                    <a:ext cx="133387" cy="161428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97" name="Straight Arrow Connector 24"/>
                  <p:cNvSpPr/>
                  <p:nvPr/>
                </p:nvSpPr>
                <p:spPr>
                  <a:xfrm flipH="1" flipV="1">
                    <a:off x="0" y="275670"/>
                    <a:ext cx="203521" cy="49293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pic>
              <p:nvPicPr>
                <p:cNvPr id="799" name="Picture 18" descr="Picture 18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10213" t="44444" r="11914" b="45555"/>
                <a:stretch>
                  <a:fillRect/>
                </a:stretch>
              </p:blipFill>
              <p:spPr>
                <a:xfrm rot="1921430">
                  <a:off x="155191" y="405133"/>
                  <a:ext cx="1018771" cy="19105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801" name="Oval 16"/>
              <p:cNvSpPr/>
              <p:nvPr/>
            </p:nvSpPr>
            <p:spPr>
              <a:xfrm rot="19586613">
                <a:off x="661842" y="487033"/>
                <a:ext cx="66231" cy="6613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812" name="Group 219"/>
            <p:cNvGrpSpPr/>
            <p:nvPr/>
          </p:nvGrpSpPr>
          <p:grpSpPr>
            <a:xfrm>
              <a:off x="-1" y="678955"/>
              <a:ext cx="2362201" cy="1040480"/>
              <a:chOff x="0" y="0"/>
              <a:chExt cx="2362200" cy="1040478"/>
            </a:xfrm>
          </p:grpSpPr>
          <p:grpSp>
            <p:nvGrpSpPr>
              <p:cNvPr id="810" name="Group 217"/>
              <p:cNvGrpSpPr/>
              <p:nvPr/>
            </p:nvGrpSpPr>
            <p:grpSpPr>
              <a:xfrm>
                <a:off x="-1" y="0"/>
                <a:ext cx="2362201" cy="1040479"/>
                <a:chOff x="0" y="0"/>
                <a:chExt cx="2362199" cy="1040478"/>
              </a:xfrm>
            </p:grpSpPr>
            <p:sp>
              <p:nvSpPr>
                <p:cNvPr id="803" name="L-Shape 10"/>
                <p:cNvSpPr/>
                <p:nvPr/>
              </p:nvSpPr>
              <p:spPr>
                <a:xfrm>
                  <a:off x="-1" y="132264"/>
                  <a:ext cx="728529" cy="900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6120" y="0"/>
                      </a:lnTo>
                      <a:lnTo>
                        <a:pt x="6120" y="16845"/>
                      </a:lnTo>
                      <a:lnTo>
                        <a:pt x="21600" y="16845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806" name="Picture 11"/>
                <p:cNvGrpSpPr/>
                <p:nvPr/>
              </p:nvGrpSpPr>
              <p:grpSpPr>
                <a:xfrm>
                  <a:off x="735891" y="849429"/>
                  <a:ext cx="1018771" cy="191050"/>
                  <a:chOff x="0" y="0"/>
                  <a:chExt cx="1018769" cy="191049"/>
                </a:xfrm>
              </p:grpSpPr>
              <p:sp>
                <p:nvSpPr>
                  <p:cNvPr id="804" name="Rectangle"/>
                  <p:cNvSpPr/>
                  <p:nvPr/>
                </p:nvSpPr>
                <p:spPr>
                  <a:xfrm rot="10800000">
                    <a:off x="0" y="0"/>
                    <a:ext cx="1018770" cy="191049"/>
                  </a:xfrm>
                  <a:prstGeom prst="rect">
                    <a:avLst/>
                  </a:prstGeom>
                  <a:solidFill>
                    <a:srgbClr val="6D6D6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pic>
                <p:nvPicPr>
                  <p:cNvPr id="805" name="image9.gif" descr="image9.gif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rcRect l="10213" t="44444" r="11914" b="45555"/>
                  <a:stretch>
                    <a:fillRect/>
                  </a:stretch>
                </p:blipFill>
                <p:spPr>
                  <a:xfrm rot="10800000">
                    <a:off x="-1" y="-1"/>
                    <a:ext cx="1018771" cy="19105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807" name="L-Shape 12"/>
                <p:cNvSpPr/>
                <p:nvPr/>
              </p:nvSpPr>
              <p:spPr>
                <a:xfrm rot="5400000">
                  <a:off x="-317876" y="317878"/>
                  <a:ext cx="1033132" cy="3973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200" y="0"/>
                      </a:lnTo>
                      <a:lnTo>
                        <a:pt x="4200" y="15720"/>
                      </a:lnTo>
                      <a:lnTo>
                        <a:pt x="21600" y="1572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08" name="L-Shape 13"/>
                <p:cNvSpPr/>
                <p:nvPr/>
              </p:nvSpPr>
              <p:spPr>
                <a:xfrm flipH="1">
                  <a:off x="1766131" y="198396"/>
                  <a:ext cx="596069" cy="8310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6120" y="0"/>
                      </a:lnTo>
                      <a:lnTo>
                        <a:pt x="6120" y="16713"/>
                      </a:lnTo>
                      <a:lnTo>
                        <a:pt x="21600" y="16713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09" name="L-Shape 14"/>
                <p:cNvSpPr/>
                <p:nvPr/>
              </p:nvSpPr>
              <p:spPr>
                <a:xfrm rot="16200000" flipH="1">
                  <a:off x="1615656" y="282924"/>
                  <a:ext cx="1029459" cy="463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467" y="0"/>
                      </a:lnTo>
                      <a:lnTo>
                        <a:pt x="4467" y="15720"/>
                      </a:lnTo>
                      <a:lnTo>
                        <a:pt x="21600" y="1572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811" name="Straight Arrow Connector 9"/>
              <p:cNvSpPr/>
              <p:nvPr/>
            </p:nvSpPr>
            <p:spPr>
              <a:xfrm flipH="1">
                <a:off x="397379" y="114629"/>
                <a:ext cx="1523287" cy="11031"/>
              </a:xfrm>
              <a:prstGeom prst="line">
                <a:avLst/>
              </a:prstGeom>
              <a:noFill/>
              <a:ln w="38100" cap="flat">
                <a:solidFill>
                  <a:srgbClr val="7FFF8E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839" name="Group 46"/>
          <p:cNvGrpSpPr/>
          <p:nvPr/>
        </p:nvGrpSpPr>
        <p:grpSpPr>
          <a:xfrm>
            <a:off x="6324599" y="2666961"/>
            <a:ext cx="2362201" cy="1700580"/>
            <a:chOff x="0" y="-38"/>
            <a:chExt cx="2362200" cy="1700578"/>
          </a:xfrm>
        </p:grpSpPr>
        <p:grpSp>
          <p:nvGrpSpPr>
            <p:cNvPr id="817" name="Curved Right Arrow 47"/>
            <p:cNvGrpSpPr/>
            <p:nvPr/>
          </p:nvGrpSpPr>
          <p:grpSpPr>
            <a:xfrm>
              <a:off x="295827" y="-39"/>
              <a:ext cx="1828301" cy="595228"/>
              <a:chOff x="0" y="0"/>
              <a:chExt cx="1828300" cy="595226"/>
            </a:xfrm>
          </p:grpSpPr>
          <p:sp>
            <p:nvSpPr>
              <p:cNvPr id="814" name="Shape"/>
              <p:cNvSpPr/>
              <p:nvPr/>
            </p:nvSpPr>
            <p:spPr>
              <a:xfrm rot="16200000" flipH="1">
                <a:off x="616537" y="-616537"/>
                <a:ext cx="595227" cy="1828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5" h="21600" extrusionOk="0">
                    <a:moveTo>
                      <a:pt x="1" y="9725"/>
                    </a:moveTo>
                    <a:cubicBezTo>
                      <a:pt x="1" y="14159"/>
                      <a:pt x="6373" y="18032"/>
                      <a:pt x="15492" y="19140"/>
                    </a:cubicBezTo>
                    <a:lnTo>
                      <a:pt x="15492" y="18439"/>
                    </a:lnTo>
                    <a:lnTo>
                      <a:pt x="20655" y="20328"/>
                    </a:lnTo>
                    <a:lnTo>
                      <a:pt x="15492" y="21600"/>
                    </a:lnTo>
                    <a:lnTo>
                      <a:pt x="15492" y="20898"/>
                    </a:lnTo>
                    <a:lnTo>
                      <a:pt x="15492" y="20898"/>
                    </a:lnTo>
                    <a:cubicBezTo>
                      <a:pt x="6373" y="19790"/>
                      <a:pt x="1" y="15917"/>
                      <a:pt x="1" y="11482"/>
                    </a:cubicBezTo>
                    <a:close/>
                    <a:moveTo>
                      <a:pt x="20655" y="1758"/>
                    </a:moveTo>
                    <a:cubicBezTo>
                      <a:pt x="9972" y="1758"/>
                      <a:pt x="1052" y="5594"/>
                      <a:pt x="86" y="10604"/>
                    </a:cubicBezTo>
                    <a:lnTo>
                      <a:pt x="86" y="10604"/>
                    </a:lnTo>
                    <a:cubicBezTo>
                      <a:pt x="-945" y="5255"/>
                      <a:pt x="7428" y="525"/>
                      <a:pt x="18788" y="40"/>
                    </a:cubicBezTo>
                    <a:cubicBezTo>
                      <a:pt x="19409" y="13"/>
                      <a:pt x="20032" y="0"/>
                      <a:pt x="20655" y="0"/>
                    </a:cubicBezTo>
                    <a:close/>
                  </a:path>
                </a:pathLst>
              </a:custGeom>
              <a:solidFill>
                <a:srgbClr val="FFDE1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15" name="Shape"/>
              <p:cNvSpPr/>
              <p:nvPr/>
            </p:nvSpPr>
            <p:spPr>
              <a:xfrm rot="16200000" flipH="1">
                <a:off x="151146" y="-151147"/>
                <a:ext cx="595227" cy="897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5" h="21600" extrusionOk="0">
                    <a:moveTo>
                      <a:pt x="20655" y="3581"/>
                    </a:moveTo>
                    <a:cubicBezTo>
                      <a:pt x="9972" y="3581"/>
                      <a:pt x="1052" y="11395"/>
                      <a:pt x="86" y="21600"/>
                    </a:cubicBezTo>
                    <a:lnTo>
                      <a:pt x="86" y="21600"/>
                    </a:lnTo>
                    <a:cubicBezTo>
                      <a:pt x="-945" y="10704"/>
                      <a:pt x="7428" y="1070"/>
                      <a:pt x="18788" y="81"/>
                    </a:cubicBezTo>
                    <a:cubicBezTo>
                      <a:pt x="19409" y="27"/>
                      <a:pt x="20032" y="0"/>
                      <a:pt x="20655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16" name="Line"/>
              <p:cNvSpPr/>
              <p:nvPr/>
            </p:nvSpPr>
            <p:spPr>
              <a:xfrm rot="16200000" flipH="1">
                <a:off x="616556" y="-616518"/>
                <a:ext cx="595189" cy="1828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725"/>
                    </a:moveTo>
                    <a:cubicBezTo>
                      <a:pt x="0" y="14159"/>
                      <a:pt x="6663" y="18032"/>
                      <a:pt x="16200" y="19140"/>
                    </a:cubicBezTo>
                    <a:lnTo>
                      <a:pt x="16200" y="18439"/>
                    </a:lnTo>
                    <a:lnTo>
                      <a:pt x="21600" y="20328"/>
                    </a:lnTo>
                    <a:lnTo>
                      <a:pt x="16200" y="21600"/>
                    </a:lnTo>
                    <a:lnTo>
                      <a:pt x="16200" y="20898"/>
                    </a:lnTo>
                    <a:lnTo>
                      <a:pt x="16200" y="20898"/>
                    </a:lnTo>
                    <a:cubicBezTo>
                      <a:pt x="6663" y="19790"/>
                      <a:pt x="0" y="15917"/>
                      <a:pt x="0" y="11482"/>
                    </a:cubicBezTo>
                    <a:lnTo>
                      <a:pt x="0" y="9725"/>
                    </a:lnTo>
                    <a:cubicBezTo>
                      <a:pt x="0" y="4354"/>
                      <a:pt x="9671" y="0"/>
                      <a:pt x="21600" y="0"/>
                    </a:cubicBezTo>
                    <a:lnTo>
                      <a:pt x="21600" y="1758"/>
                    </a:lnTo>
                    <a:cubicBezTo>
                      <a:pt x="10427" y="1758"/>
                      <a:pt x="1098" y="5594"/>
                      <a:pt x="88" y="10604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828" name="Group 254"/>
            <p:cNvGrpSpPr/>
            <p:nvPr/>
          </p:nvGrpSpPr>
          <p:grpSpPr>
            <a:xfrm>
              <a:off x="450415" y="352296"/>
              <a:ext cx="1400108" cy="844344"/>
              <a:chOff x="0" y="0"/>
              <a:chExt cx="1400106" cy="844342"/>
            </a:xfrm>
          </p:grpSpPr>
          <p:grpSp>
            <p:nvGrpSpPr>
              <p:cNvPr id="826" name="Group 212"/>
              <p:cNvGrpSpPr/>
              <p:nvPr/>
            </p:nvGrpSpPr>
            <p:grpSpPr>
              <a:xfrm>
                <a:off x="-1" y="0"/>
                <a:ext cx="1400108" cy="844343"/>
                <a:chOff x="0" y="0"/>
                <a:chExt cx="1400106" cy="844342"/>
              </a:xfrm>
            </p:grpSpPr>
            <p:grpSp>
              <p:nvGrpSpPr>
                <p:cNvPr id="824" name="Group 141"/>
                <p:cNvGrpSpPr/>
                <p:nvPr/>
              </p:nvGrpSpPr>
              <p:grpSpPr>
                <a:xfrm>
                  <a:off x="0" y="0"/>
                  <a:ext cx="1400107" cy="844343"/>
                  <a:chOff x="0" y="0"/>
                  <a:chExt cx="1400106" cy="844342"/>
                </a:xfrm>
              </p:grpSpPr>
              <p:pic>
                <p:nvPicPr>
                  <p:cNvPr id="818" name="Picture 61" descr="Picture 61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rcRect l="5455" t="24545" r="13636" b="61364"/>
                  <a:stretch>
                    <a:fillRect/>
                  </a:stretch>
                </p:blipFill>
                <p:spPr>
                  <a:xfrm rot="20189656">
                    <a:off x="207696" y="314783"/>
                    <a:ext cx="982852" cy="22150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819" name="Oval 62"/>
                  <p:cNvSpPr/>
                  <p:nvPr/>
                </p:nvSpPr>
                <p:spPr>
                  <a:xfrm rot="20189656">
                    <a:off x="694933" y="387489"/>
                    <a:ext cx="66133" cy="66231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20" name="Straight Arrow Connector 63"/>
                  <p:cNvSpPr/>
                  <p:nvPr/>
                </p:nvSpPr>
                <p:spPr>
                  <a:xfrm flipV="1">
                    <a:off x="143051" y="704478"/>
                    <a:ext cx="155518" cy="139865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21" name="Straight Arrow Connector 64"/>
                  <p:cNvSpPr/>
                  <p:nvPr/>
                </p:nvSpPr>
                <p:spPr>
                  <a:xfrm flipV="1">
                    <a:off x="0" y="515527"/>
                    <a:ext cx="216388" cy="45965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22" name="Straight Arrow Connector 65"/>
                  <p:cNvSpPr/>
                  <p:nvPr/>
                </p:nvSpPr>
                <p:spPr>
                  <a:xfrm flipV="1">
                    <a:off x="1191758" y="298608"/>
                    <a:ext cx="208349" cy="18396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23" name="Straight Arrow Connector 66"/>
                  <p:cNvSpPr/>
                  <p:nvPr/>
                </p:nvSpPr>
                <p:spPr>
                  <a:xfrm flipV="1">
                    <a:off x="1114713" y="0"/>
                    <a:ext cx="155520" cy="13986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pic>
              <p:nvPicPr>
                <p:cNvPr id="825" name="Picture 60" descr="Picture 60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10213" t="44444" r="11915" b="45555"/>
                <a:stretch>
                  <a:fillRect/>
                </a:stretch>
              </p:blipFill>
              <p:spPr>
                <a:xfrm rot="9389655">
                  <a:off x="200996" y="324702"/>
                  <a:ext cx="1017268" cy="19133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827" name="Oval 58"/>
              <p:cNvSpPr/>
              <p:nvPr/>
            </p:nvSpPr>
            <p:spPr>
              <a:xfrm rot="5454836">
                <a:off x="643362" y="401255"/>
                <a:ext cx="66133" cy="66231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838" name="Group 219"/>
            <p:cNvGrpSpPr/>
            <p:nvPr/>
          </p:nvGrpSpPr>
          <p:grpSpPr>
            <a:xfrm>
              <a:off x="-1" y="660061"/>
              <a:ext cx="2362201" cy="1040480"/>
              <a:chOff x="0" y="0"/>
              <a:chExt cx="2362200" cy="1040478"/>
            </a:xfrm>
          </p:grpSpPr>
          <p:grpSp>
            <p:nvGrpSpPr>
              <p:cNvPr id="836" name="Group 217"/>
              <p:cNvGrpSpPr/>
              <p:nvPr/>
            </p:nvGrpSpPr>
            <p:grpSpPr>
              <a:xfrm>
                <a:off x="-1" y="0"/>
                <a:ext cx="2362201" cy="1040479"/>
                <a:chOff x="0" y="0"/>
                <a:chExt cx="2362199" cy="1040478"/>
              </a:xfrm>
            </p:grpSpPr>
            <p:sp>
              <p:nvSpPr>
                <p:cNvPr id="829" name="L-Shape 52"/>
                <p:cNvSpPr/>
                <p:nvPr/>
              </p:nvSpPr>
              <p:spPr>
                <a:xfrm>
                  <a:off x="-1" y="132264"/>
                  <a:ext cx="728529" cy="900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6120" y="0"/>
                      </a:lnTo>
                      <a:lnTo>
                        <a:pt x="6120" y="16845"/>
                      </a:lnTo>
                      <a:lnTo>
                        <a:pt x="21600" y="16845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832" name="Picture 53"/>
                <p:cNvGrpSpPr/>
                <p:nvPr/>
              </p:nvGrpSpPr>
              <p:grpSpPr>
                <a:xfrm>
                  <a:off x="735891" y="849429"/>
                  <a:ext cx="1018771" cy="191050"/>
                  <a:chOff x="0" y="0"/>
                  <a:chExt cx="1018769" cy="191049"/>
                </a:xfrm>
              </p:grpSpPr>
              <p:sp>
                <p:nvSpPr>
                  <p:cNvPr id="830" name="Rectangle"/>
                  <p:cNvSpPr/>
                  <p:nvPr/>
                </p:nvSpPr>
                <p:spPr>
                  <a:xfrm rot="10800000">
                    <a:off x="0" y="0"/>
                    <a:ext cx="1018770" cy="191049"/>
                  </a:xfrm>
                  <a:prstGeom prst="rect">
                    <a:avLst/>
                  </a:prstGeom>
                  <a:solidFill>
                    <a:srgbClr val="6D6D6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pic>
                <p:nvPicPr>
                  <p:cNvPr id="831" name="image9.gif" descr="image9.gif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rcRect l="10213" t="44444" r="11914" b="45555"/>
                  <a:stretch>
                    <a:fillRect/>
                  </a:stretch>
                </p:blipFill>
                <p:spPr>
                  <a:xfrm rot="10800000">
                    <a:off x="-1" y="-1"/>
                    <a:ext cx="1018771" cy="19105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833" name="L-Shape 54"/>
                <p:cNvSpPr/>
                <p:nvPr/>
              </p:nvSpPr>
              <p:spPr>
                <a:xfrm rot="5400000">
                  <a:off x="-317876" y="317878"/>
                  <a:ext cx="1033132" cy="3973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200" y="0"/>
                      </a:lnTo>
                      <a:lnTo>
                        <a:pt x="4200" y="15720"/>
                      </a:lnTo>
                      <a:lnTo>
                        <a:pt x="21600" y="1572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34" name="L-Shape 55"/>
                <p:cNvSpPr/>
                <p:nvPr/>
              </p:nvSpPr>
              <p:spPr>
                <a:xfrm flipH="1">
                  <a:off x="1766131" y="198396"/>
                  <a:ext cx="596069" cy="8310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6120" y="0"/>
                      </a:lnTo>
                      <a:lnTo>
                        <a:pt x="6120" y="16713"/>
                      </a:lnTo>
                      <a:lnTo>
                        <a:pt x="21600" y="16713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35" name="L-Shape 56"/>
                <p:cNvSpPr/>
                <p:nvPr/>
              </p:nvSpPr>
              <p:spPr>
                <a:xfrm rot="16200000" flipH="1">
                  <a:off x="1615656" y="282924"/>
                  <a:ext cx="1029459" cy="463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467" y="0"/>
                      </a:lnTo>
                      <a:lnTo>
                        <a:pt x="4467" y="15720"/>
                      </a:lnTo>
                      <a:lnTo>
                        <a:pt x="21600" y="1572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837" name="Straight Arrow Connector 51"/>
              <p:cNvSpPr/>
              <p:nvPr/>
            </p:nvSpPr>
            <p:spPr>
              <a:xfrm flipH="1">
                <a:off x="397379" y="114629"/>
                <a:ext cx="1523287" cy="11032"/>
              </a:xfrm>
              <a:prstGeom prst="line">
                <a:avLst/>
              </a:prstGeom>
              <a:noFill/>
              <a:ln w="38100" cap="flat">
                <a:solidFill>
                  <a:srgbClr val="7FFF8E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840" name="Rectangle 3"/>
          <p:cNvSpPr txBox="1"/>
          <p:nvPr/>
        </p:nvSpPr>
        <p:spPr>
          <a:xfrm>
            <a:off x="228600" y="3048000"/>
            <a:ext cx="2286000" cy="102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Start of turn: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Nearly parallel magnetism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LOTS of repulsion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LOTS of torque</a:t>
            </a:r>
          </a:p>
        </p:txBody>
      </p:sp>
      <p:grpSp>
        <p:nvGrpSpPr>
          <p:cNvPr id="866" name="Group 89"/>
          <p:cNvGrpSpPr/>
          <p:nvPr/>
        </p:nvGrpSpPr>
        <p:grpSpPr>
          <a:xfrm>
            <a:off x="3352799" y="1981161"/>
            <a:ext cx="2362201" cy="1700579"/>
            <a:chOff x="0" y="-38"/>
            <a:chExt cx="2362200" cy="1700577"/>
          </a:xfrm>
        </p:grpSpPr>
        <p:grpSp>
          <p:nvGrpSpPr>
            <p:cNvPr id="844" name="Curved Right Arrow 69"/>
            <p:cNvGrpSpPr/>
            <p:nvPr/>
          </p:nvGrpSpPr>
          <p:grpSpPr>
            <a:xfrm>
              <a:off x="295827" y="-39"/>
              <a:ext cx="1828301" cy="595227"/>
              <a:chOff x="0" y="0"/>
              <a:chExt cx="1828300" cy="595226"/>
            </a:xfrm>
          </p:grpSpPr>
          <p:sp>
            <p:nvSpPr>
              <p:cNvPr id="841" name="Shape"/>
              <p:cNvSpPr/>
              <p:nvPr/>
            </p:nvSpPr>
            <p:spPr>
              <a:xfrm rot="16200000" flipH="1">
                <a:off x="616537" y="-616537"/>
                <a:ext cx="595227" cy="1828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5" h="21600" extrusionOk="0">
                    <a:moveTo>
                      <a:pt x="1" y="9725"/>
                    </a:moveTo>
                    <a:cubicBezTo>
                      <a:pt x="1" y="14159"/>
                      <a:pt x="6373" y="18032"/>
                      <a:pt x="15492" y="19140"/>
                    </a:cubicBezTo>
                    <a:lnTo>
                      <a:pt x="15492" y="18439"/>
                    </a:lnTo>
                    <a:lnTo>
                      <a:pt x="20655" y="20328"/>
                    </a:lnTo>
                    <a:lnTo>
                      <a:pt x="15492" y="21600"/>
                    </a:lnTo>
                    <a:lnTo>
                      <a:pt x="15492" y="20898"/>
                    </a:lnTo>
                    <a:lnTo>
                      <a:pt x="15492" y="20898"/>
                    </a:lnTo>
                    <a:cubicBezTo>
                      <a:pt x="6373" y="19790"/>
                      <a:pt x="1" y="15917"/>
                      <a:pt x="1" y="11482"/>
                    </a:cubicBezTo>
                    <a:close/>
                    <a:moveTo>
                      <a:pt x="20655" y="1758"/>
                    </a:moveTo>
                    <a:cubicBezTo>
                      <a:pt x="9972" y="1758"/>
                      <a:pt x="1052" y="5594"/>
                      <a:pt x="86" y="10604"/>
                    </a:cubicBezTo>
                    <a:lnTo>
                      <a:pt x="86" y="10604"/>
                    </a:lnTo>
                    <a:cubicBezTo>
                      <a:pt x="-945" y="5255"/>
                      <a:pt x="7428" y="525"/>
                      <a:pt x="18788" y="40"/>
                    </a:cubicBezTo>
                    <a:cubicBezTo>
                      <a:pt x="19409" y="13"/>
                      <a:pt x="20032" y="0"/>
                      <a:pt x="20655" y="0"/>
                    </a:cubicBezTo>
                    <a:close/>
                  </a:path>
                </a:pathLst>
              </a:custGeom>
              <a:solidFill>
                <a:srgbClr val="FFDE1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42" name="Shape"/>
              <p:cNvSpPr/>
              <p:nvPr/>
            </p:nvSpPr>
            <p:spPr>
              <a:xfrm rot="16200000" flipH="1">
                <a:off x="151146" y="-151147"/>
                <a:ext cx="595227" cy="897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5" h="21600" extrusionOk="0">
                    <a:moveTo>
                      <a:pt x="20655" y="3581"/>
                    </a:moveTo>
                    <a:cubicBezTo>
                      <a:pt x="9972" y="3581"/>
                      <a:pt x="1052" y="11395"/>
                      <a:pt x="86" y="21600"/>
                    </a:cubicBezTo>
                    <a:lnTo>
                      <a:pt x="86" y="21600"/>
                    </a:lnTo>
                    <a:cubicBezTo>
                      <a:pt x="-945" y="10704"/>
                      <a:pt x="7428" y="1070"/>
                      <a:pt x="18788" y="81"/>
                    </a:cubicBezTo>
                    <a:cubicBezTo>
                      <a:pt x="19409" y="27"/>
                      <a:pt x="20032" y="0"/>
                      <a:pt x="20655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43" name="Line"/>
              <p:cNvSpPr/>
              <p:nvPr/>
            </p:nvSpPr>
            <p:spPr>
              <a:xfrm rot="16200000" flipH="1">
                <a:off x="616556" y="-616518"/>
                <a:ext cx="595189" cy="1828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725"/>
                    </a:moveTo>
                    <a:cubicBezTo>
                      <a:pt x="0" y="14159"/>
                      <a:pt x="6663" y="18032"/>
                      <a:pt x="16200" y="19140"/>
                    </a:cubicBezTo>
                    <a:lnTo>
                      <a:pt x="16200" y="18439"/>
                    </a:lnTo>
                    <a:lnTo>
                      <a:pt x="21600" y="20328"/>
                    </a:lnTo>
                    <a:lnTo>
                      <a:pt x="16200" y="21600"/>
                    </a:lnTo>
                    <a:lnTo>
                      <a:pt x="16200" y="20898"/>
                    </a:lnTo>
                    <a:lnTo>
                      <a:pt x="16200" y="20898"/>
                    </a:lnTo>
                    <a:cubicBezTo>
                      <a:pt x="6663" y="19790"/>
                      <a:pt x="0" y="15917"/>
                      <a:pt x="0" y="11482"/>
                    </a:cubicBezTo>
                    <a:lnTo>
                      <a:pt x="0" y="9725"/>
                    </a:lnTo>
                    <a:cubicBezTo>
                      <a:pt x="0" y="4354"/>
                      <a:pt x="9671" y="0"/>
                      <a:pt x="21600" y="0"/>
                    </a:cubicBezTo>
                    <a:lnTo>
                      <a:pt x="21600" y="1758"/>
                    </a:lnTo>
                    <a:cubicBezTo>
                      <a:pt x="10427" y="1758"/>
                      <a:pt x="1098" y="5594"/>
                      <a:pt x="88" y="10604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855" name="Group 254"/>
            <p:cNvGrpSpPr/>
            <p:nvPr/>
          </p:nvGrpSpPr>
          <p:grpSpPr>
            <a:xfrm>
              <a:off x="989798" y="83127"/>
              <a:ext cx="326318" cy="1388800"/>
              <a:chOff x="0" y="0"/>
              <a:chExt cx="326317" cy="1388799"/>
            </a:xfrm>
          </p:grpSpPr>
          <p:grpSp>
            <p:nvGrpSpPr>
              <p:cNvPr id="853" name="Group 212"/>
              <p:cNvGrpSpPr/>
              <p:nvPr/>
            </p:nvGrpSpPr>
            <p:grpSpPr>
              <a:xfrm>
                <a:off x="-1" y="0"/>
                <a:ext cx="326319" cy="1388800"/>
                <a:chOff x="0" y="0"/>
                <a:chExt cx="326317" cy="1388799"/>
              </a:xfrm>
            </p:grpSpPr>
            <p:grpSp>
              <p:nvGrpSpPr>
                <p:cNvPr id="851" name="Group 141"/>
                <p:cNvGrpSpPr/>
                <p:nvPr/>
              </p:nvGrpSpPr>
              <p:grpSpPr>
                <a:xfrm>
                  <a:off x="-1" y="0"/>
                  <a:ext cx="326319" cy="1388800"/>
                  <a:chOff x="0" y="0"/>
                  <a:chExt cx="326317" cy="1388799"/>
                </a:xfrm>
              </p:grpSpPr>
              <p:pic>
                <p:nvPicPr>
                  <p:cNvPr id="845" name="Picture 83" descr="Picture 83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rcRect l="5455" t="24545" r="13636" b="61364"/>
                  <a:stretch>
                    <a:fillRect/>
                  </a:stretch>
                </p:blipFill>
                <p:spPr>
                  <a:xfrm rot="16222213">
                    <a:off x="-332771" y="583722"/>
                    <a:ext cx="982852" cy="22150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846" name="Oval 84"/>
                  <p:cNvSpPr/>
                  <p:nvPr/>
                </p:nvSpPr>
                <p:spPr>
                  <a:xfrm rot="16222213">
                    <a:off x="132766" y="632958"/>
                    <a:ext cx="66133" cy="66231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47" name="Straight Arrow Connector 85"/>
                  <p:cNvSpPr/>
                  <p:nvPr/>
                </p:nvSpPr>
                <p:spPr>
                  <a:xfrm flipH="1" flipV="1">
                    <a:off x="251598" y="1173655"/>
                    <a:ext cx="64949" cy="19882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48" name="Straight Arrow Connector 86"/>
                  <p:cNvSpPr/>
                  <p:nvPr/>
                </p:nvSpPr>
                <p:spPr>
                  <a:xfrm flipV="1">
                    <a:off x="-1" y="1172323"/>
                    <a:ext cx="45555" cy="216477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49" name="Straight Arrow Connector 87"/>
                  <p:cNvSpPr/>
                  <p:nvPr/>
                </p:nvSpPr>
                <p:spPr>
                  <a:xfrm flipV="1">
                    <a:off x="258807" y="2103"/>
                    <a:ext cx="67511" cy="197965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50" name="Straight Arrow Connector 88"/>
                  <p:cNvSpPr/>
                  <p:nvPr/>
                </p:nvSpPr>
                <p:spPr>
                  <a:xfrm flipH="1" flipV="1">
                    <a:off x="694" y="0"/>
                    <a:ext cx="64946" cy="19882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pic>
              <p:nvPicPr>
                <p:cNvPr id="852" name="Picture 82" descr="Picture 82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10213" t="44444" r="11914" b="45555"/>
                <a:stretch>
                  <a:fillRect/>
                </a:stretch>
              </p:blipFill>
              <p:spPr>
                <a:xfrm rot="5422213">
                  <a:off x="-350452" y="587110"/>
                  <a:ext cx="1017268" cy="19133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854" name="Oval 80"/>
              <p:cNvSpPr/>
              <p:nvPr/>
            </p:nvSpPr>
            <p:spPr>
              <a:xfrm rot="1487395">
                <a:off x="124479" y="685686"/>
                <a:ext cx="66133" cy="66231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865" name="Group 219"/>
            <p:cNvGrpSpPr/>
            <p:nvPr/>
          </p:nvGrpSpPr>
          <p:grpSpPr>
            <a:xfrm>
              <a:off x="-1" y="660060"/>
              <a:ext cx="2362201" cy="1040480"/>
              <a:chOff x="0" y="0"/>
              <a:chExt cx="2362200" cy="1040479"/>
            </a:xfrm>
          </p:grpSpPr>
          <p:grpSp>
            <p:nvGrpSpPr>
              <p:cNvPr id="863" name="Group 217"/>
              <p:cNvGrpSpPr/>
              <p:nvPr/>
            </p:nvGrpSpPr>
            <p:grpSpPr>
              <a:xfrm>
                <a:off x="-1" y="0"/>
                <a:ext cx="2362201" cy="1040480"/>
                <a:chOff x="0" y="0"/>
                <a:chExt cx="2362199" cy="1040479"/>
              </a:xfrm>
            </p:grpSpPr>
            <p:sp>
              <p:nvSpPr>
                <p:cNvPr id="856" name="L-Shape 74"/>
                <p:cNvSpPr/>
                <p:nvPr/>
              </p:nvSpPr>
              <p:spPr>
                <a:xfrm>
                  <a:off x="-1" y="132264"/>
                  <a:ext cx="728529" cy="900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6120" y="0"/>
                      </a:lnTo>
                      <a:lnTo>
                        <a:pt x="6120" y="16845"/>
                      </a:lnTo>
                      <a:lnTo>
                        <a:pt x="21600" y="16845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859" name="Picture 75"/>
                <p:cNvGrpSpPr/>
                <p:nvPr/>
              </p:nvGrpSpPr>
              <p:grpSpPr>
                <a:xfrm>
                  <a:off x="735891" y="849429"/>
                  <a:ext cx="1018771" cy="191051"/>
                  <a:chOff x="0" y="0"/>
                  <a:chExt cx="1018769" cy="191049"/>
                </a:xfrm>
              </p:grpSpPr>
              <p:sp>
                <p:nvSpPr>
                  <p:cNvPr id="857" name="Rectangle"/>
                  <p:cNvSpPr/>
                  <p:nvPr/>
                </p:nvSpPr>
                <p:spPr>
                  <a:xfrm rot="10800000">
                    <a:off x="0" y="-1"/>
                    <a:ext cx="1018770" cy="191050"/>
                  </a:xfrm>
                  <a:prstGeom prst="rect">
                    <a:avLst/>
                  </a:prstGeom>
                  <a:solidFill>
                    <a:srgbClr val="6D6D6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pic>
                <p:nvPicPr>
                  <p:cNvPr id="858" name="image9.gif" descr="image9.gif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rcRect l="10213" t="44443" r="11914" b="45556"/>
                  <a:stretch>
                    <a:fillRect/>
                  </a:stretch>
                </p:blipFill>
                <p:spPr>
                  <a:xfrm rot="10800000">
                    <a:off x="-1" y="0"/>
                    <a:ext cx="1018771" cy="19104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860" name="L-Shape 76"/>
                <p:cNvSpPr/>
                <p:nvPr/>
              </p:nvSpPr>
              <p:spPr>
                <a:xfrm rot="5400000">
                  <a:off x="-317876" y="317878"/>
                  <a:ext cx="1033132" cy="3973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200" y="0"/>
                      </a:lnTo>
                      <a:lnTo>
                        <a:pt x="4200" y="15720"/>
                      </a:lnTo>
                      <a:lnTo>
                        <a:pt x="21600" y="1572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61" name="L-Shape 77"/>
                <p:cNvSpPr/>
                <p:nvPr/>
              </p:nvSpPr>
              <p:spPr>
                <a:xfrm flipH="1">
                  <a:off x="1766131" y="198396"/>
                  <a:ext cx="596069" cy="8310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6120" y="0"/>
                      </a:lnTo>
                      <a:lnTo>
                        <a:pt x="6120" y="16713"/>
                      </a:lnTo>
                      <a:lnTo>
                        <a:pt x="21600" y="16713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62" name="L-Shape 78"/>
                <p:cNvSpPr/>
                <p:nvPr/>
              </p:nvSpPr>
              <p:spPr>
                <a:xfrm rot="16200000" flipH="1">
                  <a:off x="1615656" y="282924"/>
                  <a:ext cx="1029459" cy="463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467" y="0"/>
                      </a:lnTo>
                      <a:lnTo>
                        <a:pt x="4467" y="15720"/>
                      </a:lnTo>
                      <a:lnTo>
                        <a:pt x="21600" y="1572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864" name="Straight Arrow Connector 73"/>
              <p:cNvSpPr/>
              <p:nvPr/>
            </p:nvSpPr>
            <p:spPr>
              <a:xfrm flipH="1">
                <a:off x="397379" y="114629"/>
                <a:ext cx="1523287" cy="11032"/>
              </a:xfrm>
              <a:prstGeom prst="line">
                <a:avLst/>
              </a:prstGeom>
              <a:noFill/>
              <a:ln w="38100" cap="flat">
                <a:solidFill>
                  <a:srgbClr val="7FFF8E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867" name="Rectangle 3"/>
          <p:cNvSpPr txBox="1"/>
          <p:nvPr/>
        </p:nvSpPr>
        <p:spPr>
          <a:xfrm>
            <a:off x="3352800" y="3886200"/>
            <a:ext cx="2286000" cy="102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¼ turn: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Perpendicular magnetism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MINIMUM repulsion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MINIMUM torque</a:t>
            </a:r>
          </a:p>
        </p:txBody>
      </p:sp>
      <p:sp>
        <p:nvSpPr>
          <p:cNvPr id="868" name="Rectangle 3"/>
          <p:cNvSpPr txBox="1"/>
          <p:nvPr/>
        </p:nvSpPr>
        <p:spPr>
          <a:xfrm>
            <a:off x="6248400" y="4495800"/>
            <a:ext cx="2667000" cy="102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Nearly ½ turn: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Nearly anti-parallel magnetism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LOTS of attraction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LOTS of torque</a:t>
            </a:r>
          </a:p>
        </p:txBody>
      </p:sp>
      <p:sp>
        <p:nvSpPr>
          <p:cNvPr id="869" name="Rectangle 3"/>
          <p:cNvSpPr txBox="1"/>
          <p:nvPr/>
        </p:nvSpPr>
        <p:spPr>
          <a:xfrm>
            <a:off x="304800" y="762000"/>
            <a:ext cx="8686800" cy="672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Using all permanent magnets, let's run through a half turn of motor rotation: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87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 solution:  Multiple rotor electromagnets</a:t>
            </a:r>
          </a:p>
        </p:txBody>
      </p:sp>
      <p:sp>
        <p:nvSpPr>
          <p:cNvPr id="87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52400" y="5334000"/>
            <a:ext cx="5486400" cy="838200"/>
          </a:xfrm>
          <a:prstGeom prst="rect">
            <a:avLst/>
          </a:prstGeom>
        </p:spPr>
        <p:txBody>
          <a:bodyPr/>
          <a:lstStyle/>
          <a:p>
            <a:pPr algn="ctr">
              <a:defRPr sz="1800">
                <a:solidFill>
                  <a:srgbClr val="FFDE1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Keep turning NEW electromagnets on</a:t>
            </a:r>
          </a:p>
          <a:p>
            <a:pPr algn="ctr">
              <a:defRPr sz="1800">
                <a:solidFill>
                  <a:srgbClr val="FFDE1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WHEN they are oriented to push most strongly!</a:t>
            </a:r>
          </a:p>
        </p:txBody>
      </p:sp>
      <p:sp>
        <p:nvSpPr>
          <p:cNvPr id="874" name="Rectangle 3"/>
          <p:cNvSpPr txBox="1"/>
          <p:nvPr/>
        </p:nvSpPr>
        <p:spPr>
          <a:xfrm>
            <a:off x="3124200" y="3581400"/>
            <a:ext cx="2819400" cy="1854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At ¼ turn:</a:t>
            </a:r>
          </a:p>
          <a:p>
            <a:pPr algn="ctr">
              <a:spcBef>
                <a:spcPts val="400"/>
              </a:spcBef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Turn YELLOW electromagnet OFF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=&gt; No torque</a:t>
            </a:r>
          </a:p>
          <a:p>
            <a:pPr algn="ctr">
              <a:spcBef>
                <a:spcPts val="400"/>
              </a:spcBef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Turn ORANGE electromagnet  ON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=&gt; Torque</a:t>
            </a:r>
          </a:p>
        </p:txBody>
      </p:sp>
      <p:grpSp>
        <p:nvGrpSpPr>
          <p:cNvPr id="904" name="Group 166"/>
          <p:cNvGrpSpPr/>
          <p:nvPr/>
        </p:nvGrpSpPr>
        <p:grpSpPr>
          <a:xfrm>
            <a:off x="431801" y="685763"/>
            <a:ext cx="2286002" cy="1917327"/>
            <a:chOff x="0" y="-36"/>
            <a:chExt cx="2286000" cy="1917325"/>
          </a:xfrm>
        </p:grpSpPr>
        <p:grpSp>
          <p:nvGrpSpPr>
            <p:cNvPr id="878" name="Curved Right Arrow 72"/>
            <p:cNvGrpSpPr/>
            <p:nvPr/>
          </p:nvGrpSpPr>
          <p:grpSpPr>
            <a:xfrm>
              <a:off x="320466" y="-37"/>
              <a:ext cx="1769318" cy="575224"/>
              <a:chOff x="0" y="0"/>
              <a:chExt cx="1769317" cy="575222"/>
            </a:xfrm>
          </p:grpSpPr>
          <p:sp>
            <p:nvSpPr>
              <p:cNvPr id="875" name="Shape"/>
              <p:cNvSpPr/>
              <p:nvPr/>
            </p:nvSpPr>
            <p:spPr>
              <a:xfrm rot="16200000" flipH="1">
                <a:off x="597047" y="-597047"/>
                <a:ext cx="575224" cy="1769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extrusionOk="0">
                    <a:moveTo>
                      <a:pt x="1" y="9726"/>
                    </a:moveTo>
                    <a:cubicBezTo>
                      <a:pt x="1" y="14161"/>
                      <a:pt x="6373" y="18035"/>
                      <a:pt x="15492" y="19144"/>
                    </a:cubicBezTo>
                    <a:lnTo>
                      <a:pt x="15492" y="18443"/>
                    </a:lnTo>
                    <a:lnTo>
                      <a:pt x="20656" y="20330"/>
                    </a:lnTo>
                    <a:lnTo>
                      <a:pt x="15492" y="21600"/>
                    </a:lnTo>
                    <a:lnTo>
                      <a:pt x="15492" y="20899"/>
                    </a:lnTo>
                    <a:lnTo>
                      <a:pt x="15492" y="20899"/>
                    </a:lnTo>
                    <a:cubicBezTo>
                      <a:pt x="6373" y="19790"/>
                      <a:pt x="1" y="15917"/>
                      <a:pt x="1" y="11482"/>
                    </a:cubicBezTo>
                    <a:close/>
                    <a:moveTo>
                      <a:pt x="20656" y="1755"/>
                    </a:moveTo>
                    <a:cubicBezTo>
                      <a:pt x="9971" y="1755"/>
                      <a:pt x="1050" y="5593"/>
                      <a:pt x="85" y="10604"/>
                    </a:cubicBezTo>
                    <a:lnTo>
                      <a:pt x="85" y="10604"/>
                    </a:lnTo>
                    <a:cubicBezTo>
                      <a:pt x="-944" y="5254"/>
                      <a:pt x="7431" y="524"/>
                      <a:pt x="18792" y="40"/>
                    </a:cubicBezTo>
                    <a:cubicBezTo>
                      <a:pt x="19412" y="13"/>
                      <a:pt x="20034" y="0"/>
                      <a:pt x="20656" y="0"/>
                    </a:cubicBezTo>
                    <a:close/>
                  </a:path>
                </a:pathLst>
              </a:custGeom>
              <a:solidFill>
                <a:srgbClr val="FBC9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6" name="Shape"/>
              <p:cNvSpPr/>
              <p:nvPr/>
            </p:nvSpPr>
            <p:spPr>
              <a:xfrm rot="16200000" flipH="1">
                <a:off x="146692" y="-146692"/>
                <a:ext cx="575224" cy="868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extrusionOk="0">
                    <a:moveTo>
                      <a:pt x="20656" y="3576"/>
                    </a:moveTo>
                    <a:cubicBezTo>
                      <a:pt x="9971" y="3576"/>
                      <a:pt x="1050" y="11393"/>
                      <a:pt x="85" y="21600"/>
                    </a:cubicBezTo>
                    <a:lnTo>
                      <a:pt x="85" y="21600"/>
                    </a:lnTo>
                    <a:cubicBezTo>
                      <a:pt x="-944" y="10703"/>
                      <a:pt x="7431" y="1068"/>
                      <a:pt x="18792" y="81"/>
                    </a:cubicBezTo>
                    <a:cubicBezTo>
                      <a:pt x="19412" y="27"/>
                      <a:pt x="20034" y="0"/>
                      <a:pt x="20656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7" name="Line"/>
              <p:cNvSpPr/>
              <p:nvPr/>
            </p:nvSpPr>
            <p:spPr>
              <a:xfrm rot="16200000" flipH="1">
                <a:off x="597065" y="-597029"/>
                <a:ext cx="575187" cy="176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726"/>
                    </a:moveTo>
                    <a:cubicBezTo>
                      <a:pt x="0" y="14161"/>
                      <a:pt x="6663" y="18035"/>
                      <a:pt x="16200" y="19144"/>
                    </a:cubicBezTo>
                    <a:lnTo>
                      <a:pt x="16200" y="18443"/>
                    </a:lnTo>
                    <a:lnTo>
                      <a:pt x="21600" y="20330"/>
                    </a:lnTo>
                    <a:lnTo>
                      <a:pt x="16200" y="21600"/>
                    </a:lnTo>
                    <a:lnTo>
                      <a:pt x="16200" y="20899"/>
                    </a:lnTo>
                    <a:lnTo>
                      <a:pt x="16200" y="20899"/>
                    </a:lnTo>
                    <a:cubicBezTo>
                      <a:pt x="6663" y="19790"/>
                      <a:pt x="0" y="15917"/>
                      <a:pt x="0" y="11482"/>
                    </a:cubicBezTo>
                    <a:lnTo>
                      <a:pt x="0" y="9726"/>
                    </a:lnTo>
                    <a:cubicBezTo>
                      <a:pt x="0" y="4355"/>
                      <a:pt x="9671" y="0"/>
                      <a:pt x="21600" y="0"/>
                    </a:cubicBezTo>
                    <a:lnTo>
                      <a:pt x="21600" y="1755"/>
                    </a:lnTo>
                    <a:cubicBezTo>
                      <a:pt x="10426" y="1755"/>
                      <a:pt x="1097" y="5593"/>
                      <a:pt x="88" y="10604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888" name="Group 219"/>
            <p:cNvGrpSpPr/>
            <p:nvPr/>
          </p:nvGrpSpPr>
          <p:grpSpPr>
            <a:xfrm>
              <a:off x="-1" y="911776"/>
              <a:ext cx="2286002" cy="1005514"/>
              <a:chOff x="0" y="0"/>
              <a:chExt cx="2286000" cy="1005512"/>
            </a:xfrm>
          </p:grpSpPr>
          <p:grpSp>
            <p:nvGrpSpPr>
              <p:cNvPr id="886" name="Group 217"/>
              <p:cNvGrpSpPr/>
              <p:nvPr/>
            </p:nvGrpSpPr>
            <p:grpSpPr>
              <a:xfrm>
                <a:off x="-1" y="-1"/>
                <a:ext cx="2286002" cy="1005514"/>
                <a:chOff x="0" y="0"/>
                <a:chExt cx="2286000" cy="1005512"/>
              </a:xfrm>
            </p:grpSpPr>
            <p:sp>
              <p:nvSpPr>
                <p:cNvPr id="879" name="L-Shape 108"/>
                <p:cNvSpPr/>
                <p:nvPr/>
              </p:nvSpPr>
              <p:spPr>
                <a:xfrm>
                  <a:off x="0" y="127819"/>
                  <a:ext cx="705028" cy="8705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6120" y="0"/>
                      </a:lnTo>
                      <a:lnTo>
                        <a:pt x="6120" y="16838"/>
                      </a:lnTo>
                      <a:lnTo>
                        <a:pt x="21600" y="16838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882" name="Picture 109"/>
                <p:cNvGrpSpPr/>
                <p:nvPr/>
              </p:nvGrpSpPr>
              <p:grpSpPr>
                <a:xfrm>
                  <a:off x="712153" y="820883"/>
                  <a:ext cx="985907" cy="184630"/>
                  <a:chOff x="0" y="0"/>
                  <a:chExt cx="985906" cy="184628"/>
                </a:xfrm>
              </p:grpSpPr>
              <p:sp>
                <p:nvSpPr>
                  <p:cNvPr id="880" name="Rectangle"/>
                  <p:cNvSpPr/>
                  <p:nvPr/>
                </p:nvSpPr>
                <p:spPr>
                  <a:xfrm rot="10800000">
                    <a:off x="0" y="0"/>
                    <a:ext cx="985907" cy="184629"/>
                  </a:xfrm>
                  <a:prstGeom prst="rect">
                    <a:avLst/>
                  </a:prstGeom>
                  <a:solidFill>
                    <a:srgbClr val="6D6D6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pic>
                <p:nvPicPr>
                  <p:cNvPr id="881" name="image9.gif" descr="image9.gif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rcRect l="10213" t="44444" r="11915" b="45555"/>
                  <a:stretch>
                    <a:fillRect/>
                  </a:stretch>
                </p:blipFill>
                <p:spPr>
                  <a:xfrm rot="10800000">
                    <a:off x="0" y="-1"/>
                    <a:ext cx="985907" cy="18463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883" name="L-Shape 110"/>
                <p:cNvSpPr/>
                <p:nvPr/>
              </p:nvSpPr>
              <p:spPr>
                <a:xfrm rot="5400000">
                  <a:off x="-306925" y="306928"/>
                  <a:ext cx="998412" cy="3845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206" y="0"/>
                      </a:lnTo>
                      <a:lnTo>
                        <a:pt x="4206" y="15720"/>
                      </a:lnTo>
                      <a:lnTo>
                        <a:pt x="21600" y="1572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84" name="L-Shape 111"/>
                <p:cNvSpPr/>
                <p:nvPr/>
              </p:nvSpPr>
              <p:spPr>
                <a:xfrm flipH="1">
                  <a:off x="1709160" y="191728"/>
                  <a:ext cx="576841" cy="803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6120" y="0"/>
                      </a:lnTo>
                      <a:lnTo>
                        <a:pt x="6120" y="16706"/>
                      </a:lnTo>
                      <a:lnTo>
                        <a:pt x="21600" y="16706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85" name="L-Shape 112"/>
                <p:cNvSpPr/>
                <p:nvPr/>
              </p:nvSpPr>
              <p:spPr>
                <a:xfrm rot="16200000" flipH="1">
                  <a:off x="1564231" y="273104"/>
                  <a:ext cx="994863" cy="448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474" y="0"/>
                      </a:lnTo>
                      <a:lnTo>
                        <a:pt x="4474" y="15720"/>
                      </a:lnTo>
                      <a:lnTo>
                        <a:pt x="21600" y="1572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887" name="Straight Arrow Connector 107"/>
              <p:cNvSpPr/>
              <p:nvPr/>
            </p:nvSpPr>
            <p:spPr>
              <a:xfrm flipH="1">
                <a:off x="384560" y="110776"/>
                <a:ext cx="1474149" cy="10661"/>
              </a:xfrm>
              <a:prstGeom prst="line">
                <a:avLst/>
              </a:prstGeom>
              <a:noFill/>
              <a:ln w="38100" cap="flat">
                <a:solidFill>
                  <a:srgbClr val="7FFF8E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903" name="Group 260"/>
            <p:cNvGrpSpPr/>
            <p:nvPr/>
          </p:nvGrpSpPr>
          <p:grpSpPr>
            <a:xfrm>
              <a:off x="557615" y="409069"/>
              <a:ext cx="1124060" cy="1199059"/>
              <a:chOff x="0" y="0"/>
              <a:chExt cx="1124059" cy="1199058"/>
            </a:xfrm>
          </p:grpSpPr>
          <p:grpSp>
            <p:nvGrpSpPr>
              <p:cNvPr id="897" name="Group 201"/>
              <p:cNvGrpSpPr/>
              <p:nvPr/>
            </p:nvGrpSpPr>
            <p:grpSpPr>
              <a:xfrm>
                <a:off x="-1" y="-1"/>
                <a:ext cx="1124061" cy="1199060"/>
                <a:chOff x="0" y="0"/>
                <a:chExt cx="1124059" cy="1199058"/>
              </a:xfrm>
            </p:grpSpPr>
            <p:sp>
              <p:nvSpPr>
                <p:cNvPr id="889" name="Rectangle 98"/>
                <p:cNvSpPr/>
                <p:nvPr/>
              </p:nvSpPr>
              <p:spPr>
                <a:xfrm rot="2868408">
                  <a:off x="59730" y="468534"/>
                  <a:ext cx="1015643" cy="269749"/>
                </a:xfrm>
                <a:prstGeom prst="rect">
                  <a:avLst/>
                </a:prstGeom>
                <a:solidFill>
                  <a:srgbClr val="FFDE1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896" name="Group 125"/>
                <p:cNvGrpSpPr/>
                <p:nvPr/>
              </p:nvGrpSpPr>
              <p:grpSpPr>
                <a:xfrm>
                  <a:off x="0" y="-1"/>
                  <a:ext cx="1124060" cy="1199060"/>
                  <a:chOff x="0" y="0"/>
                  <a:chExt cx="1124059" cy="1199058"/>
                </a:xfrm>
              </p:grpSpPr>
              <p:pic>
                <p:nvPicPr>
                  <p:cNvPr id="890" name="Picture 100" descr="Picture 10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rcRect l="5455" t="24545" r="13635" b="61364"/>
                  <a:stretch>
                    <a:fillRect/>
                  </a:stretch>
                </p:blipFill>
                <p:spPr>
                  <a:xfrm rot="13660503">
                    <a:off x="92542" y="494611"/>
                    <a:ext cx="949822" cy="21436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891" name="Oval 101"/>
                  <p:cNvSpPr/>
                  <p:nvPr/>
                </p:nvSpPr>
                <p:spPr>
                  <a:xfrm rot="13660503">
                    <a:off x="521990" y="544860"/>
                    <a:ext cx="63911" cy="6409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92" name="Straight Arrow Connector 102"/>
                  <p:cNvSpPr/>
                  <p:nvPr/>
                </p:nvSpPr>
                <p:spPr>
                  <a:xfrm flipH="1" flipV="1">
                    <a:off x="947574" y="881145"/>
                    <a:ext cx="176486" cy="98596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93" name="Straight Arrow Connector 103"/>
                  <p:cNvSpPr/>
                  <p:nvPr/>
                </p:nvSpPr>
                <p:spPr>
                  <a:xfrm flipH="1" flipV="1">
                    <a:off x="800148" y="1015410"/>
                    <a:ext cx="109460" cy="18364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94" name="Straight Arrow Connector 104"/>
                  <p:cNvSpPr/>
                  <p:nvPr/>
                </p:nvSpPr>
                <p:spPr>
                  <a:xfrm flipH="1" flipV="1">
                    <a:off x="232983" y="-1"/>
                    <a:ext cx="81713" cy="18491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95" name="Straight Arrow Connector 105"/>
                  <p:cNvSpPr/>
                  <p:nvPr/>
                </p:nvSpPr>
                <p:spPr>
                  <a:xfrm flipH="1" flipV="1">
                    <a:off x="0" y="212184"/>
                    <a:ext cx="176483" cy="9859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902" name="Group 191"/>
              <p:cNvGrpSpPr/>
              <p:nvPr/>
            </p:nvGrpSpPr>
            <p:grpSpPr>
              <a:xfrm>
                <a:off x="119479" y="176998"/>
                <a:ext cx="943634" cy="873198"/>
                <a:chOff x="0" y="0"/>
                <a:chExt cx="943633" cy="873196"/>
              </a:xfrm>
            </p:grpSpPr>
            <p:sp>
              <p:nvSpPr>
                <p:cNvPr id="898" name="Rectangle 94"/>
                <p:cNvSpPr/>
                <p:nvPr/>
              </p:nvSpPr>
              <p:spPr>
                <a:xfrm rot="19128587">
                  <a:off x="-37466" y="302110"/>
                  <a:ext cx="1018565" cy="268976"/>
                </a:xfrm>
                <a:prstGeom prst="rect">
                  <a:avLst/>
                </a:prstGeom>
                <a:solidFill>
                  <a:srgbClr val="FF66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901" name="Group 141"/>
                <p:cNvGrpSpPr/>
                <p:nvPr/>
              </p:nvGrpSpPr>
              <p:grpSpPr>
                <a:xfrm>
                  <a:off x="38348" y="46421"/>
                  <a:ext cx="857981" cy="787680"/>
                  <a:chOff x="0" y="0"/>
                  <a:chExt cx="857979" cy="787679"/>
                </a:xfrm>
              </p:grpSpPr>
              <p:pic>
                <p:nvPicPr>
                  <p:cNvPr id="899" name="Picture 96" descr="Picture 96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rcRect l="5455" t="24545" r="13636" b="61364"/>
                  <a:stretch>
                    <a:fillRect/>
                  </a:stretch>
                </p:blipFill>
                <p:spPr>
                  <a:xfrm rot="8331482">
                    <a:off x="-47287" y="286965"/>
                    <a:ext cx="952553" cy="21374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900" name="Oval 97"/>
                  <p:cNvSpPr/>
                  <p:nvPr/>
                </p:nvSpPr>
                <p:spPr>
                  <a:xfrm rot="8331482">
                    <a:off x="402262" y="367417"/>
                    <a:ext cx="64095" cy="63911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934" name="Group 82"/>
          <p:cNvGrpSpPr/>
          <p:nvPr/>
        </p:nvGrpSpPr>
        <p:grpSpPr>
          <a:xfrm>
            <a:off x="6324599" y="1904964"/>
            <a:ext cx="2286002" cy="1981238"/>
            <a:chOff x="0" y="-36"/>
            <a:chExt cx="2286000" cy="1981236"/>
          </a:xfrm>
        </p:grpSpPr>
        <p:grpSp>
          <p:nvGrpSpPr>
            <p:cNvPr id="914" name="Group 248"/>
            <p:cNvGrpSpPr/>
            <p:nvPr/>
          </p:nvGrpSpPr>
          <p:grpSpPr>
            <a:xfrm>
              <a:off x="-1" y="975687"/>
              <a:ext cx="2286002" cy="1005514"/>
              <a:chOff x="0" y="0"/>
              <a:chExt cx="2286000" cy="1005512"/>
            </a:xfrm>
          </p:grpSpPr>
          <p:grpSp>
            <p:nvGrpSpPr>
              <p:cNvPr id="912" name="Group 217"/>
              <p:cNvGrpSpPr/>
              <p:nvPr/>
            </p:nvGrpSpPr>
            <p:grpSpPr>
              <a:xfrm>
                <a:off x="-1" y="-1"/>
                <a:ext cx="2286002" cy="1005514"/>
                <a:chOff x="0" y="0"/>
                <a:chExt cx="2286000" cy="1005512"/>
              </a:xfrm>
            </p:grpSpPr>
            <p:sp>
              <p:nvSpPr>
                <p:cNvPr id="905" name="L-Shape 133"/>
                <p:cNvSpPr/>
                <p:nvPr/>
              </p:nvSpPr>
              <p:spPr>
                <a:xfrm>
                  <a:off x="0" y="127819"/>
                  <a:ext cx="705028" cy="8705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6120" y="0"/>
                      </a:lnTo>
                      <a:lnTo>
                        <a:pt x="6120" y="16838"/>
                      </a:lnTo>
                      <a:lnTo>
                        <a:pt x="21600" y="16838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908" name="Picture 134"/>
                <p:cNvGrpSpPr/>
                <p:nvPr/>
              </p:nvGrpSpPr>
              <p:grpSpPr>
                <a:xfrm>
                  <a:off x="712153" y="820883"/>
                  <a:ext cx="985907" cy="184630"/>
                  <a:chOff x="0" y="0"/>
                  <a:chExt cx="985906" cy="184628"/>
                </a:xfrm>
              </p:grpSpPr>
              <p:sp>
                <p:nvSpPr>
                  <p:cNvPr id="906" name="Rectangle"/>
                  <p:cNvSpPr/>
                  <p:nvPr/>
                </p:nvSpPr>
                <p:spPr>
                  <a:xfrm rot="10800000">
                    <a:off x="0" y="0"/>
                    <a:ext cx="985907" cy="184629"/>
                  </a:xfrm>
                  <a:prstGeom prst="rect">
                    <a:avLst/>
                  </a:prstGeom>
                  <a:solidFill>
                    <a:srgbClr val="6D6D6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pic>
                <p:nvPicPr>
                  <p:cNvPr id="907" name="image9.gif" descr="image9.gif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rcRect l="10213" t="44444" r="11915" b="45555"/>
                  <a:stretch>
                    <a:fillRect/>
                  </a:stretch>
                </p:blipFill>
                <p:spPr>
                  <a:xfrm rot="10800000">
                    <a:off x="0" y="-1"/>
                    <a:ext cx="985907" cy="18463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909" name="L-Shape 135"/>
                <p:cNvSpPr/>
                <p:nvPr/>
              </p:nvSpPr>
              <p:spPr>
                <a:xfrm rot="5400000">
                  <a:off x="-306925" y="306928"/>
                  <a:ext cx="998412" cy="3845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206" y="0"/>
                      </a:lnTo>
                      <a:lnTo>
                        <a:pt x="4206" y="15720"/>
                      </a:lnTo>
                      <a:lnTo>
                        <a:pt x="21600" y="1572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10" name="L-Shape 136"/>
                <p:cNvSpPr/>
                <p:nvPr/>
              </p:nvSpPr>
              <p:spPr>
                <a:xfrm flipH="1">
                  <a:off x="1709160" y="191728"/>
                  <a:ext cx="576841" cy="803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6120" y="0"/>
                      </a:lnTo>
                      <a:lnTo>
                        <a:pt x="6120" y="16706"/>
                      </a:lnTo>
                      <a:lnTo>
                        <a:pt x="21600" y="16706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11" name="L-Shape 137"/>
                <p:cNvSpPr/>
                <p:nvPr/>
              </p:nvSpPr>
              <p:spPr>
                <a:xfrm rot="16200000" flipH="1">
                  <a:off x="1564231" y="273104"/>
                  <a:ext cx="994863" cy="448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474" y="0"/>
                      </a:lnTo>
                      <a:lnTo>
                        <a:pt x="4474" y="15720"/>
                      </a:lnTo>
                      <a:lnTo>
                        <a:pt x="21600" y="1572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913" name="Straight Arrow Connector 132"/>
              <p:cNvSpPr/>
              <p:nvPr/>
            </p:nvSpPr>
            <p:spPr>
              <a:xfrm flipH="1">
                <a:off x="384560" y="110776"/>
                <a:ext cx="1474149" cy="10661"/>
              </a:xfrm>
              <a:prstGeom prst="line">
                <a:avLst/>
              </a:prstGeom>
              <a:noFill/>
              <a:ln w="38100" cap="flat">
                <a:solidFill>
                  <a:srgbClr val="7FFF8E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929" name="Group 275"/>
            <p:cNvGrpSpPr/>
            <p:nvPr/>
          </p:nvGrpSpPr>
          <p:grpSpPr>
            <a:xfrm>
              <a:off x="518917" y="516748"/>
              <a:ext cx="1195093" cy="1125495"/>
              <a:chOff x="0" y="0"/>
              <a:chExt cx="1195091" cy="1125494"/>
            </a:xfrm>
          </p:grpSpPr>
          <p:grpSp>
            <p:nvGrpSpPr>
              <p:cNvPr id="923" name="Group 181"/>
              <p:cNvGrpSpPr/>
              <p:nvPr/>
            </p:nvGrpSpPr>
            <p:grpSpPr>
              <a:xfrm>
                <a:off x="-1" y="-1"/>
                <a:ext cx="1195093" cy="1125496"/>
                <a:chOff x="0" y="0"/>
                <a:chExt cx="1195091" cy="1125494"/>
              </a:xfrm>
            </p:grpSpPr>
            <p:sp>
              <p:nvSpPr>
                <p:cNvPr id="915" name="Rectangle 123"/>
                <p:cNvSpPr/>
                <p:nvPr/>
              </p:nvSpPr>
              <p:spPr>
                <a:xfrm rot="2513727">
                  <a:off x="99879" y="434497"/>
                  <a:ext cx="1015643" cy="269749"/>
                </a:xfrm>
                <a:prstGeom prst="rect">
                  <a:avLst/>
                </a:prstGeom>
                <a:solidFill>
                  <a:srgbClr val="FF66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922" name="Group 141"/>
                <p:cNvGrpSpPr/>
                <p:nvPr/>
              </p:nvGrpSpPr>
              <p:grpSpPr>
                <a:xfrm>
                  <a:off x="0" y="-1"/>
                  <a:ext cx="1195092" cy="1125496"/>
                  <a:chOff x="0" y="0"/>
                  <a:chExt cx="1195091" cy="1125494"/>
                </a:xfrm>
              </p:grpSpPr>
              <p:pic>
                <p:nvPicPr>
                  <p:cNvPr id="916" name="Picture 125" descr="Picture 125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rcRect l="5455" t="24545" r="13635" b="61364"/>
                  <a:stretch>
                    <a:fillRect/>
                  </a:stretch>
                </p:blipFill>
                <p:spPr>
                  <a:xfrm rot="13316624">
                    <a:off x="128613" y="458201"/>
                    <a:ext cx="949822" cy="21436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917" name="Oval 126"/>
                  <p:cNvSpPr/>
                  <p:nvPr/>
                </p:nvSpPr>
                <p:spPr>
                  <a:xfrm rot="13316624">
                    <a:off x="555643" y="509924"/>
                    <a:ext cx="63911" cy="6409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918" name="Straight Arrow Connector 127"/>
                  <p:cNvSpPr/>
                  <p:nvPr/>
                </p:nvSpPr>
                <p:spPr>
                  <a:xfrm flipH="1" flipV="1">
                    <a:off x="1009642" y="805379"/>
                    <a:ext cx="185450" cy="8047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919" name="Straight Arrow Connector 128"/>
                  <p:cNvSpPr/>
                  <p:nvPr/>
                </p:nvSpPr>
                <p:spPr>
                  <a:xfrm flipH="1" flipV="1">
                    <a:off x="876362" y="953694"/>
                    <a:ext cx="127252" cy="1718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920" name="Straight Arrow Connector 129"/>
                  <p:cNvSpPr/>
                  <p:nvPr/>
                </p:nvSpPr>
                <p:spPr>
                  <a:xfrm flipH="1" flipV="1">
                    <a:off x="210629" y="-1"/>
                    <a:ext cx="99770" cy="175826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921" name="Straight Arrow Connector 130"/>
                  <p:cNvSpPr/>
                  <p:nvPr/>
                </p:nvSpPr>
                <p:spPr>
                  <a:xfrm flipH="1" flipV="1">
                    <a:off x="0" y="234390"/>
                    <a:ext cx="185447" cy="80482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928" name="Group 200"/>
              <p:cNvGrpSpPr/>
              <p:nvPr/>
            </p:nvGrpSpPr>
            <p:grpSpPr>
              <a:xfrm>
                <a:off x="159498" y="123071"/>
                <a:ext cx="886405" cy="932713"/>
                <a:chOff x="0" y="0"/>
                <a:chExt cx="886404" cy="932711"/>
              </a:xfrm>
            </p:grpSpPr>
            <p:sp>
              <p:nvSpPr>
                <p:cNvPr id="924" name="Rectangle 119"/>
                <p:cNvSpPr/>
                <p:nvPr/>
              </p:nvSpPr>
              <p:spPr>
                <a:xfrm rot="7949780">
                  <a:off x="-66080" y="331868"/>
                  <a:ext cx="1018564" cy="268976"/>
                </a:xfrm>
                <a:prstGeom prst="rect">
                  <a:avLst/>
                </a:prstGeom>
                <a:solidFill>
                  <a:srgbClr val="FFDE1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927" name="Group 125"/>
                <p:cNvGrpSpPr/>
                <p:nvPr/>
              </p:nvGrpSpPr>
              <p:grpSpPr>
                <a:xfrm>
                  <a:off x="44898" y="42183"/>
                  <a:ext cx="799807" cy="847848"/>
                  <a:chOff x="0" y="0"/>
                  <a:chExt cx="799805" cy="847846"/>
                </a:xfrm>
              </p:grpSpPr>
              <p:pic>
                <p:nvPicPr>
                  <p:cNvPr id="925" name="Picture 121" descr="Picture 121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rcRect l="5455" t="24545" r="13636" b="61364"/>
                  <a:stretch>
                    <a:fillRect/>
                  </a:stretch>
                </p:blipFill>
                <p:spPr>
                  <a:xfrm rot="18741877">
                    <a:off x="-76374" y="317049"/>
                    <a:ext cx="952553" cy="21374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926" name="Oval 122"/>
                  <p:cNvSpPr/>
                  <p:nvPr/>
                </p:nvSpPr>
                <p:spPr>
                  <a:xfrm rot="18741877">
                    <a:off x="391422" y="376143"/>
                    <a:ext cx="64095" cy="63911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  <p:grpSp>
          <p:nvGrpSpPr>
            <p:cNvPr id="933" name="Curved Right Arrow 116"/>
            <p:cNvGrpSpPr/>
            <p:nvPr/>
          </p:nvGrpSpPr>
          <p:grpSpPr>
            <a:xfrm>
              <a:off x="256371" y="-37"/>
              <a:ext cx="1769318" cy="575224"/>
              <a:chOff x="0" y="0"/>
              <a:chExt cx="1769317" cy="575222"/>
            </a:xfrm>
          </p:grpSpPr>
          <p:sp>
            <p:nvSpPr>
              <p:cNvPr id="930" name="Shape"/>
              <p:cNvSpPr/>
              <p:nvPr/>
            </p:nvSpPr>
            <p:spPr>
              <a:xfrm rot="16200000" flipH="1">
                <a:off x="597047" y="-597047"/>
                <a:ext cx="575224" cy="1769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extrusionOk="0">
                    <a:moveTo>
                      <a:pt x="1" y="9726"/>
                    </a:moveTo>
                    <a:cubicBezTo>
                      <a:pt x="1" y="14161"/>
                      <a:pt x="6373" y="18035"/>
                      <a:pt x="15492" y="19144"/>
                    </a:cubicBezTo>
                    <a:lnTo>
                      <a:pt x="15492" y="18443"/>
                    </a:lnTo>
                    <a:lnTo>
                      <a:pt x="20656" y="20330"/>
                    </a:lnTo>
                    <a:lnTo>
                      <a:pt x="15492" y="21600"/>
                    </a:lnTo>
                    <a:lnTo>
                      <a:pt x="15492" y="20899"/>
                    </a:lnTo>
                    <a:lnTo>
                      <a:pt x="15492" y="20899"/>
                    </a:lnTo>
                    <a:cubicBezTo>
                      <a:pt x="6373" y="19790"/>
                      <a:pt x="1" y="15917"/>
                      <a:pt x="1" y="11482"/>
                    </a:cubicBezTo>
                    <a:close/>
                    <a:moveTo>
                      <a:pt x="20656" y="1755"/>
                    </a:moveTo>
                    <a:cubicBezTo>
                      <a:pt x="9971" y="1755"/>
                      <a:pt x="1050" y="5593"/>
                      <a:pt x="85" y="10604"/>
                    </a:cubicBezTo>
                    <a:lnTo>
                      <a:pt x="85" y="10604"/>
                    </a:lnTo>
                    <a:cubicBezTo>
                      <a:pt x="-944" y="5254"/>
                      <a:pt x="7431" y="524"/>
                      <a:pt x="18792" y="40"/>
                    </a:cubicBezTo>
                    <a:cubicBezTo>
                      <a:pt x="19412" y="13"/>
                      <a:pt x="20034" y="0"/>
                      <a:pt x="20656" y="0"/>
                    </a:cubicBezTo>
                    <a:close/>
                  </a:path>
                </a:pathLst>
              </a:custGeom>
              <a:solidFill>
                <a:srgbClr val="FBC9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1" name="Shape"/>
              <p:cNvSpPr/>
              <p:nvPr/>
            </p:nvSpPr>
            <p:spPr>
              <a:xfrm rot="16200000" flipH="1">
                <a:off x="146692" y="-146692"/>
                <a:ext cx="575224" cy="868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extrusionOk="0">
                    <a:moveTo>
                      <a:pt x="20656" y="3576"/>
                    </a:moveTo>
                    <a:cubicBezTo>
                      <a:pt x="9971" y="3576"/>
                      <a:pt x="1050" y="11393"/>
                      <a:pt x="85" y="21600"/>
                    </a:cubicBezTo>
                    <a:lnTo>
                      <a:pt x="85" y="21600"/>
                    </a:lnTo>
                    <a:cubicBezTo>
                      <a:pt x="-944" y="10703"/>
                      <a:pt x="7431" y="1068"/>
                      <a:pt x="18792" y="81"/>
                    </a:cubicBezTo>
                    <a:cubicBezTo>
                      <a:pt x="19412" y="27"/>
                      <a:pt x="20034" y="0"/>
                      <a:pt x="20656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2" name="Line"/>
              <p:cNvSpPr/>
              <p:nvPr/>
            </p:nvSpPr>
            <p:spPr>
              <a:xfrm rot="16200000" flipH="1">
                <a:off x="597065" y="-597029"/>
                <a:ext cx="575187" cy="176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726"/>
                    </a:moveTo>
                    <a:cubicBezTo>
                      <a:pt x="0" y="14161"/>
                      <a:pt x="6663" y="18035"/>
                      <a:pt x="16200" y="19144"/>
                    </a:cubicBezTo>
                    <a:lnTo>
                      <a:pt x="16200" y="18443"/>
                    </a:lnTo>
                    <a:lnTo>
                      <a:pt x="21600" y="20330"/>
                    </a:lnTo>
                    <a:lnTo>
                      <a:pt x="16200" y="21600"/>
                    </a:lnTo>
                    <a:lnTo>
                      <a:pt x="16200" y="20899"/>
                    </a:lnTo>
                    <a:lnTo>
                      <a:pt x="16200" y="20899"/>
                    </a:lnTo>
                    <a:cubicBezTo>
                      <a:pt x="6663" y="19790"/>
                      <a:pt x="0" y="15917"/>
                      <a:pt x="0" y="11482"/>
                    </a:cubicBezTo>
                    <a:lnTo>
                      <a:pt x="0" y="9726"/>
                    </a:lnTo>
                    <a:cubicBezTo>
                      <a:pt x="0" y="4355"/>
                      <a:pt x="9671" y="0"/>
                      <a:pt x="21600" y="0"/>
                    </a:cubicBezTo>
                    <a:lnTo>
                      <a:pt x="21600" y="1755"/>
                    </a:lnTo>
                    <a:cubicBezTo>
                      <a:pt x="10426" y="1755"/>
                      <a:pt x="1097" y="5593"/>
                      <a:pt x="88" y="10604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964" name="Group 167"/>
          <p:cNvGrpSpPr/>
          <p:nvPr/>
        </p:nvGrpSpPr>
        <p:grpSpPr>
          <a:xfrm>
            <a:off x="3352799" y="1371563"/>
            <a:ext cx="2286002" cy="1917327"/>
            <a:chOff x="0" y="-36"/>
            <a:chExt cx="2286000" cy="1917325"/>
          </a:xfrm>
        </p:grpSpPr>
        <p:grpSp>
          <p:nvGrpSpPr>
            <p:cNvPr id="938" name="Curved Right Arrow 139"/>
            <p:cNvGrpSpPr/>
            <p:nvPr/>
          </p:nvGrpSpPr>
          <p:grpSpPr>
            <a:xfrm>
              <a:off x="320466" y="-37"/>
              <a:ext cx="1769318" cy="575224"/>
              <a:chOff x="0" y="0"/>
              <a:chExt cx="1769317" cy="575222"/>
            </a:xfrm>
          </p:grpSpPr>
          <p:sp>
            <p:nvSpPr>
              <p:cNvPr id="935" name="Shape"/>
              <p:cNvSpPr/>
              <p:nvPr/>
            </p:nvSpPr>
            <p:spPr>
              <a:xfrm rot="16200000" flipH="1">
                <a:off x="597047" y="-597047"/>
                <a:ext cx="575224" cy="1769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extrusionOk="0">
                    <a:moveTo>
                      <a:pt x="1" y="9726"/>
                    </a:moveTo>
                    <a:cubicBezTo>
                      <a:pt x="1" y="14161"/>
                      <a:pt x="6373" y="18035"/>
                      <a:pt x="15492" y="19144"/>
                    </a:cubicBezTo>
                    <a:lnTo>
                      <a:pt x="15492" y="18443"/>
                    </a:lnTo>
                    <a:lnTo>
                      <a:pt x="20656" y="20330"/>
                    </a:lnTo>
                    <a:lnTo>
                      <a:pt x="15492" y="21600"/>
                    </a:lnTo>
                    <a:lnTo>
                      <a:pt x="15492" y="20899"/>
                    </a:lnTo>
                    <a:lnTo>
                      <a:pt x="15492" y="20899"/>
                    </a:lnTo>
                    <a:cubicBezTo>
                      <a:pt x="6373" y="19790"/>
                      <a:pt x="1" y="15917"/>
                      <a:pt x="1" y="11482"/>
                    </a:cubicBezTo>
                    <a:close/>
                    <a:moveTo>
                      <a:pt x="20656" y="1755"/>
                    </a:moveTo>
                    <a:cubicBezTo>
                      <a:pt x="9971" y="1755"/>
                      <a:pt x="1050" y="5593"/>
                      <a:pt x="85" y="10604"/>
                    </a:cubicBezTo>
                    <a:lnTo>
                      <a:pt x="85" y="10604"/>
                    </a:lnTo>
                    <a:cubicBezTo>
                      <a:pt x="-944" y="5254"/>
                      <a:pt x="7431" y="524"/>
                      <a:pt x="18792" y="40"/>
                    </a:cubicBezTo>
                    <a:cubicBezTo>
                      <a:pt x="19412" y="13"/>
                      <a:pt x="20034" y="0"/>
                      <a:pt x="20656" y="0"/>
                    </a:cubicBezTo>
                    <a:close/>
                  </a:path>
                </a:pathLst>
              </a:custGeom>
              <a:solidFill>
                <a:srgbClr val="FBC9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6" name="Shape"/>
              <p:cNvSpPr/>
              <p:nvPr/>
            </p:nvSpPr>
            <p:spPr>
              <a:xfrm rot="16200000" flipH="1">
                <a:off x="146692" y="-146692"/>
                <a:ext cx="575224" cy="868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extrusionOk="0">
                    <a:moveTo>
                      <a:pt x="20656" y="3576"/>
                    </a:moveTo>
                    <a:cubicBezTo>
                      <a:pt x="9971" y="3576"/>
                      <a:pt x="1050" y="11393"/>
                      <a:pt x="85" y="21600"/>
                    </a:cubicBezTo>
                    <a:lnTo>
                      <a:pt x="85" y="21600"/>
                    </a:lnTo>
                    <a:cubicBezTo>
                      <a:pt x="-944" y="10703"/>
                      <a:pt x="7431" y="1068"/>
                      <a:pt x="18792" y="81"/>
                    </a:cubicBezTo>
                    <a:cubicBezTo>
                      <a:pt x="19412" y="27"/>
                      <a:pt x="20034" y="0"/>
                      <a:pt x="20656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7" name="Line"/>
              <p:cNvSpPr/>
              <p:nvPr/>
            </p:nvSpPr>
            <p:spPr>
              <a:xfrm rot="16200000" flipH="1">
                <a:off x="597065" y="-597029"/>
                <a:ext cx="575187" cy="176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726"/>
                    </a:moveTo>
                    <a:cubicBezTo>
                      <a:pt x="0" y="14161"/>
                      <a:pt x="6663" y="18035"/>
                      <a:pt x="16200" y="19144"/>
                    </a:cubicBezTo>
                    <a:lnTo>
                      <a:pt x="16200" y="18443"/>
                    </a:lnTo>
                    <a:lnTo>
                      <a:pt x="21600" y="20330"/>
                    </a:lnTo>
                    <a:lnTo>
                      <a:pt x="16200" y="21600"/>
                    </a:lnTo>
                    <a:lnTo>
                      <a:pt x="16200" y="20899"/>
                    </a:lnTo>
                    <a:lnTo>
                      <a:pt x="16200" y="20899"/>
                    </a:lnTo>
                    <a:cubicBezTo>
                      <a:pt x="6663" y="19790"/>
                      <a:pt x="0" y="15917"/>
                      <a:pt x="0" y="11482"/>
                    </a:cubicBezTo>
                    <a:lnTo>
                      <a:pt x="0" y="9726"/>
                    </a:lnTo>
                    <a:cubicBezTo>
                      <a:pt x="0" y="4355"/>
                      <a:pt x="9671" y="0"/>
                      <a:pt x="21600" y="0"/>
                    </a:cubicBezTo>
                    <a:lnTo>
                      <a:pt x="21600" y="1755"/>
                    </a:lnTo>
                    <a:cubicBezTo>
                      <a:pt x="10426" y="1755"/>
                      <a:pt x="1097" y="5593"/>
                      <a:pt x="88" y="10604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948" name="Group 219"/>
            <p:cNvGrpSpPr/>
            <p:nvPr/>
          </p:nvGrpSpPr>
          <p:grpSpPr>
            <a:xfrm>
              <a:off x="-1" y="911776"/>
              <a:ext cx="2286002" cy="1005514"/>
              <a:chOff x="0" y="0"/>
              <a:chExt cx="2286000" cy="1005512"/>
            </a:xfrm>
          </p:grpSpPr>
          <p:grpSp>
            <p:nvGrpSpPr>
              <p:cNvPr id="946" name="Group 217"/>
              <p:cNvGrpSpPr/>
              <p:nvPr/>
            </p:nvGrpSpPr>
            <p:grpSpPr>
              <a:xfrm>
                <a:off x="-1" y="-1"/>
                <a:ext cx="2286002" cy="1005514"/>
                <a:chOff x="0" y="0"/>
                <a:chExt cx="2286000" cy="1005512"/>
              </a:xfrm>
            </p:grpSpPr>
            <p:sp>
              <p:nvSpPr>
                <p:cNvPr id="939" name="L-Shape 158"/>
                <p:cNvSpPr/>
                <p:nvPr/>
              </p:nvSpPr>
              <p:spPr>
                <a:xfrm>
                  <a:off x="0" y="127819"/>
                  <a:ext cx="705028" cy="8705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6120" y="0"/>
                      </a:lnTo>
                      <a:lnTo>
                        <a:pt x="6120" y="16838"/>
                      </a:lnTo>
                      <a:lnTo>
                        <a:pt x="21600" y="16838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942" name="Picture 159"/>
                <p:cNvGrpSpPr/>
                <p:nvPr/>
              </p:nvGrpSpPr>
              <p:grpSpPr>
                <a:xfrm>
                  <a:off x="712153" y="820883"/>
                  <a:ext cx="985907" cy="184630"/>
                  <a:chOff x="0" y="0"/>
                  <a:chExt cx="985906" cy="184628"/>
                </a:xfrm>
              </p:grpSpPr>
              <p:sp>
                <p:nvSpPr>
                  <p:cNvPr id="940" name="Rectangle"/>
                  <p:cNvSpPr/>
                  <p:nvPr/>
                </p:nvSpPr>
                <p:spPr>
                  <a:xfrm rot="10800000">
                    <a:off x="0" y="0"/>
                    <a:ext cx="985907" cy="184629"/>
                  </a:xfrm>
                  <a:prstGeom prst="rect">
                    <a:avLst/>
                  </a:prstGeom>
                  <a:solidFill>
                    <a:srgbClr val="6D6D6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pic>
                <p:nvPicPr>
                  <p:cNvPr id="941" name="image9.gif" descr="image9.gif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rcRect l="10213" t="44444" r="11915" b="45555"/>
                  <a:stretch>
                    <a:fillRect/>
                  </a:stretch>
                </p:blipFill>
                <p:spPr>
                  <a:xfrm rot="10800000">
                    <a:off x="0" y="-1"/>
                    <a:ext cx="985907" cy="18463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943" name="L-Shape 160"/>
                <p:cNvSpPr/>
                <p:nvPr/>
              </p:nvSpPr>
              <p:spPr>
                <a:xfrm rot="5400000">
                  <a:off x="-306925" y="306928"/>
                  <a:ext cx="998412" cy="3845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206" y="0"/>
                      </a:lnTo>
                      <a:lnTo>
                        <a:pt x="4206" y="15720"/>
                      </a:lnTo>
                      <a:lnTo>
                        <a:pt x="21600" y="1572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44" name="L-Shape 161"/>
                <p:cNvSpPr/>
                <p:nvPr/>
              </p:nvSpPr>
              <p:spPr>
                <a:xfrm flipH="1">
                  <a:off x="1709160" y="191728"/>
                  <a:ext cx="576841" cy="803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6120" y="0"/>
                      </a:lnTo>
                      <a:lnTo>
                        <a:pt x="6120" y="16706"/>
                      </a:lnTo>
                      <a:lnTo>
                        <a:pt x="21600" y="16706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45" name="L-Shape 162"/>
                <p:cNvSpPr/>
                <p:nvPr/>
              </p:nvSpPr>
              <p:spPr>
                <a:xfrm rot="16200000" flipH="1">
                  <a:off x="1564231" y="273104"/>
                  <a:ext cx="994863" cy="448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474" y="0"/>
                      </a:lnTo>
                      <a:lnTo>
                        <a:pt x="4474" y="15720"/>
                      </a:lnTo>
                      <a:lnTo>
                        <a:pt x="21600" y="1572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947" name="Straight Arrow Connector 157"/>
              <p:cNvSpPr/>
              <p:nvPr/>
            </p:nvSpPr>
            <p:spPr>
              <a:xfrm flipH="1">
                <a:off x="384560" y="110776"/>
                <a:ext cx="1474149" cy="10661"/>
              </a:xfrm>
              <a:prstGeom prst="line">
                <a:avLst/>
              </a:prstGeom>
              <a:noFill/>
              <a:ln w="38100" cap="flat">
                <a:solidFill>
                  <a:srgbClr val="7FFF8E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963" name="Group 260"/>
            <p:cNvGrpSpPr/>
            <p:nvPr/>
          </p:nvGrpSpPr>
          <p:grpSpPr>
            <a:xfrm>
              <a:off x="635447" y="322251"/>
              <a:ext cx="1018880" cy="1348229"/>
              <a:chOff x="0" y="0"/>
              <a:chExt cx="1018878" cy="1348227"/>
            </a:xfrm>
          </p:grpSpPr>
          <p:grpSp>
            <p:nvGrpSpPr>
              <p:cNvPr id="957" name="Group 201"/>
              <p:cNvGrpSpPr/>
              <p:nvPr/>
            </p:nvGrpSpPr>
            <p:grpSpPr>
              <a:xfrm>
                <a:off x="337827" y="0"/>
                <a:ext cx="323324" cy="1348228"/>
                <a:chOff x="0" y="0"/>
                <a:chExt cx="323323" cy="1348227"/>
              </a:xfrm>
            </p:grpSpPr>
            <p:sp>
              <p:nvSpPr>
                <p:cNvPr id="949" name="Rectangle 148"/>
                <p:cNvSpPr/>
                <p:nvPr/>
              </p:nvSpPr>
              <p:spPr>
                <a:xfrm rot="5382034">
                  <a:off x="-348484" y="540019"/>
                  <a:ext cx="1018564" cy="268976"/>
                </a:xfrm>
                <a:prstGeom prst="rect">
                  <a:avLst/>
                </a:prstGeom>
                <a:solidFill>
                  <a:srgbClr val="FFDE1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956" name="Group 125"/>
                <p:cNvGrpSpPr/>
                <p:nvPr/>
              </p:nvGrpSpPr>
              <p:grpSpPr>
                <a:xfrm>
                  <a:off x="-1" y="0"/>
                  <a:ext cx="323325" cy="1348228"/>
                  <a:chOff x="0" y="0"/>
                  <a:chExt cx="323323" cy="1348227"/>
                </a:xfrm>
              </p:grpSpPr>
              <p:pic>
                <p:nvPicPr>
                  <p:cNvPr id="950" name="Picture 150" descr="Picture 15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rcRect l="5455" t="24545" r="13636" b="61364"/>
                  <a:stretch>
                    <a:fillRect/>
                  </a:stretch>
                </p:blipFill>
                <p:spPr>
                  <a:xfrm rot="16174131">
                    <a:off x="-314470" y="566356"/>
                    <a:ext cx="952553" cy="21374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951" name="Oval 151"/>
                  <p:cNvSpPr/>
                  <p:nvPr/>
                </p:nvSpPr>
                <p:spPr>
                  <a:xfrm rot="16174131">
                    <a:off x="136300" y="613652"/>
                    <a:ext cx="64095" cy="63911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952" name="Straight Arrow Connector 152"/>
                  <p:cNvSpPr/>
                  <p:nvPr/>
                </p:nvSpPr>
                <p:spPr>
                  <a:xfrm flipH="1" flipV="1">
                    <a:off x="257967" y="1136334"/>
                    <a:ext cx="65357" cy="191795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953" name="Straight Arrow Connector 153"/>
                  <p:cNvSpPr/>
                  <p:nvPr/>
                </p:nvSpPr>
                <p:spPr>
                  <a:xfrm flipV="1">
                    <a:off x="18116" y="1137831"/>
                    <a:ext cx="41027" cy="210397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954" name="Straight Arrow Connector 154"/>
                  <p:cNvSpPr/>
                  <p:nvPr/>
                </p:nvSpPr>
                <p:spPr>
                  <a:xfrm flipV="1">
                    <a:off x="251752" y="0"/>
                    <a:ext cx="62462" cy="192756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955" name="Straight Arrow Connector 155"/>
                  <p:cNvSpPr/>
                  <p:nvPr/>
                </p:nvSpPr>
                <p:spPr>
                  <a:xfrm flipH="1" flipV="1">
                    <a:off x="-1" y="2364"/>
                    <a:ext cx="65355" cy="191795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ACB5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962" name="Group 191"/>
              <p:cNvGrpSpPr/>
              <p:nvPr/>
            </p:nvGrpSpPr>
            <p:grpSpPr>
              <a:xfrm>
                <a:off x="0" y="556795"/>
                <a:ext cx="1018879" cy="282200"/>
                <a:chOff x="0" y="0"/>
                <a:chExt cx="1018878" cy="282199"/>
              </a:xfrm>
            </p:grpSpPr>
            <p:sp>
              <p:nvSpPr>
                <p:cNvPr id="958" name="Rectangle 144"/>
                <p:cNvSpPr/>
                <p:nvPr/>
              </p:nvSpPr>
              <p:spPr>
                <a:xfrm rot="42215">
                  <a:off x="1617" y="6225"/>
                  <a:ext cx="1015644" cy="269749"/>
                </a:xfrm>
                <a:prstGeom prst="rect">
                  <a:avLst/>
                </a:prstGeom>
                <a:solidFill>
                  <a:srgbClr val="FF66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961" name="Group 141"/>
                <p:cNvGrpSpPr/>
                <p:nvPr/>
              </p:nvGrpSpPr>
              <p:grpSpPr>
                <a:xfrm>
                  <a:off x="27388" y="27448"/>
                  <a:ext cx="952553" cy="226808"/>
                  <a:chOff x="0" y="0"/>
                  <a:chExt cx="952552" cy="226806"/>
                </a:xfrm>
              </p:grpSpPr>
              <p:pic>
                <p:nvPicPr>
                  <p:cNvPr id="959" name="Picture 146" descr="Picture 146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rcRect l="5454" t="24545" r="13636" b="61364"/>
                  <a:stretch>
                    <a:fillRect/>
                  </a:stretch>
                </p:blipFill>
                <p:spPr>
                  <a:xfrm rot="10845110">
                    <a:off x="1365" y="6222"/>
                    <a:ext cx="949822" cy="21436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960" name="Oval 147"/>
                  <p:cNvSpPr/>
                  <p:nvPr/>
                </p:nvSpPr>
                <p:spPr>
                  <a:xfrm rot="10845110">
                    <a:off x="444585" y="89049"/>
                    <a:ext cx="63911" cy="6409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</p:grpSp>
      <p:sp>
        <p:nvSpPr>
          <p:cNvPr id="965" name="Rectangle 3"/>
          <p:cNvSpPr txBox="1"/>
          <p:nvPr/>
        </p:nvSpPr>
        <p:spPr>
          <a:xfrm>
            <a:off x="381000" y="2667000"/>
            <a:ext cx="2438400" cy="1996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During first 1/4 turn:</a:t>
            </a:r>
          </a:p>
          <a:p>
            <a:pPr algn="ctr">
              <a:spcBef>
                <a:spcPts val="400"/>
              </a:spcBef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YELLOW electromagnet ON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~ Parallel magnetism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Maximum torque</a:t>
            </a:r>
          </a:p>
          <a:p>
            <a:pPr algn="ctr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ORANGE electromagnet OFF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No magnetism, NO torque</a:t>
            </a:r>
          </a:p>
        </p:txBody>
      </p:sp>
      <p:sp>
        <p:nvSpPr>
          <p:cNvPr id="966" name="Rectangle 3"/>
          <p:cNvSpPr txBox="1"/>
          <p:nvPr/>
        </p:nvSpPr>
        <p:spPr>
          <a:xfrm>
            <a:off x="6248400" y="3950111"/>
            <a:ext cx="2438400" cy="190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During second 1/4 turn:</a:t>
            </a:r>
          </a:p>
          <a:p>
            <a:pPr algn="ctr">
              <a:spcBef>
                <a:spcPts val="400"/>
              </a:spcBef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YELLOW electromagnet OFF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No magnetism, NO torque</a:t>
            </a:r>
          </a:p>
          <a:p>
            <a:pPr algn="ctr">
              <a:spcBef>
                <a:spcPts val="4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ORANGE electromagnet ON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~ Parallel magnetism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Maximum torque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96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Taking that to an extreme:</a:t>
            </a:r>
          </a:p>
        </p:txBody>
      </p:sp>
      <p:sp>
        <p:nvSpPr>
          <p:cNvPr id="970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52400" y="1600200"/>
            <a:ext cx="3810000" cy="10668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Assembly minus the tool's outer shell (which took with it part of contact assembly):</a:t>
            </a:r>
          </a:p>
        </p:txBody>
      </p:sp>
      <p:pic>
        <p:nvPicPr>
          <p:cNvPr id="971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2743200"/>
            <a:ext cx="1840234" cy="2890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4191000" y="2895600"/>
            <a:ext cx="3733800" cy="2965450"/>
          </a:xfrm>
          <a:prstGeom prst="rect">
            <a:avLst/>
          </a:prstGeom>
          <a:ln w="12700">
            <a:miter lim="400000"/>
          </a:ln>
        </p:spPr>
      </p:pic>
      <p:sp>
        <p:nvSpPr>
          <p:cNvPr id="973" name="Rectangle 3"/>
          <p:cNvSpPr txBox="1"/>
          <p:nvPr/>
        </p:nvSpPr>
        <p:spPr>
          <a:xfrm>
            <a:off x="3962400" y="1447800"/>
            <a:ext cx="5029200" cy="9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LEFT: "Stator" pair of electromagnet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RIGHT: Rotor with MANY electromagnets</a:t>
            </a:r>
          </a:p>
        </p:txBody>
      </p:sp>
      <p:sp>
        <p:nvSpPr>
          <p:cNvPr id="974" name="Rectangle 3"/>
          <p:cNvSpPr txBox="1"/>
          <p:nvPr/>
        </p:nvSpPr>
        <p:spPr>
          <a:xfrm>
            <a:off x="304800" y="838200"/>
            <a:ext cx="83058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Photographs I took of the motor from an old woodworking router tool: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Close-up of rotor:</a:t>
            </a:r>
          </a:p>
        </p:txBody>
      </p:sp>
      <p:pic>
        <p:nvPicPr>
          <p:cNvPr id="97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6529" y="1905000"/>
            <a:ext cx="1645471" cy="2668331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Rectangle 3"/>
          <p:cNvSpPr txBox="1"/>
          <p:nvPr/>
        </p:nvSpPr>
        <p:spPr>
          <a:xfrm>
            <a:off x="381000" y="685800"/>
            <a:ext cx="8763000" cy="5457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 electromagnets are wrapped around green-tinted rectangular </a:t>
            </a:r>
            <a:r>
              <a:rPr b="1"/>
              <a:t>pole pieces</a:t>
            </a:r>
            <a:r>
              <a:t>:</a:t>
            </a:r>
          </a:p>
          <a:p>
            <a:pPr>
              <a:spcBef>
                <a:spcPts val="4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Their wires then run down to the sections of split ring near the bottom</a:t>
            </a:r>
          </a:p>
          <a:p>
            <a:pPr>
              <a:spcBef>
                <a:spcPts val="4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THIS ring has not been split in half</a:t>
            </a:r>
          </a:p>
          <a:p>
            <a:pPr>
              <a:spcBef>
                <a:spcPts val="400"/>
              </a:spcBef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It has been divided in to </a:t>
            </a:r>
            <a:r>
              <a:rPr b="1"/>
              <a:t>28 contacts! </a:t>
            </a:r>
          </a:p>
          <a:p>
            <a:pPr>
              <a:spcBef>
                <a:spcPts val="4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At two contacts per electromagnet</a:t>
            </a:r>
          </a:p>
          <a:p>
            <a:pPr>
              <a:spcBef>
                <a:spcPts val="400"/>
              </a:spcBef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28 contacts =&gt; 14 electromagnets</a:t>
            </a:r>
          </a:p>
          <a:p>
            <a:pPr>
              <a:spcBef>
                <a:spcPts val="400"/>
              </a:spcBef>
              <a:defRPr sz="11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sz="1600"/>
              <a:t>(confirmed by count of the green rectangles)</a:t>
            </a:r>
          </a:p>
          <a:p>
            <a:pPr>
              <a:spcBef>
                <a:spcPts val="400"/>
              </a:spcBef>
              <a:defRPr sz="11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The manufacturer did this because wood routers </a:t>
            </a:r>
          </a:p>
          <a:p>
            <a:pPr>
              <a:spcBef>
                <a:spcPts val="400"/>
              </a:spcBef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drive HUGE cutting bits into wood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and they thus require LOTS of continuous torque!</a:t>
            </a:r>
          </a:p>
        </p:txBody>
      </p:sp>
      <p:pic>
        <p:nvPicPr>
          <p:cNvPr id="979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rcRect t="30210" b="2517"/>
          <a:stretch>
            <a:fillRect/>
          </a:stretch>
        </p:blipFill>
        <p:spPr>
          <a:xfrm>
            <a:off x="609600" y="4572000"/>
            <a:ext cx="2133600" cy="1918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So my router motor was actually more like this:</a:t>
            </a:r>
          </a:p>
        </p:txBody>
      </p:sp>
      <p:sp>
        <p:nvSpPr>
          <p:cNvPr id="982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0" y="838200"/>
            <a:ext cx="8458200" cy="533400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OUTER ("stator") AC electromagnet pair, switching polarity 120 times a second</a:t>
            </a:r>
          </a:p>
        </p:txBody>
      </p:sp>
      <p:sp>
        <p:nvSpPr>
          <p:cNvPr id="983" name="Rectangle 3"/>
          <p:cNvSpPr txBox="1"/>
          <p:nvPr/>
        </p:nvSpPr>
        <p:spPr>
          <a:xfrm>
            <a:off x="381000" y="4953000"/>
            <a:ext cx="8458200" cy="142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INNER ("rotor") AC electromagnets (14 rather than the 4 that I fit into drawing)</a:t>
            </a:r>
          </a:p>
          <a:p>
            <a:pPr algn="ctr">
              <a:spcBef>
                <a:spcPts val="400"/>
              </a:spcBef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Only ONE of which receives AC power at any time</a:t>
            </a:r>
          </a:p>
          <a:p>
            <a:pPr algn="ctr"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That ONE "selected" by its contacts rotating under the fixed "brushes"</a:t>
            </a:r>
          </a:p>
        </p:txBody>
      </p:sp>
      <p:grpSp>
        <p:nvGrpSpPr>
          <p:cNvPr id="1037" name="Group 60"/>
          <p:cNvGrpSpPr/>
          <p:nvPr/>
        </p:nvGrpSpPr>
        <p:grpSpPr>
          <a:xfrm>
            <a:off x="1521132" y="1295399"/>
            <a:ext cx="5489269" cy="3382815"/>
            <a:chOff x="0" y="0"/>
            <a:chExt cx="5489267" cy="3382814"/>
          </a:xfrm>
        </p:grpSpPr>
        <p:grpSp>
          <p:nvGrpSpPr>
            <p:cNvPr id="1034" name="Group 55"/>
            <p:cNvGrpSpPr/>
            <p:nvPr/>
          </p:nvGrpSpPr>
          <p:grpSpPr>
            <a:xfrm>
              <a:off x="-1" y="637238"/>
              <a:ext cx="5489269" cy="2745576"/>
              <a:chOff x="0" y="0"/>
              <a:chExt cx="5489267" cy="2745575"/>
            </a:xfrm>
          </p:grpSpPr>
          <p:grpSp>
            <p:nvGrpSpPr>
              <p:cNvPr id="1032" name="Group 330"/>
              <p:cNvGrpSpPr/>
              <p:nvPr/>
            </p:nvGrpSpPr>
            <p:grpSpPr>
              <a:xfrm>
                <a:off x="0" y="-1"/>
                <a:ext cx="5489268" cy="2745577"/>
                <a:chOff x="0" y="0"/>
                <a:chExt cx="5489267" cy="2745575"/>
              </a:xfrm>
            </p:grpSpPr>
            <p:sp>
              <p:nvSpPr>
                <p:cNvPr id="984" name="Straight Connector 319"/>
                <p:cNvSpPr/>
                <p:nvPr/>
              </p:nvSpPr>
              <p:spPr>
                <a:xfrm flipV="1">
                  <a:off x="381307" y="896586"/>
                  <a:ext cx="1588" cy="914398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BC90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85" name="Oval 301"/>
                <p:cNvSpPr/>
                <p:nvPr/>
              </p:nvSpPr>
              <p:spPr>
                <a:xfrm>
                  <a:off x="67360" y="1048190"/>
                  <a:ext cx="609601" cy="566513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1025" name="Group 299"/>
                <p:cNvGrpSpPr/>
                <p:nvPr/>
              </p:nvGrpSpPr>
              <p:grpSpPr>
                <a:xfrm>
                  <a:off x="1787991" y="-1"/>
                  <a:ext cx="3701277" cy="1692547"/>
                  <a:chOff x="0" y="0"/>
                  <a:chExt cx="3701276" cy="1692545"/>
                </a:xfrm>
              </p:grpSpPr>
              <p:grpSp>
                <p:nvGrpSpPr>
                  <p:cNvPr id="995" name="Group 132"/>
                  <p:cNvGrpSpPr/>
                  <p:nvPr/>
                </p:nvGrpSpPr>
                <p:grpSpPr>
                  <a:xfrm>
                    <a:off x="-1" y="643375"/>
                    <a:ext cx="3701278" cy="396204"/>
                    <a:chOff x="0" y="0"/>
                    <a:chExt cx="3701276" cy="396203"/>
                  </a:xfrm>
                </p:grpSpPr>
                <p:grpSp>
                  <p:nvGrpSpPr>
                    <p:cNvPr id="990" name="Group 83"/>
                    <p:cNvGrpSpPr/>
                    <p:nvPr/>
                  </p:nvGrpSpPr>
                  <p:grpSpPr>
                    <a:xfrm>
                      <a:off x="-1" y="15861"/>
                      <a:ext cx="759237" cy="380343"/>
                      <a:chOff x="0" y="0"/>
                      <a:chExt cx="759236" cy="380341"/>
                    </a:xfrm>
                  </p:grpSpPr>
                  <p:sp>
                    <p:nvSpPr>
                      <p:cNvPr id="986" name="Rectangle 81"/>
                      <p:cNvSpPr/>
                      <p:nvPr/>
                    </p:nvSpPr>
                    <p:spPr>
                      <a:xfrm>
                        <a:off x="-1" y="0"/>
                        <a:ext cx="759238" cy="38034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12700" cap="flat">
                        <a:solidFill>
                          <a:srgbClr val="FFFFFF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>
                          <a:defRPr>
                            <a:solidFill>
                              <a:srgbClr val="FFFFFF"/>
                            </a:solidFill>
                          </a:defRPr>
                        </a:pPr>
                        <a:endParaRPr/>
                      </a:p>
                    </p:txBody>
                  </p:sp>
                  <p:grpSp>
                    <p:nvGrpSpPr>
                      <p:cNvPr id="989" name="Picture 82"/>
                      <p:cNvGrpSpPr/>
                      <p:nvPr/>
                    </p:nvGrpSpPr>
                    <p:grpSpPr>
                      <a:xfrm>
                        <a:off x="42183" y="30618"/>
                        <a:ext cx="685613" cy="318017"/>
                        <a:chOff x="0" y="0"/>
                        <a:chExt cx="685611" cy="318016"/>
                      </a:xfrm>
                    </p:grpSpPr>
                    <p:sp>
                      <p:nvSpPr>
                        <p:cNvPr id="987" name="Rectangle"/>
                        <p:cNvSpPr/>
                        <p:nvPr/>
                      </p:nvSpPr>
                      <p:spPr>
                        <a:xfrm>
                          <a:off x="0" y="0"/>
                          <a:ext cx="685612" cy="318017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45719" tIns="45719" rIns="45719" bIns="45719" numCol="1" anchor="t">
                          <a:noAutofit/>
                        </a:bodyPr>
                        <a:lstStyle/>
                        <a:p>
                          <a:endParaRPr/>
                        </a:p>
                      </p:txBody>
                    </p:sp>
                    <p:pic>
                      <p:nvPicPr>
                        <p:cNvPr id="988" name="image18.png" descr="image18.pn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">
                          <a:extLst/>
                        </a:blip>
                        <a:srcRect l="5455" t="24544" r="55091" b="61364"/>
                        <a:stretch>
                          <a:fillRect/>
                        </a:stretch>
                      </p:blipFill>
                      <p:spPr>
                        <a:xfrm>
                          <a:off x="-1" y="0"/>
                          <a:ext cx="685613" cy="318017"/>
                        </a:xfrm>
                        <a:prstGeom prst="rect">
                          <a:avLst/>
                        </a:prstGeom>
                        <a:ln w="12700" cap="flat">
                          <a:noFill/>
                          <a:miter lim="400000"/>
                        </a:ln>
                        <a:effectLst/>
                      </p:spPr>
                    </p:pic>
                  </p:grpSp>
                </p:grpSp>
                <p:grpSp>
                  <p:nvGrpSpPr>
                    <p:cNvPr id="993" name="Group 82"/>
                    <p:cNvGrpSpPr/>
                    <p:nvPr/>
                  </p:nvGrpSpPr>
                  <p:grpSpPr>
                    <a:xfrm>
                      <a:off x="2942039" y="0"/>
                      <a:ext cx="759238" cy="380343"/>
                      <a:chOff x="0" y="0"/>
                      <a:chExt cx="759236" cy="380341"/>
                    </a:xfrm>
                  </p:grpSpPr>
                  <p:sp>
                    <p:nvSpPr>
                      <p:cNvPr id="991" name="Rectangle 79"/>
                      <p:cNvSpPr/>
                      <p:nvPr/>
                    </p:nvSpPr>
                    <p:spPr>
                      <a:xfrm>
                        <a:off x="-1" y="0"/>
                        <a:ext cx="759238" cy="38034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12700" cap="flat">
                        <a:solidFill>
                          <a:srgbClr val="FFFFFF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>
                          <a:defRPr>
                            <a:solidFill>
                              <a:srgbClr val="FFFFFF"/>
                            </a:solidFill>
                          </a:defRPr>
                        </a:pPr>
                        <a:endParaRPr/>
                      </a:p>
                    </p:txBody>
                  </p:sp>
                  <p:pic>
                    <p:nvPicPr>
                      <p:cNvPr id="992" name="Picture 80" descr="Picture 80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/>
                      </a:blip>
                      <a:srcRect l="5455" t="24544" r="55091" b="61364"/>
                      <a:stretch>
                        <a:fillRect/>
                      </a:stretch>
                    </p:blipFill>
                    <p:spPr>
                      <a:xfrm rot="10800000">
                        <a:off x="35845" y="33801"/>
                        <a:ext cx="685613" cy="318018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</p:grpSp>
                <p:sp>
                  <p:nvSpPr>
                    <p:cNvPr id="994" name="Straight Arrow Connector 78"/>
                    <p:cNvSpPr/>
                    <p:nvPr/>
                  </p:nvSpPr>
                  <p:spPr>
                    <a:xfrm flipH="1">
                      <a:off x="753964" y="190170"/>
                      <a:ext cx="2182804" cy="15861"/>
                    </a:xfrm>
                    <a:prstGeom prst="line">
                      <a:avLst/>
                    </a:prstGeom>
                    <a:noFill/>
                    <a:ln w="38100" cap="flat">
                      <a:solidFill>
                        <a:srgbClr val="7FFF8E"/>
                      </a:solidFill>
                      <a:prstDash val="solid"/>
                      <a:round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1024" name="Group 258"/>
                  <p:cNvGrpSpPr/>
                  <p:nvPr/>
                </p:nvGrpSpPr>
                <p:grpSpPr>
                  <a:xfrm>
                    <a:off x="975764" y="-1"/>
                    <a:ext cx="1756150" cy="1692547"/>
                    <a:chOff x="0" y="0"/>
                    <a:chExt cx="1756149" cy="1692545"/>
                  </a:xfrm>
                </p:grpSpPr>
                <p:grpSp>
                  <p:nvGrpSpPr>
                    <p:cNvPr id="1000" name="Group 255"/>
                    <p:cNvGrpSpPr/>
                    <p:nvPr/>
                  </p:nvGrpSpPr>
                  <p:grpSpPr>
                    <a:xfrm>
                      <a:off x="144034" y="654728"/>
                      <a:ext cx="1510992" cy="410803"/>
                      <a:chOff x="0" y="0"/>
                      <a:chExt cx="1510990" cy="410801"/>
                    </a:xfrm>
                  </p:grpSpPr>
                  <p:sp>
                    <p:nvSpPr>
                      <p:cNvPr id="996" name="Rectangle 192"/>
                      <p:cNvSpPr/>
                      <p:nvPr/>
                    </p:nvSpPr>
                    <p:spPr>
                      <a:xfrm rot="21575775">
                        <a:off x="1391" y="5308"/>
                        <a:ext cx="1508209" cy="40018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12700" cap="flat">
                        <a:solidFill>
                          <a:srgbClr val="FFFFFF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>
                          <a:defRPr>
                            <a:solidFill>
                              <a:srgbClr val="FFFFFF"/>
                            </a:solidFill>
                          </a:defRPr>
                        </a:pPr>
                        <a:endParaRPr/>
                      </a:p>
                    </p:txBody>
                  </p:sp>
                  <p:grpSp>
                    <p:nvGrpSpPr>
                      <p:cNvPr id="999" name="Group 246"/>
                      <p:cNvGrpSpPr/>
                      <p:nvPr/>
                    </p:nvGrpSpPr>
                    <p:grpSpPr>
                      <a:xfrm>
                        <a:off x="40302" y="42311"/>
                        <a:ext cx="1412411" cy="326762"/>
                        <a:chOff x="0" y="0"/>
                        <a:chExt cx="1412409" cy="326761"/>
                      </a:xfrm>
                    </p:grpSpPr>
                    <p:pic>
                      <p:nvPicPr>
                        <p:cNvPr id="997" name="Picture 194" descr="Picture 19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">
                          <a:extLst/>
                        </a:blip>
                        <a:srcRect l="5455" t="24545" r="13636" b="61364"/>
                        <a:stretch>
                          <a:fillRect/>
                        </a:stretch>
                      </p:blipFill>
                      <p:spPr>
                        <a:xfrm rot="10778671">
                          <a:off x="972" y="4372"/>
                          <a:ext cx="1410465" cy="318017"/>
                        </a:xfrm>
                        <a:prstGeom prst="rect">
                          <a:avLst/>
                        </a:prstGeom>
                        <a:ln w="12700" cap="flat">
                          <a:noFill/>
                          <a:miter lim="400000"/>
                        </a:ln>
                        <a:effectLst/>
                      </p:spPr>
                    </p:pic>
                    <p:sp>
                      <p:nvSpPr>
                        <p:cNvPr id="998" name="Oval 195"/>
                        <p:cNvSpPr/>
                        <p:nvPr/>
                      </p:nvSpPr>
                      <p:spPr>
                        <a:xfrm rot="10778671">
                          <a:off x="687613" y="106020"/>
                          <a:ext cx="94905" cy="95087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12700" cap="flat">
                          <a:solidFill>
                            <a:srgbClr val="FFFFFF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45719" tIns="45719" rIns="45719" bIns="45719" numCol="1" anchor="t">
                          <a:noAutofit/>
                        </a:bodyPr>
                        <a:lstStyle/>
                        <a:p>
                          <a:pPr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1007" name="Group 254"/>
                    <p:cNvGrpSpPr/>
                    <p:nvPr/>
                  </p:nvGrpSpPr>
                  <p:grpSpPr>
                    <a:xfrm>
                      <a:off x="215209" y="224773"/>
                      <a:ext cx="1238744" cy="1282359"/>
                      <a:chOff x="0" y="0"/>
                      <a:chExt cx="1238742" cy="1282358"/>
                    </a:xfrm>
                  </p:grpSpPr>
                  <p:sp>
                    <p:nvSpPr>
                      <p:cNvPr id="1001" name="Rectangle 242"/>
                      <p:cNvSpPr/>
                      <p:nvPr/>
                    </p:nvSpPr>
                    <p:spPr>
                      <a:xfrm rot="7978967">
                        <a:off x="-45620" y="414273"/>
                        <a:ext cx="1329983" cy="453812"/>
                      </a:xfrm>
                      <a:prstGeom prst="rect">
                        <a:avLst/>
                      </a:prstGeom>
                      <a:solidFill>
                        <a:srgbClr val="FF442D"/>
                      </a:solidFill>
                      <a:ln w="12700" cap="flat">
                        <a:solidFill>
                          <a:srgbClr val="FFFFFF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>
                          <a:defRPr>
                            <a:solidFill>
                              <a:srgbClr val="FFFFFF"/>
                            </a:solidFill>
                          </a:defRPr>
                        </a:pPr>
                        <a:endParaRPr/>
                      </a:p>
                    </p:txBody>
                  </p:sp>
                  <p:grpSp>
                    <p:nvGrpSpPr>
                      <p:cNvPr id="1006" name="Group 125"/>
                      <p:cNvGrpSpPr/>
                      <p:nvPr/>
                    </p:nvGrpSpPr>
                    <p:grpSpPr>
                      <a:xfrm>
                        <a:off x="72073" y="56502"/>
                        <a:ext cx="1110284" cy="1157117"/>
                        <a:chOff x="0" y="0"/>
                        <a:chExt cx="1110282" cy="1157115"/>
                      </a:xfrm>
                    </p:grpSpPr>
                    <p:grpSp>
                      <p:nvGrpSpPr>
                        <p:cNvPr id="1004" name="Picture 244"/>
                        <p:cNvGrpSpPr/>
                        <p:nvPr/>
                      </p:nvGrpSpPr>
                      <p:grpSpPr>
                        <a:xfrm>
                          <a:off x="-1" y="0"/>
                          <a:ext cx="1110284" cy="1157116"/>
                          <a:chOff x="0" y="0"/>
                          <a:chExt cx="1110282" cy="1157115"/>
                        </a:xfrm>
                      </p:grpSpPr>
                      <p:sp>
                        <p:nvSpPr>
                          <p:cNvPr id="1002" name="Rectangle"/>
                          <p:cNvSpPr/>
                          <p:nvPr/>
                        </p:nvSpPr>
                        <p:spPr>
                          <a:xfrm rot="18771064">
                            <a:off x="-66753" y="398241"/>
                            <a:ext cx="1243789" cy="360633"/>
                          </a:xfrm>
                          <a:prstGeom prst="rect">
                            <a:avLst/>
                          </a:prstGeom>
                          <a:solidFill>
                            <a:srgbClr val="000000">
                              <a:alpha val="0"/>
                            </a:srgbClr>
                          </a:solidFill>
                          <a:ln w="12700" cap="flat">
                            <a:noFill/>
                            <a:miter lim="400000"/>
                          </a:ln>
                          <a:effectLst/>
                        </p:spPr>
                        <p:txBody>
                          <a:bodyPr wrap="square" lIns="45719" tIns="45719" rIns="45719" bIns="45719" numCol="1" anchor="t">
                            <a:noAutofit/>
                          </a:bodyPr>
                          <a:lstStyle/>
                          <a:p>
                            <a:endParaRPr/>
                          </a:p>
                        </p:txBody>
                      </p:sp>
                      <p:pic>
                        <p:nvPicPr>
                          <p:cNvPr id="1003" name="image18.png" descr="image18.png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">
                            <a:extLst/>
                          </a:blip>
                          <a:srcRect l="5455" t="24545" r="13635" b="61364"/>
                          <a:stretch>
                            <a:fillRect/>
                          </a:stretch>
                        </p:blipFill>
                        <p:spPr>
                          <a:xfrm rot="18771064">
                            <a:off x="-66753" y="398241"/>
                            <a:ext cx="1243789" cy="360633"/>
                          </a:xfrm>
                          <a:prstGeom prst="rect">
                            <a:avLst/>
                          </a:prstGeom>
                          <a:ln w="12700" cap="flat">
                            <a:noFill/>
                            <a:miter lim="400000"/>
                          </a:ln>
                          <a:effectLst/>
                        </p:spPr>
                      </p:pic>
                    </p:grpSp>
                    <p:sp>
                      <p:nvSpPr>
                        <p:cNvPr id="1005" name="Oval 245"/>
                        <p:cNvSpPr/>
                        <p:nvPr/>
                      </p:nvSpPr>
                      <p:spPr>
                        <a:xfrm rot="18771064">
                          <a:off x="534047" y="518721"/>
                          <a:ext cx="83691" cy="107829"/>
                        </a:xfrm>
                        <a:prstGeom prst="ellipse">
                          <a:avLst/>
                        </a:prstGeom>
                        <a:solidFill>
                          <a:srgbClr val="FF442D"/>
                        </a:solidFill>
                        <a:ln w="12700" cap="flat">
                          <a:solidFill>
                            <a:srgbClr val="FFFFFF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45719" tIns="45719" rIns="45719" bIns="45719" numCol="1" anchor="t">
                          <a:noAutofit/>
                        </a:bodyPr>
                        <a:lstStyle/>
                        <a:p>
                          <a:pPr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1014" name="Group 253"/>
                    <p:cNvGrpSpPr/>
                    <p:nvPr/>
                  </p:nvGrpSpPr>
                  <p:grpSpPr>
                    <a:xfrm>
                      <a:off x="647563" y="199207"/>
                      <a:ext cx="464197" cy="1333490"/>
                      <a:chOff x="0" y="0"/>
                      <a:chExt cx="464196" cy="1333489"/>
                    </a:xfrm>
                  </p:grpSpPr>
                  <p:sp>
                    <p:nvSpPr>
                      <p:cNvPr id="1008" name="Rectangle 249"/>
                      <p:cNvSpPr/>
                      <p:nvPr/>
                    </p:nvSpPr>
                    <p:spPr>
                      <a:xfrm rot="5373120">
                        <a:off x="-432893" y="439839"/>
                        <a:ext cx="1329983" cy="453812"/>
                      </a:xfrm>
                      <a:prstGeom prst="rect">
                        <a:avLst/>
                      </a:prstGeom>
                      <a:solidFill>
                        <a:srgbClr val="22DAFF"/>
                      </a:solidFill>
                      <a:ln w="12700" cap="flat">
                        <a:solidFill>
                          <a:srgbClr val="FFFFFF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>
                          <a:defRPr>
                            <a:solidFill>
                              <a:srgbClr val="FFFFFF"/>
                            </a:solidFill>
                          </a:defRPr>
                        </a:pPr>
                        <a:endParaRPr/>
                      </a:p>
                    </p:txBody>
                  </p:sp>
                  <p:grpSp>
                    <p:nvGrpSpPr>
                      <p:cNvPr id="1013" name="Group 125"/>
                      <p:cNvGrpSpPr/>
                      <p:nvPr/>
                    </p:nvGrpSpPr>
                    <p:grpSpPr>
                      <a:xfrm>
                        <a:off x="46987" y="33222"/>
                        <a:ext cx="373201" cy="1247375"/>
                        <a:chOff x="0" y="0"/>
                        <a:chExt cx="373199" cy="1247374"/>
                      </a:xfrm>
                    </p:grpSpPr>
                    <p:grpSp>
                      <p:nvGrpSpPr>
                        <p:cNvPr id="1011" name="Picture 251"/>
                        <p:cNvGrpSpPr/>
                        <p:nvPr/>
                      </p:nvGrpSpPr>
                      <p:grpSpPr>
                        <a:xfrm>
                          <a:off x="0" y="0"/>
                          <a:ext cx="373200" cy="1247375"/>
                          <a:chOff x="0" y="0"/>
                          <a:chExt cx="373199" cy="1247374"/>
                        </a:xfrm>
                      </p:grpSpPr>
                      <p:sp>
                        <p:nvSpPr>
                          <p:cNvPr id="1009" name="Rectangle"/>
                          <p:cNvSpPr/>
                          <p:nvPr/>
                        </p:nvSpPr>
                        <p:spPr>
                          <a:xfrm rot="16165214">
                            <a:off x="-435295" y="443370"/>
                            <a:ext cx="1243790" cy="360634"/>
                          </a:xfrm>
                          <a:prstGeom prst="rect">
                            <a:avLst/>
                          </a:prstGeom>
                          <a:solidFill>
                            <a:srgbClr val="000000">
                              <a:alpha val="0"/>
                            </a:srgbClr>
                          </a:solidFill>
                          <a:ln w="12700" cap="flat">
                            <a:noFill/>
                            <a:miter lim="400000"/>
                          </a:ln>
                          <a:effectLst/>
                        </p:spPr>
                        <p:txBody>
                          <a:bodyPr wrap="square" lIns="45719" tIns="45719" rIns="45719" bIns="45719" numCol="1" anchor="t">
                            <a:noAutofit/>
                          </a:bodyPr>
                          <a:lstStyle/>
                          <a:p>
                            <a:endParaRPr/>
                          </a:p>
                        </p:txBody>
                      </p:sp>
                      <p:pic>
                        <p:nvPicPr>
                          <p:cNvPr id="1010" name="image18.png" descr="image18.png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">
                            <a:extLst/>
                          </a:blip>
                          <a:srcRect l="5455" t="24545" r="13635" b="61364"/>
                          <a:stretch>
                            <a:fillRect/>
                          </a:stretch>
                        </p:blipFill>
                        <p:spPr>
                          <a:xfrm rot="16165214">
                            <a:off x="-435295" y="443370"/>
                            <a:ext cx="1243790" cy="360634"/>
                          </a:xfrm>
                          <a:prstGeom prst="rect">
                            <a:avLst/>
                          </a:prstGeom>
                          <a:ln w="12700" cap="flat">
                            <a:noFill/>
                            <a:miter lim="400000"/>
                          </a:ln>
                          <a:effectLst/>
                        </p:spPr>
                      </p:pic>
                    </p:grpSp>
                    <p:sp>
                      <p:nvSpPr>
                        <p:cNvPr id="1012" name="Oval 252"/>
                        <p:cNvSpPr/>
                        <p:nvPr/>
                      </p:nvSpPr>
                      <p:spPr>
                        <a:xfrm rot="16165214">
                          <a:off x="155752" y="551206"/>
                          <a:ext cx="83691" cy="107829"/>
                        </a:xfrm>
                        <a:prstGeom prst="ellipse">
                          <a:avLst/>
                        </a:prstGeom>
                        <a:solidFill>
                          <a:srgbClr val="22DAFF"/>
                        </a:solidFill>
                        <a:ln w="12700" cap="flat">
                          <a:solidFill>
                            <a:srgbClr val="FFFFFF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45719" tIns="45719" rIns="45719" bIns="45719" numCol="1" anchor="t">
                          <a:noAutofit/>
                        </a:bodyPr>
                        <a:lstStyle/>
                        <a:p>
                          <a:pPr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1023" name="Group 256"/>
                    <p:cNvGrpSpPr/>
                    <p:nvPr/>
                  </p:nvGrpSpPr>
                  <p:grpSpPr>
                    <a:xfrm>
                      <a:off x="-1" y="-1"/>
                      <a:ext cx="1756151" cy="1692547"/>
                      <a:chOff x="0" y="0"/>
                      <a:chExt cx="1756149" cy="1692545"/>
                    </a:xfrm>
                  </p:grpSpPr>
                  <p:sp>
                    <p:nvSpPr>
                      <p:cNvPr id="1015" name="Rectangle 182"/>
                      <p:cNvSpPr/>
                      <p:nvPr/>
                    </p:nvSpPr>
                    <p:spPr>
                      <a:xfrm rot="2588232">
                        <a:off x="133046" y="652208"/>
                        <a:ext cx="1508209" cy="400185"/>
                      </a:xfrm>
                      <a:prstGeom prst="rect">
                        <a:avLst/>
                      </a:prstGeom>
                      <a:solidFill>
                        <a:srgbClr val="FFDE10"/>
                      </a:solidFill>
                      <a:ln w="12700" cap="flat">
                        <a:solidFill>
                          <a:srgbClr val="FFFFFF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>
                          <a:defRPr>
                            <a:solidFill>
                              <a:srgbClr val="FFFFFF"/>
                            </a:solidFill>
                          </a:defRPr>
                        </a:pPr>
                        <a:endParaRPr/>
                      </a:p>
                    </p:txBody>
                  </p:sp>
                  <p:grpSp>
                    <p:nvGrpSpPr>
                      <p:cNvPr id="1022" name="Group 125"/>
                      <p:cNvGrpSpPr/>
                      <p:nvPr/>
                    </p:nvGrpSpPr>
                    <p:grpSpPr>
                      <a:xfrm>
                        <a:off x="0" y="-1"/>
                        <a:ext cx="1756150" cy="1692547"/>
                        <a:chOff x="0" y="0"/>
                        <a:chExt cx="1756149" cy="1692545"/>
                      </a:xfrm>
                    </p:grpSpPr>
                    <p:pic>
                      <p:nvPicPr>
                        <p:cNvPr id="1016" name="Picture 174" descr="Picture 17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">
                          <a:extLst/>
                        </a:blip>
                        <a:srcRect l="5455" t="24545" r="13636" b="61364"/>
                        <a:stretch>
                          <a:fillRect/>
                        </a:stretch>
                      </p:blipFill>
                      <p:spPr>
                        <a:xfrm rot="13380326">
                          <a:off x="181574" y="691073"/>
                          <a:ext cx="1410465" cy="318017"/>
                        </a:xfrm>
                        <a:prstGeom prst="rect">
                          <a:avLst/>
                        </a:prstGeom>
                        <a:ln w="12700" cap="flat">
                          <a:noFill/>
                          <a:miter lim="400000"/>
                        </a:ln>
                        <a:effectLst/>
                      </p:spPr>
                    </p:pic>
                    <p:sp>
                      <p:nvSpPr>
                        <p:cNvPr id="1017" name="Oval 175"/>
                        <p:cNvSpPr/>
                        <p:nvPr/>
                      </p:nvSpPr>
                      <p:spPr>
                        <a:xfrm rot="13380326">
                          <a:off x="860629" y="822765"/>
                          <a:ext cx="94905" cy="95087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12700" cap="flat">
                          <a:solidFill>
                            <a:srgbClr val="FFFFFF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45719" tIns="45719" rIns="45719" bIns="45719" numCol="1" anchor="t">
                          <a:noAutofit/>
                        </a:bodyPr>
                        <a:lstStyle/>
                        <a:p>
                          <a:pPr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1018" name="Straight Arrow Connector 176"/>
                        <p:cNvSpPr/>
                        <p:nvPr/>
                      </p:nvSpPr>
                      <p:spPr>
                        <a:xfrm flipH="1" flipV="1">
                          <a:off x="1483085" y="1217683"/>
                          <a:ext cx="273065" cy="124657"/>
                        </a:xfrm>
                        <a:prstGeom prst="line">
                          <a:avLst/>
                        </a:prstGeom>
                        <a:noFill/>
                        <a:ln w="38100" cap="flat">
                          <a:solidFill>
                            <a:srgbClr val="FFACB5"/>
                          </a:solidFill>
                          <a:prstDash val="solid"/>
                          <a:round/>
                          <a:tailEnd type="triangle" w="med" len="med"/>
                        </a:ln>
                        <a:effectLst/>
                      </p:spPr>
                      <p:txBody>
                        <a:bodyPr wrap="square" lIns="45719" tIns="45719" rIns="45719" bIns="45719" numCol="1" anchor="t">
                          <a:noAutofit/>
                        </a:bodyPr>
                        <a:lstStyle/>
                        <a:p>
                          <a:pPr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1019" name="Straight Arrow Connector 177"/>
                        <p:cNvSpPr/>
                        <p:nvPr/>
                      </p:nvSpPr>
                      <p:spPr>
                        <a:xfrm flipH="1" flipV="1">
                          <a:off x="1281315" y="1434014"/>
                          <a:ext cx="184247" cy="258532"/>
                        </a:xfrm>
                        <a:prstGeom prst="line">
                          <a:avLst/>
                        </a:prstGeom>
                        <a:noFill/>
                        <a:ln w="38100" cap="flat">
                          <a:solidFill>
                            <a:srgbClr val="FFACB5"/>
                          </a:solidFill>
                          <a:prstDash val="solid"/>
                          <a:round/>
                          <a:tailEnd type="triangle" w="med" len="med"/>
                        </a:ln>
                        <a:effectLst/>
                      </p:spPr>
                      <p:txBody>
                        <a:bodyPr wrap="square" lIns="45719" tIns="45719" rIns="45719" bIns="45719" numCol="1" anchor="t">
                          <a:noAutofit/>
                        </a:bodyPr>
                        <a:lstStyle/>
                        <a:p>
                          <a:pPr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1020" name="Straight Arrow Connector 178"/>
                        <p:cNvSpPr/>
                        <p:nvPr/>
                      </p:nvSpPr>
                      <p:spPr>
                        <a:xfrm flipH="1" flipV="1">
                          <a:off x="318868" y="-1"/>
                          <a:ext cx="143354" cy="263730"/>
                        </a:xfrm>
                        <a:prstGeom prst="line">
                          <a:avLst/>
                        </a:prstGeom>
                        <a:noFill/>
                        <a:ln w="38100" cap="flat">
                          <a:solidFill>
                            <a:srgbClr val="FFACB5"/>
                          </a:solidFill>
                          <a:prstDash val="solid"/>
                          <a:round/>
                          <a:tailEnd type="triangle" w="med" len="med"/>
                        </a:ln>
                        <a:effectLst/>
                      </p:spPr>
                      <p:txBody>
                        <a:bodyPr wrap="square" lIns="45719" tIns="45719" rIns="45719" bIns="45719" numCol="1" anchor="t">
                          <a:noAutofit/>
                        </a:bodyPr>
                        <a:lstStyle/>
                        <a:p>
                          <a:pPr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  <p:sp>
                      <p:nvSpPr>
                        <p:cNvPr id="1021" name="Straight Arrow Connector 179"/>
                        <p:cNvSpPr/>
                        <p:nvPr/>
                      </p:nvSpPr>
                      <p:spPr>
                        <a:xfrm flipH="1" flipV="1">
                          <a:off x="0" y="341880"/>
                          <a:ext cx="273061" cy="124661"/>
                        </a:xfrm>
                        <a:prstGeom prst="line">
                          <a:avLst/>
                        </a:prstGeom>
                        <a:noFill/>
                        <a:ln w="38100" cap="flat">
                          <a:solidFill>
                            <a:srgbClr val="FFACB5"/>
                          </a:solidFill>
                          <a:prstDash val="solid"/>
                          <a:round/>
                          <a:tailEnd type="triangle" w="med" len="med"/>
                        </a:ln>
                        <a:effectLst/>
                      </p:spPr>
                      <p:txBody>
                        <a:bodyPr wrap="square" lIns="45719" tIns="45719" rIns="45719" bIns="45719" numCol="1" anchor="t">
                          <a:noAutofit/>
                        </a:bodyPr>
                        <a:lstStyle/>
                        <a:p>
                          <a:pPr>
                            <a:defRPr>
                              <a:solidFill>
                                <a:srgbClr val="FFFFFF"/>
                              </a:solidFill>
                            </a:defRPr>
                          </a:pPr>
                          <a:endParaRPr/>
                        </a:p>
                      </p:txBody>
                    </p:sp>
                  </p:grpSp>
                </p:grpSp>
              </p:grpSp>
            </p:grpSp>
            <p:sp>
              <p:nvSpPr>
                <p:cNvPr id="1026" name="Right Brace 295"/>
                <p:cNvSpPr/>
                <p:nvPr/>
              </p:nvSpPr>
              <p:spPr>
                <a:xfrm rot="5400000">
                  <a:off x="3364064" y="1487800"/>
                  <a:ext cx="647245" cy="18683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5965" y="0"/>
                        <a:pt x="10800" y="279"/>
                        <a:pt x="10800" y="624"/>
                      </a:cubicBezTo>
                      <a:lnTo>
                        <a:pt x="10800" y="10075"/>
                      </a:lnTo>
                      <a:cubicBezTo>
                        <a:pt x="10800" y="10420"/>
                        <a:pt x="15635" y="10699"/>
                        <a:pt x="21600" y="10699"/>
                      </a:cubicBezTo>
                      <a:cubicBezTo>
                        <a:pt x="15635" y="10699"/>
                        <a:pt x="10800" y="10978"/>
                        <a:pt x="10800" y="11322"/>
                      </a:cubicBezTo>
                      <a:lnTo>
                        <a:pt x="10800" y="20976"/>
                      </a:lnTo>
                      <a:cubicBezTo>
                        <a:pt x="10800" y="21321"/>
                        <a:pt x="5965" y="21600"/>
                        <a:pt x="0" y="21600"/>
                      </a:cubicBezTo>
                    </a:path>
                  </a:pathLst>
                </a:custGeom>
                <a:noFill/>
                <a:ln w="381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27" name="TextBox 300"/>
                <p:cNvSpPr txBox="1"/>
                <p:nvPr/>
              </p:nvSpPr>
              <p:spPr>
                <a:xfrm>
                  <a:off x="0" y="1113346"/>
                  <a:ext cx="731412" cy="3962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ctr">
                    <a:defRPr sz="2000" b="0">
                      <a:solidFill>
                        <a:srgbClr val="FFDE10"/>
                      </a:solidFill>
                    </a:defRPr>
                  </a:lvl1pPr>
                </a:lstStyle>
                <a:p>
                  <a:r>
                    <a:t>AC</a:t>
                  </a:r>
                </a:p>
              </p:txBody>
            </p:sp>
            <p:sp>
              <p:nvSpPr>
                <p:cNvPr id="1028" name="Straight Connector 309"/>
                <p:cNvSpPr/>
                <p:nvPr/>
              </p:nvSpPr>
              <p:spPr>
                <a:xfrm flipV="1">
                  <a:off x="370678" y="867208"/>
                  <a:ext cx="1339952" cy="1864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BC901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29" name="Straight Connector 320"/>
                <p:cNvSpPr/>
                <p:nvPr/>
              </p:nvSpPr>
              <p:spPr>
                <a:xfrm>
                  <a:off x="369388" y="1816738"/>
                  <a:ext cx="5119880" cy="149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BC90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30" name="Straight Connector 324"/>
                <p:cNvSpPr/>
                <p:nvPr/>
              </p:nvSpPr>
              <p:spPr>
                <a:xfrm flipV="1">
                  <a:off x="4392150" y="1531688"/>
                  <a:ext cx="1525" cy="285052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BC901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31" name="Straight Connector 327"/>
                <p:cNvSpPr/>
                <p:nvPr/>
              </p:nvSpPr>
              <p:spPr>
                <a:xfrm flipV="1">
                  <a:off x="5487500" y="1145376"/>
                  <a:ext cx="2" cy="68580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BC901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033" name="Straight Connector 52"/>
              <p:cNvSpPr/>
              <p:nvPr/>
            </p:nvSpPr>
            <p:spPr>
              <a:xfrm flipV="1">
                <a:off x="3060144" y="1526375"/>
                <a:ext cx="1525" cy="285052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BC90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035" name="Straight Connector 56"/>
            <p:cNvSpPr/>
            <p:nvPr/>
          </p:nvSpPr>
          <p:spPr>
            <a:xfrm flipH="1">
              <a:off x="2212667" y="-1"/>
              <a:ext cx="1589" cy="83820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6" name="Straight Connector 59"/>
            <p:cNvSpPr/>
            <p:nvPr/>
          </p:nvSpPr>
          <p:spPr>
            <a:xfrm flipH="1">
              <a:off x="5182879" y="-1"/>
              <a:ext cx="1589" cy="83820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BIG ENERGY SYSTEM TAKEAWAY MESSAGE #1:</a:t>
            </a:r>
          </a:p>
        </p:txBody>
      </p:sp>
      <p:sp>
        <p:nvSpPr>
          <p:cNvPr id="1040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762000"/>
            <a:ext cx="8915400" cy="56388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In ALL of the above: </a:t>
            </a:r>
            <a:r>
              <a:rPr b="1">
                <a:solidFill>
                  <a:srgbClr val="FBC901"/>
                </a:solidFill>
              </a:rPr>
              <a:t>CAUSE &amp; EFFECT ARE INTERCHANGEABLE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4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0"/>
              <a:t>Moving currents </a:t>
            </a:r>
            <a:r>
              <a:t>create</a:t>
            </a:r>
            <a:r>
              <a:rPr b="0"/>
              <a:t> magnetic fields (via Lenz's Law)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Switching currents =&gt; Switching Magnetic Fields = </a:t>
            </a:r>
            <a:r>
              <a:rPr b="1"/>
              <a:t>The basis of Motors </a:t>
            </a:r>
          </a:p>
          <a:p>
            <a:pPr>
              <a:spcBef>
                <a:spcPts val="200"/>
              </a:spcBef>
              <a:tabLst>
                <a:tab pos="444500" algn="l"/>
                <a:tab pos="914400" algn="l"/>
                <a:tab pos="13589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r>
              <a:t>			</a:t>
            </a:r>
            <a:endParaRPr sz="1800" b="1"/>
          </a:p>
          <a:p>
            <a:pPr>
              <a:tabLst>
                <a:tab pos="444500" algn="l"/>
                <a:tab pos="914400" algn="l"/>
                <a:tab pos="13589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Moving magnetic fields </a:t>
            </a:r>
            <a:r>
              <a:rPr b="1"/>
              <a:t>induce</a:t>
            </a:r>
            <a:r>
              <a:t> currents (via the Lorentz Force)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Rotation of charge-containing wires in a magnetic field =&gt;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Induced current flow in those wires = </a:t>
            </a:r>
            <a:r>
              <a:rPr b="1"/>
              <a:t>The basis of Generators</a:t>
            </a:r>
          </a:p>
          <a:p>
            <a:pPr>
              <a:tabLst>
                <a:tab pos="444500" algn="l"/>
                <a:tab pos="9144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100"/>
              </a:spcBef>
              <a:tabLst>
                <a:tab pos="444500" algn="l"/>
                <a:tab pos="914400" algn="l"/>
              </a:tabLst>
              <a:defRPr sz="6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>
              <a:tabLst>
                <a:tab pos="444500" algn="l"/>
                <a:tab pos="914400" algn="l"/>
              </a:tabLst>
              <a:defRPr sz="1800" b="1">
                <a:solidFill>
                  <a:srgbClr val="FFDE1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Electric Motors and Electric Generators thus have the SAME structure</a:t>
            </a:r>
          </a:p>
          <a:p>
            <a:pPr>
              <a:tabLst>
                <a:tab pos="444500" algn="l"/>
                <a:tab pos="914400" algn="l"/>
              </a:tabLst>
              <a:defRPr sz="500" b="1">
                <a:solidFill>
                  <a:srgbClr val="FFDE1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14400" algn="l"/>
              </a:tabLst>
              <a:defRPr sz="1800" b="1">
                <a:solidFill>
                  <a:srgbClr val="FFDE1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One is just the other "being run backwards"</a:t>
            </a:r>
          </a:p>
          <a:p>
            <a:pPr>
              <a:tabLst>
                <a:tab pos="444500" algn="l"/>
                <a:tab pos="9144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Turn a DC motor =&gt; You get DC POWER OUT = DC generator </a:t>
            </a:r>
          </a:p>
          <a:p>
            <a:pPr algn="ctr">
              <a:tabLst>
                <a:tab pos="444500" algn="l"/>
                <a:tab pos="9144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Turn an AC motor =&gt; You get AC POWER OUT = AC generator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043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t>But there are complications in </a:t>
            </a:r>
            <a:r>
              <a:rPr b="1"/>
              <a:t>really Good or Big </a:t>
            </a:r>
            <a:r>
              <a:t>motor/generators</a:t>
            </a:r>
          </a:p>
        </p:txBody>
      </p:sp>
      <p:sp>
        <p:nvSpPr>
          <p:cNvPr id="104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55626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Strong </a:t>
            </a:r>
            <a:r>
              <a:rPr b="1"/>
              <a:t>permanent</a:t>
            </a:r>
            <a:r>
              <a:t> magnets are really large and heavy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Not something you really want to spin at thousands of RPM!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Thus, where possible, spinning </a:t>
            </a:r>
            <a:r>
              <a:rPr b="1"/>
              <a:t>electro-</a:t>
            </a:r>
            <a:r>
              <a:t>magnets are substituted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But spinning electromagnets have their own problem: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Those rubbing contacts ("brushes"), either DC split ring or dual AC ring: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0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0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000" b="1">
                <a:latin typeface="+mn-lt"/>
                <a:ea typeface="+mn-ea"/>
                <a:cs typeface="+mn-cs"/>
                <a:sym typeface="Arial"/>
              </a:defRPr>
            </a:pPr>
            <a:r>
              <a:t>			</a:t>
            </a:r>
            <a:r>
              <a:rPr sz="1800">
                <a:solidFill>
                  <a:srgbClr val="FBC901"/>
                </a:solidFill>
              </a:rPr>
              <a:t>They wear away!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Especially split rings (which can also spark when the contacts slide over gaps)!</a:t>
            </a:r>
          </a:p>
        </p:txBody>
      </p:sp>
      <p:pic>
        <p:nvPicPr>
          <p:cNvPr id="104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t="10093"/>
          <a:stretch>
            <a:fillRect/>
          </a:stretch>
        </p:blipFill>
        <p:spPr>
          <a:xfrm>
            <a:off x="5687266" y="3733799"/>
            <a:ext cx="2313734" cy="1752601"/>
          </a:xfrm>
          <a:prstGeom prst="rect">
            <a:avLst/>
          </a:prstGeom>
          <a:ln w="12700">
            <a:miter lim="400000"/>
          </a:ln>
        </p:spPr>
      </p:pic>
      <p:sp>
        <p:nvSpPr>
          <p:cNvPr id="1046" name="Straight Arrow Connector 6"/>
          <p:cNvSpPr/>
          <p:nvPr/>
        </p:nvSpPr>
        <p:spPr>
          <a:xfrm flipV="1">
            <a:off x="5230066" y="4607559"/>
            <a:ext cx="1402081" cy="20321"/>
          </a:xfrm>
          <a:prstGeom prst="line">
            <a:avLst/>
          </a:prstGeom>
          <a:ln w="57150">
            <a:solidFill>
              <a:srgbClr val="FBC901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t>And there is an additional (embarrassing) problem in </a:t>
            </a:r>
            <a:r>
              <a:rPr b="1"/>
              <a:t>Big</a:t>
            </a:r>
            <a:r>
              <a:t> </a:t>
            </a:r>
            <a:r>
              <a:rPr b="1"/>
              <a:t>Generators</a:t>
            </a:r>
            <a:r>
              <a:t>:</a:t>
            </a:r>
          </a:p>
        </p:txBody>
      </p:sp>
      <p:sp>
        <p:nvSpPr>
          <p:cNvPr id="104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9436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If you build a big generator using ONLY electromagnets</a:t>
            </a:r>
          </a:p>
          <a:p>
            <a:pPr>
              <a:defRPr sz="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You will NEED SOME INPUT POWER TO PRODUCE OUTPUT POWER</a:t>
            </a:r>
          </a:p>
          <a:p>
            <a:pPr>
              <a:defRPr sz="1600">
                <a:solidFill>
                  <a:srgbClr val="FFDE1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Why? because you have got to </a:t>
            </a:r>
            <a:r>
              <a:rPr b="1"/>
              <a:t>START</a:t>
            </a:r>
            <a:r>
              <a:t> with a magnetic field</a:t>
            </a:r>
          </a:p>
          <a:p>
            <a:pPr>
              <a:tabLst>
                <a:tab pos="4445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Which can then be rotated to induce electrical current in a wire</a:t>
            </a:r>
          </a:p>
          <a:p>
            <a:pPr>
              <a:tabLst>
                <a:tab pos="4445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This magnetic field can be in the rotating "rotor" part of the generator</a:t>
            </a:r>
          </a:p>
          <a:p>
            <a:pPr>
              <a:tabLst>
                <a:tab pos="4445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DC current applied to rotating electromagnet =&gt; Rotating B field</a:t>
            </a:r>
          </a:p>
          <a:p>
            <a:pPr>
              <a:tabLst>
                <a:tab pos="4445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OR the rotating magnetic field can be created by stationary "stator" electromagnets</a:t>
            </a:r>
          </a:p>
          <a:p>
            <a:pPr>
              <a:tabLst>
                <a:tab pos="444500" algn="l"/>
              </a:tabLst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AC current applied/switched between electromagnets =&gt; Rotating B field</a:t>
            </a:r>
          </a:p>
          <a:p>
            <a:pPr>
              <a:tabLst>
                <a:tab pos="4445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Either way you need power INTO electromagnets to get power OUT of the generator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THUS:  A Hydroelectric Dam w/o Grid or local auxiliary power </a:t>
            </a:r>
          </a:p>
          <a:p>
            <a:pPr algn="ctr">
              <a:defRPr sz="9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may not be able to produce power even when water is spinning its generators!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052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Reflecting on those motor / generator challenges:</a:t>
            </a:r>
          </a:p>
        </p:txBody>
      </p:sp>
      <p:sp>
        <p:nvSpPr>
          <p:cNvPr id="105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915400" cy="5334000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19100" algn="l"/>
                <a:tab pos="8636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There's no easy solution for the preceding generator complication</a:t>
            </a:r>
          </a:p>
          <a:p>
            <a:pPr defTabSz="868680">
              <a:tabLst>
                <a:tab pos="419100" algn="l"/>
                <a:tab pos="863600" algn="l"/>
              </a:tabLst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That of needing a little incoming power to generate a lot more output power</a:t>
            </a:r>
          </a:p>
          <a:p>
            <a:pPr defTabSz="868680">
              <a:tabLst>
                <a:tab pos="419100" algn="l"/>
                <a:tab pos="8636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there IS a solution to the problem of massive rotating permanent magnets</a:t>
            </a:r>
          </a:p>
          <a:p>
            <a:pPr defTabSz="868680">
              <a:tabLst>
                <a:tab pos="419100" algn="l"/>
                <a:tab pos="8636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And there IS a solution to the problem of contact wear in rotating electromagnets</a:t>
            </a:r>
          </a:p>
          <a:p>
            <a:pPr defTabSz="868680">
              <a:tabLst>
                <a:tab pos="419100" algn="l"/>
                <a:tab pos="8636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tabLst>
                <a:tab pos="419100" algn="l"/>
                <a:tab pos="863600" algn="l"/>
              </a:tabLst>
              <a:defRPr sz="1710" b="1">
                <a:solidFill>
                  <a:srgbClr val="FBC901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What if you could completely do away with the rotating magnet</a:t>
            </a:r>
            <a:endParaRPr sz="950"/>
          </a:p>
          <a:p>
            <a:pPr algn="ctr" defTabSz="868680">
              <a:tabLst>
                <a:tab pos="419100" algn="l"/>
                <a:tab pos="863600" algn="l"/>
              </a:tabLst>
              <a:defRPr sz="950" b="1">
                <a:solidFill>
                  <a:srgbClr val="FBC901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tabLst>
                <a:tab pos="419100" algn="l"/>
                <a:tab pos="863600" algn="l"/>
              </a:tabLst>
              <a:defRPr sz="1710" b="1">
                <a:solidFill>
                  <a:srgbClr val="FBC901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And just make the "rotor" out of a dumb unpowered chunk of metal?</a:t>
            </a:r>
            <a:endParaRPr>
              <a:solidFill>
                <a:srgbClr val="FFDE10"/>
              </a:solidFill>
            </a:endParaRPr>
          </a:p>
          <a:p>
            <a:pPr algn="ctr" defTabSz="868680">
              <a:tabLst>
                <a:tab pos="419100" algn="l"/>
                <a:tab pos="863600" algn="l"/>
              </a:tabLst>
              <a:defRPr sz="1900" b="1">
                <a:solidFill>
                  <a:srgbClr val="FFDE1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spcBef>
                <a:spcPts val="500"/>
              </a:spcBef>
              <a:tabLst>
                <a:tab pos="419100" algn="l"/>
                <a:tab pos="863600" algn="l"/>
              </a:tabLst>
              <a:defRPr sz="228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HUH?</a:t>
            </a:r>
          </a:p>
          <a:p>
            <a:pPr algn="ctr" defTabSz="868680">
              <a:tabLst>
                <a:tab pos="419100" algn="l"/>
                <a:tab pos="863600" algn="l"/>
              </a:tabLst>
              <a:defRPr sz="1710" b="1">
                <a:solidFill>
                  <a:srgbClr val="FFDE10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defRPr sz="171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What would the magnets of the "stator" push against ? (!@$!)</a:t>
            </a:r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Rectangle 5"/>
          <p:cNvSpPr txBox="1"/>
          <p:nvPr/>
        </p:nvSpPr>
        <p:spPr>
          <a:xfrm>
            <a:off x="2133600" y="6137376"/>
            <a:ext cx="5257800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400" b="0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"Lenz's Law Apparatus" (#32520) from The Science Source (www.thesciencesource.com)</a:t>
            </a:r>
          </a:p>
        </p:txBody>
      </p:sp>
      <p:sp>
        <p:nvSpPr>
          <p:cNvPr id="105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Nikola Tesla figured out the solution!</a:t>
            </a:r>
          </a:p>
        </p:txBody>
      </p:sp>
      <p:sp>
        <p:nvSpPr>
          <p:cNvPr id="105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You saw it in the video demonstrations &amp; explanations of the preceding note set!!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LINK</a:t>
            </a:r>
            <a:r>
              <a:t> to those video demonstrations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LINK</a:t>
            </a:r>
            <a:r>
              <a:t> to that note set's explanations </a:t>
            </a:r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When a magnet fell through a (non-magnetic) copper pipe, its fall was slowed</a:t>
            </a:r>
          </a:p>
          <a:p>
            <a:pPr>
              <a:tabLst>
                <a:tab pos="18288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BECUASE its movement induced loops of current in the pipe</a:t>
            </a:r>
          </a:p>
          <a:p>
            <a:pPr>
              <a:tabLst>
                <a:tab pos="18288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Those loops of current generated their own magnetic field</a:t>
            </a:r>
          </a:p>
          <a:p>
            <a:pPr>
              <a:tabLst>
                <a:tab pos="18288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Which pushed back upon the falling magnet</a:t>
            </a:r>
          </a:p>
          <a:p>
            <a:pPr>
              <a:tabLst>
                <a:tab pos="22860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18288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But via Newton's: "Action = reaction"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 pipe was also pushed downward</a:t>
            </a:r>
          </a:p>
          <a:p>
            <a:pPr>
              <a:tabLst>
                <a:tab pos="2286000" algn="l"/>
              </a:tabLst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And we actually measured the force on the pipe using this apparatus:</a:t>
            </a:r>
          </a:p>
        </p:txBody>
      </p:sp>
      <p:grpSp>
        <p:nvGrpSpPr>
          <p:cNvPr id="1063" name="Group 4"/>
          <p:cNvGrpSpPr/>
          <p:nvPr/>
        </p:nvGrpSpPr>
        <p:grpSpPr>
          <a:xfrm>
            <a:off x="228600" y="2590800"/>
            <a:ext cx="1676400" cy="2514600"/>
            <a:chOff x="0" y="0"/>
            <a:chExt cx="1676400" cy="2514600"/>
          </a:xfrm>
        </p:grpSpPr>
        <p:grpSp>
          <p:nvGrpSpPr>
            <p:cNvPr id="1061" name="Group 10"/>
            <p:cNvGrpSpPr/>
            <p:nvPr/>
          </p:nvGrpSpPr>
          <p:grpSpPr>
            <a:xfrm>
              <a:off x="465484" y="0"/>
              <a:ext cx="730201" cy="2514600"/>
              <a:chOff x="0" y="0"/>
              <a:chExt cx="730200" cy="2514600"/>
            </a:xfrm>
          </p:grpSpPr>
          <p:sp>
            <p:nvSpPr>
              <p:cNvPr id="1058" name="Rectangle 7"/>
              <p:cNvSpPr/>
              <p:nvPr/>
            </p:nvSpPr>
            <p:spPr>
              <a:xfrm>
                <a:off x="-1" y="0"/>
                <a:ext cx="730201" cy="2514600"/>
              </a:xfrm>
              <a:prstGeom prst="rect">
                <a:avLst/>
              </a:prstGeom>
              <a:solidFill>
                <a:srgbClr val="985421">
                  <a:alpha val="48000"/>
                </a:srgbClr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59" name="Rectangle 8"/>
              <p:cNvSpPr/>
              <p:nvPr/>
            </p:nvSpPr>
            <p:spPr>
              <a:xfrm>
                <a:off x="-1" y="0"/>
                <a:ext cx="190488" cy="2514600"/>
              </a:xfrm>
              <a:prstGeom prst="rect">
                <a:avLst/>
              </a:prstGeom>
              <a:solidFill>
                <a:srgbClr val="C93C05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60" name="Rectangle 9"/>
              <p:cNvSpPr/>
              <p:nvPr/>
            </p:nvSpPr>
            <p:spPr>
              <a:xfrm>
                <a:off x="539713" y="0"/>
                <a:ext cx="190488" cy="2514600"/>
              </a:xfrm>
              <a:prstGeom prst="rect">
                <a:avLst/>
              </a:prstGeom>
              <a:solidFill>
                <a:srgbClr val="C93C05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1062" name="Picture 6" descr="Picture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400000">
              <a:off x="84497" y="482642"/>
              <a:ext cx="1507406" cy="167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64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48600" y="3429000"/>
            <a:ext cx="990107" cy="3338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2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  <a:prstGeom prst="rect">
            <a:avLst/>
          </a:prstGeom>
        </p:spPr>
        <p:txBody>
          <a:bodyPr/>
          <a:lstStyle/>
          <a:p>
            <a:pPr>
              <a:defRPr sz="2200">
                <a:latin typeface="+mn-lt"/>
                <a:ea typeface="+mn-ea"/>
                <a:cs typeface="+mn-cs"/>
                <a:sym typeface="Arial"/>
              </a:defRPr>
            </a:pPr>
            <a:r>
              <a:t>For </a:t>
            </a:r>
            <a:r>
              <a:rPr b="1">
                <a:solidFill>
                  <a:srgbClr val="FBC901"/>
                </a:solidFill>
              </a:rPr>
              <a:t>ELECTRIC FIELDS</a:t>
            </a:r>
            <a:r>
              <a:t>, we figured out that:</a:t>
            </a:r>
          </a:p>
        </p:txBody>
      </p:sp>
      <p:sp>
        <p:nvSpPr>
          <p:cNvPr id="120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990600"/>
            <a:ext cx="8991600" cy="53340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Electric fields are created between charges, which come in two types: </a:t>
            </a:r>
            <a:r>
              <a:rPr>
                <a:solidFill>
                  <a:srgbClr val="F59DC9"/>
                </a:solidFill>
              </a:rPr>
              <a:t> </a:t>
            </a:r>
            <a:r>
              <a:rPr b="1">
                <a:solidFill>
                  <a:srgbClr val="FF7080"/>
                </a:solidFill>
              </a:rPr>
              <a:t>+</a:t>
            </a:r>
            <a:r>
              <a:rPr>
                <a:solidFill>
                  <a:srgbClr val="F59DC9"/>
                </a:solidFill>
              </a:rPr>
              <a:t> </a:t>
            </a:r>
            <a:r>
              <a:t>and </a:t>
            </a:r>
            <a:r>
              <a:rPr b="1">
                <a:solidFill>
                  <a:srgbClr val="34F20D"/>
                </a:solidFill>
              </a:rPr>
              <a:t>-</a:t>
            </a:r>
            <a:r>
              <a:t> 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1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0"/>
              <a:t>-</a:t>
            </a:r>
            <a:r>
              <a:t> </a:t>
            </a:r>
            <a:r>
              <a:rPr b="0"/>
              <a:t>So named because they can act to cancel one another out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- Each type of charge repels it own kind while being attracted to the other kind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- We now know that most </a:t>
            </a:r>
            <a:r>
              <a:rPr b="1">
                <a:solidFill>
                  <a:srgbClr val="FF7080"/>
                </a:solidFill>
              </a:rPr>
              <a:t>+ charge </a:t>
            </a:r>
            <a:r>
              <a:t>is due to</a:t>
            </a:r>
            <a:r>
              <a:rPr>
                <a:solidFill>
                  <a:srgbClr val="F59DC9"/>
                </a:solidFill>
              </a:rPr>
              <a:t> </a:t>
            </a:r>
            <a:r>
              <a:rPr b="1">
                <a:solidFill>
                  <a:srgbClr val="FF7080"/>
                </a:solidFill>
              </a:rPr>
              <a:t>protons</a:t>
            </a:r>
            <a:r>
              <a:rPr>
                <a:solidFill>
                  <a:srgbClr val="F59DC9"/>
                </a:solidFill>
              </a:rPr>
              <a:t> </a:t>
            </a:r>
            <a:r>
              <a:t>locked in atomic nuclei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- While most </a:t>
            </a:r>
            <a:r>
              <a:rPr b="1">
                <a:solidFill>
                  <a:srgbClr val="34F20D"/>
                </a:solidFill>
              </a:rPr>
              <a:t>- charge </a:t>
            </a:r>
            <a:r>
              <a:t>is due to </a:t>
            </a:r>
            <a:r>
              <a:rPr b="1">
                <a:solidFill>
                  <a:srgbClr val="34F20D"/>
                </a:solidFill>
              </a:rPr>
              <a:t>electrons</a:t>
            </a:r>
            <a:r>
              <a:t> 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Which either surround those nuclei OR flow through many materials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(which are then called "conductors" or "metals")	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repulsive or attractive forces between those </a:t>
            </a:r>
            <a:r>
              <a:rPr b="1">
                <a:solidFill>
                  <a:srgbClr val="FF7080"/>
                </a:solidFill>
              </a:rPr>
              <a:t>+</a:t>
            </a:r>
            <a:r>
              <a:t> and </a:t>
            </a:r>
            <a:r>
              <a:rPr b="1">
                <a:solidFill>
                  <a:srgbClr val="34F20D"/>
                </a:solidFill>
              </a:rPr>
              <a:t>-</a:t>
            </a:r>
            <a:r>
              <a:t> charges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extend well beyond the charges themselves, out into space 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We call the resulting force field an </a:t>
            </a:r>
            <a:r>
              <a:rPr b="1"/>
              <a:t>Electric Field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But how would falling magnets + pipes be made into an electric motor?</a:t>
            </a:r>
          </a:p>
        </p:txBody>
      </p:sp>
      <p:sp>
        <p:nvSpPr>
          <p:cNvPr id="106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915400" cy="5169774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OK, Nikola Tesla's new motor idea actually followed more naturally from 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this OTHER apparatus I demonstrated for that note set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If you have not recently viewed that demonstration, please do so now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It is demonstration #9, near the bottom of this webpage: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LINK</a:t>
            </a:r>
            <a:r>
              <a:t> or QR code:</a:t>
            </a:r>
          </a:p>
        </p:txBody>
      </p:sp>
      <p:pic>
        <p:nvPicPr>
          <p:cNvPr id="106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0800" y="1676400"/>
            <a:ext cx="4114800" cy="2338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9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5180498"/>
            <a:ext cx="1600200" cy="160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Exactly HOW the moving magnet pushed upon the aluminum shapes:</a:t>
            </a:r>
          </a:p>
        </p:txBody>
      </p:sp>
      <p:sp>
        <p:nvSpPr>
          <p:cNvPr id="1072" name="Rectangle 3"/>
          <p:cNvSpPr txBox="1"/>
          <p:nvPr/>
        </p:nvSpPr>
        <p:spPr>
          <a:xfrm>
            <a:off x="5486400" y="2057400"/>
            <a:ext cx="2743200" cy="672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Magnet's direction </a:t>
            </a:r>
          </a:p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of movement (leftward)</a:t>
            </a:r>
          </a:p>
        </p:txBody>
      </p:sp>
      <p:sp>
        <p:nvSpPr>
          <p:cNvPr id="1073" name="Rectangle 3"/>
          <p:cNvSpPr txBox="1"/>
          <p:nvPr/>
        </p:nvSpPr>
        <p:spPr>
          <a:xfrm>
            <a:off x="3352800" y="2971800"/>
            <a:ext cx="18288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Magnet's field</a:t>
            </a:r>
          </a:p>
        </p:txBody>
      </p:sp>
      <p:sp>
        <p:nvSpPr>
          <p:cNvPr id="1074" name="Rectangle 3"/>
          <p:cNvSpPr txBox="1"/>
          <p:nvPr/>
        </p:nvSpPr>
        <p:spPr>
          <a:xfrm>
            <a:off x="2514600" y="3581400"/>
            <a:ext cx="6705600" cy="2931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As magnet enters from right</a:t>
            </a:r>
            <a:r>
              <a:rPr b="1"/>
              <a:t> </a:t>
            </a:r>
            <a:r>
              <a:t>(it's field pointing </a:t>
            </a:r>
            <a:r>
              <a:rPr b="1">
                <a:solidFill>
                  <a:srgbClr val="FFDE10"/>
                </a:solidFill>
              </a:rPr>
              <a:t>into</a:t>
            </a:r>
            <a:r>
              <a:t> page):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its field first encounters right (leading) edge of paddle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Magnet perceives electrons in paddle as </a:t>
            </a:r>
            <a:r>
              <a:rPr b="1">
                <a:solidFill>
                  <a:srgbClr val="FBC901"/>
                </a:solidFill>
              </a:rPr>
              <a:t>moving rightward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Lenz's LH Rule:</a:t>
            </a:r>
            <a:r>
              <a:rPr b="0"/>
              <a:t>  </a:t>
            </a:r>
            <a:r>
              <a:rPr>
                <a:solidFill>
                  <a:srgbClr val="FFFFFF"/>
                </a:solidFill>
              </a:rPr>
              <a:t>Thumb right</a:t>
            </a:r>
            <a:r>
              <a:rPr b="0">
                <a:solidFill>
                  <a:srgbClr val="FFFFFF"/>
                </a:solidFill>
              </a:rPr>
              <a:t>, </a:t>
            </a:r>
            <a:r>
              <a:rPr>
                <a:solidFill>
                  <a:srgbClr val="FFFFFF"/>
                </a:solidFill>
              </a:rPr>
              <a:t>fingers into page</a:t>
            </a:r>
            <a:endParaRPr sz="1000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Electrons at right of paddle pushed out of left palm = </a:t>
            </a:r>
            <a:r>
              <a:rPr b="1"/>
              <a:t>DOWN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Electrons at right/far edge of paddle scurry back upward</a:t>
            </a:r>
          </a:p>
        </p:txBody>
      </p:sp>
      <p:sp>
        <p:nvSpPr>
          <p:cNvPr id="1075" name="Rectangle 3"/>
          <p:cNvSpPr txBox="1"/>
          <p:nvPr/>
        </p:nvSpPr>
        <p:spPr>
          <a:xfrm>
            <a:off x="4419600" y="914400"/>
            <a:ext cx="2895600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Solid aluminum paddle with movable electrons</a:t>
            </a:r>
          </a:p>
        </p:txBody>
      </p:sp>
      <p:grpSp>
        <p:nvGrpSpPr>
          <p:cNvPr id="1092" name="Group 17"/>
          <p:cNvGrpSpPr/>
          <p:nvPr/>
        </p:nvGrpSpPr>
        <p:grpSpPr>
          <a:xfrm>
            <a:off x="2743199" y="838199"/>
            <a:ext cx="2633872" cy="2057402"/>
            <a:chOff x="0" y="0"/>
            <a:chExt cx="2633870" cy="2057400"/>
          </a:xfrm>
        </p:grpSpPr>
        <p:grpSp>
          <p:nvGrpSpPr>
            <p:cNvPr id="1090" name="Group 55"/>
            <p:cNvGrpSpPr/>
            <p:nvPr/>
          </p:nvGrpSpPr>
          <p:grpSpPr>
            <a:xfrm>
              <a:off x="903609" y="-1"/>
              <a:ext cx="1730262" cy="2057402"/>
              <a:chOff x="0" y="0"/>
              <a:chExt cx="1730261" cy="2057400"/>
            </a:xfrm>
          </p:grpSpPr>
          <p:grpSp>
            <p:nvGrpSpPr>
              <p:cNvPr id="1080" name="Cube 41"/>
              <p:cNvGrpSpPr/>
              <p:nvPr/>
            </p:nvGrpSpPr>
            <p:grpSpPr>
              <a:xfrm>
                <a:off x="0" y="1112108"/>
                <a:ext cx="954082" cy="834081"/>
                <a:chOff x="0" y="0"/>
                <a:chExt cx="954081" cy="834080"/>
              </a:xfrm>
            </p:grpSpPr>
            <p:sp>
              <p:nvSpPr>
                <p:cNvPr id="1076" name="Shape"/>
                <p:cNvSpPr/>
                <p:nvPr/>
              </p:nvSpPr>
              <p:spPr>
                <a:xfrm>
                  <a:off x="0" y="0"/>
                  <a:ext cx="954082" cy="8340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455"/>
                      </a:moveTo>
                      <a:lnTo>
                        <a:pt x="1272" y="0"/>
                      </a:lnTo>
                      <a:lnTo>
                        <a:pt x="21600" y="0"/>
                      </a:lnTo>
                      <a:lnTo>
                        <a:pt x="21600" y="20145"/>
                      </a:lnTo>
                      <a:lnTo>
                        <a:pt x="20328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77" name="Shape"/>
                <p:cNvSpPr/>
                <p:nvPr/>
              </p:nvSpPr>
              <p:spPr>
                <a:xfrm>
                  <a:off x="897897" y="0"/>
                  <a:ext cx="56185" cy="8340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455"/>
                      </a:moveTo>
                      <a:lnTo>
                        <a:pt x="21600" y="0"/>
                      </a:lnTo>
                      <a:lnTo>
                        <a:pt x="21600" y="20145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78" name="Shape"/>
                <p:cNvSpPr/>
                <p:nvPr/>
              </p:nvSpPr>
              <p:spPr>
                <a:xfrm>
                  <a:off x="0" y="0"/>
                  <a:ext cx="954082" cy="56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272" y="0"/>
                      </a:lnTo>
                      <a:lnTo>
                        <a:pt x="21600" y="0"/>
                      </a:lnTo>
                      <a:lnTo>
                        <a:pt x="20328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79" name="Shape"/>
                <p:cNvSpPr/>
                <p:nvPr/>
              </p:nvSpPr>
              <p:spPr>
                <a:xfrm>
                  <a:off x="0" y="0"/>
                  <a:ext cx="954082" cy="8340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455"/>
                      </a:moveTo>
                      <a:lnTo>
                        <a:pt x="1272" y="0"/>
                      </a:lnTo>
                      <a:lnTo>
                        <a:pt x="21600" y="0"/>
                      </a:lnTo>
                      <a:lnTo>
                        <a:pt x="21600" y="20145"/>
                      </a:lnTo>
                      <a:lnTo>
                        <a:pt x="20328" y="21600"/>
                      </a:lnTo>
                      <a:lnTo>
                        <a:pt x="0" y="21600"/>
                      </a:lnTo>
                      <a:close/>
                      <a:moveTo>
                        <a:pt x="0" y="1455"/>
                      </a:moveTo>
                      <a:lnTo>
                        <a:pt x="20328" y="1455"/>
                      </a:lnTo>
                      <a:lnTo>
                        <a:pt x="21600" y="0"/>
                      </a:lnTo>
                      <a:moveTo>
                        <a:pt x="20328" y="1455"/>
                      </a:moveTo>
                      <a:lnTo>
                        <a:pt x="20328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085" name="Cube 42"/>
              <p:cNvGrpSpPr/>
              <p:nvPr/>
            </p:nvGrpSpPr>
            <p:grpSpPr>
              <a:xfrm>
                <a:off x="318027" y="0"/>
                <a:ext cx="381633" cy="1167713"/>
                <a:chOff x="0" y="0"/>
                <a:chExt cx="381632" cy="1167712"/>
              </a:xfrm>
            </p:grpSpPr>
            <p:sp>
              <p:nvSpPr>
                <p:cNvPr id="1081" name="Shape"/>
                <p:cNvSpPr/>
                <p:nvPr/>
              </p:nvSpPr>
              <p:spPr>
                <a:xfrm>
                  <a:off x="-1" y="0"/>
                  <a:ext cx="381634" cy="1167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260"/>
                      </a:moveTo>
                      <a:lnTo>
                        <a:pt x="3855" y="0"/>
                      </a:lnTo>
                      <a:lnTo>
                        <a:pt x="21600" y="0"/>
                      </a:lnTo>
                      <a:lnTo>
                        <a:pt x="21600" y="20340"/>
                      </a:lnTo>
                      <a:lnTo>
                        <a:pt x="17745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82" name="Shape"/>
                <p:cNvSpPr/>
                <p:nvPr/>
              </p:nvSpPr>
              <p:spPr>
                <a:xfrm>
                  <a:off x="313521" y="0"/>
                  <a:ext cx="68111" cy="1167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260"/>
                      </a:moveTo>
                      <a:lnTo>
                        <a:pt x="21600" y="0"/>
                      </a:lnTo>
                      <a:lnTo>
                        <a:pt x="21600" y="2034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83" name="Shape"/>
                <p:cNvSpPr/>
                <p:nvPr/>
              </p:nvSpPr>
              <p:spPr>
                <a:xfrm>
                  <a:off x="0" y="0"/>
                  <a:ext cx="381633" cy="68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855" y="0"/>
                      </a:lnTo>
                      <a:lnTo>
                        <a:pt x="21600" y="0"/>
                      </a:lnTo>
                      <a:lnTo>
                        <a:pt x="17745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84" name="Shape"/>
                <p:cNvSpPr/>
                <p:nvPr/>
              </p:nvSpPr>
              <p:spPr>
                <a:xfrm>
                  <a:off x="-1" y="0"/>
                  <a:ext cx="381634" cy="1167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260"/>
                      </a:moveTo>
                      <a:lnTo>
                        <a:pt x="3855" y="0"/>
                      </a:lnTo>
                      <a:lnTo>
                        <a:pt x="21600" y="0"/>
                      </a:lnTo>
                      <a:lnTo>
                        <a:pt x="21600" y="20340"/>
                      </a:lnTo>
                      <a:lnTo>
                        <a:pt x="17745" y="21600"/>
                      </a:lnTo>
                      <a:lnTo>
                        <a:pt x="0" y="21600"/>
                      </a:lnTo>
                      <a:close/>
                      <a:moveTo>
                        <a:pt x="0" y="1260"/>
                      </a:moveTo>
                      <a:lnTo>
                        <a:pt x="17745" y="1260"/>
                      </a:lnTo>
                      <a:lnTo>
                        <a:pt x="21600" y="0"/>
                      </a:lnTo>
                      <a:moveTo>
                        <a:pt x="17745" y="1260"/>
                      </a:moveTo>
                      <a:lnTo>
                        <a:pt x="17745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086" name="Straight Connector 43"/>
              <p:cNvSpPr/>
              <p:nvPr/>
            </p:nvSpPr>
            <p:spPr>
              <a:xfrm flipV="1">
                <a:off x="387760" y="1278924"/>
                <a:ext cx="508844" cy="332475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87" name="Straight Connector 45"/>
              <p:cNvSpPr/>
              <p:nvPr/>
            </p:nvSpPr>
            <p:spPr>
              <a:xfrm flipV="1">
                <a:off x="387760" y="1502504"/>
                <a:ext cx="508844" cy="332474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88" name="Straight Connector 46"/>
              <p:cNvSpPr/>
              <p:nvPr/>
            </p:nvSpPr>
            <p:spPr>
              <a:xfrm flipV="1">
                <a:off x="387760" y="1724927"/>
                <a:ext cx="508844" cy="332474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89" name="Right Arrow 54"/>
              <p:cNvSpPr/>
              <p:nvPr/>
            </p:nvSpPr>
            <p:spPr>
              <a:xfrm flipH="1">
                <a:off x="1041587" y="1350168"/>
                <a:ext cx="688675" cy="32147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091" name="Right Arrow 22"/>
            <p:cNvSpPr/>
            <p:nvPr/>
          </p:nvSpPr>
          <p:spPr>
            <a:xfrm rot="10800000" flipH="1">
              <a:off x="0" y="1371600"/>
              <a:ext cx="688673" cy="32147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FF8E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093" name="Rectangle 3"/>
          <p:cNvSpPr txBox="1"/>
          <p:nvPr/>
        </p:nvSpPr>
        <p:spPr>
          <a:xfrm>
            <a:off x="152400" y="1981200"/>
            <a:ext cx="2895600" cy="672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Electron's motion </a:t>
            </a:r>
          </a:p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as seen by magnet</a:t>
            </a:r>
          </a:p>
        </p:txBody>
      </p:sp>
      <p:pic>
        <p:nvPicPr>
          <p:cNvPr id="1094" name="Picture 31" descr="Picture 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350" y="4267200"/>
            <a:ext cx="2270850" cy="1894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pPr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t>The arriving magnet thus "induces" loops of </a:t>
            </a:r>
            <a:r>
              <a:rPr>
                <a:solidFill>
                  <a:srgbClr val="8DFF27"/>
                </a:solidFill>
              </a:rPr>
              <a:t>electron flow</a:t>
            </a:r>
            <a:r>
              <a:t>:</a:t>
            </a:r>
          </a:p>
        </p:txBody>
      </p:sp>
      <p:sp>
        <p:nvSpPr>
          <p:cNvPr id="1097" name="Rectangle 3"/>
          <p:cNvSpPr txBox="1"/>
          <p:nvPr/>
        </p:nvSpPr>
        <p:spPr>
          <a:xfrm>
            <a:off x="152400" y="685800"/>
            <a:ext cx="8610600" cy="1860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44500" algn="l"/>
                <a:tab pos="914400" algn="l"/>
                <a:tab pos="1358900" algn="l"/>
                <a:tab pos="18288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Then, via electro-magnetism's LH Rule (curled fingers):</a:t>
            </a:r>
          </a:p>
          <a:p>
            <a:pPr>
              <a:spcBef>
                <a:spcPts val="400"/>
              </a:spcBef>
              <a:tabLst>
                <a:tab pos="444500" algn="l"/>
                <a:tab pos="914400" algn="l"/>
                <a:tab pos="1358900" algn="l"/>
                <a:tab pos="18288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14400" algn="l"/>
                <a:tab pos="1358900" algn="l"/>
                <a:tab pos="18288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>
                <a:solidFill>
                  <a:srgbClr val="8DFF27"/>
                </a:solidFill>
              </a:rPr>
              <a:t>Green loop </a:t>
            </a:r>
            <a:r>
              <a:t>of electrons generates </a:t>
            </a:r>
            <a:r>
              <a:rPr b="1">
                <a:solidFill>
                  <a:srgbClr val="70FFFF"/>
                </a:solidFill>
              </a:rPr>
              <a:t>blue</a:t>
            </a:r>
            <a:r>
              <a:t> magnetic field loops</a:t>
            </a:r>
          </a:p>
          <a:p>
            <a:pPr>
              <a:spcBef>
                <a:spcPts val="400"/>
              </a:spcBef>
              <a:tabLst>
                <a:tab pos="444500" algn="l"/>
                <a:tab pos="914400" algn="l"/>
                <a:tab pos="1358900" algn="l"/>
                <a:tab pos="18288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14400" algn="l"/>
                <a:tab pos="1358900" algn="l"/>
                <a:tab pos="18288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Which, where they meet the </a:t>
            </a:r>
            <a:r>
              <a:rPr b="1">
                <a:solidFill>
                  <a:srgbClr val="FF0000"/>
                </a:solidFill>
              </a:rPr>
              <a:t>red</a:t>
            </a:r>
            <a:r>
              <a:t> incoming magnetic field, are PARALLEL</a:t>
            </a:r>
          </a:p>
          <a:p>
            <a:pPr>
              <a:spcBef>
                <a:spcPts val="400"/>
              </a:spcBef>
              <a:tabLst>
                <a:tab pos="444500" algn="l"/>
                <a:tab pos="914400" algn="l"/>
                <a:tab pos="1358900" algn="l"/>
                <a:tab pos="18288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14400" algn="l"/>
                <a:tab pos="1358900" algn="l"/>
                <a:tab pos="18288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</a:t>
            </a:r>
            <a:r>
              <a:rPr b="1"/>
              <a:t>So magnet &amp; induced fields repel one another</a:t>
            </a:r>
          </a:p>
        </p:txBody>
      </p:sp>
      <p:sp>
        <p:nvSpPr>
          <p:cNvPr id="1098" name="Rectangle 3"/>
          <p:cNvSpPr txBox="1"/>
          <p:nvPr/>
        </p:nvSpPr>
        <p:spPr>
          <a:xfrm>
            <a:off x="4648200" y="5791200"/>
            <a:ext cx="4419600" cy="80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Which works the same way, almost as</a:t>
            </a:r>
          </a:p>
          <a:p>
            <a:pPr algn="ctr">
              <a:spcBef>
                <a:spcPts val="400"/>
              </a:spcBef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well, with this second aluminum shape</a:t>
            </a:r>
          </a:p>
        </p:txBody>
      </p:sp>
      <p:sp>
        <p:nvSpPr>
          <p:cNvPr id="1099" name="Rectangle 3"/>
          <p:cNvSpPr txBox="1"/>
          <p:nvPr/>
        </p:nvSpPr>
        <p:spPr>
          <a:xfrm>
            <a:off x="3200400" y="4572000"/>
            <a:ext cx="1978200" cy="590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Magnetic</a:t>
            </a:r>
          </a:p>
          <a:p>
            <a: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field movement</a:t>
            </a:r>
          </a:p>
        </p:txBody>
      </p:sp>
      <p:grpSp>
        <p:nvGrpSpPr>
          <p:cNvPr id="1117" name="Group 67"/>
          <p:cNvGrpSpPr/>
          <p:nvPr/>
        </p:nvGrpSpPr>
        <p:grpSpPr>
          <a:xfrm>
            <a:off x="6171343" y="2743200"/>
            <a:ext cx="1524857" cy="2895600"/>
            <a:chOff x="0" y="0"/>
            <a:chExt cx="1524856" cy="2895600"/>
          </a:xfrm>
        </p:grpSpPr>
        <p:grpSp>
          <p:nvGrpSpPr>
            <p:cNvPr id="1108" name="Group 52"/>
            <p:cNvGrpSpPr/>
            <p:nvPr/>
          </p:nvGrpSpPr>
          <p:grpSpPr>
            <a:xfrm>
              <a:off x="20966" y="1544319"/>
              <a:ext cx="1467253" cy="1351281"/>
              <a:chOff x="0" y="0"/>
              <a:chExt cx="1467252" cy="1351280"/>
            </a:xfrm>
          </p:grpSpPr>
          <p:grpSp>
            <p:nvGrpSpPr>
              <p:cNvPr id="1103" name="Group 47"/>
              <p:cNvGrpSpPr/>
              <p:nvPr/>
            </p:nvGrpSpPr>
            <p:grpSpPr>
              <a:xfrm>
                <a:off x="725383" y="0"/>
                <a:ext cx="741870" cy="1351281"/>
                <a:chOff x="0" y="0"/>
                <a:chExt cx="741868" cy="1351280"/>
              </a:xfrm>
            </p:grpSpPr>
            <p:sp>
              <p:nvSpPr>
                <p:cNvPr id="1100" name="Frame 43"/>
                <p:cNvSpPr/>
                <p:nvPr/>
              </p:nvSpPr>
              <p:spPr>
                <a:xfrm flipH="1">
                  <a:off x="494579" y="0"/>
                  <a:ext cx="247290" cy="13512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7020" y="1285"/>
                      </a:moveTo>
                      <a:lnTo>
                        <a:pt x="7020" y="20315"/>
                      </a:lnTo>
                      <a:lnTo>
                        <a:pt x="14580" y="20315"/>
                      </a:lnTo>
                      <a:lnTo>
                        <a:pt x="14580" y="128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01" name="Frame 45"/>
                <p:cNvSpPr/>
                <p:nvPr/>
              </p:nvSpPr>
              <p:spPr>
                <a:xfrm flipH="1">
                  <a:off x="247289" y="0"/>
                  <a:ext cx="247290" cy="13512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7020" y="1285"/>
                      </a:moveTo>
                      <a:lnTo>
                        <a:pt x="7020" y="20315"/>
                      </a:lnTo>
                      <a:lnTo>
                        <a:pt x="14580" y="20315"/>
                      </a:lnTo>
                      <a:lnTo>
                        <a:pt x="14580" y="128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02" name="Frame 46"/>
                <p:cNvSpPr/>
                <p:nvPr/>
              </p:nvSpPr>
              <p:spPr>
                <a:xfrm flipH="1">
                  <a:off x="0" y="0"/>
                  <a:ext cx="247290" cy="13512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7020" y="1285"/>
                      </a:moveTo>
                      <a:lnTo>
                        <a:pt x="7020" y="20315"/>
                      </a:lnTo>
                      <a:lnTo>
                        <a:pt x="14580" y="20315"/>
                      </a:lnTo>
                      <a:lnTo>
                        <a:pt x="14580" y="128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107" name="Group 48"/>
              <p:cNvGrpSpPr/>
              <p:nvPr/>
            </p:nvGrpSpPr>
            <p:grpSpPr>
              <a:xfrm>
                <a:off x="0" y="0"/>
                <a:ext cx="741869" cy="1351281"/>
                <a:chOff x="0" y="0"/>
                <a:chExt cx="741868" cy="1351280"/>
              </a:xfrm>
            </p:grpSpPr>
            <p:sp>
              <p:nvSpPr>
                <p:cNvPr id="1104" name="Frame 49"/>
                <p:cNvSpPr/>
                <p:nvPr/>
              </p:nvSpPr>
              <p:spPr>
                <a:xfrm flipH="1">
                  <a:off x="494579" y="0"/>
                  <a:ext cx="247290" cy="13512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7020" y="1285"/>
                      </a:moveTo>
                      <a:lnTo>
                        <a:pt x="7020" y="20315"/>
                      </a:lnTo>
                      <a:lnTo>
                        <a:pt x="14580" y="20315"/>
                      </a:lnTo>
                      <a:lnTo>
                        <a:pt x="14580" y="128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05" name="Frame 50"/>
                <p:cNvSpPr/>
                <p:nvPr/>
              </p:nvSpPr>
              <p:spPr>
                <a:xfrm flipH="1">
                  <a:off x="247289" y="0"/>
                  <a:ext cx="247290" cy="13512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7020" y="1285"/>
                      </a:moveTo>
                      <a:lnTo>
                        <a:pt x="7020" y="20315"/>
                      </a:lnTo>
                      <a:lnTo>
                        <a:pt x="14580" y="20315"/>
                      </a:lnTo>
                      <a:lnTo>
                        <a:pt x="14580" y="128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06" name="Frame 51"/>
                <p:cNvSpPr/>
                <p:nvPr/>
              </p:nvSpPr>
              <p:spPr>
                <a:xfrm flipH="1">
                  <a:off x="0" y="0"/>
                  <a:ext cx="247290" cy="13512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7020" y="1285"/>
                      </a:moveTo>
                      <a:lnTo>
                        <a:pt x="7020" y="20315"/>
                      </a:lnTo>
                      <a:lnTo>
                        <a:pt x="14580" y="20315"/>
                      </a:lnTo>
                      <a:lnTo>
                        <a:pt x="14580" y="128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1109" name="Rectangle 36"/>
            <p:cNvSpPr/>
            <p:nvPr/>
          </p:nvSpPr>
          <p:spPr>
            <a:xfrm flipH="1">
              <a:off x="416629" y="0"/>
              <a:ext cx="577011" cy="1608667"/>
            </a:xfrm>
            <a:prstGeom prst="rect">
              <a:avLst/>
            </a:pr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13" name="Group 38"/>
            <p:cNvGrpSpPr/>
            <p:nvPr/>
          </p:nvGrpSpPr>
          <p:grpSpPr>
            <a:xfrm>
              <a:off x="1359996" y="1930400"/>
              <a:ext cx="164861" cy="643468"/>
              <a:chOff x="0" y="0"/>
              <a:chExt cx="164859" cy="643467"/>
            </a:xfrm>
          </p:grpSpPr>
          <p:sp>
            <p:nvSpPr>
              <p:cNvPr id="1110" name="Oval 39"/>
              <p:cNvSpPr/>
              <p:nvPr/>
            </p:nvSpPr>
            <p:spPr>
              <a:xfrm flipH="1">
                <a:off x="0" y="0"/>
                <a:ext cx="164860" cy="128694"/>
              </a:xfrm>
              <a:prstGeom prst="ellipse">
                <a:avLst/>
              </a:prstGeom>
              <a:solidFill>
                <a:srgbClr val="FF442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11" name="Oval 40"/>
              <p:cNvSpPr/>
              <p:nvPr/>
            </p:nvSpPr>
            <p:spPr>
              <a:xfrm flipH="1">
                <a:off x="0" y="257386"/>
                <a:ext cx="164860" cy="128695"/>
              </a:xfrm>
              <a:prstGeom prst="ellipse">
                <a:avLst/>
              </a:prstGeom>
              <a:solidFill>
                <a:srgbClr val="FF442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12" name="Oval 41"/>
              <p:cNvSpPr/>
              <p:nvPr/>
            </p:nvSpPr>
            <p:spPr>
              <a:xfrm flipH="1">
                <a:off x="0" y="514773"/>
                <a:ext cx="164860" cy="128695"/>
              </a:xfrm>
              <a:prstGeom prst="ellipse">
                <a:avLst/>
              </a:prstGeom>
              <a:solidFill>
                <a:srgbClr val="FF442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16" name="Group 58"/>
            <p:cNvGrpSpPr/>
            <p:nvPr/>
          </p:nvGrpSpPr>
          <p:grpSpPr>
            <a:xfrm>
              <a:off x="0" y="1634745"/>
              <a:ext cx="1382840" cy="1170430"/>
              <a:chOff x="0" y="0"/>
              <a:chExt cx="1382839" cy="1170429"/>
            </a:xfrm>
          </p:grpSpPr>
          <p:sp>
            <p:nvSpPr>
              <p:cNvPr id="1114" name="Circular Arrow 61"/>
              <p:cNvSpPr/>
              <p:nvPr/>
            </p:nvSpPr>
            <p:spPr>
              <a:xfrm rot="16200000">
                <a:off x="-296886" y="296885"/>
                <a:ext cx="1121167" cy="527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623" y="0"/>
                      <a:pt x="10325" y="0"/>
                    </a:cubicBezTo>
                    <a:cubicBezTo>
                      <a:pt x="14897" y="0"/>
                      <a:pt x="18925" y="6289"/>
                      <a:pt x="20225" y="15459"/>
                    </a:cubicBezTo>
                    <a:lnTo>
                      <a:pt x="21600" y="15459"/>
                    </a:lnTo>
                    <a:lnTo>
                      <a:pt x="19199" y="21600"/>
                    </a:lnTo>
                    <a:lnTo>
                      <a:pt x="15794" y="15459"/>
                    </a:lnTo>
                    <a:lnTo>
                      <a:pt x="17135" y="15459"/>
                    </a:lnTo>
                    <a:lnTo>
                      <a:pt x="17135" y="15459"/>
                    </a:lnTo>
                    <a:cubicBezTo>
                      <a:pt x="15503" y="7642"/>
                      <a:pt x="11132" y="4055"/>
                      <a:pt x="7371" y="7446"/>
                    </a:cubicBezTo>
                    <a:cubicBezTo>
                      <a:pt x="4658" y="9893"/>
                      <a:pt x="2903" y="15453"/>
                      <a:pt x="2903" y="21600"/>
                    </a:cubicBezTo>
                    <a:close/>
                  </a:path>
                </a:pathLst>
              </a:custGeom>
              <a:solidFill>
                <a:srgbClr val="8DFF27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15" name="Circular Arrow 63"/>
              <p:cNvSpPr/>
              <p:nvPr/>
            </p:nvSpPr>
            <p:spPr>
              <a:xfrm rot="5400000">
                <a:off x="558559" y="346148"/>
                <a:ext cx="1121167" cy="527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623" y="0"/>
                      <a:pt x="10325" y="0"/>
                    </a:cubicBezTo>
                    <a:cubicBezTo>
                      <a:pt x="14897" y="0"/>
                      <a:pt x="18925" y="6289"/>
                      <a:pt x="20225" y="15459"/>
                    </a:cubicBezTo>
                    <a:lnTo>
                      <a:pt x="21600" y="15459"/>
                    </a:lnTo>
                    <a:lnTo>
                      <a:pt x="19199" y="21600"/>
                    </a:lnTo>
                    <a:lnTo>
                      <a:pt x="15794" y="15459"/>
                    </a:lnTo>
                    <a:lnTo>
                      <a:pt x="17135" y="15459"/>
                    </a:lnTo>
                    <a:lnTo>
                      <a:pt x="17135" y="15459"/>
                    </a:lnTo>
                    <a:cubicBezTo>
                      <a:pt x="15503" y="7642"/>
                      <a:pt x="11132" y="4055"/>
                      <a:pt x="7371" y="7446"/>
                    </a:cubicBezTo>
                    <a:cubicBezTo>
                      <a:pt x="4658" y="9893"/>
                      <a:pt x="2903" y="15453"/>
                      <a:pt x="2903" y="21600"/>
                    </a:cubicBezTo>
                    <a:close/>
                  </a:path>
                </a:pathLst>
              </a:custGeom>
              <a:solidFill>
                <a:srgbClr val="8DFF27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145" name="Group 66"/>
          <p:cNvGrpSpPr/>
          <p:nvPr/>
        </p:nvGrpSpPr>
        <p:grpSpPr>
          <a:xfrm>
            <a:off x="990599" y="2743199"/>
            <a:ext cx="2320815" cy="2895601"/>
            <a:chOff x="0" y="0"/>
            <a:chExt cx="2320814" cy="2895599"/>
          </a:xfrm>
        </p:grpSpPr>
        <p:grpSp>
          <p:nvGrpSpPr>
            <p:cNvPr id="1125" name="Group 42"/>
            <p:cNvGrpSpPr/>
            <p:nvPr/>
          </p:nvGrpSpPr>
          <p:grpSpPr>
            <a:xfrm>
              <a:off x="0" y="-1"/>
              <a:ext cx="2320815" cy="2895601"/>
              <a:chOff x="0" y="0"/>
              <a:chExt cx="2320814" cy="2895599"/>
            </a:xfrm>
          </p:grpSpPr>
          <p:sp>
            <p:nvSpPr>
              <p:cNvPr id="1118" name="Rectangle 25"/>
              <p:cNvSpPr/>
              <p:nvPr/>
            </p:nvSpPr>
            <p:spPr>
              <a:xfrm flipH="1">
                <a:off x="0" y="1608666"/>
                <a:ext cx="1418899" cy="1286934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19" name="Rectangle 26"/>
              <p:cNvSpPr/>
              <p:nvPr/>
            </p:nvSpPr>
            <p:spPr>
              <a:xfrm flipH="1">
                <a:off x="425670" y="0"/>
                <a:ext cx="496615" cy="1608667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123" name="Group 31"/>
              <p:cNvGrpSpPr/>
              <p:nvPr/>
            </p:nvGrpSpPr>
            <p:grpSpPr>
              <a:xfrm>
                <a:off x="1256639" y="1930400"/>
                <a:ext cx="141891" cy="643468"/>
                <a:chOff x="0" y="0"/>
                <a:chExt cx="141889" cy="643467"/>
              </a:xfrm>
            </p:grpSpPr>
            <p:sp>
              <p:nvSpPr>
                <p:cNvPr id="1120" name="Oval 28"/>
                <p:cNvSpPr/>
                <p:nvPr/>
              </p:nvSpPr>
              <p:spPr>
                <a:xfrm flipH="1">
                  <a:off x="0" y="0"/>
                  <a:ext cx="141890" cy="128694"/>
                </a:xfrm>
                <a:prstGeom prst="ellipse">
                  <a:avLst/>
                </a:prstGeom>
                <a:solidFill>
                  <a:srgbClr val="FF442D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21" name="Oval 29"/>
                <p:cNvSpPr/>
                <p:nvPr/>
              </p:nvSpPr>
              <p:spPr>
                <a:xfrm flipH="1">
                  <a:off x="0" y="257386"/>
                  <a:ext cx="141890" cy="128695"/>
                </a:xfrm>
                <a:prstGeom prst="ellipse">
                  <a:avLst/>
                </a:prstGeom>
                <a:solidFill>
                  <a:srgbClr val="FF442D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22" name="Oval 30"/>
                <p:cNvSpPr/>
                <p:nvPr/>
              </p:nvSpPr>
              <p:spPr>
                <a:xfrm flipH="1">
                  <a:off x="0" y="514773"/>
                  <a:ext cx="141890" cy="128695"/>
                </a:xfrm>
                <a:prstGeom prst="ellipse">
                  <a:avLst/>
                </a:prstGeom>
                <a:solidFill>
                  <a:srgbClr val="FF442D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124" name="Left Arrow 32"/>
              <p:cNvSpPr/>
              <p:nvPr/>
            </p:nvSpPr>
            <p:spPr>
              <a:xfrm rot="10800000" flipH="1">
                <a:off x="1469474" y="2059093"/>
                <a:ext cx="851341" cy="386081"/>
              </a:xfrm>
              <a:prstGeom prst="lef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29" name="Curved Right Arrow 62"/>
            <p:cNvGrpSpPr/>
            <p:nvPr/>
          </p:nvGrpSpPr>
          <p:grpSpPr>
            <a:xfrm>
              <a:off x="28444" y="2035846"/>
              <a:ext cx="432416" cy="209075"/>
              <a:chOff x="0" y="0"/>
              <a:chExt cx="432415" cy="209074"/>
            </a:xfrm>
          </p:grpSpPr>
          <p:sp>
            <p:nvSpPr>
              <p:cNvPr id="1126" name="Shape"/>
              <p:cNvSpPr/>
              <p:nvPr/>
            </p:nvSpPr>
            <p:spPr>
              <a:xfrm rot="16381696" flipH="1">
                <a:off x="122716" y="-107027"/>
                <a:ext cx="186983" cy="423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14" h="21600" extrusionOk="0">
                    <a:moveTo>
                      <a:pt x="3" y="9156"/>
                    </a:moveTo>
                    <a:cubicBezTo>
                      <a:pt x="3" y="13331"/>
                      <a:pt x="6268" y="16977"/>
                      <a:pt x="15236" y="18021"/>
                    </a:cubicBezTo>
                    <a:lnTo>
                      <a:pt x="15236" y="16828"/>
                    </a:lnTo>
                    <a:lnTo>
                      <a:pt x="20314" y="19505"/>
                    </a:lnTo>
                    <a:lnTo>
                      <a:pt x="15236" y="21600"/>
                    </a:lnTo>
                    <a:lnTo>
                      <a:pt x="15236" y="20407"/>
                    </a:lnTo>
                    <a:cubicBezTo>
                      <a:pt x="6268" y="19363"/>
                      <a:pt x="3" y="15717"/>
                      <a:pt x="3" y="11542"/>
                    </a:cubicBezTo>
                    <a:close/>
                    <a:moveTo>
                      <a:pt x="20314" y="2386"/>
                    </a:moveTo>
                    <a:cubicBezTo>
                      <a:pt x="10119" y="2386"/>
                      <a:pt x="1504" y="5793"/>
                      <a:pt x="176" y="10349"/>
                    </a:cubicBezTo>
                    <a:lnTo>
                      <a:pt x="176" y="10349"/>
                    </a:lnTo>
                    <a:cubicBezTo>
                      <a:pt x="-1286" y="5335"/>
                      <a:pt x="6545" y="737"/>
                      <a:pt x="17667" y="78"/>
                    </a:cubicBezTo>
                    <a:cubicBezTo>
                      <a:pt x="18545" y="26"/>
                      <a:pt x="19429" y="0"/>
                      <a:pt x="20314" y="0"/>
                    </a:cubicBezTo>
                    <a:close/>
                  </a:path>
                </a:pathLst>
              </a:custGeom>
              <a:solidFill>
                <a:srgbClr val="29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27" name="Shape"/>
              <p:cNvSpPr/>
              <p:nvPr/>
            </p:nvSpPr>
            <p:spPr>
              <a:xfrm rot="16381696" flipH="1">
                <a:off x="12669" y="-2648"/>
                <a:ext cx="186983" cy="2027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14" h="21600" extrusionOk="0">
                    <a:moveTo>
                      <a:pt x="20314" y="4980"/>
                    </a:moveTo>
                    <a:cubicBezTo>
                      <a:pt x="10119" y="4980"/>
                      <a:pt x="1504" y="12090"/>
                      <a:pt x="176" y="21600"/>
                    </a:cubicBezTo>
                    <a:lnTo>
                      <a:pt x="176" y="21600"/>
                    </a:lnTo>
                    <a:cubicBezTo>
                      <a:pt x="-1286" y="11136"/>
                      <a:pt x="6545" y="1538"/>
                      <a:pt x="17667" y="163"/>
                    </a:cubicBezTo>
                    <a:cubicBezTo>
                      <a:pt x="18545" y="54"/>
                      <a:pt x="19429" y="0"/>
                      <a:pt x="20314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28" name="Line"/>
              <p:cNvSpPr/>
              <p:nvPr/>
            </p:nvSpPr>
            <p:spPr>
              <a:xfrm rot="16381696" flipH="1">
                <a:off x="122726" y="-107017"/>
                <a:ext cx="186962" cy="423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156"/>
                    </a:moveTo>
                    <a:cubicBezTo>
                      <a:pt x="0" y="13331"/>
                      <a:pt x="6663" y="16977"/>
                      <a:pt x="16200" y="18021"/>
                    </a:cubicBezTo>
                    <a:lnTo>
                      <a:pt x="16200" y="16828"/>
                    </a:lnTo>
                    <a:lnTo>
                      <a:pt x="21600" y="19505"/>
                    </a:lnTo>
                    <a:lnTo>
                      <a:pt x="16200" y="21600"/>
                    </a:lnTo>
                    <a:lnTo>
                      <a:pt x="16200" y="20407"/>
                    </a:lnTo>
                    <a:cubicBezTo>
                      <a:pt x="6663" y="19363"/>
                      <a:pt x="0" y="15717"/>
                      <a:pt x="0" y="11542"/>
                    </a:cubicBezTo>
                    <a:lnTo>
                      <a:pt x="0" y="9156"/>
                    </a:lnTo>
                    <a:cubicBezTo>
                      <a:pt x="0" y="4099"/>
                      <a:pt x="9671" y="0"/>
                      <a:pt x="21600" y="0"/>
                    </a:cubicBezTo>
                    <a:lnTo>
                      <a:pt x="21600" y="2386"/>
                    </a:lnTo>
                    <a:cubicBezTo>
                      <a:pt x="10759" y="2386"/>
                      <a:pt x="1597" y="5793"/>
                      <a:pt x="184" y="10349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33" name="Curved Right Arrow 65"/>
            <p:cNvGrpSpPr/>
            <p:nvPr/>
          </p:nvGrpSpPr>
          <p:grpSpPr>
            <a:xfrm>
              <a:off x="727905" y="2048942"/>
              <a:ext cx="498356" cy="212558"/>
              <a:chOff x="0" y="0"/>
              <a:chExt cx="498354" cy="212556"/>
            </a:xfrm>
          </p:grpSpPr>
          <p:sp>
            <p:nvSpPr>
              <p:cNvPr id="1130" name="Shape"/>
              <p:cNvSpPr/>
              <p:nvPr/>
            </p:nvSpPr>
            <p:spPr>
              <a:xfrm rot="5581696">
                <a:off x="155689" y="-138302"/>
                <a:ext cx="186977" cy="489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4" h="21600" extrusionOk="0">
                    <a:moveTo>
                      <a:pt x="2" y="9401"/>
                    </a:moveTo>
                    <a:cubicBezTo>
                      <a:pt x="2" y="13688"/>
                      <a:pt x="6320" y="17432"/>
                      <a:pt x="15363" y="18504"/>
                    </a:cubicBezTo>
                    <a:lnTo>
                      <a:pt x="15363" y="17472"/>
                    </a:lnTo>
                    <a:lnTo>
                      <a:pt x="20484" y="19835"/>
                    </a:lnTo>
                    <a:lnTo>
                      <a:pt x="15363" y="21600"/>
                    </a:lnTo>
                    <a:lnTo>
                      <a:pt x="15363" y="20568"/>
                    </a:lnTo>
                    <a:cubicBezTo>
                      <a:pt x="6320" y="19496"/>
                      <a:pt x="2" y="15752"/>
                      <a:pt x="2" y="11465"/>
                    </a:cubicBezTo>
                    <a:close/>
                    <a:moveTo>
                      <a:pt x="20484" y="2064"/>
                    </a:moveTo>
                    <a:cubicBezTo>
                      <a:pt x="10042" y="2064"/>
                      <a:pt x="1272" y="5669"/>
                      <a:pt x="126" y="10433"/>
                    </a:cubicBezTo>
                    <a:lnTo>
                      <a:pt x="126" y="10433"/>
                    </a:lnTo>
                    <a:cubicBezTo>
                      <a:pt x="-1116" y="5272"/>
                      <a:pt x="6992" y="627"/>
                      <a:pt x="18236" y="57"/>
                    </a:cubicBezTo>
                    <a:cubicBezTo>
                      <a:pt x="18982" y="19"/>
                      <a:pt x="19733" y="0"/>
                      <a:pt x="20484" y="0"/>
                    </a:cubicBezTo>
                    <a:close/>
                  </a:path>
                </a:pathLst>
              </a:custGeom>
              <a:solidFill>
                <a:srgbClr val="29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31" name="Shape"/>
              <p:cNvSpPr/>
              <p:nvPr/>
            </p:nvSpPr>
            <p:spPr>
              <a:xfrm rot="5581696">
                <a:off x="281954" y="-5180"/>
                <a:ext cx="186977" cy="236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4" h="21600" extrusionOk="0">
                    <a:moveTo>
                      <a:pt x="20484" y="4273"/>
                    </a:moveTo>
                    <a:cubicBezTo>
                      <a:pt x="10042" y="4273"/>
                      <a:pt x="1272" y="11737"/>
                      <a:pt x="126" y="21600"/>
                    </a:cubicBezTo>
                    <a:lnTo>
                      <a:pt x="126" y="21600"/>
                    </a:lnTo>
                    <a:cubicBezTo>
                      <a:pt x="-1116" y="10916"/>
                      <a:pt x="6992" y="1298"/>
                      <a:pt x="18236" y="118"/>
                    </a:cubicBezTo>
                    <a:cubicBezTo>
                      <a:pt x="18982" y="39"/>
                      <a:pt x="19733" y="0"/>
                      <a:pt x="20484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32" name="Line"/>
              <p:cNvSpPr/>
              <p:nvPr/>
            </p:nvSpPr>
            <p:spPr>
              <a:xfrm rot="5581696">
                <a:off x="155696" y="-138294"/>
                <a:ext cx="186961" cy="489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401"/>
                    </a:moveTo>
                    <a:cubicBezTo>
                      <a:pt x="0" y="13688"/>
                      <a:pt x="6663" y="17432"/>
                      <a:pt x="16200" y="18504"/>
                    </a:cubicBezTo>
                    <a:lnTo>
                      <a:pt x="16200" y="17472"/>
                    </a:lnTo>
                    <a:lnTo>
                      <a:pt x="21600" y="19835"/>
                    </a:lnTo>
                    <a:lnTo>
                      <a:pt x="16200" y="21600"/>
                    </a:lnTo>
                    <a:lnTo>
                      <a:pt x="16200" y="20568"/>
                    </a:lnTo>
                    <a:cubicBezTo>
                      <a:pt x="6663" y="19496"/>
                      <a:pt x="0" y="15752"/>
                      <a:pt x="0" y="11465"/>
                    </a:cubicBezTo>
                    <a:lnTo>
                      <a:pt x="0" y="9401"/>
                    </a:lnTo>
                    <a:cubicBezTo>
                      <a:pt x="0" y="4209"/>
                      <a:pt x="9671" y="0"/>
                      <a:pt x="21600" y="0"/>
                    </a:cubicBezTo>
                    <a:lnTo>
                      <a:pt x="21600" y="2064"/>
                    </a:lnTo>
                    <a:cubicBezTo>
                      <a:pt x="10588" y="2064"/>
                      <a:pt x="1339" y="5669"/>
                      <a:pt x="131" y="10433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36" name="Group 57"/>
            <p:cNvGrpSpPr/>
            <p:nvPr/>
          </p:nvGrpSpPr>
          <p:grpSpPr>
            <a:xfrm>
              <a:off x="147944" y="1909535"/>
              <a:ext cx="931367" cy="803635"/>
              <a:chOff x="0" y="0"/>
              <a:chExt cx="931366" cy="803633"/>
            </a:xfrm>
          </p:grpSpPr>
          <p:sp>
            <p:nvSpPr>
              <p:cNvPr id="1134" name="Circular Arrow 55"/>
              <p:cNvSpPr/>
              <p:nvPr/>
            </p:nvSpPr>
            <p:spPr>
              <a:xfrm rot="16200000">
                <a:off x="-197201" y="197199"/>
                <a:ext cx="767790" cy="373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610" y="0"/>
                      <a:pt x="10296" y="0"/>
                    </a:cubicBezTo>
                    <a:cubicBezTo>
                      <a:pt x="14893" y="0"/>
                      <a:pt x="18933" y="6393"/>
                      <a:pt x="20195" y="15666"/>
                    </a:cubicBezTo>
                    <a:lnTo>
                      <a:pt x="21600" y="15666"/>
                    </a:lnTo>
                    <a:lnTo>
                      <a:pt x="19121" y="21600"/>
                    </a:lnTo>
                    <a:lnTo>
                      <a:pt x="15717" y="15666"/>
                    </a:lnTo>
                    <a:lnTo>
                      <a:pt x="17093" y="15666"/>
                    </a:lnTo>
                    <a:lnTo>
                      <a:pt x="17093" y="15666"/>
                    </a:lnTo>
                    <a:cubicBezTo>
                      <a:pt x="15544" y="7727"/>
                      <a:pt x="11244" y="3948"/>
                      <a:pt x="7490" y="7225"/>
                    </a:cubicBezTo>
                    <a:cubicBezTo>
                      <a:pt x="4737" y="9628"/>
                      <a:pt x="2942" y="15303"/>
                      <a:pt x="2942" y="21600"/>
                    </a:cubicBezTo>
                    <a:close/>
                  </a:path>
                </a:pathLst>
              </a:custGeom>
              <a:solidFill>
                <a:srgbClr val="8DFF27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35" name="Circular Arrow 56"/>
              <p:cNvSpPr/>
              <p:nvPr/>
            </p:nvSpPr>
            <p:spPr>
              <a:xfrm rot="5400000">
                <a:off x="360777" y="233045"/>
                <a:ext cx="767789" cy="373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610" y="0"/>
                      <a:pt x="10296" y="0"/>
                    </a:cubicBezTo>
                    <a:cubicBezTo>
                      <a:pt x="14893" y="0"/>
                      <a:pt x="18933" y="6393"/>
                      <a:pt x="20195" y="15666"/>
                    </a:cubicBezTo>
                    <a:lnTo>
                      <a:pt x="21600" y="15666"/>
                    </a:lnTo>
                    <a:lnTo>
                      <a:pt x="19121" y="21600"/>
                    </a:lnTo>
                    <a:lnTo>
                      <a:pt x="15717" y="15666"/>
                    </a:lnTo>
                    <a:lnTo>
                      <a:pt x="17093" y="15666"/>
                    </a:lnTo>
                    <a:lnTo>
                      <a:pt x="17093" y="15666"/>
                    </a:lnTo>
                    <a:cubicBezTo>
                      <a:pt x="15544" y="7727"/>
                      <a:pt x="11244" y="3948"/>
                      <a:pt x="7490" y="7225"/>
                    </a:cubicBezTo>
                    <a:cubicBezTo>
                      <a:pt x="4737" y="9628"/>
                      <a:pt x="2942" y="15303"/>
                      <a:pt x="2942" y="21600"/>
                    </a:cubicBezTo>
                    <a:close/>
                  </a:path>
                </a:pathLst>
              </a:custGeom>
              <a:solidFill>
                <a:srgbClr val="8DFF27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40" name="Curved Left Arrow 59"/>
            <p:cNvGrpSpPr/>
            <p:nvPr/>
          </p:nvGrpSpPr>
          <p:grpSpPr>
            <a:xfrm>
              <a:off x="23343" y="2284305"/>
              <a:ext cx="420062" cy="193058"/>
              <a:chOff x="0" y="0"/>
              <a:chExt cx="420060" cy="193056"/>
            </a:xfrm>
          </p:grpSpPr>
          <p:sp>
            <p:nvSpPr>
              <p:cNvPr id="1137" name="Shape"/>
              <p:cNvSpPr/>
              <p:nvPr/>
            </p:nvSpPr>
            <p:spPr>
              <a:xfrm rot="5400000">
                <a:off x="113502" y="-113503"/>
                <a:ext cx="193057" cy="4200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0" h="21600" extrusionOk="0">
                    <a:moveTo>
                      <a:pt x="0" y="19407"/>
                    </a:moveTo>
                    <a:lnTo>
                      <a:pt x="5094" y="16637"/>
                    </a:lnTo>
                    <a:lnTo>
                      <a:pt x="5094" y="17878"/>
                    </a:lnTo>
                    <a:cubicBezTo>
                      <a:pt x="13096" y="16957"/>
                      <a:pt x="19058" y="13973"/>
                      <a:pt x="20187" y="10324"/>
                    </a:cubicBezTo>
                    <a:cubicBezTo>
                      <a:pt x="21600" y="14892"/>
                      <a:pt x="15111" y="19206"/>
                      <a:pt x="5094" y="20359"/>
                    </a:cubicBezTo>
                    <a:lnTo>
                      <a:pt x="5094" y="21600"/>
                    </a:lnTo>
                    <a:close/>
                    <a:moveTo>
                      <a:pt x="20378" y="11565"/>
                    </a:moveTo>
                    <a:cubicBezTo>
                      <a:pt x="20378" y="6548"/>
                      <a:pt x="11254" y="2482"/>
                      <a:pt x="0" y="2482"/>
                    </a:cubicBezTo>
                    <a:lnTo>
                      <a:pt x="0" y="0"/>
                    </a:lnTo>
                    <a:cubicBezTo>
                      <a:pt x="11254" y="0"/>
                      <a:pt x="20378" y="4067"/>
                      <a:pt x="20378" y="9083"/>
                    </a:cubicBezTo>
                    <a:close/>
                  </a:path>
                </a:pathLst>
              </a:custGeom>
              <a:solidFill>
                <a:srgbClr val="29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38" name="Shape"/>
              <p:cNvSpPr/>
              <p:nvPr/>
            </p:nvSpPr>
            <p:spPr>
              <a:xfrm rot="5400000">
                <a:off x="211091" y="-15931"/>
                <a:ext cx="193041" cy="224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2230"/>
                      <a:pt x="11929" y="4635"/>
                      <a:pt x="0" y="4635"/>
                    </a:cubicBezTo>
                    <a:lnTo>
                      <a:pt x="0" y="0"/>
                    </a:lnTo>
                    <a:cubicBezTo>
                      <a:pt x="11929" y="0"/>
                      <a:pt x="21600" y="7595"/>
                      <a:pt x="21600" y="16965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39" name="Line"/>
              <p:cNvSpPr/>
              <p:nvPr/>
            </p:nvSpPr>
            <p:spPr>
              <a:xfrm rot="5400000">
                <a:off x="113510" y="-113511"/>
                <a:ext cx="193041" cy="4200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565"/>
                    </a:moveTo>
                    <a:cubicBezTo>
                      <a:pt x="21600" y="6548"/>
                      <a:pt x="11929" y="2482"/>
                      <a:pt x="0" y="2482"/>
                    </a:cubicBezTo>
                    <a:lnTo>
                      <a:pt x="0" y="0"/>
                    </a:lnTo>
                    <a:cubicBezTo>
                      <a:pt x="11929" y="0"/>
                      <a:pt x="21600" y="4067"/>
                      <a:pt x="21600" y="9083"/>
                    </a:cubicBezTo>
                    <a:lnTo>
                      <a:pt x="21600" y="11565"/>
                    </a:lnTo>
                    <a:cubicBezTo>
                      <a:pt x="21600" y="15706"/>
                      <a:pt x="14937" y="19324"/>
                      <a:pt x="5400" y="20359"/>
                    </a:cubicBezTo>
                    <a:lnTo>
                      <a:pt x="5400" y="21600"/>
                    </a:lnTo>
                    <a:lnTo>
                      <a:pt x="0" y="19407"/>
                    </a:lnTo>
                    <a:lnTo>
                      <a:pt x="5400" y="16637"/>
                    </a:lnTo>
                    <a:lnTo>
                      <a:pt x="5400" y="17878"/>
                    </a:lnTo>
                    <a:cubicBezTo>
                      <a:pt x="13882" y="16957"/>
                      <a:pt x="20201" y="13973"/>
                      <a:pt x="21398" y="10324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44" name="Curved Left Arrow 68"/>
            <p:cNvGrpSpPr/>
            <p:nvPr/>
          </p:nvGrpSpPr>
          <p:grpSpPr>
            <a:xfrm>
              <a:off x="764366" y="2284306"/>
              <a:ext cx="485608" cy="193051"/>
              <a:chOff x="0" y="0"/>
              <a:chExt cx="485606" cy="193050"/>
            </a:xfrm>
          </p:grpSpPr>
          <p:sp>
            <p:nvSpPr>
              <p:cNvPr id="1141" name="Shape"/>
              <p:cNvSpPr/>
              <p:nvPr/>
            </p:nvSpPr>
            <p:spPr>
              <a:xfrm rot="16200000" flipH="1">
                <a:off x="146278" y="-146279"/>
                <a:ext cx="193051" cy="485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8" h="21600" extrusionOk="0">
                    <a:moveTo>
                      <a:pt x="0" y="19750"/>
                    </a:moveTo>
                    <a:lnTo>
                      <a:pt x="5139" y="17307"/>
                    </a:lnTo>
                    <a:lnTo>
                      <a:pt x="5139" y="18380"/>
                    </a:lnTo>
                    <a:cubicBezTo>
                      <a:pt x="13370" y="17415"/>
                      <a:pt x="19443" y="14248"/>
                      <a:pt x="20420" y="10412"/>
                    </a:cubicBezTo>
                    <a:cubicBezTo>
                      <a:pt x="21600" y="15044"/>
                      <a:pt x="15078" y="19361"/>
                      <a:pt x="5139" y="20527"/>
                    </a:cubicBezTo>
                    <a:lnTo>
                      <a:pt x="5139" y="21600"/>
                    </a:lnTo>
                    <a:close/>
                    <a:moveTo>
                      <a:pt x="20556" y="11485"/>
                    </a:moveTo>
                    <a:cubicBezTo>
                      <a:pt x="20556" y="6328"/>
                      <a:pt x="11353" y="2147"/>
                      <a:pt x="0" y="2147"/>
                    </a:cubicBezTo>
                    <a:lnTo>
                      <a:pt x="0" y="0"/>
                    </a:lnTo>
                    <a:cubicBezTo>
                      <a:pt x="11353" y="0"/>
                      <a:pt x="20556" y="4181"/>
                      <a:pt x="20556" y="9338"/>
                    </a:cubicBezTo>
                    <a:close/>
                  </a:path>
                </a:pathLst>
              </a:custGeom>
              <a:solidFill>
                <a:srgbClr val="29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42" name="Shape"/>
              <p:cNvSpPr/>
              <p:nvPr/>
            </p:nvSpPr>
            <p:spPr>
              <a:xfrm rot="16200000" flipH="1">
                <a:off x="32581" y="-32582"/>
                <a:ext cx="193039" cy="258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1900"/>
                      <a:pt x="11929" y="4037"/>
                      <a:pt x="0" y="4037"/>
                    </a:cubicBezTo>
                    <a:lnTo>
                      <a:pt x="0" y="0"/>
                    </a:lnTo>
                    <a:cubicBezTo>
                      <a:pt x="11929" y="0"/>
                      <a:pt x="21600" y="7863"/>
                      <a:pt x="21600" y="17563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43" name="Line"/>
              <p:cNvSpPr/>
              <p:nvPr/>
            </p:nvSpPr>
            <p:spPr>
              <a:xfrm rot="16200000" flipH="1">
                <a:off x="146284" y="-146285"/>
                <a:ext cx="193039" cy="485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485"/>
                    </a:moveTo>
                    <a:cubicBezTo>
                      <a:pt x="21600" y="6328"/>
                      <a:pt x="11929" y="2147"/>
                      <a:pt x="0" y="2147"/>
                    </a:cubicBezTo>
                    <a:lnTo>
                      <a:pt x="0" y="0"/>
                    </a:lnTo>
                    <a:cubicBezTo>
                      <a:pt x="11929" y="0"/>
                      <a:pt x="21600" y="4181"/>
                      <a:pt x="21600" y="9338"/>
                    </a:cubicBezTo>
                    <a:lnTo>
                      <a:pt x="21600" y="11485"/>
                    </a:lnTo>
                    <a:cubicBezTo>
                      <a:pt x="21600" y="15743"/>
                      <a:pt x="14937" y="19462"/>
                      <a:pt x="5400" y="20527"/>
                    </a:cubicBezTo>
                    <a:lnTo>
                      <a:pt x="5400" y="21600"/>
                    </a:lnTo>
                    <a:lnTo>
                      <a:pt x="0" y="19750"/>
                    </a:lnTo>
                    <a:lnTo>
                      <a:pt x="5400" y="17307"/>
                    </a:lnTo>
                    <a:lnTo>
                      <a:pt x="5400" y="18380"/>
                    </a:lnTo>
                    <a:cubicBezTo>
                      <a:pt x="14048" y="17415"/>
                      <a:pt x="20430" y="14248"/>
                      <a:pt x="21457" y="10412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1029209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t>But in the "comb" shape</a:t>
            </a:r>
            <a:br/>
            <a:r>
              <a:rPr sz="700"/>
              <a:t/>
            </a:r>
            <a:br>
              <a:rPr sz="700"/>
            </a:br>
            <a:r>
              <a:t>an induced </a:t>
            </a:r>
            <a:r>
              <a:rPr>
                <a:solidFill>
                  <a:srgbClr val="8DFF27"/>
                </a:solidFill>
              </a:rPr>
              <a:t>electron loop </a:t>
            </a:r>
            <a:r>
              <a:t>cannot form:</a:t>
            </a:r>
          </a:p>
        </p:txBody>
      </p:sp>
      <p:sp>
        <p:nvSpPr>
          <p:cNvPr id="1148" name="Left Arrow 32"/>
          <p:cNvSpPr/>
          <p:nvPr/>
        </p:nvSpPr>
        <p:spPr>
          <a:xfrm rot="10800000" flipH="1">
            <a:off x="7675215" y="3733800"/>
            <a:ext cx="914401" cy="4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9" name="Rectangle 3"/>
          <p:cNvSpPr txBox="1"/>
          <p:nvPr/>
        </p:nvSpPr>
        <p:spPr>
          <a:xfrm>
            <a:off x="7620000" y="2743200"/>
            <a:ext cx="1143000" cy="81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Magnetic</a:t>
            </a:r>
          </a:p>
          <a:p>
            <a: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field movement</a:t>
            </a:r>
          </a:p>
        </p:txBody>
      </p:sp>
      <p:sp>
        <p:nvSpPr>
          <p:cNvPr id="1150" name="Rectangle 3"/>
          <p:cNvSpPr txBox="1"/>
          <p:nvPr/>
        </p:nvSpPr>
        <p:spPr>
          <a:xfrm>
            <a:off x="304800" y="5181600"/>
            <a:ext cx="8839200" cy="1370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By blocking the induced electron current loops in the final comb shape</a:t>
            </a:r>
          </a:p>
          <a:p>
            <a:pPr algn="ctr"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 parallel </a:t>
            </a:r>
            <a:r>
              <a:rPr>
                <a:solidFill>
                  <a:srgbClr val="00F2F2"/>
                </a:solidFill>
              </a:rPr>
              <a:t>magnetic field </a:t>
            </a:r>
            <a:r>
              <a:t>is NOT set up in the COMB</a:t>
            </a:r>
          </a:p>
          <a:p>
            <a:pPr algn="ctr">
              <a:spcBef>
                <a:spcPts val="400"/>
              </a:spcBef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and there is NO resistance to passing a magnet field through it!</a:t>
            </a:r>
          </a:p>
        </p:txBody>
      </p:sp>
      <p:grpSp>
        <p:nvGrpSpPr>
          <p:cNvPr id="1160" name="Group 64"/>
          <p:cNvGrpSpPr/>
          <p:nvPr/>
        </p:nvGrpSpPr>
        <p:grpSpPr>
          <a:xfrm>
            <a:off x="762000" y="1605087"/>
            <a:ext cx="1439226" cy="3119311"/>
            <a:chOff x="0" y="0"/>
            <a:chExt cx="1439225" cy="3119310"/>
          </a:xfrm>
        </p:grpSpPr>
        <p:sp>
          <p:nvSpPr>
            <p:cNvPr id="1151" name="Rectangle 61"/>
            <p:cNvSpPr/>
            <p:nvPr/>
          </p:nvSpPr>
          <p:spPr>
            <a:xfrm flipH="1">
              <a:off x="0" y="1671334"/>
              <a:ext cx="1439226" cy="1447977"/>
            </a:xfrm>
            <a:prstGeom prst="rect">
              <a:avLst/>
            </a:pr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52" name="Rectangle 63"/>
            <p:cNvSpPr/>
            <p:nvPr/>
          </p:nvSpPr>
          <p:spPr>
            <a:xfrm flipH="1">
              <a:off x="431768" y="0"/>
              <a:ext cx="503729" cy="1671336"/>
            </a:xfrm>
            <a:prstGeom prst="rect">
              <a:avLst/>
            </a:pr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56" name="Group 31"/>
            <p:cNvGrpSpPr/>
            <p:nvPr/>
          </p:nvGrpSpPr>
          <p:grpSpPr>
            <a:xfrm>
              <a:off x="1295303" y="2033328"/>
              <a:ext cx="143923" cy="723989"/>
              <a:chOff x="0" y="0"/>
              <a:chExt cx="143922" cy="723988"/>
            </a:xfrm>
          </p:grpSpPr>
          <p:sp>
            <p:nvSpPr>
              <p:cNvPr id="1153" name="Oval 66"/>
              <p:cNvSpPr/>
              <p:nvPr/>
            </p:nvSpPr>
            <p:spPr>
              <a:xfrm flipH="1">
                <a:off x="0" y="0"/>
                <a:ext cx="143923" cy="144799"/>
              </a:xfrm>
              <a:prstGeom prst="ellipse">
                <a:avLst/>
              </a:prstGeom>
              <a:solidFill>
                <a:srgbClr val="FF442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4" name="Oval 67"/>
              <p:cNvSpPr/>
              <p:nvPr/>
            </p:nvSpPr>
            <p:spPr>
              <a:xfrm flipH="1">
                <a:off x="0" y="289595"/>
                <a:ext cx="143923" cy="144799"/>
              </a:xfrm>
              <a:prstGeom prst="ellipse">
                <a:avLst/>
              </a:prstGeom>
              <a:solidFill>
                <a:srgbClr val="FF442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5" name="Oval 68"/>
              <p:cNvSpPr/>
              <p:nvPr/>
            </p:nvSpPr>
            <p:spPr>
              <a:xfrm flipH="1">
                <a:off x="0" y="579190"/>
                <a:ext cx="143923" cy="144799"/>
              </a:xfrm>
              <a:prstGeom prst="ellipse">
                <a:avLst/>
              </a:prstGeom>
              <a:solidFill>
                <a:srgbClr val="FF442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59" name="Group 70"/>
            <p:cNvGrpSpPr/>
            <p:nvPr/>
          </p:nvGrpSpPr>
          <p:grpSpPr>
            <a:xfrm>
              <a:off x="189886" y="1759583"/>
              <a:ext cx="1022150" cy="1328991"/>
              <a:chOff x="0" y="0"/>
              <a:chExt cx="1022149" cy="1328990"/>
            </a:xfrm>
          </p:grpSpPr>
          <p:sp>
            <p:nvSpPr>
              <p:cNvPr id="1157" name="Circular Arrow 78"/>
              <p:cNvSpPr/>
              <p:nvPr/>
            </p:nvSpPr>
            <p:spPr>
              <a:xfrm rot="212186">
                <a:off x="57972" y="29036"/>
                <a:ext cx="953284" cy="382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730" y="0"/>
                      <a:pt x="10565" y="0"/>
                    </a:cubicBezTo>
                    <a:cubicBezTo>
                      <a:pt x="15012" y="0"/>
                      <a:pt x="18983" y="5694"/>
                      <a:pt x="20498" y="14243"/>
                    </a:cubicBezTo>
                    <a:lnTo>
                      <a:pt x="21600" y="14243"/>
                    </a:lnTo>
                    <a:lnTo>
                      <a:pt x="19891" y="21600"/>
                    </a:lnTo>
                    <a:lnTo>
                      <a:pt x="16646" y="14243"/>
                    </a:lnTo>
                    <a:lnTo>
                      <a:pt x="17673" y="14243"/>
                    </a:lnTo>
                    <a:lnTo>
                      <a:pt x="17673" y="14243"/>
                    </a:lnTo>
                    <a:cubicBezTo>
                      <a:pt x="15543" y="6753"/>
                      <a:pt x="10634" y="3975"/>
                      <a:pt x="6708" y="8039"/>
                    </a:cubicBezTo>
                    <a:cubicBezTo>
                      <a:pt x="4101" y="10737"/>
                      <a:pt x="2477" y="15941"/>
                      <a:pt x="2477" y="21600"/>
                    </a:cubicBezTo>
                    <a:close/>
                  </a:path>
                </a:pathLst>
              </a:custGeom>
              <a:solidFill>
                <a:srgbClr val="8DFF27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8" name="Circular Arrow 79"/>
              <p:cNvSpPr/>
              <p:nvPr/>
            </p:nvSpPr>
            <p:spPr>
              <a:xfrm rot="11012186">
                <a:off x="11930" y="881383"/>
                <a:ext cx="991211" cy="41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696" y="0"/>
                      <a:pt x="10489" y="0"/>
                    </a:cubicBezTo>
                    <a:cubicBezTo>
                      <a:pt x="14976" y="0"/>
                      <a:pt x="18967" y="5879"/>
                      <a:pt x="20416" y="14625"/>
                    </a:cubicBezTo>
                    <a:lnTo>
                      <a:pt x="21600" y="14625"/>
                    </a:lnTo>
                    <a:lnTo>
                      <a:pt x="19678" y="21600"/>
                    </a:lnTo>
                    <a:lnTo>
                      <a:pt x="16402" y="14625"/>
                    </a:lnTo>
                    <a:lnTo>
                      <a:pt x="17526" y="14625"/>
                    </a:lnTo>
                    <a:lnTo>
                      <a:pt x="17526" y="14625"/>
                    </a:lnTo>
                    <a:cubicBezTo>
                      <a:pt x="15556" y="7025"/>
                      <a:pt x="10809" y="3986"/>
                      <a:pt x="6922" y="7838"/>
                    </a:cubicBezTo>
                    <a:cubicBezTo>
                      <a:pt x="4270" y="10466"/>
                      <a:pt x="2599" y="15786"/>
                      <a:pt x="2599" y="21600"/>
                    </a:cubicBezTo>
                    <a:close/>
                  </a:path>
                </a:pathLst>
              </a:custGeom>
              <a:solidFill>
                <a:srgbClr val="8DFF27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178" name="Group 90"/>
          <p:cNvGrpSpPr/>
          <p:nvPr/>
        </p:nvGrpSpPr>
        <p:grpSpPr>
          <a:xfrm>
            <a:off x="3352800" y="1594043"/>
            <a:ext cx="1406659" cy="3119313"/>
            <a:chOff x="0" y="0"/>
            <a:chExt cx="1406657" cy="3119312"/>
          </a:xfrm>
        </p:grpSpPr>
        <p:grpSp>
          <p:nvGrpSpPr>
            <p:cNvPr id="1169" name="Group 52"/>
            <p:cNvGrpSpPr/>
            <p:nvPr/>
          </p:nvGrpSpPr>
          <p:grpSpPr>
            <a:xfrm>
              <a:off x="0" y="1663633"/>
              <a:ext cx="1370167" cy="1455680"/>
              <a:chOff x="0" y="0"/>
              <a:chExt cx="1370165" cy="1455678"/>
            </a:xfrm>
          </p:grpSpPr>
          <p:grpSp>
            <p:nvGrpSpPr>
              <p:cNvPr id="1164" name="Group 47"/>
              <p:cNvGrpSpPr/>
              <p:nvPr/>
            </p:nvGrpSpPr>
            <p:grpSpPr>
              <a:xfrm>
                <a:off x="666403" y="0"/>
                <a:ext cx="703763" cy="1455679"/>
                <a:chOff x="0" y="0"/>
                <a:chExt cx="703762" cy="1455678"/>
              </a:xfrm>
            </p:grpSpPr>
            <p:sp>
              <p:nvSpPr>
                <p:cNvPr id="1161" name="Frame 104"/>
                <p:cNvSpPr/>
                <p:nvPr/>
              </p:nvSpPr>
              <p:spPr>
                <a:xfrm flipH="1">
                  <a:off x="469175" y="0"/>
                  <a:ext cx="234588" cy="14556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7020" y="1131"/>
                      </a:moveTo>
                      <a:lnTo>
                        <a:pt x="7020" y="20469"/>
                      </a:lnTo>
                      <a:lnTo>
                        <a:pt x="14580" y="20469"/>
                      </a:lnTo>
                      <a:lnTo>
                        <a:pt x="14580" y="113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62" name="Frame 105"/>
                <p:cNvSpPr/>
                <p:nvPr/>
              </p:nvSpPr>
              <p:spPr>
                <a:xfrm flipH="1">
                  <a:off x="234587" y="0"/>
                  <a:ext cx="234588" cy="14556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7020" y="1131"/>
                      </a:moveTo>
                      <a:lnTo>
                        <a:pt x="7020" y="20469"/>
                      </a:lnTo>
                      <a:lnTo>
                        <a:pt x="14580" y="20469"/>
                      </a:lnTo>
                      <a:lnTo>
                        <a:pt x="14580" y="113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63" name="Frame 106"/>
                <p:cNvSpPr/>
                <p:nvPr/>
              </p:nvSpPr>
              <p:spPr>
                <a:xfrm flipH="1">
                  <a:off x="-1" y="0"/>
                  <a:ext cx="234589" cy="14556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7020" y="1131"/>
                      </a:moveTo>
                      <a:lnTo>
                        <a:pt x="7020" y="20469"/>
                      </a:lnTo>
                      <a:lnTo>
                        <a:pt x="14580" y="20469"/>
                      </a:lnTo>
                      <a:lnTo>
                        <a:pt x="14580" y="113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168" name="Group 48"/>
              <p:cNvGrpSpPr/>
              <p:nvPr/>
            </p:nvGrpSpPr>
            <p:grpSpPr>
              <a:xfrm>
                <a:off x="-1" y="0"/>
                <a:ext cx="682043" cy="1455679"/>
                <a:chOff x="0" y="0"/>
                <a:chExt cx="682041" cy="1455678"/>
              </a:xfrm>
            </p:grpSpPr>
            <p:sp>
              <p:nvSpPr>
                <p:cNvPr id="1165" name="Frame 101"/>
                <p:cNvSpPr/>
                <p:nvPr/>
              </p:nvSpPr>
              <p:spPr>
                <a:xfrm flipH="1">
                  <a:off x="447454" y="0"/>
                  <a:ext cx="234588" cy="14556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7020" y="1131"/>
                      </a:moveTo>
                      <a:lnTo>
                        <a:pt x="7020" y="20469"/>
                      </a:lnTo>
                      <a:lnTo>
                        <a:pt x="14580" y="20469"/>
                      </a:lnTo>
                      <a:lnTo>
                        <a:pt x="14580" y="113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66" name="Frame 102"/>
                <p:cNvSpPr/>
                <p:nvPr/>
              </p:nvSpPr>
              <p:spPr>
                <a:xfrm flipH="1">
                  <a:off x="223293" y="0"/>
                  <a:ext cx="234588" cy="14556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7020" y="1131"/>
                      </a:moveTo>
                      <a:lnTo>
                        <a:pt x="7020" y="20469"/>
                      </a:lnTo>
                      <a:lnTo>
                        <a:pt x="14580" y="20469"/>
                      </a:lnTo>
                      <a:lnTo>
                        <a:pt x="14580" y="113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67" name="Frame 103"/>
                <p:cNvSpPr/>
                <p:nvPr/>
              </p:nvSpPr>
              <p:spPr>
                <a:xfrm flipH="1">
                  <a:off x="-1" y="0"/>
                  <a:ext cx="234589" cy="14556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7020" y="1131"/>
                      </a:moveTo>
                      <a:lnTo>
                        <a:pt x="7020" y="20469"/>
                      </a:lnTo>
                      <a:lnTo>
                        <a:pt x="14580" y="20469"/>
                      </a:lnTo>
                      <a:lnTo>
                        <a:pt x="14580" y="113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1170" name="Rectangle 74"/>
            <p:cNvSpPr/>
            <p:nvPr/>
          </p:nvSpPr>
          <p:spPr>
            <a:xfrm flipH="1">
              <a:off x="353620" y="0"/>
              <a:ext cx="547372" cy="1732952"/>
            </a:xfrm>
            <a:prstGeom prst="rect">
              <a:avLst/>
            </a:pr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74" name="Group 38"/>
            <p:cNvGrpSpPr/>
            <p:nvPr/>
          </p:nvGrpSpPr>
          <p:grpSpPr>
            <a:xfrm>
              <a:off x="1250266" y="2079542"/>
              <a:ext cx="156393" cy="693181"/>
              <a:chOff x="0" y="0"/>
              <a:chExt cx="156392" cy="693180"/>
            </a:xfrm>
          </p:grpSpPr>
          <p:sp>
            <p:nvSpPr>
              <p:cNvPr id="1171" name="Oval 77"/>
              <p:cNvSpPr/>
              <p:nvPr/>
            </p:nvSpPr>
            <p:spPr>
              <a:xfrm flipH="1">
                <a:off x="0" y="0"/>
                <a:ext cx="156393" cy="138636"/>
              </a:xfrm>
              <a:prstGeom prst="ellipse">
                <a:avLst/>
              </a:prstGeom>
              <a:solidFill>
                <a:srgbClr val="FF442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2" name="Oval 95"/>
              <p:cNvSpPr/>
              <p:nvPr/>
            </p:nvSpPr>
            <p:spPr>
              <a:xfrm flipH="1">
                <a:off x="0" y="277272"/>
                <a:ext cx="156393" cy="138637"/>
              </a:xfrm>
              <a:prstGeom prst="ellipse">
                <a:avLst/>
              </a:prstGeom>
              <a:solidFill>
                <a:srgbClr val="FF442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3" name="Oval 96"/>
              <p:cNvSpPr/>
              <p:nvPr/>
            </p:nvSpPr>
            <p:spPr>
              <a:xfrm flipH="1">
                <a:off x="0" y="554544"/>
                <a:ext cx="156393" cy="138637"/>
              </a:xfrm>
              <a:prstGeom prst="ellipse">
                <a:avLst/>
              </a:prstGeom>
              <a:solidFill>
                <a:srgbClr val="FF442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77" name="Group 75"/>
            <p:cNvGrpSpPr/>
            <p:nvPr/>
          </p:nvGrpSpPr>
          <p:grpSpPr>
            <a:xfrm>
              <a:off x="153510" y="1759584"/>
              <a:ext cx="1022151" cy="1328991"/>
              <a:chOff x="0" y="0"/>
              <a:chExt cx="1022150" cy="1328990"/>
            </a:xfrm>
          </p:grpSpPr>
          <p:sp>
            <p:nvSpPr>
              <p:cNvPr id="1175" name="Circular Arrow 71"/>
              <p:cNvSpPr/>
              <p:nvPr/>
            </p:nvSpPr>
            <p:spPr>
              <a:xfrm rot="212186">
                <a:off x="57973" y="29036"/>
                <a:ext cx="953284" cy="382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730" y="0"/>
                      <a:pt x="10565" y="0"/>
                    </a:cubicBezTo>
                    <a:cubicBezTo>
                      <a:pt x="15012" y="0"/>
                      <a:pt x="18983" y="5694"/>
                      <a:pt x="20498" y="14243"/>
                    </a:cubicBezTo>
                    <a:lnTo>
                      <a:pt x="21600" y="14243"/>
                    </a:lnTo>
                    <a:lnTo>
                      <a:pt x="19891" y="21600"/>
                    </a:lnTo>
                    <a:lnTo>
                      <a:pt x="16646" y="14243"/>
                    </a:lnTo>
                    <a:lnTo>
                      <a:pt x="17673" y="14243"/>
                    </a:lnTo>
                    <a:lnTo>
                      <a:pt x="17673" y="14243"/>
                    </a:lnTo>
                    <a:cubicBezTo>
                      <a:pt x="15543" y="6753"/>
                      <a:pt x="10634" y="3975"/>
                      <a:pt x="6708" y="8039"/>
                    </a:cubicBezTo>
                    <a:cubicBezTo>
                      <a:pt x="4101" y="10737"/>
                      <a:pt x="2477" y="15941"/>
                      <a:pt x="2477" y="21600"/>
                    </a:cubicBezTo>
                    <a:close/>
                  </a:path>
                </a:pathLst>
              </a:custGeom>
              <a:solidFill>
                <a:srgbClr val="8DFF27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6" name="Circular Arrow 72"/>
              <p:cNvSpPr/>
              <p:nvPr/>
            </p:nvSpPr>
            <p:spPr>
              <a:xfrm rot="11012186">
                <a:off x="11930" y="881383"/>
                <a:ext cx="991212" cy="41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696" y="0"/>
                      <a:pt x="10489" y="0"/>
                    </a:cubicBezTo>
                    <a:cubicBezTo>
                      <a:pt x="14976" y="0"/>
                      <a:pt x="18967" y="5879"/>
                      <a:pt x="20416" y="14625"/>
                    </a:cubicBezTo>
                    <a:lnTo>
                      <a:pt x="21600" y="14625"/>
                    </a:lnTo>
                    <a:lnTo>
                      <a:pt x="19678" y="21600"/>
                    </a:lnTo>
                    <a:lnTo>
                      <a:pt x="16402" y="14625"/>
                    </a:lnTo>
                    <a:lnTo>
                      <a:pt x="17526" y="14625"/>
                    </a:lnTo>
                    <a:lnTo>
                      <a:pt x="17526" y="14625"/>
                    </a:lnTo>
                    <a:cubicBezTo>
                      <a:pt x="15556" y="7025"/>
                      <a:pt x="10809" y="3986"/>
                      <a:pt x="6922" y="7838"/>
                    </a:cubicBezTo>
                    <a:cubicBezTo>
                      <a:pt x="4270" y="10466"/>
                      <a:pt x="2599" y="15786"/>
                      <a:pt x="2599" y="21600"/>
                    </a:cubicBezTo>
                    <a:close/>
                  </a:path>
                </a:pathLst>
              </a:custGeom>
              <a:solidFill>
                <a:srgbClr val="8DFF27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197" name="Group 91"/>
          <p:cNvGrpSpPr/>
          <p:nvPr/>
        </p:nvGrpSpPr>
        <p:grpSpPr>
          <a:xfrm>
            <a:off x="5876437" y="1600200"/>
            <a:ext cx="1362563" cy="3049995"/>
            <a:chOff x="0" y="0"/>
            <a:chExt cx="1362562" cy="3049994"/>
          </a:xfrm>
        </p:grpSpPr>
        <p:grpSp>
          <p:nvGrpSpPr>
            <p:cNvPr id="1188" name="Group 58"/>
            <p:cNvGrpSpPr/>
            <p:nvPr/>
          </p:nvGrpSpPr>
          <p:grpSpPr>
            <a:xfrm>
              <a:off x="-1" y="1663633"/>
              <a:ext cx="1316113" cy="1386362"/>
              <a:chOff x="0" y="0"/>
              <a:chExt cx="1316111" cy="1386361"/>
            </a:xfrm>
          </p:grpSpPr>
          <p:sp>
            <p:nvSpPr>
              <p:cNvPr id="1179" name="L-Shape 34"/>
              <p:cNvSpPr/>
              <p:nvPr/>
            </p:nvSpPr>
            <p:spPr>
              <a:xfrm rot="10800000" flipH="1">
                <a:off x="0" y="0"/>
                <a:ext cx="154839" cy="1386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0394"/>
                    </a:lnTo>
                    <a:lnTo>
                      <a:pt x="21600" y="20394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0" name="L-Shape 38"/>
              <p:cNvSpPr/>
              <p:nvPr/>
            </p:nvSpPr>
            <p:spPr>
              <a:xfrm rot="10800000">
                <a:off x="77418" y="0"/>
                <a:ext cx="154837" cy="1386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0394"/>
                    </a:lnTo>
                    <a:lnTo>
                      <a:pt x="21600" y="20394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1" name="L-Shape 47"/>
              <p:cNvSpPr/>
              <p:nvPr/>
            </p:nvSpPr>
            <p:spPr>
              <a:xfrm rot="10800000">
                <a:off x="232255" y="0"/>
                <a:ext cx="154837" cy="1386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0394"/>
                    </a:lnTo>
                    <a:lnTo>
                      <a:pt x="21600" y="20394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2" name="L-Shape 48"/>
              <p:cNvSpPr/>
              <p:nvPr/>
            </p:nvSpPr>
            <p:spPr>
              <a:xfrm rot="10800000">
                <a:off x="387092" y="0"/>
                <a:ext cx="154837" cy="1386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0394"/>
                    </a:lnTo>
                    <a:lnTo>
                      <a:pt x="21600" y="20394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3" name="L-Shape 52"/>
              <p:cNvSpPr/>
              <p:nvPr/>
            </p:nvSpPr>
            <p:spPr>
              <a:xfrm rot="10800000">
                <a:off x="541928" y="0"/>
                <a:ext cx="154837" cy="1386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0394"/>
                    </a:lnTo>
                    <a:lnTo>
                      <a:pt x="21600" y="20394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4" name="L-Shape 54"/>
              <p:cNvSpPr/>
              <p:nvPr/>
            </p:nvSpPr>
            <p:spPr>
              <a:xfrm rot="10800000">
                <a:off x="696765" y="0"/>
                <a:ext cx="154837" cy="1386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0394"/>
                    </a:lnTo>
                    <a:lnTo>
                      <a:pt x="21600" y="20394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5" name="L-Shape 55"/>
              <p:cNvSpPr/>
              <p:nvPr/>
            </p:nvSpPr>
            <p:spPr>
              <a:xfrm rot="10800000">
                <a:off x="851602" y="0"/>
                <a:ext cx="154837" cy="1386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0394"/>
                    </a:lnTo>
                    <a:lnTo>
                      <a:pt x="21600" y="20394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6" name="L-Shape 56"/>
              <p:cNvSpPr/>
              <p:nvPr/>
            </p:nvSpPr>
            <p:spPr>
              <a:xfrm rot="10800000">
                <a:off x="1006438" y="0"/>
                <a:ext cx="154837" cy="1386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0394"/>
                    </a:lnTo>
                    <a:lnTo>
                      <a:pt x="21600" y="20394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87" name="L-Shape 57"/>
              <p:cNvSpPr/>
              <p:nvPr/>
            </p:nvSpPr>
            <p:spPr>
              <a:xfrm rot="10800000">
                <a:off x="1161275" y="0"/>
                <a:ext cx="154837" cy="1386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0394"/>
                    </a:lnTo>
                    <a:lnTo>
                      <a:pt x="21600" y="20394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A6A6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189" name="Rectangle 26"/>
            <p:cNvSpPr/>
            <p:nvPr/>
          </p:nvSpPr>
          <p:spPr>
            <a:xfrm flipH="1">
              <a:off x="366446" y="0"/>
              <a:ext cx="541929" cy="1663633"/>
            </a:xfrm>
            <a:prstGeom prst="rect">
              <a:avLst/>
            </a:pr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93" name="Group 31"/>
            <p:cNvGrpSpPr/>
            <p:nvPr/>
          </p:nvGrpSpPr>
          <p:grpSpPr>
            <a:xfrm>
              <a:off x="1207725" y="2010223"/>
              <a:ext cx="154837" cy="693182"/>
              <a:chOff x="0" y="0"/>
              <a:chExt cx="154836" cy="693180"/>
            </a:xfrm>
          </p:grpSpPr>
          <p:sp>
            <p:nvSpPr>
              <p:cNvPr id="1190" name="Oval 28"/>
              <p:cNvSpPr/>
              <p:nvPr/>
            </p:nvSpPr>
            <p:spPr>
              <a:xfrm flipH="1">
                <a:off x="0" y="0"/>
                <a:ext cx="154837" cy="138637"/>
              </a:xfrm>
              <a:prstGeom prst="ellipse">
                <a:avLst/>
              </a:prstGeom>
              <a:solidFill>
                <a:srgbClr val="FF442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91" name="Oval 29"/>
              <p:cNvSpPr/>
              <p:nvPr/>
            </p:nvSpPr>
            <p:spPr>
              <a:xfrm flipH="1">
                <a:off x="0" y="277272"/>
                <a:ext cx="154837" cy="138637"/>
              </a:xfrm>
              <a:prstGeom prst="ellipse">
                <a:avLst/>
              </a:prstGeom>
              <a:solidFill>
                <a:srgbClr val="FF442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92" name="Oval 30"/>
              <p:cNvSpPr/>
              <p:nvPr/>
            </p:nvSpPr>
            <p:spPr>
              <a:xfrm flipH="1">
                <a:off x="0" y="554544"/>
                <a:ext cx="154837" cy="138637"/>
              </a:xfrm>
              <a:prstGeom prst="ellipse">
                <a:avLst/>
              </a:prstGeom>
              <a:solidFill>
                <a:srgbClr val="FF442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196" name="Group 89"/>
            <p:cNvGrpSpPr/>
            <p:nvPr/>
          </p:nvGrpSpPr>
          <p:grpSpPr>
            <a:xfrm>
              <a:off x="88743" y="1710357"/>
              <a:ext cx="1022149" cy="1328991"/>
              <a:chOff x="0" y="0"/>
              <a:chExt cx="1022148" cy="1328990"/>
            </a:xfrm>
          </p:grpSpPr>
          <p:sp>
            <p:nvSpPr>
              <p:cNvPr id="1194" name="Circular Arrow 87"/>
              <p:cNvSpPr/>
              <p:nvPr/>
            </p:nvSpPr>
            <p:spPr>
              <a:xfrm rot="212186">
                <a:off x="57972" y="29036"/>
                <a:ext cx="953283" cy="382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730" y="0"/>
                      <a:pt x="10565" y="0"/>
                    </a:cubicBezTo>
                    <a:cubicBezTo>
                      <a:pt x="15012" y="0"/>
                      <a:pt x="18983" y="5694"/>
                      <a:pt x="20498" y="14243"/>
                    </a:cubicBezTo>
                    <a:lnTo>
                      <a:pt x="21600" y="14243"/>
                    </a:lnTo>
                    <a:lnTo>
                      <a:pt x="19891" y="21600"/>
                    </a:lnTo>
                    <a:lnTo>
                      <a:pt x="16646" y="14243"/>
                    </a:lnTo>
                    <a:lnTo>
                      <a:pt x="17673" y="14243"/>
                    </a:lnTo>
                    <a:lnTo>
                      <a:pt x="17673" y="14243"/>
                    </a:lnTo>
                    <a:cubicBezTo>
                      <a:pt x="15543" y="6753"/>
                      <a:pt x="10634" y="3975"/>
                      <a:pt x="6708" y="8039"/>
                    </a:cubicBezTo>
                    <a:cubicBezTo>
                      <a:pt x="4101" y="10737"/>
                      <a:pt x="2477" y="15942"/>
                      <a:pt x="2477" y="21600"/>
                    </a:cubicBezTo>
                    <a:close/>
                  </a:path>
                </a:pathLst>
              </a:custGeom>
              <a:solidFill>
                <a:srgbClr val="7FFF8E">
                  <a:alpha val="22000"/>
                </a:srgbClr>
              </a:solidFill>
              <a:ln w="12700" cap="flat">
                <a:solidFill>
                  <a:srgbClr val="FFFFFF">
                    <a:alpha val="12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95" name="Circular Arrow 88"/>
              <p:cNvSpPr/>
              <p:nvPr/>
            </p:nvSpPr>
            <p:spPr>
              <a:xfrm rot="11012186">
                <a:off x="11930" y="881383"/>
                <a:ext cx="991211" cy="41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696" y="0"/>
                      <a:pt x="10489" y="0"/>
                    </a:cubicBezTo>
                    <a:cubicBezTo>
                      <a:pt x="14976" y="0"/>
                      <a:pt x="18967" y="5879"/>
                      <a:pt x="20416" y="14625"/>
                    </a:cubicBezTo>
                    <a:lnTo>
                      <a:pt x="21600" y="14625"/>
                    </a:lnTo>
                    <a:lnTo>
                      <a:pt x="19678" y="21600"/>
                    </a:lnTo>
                    <a:lnTo>
                      <a:pt x="16402" y="14625"/>
                    </a:lnTo>
                    <a:lnTo>
                      <a:pt x="17526" y="14625"/>
                    </a:lnTo>
                    <a:lnTo>
                      <a:pt x="17526" y="14625"/>
                    </a:lnTo>
                    <a:cubicBezTo>
                      <a:pt x="15556" y="7025"/>
                      <a:pt x="10809" y="3986"/>
                      <a:pt x="6922" y="7838"/>
                    </a:cubicBezTo>
                    <a:cubicBezTo>
                      <a:pt x="4270" y="10466"/>
                      <a:pt x="2599" y="15786"/>
                      <a:pt x="2599" y="21600"/>
                    </a:cubicBezTo>
                    <a:close/>
                  </a:path>
                </a:pathLst>
              </a:custGeom>
              <a:solidFill>
                <a:srgbClr val="7FFF8E">
                  <a:alpha val="22000"/>
                </a:srgbClr>
              </a:solidFill>
              <a:ln w="12700" cap="flat">
                <a:solidFill>
                  <a:srgbClr val="FFFFFF">
                    <a:alpha val="15000"/>
                  </a:srgb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198" name="Rectangle 3"/>
          <p:cNvSpPr txBox="1"/>
          <p:nvPr/>
        </p:nvSpPr>
        <p:spPr>
          <a:xfrm>
            <a:off x="-304800" y="1143000"/>
            <a:ext cx="88392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Shape #1		Shape #2		Shape #3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201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839200" cy="609600"/>
          </a:xfrm>
          <a:prstGeom prst="rect">
            <a:avLst/>
          </a:prstGeom>
        </p:spPr>
        <p:txBody>
          <a:bodyPr/>
          <a:lstStyle/>
          <a:p>
            <a:pPr>
              <a:defRPr sz="2200" i="1">
                <a:latin typeface="+mn-lt"/>
                <a:ea typeface="+mn-ea"/>
                <a:cs typeface="+mn-cs"/>
                <a:sym typeface="Arial"/>
              </a:defRPr>
            </a:pPr>
            <a:r>
              <a:t>From this, </a:t>
            </a:r>
            <a:r>
              <a:rPr b="1">
                <a:solidFill>
                  <a:srgbClr val="FBC901"/>
                </a:solidFill>
              </a:rPr>
              <a:t>Nikola Tesla </a:t>
            </a:r>
            <a:r>
              <a:t>proposed the "induction motor"</a:t>
            </a:r>
          </a:p>
        </p:txBody>
      </p:sp>
      <p:sp>
        <p:nvSpPr>
          <p:cNvPr id="1202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as its rotating core ("rotor") did NOT use ANY magnets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It was instead a simple metal shape, with absolutely no electrical connections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(Mimicking our aluminum shapes above)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It was propelled by electro-magnets effectively rotating in a circle around it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"Effectively rotating" because there was actually a circle of electro-magnets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That were all, in fact, stationary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14400" algn="l"/>
                <a:tab pos="13589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The trick?  Energizing pairs of electro-magnets in a rotating sequence</a:t>
            </a:r>
          </a:p>
          <a:p>
            <a:pPr algn="ctr">
              <a:tabLst>
                <a:tab pos="444500" algn="l"/>
                <a:tab pos="914400" algn="l"/>
                <a:tab pos="13589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14400" algn="l"/>
                <a:tab pos="13589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How?  By connecting them up to three "out-of-phase" AC power lines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4572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Diagrams of the required three AC power line voltages:</a:t>
            </a:r>
          </a:p>
        </p:txBody>
      </p:sp>
      <p:sp>
        <p:nvSpPr>
          <p:cNvPr id="1205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838200"/>
            <a:ext cx="8839200" cy="6610906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Three "out of phase" AC (alternating current / voltage) signals: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Signal 1)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Signal 2)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Signal 3)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FDE1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Arrows mark when each reaches a positive or negative peak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 </a:t>
            </a:r>
          </a:p>
        </p:txBody>
      </p:sp>
      <p:grpSp>
        <p:nvGrpSpPr>
          <p:cNvPr id="1225" name="Group 188"/>
          <p:cNvGrpSpPr/>
          <p:nvPr/>
        </p:nvGrpSpPr>
        <p:grpSpPr>
          <a:xfrm>
            <a:off x="1885950" y="1600201"/>
            <a:ext cx="6724651" cy="1101184"/>
            <a:chOff x="0" y="0"/>
            <a:chExt cx="6724649" cy="1101183"/>
          </a:xfrm>
        </p:grpSpPr>
        <p:grpSp>
          <p:nvGrpSpPr>
            <p:cNvPr id="1223" name="Group 125"/>
            <p:cNvGrpSpPr/>
            <p:nvPr/>
          </p:nvGrpSpPr>
          <p:grpSpPr>
            <a:xfrm>
              <a:off x="-1" y="494"/>
              <a:ext cx="6724651" cy="1100690"/>
              <a:chOff x="0" y="0"/>
              <a:chExt cx="6724649" cy="1100688"/>
            </a:xfrm>
          </p:grpSpPr>
          <p:grpSp>
            <p:nvGrpSpPr>
              <p:cNvPr id="1221" name="Group 54"/>
              <p:cNvGrpSpPr/>
              <p:nvPr/>
            </p:nvGrpSpPr>
            <p:grpSpPr>
              <a:xfrm>
                <a:off x="-1" y="-1"/>
                <a:ext cx="4615088" cy="1100690"/>
                <a:chOff x="0" y="0"/>
                <a:chExt cx="4615087" cy="1100688"/>
              </a:xfrm>
            </p:grpSpPr>
            <p:sp>
              <p:nvSpPr>
                <p:cNvPr id="1206" name="Straight Connector 80"/>
                <p:cNvSpPr/>
                <p:nvPr/>
              </p:nvSpPr>
              <p:spPr>
                <a:xfrm>
                  <a:off x="0" y="561352"/>
                  <a:ext cx="4604711" cy="78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>
                  <a:solidFill>
                    <a:srgbClr val="FFFF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07" name="Straight Connector 82"/>
                <p:cNvSpPr/>
                <p:nvPr/>
              </p:nvSpPr>
              <p:spPr>
                <a:xfrm flipV="1">
                  <a:off x="1174181" y="520"/>
                  <a:ext cx="980" cy="1084277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08" name="Straight Connector 83"/>
                <p:cNvSpPr/>
                <p:nvPr/>
              </p:nvSpPr>
              <p:spPr>
                <a:xfrm flipV="1">
                  <a:off x="1737533" y="3012"/>
                  <a:ext cx="980" cy="1084278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09" name="Straight Connector 84"/>
                <p:cNvSpPr/>
                <p:nvPr/>
              </p:nvSpPr>
              <p:spPr>
                <a:xfrm>
                  <a:off x="0" y="-1"/>
                  <a:ext cx="4604711" cy="781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10" name="Straight Connector 85"/>
                <p:cNvSpPr/>
                <p:nvPr/>
              </p:nvSpPr>
              <p:spPr>
                <a:xfrm>
                  <a:off x="0" y="1084796"/>
                  <a:ext cx="4604711" cy="781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11" name="Straight Connector 86"/>
                <p:cNvSpPr/>
                <p:nvPr/>
              </p:nvSpPr>
              <p:spPr>
                <a:xfrm flipV="1">
                  <a:off x="2302355" y="520"/>
                  <a:ext cx="980" cy="1084277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12" name="Straight Connector 87"/>
                <p:cNvSpPr/>
                <p:nvPr/>
              </p:nvSpPr>
              <p:spPr>
                <a:xfrm flipV="1">
                  <a:off x="2866197" y="520"/>
                  <a:ext cx="980" cy="1084277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13" name="Straight Connector 88"/>
                <p:cNvSpPr/>
                <p:nvPr/>
              </p:nvSpPr>
              <p:spPr>
                <a:xfrm flipV="1">
                  <a:off x="3448834" y="520"/>
                  <a:ext cx="980" cy="1084277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14" name="Straight Connector 89"/>
                <p:cNvSpPr/>
                <p:nvPr/>
              </p:nvSpPr>
              <p:spPr>
                <a:xfrm flipV="1">
                  <a:off x="4040868" y="520"/>
                  <a:ext cx="980" cy="1084277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15" name="Straight Connector 90"/>
                <p:cNvSpPr/>
                <p:nvPr/>
              </p:nvSpPr>
              <p:spPr>
                <a:xfrm flipV="1">
                  <a:off x="4614107" y="520"/>
                  <a:ext cx="981" cy="1084277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16" name="Freeform 91"/>
                <p:cNvSpPr/>
                <p:nvPr/>
              </p:nvSpPr>
              <p:spPr>
                <a:xfrm>
                  <a:off x="3667" y="1037"/>
                  <a:ext cx="3445705" cy="10842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69" extrusionOk="0">
                      <a:moveTo>
                        <a:pt x="0" y="10909"/>
                      </a:moveTo>
                      <a:cubicBezTo>
                        <a:pt x="1176" y="5449"/>
                        <a:pt x="2352" y="-10"/>
                        <a:pt x="3535" y="0"/>
                      </a:cubicBezTo>
                      <a:cubicBezTo>
                        <a:pt x="4717" y="11"/>
                        <a:pt x="5911" y="7376"/>
                        <a:pt x="7094" y="10971"/>
                      </a:cubicBezTo>
                      <a:cubicBezTo>
                        <a:pt x="8276" y="14566"/>
                        <a:pt x="9430" y="21549"/>
                        <a:pt x="10628" y="21569"/>
                      </a:cubicBezTo>
                      <a:cubicBezTo>
                        <a:pt x="11827" y="21590"/>
                        <a:pt x="13058" y="14679"/>
                        <a:pt x="14285" y="11095"/>
                      </a:cubicBezTo>
                      <a:cubicBezTo>
                        <a:pt x="15513" y="7510"/>
                        <a:pt x="16773" y="52"/>
                        <a:pt x="17992" y="62"/>
                      </a:cubicBezTo>
                      <a:cubicBezTo>
                        <a:pt x="19211" y="73"/>
                        <a:pt x="21600" y="11157"/>
                        <a:pt x="21600" y="11157"/>
                      </a:cubicBezTo>
                    </a:path>
                  </a:pathLst>
                </a:custGeom>
                <a:noFill/>
                <a:ln w="38100" cap="flat">
                  <a:solidFill>
                    <a:srgbClr val="6797CC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17" name="Straight Connector 92"/>
                <p:cNvSpPr/>
                <p:nvPr/>
              </p:nvSpPr>
              <p:spPr>
                <a:xfrm flipV="1">
                  <a:off x="-1" y="520"/>
                  <a:ext cx="980" cy="1084277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18" name="Straight Connector 93"/>
                <p:cNvSpPr/>
                <p:nvPr/>
              </p:nvSpPr>
              <p:spPr>
                <a:xfrm flipV="1">
                  <a:off x="563351" y="3012"/>
                  <a:ext cx="980" cy="1084278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19" name="Straight Arrow Connector 94"/>
                <p:cNvSpPr/>
                <p:nvPr/>
              </p:nvSpPr>
              <p:spPr>
                <a:xfrm flipV="1">
                  <a:off x="2869653" y="0"/>
                  <a:ext cx="980" cy="560834"/>
                </a:xfrm>
                <a:prstGeom prst="line">
                  <a:avLst/>
                </a:prstGeom>
                <a:noFill/>
                <a:ln w="57150" cap="flat">
                  <a:solidFill>
                    <a:srgbClr val="6797CC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20" name="Straight Arrow Connector 95"/>
                <p:cNvSpPr/>
                <p:nvPr/>
              </p:nvSpPr>
              <p:spPr>
                <a:xfrm flipH="1">
                  <a:off x="1718290" y="561353"/>
                  <a:ext cx="980" cy="539336"/>
                </a:xfrm>
                <a:prstGeom prst="line">
                  <a:avLst/>
                </a:prstGeom>
                <a:noFill/>
                <a:ln w="57150" cap="flat">
                  <a:solidFill>
                    <a:srgbClr val="6797CC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222" name="TextBox 78"/>
              <p:cNvSpPr txBox="1"/>
              <p:nvPr/>
            </p:nvSpPr>
            <p:spPr>
              <a:xfrm>
                <a:off x="4743449" y="380503"/>
                <a:ext cx="1981201" cy="332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600" b="0">
                    <a:solidFill>
                      <a:srgbClr val="FFFFFF"/>
                    </a:solidFill>
                  </a:defRPr>
                </a:lvl1pPr>
              </a:lstStyle>
              <a:p>
                <a:r>
                  <a:t>Time / Degrees</a:t>
                </a:r>
              </a:p>
            </p:txBody>
          </p:sp>
        </p:grpSp>
        <p:sp>
          <p:nvSpPr>
            <p:cNvPr id="1224" name="Straight Arrow Connector 74"/>
            <p:cNvSpPr/>
            <p:nvPr/>
          </p:nvSpPr>
          <p:spPr>
            <a:xfrm flipV="1">
              <a:off x="573712" y="-1"/>
              <a:ext cx="980" cy="560609"/>
            </a:xfrm>
            <a:prstGeom prst="line">
              <a:avLst/>
            </a:prstGeom>
            <a:noFill/>
            <a:ln w="57150" cap="flat">
              <a:solidFill>
                <a:srgbClr val="6797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45" name="Group 189"/>
          <p:cNvGrpSpPr/>
          <p:nvPr/>
        </p:nvGrpSpPr>
        <p:grpSpPr>
          <a:xfrm>
            <a:off x="1904999" y="3048060"/>
            <a:ext cx="6553201" cy="1100689"/>
            <a:chOff x="0" y="0"/>
            <a:chExt cx="6553199" cy="1100687"/>
          </a:xfrm>
        </p:grpSpPr>
        <p:grpSp>
          <p:nvGrpSpPr>
            <p:cNvPr id="1243" name="Group 126"/>
            <p:cNvGrpSpPr/>
            <p:nvPr/>
          </p:nvGrpSpPr>
          <p:grpSpPr>
            <a:xfrm>
              <a:off x="0" y="-1"/>
              <a:ext cx="6553200" cy="1100689"/>
              <a:chOff x="0" y="0"/>
              <a:chExt cx="6553199" cy="1100687"/>
            </a:xfrm>
          </p:grpSpPr>
          <p:grpSp>
            <p:nvGrpSpPr>
              <p:cNvPr id="1241" name="Group 54"/>
              <p:cNvGrpSpPr/>
              <p:nvPr/>
            </p:nvGrpSpPr>
            <p:grpSpPr>
              <a:xfrm>
                <a:off x="-1" y="-1"/>
                <a:ext cx="4615089" cy="1100689"/>
                <a:chOff x="0" y="0"/>
                <a:chExt cx="4615087" cy="1100687"/>
              </a:xfrm>
            </p:grpSpPr>
            <p:sp>
              <p:nvSpPr>
                <p:cNvPr id="1226" name="Straight Connector 101"/>
                <p:cNvSpPr/>
                <p:nvPr/>
              </p:nvSpPr>
              <p:spPr>
                <a:xfrm>
                  <a:off x="-1" y="561351"/>
                  <a:ext cx="4604712" cy="781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>
                  <a:solidFill>
                    <a:srgbClr val="FFFF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27" name="Straight Connector 102"/>
                <p:cNvSpPr/>
                <p:nvPr/>
              </p:nvSpPr>
              <p:spPr>
                <a:xfrm flipV="1">
                  <a:off x="1174181" y="520"/>
                  <a:ext cx="980" cy="1084276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28" name="Straight Connector 103"/>
                <p:cNvSpPr/>
                <p:nvPr/>
              </p:nvSpPr>
              <p:spPr>
                <a:xfrm flipV="1">
                  <a:off x="1737533" y="3012"/>
                  <a:ext cx="980" cy="1084277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29" name="Straight Connector 104"/>
                <p:cNvSpPr/>
                <p:nvPr/>
              </p:nvSpPr>
              <p:spPr>
                <a:xfrm>
                  <a:off x="-1" y="-1"/>
                  <a:ext cx="4604712" cy="781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30" name="Straight Connector 105"/>
                <p:cNvSpPr/>
                <p:nvPr/>
              </p:nvSpPr>
              <p:spPr>
                <a:xfrm>
                  <a:off x="-1" y="1084795"/>
                  <a:ext cx="4604712" cy="781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31" name="Straight Connector 106"/>
                <p:cNvSpPr/>
                <p:nvPr/>
              </p:nvSpPr>
              <p:spPr>
                <a:xfrm flipV="1">
                  <a:off x="2302355" y="520"/>
                  <a:ext cx="980" cy="1084276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32" name="Straight Connector 107"/>
                <p:cNvSpPr/>
                <p:nvPr/>
              </p:nvSpPr>
              <p:spPr>
                <a:xfrm flipV="1">
                  <a:off x="2866197" y="520"/>
                  <a:ext cx="980" cy="1084276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33" name="Straight Connector 108"/>
                <p:cNvSpPr/>
                <p:nvPr/>
              </p:nvSpPr>
              <p:spPr>
                <a:xfrm flipV="1">
                  <a:off x="3448834" y="520"/>
                  <a:ext cx="980" cy="1084276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34" name="Straight Connector 109"/>
                <p:cNvSpPr/>
                <p:nvPr/>
              </p:nvSpPr>
              <p:spPr>
                <a:xfrm flipV="1">
                  <a:off x="4040868" y="520"/>
                  <a:ext cx="980" cy="1084276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35" name="Straight Connector 110"/>
                <p:cNvSpPr/>
                <p:nvPr/>
              </p:nvSpPr>
              <p:spPr>
                <a:xfrm flipV="1">
                  <a:off x="4614108" y="520"/>
                  <a:ext cx="980" cy="1084276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36" name="Freeform 111"/>
                <p:cNvSpPr/>
                <p:nvPr/>
              </p:nvSpPr>
              <p:spPr>
                <a:xfrm>
                  <a:off x="807249" y="518"/>
                  <a:ext cx="3445705" cy="10842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69" extrusionOk="0">
                      <a:moveTo>
                        <a:pt x="0" y="10909"/>
                      </a:moveTo>
                      <a:cubicBezTo>
                        <a:pt x="1176" y="5449"/>
                        <a:pt x="2352" y="-10"/>
                        <a:pt x="3535" y="0"/>
                      </a:cubicBezTo>
                      <a:cubicBezTo>
                        <a:pt x="4717" y="11"/>
                        <a:pt x="5911" y="7376"/>
                        <a:pt x="7094" y="10971"/>
                      </a:cubicBezTo>
                      <a:cubicBezTo>
                        <a:pt x="8276" y="14566"/>
                        <a:pt x="9430" y="21549"/>
                        <a:pt x="10628" y="21569"/>
                      </a:cubicBezTo>
                      <a:cubicBezTo>
                        <a:pt x="11827" y="21590"/>
                        <a:pt x="13058" y="14679"/>
                        <a:pt x="14285" y="11095"/>
                      </a:cubicBezTo>
                      <a:cubicBezTo>
                        <a:pt x="15513" y="7510"/>
                        <a:pt x="16773" y="52"/>
                        <a:pt x="17992" y="62"/>
                      </a:cubicBezTo>
                      <a:cubicBezTo>
                        <a:pt x="19211" y="73"/>
                        <a:pt x="21600" y="11157"/>
                        <a:pt x="21600" y="11157"/>
                      </a:cubicBezTo>
                    </a:path>
                  </a:pathLst>
                </a:custGeom>
                <a:noFill/>
                <a:ln w="57150" cap="flat">
                  <a:solidFill>
                    <a:srgbClr val="FF9E8C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37" name="Straight Connector 112"/>
                <p:cNvSpPr/>
                <p:nvPr/>
              </p:nvSpPr>
              <p:spPr>
                <a:xfrm flipV="1">
                  <a:off x="-1" y="520"/>
                  <a:ext cx="980" cy="1084276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38" name="Straight Connector 113"/>
                <p:cNvSpPr/>
                <p:nvPr/>
              </p:nvSpPr>
              <p:spPr>
                <a:xfrm flipV="1">
                  <a:off x="563351" y="3012"/>
                  <a:ext cx="980" cy="1084277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39" name="Straight Arrow Connector 114"/>
                <p:cNvSpPr/>
                <p:nvPr/>
              </p:nvSpPr>
              <p:spPr>
                <a:xfrm flipV="1">
                  <a:off x="1374029" y="519"/>
                  <a:ext cx="980" cy="560834"/>
                </a:xfrm>
                <a:prstGeom prst="line">
                  <a:avLst/>
                </a:prstGeom>
                <a:noFill/>
                <a:ln w="57150" cap="flat">
                  <a:solidFill>
                    <a:srgbClr val="FF9E8C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40" name="Straight Arrow Connector 115"/>
                <p:cNvSpPr/>
                <p:nvPr/>
              </p:nvSpPr>
              <p:spPr>
                <a:xfrm flipH="1">
                  <a:off x="2501714" y="561352"/>
                  <a:ext cx="980" cy="539336"/>
                </a:xfrm>
                <a:prstGeom prst="line">
                  <a:avLst/>
                </a:prstGeom>
                <a:noFill/>
                <a:ln w="57150" cap="flat">
                  <a:solidFill>
                    <a:srgbClr val="FF9E8C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242" name="TextBox 100"/>
              <p:cNvSpPr txBox="1"/>
              <p:nvPr/>
            </p:nvSpPr>
            <p:spPr>
              <a:xfrm>
                <a:off x="4756051" y="348911"/>
                <a:ext cx="1797149" cy="332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600" b="0">
                    <a:solidFill>
                      <a:srgbClr val="FFFFFF"/>
                    </a:solidFill>
                  </a:defRPr>
                </a:lvl1pPr>
              </a:lstStyle>
              <a:p>
                <a:r>
                  <a:t>Time / Degrees</a:t>
                </a:r>
              </a:p>
            </p:txBody>
          </p:sp>
        </p:grpSp>
        <p:sp>
          <p:nvSpPr>
            <p:cNvPr id="1244" name="Straight Arrow Connector 98"/>
            <p:cNvSpPr/>
            <p:nvPr/>
          </p:nvSpPr>
          <p:spPr>
            <a:xfrm flipV="1">
              <a:off x="3671770" y="0"/>
              <a:ext cx="979" cy="560834"/>
            </a:xfrm>
            <a:prstGeom prst="line">
              <a:avLst/>
            </a:prstGeom>
            <a:noFill/>
            <a:ln w="57150" cap="flat">
              <a:solidFill>
                <a:srgbClr val="FF9E8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63" name="Group 201"/>
          <p:cNvGrpSpPr/>
          <p:nvPr/>
        </p:nvGrpSpPr>
        <p:grpSpPr>
          <a:xfrm>
            <a:off x="1894839" y="4495711"/>
            <a:ext cx="6715761" cy="1100840"/>
            <a:chOff x="0" y="0"/>
            <a:chExt cx="6715759" cy="1100839"/>
          </a:xfrm>
        </p:grpSpPr>
        <p:grpSp>
          <p:nvGrpSpPr>
            <p:cNvPr id="1258" name="Group 54"/>
            <p:cNvGrpSpPr/>
            <p:nvPr/>
          </p:nvGrpSpPr>
          <p:grpSpPr>
            <a:xfrm>
              <a:off x="-1" y="-1"/>
              <a:ext cx="4615090" cy="1087159"/>
              <a:chOff x="0" y="0"/>
              <a:chExt cx="4615088" cy="1087157"/>
            </a:xfrm>
          </p:grpSpPr>
          <p:sp>
            <p:nvSpPr>
              <p:cNvPr id="1246" name="Straight Connector 122"/>
              <p:cNvSpPr/>
              <p:nvPr/>
            </p:nvSpPr>
            <p:spPr>
              <a:xfrm>
                <a:off x="-1" y="561283"/>
                <a:ext cx="4604713" cy="78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47" name="Straight Connector 123"/>
              <p:cNvSpPr/>
              <p:nvPr/>
            </p:nvSpPr>
            <p:spPr>
              <a:xfrm flipV="1">
                <a:off x="1174181" y="519"/>
                <a:ext cx="980" cy="1084147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48" name="Straight Connector 127"/>
              <p:cNvSpPr/>
              <p:nvPr/>
            </p:nvSpPr>
            <p:spPr>
              <a:xfrm flipV="1">
                <a:off x="1737533" y="3011"/>
                <a:ext cx="980" cy="1084147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49" name="Straight Connector 128"/>
              <p:cNvSpPr/>
              <p:nvPr/>
            </p:nvSpPr>
            <p:spPr>
              <a:xfrm>
                <a:off x="-1" y="-1"/>
                <a:ext cx="4604713" cy="781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50" name="Straight Connector 129"/>
              <p:cNvSpPr/>
              <p:nvPr/>
            </p:nvSpPr>
            <p:spPr>
              <a:xfrm>
                <a:off x="-1" y="1084664"/>
                <a:ext cx="4604713" cy="781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51" name="Straight Connector 130"/>
              <p:cNvSpPr/>
              <p:nvPr/>
            </p:nvSpPr>
            <p:spPr>
              <a:xfrm flipV="1">
                <a:off x="2302355" y="519"/>
                <a:ext cx="980" cy="1084147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52" name="Straight Connector 137"/>
              <p:cNvSpPr/>
              <p:nvPr/>
            </p:nvSpPr>
            <p:spPr>
              <a:xfrm flipV="1">
                <a:off x="2866198" y="519"/>
                <a:ext cx="980" cy="1084147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53" name="Straight Connector 145"/>
              <p:cNvSpPr/>
              <p:nvPr/>
            </p:nvSpPr>
            <p:spPr>
              <a:xfrm flipV="1">
                <a:off x="3448835" y="519"/>
                <a:ext cx="980" cy="1084147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54" name="Straight Connector 146"/>
              <p:cNvSpPr/>
              <p:nvPr/>
            </p:nvSpPr>
            <p:spPr>
              <a:xfrm flipV="1">
                <a:off x="4040869" y="519"/>
                <a:ext cx="980" cy="1084147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55" name="Straight Connector 147"/>
              <p:cNvSpPr/>
              <p:nvPr/>
            </p:nvSpPr>
            <p:spPr>
              <a:xfrm flipV="1">
                <a:off x="4614109" y="519"/>
                <a:ext cx="980" cy="1084147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56" name="Straight Connector 148"/>
              <p:cNvSpPr/>
              <p:nvPr/>
            </p:nvSpPr>
            <p:spPr>
              <a:xfrm flipV="1">
                <a:off x="-1" y="519"/>
                <a:ext cx="980" cy="1084147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57" name="Straight Connector 149"/>
              <p:cNvSpPr/>
              <p:nvPr/>
            </p:nvSpPr>
            <p:spPr>
              <a:xfrm flipV="1">
                <a:off x="563351" y="3011"/>
                <a:ext cx="981" cy="1084147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259" name="TextBox 118"/>
            <p:cNvSpPr txBox="1"/>
            <p:nvPr/>
          </p:nvSpPr>
          <p:spPr>
            <a:xfrm>
              <a:off x="4813989" y="404518"/>
              <a:ext cx="1901771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600" b="0">
                  <a:solidFill>
                    <a:srgbClr val="FFFFFF"/>
                  </a:solidFill>
                </a:defRPr>
              </a:lvl1pPr>
            </a:lstStyle>
            <a:p>
              <a:r>
                <a:t>Time / Degrees</a:t>
              </a:r>
            </a:p>
          </p:txBody>
        </p:sp>
        <p:sp>
          <p:nvSpPr>
            <p:cNvPr id="1260" name="Freeform 119"/>
            <p:cNvSpPr/>
            <p:nvPr/>
          </p:nvSpPr>
          <p:spPr>
            <a:xfrm rot="10800000" flipH="1">
              <a:off x="406071" y="1171"/>
              <a:ext cx="3445704" cy="1069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9" extrusionOk="0">
                  <a:moveTo>
                    <a:pt x="0" y="10909"/>
                  </a:moveTo>
                  <a:cubicBezTo>
                    <a:pt x="1176" y="5449"/>
                    <a:pt x="2352" y="-10"/>
                    <a:pt x="3535" y="0"/>
                  </a:cubicBezTo>
                  <a:cubicBezTo>
                    <a:pt x="4717" y="11"/>
                    <a:pt x="5911" y="7376"/>
                    <a:pt x="7094" y="10971"/>
                  </a:cubicBezTo>
                  <a:cubicBezTo>
                    <a:pt x="8276" y="14566"/>
                    <a:pt x="9430" y="21549"/>
                    <a:pt x="10628" y="21569"/>
                  </a:cubicBezTo>
                  <a:cubicBezTo>
                    <a:pt x="11827" y="21590"/>
                    <a:pt x="13058" y="14679"/>
                    <a:pt x="14285" y="11095"/>
                  </a:cubicBezTo>
                  <a:cubicBezTo>
                    <a:pt x="15513" y="7510"/>
                    <a:pt x="16773" y="52"/>
                    <a:pt x="17992" y="62"/>
                  </a:cubicBezTo>
                  <a:cubicBezTo>
                    <a:pt x="19211" y="73"/>
                    <a:pt x="21600" y="11157"/>
                    <a:pt x="21600" y="11157"/>
                  </a:cubicBezTo>
                </a:path>
              </a:pathLst>
            </a:custGeom>
            <a:noFill/>
            <a:ln w="57150" cap="flat">
              <a:solidFill>
                <a:srgbClr val="CCFF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1" name="Straight Arrow Connector 120"/>
            <p:cNvSpPr/>
            <p:nvPr/>
          </p:nvSpPr>
          <p:spPr>
            <a:xfrm flipV="1">
              <a:off x="2121137" y="669"/>
              <a:ext cx="980" cy="560834"/>
            </a:xfrm>
            <a:prstGeom prst="line">
              <a:avLst/>
            </a:prstGeom>
            <a:noFill/>
            <a:ln w="57150" cap="flat">
              <a:solidFill>
                <a:srgbClr val="CCFF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2" name="Straight Arrow Connector 121"/>
            <p:cNvSpPr/>
            <p:nvPr/>
          </p:nvSpPr>
          <p:spPr>
            <a:xfrm flipH="1">
              <a:off x="3272055" y="561502"/>
              <a:ext cx="980" cy="539337"/>
            </a:xfrm>
            <a:prstGeom prst="line">
              <a:avLst/>
            </a:prstGeom>
            <a:noFill/>
            <a:ln w="57150" cap="flat">
              <a:solidFill>
                <a:srgbClr val="CCFF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4572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Apply each of those signals to a PAIR of stator electromagnets:</a:t>
            </a:r>
          </a:p>
        </p:txBody>
      </p:sp>
      <p:sp>
        <p:nvSpPr>
          <p:cNvPr id="1266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838200"/>
            <a:ext cx="8839200" cy="4728965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One electromagnet: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Pair of electromagnets, wired together "in series:"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(including AC power source), I will represent this, OR just this:</a:t>
            </a:r>
          </a:p>
        </p:txBody>
      </p:sp>
      <p:grpSp>
        <p:nvGrpSpPr>
          <p:cNvPr id="1284" name="Group 159"/>
          <p:cNvGrpSpPr/>
          <p:nvPr/>
        </p:nvGrpSpPr>
        <p:grpSpPr>
          <a:xfrm>
            <a:off x="1143000" y="4953001"/>
            <a:ext cx="2591597" cy="1371603"/>
            <a:chOff x="0" y="0"/>
            <a:chExt cx="2591595" cy="1371602"/>
          </a:xfrm>
        </p:grpSpPr>
        <p:sp>
          <p:nvSpPr>
            <p:cNvPr id="1267" name="Straight Connector 58"/>
            <p:cNvSpPr/>
            <p:nvPr/>
          </p:nvSpPr>
          <p:spPr>
            <a:xfrm flipH="1" flipV="1">
              <a:off x="1318" y="1124476"/>
              <a:ext cx="2570049" cy="111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797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8" name="Straight Connector 60"/>
            <p:cNvSpPr/>
            <p:nvPr/>
          </p:nvSpPr>
          <p:spPr>
            <a:xfrm>
              <a:off x="1843" y="151843"/>
              <a:ext cx="302361" cy="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797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273" name="Group 172"/>
            <p:cNvGrpSpPr/>
            <p:nvPr/>
          </p:nvGrpSpPr>
          <p:grpSpPr>
            <a:xfrm>
              <a:off x="269591" y="9606"/>
              <a:ext cx="441257" cy="230354"/>
              <a:chOff x="0" y="0"/>
              <a:chExt cx="441256" cy="230352"/>
            </a:xfrm>
          </p:grpSpPr>
          <p:sp>
            <p:nvSpPr>
              <p:cNvPr id="1269" name="Rectangle 119"/>
              <p:cNvSpPr/>
              <p:nvPr/>
            </p:nvSpPr>
            <p:spPr>
              <a:xfrm>
                <a:off x="0" y="0"/>
                <a:ext cx="441257" cy="230353"/>
              </a:xfrm>
              <a:prstGeom prst="rect">
                <a:avLst/>
              </a:prstGeom>
              <a:solidFill>
                <a:srgbClr val="6797CC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272" name="Picture 120"/>
              <p:cNvGrpSpPr/>
              <p:nvPr/>
            </p:nvGrpSpPr>
            <p:grpSpPr>
              <a:xfrm>
                <a:off x="24516" y="18543"/>
                <a:ext cx="398468" cy="192607"/>
                <a:chOff x="0" y="0"/>
                <a:chExt cx="398466" cy="192606"/>
              </a:xfrm>
            </p:grpSpPr>
            <p:sp>
              <p:nvSpPr>
                <p:cNvPr id="1270" name="Rectangle"/>
                <p:cNvSpPr/>
                <p:nvPr/>
              </p:nvSpPr>
              <p:spPr>
                <a:xfrm>
                  <a:off x="0" y="0"/>
                  <a:ext cx="398467" cy="192607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pic>
              <p:nvPicPr>
                <p:cNvPr id="1271" name="image18.png" descr="image18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5455" t="24545" r="55091" b="61364"/>
                <a:stretch>
                  <a:fillRect/>
                </a:stretch>
              </p:blipFill>
              <p:spPr>
                <a:xfrm>
                  <a:off x="0" y="0"/>
                  <a:ext cx="398467" cy="1926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1278" name="Group 173"/>
            <p:cNvGrpSpPr/>
            <p:nvPr/>
          </p:nvGrpSpPr>
          <p:grpSpPr>
            <a:xfrm>
              <a:off x="1979456" y="0"/>
              <a:ext cx="441257" cy="230353"/>
              <a:chOff x="0" y="0"/>
              <a:chExt cx="441256" cy="230352"/>
            </a:xfrm>
          </p:grpSpPr>
          <p:sp>
            <p:nvSpPr>
              <p:cNvPr id="1274" name="Rectangle 115"/>
              <p:cNvSpPr/>
              <p:nvPr/>
            </p:nvSpPr>
            <p:spPr>
              <a:xfrm>
                <a:off x="0" y="0"/>
                <a:ext cx="441257" cy="230353"/>
              </a:xfrm>
              <a:prstGeom prst="rect">
                <a:avLst/>
              </a:prstGeom>
              <a:solidFill>
                <a:srgbClr val="6797CC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277" name="Picture 117"/>
              <p:cNvGrpSpPr/>
              <p:nvPr/>
            </p:nvGrpSpPr>
            <p:grpSpPr>
              <a:xfrm>
                <a:off x="20832" y="20471"/>
                <a:ext cx="398468" cy="192607"/>
                <a:chOff x="0" y="0"/>
                <a:chExt cx="398466" cy="192606"/>
              </a:xfrm>
            </p:grpSpPr>
            <p:sp>
              <p:nvSpPr>
                <p:cNvPr id="1275" name="Rectangle"/>
                <p:cNvSpPr/>
                <p:nvPr/>
              </p:nvSpPr>
              <p:spPr>
                <a:xfrm rot="10800000">
                  <a:off x="0" y="-1"/>
                  <a:ext cx="398467" cy="192608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pic>
              <p:nvPicPr>
                <p:cNvPr id="1276" name="image18.png" descr="image18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5455" t="24545" r="55091" b="61364"/>
                <a:stretch>
                  <a:fillRect/>
                </a:stretch>
              </p:blipFill>
              <p:spPr>
                <a:xfrm rot="10800000">
                  <a:off x="0" y="-1"/>
                  <a:ext cx="398467" cy="1926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1279" name="Oval 80"/>
            <p:cNvSpPr/>
            <p:nvPr/>
          </p:nvSpPr>
          <p:spPr>
            <a:xfrm rot="5400000">
              <a:off x="1076998" y="878017"/>
              <a:ext cx="514662" cy="472511"/>
            </a:xfrm>
            <a:prstGeom prst="ellipse">
              <a:avLst/>
            </a:prstGeom>
            <a:solidFill>
              <a:srgbClr val="6797C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0" name="TextBox 81"/>
            <p:cNvSpPr txBox="1"/>
            <p:nvPr/>
          </p:nvSpPr>
          <p:spPr>
            <a:xfrm>
              <a:off x="1067593" y="952290"/>
              <a:ext cx="535458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>
                  <a:solidFill>
                    <a:srgbClr val="FFDE10"/>
                  </a:solidFill>
                </a:defRPr>
              </a:lvl1pPr>
            </a:lstStyle>
            <a:p>
              <a:r>
                <a:t>AC</a:t>
              </a:r>
            </a:p>
          </p:txBody>
        </p:sp>
        <p:sp>
          <p:nvSpPr>
            <p:cNvPr id="1281" name="Straight Connector 85"/>
            <p:cNvSpPr/>
            <p:nvPr/>
          </p:nvSpPr>
          <p:spPr>
            <a:xfrm>
              <a:off x="2420187" y="113708"/>
              <a:ext cx="151705" cy="1119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797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2" name="Straight Connector 86"/>
            <p:cNvSpPr/>
            <p:nvPr/>
          </p:nvSpPr>
          <p:spPr>
            <a:xfrm flipV="1">
              <a:off x="-1" y="152907"/>
              <a:ext cx="1589" cy="972892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797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3" name="Straight Connector 87"/>
            <p:cNvSpPr/>
            <p:nvPr/>
          </p:nvSpPr>
          <p:spPr>
            <a:xfrm flipV="1">
              <a:off x="2571891" y="132613"/>
              <a:ext cx="19705" cy="97289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797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90" name="Group 151"/>
          <p:cNvGrpSpPr/>
          <p:nvPr/>
        </p:nvGrpSpPr>
        <p:grpSpPr>
          <a:xfrm>
            <a:off x="2743199" y="761999"/>
            <a:ext cx="1306990" cy="1160559"/>
            <a:chOff x="0" y="0"/>
            <a:chExt cx="1306988" cy="1160557"/>
          </a:xfrm>
        </p:grpSpPr>
        <p:sp>
          <p:nvSpPr>
            <p:cNvPr id="1285" name="Donut 70"/>
            <p:cNvSpPr/>
            <p:nvPr/>
          </p:nvSpPr>
          <p:spPr>
            <a:xfrm>
              <a:off x="157362" y="620723"/>
              <a:ext cx="1015819" cy="393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697" y="10800"/>
                  </a:moveTo>
                  <a:cubicBezTo>
                    <a:pt x="697" y="15771"/>
                    <a:pt x="5220" y="19800"/>
                    <a:pt x="10800" y="19800"/>
                  </a:cubicBezTo>
                  <a:cubicBezTo>
                    <a:pt x="16380" y="19800"/>
                    <a:pt x="20903" y="15771"/>
                    <a:pt x="20903" y="10800"/>
                  </a:cubicBezTo>
                  <a:cubicBezTo>
                    <a:pt x="20903" y="5829"/>
                    <a:pt x="16380" y="1800"/>
                    <a:pt x="10800" y="1800"/>
                  </a:cubicBezTo>
                  <a:cubicBezTo>
                    <a:pt x="5220" y="1800"/>
                    <a:pt x="697" y="5829"/>
                    <a:pt x="697" y="10800"/>
                  </a:cubicBezTo>
                  <a:close/>
                </a:path>
              </a:pathLst>
            </a:custGeom>
            <a:solidFill>
              <a:srgbClr val="FF442D"/>
            </a:solidFill>
            <a:ln w="12700" cap="flat">
              <a:solidFill>
                <a:srgbClr val="FF442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6" name="Donut 71"/>
            <p:cNvSpPr/>
            <p:nvPr/>
          </p:nvSpPr>
          <p:spPr>
            <a:xfrm>
              <a:off x="165868" y="146240"/>
              <a:ext cx="1015819" cy="393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697" y="10800"/>
                  </a:moveTo>
                  <a:cubicBezTo>
                    <a:pt x="697" y="15771"/>
                    <a:pt x="5220" y="19800"/>
                    <a:pt x="10800" y="19800"/>
                  </a:cubicBezTo>
                  <a:cubicBezTo>
                    <a:pt x="16380" y="19800"/>
                    <a:pt x="20903" y="15771"/>
                    <a:pt x="20903" y="10800"/>
                  </a:cubicBezTo>
                  <a:cubicBezTo>
                    <a:pt x="20903" y="5829"/>
                    <a:pt x="16380" y="1800"/>
                    <a:pt x="10800" y="1800"/>
                  </a:cubicBezTo>
                  <a:cubicBezTo>
                    <a:pt x="5220" y="1800"/>
                    <a:pt x="697" y="5829"/>
                    <a:pt x="697" y="10800"/>
                  </a:cubicBezTo>
                  <a:close/>
                </a:path>
              </a:pathLst>
            </a:custGeom>
            <a:solidFill>
              <a:srgbClr val="FF442D"/>
            </a:solidFill>
            <a:ln w="12700" cap="flat">
              <a:solidFill>
                <a:srgbClr val="FF442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7" name="Donut 72"/>
            <p:cNvSpPr/>
            <p:nvPr/>
          </p:nvSpPr>
          <p:spPr>
            <a:xfrm>
              <a:off x="-1" y="570167"/>
              <a:ext cx="1298483" cy="590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82" y="10800"/>
                  </a:moveTo>
                  <a:cubicBezTo>
                    <a:pt x="382" y="16301"/>
                    <a:pt x="5046" y="20760"/>
                    <a:pt x="10800" y="20760"/>
                  </a:cubicBezTo>
                  <a:cubicBezTo>
                    <a:pt x="16554" y="20760"/>
                    <a:pt x="21218" y="16301"/>
                    <a:pt x="21218" y="10800"/>
                  </a:cubicBezTo>
                  <a:cubicBezTo>
                    <a:pt x="21218" y="5299"/>
                    <a:pt x="16554" y="840"/>
                    <a:pt x="10800" y="840"/>
                  </a:cubicBezTo>
                  <a:cubicBezTo>
                    <a:pt x="5046" y="840"/>
                    <a:pt x="382" y="5299"/>
                    <a:pt x="382" y="10800"/>
                  </a:cubicBezTo>
                  <a:close/>
                </a:path>
              </a:pathLst>
            </a:custGeom>
            <a:solidFill>
              <a:srgbClr val="FF442D"/>
            </a:solidFill>
            <a:ln w="12700" cap="flat">
              <a:solidFill>
                <a:srgbClr val="FF442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8" name="Donut 93"/>
            <p:cNvSpPr/>
            <p:nvPr/>
          </p:nvSpPr>
          <p:spPr>
            <a:xfrm>
              <a:off x="8506" y="-1"/>
              <a:ext cx="1298483" cy="590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82" y="10800"/>
                  </a:moveTo>
                  <a:cubicBezTo>
                    <a:pt x="382" y="16301"/>
                    <a:pt x="5046" y="20760"/>
                    <a:pt x="10800" y="20760"/>
                  </a:cubicBezTo>
                  <a:cubicBezTo>
                    <a:pt x="16554" y="20760"/>
                    <a:pt x="21218" y="16301"/>
                    <a:pt x="21218" y="10800"/>
                  </a:cubicBezTo>
                  <a:cubicBezTo>
                    <a:pt x="21218" y="5299"/>
                    <a:pt x="16554" y="840"/>
                    <a:pt x="10800" y="840"/>
                  </a:cubicBezTo>
                  <a:cubicBezTo>
                    <a:pt x="5046" y="840"/>
                    <a:pt x="382" y="5299"/>
                    <a:pt x="382" y="10800"/>
                  </a:cubicBezTo>
                  <a:close/>
                </a:path>
              </a:pathLst>
            </a:custGeom>
            <a:solidFill>
              <a:srgbClr val="FF442D"/>
            </a:solidFill>
            <a:ln w="12700" cap="flat">
              <a:solidFill>
                <a:srgbClr val="FF442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289" name="Picture 52" descr="Picture 5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439" t="34095" r="26799" b="36100"/>
            <a:stretch>
              <a:fillRect/>
            </a:stretch>
          </p:blipFill>
          <p:spPr>
            <a:xfrm>
              <a:off x="407834" y="438721"/>
              <a:ext cx="512642" cy="280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07" name="Group 153"/>
          <p:cNvGrpSpPr/>
          <p:nvPr/>
        </p:nvGrpSpPr>
        <p:grpSpPr>
          <a:xfrm>
            <a:off x="1371600" y="2779385"/>
            <a:ext cx="2645380" cy="1183016"/>
            <a:chOff x="0" y="0"/>
            <a:chExt cx="2645379" cy="1183014"/>
          </a:xfrm>
        </p:grpSpPr>
        <p:grpSp>
          <p:nvGrpSpPr>
            <p:cNvPr id="1295" name="Group 116"/>
            <p:cNvGrpSpPr/>
            <p:nvPr/>
          </p:nvGrpSpPr>
          <p:grpSpPr>
            <a:xfrm>
              <a:off x="1241882" y="-1"/>
              <a:ext cx="1306987" cy="1145393"/>
              <a:chOff x="0" y="0"/>
              <a:chExt cx="1306986" cy="1145391"/>
            </a:xfrm>
          </p:grpSpPr>
          <p:sp>
            <p:nvSpPr>
              <p:cNvPr id="1291" name="Donut 118"/>
              <p:cNvSpPr/>
              <p:nvPr/>
            </p:nvSpPr>
            <p:spPr>
              <a:xfrm>
                <a:off x="157362" y="600501"/>
                <a:ext cx="1015819" cy="393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697" y="10800"/>
                    </a:moveTo>
                    <a:cubicBezTo>
                      <a:pt x="697" y="15771"/>
                      <a:pt x="5220" y="19800"/>
                      <a:pt x="10800" y="19800"/>
                    </a:cubicBezTo>
                    <a:cubicBezTo>
                      <a:pt x="16379" y="19800"/>
                      <a:pt x="20903" y="15771"/>
                      <a:pt x="20903" y="10800"/>
                    </a:cubicBezTo>
                    <a:cubicBezTo>
                      <a:pt x="20903" y="5829"/>
                      <a:pt x="16379" y="1800"/>
                      <a:pt x="10800" y="1800"/>
                    </a:cubicBezTo>
                    <a:cubicBezTo>
                      <a:pt x="5220" y="1800"/>
                      <a:pt x="697" y="5829"/>
                      <a:pt x="697" y="10800"/>
                    </a:cubicBezTo>
                    <a:close/>
                  </a:path>
                </a:pathLst>
              </a:custGeom>
              <a:solidFill>
                <a:srgbClr val="FF442D"/>
              </a:solidFill>
              <a:ln w="12700" cap="flat">
                <a:solidFill>
                  <a:srgbClr val="FF442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92" name="Donut 127"/>
              <p:cNvSpPr/>
              <p:nvPr/>
            </p:nvSpPr>
            <p:spPr>
              <a:xfrm>
                <a:off x="165868" y="166463"/>
                <a:ext cx="1015819" cy="393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697" y="10800"/>
                    </a:moveTo>
                    <a:cubicBezTo>
                      <a:pt x="697" y="15771"/>
                      <a:pt x="5220" y="19800"/>
                      <a:pt x="10800" y="19800"/>
                    </a:cubicBezTo>
                    <a:cubicBezTo>
                      <a:pt x="16379" y="19800"/>
                      <a:pt x="20903" y="15771"/>
                      <a:pt x="20903" y="10800"/>
                    </a:cubicBezTo>
                    <a:cubicBezTo>
                      <a:pt x="20903" y="5829"/>
                      <a:pt x="16379" y="1800"/>
                      <a:pt x="10800" y="1800"/>
                    </a:cubicBezTo>
                    <a:cubicBezTo>
                      <a:pt x="5220" y="1800"/>
                      <a:pt x="697" y="5829"/>
                      <a:pt x="697" y="10800"/>
                    </a:cubicBezTo>
                    <a:close/>
                  </a:path>
                </a:pathLst>
              </a:custGeom>
              <a:solidFill>
                <a:srgbClr val="FF442D"/>
              </a:solidFill>
              <a:ln w="12700" cap="flat">
                <a:solidFill>
                  <a:srgbClr val="FF442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93" name="Donut 128"/>
              <p:cNvSpPr/>
              <p:nvPr/>
            </p:nvSpPr>
            <p:spPr>
              <a:xfrm>
                <a:off x="-1" y="555001"/>
                <a:ext cx="1298482" cy="590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82" y="10800"/>
                    </a:moveTo>
                    <a:cubicBezTo>
                      <a:pt x="382" y="16301"/>
                      <a:pt x="5046" y="20760"/>
                      <a:pt x="10800" y="20760"/>
                    </a:cubicBezTo>
                    <a:cubicBezTo>
                      <a:pt x="16554" y="20760"/>
                      <a:pt x="21218" y="16301"/>
                      <a:pt x="21218" y="10800"/>
                    </a:cubicBezTo>
                    <a:cubicBezTo>
                      <a:pt x="21218" y="5299"/>
                      <a:pt x="16554" y="840"/>
                      <a:pt x="10800" y="840"/>
                    </a:cubicBezTo>
                    <a:cubicBezTo>
                      <a:pt x="5046" y="840"/>
                      <a:pt x="382" y="5299"/>
                      <a:pt x="382" y="10800"/>
                    </a:cubicBezTo>
                    <a:close/>
                  </a:path>
                </a:pathLst>
              </a:custGeom>
              <a:solidFill>
                <a:srgbClr val="FF442D"/>
              </a:solidFill>
              <a:ln w="12700" cap="flat">
                <a:solidFill>
                  <a:srgbClr val="FF442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94" name="Donut 129"/>
              <p:cNvSpPr/>
              <p:nvPr/>
            </p:nvSpPr>
            <p:spPr>
              <a:xfrm>
                <a:off x="8506" y="-1"/>
                <a:ext cx="1298481" cy="590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82" y="10800"/>
                    </a:moveTo>
                    <a:cubicBezTo>
                      <a:pt x="382" y="16301"/>
                      <a:pt x="5046" y="20760"/>
                      <a:pt x="10800" y="20760"/>
                    </a:cubicBezTo>
                    <a:cubicBezTo>
                      <a:pt x="16554" y="20760"/>
                      <a:pt x="21218" y="16301"/>
                      <a:pt x="21218" y="10800"/>
                    </a:cubicBezTo>
                    <a:cubicBezTo>
                      <a:pt x="21218" y="5299"/>
                      <a:pt x="16554" y="840"/>
                      <a:pt x="10800" y="840"/>
                    </a:cubicBezTo>
                    <a:cubicBezTo>
                      <a:pt x="5046" y="840"/>
                      <a:pt x="382" y="5299"/>
                      <a:pt x="382" y="10800"/>
                    </a:cubicBezTo>
                    <a:close/>
                  </a:path>
                </a:pathLst>
              </a:custGeom>
              <a:solidFill>
                <a:srgbClr val="FF442D"/>
              </a:solidFill>
              <a:ln w="12700" cap="flat">
                <a:solidFill>
                  <a:srgbClr val="FF442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300" name="Group 113"/>
            <p:cNvGrpSpPr/>
            <p:nvPr/>
          </p:nvGrpSpPr>
          <p:grpSpPr>
            <a:xfrm>
              <a:off x="29771" y="7289"/>
              <a:ext cx="1306987" cy="1175726"/>
              <a:chOff x="0" y="0"/>
              <a:chExt cx="1306986" cy="1175724"/>
            </a:xfrm>
          </p:grpSpPr>
          <p:sp>
            <p:nvSpPr>
              <p:cNvPr id="1296" name="Donut 94"/>
              <p:cNvSpPr/>
              <p:nvPr/>
            </p:nvSpPr>
            <p:spPr>
              <a:xfrm>
                <a:off x="157362" y="650685"/>
                <a:ext cx="1015819" cy="393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697" y="10800"/>
                    </a:moveTo>
                    <a:cubicBezTo>
                      <a:pt x="697" y="15771"/>
                      <a:pt x="5220" y="19800"/>
                      <a:pt x="10800" y="19800"/>
                    </a:cubicBezTo>
                    <a:cubicBezTo>
                      <a:pt x="16379" y="19800"/>
                      <a:pt x="20903" y="15771"/>
                      <a:pt x="20903" y="10800"/>
                    </a:cubicBezTo>
                    <a:cubicBezTo>
                      <a:pt x="20903" y="5829"/>
                      <a:pt x="16379" y="1800"/>
                      <a:pt x="10800" y="1800"/>
                    </a:cubicBezTo>
                    <a:cubicBezTo>
                      <a:pt x="5220" y="1800"/>
                      <a:pt x="697" y="5829"/>
                      <a:pt x="697" y="10800"/>
                    </a:cubicBezTo>
                    <a:close/>
                  </a:path>
                </a:pathLst>
              </a:custGeom>
              <a:solidFill>
                <a:srgbClr val="FF442D"/>
              </a:solidFill>
              <a:ln w="12700" cap="flat">
                <a:solidFill>
                  <a:srgbClr val="FF442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97" name="Donut 95"/>
              <p:cNvSpPr/>
              <p:nvPr/>
            </p:nvSpPr>
            <p:spPr>
              <a:xfrm>
                <a:off x="165868" y="156351"/>
                <a:ext cx="1015819" cy="393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697" y="10800"/>
                    </a:moveTo>
                    <a:cubicBezTo>
                      <a:pt x="697" y="15771"/>
                      <a:pt x="5220" y="19800"/>
                      <a:pt x="10800" y="19800"/>
                    </a:cubicBezTo>
                    <a:cubicBezTo>
                      <a:pt x="16379" y="19800"/>
                      <a:pt x="20903" y="15771"/>
                      <a:pt x="20903" y="10800"/>
                    </a:cubicBezTo>
                    <a:cubicBezTo>
                      <a:pt x="20903" y="5829"/>
                      <a:pt x="16379" y="1800"/>
                      <a:pt x="10800" y="1800"/>
                    </a:cubicBezTo>
                    <a:cubicBezTo>
                      <a:pt x="5220" y="1800"/>
                      <a:pt x="697" y="5829"/>
                      <a:pt x="697" y="10800"/>
                    </a:cubicBezTo>
                    <a:close/>
                  </a:path>
                </a:pathLst>
              </a:custGeom>
              <a:solidFill>
                <a:srgbClr val="FF442D"/>
              </a:solidFill>
              <a:ln w="12700" cap="flat">
                <a:solidFill>
                  <a:srgbClr val="FF442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98" name="Donut 96"/>
              <p:cNvSpPr/>
              <p:nvPr/>
            </p:nvSpPr>
            <p:spPr>
              <a:xfrm>
                <a:off x="-1" y="585334"/>
                <a:ext cx="1298482" cy="590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82" y="10800"/>
                    </a:moveTo>
                    <a:cubicBezTo>
                      <a:pt x="382" y="16301"/>
                      <a:pt x="5046" y="20760"/>
                      <a:pt x="10800" y="20760"/>
                    </a:cubicBezTo>
                    <a:cubicBezTo>
                      <a:pt x="16554" y="20760"/>
                      <a:pt x="21218" y="16301"/>
                      <a:pt x="21218" y="10800"/>
                    </a:cubicBezTo>
                    <a:cubicBezTo>
                      <a:pt x="21218" y="5299"/>
                      <a:pt x="16554" y="840"/>
                      <a:pt x="10800" y="840"/>
                    </a:cubicBezTo>
                    <a:cubicBezTo>
                      <a:pt x="5046" y="840"/>
                      <a:pt x="382" y="5299"/>
                      <a:pt x="382" y="10800"/>
                    </a:cubicBezTo>
                    <a:close/>
                  </a:path>
                </a:pathLst>
              </a:custGeom>
              <a:solidFill>
                <a:srgbClr val="FF442D"/>
              </a:solidFill>
              <a:ln w="12700" cap="flat">
                <a:solidFill>
                  <a:srgbClr val="FF442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99" name="Donut 97"/>
              <p:cNvSpPr/>
              <p:nvPr/>
            </p:nvSpPr>
            <p:spPr>
              <a:xfrm>
                <a:off x="8506" y="-1"/>
                <a:ext cx="1298481" cy="590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82" y="10800"/>
                    </a:moveTo>
                    <a:cubicBezTo>
                      <a:pt x="382" y="16301"/>
                      <a:pt x="5046" y="20760"/>
                      <a:pt x="10800" y="20760"/>
                    </a:cubicBezTo>
                    <a:cubicBezTo>
                      <a:pt x="16554" y="20760"/>
                      <a:pt x="21218" y="16301"/>
                      <a:pt x="21218" y="10800"/>
                    </a:cubicBezTo>
                    <a:cubicBezTo>
                      <a:pt x="21218" y="5299"/>
                      <a:pt x="16554" y="840"/>
                      <a:pt x="10800" y="840"/>
                    </a:cubicBezTo>
                    <a:cubicBezTo>
                      <a:pt x="5046" y="840"/>
                      <a:pt x="382" y="5299"/>
                      <a:pt x="382" y="10800"/>
                    </a:cubicBezTo>
                    <a:close/>
                  </a:path>
                </a:pathLst>
              </a:custGeom>
              <a:solidFill>
                <a:srgbClr val="FF442D"/>
              </a:solidFill>
              <a:ln w="12700" cap="flat">
                <a:solidFill>
                  <a:srgbClr val="FF442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306" name="Group 112"/>
            <p:cNvGrpSpPr/>
            <p:nvPr/>
          </p:nvGrpSpPr>
          <p:grpSpPr>
            <a:xfrm>
              <a:off x="0" y="455005"/>
              <a:ext cx="2645381" cy="280156"/>
              <a:chOff x="0" y="0"/>
              <a:chExt cx="2645379" cy="280154"/>
            </a:xfrm>
          </p:grpSpPr>
          <p:pic>
            <p:nvPicPr>
              <p:cNvPr id="1301" name="Picture 63" descr="Picture 63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1439" t="34095" r="26798" b="36099"/>
              <a:stretch>
                <a:fillRect/>
              </a:stretch>
            </p:blipFill>
            <p:spPr>
              <a:xfrm>
                <a:off x="437605" y="0"/>
                <a:ext cx="512642" cy="2801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02" name="Straight Connector 65"/>
              <p:cNvSpPr/>
              <p:nvPr/>
            </p:nvSpPr>
            <p:spPr>
              <a:xfrm flipH="1" flipV="1">
                <a:off x="884173" y="46989"/>
                <a:ext cx="868073" cy="180515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8000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303" name="Picture 67" descr="Picture 67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1439" t="34095" r="26798" b="36099"/>
              <a:stretch>
                <a:fillRect/>
              </a:stretch>
            </p:blipFill>
            <p:spPr>
              <a:xfrm>
                <a:off x="1688449" y="0"/>
                <a:ext cx="512642" cy="2801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04" name="Straight Connector 69"/>
              <p:cNvSpPr/>
              <p:nvPr/>
            </p:nvSpPr>
            <p:spPr>
              <a:xfrm flipH="1" flipV="1">
                <a:off x="2135017" y="75834"/>
                <a:ext cx="510363" cy="1581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8000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05" name="Straight Connector 110"/>
              <p:cNvSpPr/>
              <p:nvPr/>
            </p:nvSpPr>
            <p:spPr>
              <a:xfrm flipH="1" flipV="1">
                <a:off x="0" y="217391"/>
                <a:ext cx="510363" cy="1581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8000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319" name="Group 149"/>
          <p:cNvGrpSpPr/>
          <p:nvPr/>
        </p:nvGrpSpPr>
        <p:grpSpPr>
          <a:xfrm>
            <a:off x="5562600" y="2743199"/>
            <a:ext cx="2743200" cy="1175727"/>
            <a:chOff x="0" y="0"/>
            <a:chExt cx="2743198" cy="1175725"/>
          </a:xfrm>
        </p:grpSpPr>
        <p:grpSp>
          <p:nvGrpSpPr>
            <p:cNvPr id="1312" name="Group 138"/>
            <p:cNvGrpSpPr/>
            <p:nvPr/>
          </p:nvGrpSpPr>
          <p:grpSpPr>
            <a:xfrm>
              <a:off x="63795" y="-1"/>
              <a:ext cx="2679405" cy="1175727"/>
              <a:chOff x="0" y="0"/>
              <a:chExt cx="2679403" cy="1175725"/>
            </a:xfrm>
          </p:grpSpPr>
          <p:sp>
            <p:nvSpPr>
              <p:cNvPr id="1308" name="Donut 139"/>
              <p:cNvSpPr/>
              <p:nvPr/>
            </p:nvSpPr>
            <p:spPr>
              <a:xfrm>
                <a:off x="322603" y="610613"/>
                <a:ext cx="2082491" cy="393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40" y="10800"/>
                    </a:moveTo>
                    <a:cubicBezTo>
                      <a:pt x="340" y="15771"/>
                      <a:pt x="5023" y="19800"/>
                      <a:pt x="10800" y="19800"/>
                    </a:cubicBezTo>
                    <a:cubicBezTo>
                      <a:pt x="16577" y="19800"/>
                      <a:pt x="21260" y="15771"/>
                      <a:pt x="21260" y="10800"/>
                    </a:cubicBezTo>
                    <a:cubicBezTo>
                      <a:pt x="21260" y="5829"/>
                      <a:pt x="16577" y="1800"/>
                      <a:pt x="10800" y="1800"/>
                    </a:cubicBezTo>
                    <a:cubicBezTo>
                      <a:pt x="5023" y="1800"/>
                      <a:pt x="340" y="5829"/>
                      <a:pt x="340" y="10800"/>
                    </a:cubicBezTo>
                    <a:close/>
                  </a:path>
                </a:pathLst>
              </a:custGeom>
              <a:solidFill>
                <a:srgbClr val="FF442D"/>
              </a:solidFill>
              <a:ln w="12700" cap="flat">
                <a:solidFill>
                  <a:srgbClr val="FF442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09" name="Donut 140"/>
              <p:cNvSpPr/>
              <p:nvPr/>
            </p:nvSpPr>
            <p:spPr>
              <a:xfrm>
                <a:off x="340041" y="166463"/>
                <a:ext cx="2082491" cy="393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40" y="10800"/>
                    </a:moveTo>
                    <a:cubicBezTo>
                      <a:pt x="340" y="15771"/>
                      <a:pt x="5023" y="19800"/>
                      <a:pt x="10800" y="19800"/>
                    </a:cubicBezTo>
                    <a:cubicBezTo>
                      <a:pt x="16577" y="19800"/>
                      <a:pt x="21260" y="15771"/>
                      <a:pt x="21260" y="10800"/>
                    </a:cubicBezTo>
                    <a:cubicBezTo>
                      <a:pt x="21260" y="5829"/>
                      <a:pt x="16577" y="1800"/>
                      <a:pt x="10800" y="1800"/>
                    </a:cubicBezTo>
                    <a:cubicBezTo>
                      <a:pt x="5023" y="1800"/>
                      <a:pt x="340" y="5829"/>
                      <a:pt x="340" y="10800"/>
                    </a:cubicBezTo>
                    <a:close/>
                  </a:path>
                </a:pathLst>
              </a:custGeom>
              <a:solidFill>
                <a:srgbClr val="FF442D"/>
              </a:solidFill>
              <a:ln w="12700" cap="flat">
                <a:solidFill>
                  <a:srgbClr val="FF442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10" name="Donut 141"/>
              <p:cNvSpPr/>
              <p:nvPr/>
            </p:nvSpPr>
            <p:spPr>
              <a:xfrm>
                <a:off x="-1" y="585335"/>
                <a:ext cx="2661967" cy="590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86" y="10800"/>
                    </a:moveTo>
                    <a:cubicBezTo>
                      <a:pt x="186" y="16301"/>
                      <a:pt x="4938" y="20760"/>
                      <a:pt x="10800" y="20760"/>
                    </a:cubicBezTo>
                    <a:cubicBezTo>
                      <a:pt x="16662" y="20760"/>
                      <a:pt x="21414" y="16301"/>
                      <a:pt x="21414" y="10800"/>
                    </a:cubicBezTo>
                    <a:cubicBezTo>
                      <a:pt x="21414" y="5299"/>
                      <a:pt x="16662" y="840"/>
                      <a:pt x="10800" y="840"/>
                    </a:cubicBezTo>
                    <a:cubicBezTo>
                      <a:pt x="4938" y="840"/>
                      <a:pt x="186" y="5299"/>
                      <a:pt x="186" y="10800"/>
                    </a:cubicBezTo>
                    <a:close/>
                  </a:path>
                </a:pathLst>
              </a:custGeom>
              <a:solidFill>
                <a:srgbClr val="FF442D"/>
              </a:solidFill>
              <a:ln w="12700" cap="flat">
                <a:solidFill>
                  <a:srgbClr val="FF442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11" name="Donut 142"/>
              <p:cNvSpPr/>
              <p:nvPr/>
            </p:nvSpPr>
            <p:spPr>
              <a:xfrm>
                <a:off x="17437" y="-1"/>
                <a:ext cx="2661967" cy="590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86" y="10800"/>
                    </a:moveTo>
                    <a:cubicBezTo>
                      <a:pt x="186" y="16301"/>
                      <a:pt x="4938" y="20760"/>
                      <a:pt x="10800" y="20760"/>
                    </a:cubicBezTo>
                    <a:cubicBezTo>
                      <a:pt x="16662" y="20760"/>
                      <a:pt x="21414" y="16301"/>
                      <a:pt x="21414" y="10800"/>
                    </a:cubicBezTo>
                    <a:cubicBezTo>
                      <a:pt x="21414" y="5299"/>
                      <a:pt x="16662" y="840"/>
                      <a:pt x="10800" y="840"/>
                    </a:cubicBezTo>
                    <a:cubicBezTo>
                      <a:pt x="4938" y="840"/>
                      <a:pt x="186" y="5299"/>
                      <a:pt x="186" y="10800"/>
                    </a:cubicBezTo>
                    <a:close/>
                  </a:path>
                </a:pathLst>
              </a:custGeom>
              <a:solidFill>
                <a:srgbClr val="FF442D"/>
              </a:solidFill>
              <a:ln w="12700" cap="flat">
                <a:solidFill>
                  <a:srgbClr val="FF442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318" name="Group 143"/>
            <p:cNvGrpSpPr/>
            <p:nvPr/>
          </p:nvGrpSpPr>
          <p:grpSpPr>
            <a:xfrm>
              <a:off x="0" y="457827"/>
              <a:ext cx="2645381" cy="280156"/>
              <a:chOff x="0" y="0"/>
              <a:chExt cx="2645379" cy="280154"/>
            </a:xfrm>
          </p:grpSpPr>
          <p:pic>
            <p:nvPicPr>
              <p:cNvPr id="1313" name="Picture 144" descr="Picture 14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1438" t="34095" r="26799" b="36100"/>
              <a:stretch>
                <a:fillRect/>
              </a:stretch>
            </p:blipFill>
            <p:spPr>
              <a:xfrm>
                <a:off x="437605" y="0"/>
                <a:ext cx="512642" cy="2801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14" name="Straight Connector 145"/>
              <p:cNvSpPr/>
              <p:nvPr/>
            </p:nvSpPr>
            <p:spPr>
              <a:xfrm flipH="1" flipV="1">
                <a:off x="884173" y="46989"/>
                <a:ext cx="868073" cy="180515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8000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315" name="Picture 146" descr="Picture 14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1438" t="34095" r="26799" b="36100"/>
              <a:stretch>
                <a:fillRect/>
              </a:stretch>
            </p:blipFill>
            <p:spPr>
              <a:xfrm>
                <a:off x="1688450" y="0"/>
                <a:ext cx="512642" cy="2801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16" name="Straight Connector 147"/>
              <p:cNvSpPr/>
              <p:nvPr/>
            </p:nvSpPr>
            <p:spPr>
              <a:xfrm flipH="1" flipV="1">
                <a:off x="2135018" y="75834"/>
                <a:ext cx="510363" cy="1581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8000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17" name="Straight Connector 148"/>
              <p:cNvSpPr/>
              <p:nvPr/>
            </p:nvSpPr>
            <p:spPr>
              <a:xfrm flipH="1" flipV="1">
                <a:off x="0" y="217391"/>
                <a:ext cx="510363" cy="1582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8000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337" name="Group 162"/>
          <p:cNvGrpSpPr/>
          <p:nvPr/>
        </p:nvGrpSpPr>
        <p:grpSpPr>
          <a:xfrm>
            <a:off x="5638004" y="4952999"/>
            <a:ext cx="2591597" cy="1371603"/>
            <a:chOff x="0" y="0"/>
            <a:chExt cx="2591595" cy="1371602"/>
          </a:xfrm>
        </p:grpSpPr>
        <p:sp>
          <p:nvSpPr>
            <p:cNvPr id="1320" name="Straight Connector 163"/>
            <p:cNvSpPr/>
            <p:nvPr/>
          </p:nvSpPr>
          <p:spPr>
            <a:xfrm flipH="1" flipV="1">
              <a:off x="1318" y="1124476"/>
              <a:ext cx="2570049" cy="111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797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1" name="Straight Connector 164"/>
            <p:cNvSpPr/>
            <p:nvPr/>
          </p:nvSpPr>
          <p:spPr>
            <a:xfrm>
              <a:off x="1843" y="151843"/>
              <a:ext cx="302361" cy="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797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326" name="Group 172"/>
            <p:cNvGrpSpPr/>
            <p:nvPr/>
          </p:nvGrpSpPr>
          <p:grpSpPr>
            <a:xfrm>
              <a:off x="269591" y="9606"/>
              <a:ext cx="441257" cy="230354"/>
              <a:chOff x="0" y="0"/>
              <a:chExt cx="441256" cy="230352"/>
            </a:xfrm>
          </p:grpSpPr>
          <p:sp>
            <p:nvSpPr>
              <p:cNvPr id="1322" name="Rectangle 174"/>
              <p:cNvSpPr/>
              <p:nvPr/>
            </p:nvSpPr>
            <p:spPr>
              <a:xfrm>
                <a:off x="0" y="0"/>
                <a:ext cx="441257" cy="230353"/>
              </a:xfrm>
              <a:prstGeom prst="rect">
                <a:avLst/>
              </a:prstGeom>
              <a:solidFill>
                <a:srgbClr val="6797CC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325" name="Picture 175"/>
              <p:cNvGrpSpPr/>
              <p:nvPr/>
            </p:nvGrpSpPr>
            <p:grpSpPr>
              <a:xfrm>
                <a:off x="24516" y="18543"/>
                <a:ext cx="398468" cy="192607"/>
                <a:chOff x="0" y="0"/>
                <a:chExt cx="398466" cy="192606"/>
              </a:xfrm>
            </p:grpSpPr>
            <p:sp>
              <p:nvSpPr>
                <p:cNvPr id="1323" name="Rectangle"/>
                <p:cNvSpPr/>
                <p:nvPr/>
              </p:nvSpPr>
              <p:spPr>
                <a:xfrm>
                  <a:off x="0" y="0"/>
                  <a:ext cx="398467" cy="192607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pic>
              <p:nvPicPr>
                <p:cNvPr id="1324" name="image18.png" descr="image18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5455" t="24545" r="55091" b="61364"/>
                <a:stretch>
                  <a:fillRect/>
                </a:stretch>
              </p:blipFill>
              <p:spPr>
                <a:xfrm>
                  <a:off x="0" y="0"/>
                  <a:ext cx="398467" cy="1926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1331" name="Group 173"/>
            <p:cNvGrpSpPr/>
            <p:nvPr/>
          </p:nvGrpSpPr>
          <p:grpSpPr>
            <a:xfrm>
              <a:off x="1979456" y="0"/>
              <a:ext cx="441257" cy="230353"/>
              <a:chOff x="0" y="0"/>
              <a:chExt cx="441256" cy="230352"/>
            </a:xfrm>
          </p:grpSpPr>
          <p:sp>
            <p:nvSpPr>
              <p:cNvPr id="1327" name="Rectangle 172"/>
              <p:cNvSpPr/>
              <p:nvPr/>
            </p:nvSpPr>
            <p:spPr>
              <a:xfrm>
                <a:off x="0" y="0"/>
                <a:ext cx="441257" cy="230353"/>
              </a:xfrm>
              <a:prstGeom prst="rect">
                <a:avLst/>
              </a:prstGeom>
              <a:solidFill>
                <a:srgbClr val="6797CC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330" name="Picture 173"/>
              <p:cNvGrpSpPr/>
              <p:nvPr/>
            </p:nvGrpSpPr>
            <p:grpSpPr>
              <a:xfrm>
                <a:off x="20832" y="20471"/>
                <a:ext cx="398468" cy="192607"/>
                <a:chOff x="0" y="0"/>
                <a:chExt cx="398466" cy="192606"/>
              </a:xfrm>
            </p:grpSpPr>
            <p:sp>
              <p:nvSpPr>
                <p:cNvPr id="1328" name="Rectangle"/>
                <p:cNvSpPr/>
                <p:nvPr/>
              </p:nvSpPr>
              <p:spPr>
                <a:xfrm rot="10800000">
                  <a:off x="0" y="-1"/>
                  <a:ext cx="398467" cy="192608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pic>
              <p:nvPicPr>
                <p:cNvPr id="1329" name="image18.png" descr="image18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5455" t="24545" r="55091" b="61364"/>
                <a:stretch>
                  <a:fillRect/>
                </a:stretch>
              </p:blipFill>
              <p:spPr>
                <a:xfrm rot="10800000">
                  <a:off x="0" y="-1"/>
                  <a:ext cx="398467" cy="1926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1332" name="Oval 167"/>
            <p:cNvSpPr/>
            <p:nvPr/>
          </p:nvSpPr>
          <p:spPr>
            <a:xfrm rot="5400000">
              <a:off x="1076998" y="878017"/>
              <a:ext cx="514662" cy="472511"/>
            </a:xfrm>
            <a:prstGeom prst="ellipse">
              <a:avLst/>
            </a:prstGeom>
            <a:solidFill>
              <a:srgbClr val="6797C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3" name="TextBox 168"/>
            <p:cNvSpPr txBox="1"/>
            <p:nvPr/>
          </p:nvSpPr>
          <p:spPr>
            <a:xfrm>
              <a:off x="1067593" y="952290"/>
              <a:ext cx="535458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>
                  <a:solidFill>
                    <a:srgbClr val="FFDE10"/>
                  </a:solidFill>
                </a:defRPr>
              </a:lvl1pPr>
            </a:lstStyle>
            <a:p>
              <a:r>
                <a:t>AC</a:t>
              </a:r>
            </a:p>
          </p:txBody>
        </p:sp>
        <p:sp>
          <p:nvSpPr>
            <p:cNvPr id="1334" name="Straight Connector 169"/>
            <p:cNvSpPr/>
            <p:nvPr/>
          </p:nvSpPr>
          <p:spPr>
            <a:xfrm>
              <a:off x="2420187" y="113708"/>
              <a:ext cx="151705" cy="1119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797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5" name="Straight Connector 170"/>
            <p:cNvSpPr/>
            <p:nvPr/>
          </p:nvSpPr>
          <p:spPr>
            <a:xfrm flipV="1">
              <a:off x="-1" y="152907"/>
              <a:ext cx="1589" cy="972892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797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6" name="Straight Connector 171"/>
            <p:cNvSpPr/>
            <p:nvPr/>
          </p:nvSpPr>
          <p:spPr>
            <a:xfrm flipV="1">
              <a:off x="2571891" y="132613"/>
              <a:ext cx="19705" cy="97289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797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338" name="Straight Arrow Connector 177"/>
          <p:cNvSpPr/>
          <p:nvPr/>
        </p:nvSpPr>
        <p:spPr>
          <a:xfrm>
            <a:off x="1915160" y="5069840"/>
            <a:ext cx="1143001" cy="1589"/>
          </a:xfrm>
          <a:prstGeom prst="line">
            <a:avLst/>
          </a:prstGeom>
          <a:ln w="38100">
            <a:solidFill>
              <a:srgbClr val="FF442D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39" name="Right Arrow 181"/>
          <p:cNvSpPr/>
          <p:nvPr/>
        </p:nvSpPr>
        <p:spPr>
          <a:xfrm>
            <a:off x="4419600" y="3200400"/>
            <a:ext cx="8382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BC901"/>
          </a:solidFill>
          <a:ln w="12700">
            <a:solidFill>
              <a:srgbClr val="FFCC66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4572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Three such electromagnet pairs, each powered by its own AC:</a:t>
            </a:r>
          </a:p>
        </p:txBody>
      </p:sp>
      <p:sp>
        <p:nvSpPr>
          <p:cNvPr id="1342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33679" y="822960"/>
            <a:ext cx="8839201" cy="208788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Each of those pairs rotated 1/3 of a circle from each other: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AC current/voltage #1 to blue electromagnets</a:t>
            </a:r>
          </a:p>
          <a:p>
            <a:pPr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AC current/voltage #2 to pink electromagnets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AC current/voltage #3 to green electromagnets</a:t>
            </a:r>
          </a:p>
        </p:txBody>
      </p:sp>
      <p:grpSp>
        <p:nvGrpSpPr>
          <p:cNvPr id="1397" name="Group"/>
          <p:cNvGrpSpPr/>
          <p:nvPr/>
        </p:nvGrpSpPr>
        <p:grpSpPr>
          <a:xfrm>
            <a:off x="1686561" y="3124200"/>
            <a:ext cx="5057139" cy="3276601"/>
            <a:chOff x="0" y="0"/>
            <a:chExt cx="5057138" cy="3276600"/>
          </a:xfrm>
        </p:grpSpPr>
        <p:sp>
          <p:nvSpPr>
            <p:cNvPr id="1343" name="Straight Connector 58"/>
            <p:cNvSpPr/>
            <p:nvPr/>
          </p:nvSpPr>
          <p:spPr>
            <a:xfrm flipH="1">
              <a:off x="4741154" y="706028"/>
              <a:ext cx="1163" cy="2570048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797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4" name="Straight Connector 59"/>
            <p:cNvSpPr/>
            <p:nvPr/>
          </p:nvSpPr>
          <p:spPr>
            <a:xfrm flipH="1" flipV="1">
              <a:off x="278926" y="1411006"/>
              <a:ext cx="3" cy="171336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CCFF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5" name="Straight Connector 60"/>
            <p:cNvSpPr/>
            <p:nvPr/>
          </p:nvSpPr>
          <p:spPr>
            <a:xfrm flipH="1" flipV="1">
              <a:off x="2547521" y="2973192"/>
              <a:ext cx="2" cy="30236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797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6" name="Straight Connector 61"/>
            <p:cNvSpPr/>
            <p:nvPr/>
          </p:nvSpPr>
          <p:spPr>
            <a:xfrm>
              <a:off x="1059917" y="251965"/>
              <a:ext cx="2677686" cy="105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9E8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349" name="Group 168"/>
            <p:cNvGrpSpPr/>
            <p:nvPr/>
          </p:nvGrpSpPr>
          <p:grpSpPr>
            <a:xfrm>
              <a:off x="1387474" y="1296113"/>
              <a:ext cx="526644" cy="413792"/>
              <a:chOff x="0" y="0"/>
              <a:chExt cx="526642" cy="413791"/>
            </a:xfrm>
          </p:grpSpPr>
          <p:sp>
            <p:nvSpPr>
              <p:cNvPr id="1347" name="Rectangle 131"/>
              <p:cNvSpPr/>
              <p:nvPr/>
            </p:nvSpPr>
            <p:spPr>
              <a:xfrm rot="1616221">
                <a:off x="24116" y="96371"/>
                <a:ext cx="478411" cy="22105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348" name="Picture 132" descr="Picture 13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5455" t="24545" r="55091" b="61364"/>
              <a:stretch>
                <a:fillRect/>
              </a:stretch>
            </p:blipFill>
            <p:spPr>
              <a:xfrm rot="1616221">
                <a:off x="50489" y="115585"/>
                <a:ext cx="432019" cy="1848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52" name="Group 169"/>
            <p:cNvGrpSpPr/>
            <p:nvPr/>
          </p:nvGrpSpPr>
          <p:grpSpPr>
            <a:xfrm>
              <a:off x="3044806" y="2046530"/>
              <a:ext cx="526644" cy="413793"/>
              <a:chOff x="0" y="0"/>
              <a:chExt cx="526642" cy="413791"/>
            </a:xfrm>
          </p:grpSpPr>
          <p:sp>
            <p:nvSpPr>
              <p:cNvPr id="1350" name="Rectangle 125"/>
              <p:cNvSpPr/>
              <p:nvPr/>
            </p:nvSpPr>
            <p:spPr>
              <a:xfrm rot="1616221">
                <a:off x="24116" y="96371"/>
                <a:ext cx="478411" cy="22105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351" name="Picture 126" descr="Picture 126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5455" t="24545" r="55091" b="61364"/>
              <a:stretch>
                <a:fillRect/>
              </a:stretch>
            </p:blipFill>
            <p:spPr>
              <a:xfrm rot="12416220">
                <a:off x="46000" y="115600"/>
                <a:ext cx="432019" cy="1848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57" name="Group 170"/>
            <p:cNvGrpSpPr/>
            <p:nvPr/>
          </p:nvGrpSpPr>
          <p:grpSpPr>
            <a:xfrm>
              <a:off x="1466471" y="2140791"/>
              <a:ext cx="523393" cy="438528"/>
              <a:chOff x="0" y="0"/>
              <a:chExt cx="523391" cy="438527"/>
            </a:xfrm>
          </p:grpSpPr>
          <p:sp>
            <p:nvSpPr>
              <p:cNvPr id="1353" name="Rectangle 123"/>
              <p:cNvSpPr/>
              <p:nvPr/>
            </p:nvSpPr>
            <p:spPr>
              <a:xfrm rot="19709019">
                <a:off x="22490" y="108739"/>
                <a:ext cx="478411" cy="221050"/>
              </a:xfrm>
              <a:prstGeom prst="rect">
                <a:avLst/>
              </a:prstGeom>
              <a:solidFill>
                <a:srgbClr val="FF9E8C"/>
              </a:solidFill>
              <a:ln w="12700" cap="flat">
                <a:solidFill>
                  <a:srgbClr val="FF9E8C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356" name="Picture 124"/>
              <p:cNvGrpSpPr/>
              <p:nvPr/>
            </p:nvGrpSpPr>
            <p:grpSpPr>
              <a:xfrm>
                <a:off x="31944" y="25697"/>
                <a:ext cx="464909" cy="383397"/>
                <a:chOff x="0" y="0"/>
                <a:chExt cx="464908" cy="383396"/>
              </a:xfrm>
            </p:grpSpPr>
            <p:sp>
              <p:nvSpPr>
                <p:cNvPr id="1354" name="Rectangle"/>
                <p:cNvSpPr/>
                <p:nvPr/>
              </p:nvSpPr>
              <p:spPr>
                <a:xfrm rot="19709019">
                  <a:off x="16444" y="99285"/>
                  <a:ext cx="432020" cy="184827"/>
                </a:xfrm>
                <a:prstGeom prst="rect">
                  <a:avLst/>
                </a:prstGeom>
                <a:solidFill>
                  <a:srgbClr val="FF9E8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pic>
              <p:nvPicPr>
                <p:cNvPr id="1355" name="image18.png" descr="image18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5455" t="24545" r="55091" b="61364"/>
                <a:stretch>
                  <a:fillRect/>
                </a:stretch>
              </p:blipFill>
              <p:spPr>
                <a:xfrm rot="19709019">
                  <a:off x="16444" y="99285"/>
                  <a:ext cx="432020" cy="184827"/>
                </a:xfrm>
                <a:prstGeom prst="rect">
                  <a:avLst/>
                </a:prstGeom>
                <a:ln w="9525" cap="flat">
                  <a:solidFill>
                    <a:srgbClr val="FF9E8C"/>
                  </a:solidFill>
                  <a:prstDash val="solid"/>
                  <a:round/>
                </a:ln>
                <a:effectLst/>
              </p:spPr>
            </p:pic>
          </p:grpSp>
        </p:grpSp>
        <p:grpSp>
          <p:nvGrpSpPr>
            <p:cNvPr id="1360" name="Group 171"/>
            <p:cNvGrpSpPr/>
            <p:nvPr/>
          </p:nvGrpSpPr>
          <p:grpSpPr>
            <a:xfrm>
              <a:off x="3041520" y="1257519"/>
              <a:ext cx="523392" cy="438529"/>
              <a:chOff x="0" y="0"/>
              <a:chExt cx="523391" cy="438527"/>
            </a:xfrm>
          </p:grpSpPr>
          <p:sp>
            <p:nvSpPr>
              <p:cNvPr id="1358" name="Rectangle 121"/>
              <p:cNvSpPr/>
              <p:nvPr/>
            </p:nvSpPr>
            <p:spPr>
              <a:xfrm rot="19709019">
                <a:off x="22490" y="108739"/>
                <a:ext cx="478411" cy="221050"/>
              </a:xfrm>
              <a:prstGeom prst="rect">
                <a:avLst/>
              </a:prstGeom>
              <a:solidFill>
                <a:srgbClr val="FF9E8C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359" name="Picture 122" descr="Picture 12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5455" t="24545" r="55091" b="61364"/>
              <a:stretch>
                <a:fillRect/>
              </a:stretch>
            </p:blipFill>
            <p:spPr>
              <a:xfrm rot="8909018">
                <a:off x="46055" y="128445"/>
                <a:ext cx="432019" cy="1848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65" name="Group 172"/>
            <p:cNvGrpSpPr/>
            <p:nvPr/>
          </p:nvGrpSpPr>
          <p:grpSpPr>
            <a:xfrm>
              <a:off x="2400858" y="2566547"/>
              <a:ext cx="239663" cy="441257"/>
              <a:chOff x="0" y="0"/>
              <a:chExt cx="239661" cy="441256"/>
            </a:xfrm>
          </p:grpSpPr>
          <p:sp>
            <p:nvSpPr>
              <p:cNvPr id="1361" name="Rectangle 119"/>
              <p:cNvSpPr/>
              <p:nvPr/>
            </p:nvSpPr>
            <p:spPr>
              <a:xfrm rot="16200000">
                <a:off x="-100798" y="100797"/>
                <a:ext cx="441257" cy="239663"/>
              </a:xfrm>
              <a:prstGeom prst="rect">
                <a:avLst/>
              </a:prstGeom>
              <a:solidFill>
                <a:srgbClr val="6797CC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364" name="Picture 120"/>
              <p:cNvGrpSpPr/>
              <p:nvPr/>
            </p:nvGrpSpPr>
            <p:grpSpPr>
              <a:xfrm>
                <a:off x="19292" y="18273"/>
                <a:ext cx="200391" cy="398468"/>
                <a:chOff x="0" y="0"/>
                <a:chExt cx="200389" cy="398467"/>
              </a:xfrm>
            </p:grpSpPr>
            <p:sp>
              <p:nvSpPr>
                <p:cNvPr id="1362" name="Rectangle"/>
                <p:cNvSpPr/>
                <p:nvPr/>
              </p:nvSpPr>
              <p:spPr>
                <a:xfrm rot="16200000">
                  <a:off x="-99039" y="99038"/>
                  <a:ext cx="398468" cy="200391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pic>
              <p:nvPicPr>
                <p:cNvPr id="1363" name="image18.png" descr="image18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5455" t="24545" r="55091" b="61364"/>
                <a:stretch>
                  <a:fillRect/>
                </a:stretch>
              </p:blipFill>
              <p:spPr>
                <a:xfrm rot="16200000">
                  <a:off x="-99039" y="99038"/>
                  <a:ext cx="398468" cy="20039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1370" name="Group 173"/>
            <p:cNvGrpSpPr/>
            <p:nvPr/>
          </p:nvGrpSpPr>
          <p:grpSpPr>
            <a:xfrm>
              <a:off x="2390864" y="856682"/>
              <a:ext cx="239663" cy="441257"/>
              <a:chOff x="0" y="0"/>
              <a:chExt cx="239661" cy="441256"/>
            </a:xfrm>
          </p:grpSpPr>
          <p:sp>
            <p:nvSpPr>
              <p:cNvPr id="1366" name="Rectangle 115"/>
              <p:cNvSpPr/>
              <p:nvPr/>
            </p:nvSpPr>
            <p:spPr>
              <a:xfrm rot="16200000">
                <a:off x="-100798" y="100797"/>
                <a:ext cx="441257" cy="239663"/>
              </a:xfrm>
              <a:prstGeom prst="rect">
                <a:avLst/>
              </a:prstGeom>
              <a:solidFill>
                <a:srgbClr val="6797CC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369" name="Picture 117"/>
              <p:cNvGrpSpPr/>
              <p:nvPr/>
            </p:nvGrpSpPr>
            <p:grpSpPr>
              <a:xfrm>
                <a:off x="21298" y="21956"/>
                <a:ext cx="200391" cy="398468"/>
                <a:chOff x="0" y="0"/>
                <a:chExt cx="200389" cy="398467"/>
              </a:xfrm>
            </p:grpSpPr>
            <p:sp>
              <p:nvSpPr>
                <p:cNvPr id="1367" name="Rectangle"/>
                <p:cNvSpPr/>
                <p:nvPr/>
              </p:nvSpPr>
              <p:spPr>
                <a:xfrm rot="5400000">
                  <a:off x="-99039" y="99038"/>
                  <a:ext cx="398468" cy="200391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pic>
              <p:nvPicPr>
                <p:cNvPr id="1368" name="image18.png" descr="image18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5455" t="24545" r="55091" b="61364"/>
                <a:stretch>
                  <a:fillRect/>
                </a:stretch>
              </p:blipFill>
              <p:spPr>
                <a:xfrm rot="5400000">
                  <a:off x="-99039" y="99038"/>
                  <a:ext cx="398468" cy="20039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1377" name="Group 174"/>
            <p:cNvGrpSpPr/>
            <p:nvPr/>
          </p:nvGrpSpPr>
          <p:grpSpPr>
            <a:xfrm>
              <a:off x="2003142" y="1562125"/>
              <a:ext cx="975235" cy="673214"/>
              <a:chOff x="0" y="0"/>
              <a:chExt cx="975234" cy="673212"/>
            </a:xfrm>
          </p:grpSpPr>
          <p:pic>
            <p:nvPicPr>
              <p:cNvPr id="1371" name="Picture 100" descr="Picture 100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5455" t="24545" r="13636" b="61364"/>
              <a:stretch>
                <a:fillRect/>
              </a:stretch>
            </p:blipFill>
            <p:spPr>
              <a:xfrm rot="12721430">
                <a:off x="132473" y="265489"/>
                <a:ext cx="720598" cy="1462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72" name="Oval 101"/>
              <p:cNvSpPr/>
              <p:nvPr/>
            </p:nvSpPr>
            <p:spPr>
              <a:xfrm rot="12721430">
                <a:off x="453555" y="302852"/>
                <a:ext cx="48487" cy="43735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73" name="Straight Arrow Connector 104"/>
              <p:cNvSpPr/>
              <p:nvPr/>
            </p:nvSpPr>
            <p:spPr>
              <a:xfrm flipH="1" flipV="1">
                <a:off x="828719" y="449204"/>
                <a:ext cx="146516" cy="40053"/>
              </a:xfrm>
              <a:prstGeom prst="line">
                <a:avLst/>
              </a:prstGeom>
              <a:noFill/>
              <a:ln w="38100" cap="flat">
                <a:solidFill>
                  <a:srgbClr val="FFACB5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74" name="Straight Arrow Connector 105"/>
              <p:cNvSpPr/>
              <p:nvPr/>
            </p:nvSpPr>
            <p:spPr>
              <a:xfrm flipH="1" flipV="1">
                <a:off x="746778" y="564219"/>
                <a:ext cx="119281" cy="108994"/>
              </a:xfrm>
              <a:prstGeom prst="line">
                <a:avLst/>
              </a:prstGeom>
              <a:noFill/>
              <a:ln w="38100" cap="flat">
                <a:solidFill>
                  <a:srgbClr val="FFACB5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75" name="Straight Arrow Connector 107"/>
              <p:cNvSpPr/>
              <p:nvPr/>
            </p:nvSpPr>
            <p:spPr>
              <a:xfrm flipH="1" flipV="1">
                <a:off x="123742" y="-1"/>
                <a:ext cx="100133" cy="114213"/>
              </a:xfrm>
              <a:prstGeom prst="line">
                <a:avLst/>
              </a:prstGeom>
              <a:noFill/>
              <a:ln w="38100" cap="flat">
                <a:solidFill>
                  <a:srgbClr val="FFACB5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76" name="Straight Arrow Connector 114"/>
              <p:cNvSpPr/>
              <p:nvPr/>
            </p:nvSpPr>
            <p:spPr>
              <a:xfrm flipH="1" flipV="1">
                <a:off x="0" y="182307"/>
                <a:ext cx="146514" cy="40055"/>
              </a:xfrm>
              <a:prstGeom prst="line">
                <a:avLst/>
              </a:prstGeom>
              <a:noFill/>
              <a:ln w="38100" cap="flat">
                <a:solidFill>
                  <a:srgbClr val="FFACB5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1378" name="Picture 73" descr="Picture 7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213" t="44444" r="11914" b="45555"/>
            <a:stretch>
              <a:fillRect/>
            </a:stretch>
          </p:blipFill>
          <p:spPr>
            <a:xfrm rot="1921430">
              <a:off x="2115515" y="1833778"/>
              <a:ext cx="745831" cy="126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9" name="Oval 74"/>
            <p:cNvSpPr/>
            <p:nvPr/>
          </p:nvSpPr>
          <p:spPr>
            <a:xfrm rot="19586613">
              <a:off x="2486425" y="1887940"/>
              <a:ext cx="48487" cy="4373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0" name="Oval 75"/>
            <p:cNvSpPr/>
            <p:nvPr/>
          </p:nvSpPr>
          <p:spPr>
            <a:xfrm>
              <a:off x="0" y="1662972"/>
              <a:ext cx="535459" cy="472511"/>
            </a:xfrm>
            <a:prstGeom prst="ellipse">
              <a:avLst/>
            </a:prstGeom>
            <a:solidFill>
              <a:srgbClr val="CCFFC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1" name="TextBox 76"/>
            <p:cNvSpPr txBox="1"/>
            <p:nvPr/>
          </p:nvSpPr>
          <p:spPr>
            <a:xfrm>
              <a:off x="48713" y="1765601"/>
              <a:ext cx="535458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FFDE1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AC3</a:t>
              </a:r>
            </a:p>
          </p:txBody>
        </p:sp>
        <p:sp>
          <p:nvSpPr>
            <p:cNvPr id="1382" name="Straight Connector 77"/>
            <p:cNvSpPr/>
            <p:nvPr/>
          </p:nvSpPr>
          <p:spPr>
            <a:xfrm>
              <a:off x="3514462" y="1359563"/>
              <a:ext cx="223141" cy="105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9E8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3" name="Oval 78"/>
            <p:cNvSpPr/>
            <p:nvPr/>
          </p:nvSpPr>
          <p:spPr>
            <a:xfrm>
              <a:off x="2222865" y="0"/>
              <a:ext cx="535459" cy="472511"/>
            </a:xfrm>
            <a:prstGeom prst="ellipse">
              <a:avLst/>
            </a:prstGeom>
            <a:solidFill>
              <a:srgbClr val="FF9E8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4" name="TextBox 79"/>
            <p:cNvSpPr txBox="1"/>
            <p:nvPr/>
          </p:nvSpPr>
          <p:spPr>
            <a:xfrm>
              <a:off x="2291899" y="122950"/>
              <a:ext cx="535458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FFDE1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AC2</a:t>
              </a:r>
            </a:p>
          </p:txBody>
        </p:sp>
        <p:sp>
          <p:nvSpPr>
            <p:cNvPr id="1385" name="Oval 80"/>
            <p:cNvSpPr/>
            <p:nvPr/>
          </p:nvSpPr>
          <p:spPr>
            <a:xfrm>
              <a:off x="4462809" y="1562186"/>
              <a:ext cx="535459" cy="472511"/>
            </a:xfrm>
            <a:prstGeom prst="ellipse">
              <a:avLst/>
            </a:prstGeom>
            <a:solidFill>
              <a:srgbClr val="6797C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6" name="TextBox 81"/>
            <p:cNvSpPr txBox="1"/>
            <p:nvPr/>
          </p:nvSpPr>
          <p:spPr>
            <a:xfrm>
              <a:off x="4521681" y="1654654"/>
              <a:ext cx="535458" cy="264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FFDE1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AC1</a:t>
              </a:r>
            </a:p>
          </p:txBody>
        </p:sp>
        <p:sp>
          <p:nvSpPr>
            <p:cNvPr id="1387" name="Straight Connector 82"/>
            <p:cNvSpPr/>
            <p:nvPr/>
          </p:nvSpPr>
          <p:spPr>
            <a:xfrm flipV="1">
              <a:off x="3730277" y="251965"/>
              <a:ext cx="7326" cy="1111863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9E8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8" name="Straight Connector 83"/>
            <p:cNvSpPr/>
            <p:nvPr/>
          </p:nvSpPr>
          <p:spPr>
            <a:xfrm flipV="1">
              <a:off x="1059282" y="252601"/>
              <a:ext cx="1" cy="221729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9E8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9" name="Straight Connector 84"/>
            <p:cNvSpPr/>
            <p:nvPr/>
          </p:nvSpPr>
          <p:spPr>
            <a:xfrm>
              <a:off x="1059917" y="2469261"/>
              <a:ext cx="464331" cy="375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FF9E8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0" name="Straight Connector 85"/>
            <p:cNvSpPr/>
            <p:nvPr/>
          </p:nvSpPr>
          <p:spPr>
            <a:xfrm flipV="1">
              <a:off x="2509167" y="705503"/>
              <a:ext cx="1163" cy="151705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797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1" name="Straight Connector 86"/>
            <p:cNvSpPr/>
            <p:nvPr/>
          </p:nvSpPr>
          <p:spPr>
            <a:xfrm flipH="1" flipV="1">
              <a:off x="2566115" y="3275551"/>
              <a:ext cx="2175621" cy="1050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797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2" name="Straight Connector 87"/>
            <p:cNvSpPr/>
            <p:nvPr/>
          </p:nvSpPr>
          <p:spPr>
            <a:xfrm flipH="1" flipV="1">
              <a:off x="2510330" y="705502"/>
              <a:ext cx="2231408" cy="2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6797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3" name="Straight Connector 88"/>
            <p:cNvSpPr/>
            <p:nvPr/>
          </p:nvSpPr>
          <p:spPr>
            <a:xfrm flipV="1">
              <a:off x="278925" y="1405120"/>
              <a:ext cx="1158619" cy="5887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CCFF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4" name="Straight Connector 89"/>
            <p:cNvSpPr/>
            <p:nvPr/>
          </p:nvSpPr>
          <p:spPr>
            <a:xfrm>
              <a:off x="3514462" y="2367425"/>
              <a:ext cx="223141" cy="1051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CCFF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5" name="Straight Connector 90"/>
            <p:cNvSpPr/>
            <p:nvPr/>
          </p:nvSpPr>
          <p:spPr>
            <a:xfrm>
              <a:off x="3730278" y="2368475"/>
              <a:ext cx="7326" cy="755896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CCFF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6" name="Straight Connector 92"/>
            <p:cNvSpPr/>
            <p:nvPr/>
          </p:nvSpPr>
          <p:spPr>
            <a:xfrm>
              <a:off x="278925" y="3124372"/>
              <a:ext cx="3476728" cy="3749"/>
            </a:xfrm>
            <a:prstGeom prst="line">
              <a:avLst/>
            </a:prstGeom>
            <a:solidFill>
              <a:schemeClr val="accent1"/>
            </a:solidFill>
            <a:ln w="38100" cap="flat">
              <a:solidFill>
                <a:srgbClr val="CCFF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4572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Looking more closely at the timing of the three AC power signals:</a:t>
            </a:r>
          </a:p>
        </p:txBody>
      </p:sp>
      <p:sp>
        <p:nvSpPr>
          <p:cNvPr id="1400" name="Rectangle 3"/>
          <p:cNvSpPr txBox="1">
            <a:spLocks noGrp="1"/>
          </p:cNvSpPr>
          <p:nvPr>
            <p:ph type="body" idx="1"/>
          </p:nvPr>
        </p:nvSpPr>
        <p:spPr>
          <a:xfrm>
            <a:off x="294640" y="1026160"/>
            <a:ext cx="8839201" cy="5763538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Noting exactly </a:t>
            </a:r>
            <a:r>
              <a:rPr b="1"/>
              <a:t>when</a:t>
            </a:r>
            <a:r>
              <a:t> each AC signal reaches its highest and lowest point: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Signal 1)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Signal 2)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1800"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Signal 3)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FDE1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Arrows mark when each AC power signal reached an up or down peak</a:t>
            </a:r>
          </a:p>
        </p:txBody>
      </p:sp>
      <p:grpSp>
        <p:nvGrpSpPr>
          <p:cNvPr id="1419" name="Group"/>
          <p:cNvGrpSpPr/>
          <p:nvPr/>
        </p:nvGrpSpPr>
        <p:grpSpPr>
          <a:xfrm>
            <a:off x="1885950" y="1600200"/>
            <a:ext cx="6724651" cy="1100246"/>
            <a:chOff x="0" y="0"/>
            <a:chExt cx="6724649" cy="1100245"/>
          </a:xfrm>
        </p:grpSpPr>
        <p:grpSp>
          <p:nvGrpSpPr>
            <p:cNvPr id="1416" name="Group 54"/>
            <p:cNvGrpSpPr/>
            <p:nvPr/>
          </p:nvGrpSpPr>
          <p:grpSpPr>
            <a:xfrm>
              <a:off x="-1" y="0"/>
              <a:ext cx="4615089" cy="1100246"/>
              <a:chOff x="0" y="0"/>
              <a:chExt cx="4615087" cy="1100245"/>
            </a:xfrm>
          </p:grpSpPr>
          <p:sp>
            <p:nvSpPr>
              <p:cNvPr id="1401" name="Straight Connector 58"/>
              <p:cNvSpPr/>
              <p:nvPr/>
            </p:nvSpPr>
            <p:spPr>
              <a:xfrm>
                <a:off x="0" y="561126"/>
                <a:ext cx="4604711" cy="779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02" name="Straight Connector 59"/>
              <p:cNvSpPr/>
              <p:nvPr/>
            </p:nvSpPr>
            <p:spPr>
              <a:xfrm flipV="1">
                <a:off x="1174181" y="519"/>
                <a:ext cx="980" cy="108384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03" name="Straight Connector 60"/>
              <p:cNvSpPr/>
              <p:nvPr/>
            </p:nvSpPr>
            <p:spPr>
              <a:xfrm flipV="1">
                <a:off x="1737533" y="3011"/>
                <a:ext cx="980" cy="108384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04" name="Straight Connector 61"/>
              <p:cNvSpPr/>
              <p:nvPr/>
            </p:nvSpPr>
            <p:spPr>
              <a:xfrm>
                <a:off x="0" y="0"/>
                <a:ext cx="4604711" cy="778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05" name="Straight Connector 66"/>
              <p:cNvSpPr/>
              <p:nvPr/>
            </p:nvSpPr>
            <p:spPr>
              <a:xfrm>
                <a:off x="0" y="1084360"/>
                <a:ext cx="4604711" cy="779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06" name="Straight Connector 67"/>
              <p:cNvSpPr/>
              <p:nvPr/>
            </p:nvSpPr>
            <p:spPr>
              <a:xfrm flipV="1">
                <a:off x="2302355" y="519"/>
                <a:ext cx="980" cy="1083842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07" name="Straight Connector 68"/>
              <p:cNvSpPr/>
              <p:nvPr/>
            </p:nvSpPr>
            <p:spPr>
              <a:xfrm flipV="1">
                <a:off x="2866197" y="519"/>
                <a:ext cx="980" cy="1083842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08" name="Straight Connector 69"/>
              <p:cNvSpPr/>
              <p:nvPr/>
            </p:nvSpPr>
            <p:spPr>
              <a:xfrm flipV="1">
                <a:off x="3448834" y="519"/>
                <a:ext cx="980" cy="108384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09" name="Straight Connector 70"/>
              <p:cNvSpPr/>
              <p:nvPr/>
            </p:nvSpPr>
            <p:spPr>
              <a:xfrm flipV="1">
                <a:off x="4040868" y="519"/>
                <a:ext cx="980" cy="1083842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10" name="Straight Connector 71"/>
              <p:cNvSpPr/>
              <p:nvPr/>
            </p:nvSpPr>
            <p:spPr>
              <a:xfrm flipV="1">
                <a:off x="4614108" y="519"/>
                <a:ext cx="980" cy="1083842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11" name="Freeform 73"/>
              <p:cNvSpPr/>
              <p:nvPr/>
            </p:nvSpPr>
            <p:spPr>
              <a:xfrm>
                <a:off x="3667" y="1037"/>
                <a:ext cx="3445705" cy="108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9" extrusionOk="0">
                    <a:moveTo>
                      <a:pt x="0" y="10909"/>
                    </a:moveTo>
                    <a:cubicBezTo>
                      <a:pt x="1176" y="5449"/>
                      <a:pt x="2352" y="-10"/>
                      <a:pt x="3535" y="0"/>
                    </a:cubicBezTo>
                    <a:cubicBezTo>
                      <a:pt x="4717" y="11"/>
                      <a:pt x="5911" y="7376"/>
                      <a:pt x="7094" y="10971"/>
                    </a:cubicBezTo>
                    <a:cubicBezTo>
                      <a:pt x="8276" y="14566"/>
                      <a:pt x="9430" y="21549"/>
                      <a:pt x="10628" y="21569"/>
                    </a:cubicBezTo>
                    <a:cubicBezTo>
                      <a:pt x="11827" y="21590"/>
                      <a:pt x="13058" y="14679"/>
                      <a:pt x="14285" y="11095"/>
                    </a:cubicBezTo>
                    <a:cubicBezTo>
                      <a:pt x="15513" y="7510"/>
                      <a:pt x="16773" y="52"/>
                      <a:pt x="17992" y="62"/>
                    </a:cubicBezTo>
                    <a:cubicBezTo>
                      <a:pt x="19211" y="73"/>
                      <a:pt x="21600" y="11157"/>
                      <a:pt x="21600" y="11157"/>
                    </a:cubicBezTo>
                  </a:path>
                </a:pathLst>
              </a:custGeom>
              <a:noFill/>
              <a:ln w="38100" cap="flat">
                <a:solidFill>
                  <a:srgbClr val="6797CC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12" name="Straight Connector 75"/>
              <p:cNvSpPr/>
              <p:nvPr/>
            </p:nvSpPr>
            <p:spPr>
              <a:xfrm flipV="1">
                <a:off x="-1" y="519"/>
                <a:ext cx="980" cy="1083842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13" name="Straight Connector 76"/>
              <p:cNvSpPr/>
              <p:nvPr/>
            </p:nvSpPr>
            <p:spPr>
              <a:xfrm flipV="1">
                <a:off x="563351" y="3011"/>
                <a:ext cx="980" cy="1083842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14" name="Straight Arrow Connector 79"/>
              <p:cNvSpPr/>
              <p:nvPr/>
            </p:nvSpPr>
            <p:spPr>
              <a:xfrm flipV="1">
                <a:off x="2869653" y="1"/>
                <a:ext cx="980" cy="560608"/>
              </a:xfrm>
              <a:prstGeom prst="line">
                <a:avLst/>
              </a:prstGeom>
              <a:noFill/>
              <a:ln w="57150" cap="flat">
                <a:solidFill>
                  <a:srgbClr val="6797C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15" name="Straight Arrow Connector 81"/>
              <p:cNvSpPr/>
              <p:nvPr/>
            </p:nvSpPr>
            <p:spPr>
              <a:xfrm flipH="1">
                <a:off x="1718290" y="561127"/>
                <a:ext cx="980" cy="539119"/>
              </a:xfrm>
              <a:prstGeom prst="line">
                <a:avLst/>
              </a:prstGeom>
              <a:noFill/>
              <a:ln w="57150" cap="flat">
                <a:solidFill>
                  <a:srgbClr val="6797C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417" name="TextBox 124"/>
            <p:cNvSpPr txBox="1"/>
            <p:nvPr/>
          </p:nvSpPr>
          <p:spPr>
            <a:xfrm>
              <a:off x="4743449" y="380999"/>
              <a:ext cx="1981201" cy="333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1600" b="0">
                  <a:solidFill>
                    <a:srgbClr val="FFFFFF"/>
                  </a:solidFill>
                </a:defRPr>
              </a:pPr>
              <a:r>
                <a:t>Time / </a:t>
              </a:r>
              <a:r>
                <a:rPr>
                  <a:latin typeface="+mn-lt"/>
                  <a:ea typeface="+mn-ea"/>
                  <a:cs typeface="+mn-cs"/>
                  <a:sym typeface="Arial"/>
                </a:rPr>
                <a:t>Degrees</a:t>
              </a:r>
            </a:p>
          </p:txBody>
        </p:sp>
        <p:sp>
          <p:nvSpPr>
            <p:cNvPr id="1418" name="Straight Arrow Connector 185"/>
            <p:cNvSpPr/>
            <p:nvPr/>
          </p:nvSpPr>
          <p:spPr>
            <a:xfrm flipV="1">
              <a:off x="573712" y="0"/>
              <a:ext cx="980" cy="560608"/>
            </a:xfrm>
            <a:prstGeom prst="line">
              <a:avLst/>
            </a:prstGeom>
            <a:noFill/>
            <a:ln w="57150" cap="flat">
              <a:solidFill>
                <a:srgbClr val="6797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438" name="Group"/>
          <p:cNvGrpSpPr/>
          <p:nvPr/>
        </p:nvGrpSpPr>
        <p:grpSpPr>
          <a:xfrm>
            <a:off x="1904999" y="3048060"/>
            <a:ext cx="6553201" cy="1100691"/>
            <a:chOff x="0" y="0"/>
            <a:chExt cx="6553199" cy="1100689"/>
          </a:xfrm>
        </p:grpSpPr>
        <p:grpSp>
          <p:nvGrpSpPr>
            <p:cNvPr id="1435" name="Group 54"/>
            <p:cNvGrpSpPr/>
            <p:nvPr/>
          </p:nvGrpSpPr>
          <p:grpSpPr>
            <a:xfrm>
              <a:off x="-1" y="-1"/>
              <a:ext cx="4615089" cy="1100691"/>
              <a:chOff x="0" y="0"/>
              <a:chExt cx="4615087" cy="1100689"/>
            </a:xfrm>
          </p:grpSpPr>
          <p:sp>
            <p:nvSpPr>
              <p:cNvPr id="1420" name="Straight Connector 133"/>
              <p:cNvSpPr/>
              <p:nvPr/>
            </p:nvSpPr>
            <p:spPr>
              <a:xfrm>
                <a:off x="-1" y="561352"/>
                <a:ext cx="4604712" cy="78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21" name="Straight Connector 134"/>
              <p:cNvSpPr/>
              <p:nvPr/>
            </p:nvSpPr>
            <p:spPr>
              <a:xfrm flipV="1">
                <a:off x="1174181" y="519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22" name="Straight Connector 135"/>
              <p:cNvSpPr/>
              <p:nvPr/>
            </p:nvSpPr>
            <p:spPr>
              <a:xfrm flipV="1">
                <a:off x="1737533" y="3012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23" name="Straight Connector 136"/>
              <p:cNvSpPr/>
              <p:nvPr/>
            </p:nvSpPr>
            <p:spPr>
              <a:xfrm>
                <a:off x="-1" y="-1"/>
                <a:ext cx="4604712" cy="781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24" name="Straight Connector 138"/>
              <p:cNvSpPr/>
              <p:nvPr/>
            </p:nvSpPr>
            <p:spPr>
              <a:xfrm>
                <a:off x="-1" y="1084797"/>
                <a:ext cx="4604712" cy="781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25" name="Straight Connector 139"/>
              <p:cNvSpPr/>
              <p:nvPr/>
            </p:nvSpPr>
            <p:spPr>
              <a:xfrm flipV="1">
                <a:off x="2302355" y="519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26" name="Straight Connector 140"/>
              <p:cNvSpPr/>
              <p:nvPr/>
            </p:nvSpPr>
            <p:spPr>
              <a:xfrm flipV="1">
                <a:off x="2866197" y="519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27" name="Straight Connector 141"/>
              <p:cNvSpPr/>
              <p:nvPr/>
            </p:nvSpPr>
            <p:spPr>
              <a:xfrm flipV="1">
                <a:off x="3448834" y="519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28" name="Straight Connector 142"/>
              <p:cNvSpPr/>
              <p:nvPr/>
            </p:nvSpPr>
            <p:spPr>
              <a:xfrm flipV="1">
                <a:off x="4040869" y="519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29" name="Straight Connector 143"/>
              <p:cNvSpPr/>
              <p:nvPr/>
            </p:nvSpPr>
            <p:spPr>
              <a:xfrm flipV="1">
                <a:off x="4614108" y="519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30" name="Freeform 144"/>
              <p:cNvSpPr/>
              <p:nvPr/>
            </p:nvSpPr>
            <p:spPr>
              <a:xfrm>
                <a:off x="807249" y="518"/>
                <a:ext cx="3445705" cy="1084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9" extrusionOk="0">
                    <a:moveTo>
                      <a:pt x="0" y="10909"/>
                    </a:moveTo>
                    <a:cubicBezTo>
                      <a:pt x="1176" y="5449"/>
                      <a:pt x="2352" y="-10"/>
                      <a:pt x="3535" y="0"/>
                    </a:cubicBezTo>
                    <a:cubicBezTo>
                      <a:pt x="4717" y="11"/>
                      <a:pt x="5911" y="7376"/>
                      <a:pt x="7094" y="10971"/>
                    </a:cubicBezTo>
                    <a:cubicBezTo>
                      <a:pt x="8276" y="14566"/>
                      <a:pt x="9430" y="21549"/>
                      <a:pt x="10628" y="21569"/>
                    </a:cubicBezTo>
                    <a:cubicBezTo>
                      <a:pt x="11827" y="21590"/>
                      <a:pt x="13058" y="14679"/>
                      <a:pt x="14285" y="11095"/>
                    </a:cubicBezTo>
                    <a:cubicBezTo>
                      <a:pt x="15513" y="7510"/>
                      <a:pt x="16773" y="52"/>
                      <a:pt x="17992" y="62"/>
                    </a:cubicBezTo>
                    <a:cubicBezTo>
                      <a:pt x="19211" y="73"/>
                      <a:pt x="21600" y="11157"/>
                      <a:pt x="21600" y="11157"/>
                    </a:cubicBezTo>
                  </a:path>
                </a:pathLst>
              </a:custGeom>
              <a:noFill/>
              <a:ln w="57150" cap="flat">
                <a:solidFill>
                  <a:srgbClr val="FF9E8C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31" name="Straight Connector 152"/>
              <p:cNvSpPr/>
              <p:nvPr/>
            </p:nvSpPr>
            <p:spPr>
              <a:xfrm flipV="1">
                <a:off x="-1" y="519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32" name="Straight Connector 153"/>
              <p:cNvSpPr/>
              <p:nvPr/>
            </p:nvSpPr>
            <p:spPr>
              <a:xfrm flipV="1">
                <a:off x="563351" y="3012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33" name="Straight Arrow Connector 155"/>
              <p:cNvSpPr/>
              <p:nvPr/>
            </p:nvSpPr>
            <p:spPr>
              <a:xfrm flipV="1">
                <a:off x="1374029" y="519"/>
                <a:ext cx="980" cy="560834"/>
              </a:xfrm>
              <a:prstGeom prst="line">
                <a:avLst/>
              </a:prstGeom>
              <a:noFill/>
              <a:ln w="57150" cap="flat">
                <a:solidFill>
                  <a:srgbClr val="FF9E8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34" name="Straight Arrow Connector 159"/>
              <p:cNvSpPr/>
              <p:nvPr/>
            </p:nvSpPr>
            <p:spPr>
              <a:xfrm flipH="1">
                <a:off x="2501714" y="561353"/>
                <a:ext cx="980" cy="539337"/>
              </a:xfrm>
              <a:prstGeom prst="line">
                <a:avLst/>
              </a:prstGeom>
              <a:noFill/>
              <a:ln w="57150" cap="flat">
                <a:solidFill>
                  <a:srgbClr val="FF9E8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436" name="TextBox 132"/>
            <p:cNvSpPr txBox="1"/>
            <p:nvPr/>
          </p:nvSpPr>
          <p:spPr>
            <a:xfrm>
              <a:off x="4756052" y="348911"/>
              <a:ext cx="1797148" cy="333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1600" b="0">
                  <a:solidFill>
                    <a:srgbClr val="FFFFFF"/>
                  </a:solidFill>
                </a:defRPr>
              </a:pPr>
              <a:r>
                <a:t>Time / </a:t>
              </a:r>
              <a:r>
                <a:rPr>
                  <a:latin typeface="+mn-lt"/>
                  <a:ea typeface="+mn-ea"/>
                  <a:cs typeface="+mn-cs"/>
                  <a:sym typeface="Arial"/>
                </a:rPr>
                <a:t>Degrees</a:t>
              </a:r>
            </a:p>
          </p:txBody>
        </p:sp>
        <p:sp>
          <p:nvSpPr>
            <p:cNvPr id="1437" name="Straight Arrow Connector 186"/>
            <p:cNvSpPr/>
            <p:nvPr/>
          </p:nvSpPr>
          <p:spPr>
            <a:xfrm flipV="1">
              <a:off x="3671770" y="1"/>
              <a:ext cx="979" cy="560834"/>
            </a:xfrm>
            <a:prstGeom prst="line">
              <a:avLst/>
            </a:prstGeom>
            <a:noFill/>
            <a:ln w="57150" cap="flat">
              <a:solidFill>
                <a:srgbClr val="FF9E8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439" name="TextBox 198"/>
          <p:cNvSpPr txBox="1"/>
          <p:nvPr/>
        </p:nvSpPr>
        <p:spPr>
          <a:xfrm>
            <a:off x="2107399" y="5638800"/>
            <a:ext cx="712002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0">
                <a:solidFill>
                  <a:srgbClr val="FFFFFF"/>
                </a:solidFill>
              </a:defRPr>
            </a:lvl1pPr>
          </a:lstStyle>
          <a:p>
            <a:r>
              <a:t> 0</a:t>
            </a:r>
          </a:p>
        </p:txBody>
      </p:sp>
      <p:sp>
        <p:nvSpPr>
          <p:cNvPr id="1440" name="TextBox 200"/>
          <p:cNvSpPr txBox="1"/>
          <p:nvPr/>
        </p:nvSpPr>
        <p:spPr>
          <a:xfrm>
            <a:off x="2861731" y="5638800"/>
            <a:ext cx="533401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b="0">
                <a:solidFill>
                  <a:srgbClr val="FFFFFF"/>
                </a:solidFill>
              </a:defRPr>
            </a:lvl1pPr>
          </a:lstStyle>
          <a:p>
            <a:r>
              <a:t>90</a:t>
            </a:r>
          </a:p>
        </p:txBody>
      </p:sp>
      <p:grpSp>
        <p:nvGrpSpPr>
          <p:cNvPr id="1459" name="Group"/>
          <p:cNvGrpSpPr/>
          <p:nvPr/>
        </p:nvGrpSpPr>
        <p:grpSpPr>
          <a:xfrm>
            <a:off x="1894839" y="4495860"/>
            <a:ext cx="6715762" cy="1115355"/>
            <a:chOff x="0" y="0"/>
            <a:chExt cx="6715760" cy="1115354"/>
          </a:xfrm>
        </p:grpSpPr>
        <p:grpSp>
          <p:nvGrpSpPr>
            <p:cNvPr id="1453" name="Group 54"/>
            <p:cNvGrpSpPr/>
            <p:nvPr/>
          </p:nvGrpSpPr>
          <p:grpSpPr>
            <a:xfrm>
              <a:off x="-1" y="0"/>
              <a:ext cx="4615090" cy="1087291"/>
              <a:chOff x="0" y="0"/>
              <a:chExt cx="4615088" cy="1087290"/>
            </a:xfrm>
          </p:grpSpPr>
          <p:sp>
            <p:nvSpPr>
              <p:cNvPr id="1441" name="Straight Connector 163"/>
              <p:cNvSpPr/>
              <p:nvPr/>
            </p:nvSpPr>
            <p:spPr>
              <a:xfrm>
                <a:off x="-1" y="561352"/>
                <a:ext cx="4604713" cy="781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2" name="Straight Connector 164"/>
              <p:cNvSpPr/>
              <p:nvPr/>
            </p:nvSpPr>
            <p:spPr>
              <a:xfrm flipV="1">
                <a:off x="1174181" y="519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3" name="Straight Connector 165"/>
              <p:cNvSpPr/>
              <p:nvPr/>
            </p:nvSpPr>
            <p:spPr>
              <a:xfrm flipV="1">
                <a:off x="1737533" y="3012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4" name="Straight Connector 166"/>
              <p:cNvSpPr/>
              <p:nvPr/>
            </p:nvSpPr>
            <p:spPr>
              <a:xfrm>
                <a:off x="-1" y="-1"/>
                <a:ext cx="4604713" cy="781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5" name="Straight Connector 167"/>
              <p:cNvSpPr/>
              <p:nvPr/>
            </p:nvSpPr>
            <p:spPr>
              <a:xfrm>
                <a:off x="-1" y="1084797"/>
                <a:ext cx="4604713" cy="781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6" name="Straight Connector 168"/>
              <p:cNvSpPr/>
              <p:nvPr/>
            </p:nvSpPr>
            <p:spPr>
              <a:xfrm flipV="1">
                <a:off x="2302356" y="519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7" name="Straight Connector 169"/>
              <p:cNvSpPr/>
              <p:nvPr/>
            </p:nvSpPr>
            <p:spPr>
              <a:xfrm flipV="1">
                <a:off x="2866198" y="519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8" name="Straight Connector 170"/>
              <p:cNvSpPr/>
              <p:nvPr/>
            </p:nvSpPr>
            <p:spPr>
              <a:xfrm flipV="1">
                <a:off x="3448835" y="519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9" name="Straight Connector 171"/>
              <p:cNvSpPr/>
              <p:nvPr/>
            </p:nvSpPr>
            <p:spPr>
              <a:xfrm flipV="1">
                <a:off x="4040869" y="519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50" name="Straight Connector 172"/>
              <p:cNvSpPr/>
              <p:nvPr/>
            </p:nvSpPr>
            <p:spPr>
              <a:xfrm flipV="1">
                <a:off x="4614109" y="519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51" name="Straight Connector 177"/>
              <p:cNvSpPr/>
              <p:nvPr/>
            </p:nvSpPr>
            <p:spPr>
              <a:xfrm flipV="1">
                <a:off x="-1" y="519"/>
                <a:ext cx="981" cy="1084279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52" name="Straight Connector 178"/>
              <p:cNvSpPr/>
              <p:nvPr/>
            </p:nvSpPr>
            <p:spPr>
              <a:xfrm flipV="1">
                <a:off x="563352" y="3012"/>
                <a:ext cx="980" cy="1084279"/>
              </a:xfrm>
              <a:prstGeom prst="line">
                <a:avLst/>
              </a:prstGeom>
              <a:solidFill>
                <a:schemeClr val="accent1"/>
              </a:solidFill>
              <a:ln w="571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454" name="TextBox 162"/>
            <p:cNvSpPr txBox="1"/>
            <p:nvPr/>
          </p:nvSpPr>
          <p:spPr>
            <a:xfrm>
              <a:off x="4813990" y="404369"/>
              <a:ext cx="1901771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600" b="0">
                  <a:solidFill>
                    <a:srgbClr val="FFFFFF"/>
                  </a:solidFill>
                </a:defRPr>
              </a:lvl1pPr>
            </a:lstStyle>
            <a:p>
              <a:r>
                <a:t>Time / Degrees</a:t>
              </a:r>
            </a:p>
          </p:txBody>
        </p:sp>
        <p:sp>
          <p:nvSpPr>
            <p:cNvPr id="1455" name="Freeform 191"/>
            <p:cNvSpPr/>
            <p:nvPr/>
          </p:nvSpPr>
          <p:spPr>
            <a:xfrm rot="10800000" flipH="1">
              <a:off x="406071" y="1022"/>
              <a:ext cx="3445704" cy="1069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9" extrusionOk="0">
                  <a:moveTo>
                    <a:pt x="0" y="10909"/>
                  </a:moveTo>
                  <a:cubicBezTo>
                    <a:pt x="1176" y="5449"/>
                    <a:pt x="2352" y="-10"/>
                    <a:pt x="3535" y="0"/>
                  </a:cubicBezTo>
                  <a:cubicBezTo>
                    <a:pt x="4717" y="11"/>
                    <a:pt x="5911" y="7376"/>
                    <a:pt x="7094" y="10971"/>
                  </a:cubicBezTo>
                  <a:cubicBezTo>
                    <a:pt x="8276" y="14566"/>
                    <a:pt x="9430" y="21549"/>
                    <a:pt x="10628" y="21569"/>
                  </a:cubicBezTo>
                  <a:cubicBezTo>
                    <a:pt x="11827" y="21590"/>
                    <a:pt x="13058" y="14679"/>
                    <a:pt x="14285" y="11095"/>
                  </a:cubicBezTo>
                  <a:cubicBezTo>
                    <a:pt x="15513" y="7510"/>
                    <a:pt x="16773" y="52"/>
                    <a:pt x="17992" y="62"/>
                  </a:cubicBezTo>
                  <a:cubicBezTo>
                    <a:pt x="19211" y="73"/>
                    <a:pt x="21600" y="11157"/>
                    <a:pt x="21600" y="11157"/>
                  </a:cubicBezTo>
                </a:path>
              </a:pathLst>
            </a:custGeom>
            <a:noFill/>
            <a:ln w="57150" cap="flat">
              <a:solidFill>
                <a:srgbClr val="CCFF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56" name="Straight Arrow Connector 192"/>
            <p:cNvSpPr/>
            <p:nvPr/>
          </p:nvSpPr>
          <p:spPr>
            <a:xfrm flipV="1">
              <a:off x="2121137" y="520"/>
              <a:ext cx="980" cy="560834"/>
            </a:xfrm>
            <a:prstGeom prst="line">
              <a:avLst/>
            </a:prstGeom>
            <a:noFill/>
            <a:ln w="57150" cap="flat">
              <a:solidFill>
                <a:srgbClr val="CCFF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57" name="Straight Arrow Connector 193"/>
            <p:cNvSpPr/>
            <p:nvPr/>
          </p:nvSpPr>
          <p:spPr>
            <a:xfrm flipH="1">
              <a:off x="3272055" y="561353"/>
              <a:ext cx="980" cy="539337"/>
            </a:xfrm>
            <a:prstGeom prst="line">
              <a:avLst/>
            </a:prstGeom>
            <a:noFill/>
            <a:ln w="57150" cap="flat">
              <a:solidFill>
                <a:srgbClr val="CCFF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58" name="Straight Arrow Connector 202"/>
            <p:cNvSpPr/>
            <p:nvPr/>
          </p:nvSpPr>
          <p:spPr>
            <a:xfrm flipH="1">
              <a:off x="1000760" y="501312"/>
              <a:ext cx="1018" cy="614043"/>
            </a:xfrm>
            <a:prstGeom prst="line">
              <a:avLst/>
            </a:prstGeom>
            <a:noFill/>
            <a:ln w="57150" cap="flat">
              <a:solidFill>
                <a:srgbClr val="CCFF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460" name="TextBox 65"/>
          <p:cNvSpPr txBox="1"/>
          <p:nvPr/>
        </p:nvSpPr>
        <p:spPr>
          <a:xfrm>
            <a:off x="3297585" y="5638800"/>
            <a:ext cx="685801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0">
                <a:solidFill>
                  <a:srgbClr val="FFFFFF"/>
                </a:solidFill>
              </a:defRPr>
            </a:lvl1pPr>
          </a:lstStyle>
          <a:p>
            <a:r>
              <a:t>180</a:t>
            </a:r>
          </a:p>
        </p:txBody>
      </p:sp>
      <p:sp>
        <p:nvSpPr>
          <p:cNvPr id="1461" name="TextBox 72"/>
          <p:cNvSpPr txBox="1"/>
          <p:nvPr/>
        </p:nvSpPr>
        <p:spPr>
          <a:xfrm>
            <a:off x="3886200" y="5638800"/>
            <a:ext cx="685800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0">
                <a:solidFill>
                  <a:srgbClr val="FFFFFF"/>
                </a:solidFill>
              </a:defRPr>
            </a:lvl1pPr>
          </a:lstStyle>
          <a:p>
            <a:r>
              <a:t>270</a:t>
            </a:r>
          </a:p>
        </p:txBody>
      </p:sp>
      <p:sp>
        <p:nvSpPr>
          <p:cNvPr id="1462" name="TextBox 74"/>
          <p:cNvSpPr txBox="1"/>
          <p:nvPr/>
        </p:nvSpPr>
        <p:spPr>
          <a:xfrm>
            <a:off x="4525429" y="5626212"/>
            <a:ext cx="68580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0">
                <a:solidFill>
                  <a:srgbClr val="FFFFFF"/>
                </a:solidFill>
              </a:defRPr>
            </a:lvl1pPr>
          </a:lstStyle>
          <a:p>
            <a:r>
              <a:t>360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74700"/>
            <a:ext cx="8915400" cy="3304295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Combining the timing of AC "up" and "down" peaks</a:t>
            </a:r>
          </a:p>
          <a:p>
            <a:pPr>
              <a:defRPr sz="7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with the orientations of the three connected electro-magnets: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Timing &amp; orientation of "up" peaks	Timing and orientation of "down" peaks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Resulting, at those times, in these magnetic field directions within the motor:</a:t>
            </a:r>
          </a:p>
        </p:txBody>
      </p:sp>
      <p:sp>
        <p:nvSpPr>
          <p:cNvPr id="146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AC peaks =&gt; Max fields from the connected electromagnet</a:t>
            </a:r>
          </a:p>
        </p:txBody>
      </p:sp>
      <p:grpSp>
        <p:nvGrpSpPr>
          <p:cNvPr id="1481" name="Group"/>
          <p:cNvGrpSpPr/>
          <p:nvPr/>
        </p:nvGrpSpPr>
        <p:grpSpPr>
          <a:xfrm>
            <a:off x="762000" y="2346325"/>
            <a:ext cx="3352800" cy="1598066"/>
            <a:chOff x="0" y="0"/>
            <a:chExt cx="3352798" cy="1598065"/>
          </a:xfrm>
        </p:grpSpPr>
        <p:sp>
          <p:nvSpPr>
            <p:cNvPr id="1466" name="Straight Connector 26"/>
            <p:cNvSpPr/>
            <p:nvPr/>
          </p:nvSpPr>
          <p:spPr>
            <a:xfrm flipV="1">
              <a:off x="1642186" y="0"/>
              <a:ext cx="410547" cy="304799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67" name="Straight Connector 28"/>
            <p:cNvSpPr/>
            <p:nvPr/>
          </p:nvSpPr>
          <p:spPr>
            <a:xfrm flipH="1">
              <a:off x="1641474" y="306069"/>
              <a:ext cx="1426" cy="426085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68" name="Straight Connector 30"/>
            <p:cNvSpPr/>
            <p:nvPr/>
          </p:nvSpPr>
          <p:spPr>
            <a:xfrm flipH="1" flipV="1">
              <a:off x="1231640" y="-1"/>
              <a:ext cx="410547" cy="304801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69" name="Straight Arrow Connector 42"/>
            <p:cNvSpPr/>
            <p:nvPr/>
          </p:nvSpPr>
          <p:spPr>
            <a:xfrm>
              <a:off x="1642185" y="304799"/>
              <a:ext cx="410547" cy="304800"/>
            </a:xfrm>
            <a:prstGeom prst="line">
              <a:avLst/>
            </a:prstGeom>
            <a:noFill/>
            <a:ln w="38100" cap="flat">
              <a:solidFill>
                <a:srgbClr val="CCFF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0" name="Straight Connector 39"/>
            <p:cNvSpPr/>
            <p:nvPr/>
          </p:nvSpPr>
          <p:spPr>
            <a:xfrm flipV="1">
              <a:off x="2942252" y="60960"/>
              <a:ext cx="410547" cy="304800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1" name="Straight Connector 40"/>
            <p:cNvSpPr/>
            <p:nvPr/>
          </p:nvSpPr>
          <p:spPr>
            <a:xfrm flipH="1">
              <a:off x="2941540" y="367029"/>
              <a:ext cx="1426" cy="426085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2" name="Straight Connector 41"/>
            <p:cNvSpPr/>
            <p:nvPr/>
          </p:nvSpPr>
          <p:spPr>
            <a:xfrm flipH="1" flipV="1">
              <a:off x="2531706" y="60960"/>
              <a:ext cx="410547" cy="304800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3" name="Straight Arrow Connector 51"/>
            <p:cNvSpPr/>
            <p:nvPr/>
          </p:nvSpPr>
          <p:spPr>
            <a:xfrm flipV="1">
              <a:off x="2942252" y="61595"/>
              <a:ext cx="410547" cy="304800"/>
            </a:xfrm>
            <a:prstGeom prst="line">
              <a:avLst/>
            </a:prstGeom>
            <a:noFill/>
            <a:ln w="38100" cap="flat">
              <a:solidFill>
                <a:srgbClr val="FF9E8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4" name="Straight Connector 58"/>
            <p:cNvSpPr/>
            <p:nvPr/>
          </p:nvSpPr>
          <p:spPr>
            <a:xfrm flipV="1">
              <a:off x="410545" y="0"/>
              <a:ext cx="410548" cy="304799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5" name="Straight Connector 59"/>
            <p:cNvSpPr/>
            <p:nvPr/>
          </p:nvSpPr>
          <p:spPr>
            <a:xfrm flipH="1">
              <a:off x="409833" y="306069"/>
              <a:ext cx="1426" cy="426085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6" name="Straight Connector 60"/>
            <p:cNvSpPr/>
            <p:nvPr/>
          </p:nvSpPr>
          <p:spPr>
            <a:xfrm flipH="1" flipV="1">
              <a:off x="0" y="-1"/>
              <a:ext cx="410546" cy="304801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7" name="Straight Arrow Connector 67"/>
            <p:cNvSpPr/>
            <p:nvPr/>
          </p:nvSpPr>
          <p:spPr>
            <a:xfrm flipH="1">
              <a:off x="409833" y="366394"/>
              <a:ext cx="1426" cy="426720"/>
            </a:xfrm>
            <a:prstGeom prst="line">
              <a:avLst/>
            </a:prstGeom>
            <a:noFill/>
            <a:ln w="38100" cap="flat">
              <a:solidFill>
                <a:srgbClr val="6797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8" name="Rectangle 3"/>
            <p:cNvSpPr txBox="1"/>
            <p:nvPr/>
          </p:nvSpPr>
          <p:spPr>
            <a:xfrm>
              <a:off x="205272" y="793114"/>
              <a:ext cx="410547" cy="8049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0</a:t>
              </a:r>
            </a:p>
            <a:p>
              <a:pPr algn="ctr">
                <a:spcBef>
                  <a:spcPts val="4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sp>
          <p:nvSpPr>
            <p:cNvPr id="1479" name="Rectangle 3"/>
            <p:cNvSpPr txBox="1"/>
            <p:nvPr/>
          </p:nvSpPr>
          <p:spPr>
            <a:xfrm>
              <a:off x="1436913" y="793114"/>
              <a:ext cx="410547" cy="8049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60</a:t>
              </a:r>
            </a:p>
            <a:p>
              <a:pPr algn="ctr">
                <a:spcBef>
                  <a:spcPts val="4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sp>
          <p:nvSpPr>
            <p:cNvPr id="1480" name="Rectangle 3"/>
            <p:cNvSpPr txBox="1"/>
            <p:nvPr/>
          </p:nvSpPr>
          <p:spPr>
            <a:xfrm>
              <a:off x="2668553" y="793114"/>
              <a:ext cx="547397" cy="8049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120</a:t>
              </a:r>
            </a:p>
            <a:p>
              <a:pPr algn="ctr">
                <a:spcBef>
                  <a:spcPts val="4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</p:grpSp>
      <p:grpSp>
        <p:nvGrpSpPr>
          <p:cNvPr id="1497" name="Group"/>
          <p:cNvGrpSpPr/>
          <p:nvPr/>
        </p:nvGrpSpPr>
        <p:grpSpPr>
          <a:xfrm>
            <a:off x="5105400" y="2286000"/>
            <a:ext cx="3352800" cy="1658392"/>
            <a:chOff x="0" y="0"/>
            <a:chExt cx="3352798" cy="1658390"/>
          </a:xfrm>
        </p:grpSpPr>
        <p:sp>
          <p:nvSpPr>
            <p:cNvPr id="1482" name="Straight Connector 44"/>
            <p:cNvSpPr/>
            <p:nvPr/>
          </p:nvSpPr>
          <p:spPr>
            <a:xfrm flipV="1">
              <a:off x="410545" y="121283"/>
              <a:ext cx="410547" cy="304801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3" name="Straight Connector 45"/>
            <p:cNvSpPr/>
            <p:nvPr/>
          </p:nvSpPr>
          <p:spPr>
            <a:xfrm flipH="1">
              <a:off x="409834" y="427353"/>
              <a:ext cx="1426" cy="426085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4" name="Straight Connector 46"/>
            <p:cNvSpPr/>
            <p:nvPr/>
          </p:nvSpPr>
          <p:spPr>
            <a:xfrm flipH="1" flipV="1">
              <a:off x="0" y="121283"/>
              <a:ext cx="410546" cy="304801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5" name="Straight Arrow Connector 52"/>
            <p:cNvSpPr/>
            <p:nvPr/>
          </p:nvSpPr>
          <p:spPr>
            <a:xfrm flipV="1">
              <a:off x="410546" y="0"/>
              <a:ext cx="713" cy="426085"/>
            </a:xfrm>
            <a:prstGeom prst="line">
              <a:avLst/>
            </a:prstGeom>
            <a:noFill/>
            <a:ln w="38100" cap="flat">
              <a:solidFill>
                <a:srgbClr val="6797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6" name="Straight Connector 48"/>
            <p:cNvSpPr/>
            <p:nvPr/>
          </p:nvSpPr>
          <p:spPr>
            <a:xfrm flipV="1">
              <a:off x="1710611" y="121284"/>
              <a:ext cx="410547" cy="304801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7" name="Straight Connector 49"/>
            <p:cNvSpPr/>
            <p:nvPr/>
          </p:nvSpPr>
          <p:spPr>
            <a:xfrm flipH="1">
              <a:off x="1709898" y="427354"/>
              <a:ext cx="1426" cy="426085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8" name="Straight Connector 50"/>
            <p:cNvSpPr/>
            <p:nvPr/>
          </p:nvSpPr>
          <p:spPr>
            <a:xfrm flipH="1" flipV="1">
              <a:off x="1300065" y="121284"/>
              <a:ext cx="410547" cy="304801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9" name="Straight Arrow Connector 65"/>
            <p:cNvSpPr/>
            <p:nvPr/>
          </p:nvSpPr>
          <p:spPr>
            <a:xfrm flipH="1" flipV="1">
              <a:off x="1300065" y="121918"/>
              <a:ext cx="410547" cy="304801"/>
            </a:xfrm>
            <a:prstGeom prst="line">
              <a:avLst/>
            </a:prstGeom>
            <a:noFill/>
            <a:ln w="38100" cap="flat">
              <a:solidFill>
                <a:srgbClr val="CCFF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0" name="Straight Connector 54"/>
            <p:cNvSpPr/>
            <p:nvPr/>
          </p:nvSpPr>
          <p:spPr>
            <a:xfrm flipV="1">
              <a:off x="2942252" y="60324"/>
              <a:ext cx="410547" cy="304801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1" name="Straight Connector 55"/>
            <p:cNvSpPr/>
            <p:nvPr/>
          </p:nvSpPr>
          <p:spPr>
            <a:xfrm flipH="1">
              <a:off x="2941540" y="366394"/>
              <a:ext cx="1426" cy="426085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2" name="Straight Connector 56"/>
            <p:cNvSpPr/>
            <p:nvPr/>
          </p:nvSpPr>
          <p:spPr>
            <a:xfrm flipH="1" flipV="1">
              <a:off x="2531705" y="60324"/>
              <a:ext cx="410547" cy="304801"/>
            </a:xfrm>
            <a:prstGeom prst="lin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3" name="Straight Arrow Connector 66"/>
            <p:cNvSpPr/>
            <p:nvPr/>
          </p:nvSpPr>
          <p:spPr>
            <a:xfrm flipH="1">
              <a:off x="2531705" y="365759"/>
              <a:ext cx="410547" cy="304801"/>
            </a:xfrm>
            <a:prstGeom prst="line">
              <a:avLst/>
            </a:prstGeom>
            <a:noFill/>
            <a:ln w="38100" cap="flat">
              <a:solidFill>
                <a:srgbClr val="FF9E8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4" name="Rectangle 3"/>
            <p:cNvSpPr txBox="1"/>
            <p:nvPr/>
          </p:nvSpPr>
          <p:spPr>
            <a:xfrm>
              <a:off x="136848" y="853439"/>
              <a:ext cx="615821" cy="8049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180</a:t>
              </a:r>
            </a:p>
            <a:p>
              <a:pPr algn="ctr">
                <a:spcBef>
                  <a:spcPts val="4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sp>
          <p:nvSpPr>
            <p:cNvPr id="1495" name="Rectangle 3"/>
            <p:cNvSpPr txBox="1"/>
            <p:nvPr/>
          </p:nvSpPr>
          <p:spPr>
            <a:xfrm>
              <a:off x="1368488" y="853439"/>
              <a:ext cx="615821" cy="8049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240</a:t>
              </a:r>
            </a:p>
            <a:p>
              <a:pPr algn="ctr">
                <a:spcBef>
                  <a:spcPts val="4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sp>
          <p:nvSpPr>
            <p:cNvPr id="1496" name="Rectangle 3"/>
            <p:cNvSpPr txBox="1"/>
            <p:nvPr/>
          </p:nvSpPr>
          <p:spPr>
            <a:xfrm>
              <a:off x="2640045" y="853439"/>
              <a:ext cx="615821" cy="8049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300</a:t>
              </a:r>
            </a:p>
            <a:p>
              <a:pPr algn="ctr">
                <a:spcBef>
                  <a:spcPts val="4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</p:grpSp>
      <p:grpSp>
        <p:nvGrpSpPr>
          <p:cNvPr id="1531" name="Group"/>
          <p:cNvGrpSpPr/>
          <p:nvPr/>
        </p:nvGrpSpPr>
        <p:grpSpPr>
          <a:xfrm>
            <a:off x="2976825" y="4218694"/>
            <a:ext cx="6014775" cy="2411050"/>
            <a:chOff x="0" y="0"/>
            <a:chExt cx="6014774" cy="2411048"/>
          </a:xfrm>
        </p:grpSpPr>
        <p:sp>
          <p:nvSpPr>
            <p:cNvPr id="1498" name="Rectangle 3"/>
            <p:cNvSpPr txBox="1"/>
            <p:nvPr/>
          </p:nvSpPr>
          <p:spPr>
            <a:xfrm>
              <a:off x="2814374" y="581905"/>
              <a:ext cx="3200401" cy="12010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400"/>
                </a:spcBef>
                <a:defRPr>
                  <a:solidFill>
                    <a:srgbClr val="FFDE10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Net Result: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spcBef>
                  <a:spcPts val="400"/>
                </a:spcBef>
                <a:defRPr sz="1100">
                  <a:solidFill>
                    <a:srgbClr val="FFDE10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  <a:p>
              <a:pPr algn="ctr">
                <a:spcBef>
                  <a:spcPts val="400"/>
                </a:spcBef>
                <a:defRPr>
                  <a:solidFill>
                    <a:srgbClr val="FFDE10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Magnetic Field, 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spcBef>
                  <a:spcPts val="400"/>
                </a:spcBef>
                <a:defRPr>
                  <a:solidFill>
                    <a:srgbClr val="FFDE10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rotating in circles!</a:t>
              </a:r>
            </a:p>
          </p:txBody>
        </p:sp>
        <p:sp>
          <p:nvSpPr>
            <p:cNvPr id="1499" name="Rectangle 124"/>
            <p:cNvSpPr/>
            <p:nvPr/>
          </p:nvSpPr>
          <p:spPr>
            <a:xfrm rot="2076454">
              <a:off x="44100" y="479849"/>
              <a:ext cx="430888" cy="278802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500" name="Picture 125" descr="Picture 12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454" t="24545" r="55091" b="61364"/>
            <a:stretch>
              <a:fillRect/>
            </a:stretch>
          </p:blipFill>
          <p:spPr>
            <a:xfrm rot="2076454">
              <a:off x="23926" y="504540"/>
              <a:ext cx="477828" cy="233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1" name="Rectangle 122"/>
            <p:cNvSpPr/>
            <p:nvPr/>
          </p:nvSpPr>
          <p:spPr>
            <a:xfrm rot="2010912">
              <a:off x="1877162" y="1674453"/>
              <a:ext cx="430888" cy="278803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502" name="Picture 123" descr="Picture 12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454" t="24545" r="55091" b="61364"/>
            <a:stretch>
              <a:fillRect/>
            </a:stretch>
          </p:blipFill>
          <p:spPr>
            <a:xfrm rot="12810912">
              <a:off x="1852734" y="1692940"/>
              <a:ext cx="477828" cy="233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3" name="Rectangle 120"/>
            <p:cNvSpPr/>
            <p:nvPr/>
          </p:nvSpPr>
          <p:spPr>
            <a:xfrm rot="19709019">
              <a:off x="100727" y="1607322"/>
              <a:ext cx="430888" cy="278803"/>
            </a:xfrm>
            <a:prstGeom prst="rect">
              <a:avLst/>
            </a:prstGeom>
            <a:solidFill>
              <a:srgbClr val="FF9E8C"/>
            </a:solidFill>
            <a:ln w="12700" cap="flat">
              <a:solidFill>
                <a:srgbClr val="FF9E8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506" name="Picture 121"/>
            <p:cNvGrpSpPr/>
            <p:nvPr/>
          </p:nvGrpSpPr>
          <p:grpSpPr>
            <a:xfrm>
              <a:off x="54558" y="1520112"/>
              <a:ext cx="529204" cy="448510"/>
              <a:chOff x="0" y="0"/>
              <a:chExt cx="529202" cy="448509"/>
            </a:xfrm>
          </p:grpSpPr>
          <p:sp>
            <p:nvSpPr>
              <p:cNvPr id="1504" name="Rectangle"/>
              <p:cNvSpPr/>
              <p:nvPr/>
            </p:nvSpPr>
            <p:spPr>
              <a:xfrm rot="19709019">
                <a:off x="25687" y="107696"/>
                <a:ext cx="477828" cy="233117"/>
              </a:xfrm>
              <a:prstGeom prst="rect">
                <a:avLst/>
              </a:prstGeom>
              <a:solidFill>
                <a:srgbClr val="FF9E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pic>
            <p:nvPicPr>
              <p:cNvPr id="1505" name="image18.png" descr="image1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5454" t="24545" r="55091" b="61364"/>
              <a:stretch>
                <a:fillRect/>
              </a:stretch>
            </p:blipFill>
            <p:spPr>
              <a:xfrm rot="19709019">
                <a:off x="25687" y="107696"/>
                <a:ext cx="477828" cy="233117"/>
              </a:xfrm>
              <a:prstGeom prst="rect">
                <a:avLst/>
              </a:prstGeom>
              <a:ln w="9525" cap="flat">
                <a:solidFill>
                  <a:srgbClr val="FF9E8C"/>
                </a:solidFill>
                <a:prstDash val="solid"/>
                <a:round/>
              </a:ln>
              <a:effectLst/>
            </p:spPr>
          </p:pic>
        </p:grpSp>
        <p:sp>
          <p:nvSpPr>
            <p:cNvPr id="1507" name="Rectangle 118"/>
            <p:cNvSpPr/>
            <p:nvPr/>
          </p:nvSpPr>
          <p:spPr>
            <a:xfrm rot="19709019">
              <a:off x="1877162" y="489281"/>
              <a:ext cx="430888" cy="278803"/>
            </a:xfrm>
            <a:prstGeom prst="rect">
              <a:avLst/>
            </a:prstGeom>
            <a:solidFill>
              <a:srgbClr val="FF9E8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508" name="Picture 119" descr="Picture 119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454" t="24545" r="55091" b="61364"/>
            <a:stretch>
              <a:fillRect/>
            </a:stretch>
          </p:blipFill>
          <p:spPr>
            <a:xfrm rot="8909018">
              <a:off x="1854100" y="514135"/>
              <a:ext cx="477828" cy="233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9" name="Rectangle 116"/>
            <p:cNvSpPr/>
            <p:nvPr/>
          </p:nvSpPr>
          <p:spPr>
            <a:xfrm rot="16200000">
              <a:off x="977281" y="2031162"/>
              <a:ext cx="430887" cy="265074"/>
            </a:xfrm>
            <a:prstGeom prst="rect">
              <a:avLst/>
            </a:prstGeom>
            <a:solidFill>
              <a:srgbClr val="6797C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512" name="Picture 117"/>
            <p:cNvGrpSpPr/>
            <p:nvPr/>
          </p:nvGrpSpPr>
          <p:grpSpPr>
            <a:xfrm>
              <a:off x="1081526" y="1908473"/>
              <a:ext cx="221638" cy="502576"/>
              <a:chOff x="0" y="0"/>
              <a:chExt cx="221636" cy="502575"/>
            </a:xfrm>
          </p:grpSpPr>
          <p:sp>
            <p:nvSpPr>
              <p:cNvPr id="1510" name="Rectangle"/>
              <p:cNvSpPr/>
              <p:nvPr/>
            </p:nvSpPr>
            <p:spPr>
              <a:xfrm rot="16200000">
                <a:off x="-140470" y="140469"/>
                <a:ext cx="502576" cy="221638"/>
              </a:xfrm>
              <a:prstGeom prst="rect">
                <a:avLst/>
              </a:prstGeom>
              <a:solidFill>
                <a:srgbClr val="6797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pic>
            <p:nvPicPr>
              <p:cNvPr id="1511" name="image18.png" descr="image1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5454" t="24545" r="55091" b="61364"/>
              <a:stretch>
                <a:fillRect/>
              </a:stretch>
            </p:blipFill>
            <p:spPr>
              <a:xfrm rot="16200000">
                <a:off x="-140470" y="140469"/>
                <a:ext cx="502576" cy="2216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13" name="Rectangle 114"/>
            <p:cNvSpPr/>
            <p:nvPr/>
          </p:nvSpPr>
          <p:spPr>
            <a:xfrm rot="16200000">
              <a:off x="966227" y="118042"/>
              <a:ext cx="430887" cy="265074"/>
            </a:xfrm>
            <a:prstGeom prst="rect">
              <a:avLst/>
            </a:prstGeom>
            <a:solidFill>
              <a:srgbClr val="6797C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516" name="Picture 115"/>
            <p:cNvGrpSpPr/>
            <p:nvPr/>
          </p:nvGrpSpPr>
          <p:grpSpPr>
            <a:xfrm>
              <a:off x="1072691" y="0"/>
              <a:ext cx="221638" cy="502576"/>
              <a:chOff x="0" y="0"/>
              <a:chExt cx="221636" cy="502575"/>
            </a:xfrm>
          </p:grpSpPr>
          <p:sp>
            <p:nvSpPr>
              <p:cNvPr id="1514" name="Rectangle"/>
              <p:cNvSpPr/>
              <p:nvPr/>
            </p:nvSpPr>
            <p:spPr>
              <a:xfrm rot="5400000">
                <a:off x="-140470" y="140469"/>
                <a:ext cx="502576" cy="221638"/>
              </a:xfrm>
              <a:prstGeom prst="rect">
                <a:avLst/>
              </a:prstGeom>
              <a:solidFill>
                <a:srgbClr val="6797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pic>
            <p:nvPicPr>
              <p:cNvPr id="1515" name="image18.png" descr="image1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5454" t="24545" r="55091" b="61364"/>
              <a:stretch>
                <a:fillRect/>
              </a:stretch>
            </p:blipFill>
            <p:spPr>
              <a:xfrm rot="5400000">
                <a:off x="-140470" y="140469"/>
                <a:ext cx="502576" cy="2216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0" name="Group 98"/>
            <p:cNvGrpSpPr/>
            <p:nvPr/>
          </p:nvGrpSpPr>
          <p:grpSpPr>
            <a:xfrm>
              <a:off x="796453" y="743641"/>
              <a:ext cx="789033" cy="773432"/>
              <a:chOff x="0" y="0"/>
              <a:chExt cx="789031" cy="773431"/>
            </a:xfrm>
          </p:grpSpPr>
          <p:sp>
            <p:nvSpPr>
              <p:cNvPr id="1517" name="Straight Arrow Connector 104"/>
              <p:cNvSpPr/>
              <p:nvPr/>
            </p:nvSpPr>
            <p:spPr>
              <a:xfrm flipH="1">
                <a:off x="0" y="451168"/>
                <a:ext cx="394517" cy="322264"/>
              </a:xfrm>
              <a:prstGeom prst="line">
                <a:avLst/>
              </a:prstGeom>
              <a:noFill/>
              <a:ln w="38100" cap="flat">
                <a:solidFill>
                  <a:srgbClr val="FF9E8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18" name="Straight Arrow Connector 105"/>
              <p:cNvSpPr/>
              <p:nvPr/>
            </p:nvSpPr>
            <p:spPr>
              <a:xfrm>
                <a:off x="394516" y="451168"/>
                <a:ext cx="394517" cy="322264"/>
              </a:xfrm>
              <a:prstGeom prst="line">
                <a:avLst/>
              </a:prstGeom>
              <a:noFill/>
              <a:ln w="38100" cap="flat">
                <a:solidFill>
                  <a:srgbClr val="CCFFC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19" name="Straight Arrow Connector 106"/>
              <p:cNvSpPr/>
              <p:nvPr/>
            </p:nvSpPr>
            <p:spPr>
              <a:xfrm flipV="1">
                <a:off x="393831" y="0"/>
                <a:ext cx="685" cy="450498"/>
              </a:xfrm>
              <a:prstGeom prst="line">
                <a:avLst/>
              </a:prstGeom>
              <a:noFill/>
              <a:ln w="38100" cap="flat">
                <a:solidFill>
                  <a:srgbClr val="6797C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524" name="Group 111"/>
            <p:cNvGrpSpPr/>
            <p:nvPr/>
          </p:nvGrpSpPr>
          <p:grpSpPr>
            <a:xfrm>
              <a:off x="776582" y="919811"/>
              <a:ext cx="833717" cy="773433"/>
              <a:chOff x="0" y="0"/>
              <a:chExt cx="833715" cy="773432"/>
            </a:xfrm>
          </p:grpSpPr>
          <p:sp>
            <p:nvSpPr>
              <p:cNvPr id="1521" name="Straight Arrow Connector 108"/>
              <p:cNvSpPr/>
              <p:nvPr/>
            </p:nvSpPr>
            <p:spPr>
              <a:xfrm flipV="1">
                <a:off x="416858" y="0"/>
                <a:ext cx="416859" cy="297237"/>
              </a:xfrm>
              <a:prstGeom prst="line">
                <a:avLst/>
              </a:prstGeom>
              <a:noFill/>
              <a:ln w="38100" cap="flat">
                <a:solidFill>
                  <a:srgbClr val="FF9E8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22" name="Straight Arrow Connector 109"/>
              <p:cNvSpPr/>
              <p:nvPr/>
            </p:nvSpPr>
            <p:spPr>
              <a:xfrm flipH="1" flipV="1">
                <a:off x="0" y="0"/>
                <a:ext cx="416859" cy="297237"/>
              </a:xfrm>
              <a:prstGeom prst="line">
                <a:avLst/>
              </a:prstGeom>
              <a:noFill/>
              <a:ln w="38100" cap="flat">
                <a:solidFill>
                  <a:srgbClr val="CCFFC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23" name="Straight Arrow Connector 110"/>
              <p:cNvSpPr/>
              <p:nvPr/>
            </p:nvSpPr>
            <p:spPr>
              <a:xfrm flipH="1">
                <a:off x="416135" y="297855"/>
                <a:ext cx="1448" cy="475578"/>
              </a:xfrm>
              <a:prstGeom prst="line">
                <a:avLst/>
              </a:prstGeom>
              <a:noFill/>
              <a:ln w="38100" cap="flat">
                <a:solidFill>
                  <a:srgbClr val="6797C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525" name="Rectangle 3"/>
            <p:cNvSpPr txBox="1"/>
            <p:nvPr/>
          </p:nvSpPr>
          <p:spPr>
            <a:xfrm>
              <a:off x="909749" y="1652208"/>
              <a:ext cx="555812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0</a:t>
              </a:r>
            </a:p>
          </p:txBody>
        </p:sp>
        <p:sp>
          <p:nvSpPr>
            <p:cNvPr id="1526" name="Rectangle 3"/>
            <p:cNvSpPr txBox="1"/>
            <p:nvPr/>
          </p:nvSpPr>
          <p:spPr>
            <a:xfrm>
              <a:off x="1444330" y="1460028"/>
              <a:ext cx="555812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60</a:t>
              </a:r>
            </a:p>
          </p:txBody>
        </p:sp>
        <p:sp>
          <p:nvSpPr>
            <p:cNvPr id="1527" name="Rectangle 3"/>
            <p:cNvSpPr txBox="1"/>
            <p:nvPr/>
          </p:nvSpPr>
          <p:spPr>
            <a:xfrm>
              <a:off x="1384503" y="673926"/>
              <a:ext cx="555812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120</a:t>
              </a:r>
            </a:p>
          </p:txBody>
        </p:sp>
        <p:sp>
          <p:nvSpPr>
            <p:cNvPr id="1528" name="Rectangle 3"/>
            <p:cNvSpPr txBox="1"/>
            <p:nvPr/>
          </p:nvSpPr>
          <p:spPr>
            <a:xfrm>
              <a:off x="919398" y="510008"/>
              <a:ext cx="555812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180</a:t>
              </a:r>
            </a:p>
          </p:txBody>
        </p:sp>
        <p:sp>
          <p:nvSpPr>
            <p:cNvPr id="1529" name="Rectangle 3"/>
            <p:cNvSpPr txBox="1"/>
            <p:nvPr/>
          </p:nvSpPr>
          <p:spPr>
            <a:xfrm>
              <a:off x="342356" y="713494"/>
              <a:ext cx="555812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240</a:t>
              </a:r>
            </a:p>
          </p:txBody>
        </p:sp>
        <p:sp>
          <p:nvSpPr>
            <p:cNvPr id="1530" name="Rectangle 3"/>
            <p:cNvSpPr txBox="1"/>
            <p:nvPr/>
          </p:nvSpPr>
          <p:spPr>
            <a:xfrm>
              <a:off x="462010" y="1476983"/>
              <a:ext cx="555812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300"/>
                </a:spcBef>
                <a:defRPr sz="14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300</a:t>
              </a:r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We represent </a:t>
            </a:r>
            <a:r>
              <a:rPr b="1">
                <a:solidFill>
                  <a:srgbClr val="FBC901"/>
                </a:solidFill>
              </a:rPr>
              <a:t>Electric Fields </a:t>
            </a:r>
            <a:r>
              <a:t>using diagrams such as this:</a:t>
            </a:r>
          </a:p>
        </p:txBody>
      </p:sp>
      <p:sp>
        <p:nvSpPr>
          <p:cNvPr id="123" name="Rectangle 3"/>
          <p:cNvSpPr txBox="1">
            <a:spLocks noGrp="1"/>
          </p:cNvSpPr>
          <p:nvPr>
            <p:ph type="body" idx="1"/>
          </p:nvPr>
        </p:nvSpPr>
        <p:spPr>
          <a:xfrm>
            <a:off x="114300" y="3020487"/>
            <a:ext cx="8991600" cy="3601651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Where: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The arrows give the DIRECTION of electric force upon a </a:t>
            </a:r>
            <a:r>
              <a:rPr>
                <a:solidFill>
                  <a:srgbClr val="FF7080"/>
                </a:solidFill>
              </a:rPr>
              <a:t>+ charge</a:t>
            </a:r>
            <a:endParaRPr>
              <a:solidFill>
                <a:srgbClr val="F59DC9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(which is reversed for </a:t>
            </a:r>
            <a:r>
              <a:rPr>
                <a:solidFill>
                  <a:srgbClr val="34F20D"/>
                </a:solidFill>
              </a:rPr>
              <a:t>- charge</a:t>
            </a:r>
            <a:r>
              <a:t>)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The closeness of the arrows / lines gives the relative intensity of that force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this is ONLY A SHORTHAND REPRESENTION of that spreading inter-charge force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The force really NOT just along those lines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It is instead distributed throughout the inter-charge space</a:t>
            </a:r>
          </a:p>
        </p:txBody>
      </p:sp>
      <p:grpSp>
        <p:nvGrpSpPr>
          <p:cNvPr id="147" name="Group"/>
          <p:cNvGrpSpPr/>
          <p:nvPr/>
        </p:nvGrpSpPr>
        <p:grpSpPr>
          <a:xfrm>
            <a:off x="2819400" y="838200"/>
            <a:ext cx="3124201" cy="2002391"/>
            <a:chOff x="0" y="0"/>
            <a:chExt cx="3124200" cy="2002389"/>
          </a:xfrm>
        </p:grpSpPr>
        <p:grpSp>
          <p:nvGrpSpPr>
            <p:cNvPr id="144" name="Group 66"/>
            <p:cNvGrpSpPr/>
            <p:nvPr/>
          </p:nvGrpSpPr>
          <p:grpSpPr>
            <a:xfrm>
              <a:off x="-1" y="-1"/>
              <a:ext cx="3124202" cy="2002392"/>
              <a:chOff x="0" y="0"/>
              <a:chExt cx="3124200" cy="2002390"/>
            </a:xfrm>
          </p:grpSpPr>
          <p:sp>
            <p:nvSpPr>
              <p:cNvPr id="124" name="Oval 5"/>
              <p:cNvSpPr/>
              <p:nvPr/>
            </p:nvSpPr>
            <p:spPr>
              <a:xfrm>
                <a:off x="2361314" y="544502"/>
                <a:ext cx="254297" cy="264691"/>
              </a:xfrm>
              <a:prstGeom prst="ellipse">
                <a:avLst/>
              </a:prstGeom>
              <a:solidFill>
                <a:srgbClr val="34F20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5" name="Oval 9"/>
              <p:cNvSpPr/>
              <p:nvPr/>
            </p:nvSpPr>
            <p:spPr>
              <a:xfrm>
                <a:off x="508590" y="544502"/>
                <a:ext cx="254297" cy="264691"/>
              </a:xfrm>
              <a:prstGeom prst="ellipse">
                <a:avLst/>
              </a:prstGeom>
              <a:solidFill>
                <a:srgbClr val="FF708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6" name="Straight Arrow Connector 16"/>
              <p:cNvSpPr/>
              <p:nvPr/>
            </p:nvSpPr>
            <p:spPr>
              <a:xfrm>
                <a:off x="871869" y="680628"/>
                <a:ext cx="1416789" cy="7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7" name="Straight Arrow Connector 17"/>
              <p:cNvSpPr/>
              <p:nvPr/>
            </p:nvSpPr>
            <p:spPr>
              <a:xfrm flipH="1">
                <a:off x="0" y="679840"/>
                <a:ext cx="363280" cy="7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8" name="Straight Arrow Connector 20"/>
              <p:cNvSpPr/>
              <p:nvPr/>
            </p:nvSpPr>
            <p:spPr>
              <a:xfrm flipH="1">
                <a:off x="2760921" y="680628"/>
                <a:ext cx="363280" cy="7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9" name="Straight Arrow Connector 29"/>
              <p:cNvSpPr/>
              <p:nvPr/>
            </p:nvSpPr>
            <p:spPr>
              <a:xfrm flipH="1" flipV="1">
                <a:off x="36327" y="415939"/>
                <a:ext cx="326952" cy="11343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0" name="Straight Arrow Connector 32"/>
              <p:cNvSpPr/>
              <p:nvPr/>
            </p:nvSpPr>
            <p:spPr>
              <a:xfrm flipH="1">
                <a:off x="2760920" y="454539"/>
                <a:ext cx="363280" cy="11265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1" name="Straight Arrow Connector 34"/>
              <p:cNvSpPr/>
              <p:nvPr/>
            </p:nvSpPr>
            <p:spPr>
              <a:xfrm flipH="1">
                <a:off x="72655" y="831878"/>
                <a:ext cx="326952" cy="11343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2" name="Straight Arrow Connector 37"/>
              <p:cNvSpPr/>
              <p:nvPr/>
            </p:nvSpPr>
            <p:spPr>
              <a:xfrm flipH="1" flipV="1">
                <a:off x="2760921" y="831880"/>
                <a:ext cx="326952" cy="1134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3" name="Straight Arrow Connector 49"/>
              <p:cNvSpPr/>
              <p:nvPr/>
            </p:nvSpPr>
            <p:spPr>
              <a:xfrm flipH="1" flipV="1">
                <a:off x="290623" y="151251"/>
                <a:ext cx="181640" cy="2646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4" name="Straight Arrow Connector 51"/>
              <p:cNvSpPr/>
              <p:nvPr/>
            </p:nvSpPr>
            <p:spPr>
              <a:xfrm flipH="1">
                <a:off x="2651937" y="151250"/>
                <a:ext cx="181640" cy="26469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5" name="Straight Arrow Connector 93"/>
              <p:cNvSpPr/>
              <p:nvPr/>
            </p:nvSpPr>
            <p:spPr>
              <a:xfrm flipH="1">
                <a:off x="2469919" y="37811"/>
                <a:ext cx="379" cy="302896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6" name="Straight Arrow Connector 96"/>
              <p:cNvSpPr/>
              <p:nvPr/>
            </p:nvSpPr>
            <p:spPr>
              <a:xfrm flipH="1" flipV="1">
                <a:off x="639371" y="0"/>
                <a:ext cx="758" cy="302502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7" name="Freeform 55"/>
              <p:cNvSpPr/>
              <p:nvPr/>
            </p:nvSpPr>
            <p:spPr>
              <a:xfrm>
                <a:off x="871870" y="416285"/>
                <a:ext cx="1416789" cy="106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8" name="Freeform 56"/>
              <p:cNvSpPr/>
              <p:nvPr/>
            </p:nvSpPr>
            <p:spPr>
              <a:xfrm>
                <a:off x="762885" y="1328"/>
                <a:ext cx="1562101" cy="407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9" name="Freeform 57"/>
              <p:cNvSpPr/>
              <p:nvPr/>
            </p:nvSpPr>
            <p:spPr>
              <a:xfrm rot="10800000" flipH="1">
                <a:off x="762885" y="945318"/>
                <a:ext cx="1562101" cy="414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0" name="Freeform 58"/>
              <p:cNvSpPr/>
              <p:nvPr/>
            </p:nvSpPr>
            <p:spPr>
              <a:xfrm rot="10800000" flipH="1">
                <a:off x="871870" y="794067"/>
                <a:ext cx="1416789" cy="150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1" name="Freeform 59"/>
              <p:cNvSpPr/>
              <p:nvPr/>
            </p:nvSpPr>
            <p:spPr>
              <a:xfrm rot="10800000" flipH="1">
                <a:off x="653902" y="1096568"/>
                <a:ext cx="1816397" cy="64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2" name="Freeform 64"/>
              <p:cNvSpPr/>
              <p:nvPr/>
            </p:nvSpPr>
            <p:spPr>
              <a:xfrm rot="15363671" flipH="1">
                <a:off x="-7430" y="1353597"/>
                <a:ext cx="960641" cy="294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3" name="Freeform 65"/>
              <p:cNvSpPr/>
              <p:nvPr/>
            </p:nvSpPr>
            <p:spPr>
              <a:xfrm rot="5784362" flipH="1">
                <a:off x="2224039" y="1324574"/>
                <a:ext cx="960641" cy="294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45" name="TextBox 7"/>
            <p:cNvSpPr txBox="1"/>
            <p:nvPr/>
          </p:nvSpPr>
          <p:spPr>
            <a:xfrm>
              <a:off x="2419300" y="494248"/>
              <a:ext cx="181641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146" name="TextBox 8"/>
            <p:cNvSpPr txBox="1"/>
            <p:nvPr/>
          </p:nvSpPr>
          <p:spPr>
            <a:xfrm>
              <a:off x="539748" y="532879"/>
              <a:ext cx="18164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+</a:t>
              </a:r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53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t>Now, between those electromagnet pairs, put a </a:t>
            </a:r>
            <a:r>
              <a:rPr b="1"/>
              <a:t>plain</a:t>
            </a:r>
            <a:r>
              <a:t> metal ring</a:t>
            </a:r>
          </a:p>
        </p:txBody>
      </p:sp>
      <p:sp>
        <p:nvSpPr>
          <p:cNvPr id="153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85344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Then apply the</a:t>
            </a:r>
            <a:r>
              <a:rPr b="1"/>
              <a:t> </a:t>
            </a:r>
            <a:r>
              <a:rPr b="1">
                <a:solidFill>
                  <a:srgbClr val="FBC901"/>
                </a:solidFill>
              </a:rPr>
              <a:t>LH Rule of Magnetic Induction</a:t>
            </a:r>
            <a:r>
              <a:t>:</a:t>
            </a:r>
            <a:endParaRPr b="1">
              <a:solidFill>
                <a:srgbClr val="FFDE10"/>
              </a:solidFill>
            </a:endParaRP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Using this to figure out electron flow in metal ring:</a:t>
            </a:r>
          </a:p>
        </p:txBody>
      </p:sp>
      <p:grpSp>
        <p:nvGrpSpPr>
          <p:cNvPr id="1562" name="Group 17"/>
          <p:cNvGrpSpPr/>
          <p:nvPr/>
        </p:nvGrpSpPr>
        <p:grpSpPr>
          <a:xfrm>
            <a:off x="457200" y="2514583"/>
            <a:ext cx="4290225" cy="3205613"/>
            <a:chOff x="0" y="0"/>
            <a:chExt cx="4290224" cy="3205611"/>
          </a:xfrm>
        </p:grpSpPr>
        <p:grpSp>
          <p:nvGrpSpPr>
            <p:cNvPr id="1557" name="Group 58"/>
            <p:cNvGrpSpPr/>
            <p:nvPr/>
          </p:nvGrpSpPr>
          <p:grpSpPr>
            <a:xfrm>
              <a:off x="0" y="-1"/>
              <a:ext cx="4290225" cy="3205613"/>
              <a:chOff x="0" y="0"/>
              <a:chExt cx="4290224" cy="3205611"/>
            </a:xfrm>
          </p:grpSpPr>
          <p:grpSp>
            <p:nvGrpSpPr>
              <p:cNvPr id="1539" name="Cube 53"/>
              <p:cNvGrpSpPr/>
              <p:nvPr/>
            </p:nvGrpSpPr>
            <p:grpSpPr>
              <a:xfrm>
                <a:off x="1298495" y="1035724"/>
                <a:ext cx="2375297" cy="323659"/>
                <a:chOff x="0" y="0"/>
                <a:chExt cx="2375296" cy="323658"/>
              </a:xfrm>
            </p:grpSpPr>
            <p:sp>
              <p:nvSpPr>
                <p:cNvPr id="1536" name="Shape"/>
                <p:cNvSpPr/>
                <p:nvPr/>
              </p:nvSpPr>
              <p:spPr>
                <a:xfrm>
                  <a:off x="-1" y="-1"/>
                  <a:ext cx="2375298" cy="323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195"/>
                      </a:moveTo>
                      <a:lnTo>
                        <a:pt x="1117" y="0"/>
                      </a:lnTo>
                      <a:lnTo>
                        <a:pt x="21600" y="0"/>
                      </a:lnTo>
                      <a:lnTo>
                        <a:pt x="21600" y="13405"/>
                      </a:lnTo>
                      <a:lnTo>
                        <a:pt x="20483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37" name="Shape"/>
                <p:cNvSpPr/>
                <p:nvPr/>
              </p:nvSpPr>
              <p:spPr>
                <a:xfrm>
                  <a:off x="2252500" y="-1"/>
                  <a:ext cx="122797" cy="323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195"/>
                      </a:moveTo>
                      <a:lnTo>
                        <a:pt x="21600" y="0"/>
                      </a:lnTo>
                      <a:lnTo>
                        <a:pt x="21600" y="13405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38" name="Shape"/>
                <p:cNvSpPr/>
                <p:nvPr/>
              </p:nvSpPr>
              <p:spPr>
                <a:xfrm>
                  <a:off x="-1" y="-1"/>
                  <a:ext cx="2375298" cy="12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117" y="0"/>
                      </a:lnTo>
                      <a:lnTo>
                        <a:pt x="21600" y="0"/>
                      </a:lnTo>
                      <a:lnTo>
                        <a:pt x="20483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43" name="Cube 50"/>
              <p:cNvGrpSpPr/>
              <p:nvPr/>
            </p:nvGrpSpPr>
            <p:grpSpPr>
              <a:xfrm>
                <a:off x="67865" y="1156557"/>
                <a:ext cx="1493044" cy="1359367"/>
                <a:chOff x="0" y="0"/>
                <a:chExt cx="1493042" cy="1359366"/>
              </a:xfrm>
            </p:grpSpPr>
            <p:sp>
              <p:nvSpPr>
                <p:cNvPr id="1540" name="Shape"/>
                <p:cNvSpPr/>
                <p:nvPr/>
              </p:nvSpPr>
              <p:spPr>
                <a:xfrm>
                  <a:off x="0" y="-1"/>
                  <a:ext cx="1493043" cy="1359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720"/>
                      </a:moveTo>
                      <a:lnTo>
                        <a:pt x="17044" y="0"/>
                      </a:lnTo>
                      <a:lnTo>
                        <a:pt x="21600" y="0"/>
                      </a:lnTo>
                      <a:lnTo>
                        <a:pt x="21600" y="2880"/>
                      </a:lnTo>
                      <a:lnTo>
                        <a:pt x="4556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41" name="Shape"/>
                <p:cNvSpPr/>
                <p:nvPr/>
              </p:nvSpPr>
              <p:spPr>
                <a:xfrm>
                  <a:off x="314921" y="-1"/>
                  <a:ext cx="1178122" cy="1359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720"/>
                      </a:moveTo>
                      <a:lnTo>
                        <a:pt x="21600" y="0"/>
                      </a:lnTo>
                      <a:lnTo>
                        <a:pt x="21600" y="288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42" name="Shape"/>
                <p:cNvSpPr/>
                <p:nvPr/>
              </p:nvSpPr>
              <p:spPr>
                <a:xfrm>
                  <a:off x="0" y="0"/>
                  <a:ext cx="1493043" cy="11781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7044" y="0"/>
                      </a:lnTo>
                      <a:lnTo>
                        <a:pt x="21600" y="0"/>
                      </a:lnTo>
                      <a:lnTo>
                        <a:pt x="4556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47" name="Cube 51"/>
              <p:cNvGrpSpPr/>
              <p:nvPr/>
            </p:nvGrpSpPr>
            <p:grpSpPr>
              <a:xfrm>
                <a:off x="2054066" y="1156557"/>
                <a:ext cx="1493044" cy="1359367"/>
                <a:chOff x="0" y="0"/>
                <a:chExt cx="1493042" cy="1359366"/>
              </a:xfrm>
            </p:grpSpPr>
            <p:sp>
              <p:nvSpPr>
                <p:cNvPr id="1544" name="Shape"/>
                <p:cNvSpPr/>
                <p:nvPr/>
              </p:nvSpPr>
              <p:spPr>
                <a:xfrm>
                  <a:off x="0" y="-1"/>
                  <a:ext cx="1493043" cy="1359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720"/>
                      </a:moveTo>
                      <a:lnTo>
                        <a:pt x="17044" y="0"/>
                      </a:lnTo>
                      <a:lnTo>
                        <a:pt x="21600" y="0"/>
                      </a:lnTo>
                      <a:lnTo>
                        <a:pt x="21600" y="2880"/>
                      </a:lnTo>
                      <a:lnTo>
                        <a:pt x="4556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45" name="Shape"/>
                <p:cNvSpPr/>
                <p:nvPr/>
              </p:nvSpPr>
              <p:spPr>
                <a:xfrm>
                  <a:off x="314921" y="-1"/>
                  <a:ext cx="1178122" cy="1359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720"/>
                      </a:moveTo>
                      <a:lnTo>
                        <a:pt x="21600" y="0"/>
                      </a:lnTo>
                      <a:lnTo>
                        <a:pt x="21600" y="288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46" name="Shape"/>
                <p:cNvSpPr/>
                <p:nvPr/>
              </p:nvSpPr>
              <p:spPr>
                <a:xfrm>
                  <a:off x="0" y="0"/>
                  <a:ext cx="1493043" cy="11781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7044" y="0"/>
                      </a:lnTo>
                      <a:lnTo>
                        <a:pt x="21600" y="0"/>
                      </a:lnTo>
                      <a:lnTo>
                        <a:pt x="4556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548" name="Right Arrow 56"/>
              <p:cNvSpPr/>
              <p:nvPr/>
            </p:nvSpPr>
            <p:spPr>
              <a:xfrm rot="19098611">
                <a:off x="81670" y="1477137"/>
                <a:ext cx="3582594" cy="614954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552" name="Cube 52"/>
              <p:cNvGrpSpPr/>
              <p:nvPr/>
            </p:nvGrpSpPr>
            <p:grpSpPr>
              <a:xfrm>
                <a:off x="0" y="2256997"/>
                <a:ext cx="2375297" cy="323659"/>
                <a:chOff x="0" y="0"/>
                <a:chExt cx="2375296" cy="323658"/>
              </a:xfrm>
            </p:grpSpPr>
            <p:sp>
              <p:nvSpPr>
                <p:cNvPr id="1549" name="Shape"/>
                <p:cNvSpPr/>
                <p:nvPr/>
              </p:nvSpPr>
              <p:spPr>
                <a:xfrm>
                  <a:off x="-1" y="-1"/>
                  <a:ext cx="2375298" cy="323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195"/>
                      </a:moveTo>
                      <a:lnTo>
                        <a:pt x="1117" y="0"/>
                      </a:lnTo>
                      <a:lnTo>
                        <a:pt x="21600" y="0"/>
                      </a:lnTo>
                      <a:lnTo>
                        <a:pt x="21600" y="13405"/>
                      </a:lnTo>
                      <a:lnTo>
                        <a:pt x="20483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50" name="Shape"/>
                <p:cNvSpPr/>
                <p:nvPr/>
              </p:nvSpPr>
              <p:spPr>
                <a:xfrm>
                  <a:off x="2252500" y="-1"/>
                  <a:ext cx="122797" cy="323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195"/>
                      </a:moveTo>
                      <a:lnTo>
                        <a:pt x="21600" y="0"/>
                      </a:lnTo>
                      <a:lnTo>
                        <a:pt x="21600" y="13405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51" name="Shape"/>
                <p:cNvSpPr/>
                <p:nvPr/>
              </p:nvSpPr>
              <p:spPr>
                <a:xfrm>
                  <a:off x="-1" y="-1"/>
                  <a:ext cx="2375298" cy="12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117" y="0"/>
                      </a:lnTo>
                      <a:lnTo>
                        <a:pt x="21600" y="0"/>
                      </a:lnTo>
                      <a:lnTo>
                        <a:pt x="20483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56" name="Curved Left Arrow 57"/>
              <p:cNvGrpSpPr/>
              <p:nvPr/>
            </p:nvGrpSpPr>
            <p:grpSpPr>
              <a:xfrm>
                <a:off x="678656" y="-1"/>
                <a:ext cx="3611569" cy="841530"/>
                <a:chOff x="0" y="0"/>
                <a:chExt cx="3611567" cy="841528"/>
              </a:xfrm>
            </p:grpSpPr>
            <p:sp>
              <p:nvSpPr>
                <p:cNvPr id="1553" name="Shape"/>
                <p:cNvSpPr/>
                <p:nvPr/>
              </p:nvSpPr>
              <p:spPr>
                <a:xfrm rot="16200000">
                  <a:off x="1385019" y="-1385020"/>
                  <a:ext cx="841530" cy="36115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09" h="21600" extrusionOk="0">
                      <a:moveTo>
                        <a:pt x="0" y="20660"/>
                      </a:moveTo>
                      <a:lnTo>
                        <a:pt x="5252" y="19084"/>
                      </a:lnTo>
                      <a:lnTo>
                        <a:pt x="5252" y="19713"/>
                      </a:lnTo>
                      <a:cubicBezTo>
                        <a:pt x="14054" y="18629"/>
                        <a:pt x="20396" y="14970"/>
                        <a:pt x="20967" y="10644"/>
                      </a:cubicBezTo>
                      <a:cubicBezTo>
                        <a:pt x="21600" y="15438"/>
                        <a:pt x="15007" y="19770"/>
                        <a:pt x="5252" y="20971"/>
                      </a:cubicBezTo>
                      <a:lnTo>
                        <a:pt x="5252" y="21600"/>
                      </a:lnTo>
                      <a:close/>
                      <a:moveTo>
                        <a:pt x="21009" y="11274"/>
                      </a:moveTo>
                      <a:cubicBezTo>
                        <a:pt x="21009" y="5742"/>
                        <a:pt x="11603" y="1258"/>
                        <a:pt x="0" y="1258"/>
                      </a:cubicBezTo>
                      <a:lnTo>
                        <a:pt x="0" y="0"/>
                      </a:lnTo>
                      <a:cubicBezTo>
                        <a:pt x="11603" y="0"/>
                        <a:pt x="21009" y="4484"/>
                        <a:pt x="21009" y="10015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54" name="Shape"/>
                <p:cNvSpPr/>
                <p:nvPr/>
              </p:nvSpPr>
              <p:spPr>
                <a:xfrm rot="16200000">
                  <a:off x="521727" y="-521711"/>
                  <a:ext cx="841512" cy="1884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1002"/>
                        <a:pt x="11929" y="2411"/>
                        <a:pt x="0" y="2411"/>
                      </a:cubicBezTo>
                      <a:lnTo>
                        <a:pt x="0" y="0"/>
                      </a:lnTo>
                      <a:cubicBezTo>
                        <a:pt x="11929" y="0"/>
                        <a:pt x="21600" y="8591"/>
                        <a:pt x="21600" y="19189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55" name="Line"/>
                <p:cNvSpPr/>
                <p:nvPr/>
              </p:nvSpPr>
              <p:spPr>
                <a:xfrm rot="16200000">
                  <a:off x="1385028" y="-1385012"/>
                  <a:ext cx="841512" cy="36115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274"/>
                      </a:moveTo>
                      <a:cubicBezTo>
                        <a:pt x="21600" y="5742"/>
                        <a:pt x="11929" y="1258"/>
                        <a:pt x="0" y="1258"/>
                      </a:cubicBezTo>
                      <a:lnTo>
                        <a:pt x="0" y="0"/>
                      </a:lnTo>
                      <a:cubicBezTo>
                        <a:pt x="11929" y="0"/>
                        <a:pt x="21600" y="4484"/>
                        <a:pt x="21600" y="10015"/>
                      </a:cubicBezTo>
                      <a:lnTo>
                        <a:pt x="21600" y="11274"/>
                      </a:lnTo>
                      <a:cubicBezTo>
                        <a:pt x="21600" y="15841"/>
                        <a:pt x="14937" y="19829"/>
                        <a:pt x="5400" y="20971"/>
                      </a:cubicBezTo>
                      <a:lnTo>
                        <a:pt x="5400" y="21600"/>
                      </a:lnTo>
                      <a:lnTo>
                        <a:pt x="0" y="20660"/>
                      </a:lnTo>
                      <a:lnTo>
                        <a:pt x="5400" y="19084"/>
                      </a:lnTo>
                      <a:lnTo>
                        <a:pt x="5400" y="19713"/>
                      </a:lnTo>
                      <a:cubicBezTo>
                        <a:pt x="14450" y="18629"/>
                        <a:pt x="20970" y="14970"/>
                        <a:pt x="21557" y="10644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1558" name="Right Arrow 59"/>
            <p:cNvSpPr/>
            <p:nvPr/>
          </p:nvSpPr>
          <p:spPr>
            <a:xfrm rot="13675425">
              <a:off x="2526439" y="1453322"/>
              <a:ext cx="552013" cy="29298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A85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59" name="Right Arrow 60"/>
            <p:cNvSpPr/>
            <p:nvPr/>
          </p:nvSpPr>
          <p:spPr>
            <a:xfrm rot="2794429">
              <a:off x="863479" y="1680345"/>
              <a:ext cx="490114" cy="29298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A85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0" name="Right Arrow 61"/>
            <p:cNvSpPr/>
            <p:nvPr/>
          </p:nvSpPr>
          <p:spPr>
            <a:xfrm rot="18700038" flipH="1">
              <a:off x="2404947" y="1894296"/>
              <a:ext cx="526584" cy="29298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8DFF27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1" name="Right Arrow 62"/>
            <p:cNvSpPr/>
            <p:nvPr/>
          </p:nvSpPr>
          <p:spPr>
            <a:xfrm rot="8115341" flipH="1">
              <a:off x="987037" y="1253776"/>
              <a:ext cx="550505" cy="27945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8DFF27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563" name="Rectangle 3"/>
          <p:cNvSpPr txBox="1"/>
          <p:nvPr/>
        </p:nvSpPr>
        <p:spPr>
          <a:xfrm>
            <a:off x="4038600" y="4572000"/>
            <a:ext cx="5029200" cy="1441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442D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Red</a:t>
            </a:r>
            <a:r>
              <a:rPr>
                <a:solidFill>
                  <a:srgbClr val="FFFFFF"/>
                </a:solidFill>
              </a:rPr>
              <a:t>: Rotating magnetic field</a:t>
            </a:r>
          </a:p>
          <a:p>
            <a:pPr algn="ctr">
              <a:spcBef>
                <a:spcPts val="400"/>
              </a:spcBef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>
              <a:spcBef>
                <a:spcPts val="400"/>
              </a:spcBef>
              <a:defRPr b="0">
                <a:solidFill>
                  <a:srgbClr val="22DA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Blue</a:t>
            </a:r>
            <a:r>
              <a:rPr>
                <a:solidFill>
                  <a:srgbClr val="FFFFFF"/>
                </a:solidFill>
              </a:rPr>
              <a:t>: Motion of charge, relative to field </a:t>
            </a:r>
          </a:p>
          <a:p>
            <a:pPr algn="ctr"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>
              <a:spcBef>
                <a:spcPts val="400"/>
              </a:spcBef>
              <a:defRPr b="0">
                <a:solidFill>
                  <a:srgbClr val="8DFF2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Green</a:t>
            </a:r>
            <a:r>
              <a:rPr>
                <a:solidFill>
                  <a:srgbClr val="FFFFFF"/>
                </a:solidFill>
              </a:rPr>
              <a:t>: Force on electrons =&gt; movement</a:t>
            </a:r>
          </a:p>
        </p:txBody>
      </p:sp>
      <p:pic>
        <p:nvPicPr>
          <p:cNvPr id="1564" name="Picture 25" descr="Picture 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7400" y="1143000"/>
            <a:ext cx="3048000" cy="22882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567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t>Next apply </a:t>
            </a:r>
            <a:r>
              <a:rPr>
                <a:solidFill>
                  <a:srgbClr val="FFDE10"/>
                </a:solidFill>
              </a:rPr>
              <a:t>Lenz's LH Rule of Electro-Magnetism</a:t>
            </a:r>
            <a:r>
              <a:t>:</a:t>
            </a:r>
          </a:p>
        </p:txBody>
      </p:sp>
      <p:sp>
        <p:nvSpPr>
          <p:cNvPr id="1568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581400" y="4114800"/>
            <a:ext cx="5410200" cy="2209800"/>
          </a:xfrm>
          <a:prstGeom prst="rect">
            <a:avLst/>
          </a:prstGeom>
        </p:spPr>
        <p:txBody>
          <a:bodyPr/>
          <a:lstStyle/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edges of the ring's </a:t>
            </a:r>
            <a:r>
              <a:rPr b="1">
                <a:solidFill>
                  <a:srgbClr val="ADD6FF"/>
                </a:solidFill>
              </a:rPr>
              <a:t>induced magnetic field</a:t>
            </a:r>
          </a:p>
          <a:p>
            <a:pPr algn="ctr"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PARALLEL those of the </a:t>
            </a:r>
            <a:r>
              <a:rPr b="1">
                <a:solidFill>
                  <a:srgbClr val="FF0000"/>
                </a:solidFill>
              </a:rPr>
              <a:t>rotating field</a:t>
            </a:r>
          </a:p>
          <a:p>
            <a:pPr algn="ctr"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So these two fields REPEL one another</a:t>
            </a:r>
          </a:p>
          <a:p>
            <a:pPr algn="ctr"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F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Rotating field </a:t>
            </a:r>
            <a:r>
              <a:rPr>
                <a:solidFill>
                  <a:srgbClr val="FBC901"/>
                </a:solidFill>
              </a:rPr>
              <a:t>will thus drive rotation of ring</a:t>
            </a:r>
          </a:p>
        </p:txBody>
      </p:sp>
      <p:grpSp>
        <p:nvGrpSpPr>
          <p:cNvPr id="1609" name="Group 21"/>
          <p:cNvGrpSpPr/>
          <p:nvPr/>
        </p:nvGrpSpPr>
        <p:grpSpPr>
          <a:xfrm>
            <a:off x="381000" y="1752582"/>
            <a:ext cx="4365572" cy="3297042"/>
            <a:chOff x="0" y="0"/>
            <a:chExt cx="4365571" cy="3297041"/>
          </a:xfrm>
        </p:grpSpPr>
        <p:grpSp>
          <p:nvGrpSpPr>
            <p:cNvPr id="1572" name="Curved Left Arrow 20"/>
            <p:cNvGrpSpPr/>
            <p:nvPr/>
          </p:nvGrpSpPr>
          <p:grpSpPr>
            <a:xfrm>
              <a:off x="483393" y="1940059"/>
              <a:ext cx="817511" cy="334512"/>
              <a:chOff x="0" y="0"/>
              <a:chExt cx="817509" cy="334510"/>
            </a:xfrm>
          </p:grpSpPr>
          <p:sp>
            <p:nvSpPr>
              <p:cNvPr id="1569" name="Shape"/>
              <p:cNvSpPr/>
              <p:nvPr/>
            </p:nvSpPr>
            <p:spPr>
              <a:xfrm rot="16200000" flipH="1">
                <a:off x="241499" y="-241500"/>
                <a:ext cx="334512" cy="817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25" h="21600" extrusionOk="0">
                    <a:moveTo>
                      <a:pt x="0" y="19686"/>
                    </a:moveTo>
                    <a:lnTo>
                      <a:pt x="5131" y="17181"/>
                    </a:lnTo>
                    <a:lnTo>
                      <a:pt x="5131" y="18286"/>
                    </a:lnTo>
                    <a:lnTo>
                      <a:pt x="5131" y="18286"/>
                    </a:lnTo>
                    <a:cubicBezTo>
                      <a:pt x="13319" y="17329"/>
                      <a:pt x="19372" y="14196"/>
                      <a:pt x="20378" y="10395"/>
                    </a:cubicBezTo>
                    <a:cubicBezTo>
                      <a:pt x="21600" y="15015"/>
                      <a:pt x="15083" y="19332"/>
                      <a:pt x="5131" y="20495"/>
                    </a:cubicBezTo>
                    <a:lnTo>
                      <a:pt x="5131" y="21600"/>
                    </a:lnTo>
                    <a:close/>
                    <a:moveTo>
                      <a:pt x="20523" y="11500"/>
                    </a:moveTo>
                    <a:cubicBezTo>
                      <a:pt x="20523" y="6369"/>
                      <a:pt x="11335" y="2209"/>
                      <a:pt x="0" y="2209"/>
                    </a:cubicBezTo>
                    <a:lnTo>
                      <a:pt x="0" y="0"/>
                    </a:lnTo>
                    <a:cubicBezTo>
                      <a:pt x="11335" y="0"/>
                      <a:pt x="20523" y="4159"/>
                      <a:pt x="20523" y="9290"/>
                    </a:cubicBezTo>
                    <a:close/>
                  </a:path>
                </a:pathLst>
              </a:custGeom>
              <a:solidFill>
                <a:srgbClr val="AD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70" name="Shape"/>
              <p:cNvSpPr/>
              <p:nvPr/>
            </p:nvSpPr>
            <p:spPr>
              <a:xfrm rot="16200000" flipH="1">
                <a:off x="50377" y="-50378"/>
                <a:ext cx="334490" cy="435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1963"/>
                      <a:pt x="11929" y="4150"/>
                      <a:pt x="0" y="4150"/>
                    </a:cubicBezTo>
                    <a:lnTo>
                      <a:pt x="0" y="0"/>
                    </a:lnTo>
                    <a:cubicBezTo>
                      <a:pt x="11929" y="0"/>
                      <a:pt x="21600" y="7813"/>
                      <a:pt x="21600" y="1745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71" name="Line"/>
              <p:cNvSpPr/>
              <p:nvPr/>
            </p:nvSpPr>
            <p:spPr>
              <a:xfrm rot="16200000" flipH="1">
                <a:off x="241510" y="-241511"/>
                <a:ext cx="334490" cy="817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500"/>
                    </a:moveTo>
                    <a:cubicBezTo>
                      <a:pt x="21600" y="6369"/>
                      <a:pt x="11929" y="2209"/>
                      <a:pt x="0" y="2209"/>
                    </a:cubicBezTo>
                    <a:lnTo>
                      <a:pt x="0" y="0"/>
                    </a:lnTo>
                    <a:cubicBezTo>
                      <a:pt x="11929" y="0"/>
                      <a:pt x="21600" y="4159"/>
                      <a:pt x="21600" y="9290"/>
                    </a:cubicBezTo>
                    <a:lnTo>
                      <a:pt x="21600" y="11500"/>
                    </a:lnTo>
                    <a:cubicBezTo>
                      <a:pt x="21600" y="15736"/>
                      <a:pt x="14937" y="19436"/>
                      <a:pt x="5400" y="20495"/>
                    </a:cubicBezTo>
                    <a:lnTo>
                      <a:pt x="5400" y="21600"/>
                    </a:lnTo>
                    <a:lnTo>
                      <a:pt x="0" y="19686"/>
                    </a:lnTo>
                    <a:lnTo>
                      <a:pt x="5400" y="17181"/>
                    </a:lnTo>
                    <a:lnTo>
                      <a:pt x="5400" y="18286"/>
                    </a:lnTo>
                    <a:lnTo>
                      <a:pt x="5400" y="18286"/>
                    </a:lnTo>
                    <a:cubicBezTo>
                      <a:pt x="14018" y="17329"/>
                      <a:pt x="20388" y="14196"/>
                      <a:pt x="21447" y="10395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576" name="Curved Left Arrow 18"/>
            <p:cNvGrpSpPr/>
            <p:nvPr/>
          </p:nvGrpSpPr>
          <p:grpSpPr>
            <a:xfrm>
              <a:off x="2360174" y="2006957"/>
              <a:ext cx="885470" cy="334508"/>
              <a:chOff x="0" y="0"/>
              <a:chExt cx="885469" cy="334507"/>
            </a:xfrm>
          </p:grpSpPr>
          <p:sp>
            <p:nvSpPr>
              <p:cNvPr id="1573" name="Shape"/>
              <p:cNvSpPr/>
              <p:nvPr/>
            </p:nvSpPr>
            <p:spPr>
              <a:xfrm rot="5400000">
                <a:off x="275480" y="-275481"/>
                <a:ext cx="334509" cy="885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4" h="21600" extrusionOk="0">
                    <a:moveTo>
                      <a:pt x="0" y="19859"/>
                    </a:moveTo>
                    <a:lnTo>
                      <a:pt x="5153" y="17520"/>
                    </a:lnTo>
                    <a:lnTo>
                      <a:pt x="5153" y="18540"/>
                    </a:lnTo>
                    <a:cubicBezTo>
                      <a:pt x="13455" y="17561"/>
                      <a:pt x="19563" y="14335"/>
                      <a:pt x="20491" y="10440"/>
                    </a:cubicBezTo>
                    <a:cubicBezTo>
                      <a:pt x="21600" y="15092"/>
                      <a:pt x="15068" y="19410"/>
                      <a:pt x="5153" y="20580"/>
                    </a:cubicBezTo>
                    <a:lnTo>
                      <a:pt x="5153" y="21600"/>
                    </a:lnTo>
                    <a:close/>
                    <a:moveTo>
                      <a:pt x="20612" y="11460"/>
                    </a:moveTo>
                    <a:cubicBezTo>
                      <a:pt x="20612" y="6257"/>
                      <a:pt x="11384" y="2040"/>
                      <a:pt x="0" y="2040"/>
                    </a:cubicBezTo>
                    <a:lnTo>
                      <a:pt x="0" y="0"/>
                    </a:lnTo>
                    <a:cubicBezTo>
                      <a:pt x="11384" y="0"/>
                      <a:pt x="20612" y="4217"/>
                      <a:pt x="20612" y="9420"/>
                    </a:cubicBezTo>
                    <a:close/>
                  </a:path>
                </a:pathLst>
              </a:custGeom>
              <a:solidFill>
                <a:srgbClr val="AD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74" name="Shape"/>
              <p:cNvSpPr/>
              <p:nvPr/>
            </p:nvSpPr>
            <p:spPr>
              <a:xfrm rot="5400000">
                <a:off x="483339" y="-67641"/>
                <a:ext cx="334490" cy="469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1794"/>
                      <a:pt x="11929" y="3845"/>
                      <a:pt x="0" y="3845"/>
                    </a:cubicBezTo>
                    <a:lnTo>
                      <a:pt x="0" y="0"/>
                    </a:lnTo>
                    <a:cubicBezTo>
                      <a:pt x="11929" y="0"/>
                      <a:pt x="21600" y="7949"/>
                      <a:pt x="21600" y="17755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75" name="Line"/>
              <p:cNvSpPr/>
              <p:nvPr/>
            </p:nvSpPr>
            <p:spPr>
              <a:xfrm rot="5400000">
                <a:off x="275489" y="-275490"/>
                <a:ext cx="334490" cy="885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460"/>
                    </a:moveTo>
                    <a:cubicBezTo>
                      <a:pt x="21600" y="6257"/>
                      <a:pt x="11929" y="2040"/>
                      <a:pt x="0" y="2040"/>
                    </a:cubicBezTo>
                    <a:lnTo>
                      <a:pt x="0" y="0"/>
                    </a:lnTo>
                    <a:cubicBezTo>
                      <a:pt x="11929" y="0"/>
                      <a:pt x="21600" y="4217"/>
                      <a:pt x="21600" y="9420"/>
                    </a:cubicBezTo>
                    <a:lnTo>
                      <a:pt x="21600" y="11460"/>
                    </a:lnTo>
                    <a:cubicBezTo>
                      <a:pt x="21600" y="15755"/>
                      <a:pt x="14937" y="19506"/>
                      <a:pt x="5400" y="20580"/>
                    </a:cubicBezTo>
                    <a:lnTo>
                      <a:pt x="5400" y="21600"/>
                    </a:lnTo>
                    <a:lnTo>
                      <a:pt x="0" y="19859"/>
                    </a:lnTo>
                    <a:lnTo>
                      <a:pt x="5400" y="17520"/>
                    </a:lnTo>
                    <a:lnTo>
                      <a:pt x="5400" y="18540"/>
                    </a:lnTo>
                    <a:cubicBezTo>
                      <a:pt x="14100" y="17561"/>
                      <a:pt x="20500" y="14335"/>
                      <a:pt x="21473" y="10440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598" name="Group 58"/>
            <p:cNvGrpSpPr/>
            <p:nvPr/>
          </p:nvGrpSpPr>
          <p:grpSpPr>
            <a:xfrm>
              <a:off x="0" y="0"/>
              <a:ext cx="4365572" cy="3297041"/>
              <a:chOff x="0" y="0"/>
              <a:chExt cx="4365571" cy="3297040"/>
            </a:xfrm>
          </p:grpSpPr>
          <p:grpSp>
            <p:nvGrpSpPr>
              <p:cNvPr id="1580" name="Cube 53"/>
              <p:cNvGrpSpPr/>
              <p:nvPr/>
            </p:nvGrpSpPr>
            <p:grpSpPr>
              <a:xfrm>
                <a:off x="1321276" y="1070385"/>
                <a:ext cx="2416969" cy="334490"/>
                <a:chOff x="0" y="0"/>
                <a:chExt cx="2416967" cy="334489"/>
              </a:xfrm>
            </p:grpSpPr>
            <p:sp>
              <p:nvSpPr>
                <p:cNvPr id="1577" name="Shape"/>
                <p:cNvSpPr/>
                <p:nvPr/>
              </p:nvSpPr>
              <p:spPr>
                <a:xfrm>
                  <a:off x="0" y="-1"/>
                  <a:ext cx="2416968" cy="334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195"/>
                      </a:moveTo>
                      <a:lnTo>
                        <a:pt x="1134" y="0"/>
                      </a:lnTo>
                      <a:lnTo>
                        <a:pt x="21600" y="0"/>
                      </a:lnTo>
                      <a:lnTo>
                        <a:pt x="21600" y="13405"/>
                      </a:lnTo>
                      <a:lnTo>
                        <a:pt x="20466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78" name="Shape"/>
                <p:cNvSpPr/>
                <p:nvPr/>
              </p:nvSpPr>
              <p:spPr>
                <a:xfrm>
                  <a:off x="2290062" y="-1"/>
                  <a:ext cx="126906" cy="334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195"/>
                      </a:moveTo>
                      <a:lnTo>
                        <a:pt x="21600" y="0"/>
                      </a:lnTo>
                      <a:lnTo>
                        <a:pt x="21600" y="13405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79" name="Shape"/>
                <p:cNvSpPr/>
                <p:nvPr/>
              </p:nvSpPr>
              <p:spPr>
                <a:xfrm>
                  <a:off x="0" y="0"/>
                  <a:ext cx="2416968" cy="126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134" y="0"/>
                      </a:lnTo>
                      <a:lnTo>
                        <a:pt x="21600" y="0"/>
                      </a:lnTo>
                      <a:lnTo>
                        <a:pt x="20466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84" name="Cube 50"/>
              <p:cNvGrpSpPr/>
              <p:nvPr/>
            </p:nvGrpSpPr>
            <p:grpSpPr>
              <a:xfrm>
                <a:off x="69056" y="1195261"/>
                <a:ext cx="1519238" cy="1404858"/>
                <a:chOff x="0" y="0"/>
                <a:chExt cx="1519237" cy="1404856"/>
              </a:xfrm>
            </p:grpSpPr>
            <p:sp>
              <p:nvSpPr>
                <p:cNvPr id="1581" name="Shape"/>
                <p:cNvSpPr/>
                <p:nvPr/>
              </p:nvSpPr>
              <p:spPr>
                <a:xfrm>
                  <a:off x="-1" y="0"/>
                  <a:ext cx="1519239" cy="1404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720"/>
                      </a:moveTo>
                      <a:lnTo>
                        <a:pt x="17311" y="0"/>
                      </a:lnTo>
                      <a:lnTo>
                        <a:pt x="21600" y="0"/>
                      </a:lnTo>
                      <a:lnTo>
                        <a:pt x="21600" y="2880"/>
                      </a:lnTo>
                      <a:lnTo>
                        <a:pt x="428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82" name="Shape"/>
                <p:cNvSpPr/>
                <p:nvPr/>
              </p:nvSpPr>
              <p:spPr>
                <a:xfrm>
                  <a:off x="301689" y="0"/>
                  <a:ext cx="1217548" cy="1404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720"/>
                      </a:moveTo>
                      <a:lnTo>
                        <a:pt x="21600" y="0"/>
                      </a:lnTo>
                      <a:lnTo>
                        <a:pt x="21600" y="288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83" name="Shape"/>
                <p:cNvSpPr/>
                <p:nvPr/>
              </p:nvSpPr>
              <p:spPr>
                <a:xfrm>
                  <a:off x="-1" y="-1"/>
                  <a:ext cx="1519239" cy="1217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7311" y="0"/>
                      </a:lnTo>
                      <a:lnTo>
                        <a:pt x="21600" y="0"/>
                      </a:lnTo>
                      <a:lnTo>
                        <a:pt x="4289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88" name="Cube 51"/>
              <p:cNvGrpSpPr/>
              <p:nvPr/>
            </p:nvGrpSpPr>
            <p:grpSpPr>
              <a:xfrm>
                <a:off x="2090102" y="1195261"/>
                <a:ext cx="1519238" cy="1404858"/>
                <a:chOff x="0" y="0"/>
                <a:chExt cx="1519237" cy="1404856"/>
              </a:xfrm>
            </p:grpSpPr>
            <p:sp>
              <p:nvSpPr>
                <p:cNvPr id="1585" name="Shape"/>
                <p:cNvSpPr/>
                <p:nvPr/>
              </p:nvSpPr>
              <p:spPr>
                <a:xfrm>
                  <a:off x="-1" y="0"/>
                  <a:ext cx="1519239" cy="1404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720"/>
                      </a:moveTo>
                      <a:lnTo>
                        <a:pt x="17311" y="0"/>
                      </a:lnTo>
                      <a:lnTo>
                        <a:pt x="21600" y="0"/>
                      </a:lnTo>
                      <a:lnTo>
                        <a:pt x="21600" y="2880"/>
                      </a:lnTo>
                      <a:lnTo>
                        <a:pt x="428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86" name="Shape"/>
                <p:cNvSpPr/>
                <p:nvPr/>
              </p:nvSpPr>
              <p:spPr>
                <a:xfrm>
                  <a:off x="301689" y="0"/>
                  <a:ext cx="1217548" cy="1404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720"/>
                      </a:moveTo>
                      <a:lnTo>
                        <a:pt x="21600" y="0"/>
                      </a:lnTo>
                      <a:lnTo>
                        <a:pt x="21600" y="288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87" name="Shape"/>
                <p:cNvSpPr/>
                <p:nvPr/>
              </p:nvSpPr>
              <p:spPr>
                <a:xfrm>
                  <a:off x="-1" y="-1"/>
                  <a:ext cx="1519239" cy="1217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7311" y="0"/>
                      </a:lnTo>
                      <a:lnTo>
                        <a:pt x="21600" y="0"/>
                      </a:lnTo>
                      <a:lnTo>
                        <a:pt x="4289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589" name="Right Arrow 56"/>
              <p:cNvSpPr/>
              <p:nvPr/>
            </p:nvSpPr>
            <p:spPr>
              <a:xfrm rot="19089258">
                <a:off x="83103" y="1526570"/>
                <a:ext cx="3645447" cy="635532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593" name="Cube 52"/>
              <p:cNvGrpSpPr/>
              <p:nvPr/>
            </p:nvGrpSpPr>
            <p:grpSpPr>
              <a:xfrm>
                <a:off x="0" y="2332527"/>
                <a:ext cx="2416968" cy="334490"/>
                <a:chOff x="0" y="0"/>
                <a:chExt cx="2416967" cy="334489"/>
              </a:xfrm>
            </p:grpSpPr>
            <p:sp>
              <p:nvSpPr>
                <p:cNvPr id="1590" name="Shape"/>
                <p:cNvSpPr/>
                <p:nvPr/>
              </p:nvSpPr>
              <p:spPr>
                <a:xfrm>
                  <a:off x="0" y="-1"/>
                  <a:ext cx="2416968" cy="334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195"/>
                      </a:moveTo>
                      <a:lnTo>
                        <a:pt x="1134" y="0"/>
                      </a:lnTo>
                      <a:lnTo>
                        <a:pt x="21600" y="0"/>
                      </a:lnTo>
                      <a:lnTo>
                        <a:pt x="21600" y="13405"/>
                      </a:lnTo>
                      <a:lnTo>
                        <a:pt x="20466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D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91" name="Shape"/>
                <p:cNvSpPr/>
                <p:nvPr/>
              </p:nvSpPr>
              <p:spPr>
                <a:xfrm>
                  <a:off x="2290062" y="-1"/>
                  <a:ext cx="126906" cy="334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195"/>
                      </a:moveTo>
                      <a:lnTo>
                        <a:pt x="21600" y="0"/>
                      </a:lnTo>
                      <a:lnTo>
                        <a:pt x="21600" y="13405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92" name="Shape"/>
                <p:cNvSpPr/>
                <p:nvPr/>
              </p:nvSpPr>
              <p:spPr>
                <a:xfrm>
                  <a:off x="0" y="0"/>
                  <a:ext cx="2416968" cy="126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134" y="0"/>
                      </a:lnTo>
                      <a:lnTo>
                        <a:pt x="21600" y="0"/>
                      </a:lnTo>
                      <a:lnTo>
                        <a:pt x="20466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597" name="Curved Left Arrow 57"/>
              <p:cNvGrpSpPr/>
              <p:nvPr/>
            </p:nvGrpSpPr>
            <p:grpSpPr>
              <a:xfrm>
                <a:off x="690562" y="0"/>
                <a:ext cx="3675010" cy="869691"/>
                <a:chOff x="0" y="0"/>
                <a:chExt cx="3675009" cy="869690"/>
              </a:xfrm>
            </p:grpSpPr>
            <p:sp>
              <p:nvSpPr>
                <p:cNvPr id="1594" name="Shape"/>
                <p:cNvSpPr/>
                <p:nvPr/>
              </p:nvSpPr>
              <p:spPr>
                <a:xfrm rot="16200000">
                  <a:off x="1402659" y="-1402660"/>
                  <a:ext cx="869691" cy="3675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9" h="21600" extrusionOk="0">
                      <a:moveTo>
                        <a:pt x="0" y="20640"/>
                      </a:moveTo>
                      <a:lnTo>
                        <a:pt x="5250" y="19044"/>
                      </a:lnTo>
                      <a:lnTo>
                        <a:pt x="5250" y="19683"/>
                      </a:lnTo>
                      <a:lnTo>
                        <a:pt x="5250" y="19683"/>
                      </a:lnTo>
                      <a:cubicBezTo>
                        <a:pt x="14040" y="18602"/>
                        <a:pt x="20376" y="14954"/>
                        <a:pt x="20956" y="10639"/>
                      </a:cubicBezTo>
                      <a:cubicBezTo>
                        <a:pt x="21600" y="15429"/>
                        <a:pt x="15008" y="19761"/>
                        <a:pt x="5250" y="20961"/>
                      </a:cubicBezTo>
                      <a:lnTo>
                        <a:pt x="5250" y="21600"/>
                      </a:lnTo>
                      <a:close/>
                      <a:moveTo>
                        <a:pt x="20999" y="11278"/>
                      </a:moveTo>
                      <a:cubicBezTo>
                        <a:pt x="20999" y="5755"/>
                        <a:pt x="11597" y="1278"/>
                        <a:pt x="0" y="1278"/>
                      </a:cubicBezTo>
                      <a:lnTo>
                        <a:pt x="0" y="0"/>
                      </a:lnTo>
                      <a:cubicBezTo>
                        <a:pt x="11597" y="0"/>
                        <a:pt x="20999" y="4477"/>
                        <a:pt x="20999" y="10000"/>
                      </a:cubicBezTo>
                      <a:close/>
                    </a:path>
                  </a:pathLst>
                </a:custGeom>
                <a:solidFill>
                  <a:srgbClr val="FBC90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95" name="Shape"/>
                <p:cNvSpPr/>
                <p:nvPr/>
              </p:nvSpPr>
              <p:spPr>
                <a:xfrm rot="16200000">
                  <a:off x="524600" y="-524583"/>
                  <a:ext cx="869673" cy="1918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1022"/>
                        <a:pt x="11929" y="2447"/>
                        <a:pt x="0" y="2447"/>
                      </a:cubicBezTo>
                      <a:lnTo>
                        <a:pt x="0" y="0"/>
                      </a:lnTo>
                      <a:cubicBezTo>
                        <a:pt x="11929" y="0"/>
                        <a:pt x="21600" y="8575"/>
                        <a:pt x="21600" y="19153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96" name="Line"/>
                <p:cNvSpPr/>
                <p:nvPr/>
              </p:nvSpPr>
              <p:spPr>
                <a:xfrm rot="16200000">
                  <a:off x="1402668" y="-1402651"/>
                  <a:ext cx="869674" cy="3675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278"/>
                      </a:moveTo>
                      <a:cubicBezTo>
                        <a:pt x="21600" y="5755"/>
                        <a:pt x="11929" y="1278"/>
                        <a:pt x="0" y="1278"/>
                      </a:cubicBezTo>
                      <a:lnTo>
                        <a:pt x="0" y="0"/>
                      </a:lnTo>
                      <a:cubicBezTo>
                        <a:pt x="11929" y="0"/>
                        <a:pt x="21600" y="4477"/>
                        <a:pt x="21600" y="10000"/>
                      </a:cubicBezTo>
                      <a:lnTo>
                        <a:pt x="21600" y="11278"/>
                      </a:lnTo>
                      <a:cubicBezTo>
                        <a:pt x="21600" y="15838"/>
                        <a:pt x="14937" y="19821"/>
                        <a:pt x="5400" y="20961"/>
                      </a:cubicBezTo>
                      <a:lnTo>
                        <a:pt x="5400" y="21600"/>
                      </a:lnTo>
                      <a:lnTo>
                        <a:pt x="0" y="20640"/>
                      </a:lnTo>
                      <a:lnTo>
                        <a:pt x="5400" y="19044"/>
                      </a:lnTo>
                      <a:lnTo>
                        <a:pt x="5400" y="19683"/>
                      </a:lnTo>
                      <a:lnTo>
                        <a:pt x="5400" y="19683"/>
                      </a:lnTo>
                      <a:cubicBezTo>
                        <a:pt x="14442" y="18602"/>
                        <a:pt x="20959" y="14954"/>
                        <a:pt x="21556" y="10639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1599" name="Right Arrow 61"/>
            <p:cNvSpPr/>
            <p:nvPr/>
          </p:nvSpPr>
          <p:spPr>
            <a:xfrm rot="18875416" flipH="1">
              <a:off x="2563002" y="1745273"/>
              <a:ext cx="588437" cy="29812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8DFF27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00" name="Right Arrow 62"/>
            <p:cNvSpPr/>
            <p:nvPr/>
          </p:nvSpPr>
          <p:spPr>
            <a:xfrm rot="8115341" flipH="1">
              <a:off x="613925" y="1645150"/>
              <a:ext cx="585956" cy="28880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8DFF27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604" name="Curved Left Arrow 17"/>
            <p:cNvGrpSpPr/>
            <p:nvPr/>
          </p:nvGrpSpPr>
          <p:grpSpPr>
            <a:xfrm>
              <a:off x="2416968" y="1538653"/>
              <a:ext cx="885470" cy="334509"/>
              <a:chOff x="0" y="0"/>
              <a:chExt cx="885469" cy="334507"/>
            </a:xfrm>
          </p:grpSpPr>
          <p:sp>
            <p:nvSpPr>
              <p:cNvPr id="1601" name="Shape"/>
              <p:cNvSpPr/>
              <p:nvPr/>
            </p:nvSpPr>
            <p:spPr>
              <a:xfrm rot="16200000">
                <a:off x="275480" y="-275481"/>
                <a:ext cx="334509" cy="885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4" h="21600" extrusionOk="0">
                    <a:moveTo>
                      <a:pt x="0" y="19859"/>
                    </a:moveTo>
                    <a:lnTo>
                      <a:pt x="5153" y="17520"/>
                    </a:lnTo>
                    <a:lnTo>
                      <a:pt x="5153" y="18540"/>
                    </a:lnTo>
                    <a:cubicBezTo>
                      <a:pt x="13455" y="17561"/>
                      <a:pt x="19563" y="14335"/>
                      <a:pt x="20491" y="10440"/>
                    </a:cubicBezTo>
                    <a:cubicBezTo>
                      <a:pt x="21600" y="15092"/>
                      <a:pt x="15068" y="19410"/>
                      <a:pt x="5153" y="20580"/>
                    </a:cubicBezTo>
                    <a:lnTo>
                      <a:pt x="5153" y="21600"/>
                    </a:lnTo>
                    <a:close/>
                    <a:moveTo>
                      <a:pt x="20612" y="11460"/>
                    </a:moveTo>
                    <a:cubicBezTo>
                      <a:pt x="20612" y="6257"/>
                      <a:pt x="11384" y="2040"/>
                      <a:pt x="0" y="2040"/>
                    </a:cubicBezTo>
                    <a:lnTo>
                      <a:pt x="0" y="0"/>
                    </a:lnTo>
                    <a:cubicBezTo>
                      <a:pt x="11384" y="0"/>
                      <a:pt x="20612" y="4217"/>
                      <a:pt x="20612" y="9420"/>
                    </a:cubicBezTo>
                    <a:close/>
                  </a:path>
                </a:pathLst>
              </a:custGeom>
              <a:solidFill>
                <a:srgbClr val="AD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02" name="Shape"/>
              <p:cNvSpPr/>
              <p:nvPr/>
            </p:nvSpPr>
            <p:spPr>
              <a:xfrm rot="16200000">
                <a:off x="67641" y="-67623"/>
                <a:ext cx="334490" cy="469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1794"/>
                      <a:pt x="11929" y="3845"/>
                      <a:pt x="0" y="3845"/>
                    </a:cubicBezTo>
                    <a:lnTo>
                      <a:pt x="0" y="0"/>
                    </a:lnTo>
                    <a:cubicBezTo>
                      <a:pt x="11929" y="0"/>
                      <a:pt x="21600" y="7949"/>
                      <a:pt x="21600" y="17755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03" name="Line"/>
              <p:cNvSpPr/>
              <p:nvPr/>
            </p:nvSpPr>
            <p:spPr>
              <a:xfrm rot="16200000">
                <a:off x="275490" y="-275472"/>
                <a:ext cx="334490" cy="885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460"/>
                    </a:moveTo>
                    <a:cubicBezTo>
                      <a:pt x="21600" y="6257"/>
                      <a:pt x="11929" y="2040"/>
                      <a:pt x="0" y="2040"/>
                    </a:cubicBezTo>
                    <a:lnTo>
                      <a:pt x="0" y="0"/>
                    </a:lnTo>
                    <a:cubicBezTo>
                      <a:pt x="11929" y="0"/>
                      <a:pt x="21600" y="4217"/>
                      <a:pt x="21600" y="9420"/>
                    </a:cubicBezTo>
                    <a:lnTo>
                      <a:pt x="21600" y="11460"/>
                    </a:lnTo>
                    <a:cubicBezTo>
                      <a:pt x="21600" y="15755"/>
                      <a:pt x="14937" y="19506"/>
                      <a:pt x="5400" y="20580"/>
                    </a:cubicBezTo>
                    <a:lnTo>
                      <a:pt x="5400" y="21600"/>
                    </a:lnTo>
                    <a:lnTo>
                      <a:pt x="0" y="19859"/>
                    </a:lnTo>
                    <a:lnTo>
                      <a:pt x="5400" y="17520"/>
                    </a:lnTo>
                    <a:lnTo>
                      <a:pt x="5400" y="18540"/>
                    </a:lnTo>
                    <a:cubicBezTo>
                      <a:pt x="14100" y="17561"/>
                      <a:pt x="20500" y="14335"/>
                      <a:pt x="21473" y="10440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608" name="Curved Left Arrow 19"/>
            <p:cNvGrpSpPr/>
            <p:nvPr/>
          </p:nvGrpSpPr>
          <p:grpSpPr>
            <a:xfrm>
              <a:off x="426600" y="1471755"/>
              <a:ext cx="885470" cy="334509"/>
              <a:chOff x="0" y="0"/>
              <a:chExt cx="885469" cy="334507"/>
            </a:xfrm>
          </p:grpSpPr>
          <p:sp>
            <p:nvSpPr>
              <p:cNvPr id="1605" name="Shape"/>
              <p:cNvSpPr/>
              <p:nvPr/>
            </p:nvSpPr>
            <p:spPr>
              <a:xfrm rot="5400000" flipH="1">
                <a:off x="275480" y="-275481"/>
                <a:ext cx="334509" cy="885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4" h="21600" extrusionOk="0">
                    <a:moveTo>
                      <a:pt x="0" y="19859"/>
                    </a:moveTo>
                    <a:lnTo>
                      <a:pt x="5153" y="17520"/>
                    </a:lnTo>
                    <a:lnTo>
                      <a:pt x="5153" y="18540"/>
                    </a:lnTo>
                    <a:cubicBezTo>
                      <a:pt x="13455" y="17561"/>
                      <a:pt x="19563" y="14335"/>
                      <a:pt x="20491" y="10440"/>
                    </a:cubicBezTo>
                    <a:cubicBezTo>
                      <a:pt x="21600" y="15092"/>
                      <a:pt x="15068" y="19410"/>
                      <a:pt x="5153" y="20580"/>
                    </a:cubicBezTo>
                    <a:lnTo>
                      <a:pt x="5153" y="21600"/>
                    </a:lnTo>
                    <a:close/>
                    <a:moveTo>
                      <a:pt x="20612" y="11460"/>
                    </a:moveTo>
                    <a:cubicBezTo>
                      <a:pt x="20612" y="6257"/>
                      <a:pt x="11384" y="2040"/>
                      <a:pt x="0" y="2040"/>
                    </a:cubicBezTo>
                    <a:lnTo>
                      <a:pt x="0" y="0"/>
                    </a:lnTo>
                    <a:cubicBezTo>
                      <a:pt x="11384" y="0"/>
                      <a:pt x="20612" y="4217"/>
                      <a:pt x="20612" y="9420"/>
                    </a:cubicBezTo>
                    <a:close/>
                  </a:path>
                </a:pathLst>
              </a:custGeom>
              <a:solidFill>
                <a:srgbClr val="AD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06" name="Shape"/>
              <p:cNvSpPr/>
              <p:nvPr/>
            </p:nvSpPr>
            <p:spPr>
              <a:xfrm rot="5400000" flipH="1">
                <a:off x="483339" y="-67623"/>
                <a:ext cx="334490" cy="469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1794"/>
                      <a:pt x="11929" y="3845"/>
                      <a:pt x="0" y="3845"/>
                    </a:cubicBezTo>
                    <a:lnTo>
                      <a:pt x="0" y="0"/>
                    </a:lnTo>
                    <a:cubicBezTo>
                      <a:pt x="11929" y="0"/>
                      <a:pt x="21600" y="7949"/>
                      <a:pt x="21600" y="17755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07" name="Line"/>
              <p:cNvSpPr/>
              <p:nvPr/>
            </p:nvSpPr>
            <p:spPr>
              <a:xfrm rot="5400000" flipH="1">
                <a:off x="275489" y="-275472"/>
                <a:ext cx="334490" cy="885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460"/>
                    </a:moveTo>
                    <a:cubicBezTo>
                      <a:pt x="21600" y="6257"/>
                      <a:pt x="11929" y="2040"/>
                      <a:pt x="0" y="2040"/>
                    </a:cubicBezTo>
                    <a:lnTo>
                      <a:pt x="0" y="0"/>
                    </a:lnTo>
                    <a:cubicBezTo>
                      <a:pt x="11929" y="0"/>
                      <a:pt x="21600" y="4217"/>
                      <a:pt x="21600" y="9420"/>
                    </a:cubicBezTo>
                    <a:lnTo>
                      <a:pt x="21600" y="11460"/>
                    </a:lnTo>
                    <a:cubicBezTo>
                      <a:pt x="21600" y="15755"/>
                      <a:pt x="14937" y="19506"/>
                      <a:pt x="5400" y="20580"/>
                    </a:cubicBezTo>
                    <a:lnTo>
                      <a:pt x="5400" y="21600"/>
                    </a:lnTo>
                    <a:lnTo>
                      <a:pt x="0" y="19859"/>
                    </a:lnTo>
                    <a:lnTo>
                      <a:pt x="5400" y="17520"/>
                    </a:lnTo>
                    <a:lnTo>
                      <a:pt x="5400" y="18540"/>
                    </a:lnTo>
                    <a:cubicBezTo>
                      <a:pt x="14100" y="17561"/>
                      <a:pt x="20500" y="14335"/>
                      <a:pt x="21473" y="10440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619" name="Group"/>
          <p:cNvGrpSpPr/>
          <p:nvPr/>
        </p:nvGrpSpPr>
        <p:grpSpPr>
          <a:xfrm>
            <a:off x="5562600" y="1295400"/>
            <a:ext cx="3124200" cy="2209800"/>
            <a:chOff x="0" y="0"/>
            <a:chExt cx="3124200" cy="2209800"/>
          </a:xfrm>
        </p:grpSpPr>
        <p:pic>
          <p:nvPicPr>
            <p:cNvPr id="1610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flipH="1">
              <a:off x="0" y="0"/>
              <a:ext cx="3124200" cy="2209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1" name="Rectangle 33"/>
            <p:cNvSpPr/>
            <p:nvPr/>
          </p:nvSpPr>
          <p:spPr>
            <a:xfrm>
              <a:off x="1001183" y="1005242"/>
              <a:ext cx="1240971" cy="21405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2" name="TextBox 34"/>
            <p:cNvSpPr txBox="1"/>
            <p:nvPr/>
          </p:nvSpPr>
          <p:spPr>
            <a:xfrm>
              <a:off x="893233" y="936186"/>
              <a:ext cx="1447801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600" b="0">
                  <a:solidFill>
                    <a:srgbClr val="0A85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B</a:t>
              </a:r>
              <a:r>
                <a:rPr sz="1400"/>
                <a:t> </a:t>
              </a:r>
              <a:r>
                <a:rPr sz="1100"/>
                <a:t>Magnetic Field</a:t>
              </a:r>
            </a:p>
          </p:txBody>
        </p:sp>
        <p:sp>
          <p:nvSpPr>
            <p:cNvPr id="1613" name="Rectangle 31"/>
            <p:cNvSpPr/>
            <p:nvPr/>
          </p:nvSpPr>
          <p:spPr>
            <a:xfrm>
              <a:off x="903816" y="273518"/>
              <a:ext cx="1371601" cy="27622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4" name="TextBox 32"/>
            <p:cNvSpPr txBox="1"/>
            <p:nvPr/>
          </p:nvSpPr>
          <p:spPr>
            <a:xfrm>
              <a:off x="685800" y="273518"/>
              <a:ext cx="1600200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>
                  <a:solidFill>
                    <a:srgbClr val="34F20D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-</a:t>
              </a:r>
              <a:r>
                <a:rPr b="0"/>
                <a:t> Charge Flow</a:t>
              </a:r>
            </a:p>
          </p:txBody>
        </p:sp>
        <p:sp>
          <p:nvSpPr>
            <p:cNvPr id="1615" name="Rectangle 28"/>
            <p:cNvSpPr/>
            <p:nvPr/>
          </p:nvSpPr>
          <p:spPr>
            <a:xfrm>
              <a:off x="10583" y="1707215"/>
              <a:ext cx="228601" cy="27622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6" name="Rectangle 29"/>
            <p:cNvSpPr/>
            <p:nvPr/>
          </p:nvSpPr>
          <p:spPr>
            <a:xfrm rot="17593823">
              <a:off x="2574401" y="451635"/>
              <a:ext cx="612032" cy="7787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7" name="Straight Arrow Connector 30"/>
            <p:cNvSpPr/>
            <p:nvPr/>
          </p:nvSpPr>
          <p:spPr>
            <a:xfrm flipH="1">
              <a:off x="2745319" y="209364"/>
              <a:ext cx="236537" cy="481190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8" name="Right Triangle 35"/>
            <p:cNvSpPr/>
            <p:nvPr/>
          </p:nvSpPr>
          <p:spPr>
            <a:xfrm flipH="1">
              <a:off x="2656416" y="0"/>
              <a:ext cx="381001" cy="762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620" name="Rectangle 3"/>
          <p:cNvSpPr txBox="1"/>
          <p:nvPr/>
        </p:nvSpPr>
        <p:spPr>
          <a:xfrm>
            <a:off x="152400" y="762000"/>
            <a:ext cx="86106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To figure out the </a:t>
            </a:r>
            <a:r>
              <a:rPr>
                <a:solidFill>
                  <a:srgbClr val="5CADFF"/>
                </a:solidFill>
              </a:rPr>
              <a:t>magnetic field </a:t>
            </a:r>
            <a:r>
              <a:t>created by those now </a:t>
            </a:r>
            <a:r>
              <a:rPr>
                <a:solidFill>
                  <a:srgbClr val="8DFF27"/>
                </a:solidFill>
              </a:rPr>
              <a:t>moving electrons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5401" y="3252787"/>
            <a:ext cx="3428999" cy="1928813"/>
          </a:xfrm>
          <a:prstGeom prst="rect">
            <a:avLst/>
          </a:prstGeom>
          <a:ln w="12700">
            <a:miter lim="400000"/>
          </a:ln>
        </p:spPr>
      </p:pic>
      <p:sp>
        <p:nvSpPr>
          <p:cNvPr id="162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As depicted in this "www.LearnEngineering.org" animation</a:t>
            </a:r>
          </a:p>
        </p:txBody>
      </p:sp>
      <p:sp>
        <p:nvSpPr>
          <p:cNvPr id="162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534400" cy="51816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Screenshots from the almost five minute long animated tutorial: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One of MANY excellent teaching animations on this website</a:t>
            </a:r>
          </a:p>
        </p:txBody>
      </p:sp>
      <p:sp>
        <p:nvSpPr>
          <p:cNvPr id="1625" name="Rectangle 3"/>
          <p:cNvSpPr txBox="1"/>
          <p:nvPr/>
        </p:nvSpPr>
        <p:spPr>
          <a:xfrm>
            <a:off x="0" y="6096000"/>
            <a:ext cx="9144000" cy="584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200"/>
              </a:spcBef>
              <a:defRPr sz="1200" b="0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Link to original: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www.learnengineering.org/2013/08/three-phase-induction-motor-working-squirrel-cage.html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defRPr sz="3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200"/>
              </a:spcBef>
              <a:defRPr sz="1200" b="0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YouTube posting:</a:t>
            </a:r>
            <a:r>
              <a:rPr>
                <a:solidFill>
                  <a:srgbClr val="FFFFFF"/>
                </a:solidFill>
              </a:rPr>
              <a:t>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 www.youtube.com/watch?v=LtJoJBUSe28&amp;feature=kp</a:t>
            </a:r>
          </a:p>
        </p:txBody>
      </p:sp>
      <p:pic>
        <p:nvPicPr>
          <p:cNvPr id="1626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19400" y="2438400"/>
            <a:ext cx="3386667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7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7200" y="1447800"/>
            <a:ext cx="3377142" cy="18996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"Slip?"</a:t>
            </a:r>
          </a:p>
        </p:txBody>
      </p:sp>
      <p:sp>
        <p:nvSpPr>
          <p:cNvPr id="163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763000" cy="6172200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Did you catch that animation's reference to slip?</a:t>
            </a:r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The idea that rotor had to rotate more slowly than rotating magnetic field?</a:t>
            </a:r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Slip did NOT OCCUR in our earlier permanent magnet or electro-magnet motors</a:t>
            </a:r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it MUST OCCUR in </a:t>
            </a:r>
            <a:r>
              <a:rPr b="1"/>
              <a:t>induction</a:t>
            </a:r>
            <a:r>
              <a:t> motors because</a:t>
            </a:r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to have an effect on charges (</a:t>
            </a:r>
            <a:r>
              <a:rPr>
                <a:solidFill>
                  <a:srgbClr val="FBC901"/>
                </a:solidFill>
              </a:rPr>
              <a:t>rather than on other magnets</a:t>
            </a:r>
            <a:r>
              <a:t>) </a:t>
            </a:r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the applied magnetic field must be</a:t>
            </a:r>
            <a:r>
              <a:rPr b="1"/>
              <a:t> MOVING </a:t>
            </a:r>
            <a:r>
              <a:t>relative to those charges</a:t>
            </a:r>
          </a:p>
          <a:p>
            <a:pPr algn="r"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If the rotor kept pace with rotating field, there would be no relative motion!</a:t>
            </a:r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Instead, the rotor HAS to rotate more slowly than the magnetic field</a:t>
            </a:r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so that the rotating magnetic field is always </a:t>
            </a:r>
            <a:r>
              <a:rPr b="1"/>
              <a:t>moving towards </a:t>
            </a:r>
            <a:r>
              <a:t>it,</a:t>
            </a:r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which THEN induces current in rings =&gt; Induced magnetic field,</a:t>
            </a:r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	which </a:t>
            </a:r>
            <a:r>
              <a:rPr b="1"/>
              <a:t>pushes back </a:t>
            </a:r>
            <a:r>
              <a:t>against rotating applied field</a:t>
            </a:r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Time Out!</a:t>
            </a:r>
          </a:p>
        </p:txBody>
      </p:sp>
      <p:sp>
        <p:nvSpPr>
          <p:cNvPr id="163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763000" cy="6085205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this </a:t>
            </a:r>
            <a:r>
              <a:rPr b="1">
                <a:solidFill>
                  <a:srgbClr val="FBC901"/>
                </a:solidFill>
              </a:rPr>
              <a:t>induction/brushless motor </a:t>
            </a:r>
            <a:r>
              <a:t>requires </a:t>
            </a:r>
            <a:r>
              <a:rPr b="1"/>
              <a:t>THREE DIFFERENT AC INPUTS</a:t>
            </a:r>
            <a:r>
              <a:t>!</a:t>
            </a:r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 b="1">
                <a:solidFill>
                  <a:srgbClr val="FBC901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Is it really worth all of that trouble?!</a:t>
            </a:r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 b="1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It's actually no trouble </a:t>
            </a:r>
            <a:r>
              <a:rPr b="0"/>
              <a:t>because the most efficient power station generators </a:t>
            </a:r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naturally incorporate multiple pairs of stator coils</a:t>
            </a:r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14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which naturally send three different phases of AC power into the Grid!</a:t>
            </a:r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63600" algn="l"/>
                <a:tab pos="12827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</a:t>
            </a:r>
          </a:p>
        </p:txBody>
      </p:sp>
      <p:grpSp>
        <p:nvGrpSpPr>
          <p:cNvPr id="1687" name="Group 67"/>
          <p:cNvGrpSpPr/>
          <p:nvPr/>
        </p:nvGrpSpPr>
        <p:grpSpPr>
          <a:xfrm>
            <a:off x="3352799" y="1371600"/>
            <a:ext cx="2609850" cy="2209800"/>
            <a:chOff x="0" y="0"/>
            <a:chExt cx="2609848" cy="2209799"/>
          </a:xfrm>
        </p:grpSpPr>
        <p:grpSp>
          <p:nvGrpSpPr>
            <p:cNvPr id="1651" name="Group 188"/>
            <p:cNvGrpSpPr/>
            <p:nvPr/>
          </p:nvGrpSpPr>
          <p:grpSpPr>
            <a:xfrm>
              <a:off x="-1" y="0"/>
              <a:ext cx="2599122" cy="606679"/>
              <a:chOff x="0" y="0"/>
              <a:chExt cx="2599120" cy="606678"/>
            </a:xfrm>
          </p:grpSpPr>
          <p:grpSp>
            <p:nvGrpSpPr>
              <p:cNvPr id="1649" name="Group 54"/>
              <p:cNvGrpSpPr/>
              <p:nvPr/>
            </p:nvGrpSpPr>
            <p:grpSpPr>
              <a:xfrm>
                <a:off x="-1" y="272"/>
                <a:ext cx="2599122" cy="606407"/>
                <a:chOff x="0" y="0"/>
                <a:chExt cx="2599120" cy="606405"/>
              </a:xfrm>
            </p:grpSpPr>
            <p:sp>
              <p:nvSpPr>
                <p:cNvPr id="1634" name="Straight Connector 8"/>
                <p:cNvSpPr/>
                <p:nvPr/>
              </p:nvSpPr>
              <p:spPr>
                <a:xfrm>
                  <a:off x="-1" y="309267"/>
                  <a:ext cx="2593277" cy="43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35" name="Straight Connector 9"/>
                <p:cNvSpPr/>
                <p:nvPr/>
              </p:nvSpPr>
              <p:spPr>
                <a:xfrm flipV="1">
                  <a:off x="661274" y="286"/>
                  <a:ext cx="552" cy="597365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36" name="Straight Connector 10"/>
                <p:cNvSpPr/>
                <p:nvPr/>
              </p:nvSpPr>
              <p:spPr>
                <a:xfrm flipV="1">
                  <a:off x="978542" y="1659"/>
                  <a:ext cx="552" cy="597365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37" name="Straight Connector 11"/>
                <p:cNvSpPr/>
                <p:nvPr/>
              </p:nvSpPr>
              <p:spPr>
                <a:xfrm>
                  <a:off x="-1" y="-1"/>
                  <a:ext cx="2593277" cy="431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38" name="Straight Connector 12"/>
                <p:cNvSpPr/>
                <p:nvPr/>
              </p:nvSpPr>
              <p:spPr>
                <a:xfrm>
                  <a:off x="-1" y="597650"/>
                  <a:ext cx="2593277" cy="430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39" name="Straight Connector 13"/>
                <p:cNvSpPr/>
                <p:nvPr/>
              </p:nvSpPr>
              <p:spPr>
                <a:xfrm flipV="1">
                  <a:off x="1296638" y="286"/>
                  <a:ext cx="552" cy="597365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40" name="Straight Connector 14"/>
                <p:cNvSpPr/>
                <p:nvPr/>
              </p:nvSpPr>
              <p:spPr>
                <a:xfrm flipV="1">
                  <a:off x="1614182" y="286"/>
                  <a:ext cx="552" cy="597365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41" name="Straight Connector 15"/>
                <p:cNvSpPr/>
                <p:nvPr/>
              </p:nvSpPr>
              <p:spPr>
                <a:xfrm flipV="1">
                  <a:off x="1942311" y="286"/>
                  <a:ext cx="552" cy="597365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42" name="Straight Connector 16"/>
                <p:cNvSpPr/>
                <p:nvPr/>
              </p:nvSpPr>
              <p:spPr>
                <a:xfrm flipV="1">
                  <a:off x="2275732" y="286"/>
                  <a:ext cx="552" cy="597365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43" name="Straight Connector 17"/>
                <p:cNvSpPr/>
                <p:nvPr/>
              </p:nvSpPr>
              <p:spPr>
                <a:xfrm flipV="1">
                  <a:off x="2598569" y="286"/>
                  <a:ext cx="552" cy="597365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44" name="Freeform 18"/>
                <p:cNvSpPr/>
                <p:nvPr/>
              </p:nvSpPr>
              <p:spPr>
                <a:xfrm>
                  <a:off x="2065" y="571"/>
                  <a:ext cx="1940549" cy="59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69" extrusionOk="0">
                      <a:moveTo>
                        <a:pt x="0" y="10909"/>
                      </a:moveTo>
                      <a:cubicBezTo>
                        <a:pt x="1176" y="5449"/>
                        <a:pt x="2352" y="-10"/>
                        <a:pt x="3535" y="0"/>
                      </a:cubicBezTo>
                      <a:cubicBezTo>
                        <a:pt x="4717" y="11"/>
                        <a:pt x="5911" y="7376"/>
                        <a:pt x="7094" y="10971"/>
                      </a:cubicBezTo>
                      <a:cubicBezTo>
                        <a:pt x="8276" y="14566"/>
                        <a:pt x="9430" y="21549"/>
                        <a:pt x="10628" y="21569"/>
                      </a:cubicBezTo>
                      <a:cubicBezTo>
                        <a:pt x="11827" y="21590"/>
                        <a:pt x="13058" y="14679"/>
                        <a:pt x="14285" y="11095"/>
                      </a:cubicBezTo>
                      <a:cubicBezTo>
                        <a:pt x="15513" y="7510"/>
                        <a:pt x="16773" y="52"/>
                        <a:pt x="17992" y="62"/>
                      </a:cubicBezTo>
                      <a:cubicBezTo>
                        <a:pt x="19211" y="73"/>
                        <a:pt x="21600" y="11157"/>
                        <a:pt x="21600" y="11157"/>
                      </a:cubicBezTo>
                    </a:path>
                  </a:pathLst>
                </a:custGeom>
                <a:noFill/>
                <a:ln w="38100" cap="flat">
                  <a:solidFill>
                    <a:srgbClr val="6797CC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45" name="Straight Connector 19"/>
                <p:cNvSpPr/>
                <p:nvPr/>
              </p:nvSpPr>
              <p:spPr>
                <a:xfrm flipV="1">
                  <a:off x="-1" y="286"/>
                  <a:ext cx="552" cy="597365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46" name="Straight Connector 20"/>
                <p:cNvSpPr/>
                <p:nvPr/>
              </p:nvSpPr>
              <p:spPr>
                <a:xfrm flipV="1">
                  <a:off x="317268" y="1659"/>
                  <a:ext cx="552" cy="597365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47" name="Straight Arrow Connector 21"/>
                <p:cNvSpPr/>
                <p:nvPr/>
              </p:nvSpPr>
              <p:spPr>
                <a:xfrm flipV="1">
                  <a:off x="1616128" y="0"/>
                  <a:ext cx="552" cy="308982"/>
                </a:xfrm>
                <a:prstGeom prst="line">
                  <a:avLst/>
                </a:prstGeom>
                <a:noFill/>
                <a:ln w="38100" cap="flat">
                  <a:solidFill>
                    <a:srgbClr val="6797CC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48" name="Straight Arrow Connector 22"/>
                <p:cNvSpPr/>
                <p:nvPr/>
              </p:nvSpPr>
              <p:spPr>
                <a:xfrm flipH="1">
                  <a:off x="967705" y="309268"/>
                  <a:ext cx="552" cy="297138"/>
                </a:xfrm>
                <a:prstGeom prst="line">
                  <a:avLst/>
                </a:prstGeom>
                <a:noFill/>
                <a:ln w="38100" cap="flat">
                  <a:solidFill>
                    <a:srgbClr val="6797CC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650" name="Straight Arrow Connector 5"/>
              <p:cNvSpPr/>
              <p:nvPr/>
            </p:nvSpPr>
            <p:spPr>
              <a:xfrm flipV="1">
                <a:off x="323102" y="0"/>
                <a:ext cx="552" cy="308858"/>
              </a:xfrm>
              <a:prstGeom prst="line">
                <a:avLst/>
              </a:prstGeom>
              <a:noFill/>
              <a:ln w="38100" cap="flat">
                <a:solidFill>
                  <a:srgbClr val="6797C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669" name="Group 189"/>
            <p:cNvGrpSpPr/>
            <p:nvPr/>
          </p:nvGrpSpPr>
          <p:grpSpPr>
            <a:xfrm>
              <a:off x="10727" y="797673"/>
              <a:ext cx="2599122" cy="606406"/>
              <a:chOff x="0" y="0"/>
              <a:chExt cx="2599120" cy="606404"/>
            </a:xfrm>
          </p:grpSpPr>
          <p:grpSp>
            <p:nvGrpSpPr>
              <p:cNvPr id="1667" name="Group 54"/>
              <p:cNvGrpSpPr/>
              <p:nvPr/>
            </p:nvGrpSpPr>
            <p:grpSpPr>
              <a:xfrm>
                <a:off x="-1" y="0"/>
                <a:ext cx="2599122" cy="606405"/>
                <a:chOff x="0" y="0"/>
                <a:chExt cx="2599120" cy="606404"/>
              </a:xfrm>
            </p:grpSpPr>
            <p:sp>
              <p:nvSpPr>
                <p:cNvPr id="1652" name="Straight Connector 28"/>
                <p:cNvSpPr/>
                <p:nvPr/>
              </p:nvSpPr>
              <p:spPr>
                <a:xfrm>
                  <a:off x="-1" y="309267"/>
                  <a:ext cx="2593278" cy="43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53" name="Straight Connector 29"/>
                <p:cNvSpPr/>
                <p:nvPr/>
              </p:nvSpPr>
              <p:spPr>
                <a:xfrm flipV="1">
                  <a:off x="661274" y="286"/>
                  <a:ext cx="552" cy="59736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54" name="Straight Connector 30"/>
                <p:cNvSpPr/>
                <p:nvPr/>
              </p:nvSpPr>
              <p:spPr>
                <a:xfrm flipV="1">
                  <a:off x="978542" y="1660"/>
                  <a:ext cx="552" cy="59736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55" name="Straight Connector 31"/>
                <p:cNvSpPr/>
                <p:nvPr/>
              </p:nvSpPr>
              <p:spPr>
                <a:xfrm>
                  <a:off x="-1" y="-1"/>
                  <a:ext cx="2593278" cy="431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56" name="Straight Connector 32"/>
                <p:cNvSpPr/>
                <p:nvPr/>
              </p:nvSpPr>
              <p:spPr>
                <a:xfrm>
                  <a:off x="-1" y="597649"/>
                  <a:ext cx="2593278" cy="431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57" name="Straight Connector 33"/>
                <p:cNvSpPr/>
                <p:nvPr/>
              </p:nvSpPr>
              <p:spPr>
                <a:xfrm flipV="1">
                  <a:off x="1296638" y="286"/>
                  <a:ext cx="552" cy="597364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58" name="Straight Connector 34"/>
                <p:cNvSpPr/>
                <p:nvPr/>
              </p:nvSpPr>
              <p:spPr>
                <a:xfrm flipV="1">
                  <a:off x="1614182" y="286"/>
                  <a:ext cx="552" cy="597364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59" name="Straight Connector 35"/>
                <p:cNvSpPr/>
                <p:nvPr/>
              </p:nvSpPr>
              <p:spPr>
                <a:xfrm flipV="1">
                  <a:off x="1942311" y="286"/>
                  <a:ext cx="552" cy="59736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60" name="Straight Connector 36"/>
                <p:cNvSpPr/>
                <p:nvPr/>
              </p:nvSpPr>
              <p:spPr>
                <a:xfrm flipV="1">
                  <a:off x="2275732" y="286"/>
                  <a:ext cx="552" cy="597364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61" name="Straight Connector 37"/>
                <p:cNvSpPr/>
                <p:nvPr/>
              </p:nvSpPr>
              <p:spPr>
                <a:xfrm flipV="1">
                  <a:off x="2598569" y="286"/>
                  <a:ext cx="552" cy="597364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62" name="Freeform 38"/>
                <p:cNvSpPr/>
                <p:nvPr/>
              </p:nvSpPr>
              <p:spPr>
                <a:xfrm>
                  <a:off x="454626" y="285"/>
                  <a:ext cx="1940549" cy="59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69" extrusionOk="0">
                      <a:moveTo>
                        <a:pt x="0" y="10909"/>
                      </a:moveTo>
                      <a:cubicBezTo>
                        <a:pt x="1176" y="5449"/>
                        <a:pt x="2352" y="-10"/>
                        <a:pt x="3535" y="0"/>
                      </a:cubicBezTo>
                      <a:cubicBezTo>
                        <a:pt x="4717" y="11"/>
                        <a:pt x="5911" y="7376"/>
                        <a:pt x="7094" y="10971"/>
                      </a:cubicBezTo>
                      <a:cubicBezTo>
                        <a:pt x="8276" y="14566"/>
                        <a:pt x="9430" y="21549"/>
                        <a:pt x="10628" y="21569"/>
                      </a:cubicBezTo>
                      <a:cubicBezTo>
                        <a:pt x="11827" y="21590"/>
                        <a:pt x="13058" y="14679"/>
                        <a:pt x="14285" y="11095"/>
                      </a:cubicBezTo>
                      <a:cubicBezTo>
                        <a:pt x="15513" y="7510"/>
                        <a:pt x="16773" y="52"/>
                        <a:pt x="17992" y="62"/>
                      </a:cubicBezTo>
                      <a:cubicBezTo>
                        <a:pt x="19211" y="73"/>
                        <a:pt x="21600" y="11157"/>
                        <a:pt x="21600" y="11157"/>
                      </a:cubicBezTo>
                    </a:path>
                  </a:pathLst>
                </a:custGeom>
                <a:noFill/>
                <a:ln w="57150" cap="flat">
                  <a:solidFill>
                    <a:srgbClr val="FF9E8C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63" name="Straight Connector 39"/>
                <p:cNvSpPr/>
                <p:nvPr/>
              </p:nvSpPr>
              <p:spPr>
                <a:xfrm flipV="1">
                  <a:off x="0" y="286"/>
                  <a:ext cx="552" cy="597364"/>
                </a:xfrm>
                <a:prstGeom prst="line">
                  <a:avLst/>
                </a:pr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64" name="Straight Connector 40"/>
                <p:cNvSpPr/>
                <p:nvPr/>
              </p:nvSpPr>
              <p:spPr>
                <a:xfrm flipV="1">
                  <a:off x="317268" y="1660"/>
                  <a:ext cx="552" cy="597364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65" name="Straight Arrow Connector 41"/>
                <p:cNvSpPr/>
                <p:nvPr/>
              </p:nvSpPr>
              <p:spPr>
                <a:xfrm flipV="1">
                  <a:off x="773824" y="286"/>
                  <a:ext cx="552" cy="308982"/>
                </a:xfrm>
                <a:prstGeom prst="line">
                  <a:avLst/>
                </a:prstGeom>
                <a:noFill/>
                <a:ln w="38100" cap="flat">
                  <a:solidFill>
                    <a:srgbClr val="FF9E8C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66" name="Straight Arrow Connector 42"/>
                <p:cNvSpPr/>
                <p:nvPr/>
              </p:nvSpPr>
              <p:spPr>
                <a:xfrm flipH="1">
                  <a:off x="1408913" y="309267"/>
                  <a:ext cx="552" cy="297138"/>
                </a:xfrm>
                <a:prstGeom prst="line">
                  <a:avLst/>
                </a:prstGeom>
                <a:noFill/>
                <a:ln w="38100" cap="flat">
                  <a:solidFill>
                    <a:srgbClr val="FF9E8C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668" name="Straight Arrow Connector 25"/>
              <p:cNvSpPr/>
              <p:nvPr/>
            </p:nvSpPr>
            <p:spPr>
              <a:xfrm flipV="1">
                <a:off x="2067863" y="0"/>
                <a:ext cx="552" cy="308982"/>
              </a:xfrm>
              <a:prstGeom prst="line">
                <a:avLst/>
              </a:prstGeom>
              <a:noFill/>
              <a:ln w="38100" cap="flat">
                <a:solidFill>
                  <a:srgbClr val="FF9E8C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682" name="Group 54"/>
            <p:cNvGrpSpPr/>
            <p:nvPr/>
          </p:nvGrpSpPr>
          <p:grpSpPr>
            <a:xfrm>
              <a:off x="5006" y="1595232"/>
              <a:ext cx="2599121" cy="598952"/>
              <a:chOff x="0" y="0"/>
              <a:chExt cx="2599120" cy="598950"/>
            </a:xfrm>
          </p:grpSpPr>
          <p:sp>
            <p:nvSpPr>
              <p:cNvPr id="1670" name="Straight Connector 49"/>
              <p:cNvSpPr/>
              <p:nvPr/>
            </p:nvSpPr>
            <p:spPr>
              <a:xfrm>
                <a:off x="-1" y="309229"/>
                <a:ext cx="2593278" cy="431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71" name="Straight Connector 50"/>
              <p:cNvSpPr/>
              <p:nvPr/>
            </p:nvSpPr>
            <p:spPr>
              <a:xfrm flipV="1">
                <a:off x="661274" y="286"/>
                <a:ext cx="552" cy="59729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72" name="Straight Connector 51"/>
              <p:cNvSpPr/>
              <p:nvPr/>
            </p:nvSpPr>
            <p:spPr>
              <a:xfrm flipV="1">
                <a:off x="978542" y="1659"/>
                <a:ext cx="552" cy="59729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73" name="Straight Connector 52"/>
              <p:cNvSpPr/>
              <p:nvPr/>
            </p:nvSpPr>
            <p:spPr>
              <a:xfrm>
                <a:off x="-1" y="-1"/>
                <a:ext cx="2593278" cy="431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74" name="Straight Connector 53"/>
              <p:cNvSpPr/>
              <p:nvPr/>
            </p:nvSpPr>
            <p:spPr>
              <a:xfrm>
                <a:off x="-1" y="597577"/>
                <a:ext cx="2593278" cy="430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75" name="Straight Connector 54"/>
              <p:cNvSpPr/>
              <p:nvPr/>
            </p:nvSpPr>
            <p:spPr>
              <a:xfrm flipV="1">
                <a:off x="1296638" y="286"/>
                <a:ext cx="552" cy="597292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76" name="Straight Connector 55"/>
              <p:cNvSpPr/>
              <p:nvPr/>
            </p:nvSpPr>
            <p:spPr>
              <a:xfrm flipV="1">
                <a:off x="1614182" y="286"/>
                <a:ext cx="552" cy="597292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77" name="Straight Connector 56"/>
              <p:cNvSpPr/>
              <p:nvPr/>
            </p:nvSpPr>
            <p:spPr>
              <a:xfrm flipV="1">
                <a:off x="1942311" y="286"/>
                <a:ext cx="552" cy="597292"/>
              </a:xfrm>
              <a:prstGeom prst="line">
                <a:avLst/>
              </a:prstGeom>
              <a:solidFill>
                <a:schemeClr val="accent1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78" name="Straight Connector 57"/>
              <p:cNvSpPr/>
              <p:nvPr/>
            </p:nvSpPr>
            <p:spPr>
              <a:xfrm flipV="1">
                <a:off x="2275732" y="286"/>
                <a:ext cx="552" cy="597292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79" name="Straight Connector 58"/>
              <p:cNvSpPr/>
              <p:nvPr/>
            </p:nvSpPr>
            <p:spPr>
              <a:xfrm flipV="1">
                <a:off x="2598569" y="286"/>
                <a:ext cx="552" cy="597292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80" name="Straight Connector 59"/>
              <p:cNvSpPr/>
              <p:nvPr/>
            </p:nvSpPr>
            <p:spPr>
              <a:xfrm flipV="1">
                <a:off x="0" y="286"/>
                <a:ext cx="552" cy="597292"/>
              </a:xfrm>
              <a:prstGeom prst="line">
                <a:avLst/>
              </a:prstGeom>
              <a:solidFill>
                <a:schemeClr val="accent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81" name="Straight Connector 60"/>
              <p:cNvSpPr/>
              <p:nvPr/>
            </p:nvSpPr>
            <p:spPr>
              <a:xfrm flipV="1">
                <a:off x="317268" y="1659"/>
                <a:ext cx="552" cy="597292"/>
              </a:xfrm>
              <a:prstGeom prst="line">
                <a:avLst/>
              </a:prstGeom>
              <a:solidFill>
                <a:schemeClr val="accent1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683" name="Freeform 46"/>
            <p:cNvSpPr/>
            <p:nvPr/>
          </p:nvSpPr>
          <p:spPr>
            <a:xfrm rot="10800000" flipH="1">
              <a:off x="233697" y="1595877"/>
              <a:ext cx="1940549" cy="589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9" extrusionOk="0">
                  <a:moveTo>
                    <a:pt x="0" y="10909"/>
                  </a:moveTo>
                  <a:cubicBezTo>
                    <a:pt x="1176" y="5449"/>
                    <a:pt x="2352" y="-10"/>
                    <a:pt x="3535" y="0"/>
                  </a:cubicBezTo>
                  <a:cubicBezTo>
                    <a:pt x="4717" y="11"/>
                    <a:pt x="5911" y="7376"/>
                    <a:pt x="7094" y="10971"/>
                  </a:cubicBezTo>
                  <a:cubicBezTo>
                    <a:pt x="8276" y="14566"/>
                    <a:pt x="9430" y="21549"/>
                    <a:pt x="10628" y="21569"/>
                  </a:cubicBezTo>
                  <a:cubicBezTo>
                    <a:pt x="11827" y="21590"/>
                    <a:pt x="13058" y="14679"/>
                    <a:pt x="14285" y="11095"/>
                  </a:cubicBezTo>
                  <a:cubicBezTo>
                    <a:pt x="15513" y="7510"/>
                    <a:pt x="16773" y="52"/>
                    <a:pt x="17992" y="62"/>
                  </a:cubicBezTo>
                  <a:cubicBezTo>
                    <a:pt x="19211" y="73"/>
                    <a:pt x="21600" y="11157"/>
                    <a:pt x="21600" y="11157"/>
                  </a:cubicBezTo>
                </a:path>
              </a:pathLst>
            </a:custGeom>
            <a:noFill/>
            <a:ln w="57150" cap="flat">
              <a:solidFill>
                <a:srgbClr val="CCFFC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84" name="Straight Arrow Connector 47"/>
            <p:cNvSpPr/>
            <p:nvPr/>
          </p:nvSpPr>
          <p:spPr>
            <a:xfrm flipV="1">
              <a:off x="1199586" y="1595601"/>
              <a:ext cx="552" cy="308982"/>
            </a:xfrm>
            <a:prstGeom prst="line">
              <a:avLst/>
            </a:prstGeom>
            <a:noFill/>
            <a:ln w="38100" cap="flat">
              <a:solidFill>
                <a:srgbClr val="CCFF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85" name="Straight Arrow Connector 48"/>
            <p:cNvSpPr/>
            <p:nvPr/>
          </p:nvSpPr>
          <p:spPr>
            <a:xfrm flipH="1">
              <a:off x="1847759" y="1904582"/>
              <a:ext cx="552" cy="297139"/>
            </a:xfrm>
            <a:prstGeom prst="line">
              <a:avLst/>
            </a:prstGeom>
            <a:noFill/>
            <a:ln w="38100" cap="flat">
              <a:solidFill>
                <a:srgbClr val="CCFF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86" name="Straight Arrow Connector 63"/>
            <p:cNvSpPr/>
            <p:nvPr/>
          </p:nvSpPr>
          <p:spPr>
            <a:xfrm flipH="1">
              <a:off x="568614" y="1871503"/>
              <a:ext cx="573" cy="338297"/>
            </a:xfrm>
            <a:prstGeom prst="line">
              <a:avLst/>
            </a:prstGeom>
            <a:noFill/>
            <a:ln w="38100" cap="flat">
              <a:solidFill>
                <a:srgbClr val="CCFF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Rectangle 5"/>
          <p:cNvSpPr txBox="1"/>
          <p:nvPr/>
        </p:nvSpPr>
        <p:spPr>
          <a:xfrm>
            <a:off x="152400" y="6365145"/>
            <a:ext cx="87630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https://en.wikipedia.org/wiki/Linear_induction_motor    		https://en.wikipedia.org/wiki/Maglev</a:t>
            </a:r>
          </a:p>
        </p:txBody>
      </p:sp>
      <p:sp>
        <p:nvSpPr>
          <p:cNvPr id="169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t>Flattening out this motor yields a </a:t>
            </a:r>
            <a:r>
              <a:rPr b="1">
                <a:solidFill>
                  <a:srgbClr val="FBC901"/>
                </a:solidFill>
              </a:rPr>
              <a:t>Linear Induction Motor</a:t>
            </a:r>
          </a:p>
        </p:txBody>
      </p:sp>
      <p:sp>
        <p:nvSpPr>
          <p:cNvPr id="169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800"/>
            <a:ext cx="8763000" cy="54864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can propel metal shapes in a line by passing moving magnets below them:</a:t>
            </a:r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3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in lieu of moving permanent magnets, a linear induction motor makes use of</a:t>
            </a:r>
          </a:p>
          <a:p>
            <a:pPr>
              <a:tabLst>
                <a:tab pos="444500" algn="l"/>
                <a:tab pos="9144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long rows of electromagnets, which are turned on and off in sequence</a:t>
            </a:r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/>
            </a:r>
            <a:br/>
            <a:r>
              <a:t>					</a:t>
            </a:r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r"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=&gt; Levitation &amp; propulsion of </a:t>
            </a:r>
            <a:r>
              <a:rPr b="1">
                <a:solidFill>
                  <a:srgbClr val="FBC901"/>
                </a:solidFill>
              </a:rPr>
              <a:t>MAGLEV TRAINS</a:t>
            </a:r>
          </a:p>
        </p:txBody>
      </p:sp>
      <p:pic>
        <p:nvPicPr>
          <p:cNvPr id="169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226" y="1122015"/>
            <a:ext cx="2547974" cy="144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3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800" y="3707177"/>
            <a:ext cx="2957512" cy="1769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4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29200" y="3759200"/>
            <a:ext cx="2628900" cy="175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5" name="Rectangle 3"/>
          <p:cNvSpPr txBox="1"/>
          <p:nvPr/>
        </p:nvSpPr>
        <p:spPr>
          <a:xfrm>
            <a:off x="5715000" y="1600200"/>
            <a:ext cx="3429000" cy="33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As evident in this demonstration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69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/>
          <a:p>
            <a:pPr>
              <a:defRPr sz="2200" i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On to this note set's final topic:  </a:t>
            </a:r>
            <a:r>
              <a:rPr b="1"/>
              <a:t>TRANSFORMERS</a:t>
            </a:r>
          </a:p>
        </p:txBody>
      </p:sp>
      <p:sp>
        <p:nvSpPr>
          <p:cNvPr id="169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85344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What exactly IS electrical power? 	It involves flowing electrical charge</a:t>
            </a:r>
          </a:p>
          <a:p>
            <a:pPr>
              <a:defRPr sz="10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Which delivers power in a way that is analogous to water power </a:t>
            </a:r>
          </a:p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Imagine two pipes supplying water:</a:t>
            </a:r>
          </a:p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 </a:t>
            </a:r>
            <a:r>
              <a:rPr b="1"/>
              <a:t>Fat Pipe </a:t>
            </a:r>
            <a:r>
              <a:t>supplies lots of water flow, but at miniscule pressure </a:t>
            </a:r>
          </a:p>
          <a:p>
            <a:pPr>
              <a:spcBef>
                <a:spcPts val="200"/>
              </a:spcBef>
              <a:defRPr sz="10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A </a:t>
            </a:r>
            <a:r>
              <a:rPr b="1"/>
              <a:t>Skinny Pipe </a:t>
            </a:r>
            <a:r>
              <a:t>supplies miniscule flow, but at at high pressure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NEITHER could supply very much water power, because to do much work: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You need BOTH flow AND pressure  </a:t>
            </a:r>
          </a:p>
          <a:p>
            <a:pPr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/>
              <a:t>In fact:	Water Power = Flow x Pressure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The Electrical Power equivalent = Current x Voltage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But what are the best choices of current and voltage?</a:t>
            </a:r>
          </a:p>
        </p:txBody>
      </p:sp>
      <p:sp>
        <p:nvSpPr>
          <p:cNvPr id="1702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534400" cy="5680830"/>
          </a:xfrm>
          <a:prstGeom prst="rect">
            <a:avLst/>
          </a:prstGeom>
        </p:spPr>
        <p:txBody>
          <a:bodyPr/>
          <a:lstStyle/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Shortcomings of LARGE CURRENT:</a:t>
            </a:r>
          </a:p>
          <a:p>
            <a:pPr defTabSz="905255">
              <a:defRPr sz="891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Current = electron flow through a material</a:t>
            </a:r>
          </a:p>
          <a:p>
            <a:pPr defTabSz="905255">
              <a:defRPr sz="891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But flowing electrons bump into atoms, loosing kinetic energy </a:t>
            </a:r>
          </a:p>
          <a:p>
            <a:pPr defTabSz="905255">
              <a:defRPr sz="891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(=&gt; vibration of those atoms = "heat") </a:t>
            </a:r>
          </a:p>
          <a:p>
            <a:pPr defTabSz="905255">
              <a:defRPr sz="1089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>
                <a:solidFill>
                  <a:srgbClr val="FBC901"/>
                </a:solidFill>
              </a:rPr>
              <a:t>So current flow =&gt; LOSS of electrical energy / power</a:t>
            </a:r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Shortcomings of LARGE VOLTAGE:</a:t>
            </a:r>
          </a:p>
          <a:p>
            <a:pPr defTabSz="905255">
              <a:defRPr sz="891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Voltage is the analog to water pressure:  </a:t>
            </a:r>
          </a:p>
          <a:p>
            <a:pPr defTabSz="905255">
              <a:defRPr sz="989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High pressure water requires </a:t>
            </a:r>
            <a:r>
              <a:rPr b="1"/>
              <a:t>thicker</a:t>
            </a:r>
            <a:r>
              <a:t> pipes</a:t>
            </a:r>
          </a:p>
          <a:p>
            <a:pPr defTabSz="905255">
              <a:defRPr sz="989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High voltage electricity requires thicker/better insulation</a:t>
            </a:r>
          </a:p>
          <a:p>
            <a:pPr defTabSz="905255">
              <a:defRPr sz="1089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>
                <a:solidFill>
                  <a:srgbClr val="FBC901"/>
                </a:solidFill>
              </a:rPr>
              <a:t>Insulation adds cost / takes up more volume</a:t>
            </a:r>
          </a:p>
          <a:p>
            <a:pPr defTabSz="905255">
              <a:defRPr sz="1089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905255"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/>
              <a:t>But too little insulation =&gt; chance of failure =&gt; electrocution!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The optimum choice thus depends upon the application:</a:t>
            </a:r>
          </a:p>
        </p:txBody>
      </p:sp>
      <p:sp>
        <p:nvSpPr>
          <p:cNvPr id="170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599073"/>
          </a:xfrm>
          <a:prstGeom prst="rect">
            <a:avLst/>
          </a:prstGeom>
        </p:spPr>
        <p:txBody>
          <a:bodyPr/>
          <a:lstStyle/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When </a:t>
            </a:r>
            <a:r>
              <a:rPr b="1">
                <a:solidFill>
                  <a:srgbClr val="FFCC00"/>
                </a:solidFill>
              </a:rPr>
              <a:t>TRANSMITTING</a:t>
            </a:r>
            <a:r>
              <a:t> electrical power, we want to minimize losses</a:t>
            </a:r>
          </a:p>
          <a:p>
            <a:pPr defTabSz="886968">
              <a:defRPr sz="970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So there is a strong incentive to </a:t>
            </a:r>
            <a:r>
              <a:rPr>
                <a:solidFill>
                  <a:srgbClr val="FFCC00"/>
                </a:solidFill>
              </a:rPr>
              <a:t>REDUCE CURRENT</a:t>
            </a:r>
          </a:p>
          <a:p>
            <a:pPr defTabSz="886968">
              <a:defRPr sz="970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But power is then maintained by using </a:t>
            </a:r>
            <a:r>
              <a:rPr>
                <a:solidFill>
                  <a:srgbClr val="FFCC00"/>
                </a:solidFill>
              </a:rPr>
              <a:t>INCREASED VOLTAGE</a:t>
            </a:r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When </a:t>
            </a:r>
            <a:r>
              <a:rPr b="1">
                <a:solidFill>
                  <a:srgbClr val="FFCC00"/>
                </a:solidFill>
              </a:rPr>
              <a:t>USING</a:t>
            </a:r>
            <a:r>
              <a:t> electrical power (especially in homes and/or appliances):</a:t>
            </a:r>
          </a:p>
          <a:p>
            <a:pPr defTabSz="886968">
              <a:defRPr sz="873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We often want to minimize bulk by minimizing the thickness of insulation</a:t>
            </a:r>
          </a:p>
          <a:p>
            <a:pPr defTabSz="886968">
              <a:defRPr sz="1067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But to keep the chance of insulation failure to a minimum</a:t>
            </a:r>
          </a:p>
          <a:p>
            <a:pPr defTabSz="886968">
              <a:defRPr sz="970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We then need to </a:t>
            </a:r>
            <a:r>
              <a:rPr>
                <a:solidFill>
                  <a:srgbClr val="FFCC00"/>
                </a:solidFill>
              </a:rPr>
              <a:t>DECREASE VOLTAGE</a:t>
            </a:r>
          </a:p>
          <a:p>
            <a:pPr defTabSz="886968">
              <a:defRPr sz="1067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Maintaining power by by then using </a:t>
            </a:r>
            <a:r>
              <a:rPr>
                <a:solidFill>
                  <a:srgbClr val="FFCC00"/>
                </a:solidFill>
              </a:rPr>
              <a:t>INCREASED CURRENT</a:t>
            </a:r>
          </a:p>
          <a:p>
            <a:pPr defTabSz="886968">
              <a:defRPr sz="1746">
                <a:solidFill>
                  <a:srgbClr val="FFCC00"/>
                </a:solidFill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86968"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And modern </a:t>
            </a:r>
            <a:r>
              <a:rPr b="1">
                <a:solidFill>
                  <a:srgbClr val="FBC901"/>
                </a:solidFill>
              </a:rPr>
              <a:t>IC-based electronics </a:t>
            </a:r>
            <a:r>
              <a:t>insists on </a:t>
            </a:r>
            <a:r>
              <a:rPr>
                <a:solidFill>
                  <a:srgbClr val="FFCC00"/>
                </a:solidFill>
              </a:rPr>
              <a:t>ESPECIALLY LOW VOLTAGES </a:t>
            </a:r>
          </a:p>
          <a:p>
            <a:pPr defTabSz="886968">
              <a:defRPr sz="1164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86968">
              <a:defRPr sz="1552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86968">
              <a:defRPr sz="1746" b="1">
                <a:effectLst>
                  <a:outerShdw blurRad="36957" dist="36957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how can you move from one VOLTAGE to another?	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762000"/>
          </a:xfrm>
          <a:prstGeom prst="rect">
            <a:avLst/>
          </a:prstGeom>
        </p:spPr>
        <p:txBody>
          <a:bodyPr/>
          <a:lstStyle/>
          <a:p>
            <a:pPr>
              <a:defRPr sz="2200" i="1">
                <a:latin typeface="+mn-lt"/>
                <a:ea typeface="+mn-ea"/>
                <a:cs typeface="+mn-cs"/>
                <a:sym typeface="Arial"/>
              </a:defRPr>
            </a:pPr>
            <a:r>
              <a:t>You need a </a:t>
            </a:r>
            <a:r>
              <a:rPr b="1">
                <a:solidFill>
                  <a:srgbClr val="FFDE10"/>
                </a:solidFill>
              </a:rPr>
              <a:t>transformer</a:t>
            </a:r>
          </a:p>
        </p:txBody>
      </p:sp>
      <p:sp>
        <p:nvSpPr>
          <p:cNvPr id="170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42776"/>
            <a:ext cx="8686800" cy="3138131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We've seen how current loops produce magnetic fields (via electro-magnetism): 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You can drive a (steady) loop of current by connecting a coil of wire to a battery</a:t>
            </a:r>
          </a:p>
        </p:txBody>
      </p:sp>
      <p:pic>
        <p:nvPicPr>
          <p:cNvPr id="1709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rcRect l="31500" t="43500" r="32625" b="22499"/>
          <a:stretch>
            <a:fillRect/>
          </a:stretch>
        </p:blipFill>
        <p:spPr>
          <a:xfrm>
            <a:off x="3124200" y="1371599"/>
            <a:ext cx="2438401" cy="1733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rcRect l="19125" t="30000" r="25875" b="20999"/>
          <a:stretch>
            <a:fillRect/>
          </a:stretch>
        </p:blipFill>
        <p:spPr>
          <a:xfrm>
            <a:off x="2895600" y="4419600"/>
            <a:ext cx="2895600" cy="1934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5"/>
          <p:cNvSpPr txBox="1"/>
          <p:nvPr/>
        </p:nvSpPr>
        <p:spPr>
          <a:xfrm>
            <a:off x="228600" y="6278589"/>
            <a:ext cx="8763000" cy="36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Left figure: http://spmphysics.onlinetuition.com.my/2008/06/introduction-to-magnetism-revision.html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Right figure: http://www.magnetyze.com/page/magnetic-fields.aspx</a:t>
            </a:r>
          </a:p>
        </p:txBody>
      </p:sp>
      <p:sp>
        <p:nvSpPr>
          <p:cNvPr id="150" name="Rectangle 2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  <a:prstGeom prst="rect">
            <a:avLst/>
          </a:prstGeom>
        </p:spPr>
        <p:txBody>
          <a:bodyPr/>
          <a:lstStyle/>
          <a:p>
            <a:pPr>
              <a:defRPr sz="2200">
                <a:latin typeface="+mn-lt"/>
                <a:ea typeface="+mn-ea"/>
                <a:cs typeface="+mn-cs"/>
                <a:sym typeface="Arial"/>
              </a:defRPr>
            </a:pPr>
            <a:r>
              <a:t>For </a:t>
            </a:r>
            <a:r>
              <a:rPr b="1">
                <a:solidFill>
                  <a:srgbClr val="FBC901"/>
                </a:solidFill>
              </a:rPr>
              <a:t>MAGNETIC FIELDS</a:t>
            </a:r>
            <a:r>
              <a:t> we instead found that:</a:t>
            </a:r>
          </a:p>
        </p:txBody>
      </p:sp>
      <p:sp>
        <p:nvSpPr>
          <p:cNvPr id="151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52400" y="838200"/>
            <a:ext cx="8991600" cy="1090959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  <a:tab pos="13716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They are NOT mere abstractions, they can apparently be seen!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/>
              <a:t>But what we see is NOT a simple map of magnetic force!!</a:t>
            </a:r>
          </a:p>
        </p:txBody>
      </p:sp>
      <p:pic>
        <p:nvPicPr>
          <p:cNvPr id="15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2005358"/>
            <a:ext cx="2231782" cy="1646136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tangle 3"/>
          <p:cNvSpPr txBox="1"/>
          <p:nvPr/>
        </p:nvSpPr>
        <p:spPr>
          <a:xfrm>
            <a:off x="304800" y="3962400"/>
            <a:ext cx="8991600" cy="2064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FROM such maps we CAN figure out how another magnet will move,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by making use of this alternative set of rules: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- Parallel "magnetic field lines" repel each other</a:t>
            </a:r>
          </a:p>
          <a:p>
            <a:pPr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- Anti-Parallel "magnetic field lines" attract each other </a:t>
            </a:r>
          </a:p>
          <a:p>
            <a:pPr>
              <a:defRPr sz="7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	- The closer the lines are, the stronger these effects</a:t>
            </a:r>
          </a:p>
        </p:txBody>
      </p:sp>
      <p:sp>
        <p:nvSpPr>
          <p:cNvPr id="154" name="Rectangle 3"/>
          <p:cNvSpPr txBox="1"/>
          <p:nvPr/>
        </p:nvSpPr>
        <p:spPr>
          <a:xfrm>
            <a:off x="2667000" y="2286000"/>
            <a:ext cx="3810000" cy="9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 only thing these maps  </a:t>
            </a:r>
          </a:p>
          <a:p>
            <a:pPr algn="ctr"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directly represent is how iron filings</a:t>
            </a:r>
          </a:p>
          <a:p>
            <a:pPr algn="ctr"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move when they're near a magnet:</a:t>
            </a:r>
          </a:p>
        </p:txBody>
      </p:sp>
      <p:pic>
        <p:nvPicPr>
          <p:cNvPr id="15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400" y="1981200"/>
            <a:ext cx="2286000" cy="171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More turns of wire =&gt; More intense magnetic field:</a:t>
            </a:r>
          </a:p>
        </p:txBody>
      </p:sp>
      <p:sp>
        <p:nvSpPr>
          <p:cNvPr id="171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6868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One full circle:			Versus four full circles: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more loops  =&gt; More resistance to current flow ("a longer pipe")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So you'll also need higher applied voltage ("pressure") to get the same flow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Which will require a larger (higher voltage) battery</a:t>
            </a:r>
          </a:p>
        </p:txBody>
      </p:sp>
      <p:pic>
        <p:nvPicPr>
          <p:cNvPr id="171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19125" t="30000" r="25875" b="20999"/>
          <a:stretch>
            <a:fillRect/>
          </a:stretch>
        </p:blipFill>
        <p:spPr>
          <a:xfrm>
            <a:off x="762000" y="1825158"/>
            <a:ext cx="2971801" cy="1985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5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18000" t="28500" r="24750" b="16499"/>
          <a:stretch>
            <a:fillRect/>
          </a:stretch>
        </p:blipFill>
        <p:spPr>
          <a:xfrm>
            <a:off x="5029200" y="1676400"/>
            <a:ext cx="2971801" cy="21412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Place two such wire coils side by side</a:t>
            </a:r>
          </a:p>
        </p:txBody>
      </p:sp>
      <p:sp>
        <p:nvSpPr>
          <p:cNvPr id="171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9436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Close enough that the magnetic field from the 1</a:t>
            </a:r>
            <a:r>
              <a:rPr baseline="30000"/>
              <a:t>st</a:t>
            </a:r>
            <a:r>
              <a:t> coil can impinge upon the 2</a:t>
            </a:r>
            <a:r>
              <a:rPr baseline="30000"/>
              <a:t>nd</a:t>
            </a:r>
            <a:r>
              <a:t> coil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There is </a:t>
            </a:r>
            <a:r>
              <a:rPr b="1"/>
              <a:t>CHARGE</a:t>
            </a:r>
            <a:r>
              <a:t> in the lower 2</a:t>
            </a:r>
            <a:r>
              <a:rPr baseline="30000"/>
              <a:t>nd</a:t>
            </a:r>
            <a:r>
              <a:t> wire coil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Constant current through upper 1</a:t>
            </a:r>
            <a:r>
              <a:rPr baseline="30000"/>
              <a:t>st</a:t>
            </a:r>
            <a:r>
              <a:t> coil is making a constant </a:t>
            </a:r>
            <a:r>
              <a:rPr b="1"/>
              <a:t>MAGNETIC FIELD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That magnetic field impinges upon the charge in the 2</a:t>
            </a:r>
            <a:r>
              <a:rPr baseline="30000"/>
              <a:t>nd</a:t>
            </a:r>
            <a:r>
              <a:t> coil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it does not grow or contract, and thus does not </a:t>
            </a:r>
            <a:r>
              <a:rPr b="1"/>
              <a:t>MOVE</a:t>
            </a:r>
            <a:r>
              <a:t> by that charge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So NOTHING will happen in that 2</a:t>
            </a:r>
            <a:r>
              <a:rPr baseline="30000"/>
              <a:t>nd</a:t>
            </a:r>
            <a:r>
              <a:t> coil!</a:t>
            </a:r>
          </a:p>
        </p:txBody>
      </p:sp>
      <p:pic>
        <p:nvPicPr>
          <p:cNvPr id="171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20250" t="28500" r="31500" b="15000"/>
          <a:stretch>
            <a:fillRect/>
          </a:stretch>
        </p:blipFill>
        <p:spPr>
          <a:xfrm>
            <a:off x="3308967" y="1295400"/>
            <a:ext cx="2710833" cy="2380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72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Instead, apply a CHANGING (AC) voltage/current to the top coil:</a:t>
            </a:r>
          </a:p>
        </p:txBody>
      </p:sp>
      <p:sp>
        <p:nvSpPr>
          <p:cNvPr id="172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Time 1:					Time 2 (increased voltage/current):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Side view:  </a:t>
            </a:r>
            <a:r>
              <a:rPr b="1">
                <a:solidFill>
                  <a:srgbClr val="FBC901"/>
                </a:solidFill>
              </a:rPr>
              <a:t>See how growing field from top coil sweeps thru the lower coil!</a:t>
            </a:r>
          </a:p>
        </p:txBody>
      </p:sp>
      <p:pic>
        <p:nvPicPr>
          <p:cNvPr id="172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21375" t="24000" r="23624" b="19500"/>
          <a:stretch>
            <a:fillRect/>
          </a:stretch>
        </p:blipFill>
        <p:spPr>
          <a:xfrm>
            <a:off x="4952999" y="1143000"/>
            <a:ext cx="3632203" cy="2798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5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1125" t="27000" b="22500"/>
          <a:stretch>
            <a:fillRect/>
          </a:stretch>
        </p:blipFill>
        <p:spPr>
          <a:xfrm>
            <a:off x="4953001" y="4691010"/>
            <a:ext cx="3505201" cy="134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6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rcRect l="14624" t="30000" r="14625" b="24000"/>
          <a:stretch>
            <a:fillRect/>
          </a:stretch>
        </p:blipFill>
        <p:spPr>
          <a:xfrm>
            <a:off x="914399" y="4648200"/>
            <a:ext cx="2667001" cy="1300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7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rcRect l="21375" t="27000" r="31500" b="19500"/>
          <a:stretch>
            <a:fillRect/>
          </a:stretch>
        </p:blipFill>
        <p:spPr>
          <a:xfrm>
            <a:off x="533400" y="1245965"/>
            <a:ext cx="3124200" cy="2660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73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But due to magnetic induction:</a:t>
            </a:r>
          </a:p>
        </p:txBody>
      </p:sp>
      <p:sp>
        <p:nvSpPr>
          <p:cNvPr id="173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sweep of top coil's growing magnetic thru the bottom coil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will try to induce a current flow out of that bottom coil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So AC electrical power can actually be transmitted between the coils!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Is this the current/voltage transformer that we are looking for?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Not yet, at least not with these ~ identical coils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We instead need mismatched coils:</a:t>
            </a:r>
          </a:p>
        </p:txBody>
      </p:sp>
      <p:pic>
        <p:nvPicPr>
          <p:cNvPr id="173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1125" t="27000" b="22499"/>
          <a:stretch>
            <a:fillRect/>
          </a:stretch>
        </p:blipFill>
        <p:spPr>
          <a:xfrm>
            <a:off x="4953000" y="2043489"/>
            <a:ext cx="3616962" cy="1385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3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rcRect l="14624" t="30000" r="14624" b="24000"/>
          <a:stretch>
            <a:fillRect/>
          </a:stretch>
        </p:blipFill>
        <p:spPr>
          <a:xfrm>
            <a:off x="762000" y="2043489"/>
            <a:ext cx="2819400" cy="1374832"/>
          </a:xfrm>
          <a:prstGeom prst="rect">
            <a:avLst/>
          </a:prstGeom>
          <a:ln w="12700">
            <a:miter lim="400000"/>
          </a:ln>
        </p:spPr>
      </p:pic>
      <p:sp>
        <p:nvSpPr>
          <p:cNvPr id="1734" name="Right Arrow 9"/>
          <p:cNvSpPr/>
          <p:nvPr/>
        </p:nvSpPr>
        <p:spPr>
          <a:xfrm>
            <a:off x="3810000" y="2500689"/>
            <a:ext cx="914400" cy="4815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BC901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Coils with different numbers of turns:</a:t>
            </a:r>
          </a:p>
        </p:txBody>
      </p:sp>
      <p:sp>
        <p:nvSpPr>
          <p:cNvPr id="173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73100"/>
            <a:ext cx="8686800" cy="5814338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Again apply AC (changing) voltage/current to the top coil: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Time 1:					Time 2 (greater voltage/current):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Side views: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More turns intercepted at bottom =&gt; We expect MORE (something) coming out!</a:t>
            </a:r>
          </a:p>
        </p:txBody>
      </p:sp>
      <p:pic>
        <p:nvPicPr>
          <p:cNvPr id="173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14624" t="30000" r="13500" b="20999"/>
          <a:stretch>
            <a:fillRect/>
          </a:stretch>
        </p:blipFill>
        <p:spPr>
          <a:xfrm>
            <a:off x="895478" y="4572000"/>
            <a:ext cx="2533522" cy="129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20250" t="28500" r="31500" b="18000"/>
          <a:stretch>
            <a:fillRect/>
          </a:stretch>
        </p:blipFill>
        <p:spPr>
          <a:xfrm>
            <a:off x="457199" y="1524000"/>
            <a:ext cx="2971801" cy="2471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0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20250" t="24000" r="23625" b="19500"/>
          <a:stretch>
            <a:fillRect/>
          </a:stretch>
        </p:blipFill>
        <p:spPr>
          <a:xfrm>
            <a:off x="5105399" y="1557331"/>
            <a:ext cx="3124201" cy="2358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1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l="1125" t="25500" b="19499"/>
          <a:stretch>
            <a:fillRect/>
          </a:stretch>
        </p:blipFill>
        <p:spPr>
          <a:xfrm>
            <a:off x="5105400" y="4495799"/>
            <a:ext cx="3276600" cy="1366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74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But more WHAT coming out?</a:t>
            </a:r>
          </a:p>
        </p:txBody>
      </p:sp>
      <p:sp>
        <p:nvSpPr>
          <p:cNvPr id="174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2362200"/>
            <a:ext cx="8686800" cy="41148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We can't get more POWER out of the bottom coil than was put into the top coil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That would be creating power (and thus not conserving energy)!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we CAN change the </a:t>
            </a:r>
            <a:r>
              <a:rPr b="1"/>
              <a:t>form</a:t>
            </a:r>
            <a:r>
              <a:t> of that constant power = </a:t>
            </a:r>
            <a:r>
              <a:rPr b="1"/>
              <a:t>Current</a:t>
            </a:r>
            <a:r>
              <a:t> x </a:t>
            </a:r>
            <a:r>
              <a:rPr b="1"/>
              <a:t>Voltage</a:t>
            </a:r>
          </a:p>
          <a:p>
            <a:pPr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But which goes up, which goes down?</a:t>
            </a:r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Hint: The longer wire in the 2</a:t>
            </a:r>
            <a:r>
              <a:rPr baseline="30000"/>
              <a:t>nd</a:t>
            </a:r>
            <a:r>
              <a:t> coil more strongly resists flow of current</a:t>
            </a:r>
          </a:p>
          <a:p>
            <a:pPr>
              <a:defRPr sz="1800">
                <a:solidFill>
                  <a:srgbClr val="FFCC66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With coils above we'd get higher voltage but lower current out of the bottom coil</a:t>
            </a:r>
          </a:p>
        </p:txBody>
      </p:sp>
      <p:pic>
        <p:nvPicPr>
          <p:cNvPr id="174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14624" t="30000" r="13500" b="20999"/>
          <a:stretch>
            <a:fillRect/>
          </a:stretch>
        </p:blipFill>
        <p:spPr>
          <a:xfrm>
            <a:off x="895478" y="914400"/>
            <a:ext cx="2533522" cy="129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1125" t="25500" b="19499"/>
          <a:stretch>
            <a:fillRect/>
          </a:stretch>
        </p:blipFill>
        <p:spPr>
          <a:xfrm>
            <a:off x="5105400" y="838200"/>
            <a:ext cx="3276600" cy="1366978"/>
          </a:xfrm>
          <a:prstGeom prst="rect">
            <a:avLst/>
          </a:prstGeom>
          <a:ln w="12700">
            <a:miter lim="400000"/>
          </a:ln>
        </p:spPr>
      </p:pic>
      <p:sp>
        <p:nvSpPr>
          <p:cNvPr id="1748" name="Right Arrow 6"/>
          <p:cNvSpPr/>
          <p:nvPr/>
        </p:nvSpPr>
        <p:spPr>
          <a:xfrm>
            <a:off x="3810000" y="1219200"/>
            <a:ext cx="914400" cy="4815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BC901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More generally:</a:t>
            </a:r>
          </a:p>
        </p:txBody>
      </p:sp>
      <p:sp>
        <p:nvSpPr>
          <p:cNvPr id="175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57150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For a </a:t>
            </a:r>
            <a:r>
              <a:rPr b="1">
                <a:solidFill>
                  <a:srgbClr val="FBC901"/>
                </a:solidFill>
              </a:rPr>
              <a:t>TRANSFORMER</a:t>
            </a:r>
            <a:r>
              <a:t> (which IS two such closely spaced coils), with </a:t>
            </a:r>
          </a:p>
          <a:p>
            <a:pPr>
              <a:tabLst>
                <a:tab pos="444500" algn="l"/>
                <a:tab pos="9144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1">
                <a:solidFill>
                  <a:srgbClr val="FBC901"/>
                </a:solidFill>
              </a:rPr>
              <a:t>N </a:t>
            </a:r>
            <a:r>
              <a:rPr b="1" baseline="-25000">
                <a:solidFill>
                  <a:srgbClr val="FBC901"/>
                </a:solidFill>
              </a:rPr>
              <a:t>in</a:t>
            </a:r>
            <a:r>
              <a:rPr b="1">
                <a:solidFill>
                  <a:srgbClr val="FBC901"/>
                </a:solidFill>
              </a:rPr>
              <a:t> </a:t>
            </a:r>
            <a:r>
              <a:rPr b="1"/>
              <a:t>= number of input turns	</a:t>
            </a:r>
            <a:r>
              <a:rPr b="1">
                <a:solidFill>
                  <a:srgbClr val="FBC901"/>
                </a:solidFill>
              </a:rPr>
              <a:t>N </a:t>
            </a:r>
            <a:r>
              <a:rPr b="1" baseline="-25000">
                <a:solidFill>
                  <a:srgbClr val="FBC901"/>
                </a:solidFill>
              </a:rPr>
              <a:t>out</a:t>
            </a:r>
            <a:r>
              <a:rPr b="1">
                <a:solidFill>
                  <a:srgbClr val="FBC901"/>
                </a:solidFill>
              </a:rPr>
              <a:t> </a:t>
            </a:r>
            <a:r>
              <a:rPr b="1"/>
              <a:t>= number of output turns</a:t>
            </a:r>
          </a:p>
          <a:p>
            <a:pPr>
              <a:tabLst>
                <a:tab pos="444500" algn="l"/>
                <a:tab pos="914400" algn="l"/>
              </a:tabLst>
              <a:defRPr sz="2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Apply an AC SIGNAL to the "input" coil </a:t>
            </a:r>
          </a:p>
          <a:p>
            <a:pPr>
              <a:tabLst>
                <a:tab pos="444500" algn="l"/>
                <a:tab pos="9144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Because unchanging DC signals produce no magnetic induction!</a:t>
            </a:r>
          </a:p>
          <a:p>
            <a:pPr>
              <a:tabLst>
                <a:tab pos="444500" algn="l"/>
                <a:tab pos="914400" algn="l"/>
              </a:tabLst>
              <a:defRPr sz="2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Between the coils, voltages and currents will then be "transformed" as:</a:t>
            </a:r>
          </a:p>
          <a:p>
            <a:pPr>
              <a:tabLst>
                <a:tab pos="444500" algn="l"/>
                <a:tab pos="914400" algn="l"/>
              </a:tabLst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14400" algn="l"/>
              </a:tabLst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Voltage </a:t>
            </a:r>
            <a:r>
              <a:rPr baseline="-25000"/>
              <a:t>out</a:t>
            </a:r>
            <a:r>
              <a:t>  / Voltage </a:t>
            </a:r>
            <a:r>
              <a:rPr baseline="-25000"/>
              <a:t>in</a:t>
            </a:r>
            <a:r>
              <a:t> = N </a:t>
            </a:r>
            <a:r>
              <a:rPr baseline="-25000"/>
              <a:t>out</a:t>
            </a:r>
            <a:r>
              <a:t>  /  N </a:t>
            </a:r>
            <a:r>
              <a:rPr baseline="-25000"/>
              <a:t>in</a:t>
            </a:r>
            <a:r>
              <a:t> </a:t>
            </a:r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Which, for </a:t>
            </a:r>
            <a:r>
              <a:rPr b="1"/>
              <a:t>Power </a:t>
            </a:r>
            <a:r>
              <a:rPr b="1" baseline="-25000"/>
              <a:t>in</a:t>
            </a:r>
            <a:r>
              <a:rPr b="1"/>
              <a:t> </a:t>
            </a:r>
            <a:r>
              <a:t>=  </a:t>
            </a:r>
            <a:r>
              <a:rPr b="1"/>
              <a:t>Power </a:t>
            </a:r>
            <a:r>
              <a:rPr b="1" baseline="-25000"/>
              <a:t>out</a:t>
            </a:r>
            <a:r>
              <a:rPr b="1"/>
              <a:t>  </a:t>
            </a:r>
            <a:r>
              <a:t>(i.e., </a:t>
            </a:r>
            <a:r>
              <a:rPr b="1"/>
              <a:t>V</a:t>
            </a:r>
            <a:r>
              <a:rPr b="1" baseline="-25000"/>
              <a:t>in</a:t>
            </a:r>
            <a:r>
              <a:rPr b="1"/>
              <a:t> x I</a:t>
            </a:r>
            <a:r>
              <a:rPr b="1" baseline="-25000"/>
              <a:t>in</a:t>
            </a:r>
            <a:r>
              <a:rPr b="1"/>
              <a:t> </a:t>
            </a:r>
            <a:r>
              <a:t>= </a:t>
            </a:r>
            <a:r>
              <a:rPr b="1"/>
              <a:t>V</a:t>
            </a:r>
            <a:r>
              <a:rPr b="1" baseline="-25000"/>
              <a:t>out </a:t>
            </a:r>
            <a:r>
              <a:rPr b="1"/>
              <a:t>x I</a:t>
            </a:r>
            <a:r>
              <a:rPr b="1" baseline="-25000"/>
              <a:t>out</a:t>
            </a:r>
            <a:r>
              <a:t>) requires that:</a:t>
            </a:r>
          </a:p>
          <a:p>
            <a:pPr>
              <a:tabLst>
                <a:tab pos="444500" algn="l"/>
                <a:tab pos="914400" algn="l"/>
              </a:tabLst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14400" algn="l"/>
              </a:tabLst>
              <a:defRPr sz="1800" b="1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Current </a:t>
            </a:r>
            <a:r>
              <a:rPr baseline="-25000"/>
              <a:t>out</a:t>
            </a:r>
            <a:r>
              <a:t>  / Current  </a:t>
            </a:r>
            <a:r>
              <a:rPr baseline="-25000"/>
              <a:t>in</a:t>
            </a:r>
            <a:r>
              <a:t> = N </a:t>
            </a:r>
            <a:r>
              <a:rPr baseline="-25000"/>
              <a:t>in</a:t>
            </a:r>
            <a:r>
              <a:t>  /  N </a:t>
            </a:r>
            <a:r>
              <a:rPr baseline="-25000"/>
              <a:t>out</a:t>
            </a:r>
            <a:r>
              <a:t> 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But that is for IDEALLY EFFICIENT magnetic induction!</a:t>
            </a:r>
          </a:p>
        </p:txBody>
      </p:sp>
      <p:sp>
        <p:nvSpPr>
          <p:cNvPr id="175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915400" cy="39624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It's the part of the magnetic field sweeping through the 2nd coil that does the work</a:t>
            </a:r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in our simple "transformers" above, most magnetic field is way out in space</a:t>
            </a:r>
          </a:p>
          <a:p>
            <a:pPr>
              <a:tabLst>
                <a:tab pos="444500" algn="l"/>
                <a:tab pos="9144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Doing very little to couple the input and output coils together!</a:t>
            </a:r>
          </a:p>
          <a:p>
            <a:pPr>
              <a:tabLst>
                <a:tab pos="444500" algn="l"/>
                <a:tab pos="914400" algn="l"/>
              </a:tabLst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solidFill>
                  <a:srgbClr val="FFDE1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So an efficient </a:t>
            </a:r>
            <a:r>
              <a:rPr b="1"/>
              <a:t>transformer</a:t>
            </a:r>
            <a:r>
              <a:t> must redirect/concentrate magnetic fields</a:t>
            </a:r>
          </a:p>
          <a:p>
            <a:pPr>
              <a:tabLst>
                <a:tab pos="444500" algn="l"/>
                <a:tab pos="9144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Which (as we did with motors) can be done by adding "pole pieces"</a:t>
            </a:r>
          </a:p>
          <a:p>
            <a:pPr>
              <a:tabLst>
                <a:tab pos="444500" algn="l"/>
                <a:tab pos="9144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Consisting of materials that, like iron, tend to "suck in magnetic fields"</a:t>
            </a:r>
          </a:p>
          <a:p>
            <a:pPr>
              <a:tabLst>
                <a:tab pos="444500" algn="l"/>
                <a:tab pos="9144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(Remember?  Due to reorientation of "electron spins")</a:t>
            </a:r>
          </a:p>
        </p:txBody>
      </p:sp>
      <p:grpSp>
        <p:nvGrpSpPr>
          <p:cNvPr id="1760" name="Group 8"/>
          <p:cNvGrpSpPr/>
          <p:nvPr/>
        </p:nvGrpSpPr>
        <p:grpSpPr>
          <a:xfrm>
            <a:off x="870828" y="5028017"/>
            <a:ext cx="7434973" cy="1601384"/>
            <a:chOff x="0" y="0"/>
            <a:chExt cx="7434971" cy="1601383"/>
          </a:xfrm>
        </p:grpSpPr>
        <p:pic>
          <p:nvPicPr>
            <p:cNvPr id="1755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28230"/>
              <a:ext cx="1896571" cy="1512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6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10968" y="-1"/>
              <a:ext cx="1748977" cy="160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7" name="Right Arrow 5"/>
            <p:cNvSpPr/>
            <p:nvPr/>
          </p:nvSpPr>
          <p:spPr>
            <a:xfrm>
              <a:off x="2201368" y="605090"/>
              <a:ext cx="427547" cy="30931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BC90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DE10"/>
                  </a:solidFill>
                </a:defRPr>
              </a:pPr>
              <a:endParaRPr/>
            </a:p>
          </p:txBody>
        </p:sp>
        <p:sp>
          <p:nvSpPr>
            <p:cNvPr id="1758" name="Right Arrow 6"/>
            <p:cNvSpPr/>
            <p:nvPr/>
          </p:nvSpPr>
          <p:spPr>
            <a:xfrm>
              <a:off x="4868369" y="605090"/>
              <a:ext cx="427547" cy="30931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BC90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DE10"/>
                  </a:solidFill>
                </a:defRPr>
              </a:pPr>
              <a:endParaRPr/>
            </a:p>
          </p:txBody>
        </p:sp>
        <p:pic>
          <p:nvPicPr>
            <p:cNvPr id="1759" name="Picture 7" descr="Picture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554169" y="1182"/>
              <a:ext cx="1880803" cy="160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Rectangle 2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For anyone interested in the details:</a:t>
            </a:r>
          </a:p>
        </p:txBody>
      </p:sp>
      <p:sp>
        <p:nvSpPr>
          <p:cNvPr id="176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1447800"/>
            <a:ext cx="8915400" cy="3962400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Those </a:t>
            </a:r>
            <a:r>
              <a:rPr b="1">
                <a:solidFill>
                  <a:srgbClr val="FBC901"/>
                </a:solidFill>
              </a:rPr>
              <a:t>more efficient transformer designs </a:t>
            </a:r>
            <a:r>
              <a:t>are fully explained in my </a:t>
            </a:r>
          </a:p>
          <a:p>
            <a:pPr algn="ctr">
              <a:tabLst>
                <a:tab pos="444500" algn="l"/>
                <a:tab pos="914400" algn="l"/>
              </a:tabLst>
              <a:defRPr sz="11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144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virtual reality animations </a:t>
            </a:r>
            <a:r>
              <a:rPr b="0"/>
              <a:t>on this note set's </a:t>
            </a:r>
            <a:r>
              <a:t>Resources Webpage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link</a:t>
            </a:r>
            <a:r>
              <a:t>)</a:t>
            </a:r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rather than further risk </a:t>
            </a:r>
            <a:r>
              <a:rPr b="1"/>
              <a:t>brain freeze</a:t>
            </a:r>
            <a:r>
              <a:t>, I think it's more important that I now</a:t>
            </a:r>
          </a:p>
          <a:p>
            <a:pPr algn="ctr">
              <a:tabLst>
                <a:tab pos="444500" algn="l"/>
                <a:tab pos="9144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144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wrap up with a summary of this note set's most important points: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Rectangle 2"/>
          <p:cNvSpPr txBox="1">
            <a:spLocks noGrp="1"/>
          </p:cNvSpPr>
          <p:nvPr>
            <p:ph type="title"/>
          </p:nvPr>
        </p:nvSpPr>
        <p:spPr>
          <a:xfrm>
            <a:off x="304800" y="101600"/>
            <a:ext cx="8534400" cy="533400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n w="9525">
                  <a:solidFill>
                    <a:srgbClr val="FFDE10"/>
                  </a:solidFill>
                </a:ln>
                <a:solidFill>
                  <a:srgbClr val="FFDE1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Magnetic Induction</a:t>
            </a:r>
            <a:r>
              <a:rPr>
                <a:ln>
                  <a:noFill/>
                </a:ln>
                <a:solidFill>
                  <a:srgbClr val="E5FFFF"/>
                </a:solidFill>
              </a:rPr>
              <a:t> provides the basis of:</a:t>
            </a:r>
          </a:p>
        </p:txBody>
      </p:sp>
      <p:sp>
        <p:nvSpPr>
          <p:cNvPr id="176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686800" cy="6019800"/>
          </a:xfrm>
          <a:prstGeom prst="rect">
            <a:avLst/>
          </a:prstGeom>
        </p:spPr>
        <p:txBody>
          <a:bodyPr/>
          <a:lstStyle/>
          <a:p>
            <a:pPr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 b="1">
                <a:solidFill>
                  <a:srgbClr val="FFDE1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DC electric motors </a:t>
            </a:r>
            <a:r>
              <a:rPr b="0">
                <a:solidFill>
                  <a:srgbClr val="FFFFFF"/>
                </a:solidFill>
              </a:rPr>
              <a:t>which, if we </a:t>
            </a:r>
            <a:r>
              <a:rPr>
                <a:solidFill>
                  <a:srgbClr val="FFFFFF"/>
                </a:solidFill>
              </a:rPr>
              <a:t>drive</a:t>
            </a:r>
            <a:r>
              <a:rPr b="0">
                <a:solidFill>
                  <a:srgbClr val="FFFFFF"/>
                </a:solidFill>
              </a:rPr>
              <a:t> their rotation, become </a:t>
            </a:r>
            <a:r>
              <a:t>DC generators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 b="1">
                <a:solidFill>
                  <a:srgbClr val="FFDE1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AC electric motors </a:t>
            </a:r>
            <a:r>
              <a:rPr b="0">
                <a:solidFill>
                  <a:srgbClr val="FFFFFF"/>
                </a:solidFill>
              </a:rPr>
              <a:t>which, if we </a:t>
            </a:r>
            <a:r>
              <a:rPr>
                <a:solidFill>
                  <a:srgbClr val="FFFFFF"/>
                </a:solidFill>
              </a:rPr>
              <a:t>drive</a:t>
            </a:r>
            <a:r>
              <a:rPr b="0">
                <a:solidFill>
                  <a:srgbClr val="FFFFFF"/>
                </a:solidFill>
              </a:rPr>
              <a:t> their rotation, become </a:t>
            </a:r>
            <a:r>
              <a:t>AC generators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Including Nikola Tesla's clever </a:t>
            </a:r>
            <a:r>
              <a:rPr b="1"/>
              <a:t>AC induction / "brushless" motor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9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Which requires nothing other than a piece of metal for the rotor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14400" algn="l"/>
                <a:tab pos="13589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		(for which there is a similar - but not identical - generator design)</a:t>
            </a:r>
          </a:p>
          <a:p>
            <a:pPr>
              <a:tabLst>
                <a:tab pos="444500" algn="l"/>
                <a:tab pos="914400" algn="l"/>
                <a:tab pos="1358900" algn="l"/>
              </a:tabLst>
              <a:defRPr sz="32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MOTORS (along with heaters) are our #1 consumers of electrical power</a:t>
            </a:r>
          </a:p>
          <a:p>
            <a:pPr algn="ctr"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GENERATORS now provide 99% of that U.S. electrical power</a:t>
            </a:r>
          </a:p>
          <a:p>
            <a:pPr algn="ctr">
              <a:defRPr sz="1800" b="1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t>(With the remaining 1% is instead provided by photovoltaic solar cells)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2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7543800" cy="457200"/>
          </a:xfrm>
          <a:prstGeom prst="rect">
            <a:avLst/>
          </a:prstGeom>
        </p:spPr>
        <p:txBody>
          <a:bodyPr/>
          <a:lstStyle>
            <a:lvl1pPr algn="l"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Then, based on experiments such as this:</a:t>
            </a:r>
          </a:p>
        </p:txBody>
      </p:sp>
      <p:sp>
        <p:nvSpPr>
          <p:cNvPr id="158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52400" y="1961872"/>
            <a:ext cx="8991600" cy="1543329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We figured out that, in addition to permanent magnets,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sz="1800" b="1">
                <a:latin typeface="+mn-lt"/>
                <a:ea typeface="+mn-ea"/>
                <a:cs typeface="+mn-cs"/>
                <a:sym typeface="Arial"/>
              </a:defRPr>
            </a:pPr>
            <a:r>
              <a:t>Flowing Electric Charge produces Magnetism </a:t>
            </a:r>
            <a:r>
              <a:rPr b="0"/>
              <a:t>= </a:t>
            </a:r>
            <a:r>
              <a:rPr>
                <a:solidFill>
                  <a:srgbClr val="FBC901"/>
                </a:solidFill>
              </a:rPr>
              <a:t>ELECTRO-MAGNETISM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Which is described by "hand rules" (this set is known as </a:t>
            </a:r>
            <a:r>
              <a:rPr b="1">
                <a:solidFill>
                  <a:srgbClr val="FBC901"/>
                </a:solidFill>
              </a:rPr>
              <a:t>Lenz's Law</a:t>
            </a:r>
            <a:r>
              <a:t>):</a:t>
            </a:r>
          </a:p>
        </p:txBody>
      </p:sp>
      <p:pic>
        <p:nvPicPr>
          <p:cNvPr id="15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3600" y="304800"/>
            <a:ext cx="2971800" cy="162807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Rectangle 3"/>
          <p:cNvSpPr txBox="1"/>
          <p:nvPr/>
        </p:nvSpPr>
        <p:spPr>
          <a:xfrm>
            <a:off x="4648200" y="3657600"/>
            <a:ext cx="4572000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sz="16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Left Hand Rule </a:t>
            </a:r>
            <a:r>
              <a:rPr b="0">
                <a:solidFill>
                  <a:srgbClr val="FFFFFF"/>
                </a:solidFill>
              </a:rPr>
              <a:t>for</a:t>
            </a:r>
            <a:r>
              <a:rPr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34F20D"/>
                </a:solidFill>
              </a:rPr>
              <a:t>moving – charge</a:t>
            </a:r>
            <a:r>
              <a:t> </a:t>
            </a:r>
          </a:p>
        </p:txBody>
      </p:sp>
      <p:sp>
        <p:nvSpPr>
          <p:cNvPr id="161" name="Rectangle 3"/>
          <p:cNvSpPr txBox="1"/>
          <p:nvPr/>
        </p:nvSpPr>
        <p:spPr>
          <a:xfrm>
            <a:off x="0" y="3657600"/>
            <a:ext cx="4572000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sz="1600"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Right Hand Rule </a:t>
            </a:r>
            <a:r>
              <a:rPr b="0">
                <a:solidFill>
                  <a:srgbClr val="FFFFFF"/>
                </a:solidFill>
              </a:rPr>
              <a:t>for </a:t>
            </a:r>
            <a:r>
              <a:rPr>
                <a:solidFill>
                  <a:srgbClr val="FF7080"/>
                </a:solidFill>
              </a:rPr>
              <a:t>moving + charge</a:t>
            </a:r>
          </a:p>
        </p:txBody>
      </p:sp>
      <p:grpSp>
        <p:nvGrpSpPr>
          <p:cNvPr id="169" name="Group"/>
          <p:cNvGrpSpPr/>
          <p:nvPr/>
        </p:nvGrpSpPr>
        <p:grpSpPr>
          <a:xfrm>
            <a:off x="1069850" y="4114800"/>
            <a:ext cx="2435350" cy="1828800"/>
            <a:chOff x="0" y="0"/>
            <a:chExt cx="2435349" cy="1828800"/>
          </a:xfrm>
        </p:grpSpPr>
        <p:pic>
          <p:nvPicPr>
            <p:cNvPr id="162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435350" cy="1828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" name="Rectangle 23"/>
            <p:cNvSpPr/>
            <p:nvPr/>
          </p:nvSpPr>
          <p:spPr>
            <a:xfrm>
              <a:off x="663975" y="228600"/>
              <a:ext cx="1062366" cy="22860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4" name="TextBox 24"/>
            <p:cNvSpPr txBox="1"/>
            <p:nvPr/>
          </p:nvSpPr>
          <p:spPr>
            <a:xfrm>
              <a:off x="622991" y="228600"/>
              <a:ext cx="1239427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>
                  <a:solidFill>
                    <a:srgbClr val="FF708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+</a:t>
              </a:r>
              <a:r>
                <a:rPr b="0"/>
                <a:t> Charge Flow</a:t>
              </a:r>
            </a:p>
          </p:txBody>
        </p:sp>
        <p:sp>
          <p:nvSpPr>
            <p:cNvPr id="165" name="Rectangle 21"/>
            <p:cNvSpPr/>
            <p:nvPr/>
          </p:nvSpPr>
          <p:spPr>
            <a:xfrm>
              <a:off x="700046" y="823915"/>
              <a:ext cx="961188" cy="17714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6" name="TextBox 22"/>
            <p:cNvSpPr txBox="1"/>
            <p:nvPr/>
          </p:nvSpPr>
          <p:spPr>
            <a:xfrm>
              <a:off x="616435" y="766765"/>
              <a:ext cx="1121386" cy="4678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600" b="0">
                  <a:solidFill>
                    <a:srgbClr val="0A85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B</a:t>
              </a:r>
              <a:r>
                <a:rPr sz="1400"/>
                <a:t> </a:t>
              </a:r>
              <a:r>
                <a:rPr sz="1100"/>
                <a:t>Magnetic Field</a:t>
              </a:r>
            </a:p>
          </p:txBody>
        </p:sp>
        <p:sp>
          <p:nvSpPr>
            <p:cNvPr id="167" name="Rectangle 20"/>
            <p:cNvSpPr/>
            <p:nvPr/>
          </p:nvSpPr>
          <p:spPr>
            <a:xfrm>
              <a:off x="2242771" y="1416044"/>
              <a:ext cx="177061" cy="2286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8" name="Right Triangle 16"/>
            <p:cNvSpPr/>
            <p:nvPr/>
          </p:nvSpPr>
          <p:spPr>
            <a:xfrm>
              <a:off x="76199" y="41276"/>
              <a:ext cx="244279" cy="57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79" name="Group"/>
          <p:cNvGrpSpPr/>
          <p:nvPr/>
        </p:nvGrpSpPr>
        <p:grpSpPr>
          <a:xfrm>
            <a:off x="5638800" y="4114800"/>
            <a:ext cx="2419832" cy="1830391"/>
            <a:chOff x="0" y="0"/>
            <a:chExt cx="2419831" cy="1830390"/>
          </a:xfrm>
        </p:grpSpPr>
        <p:pic>
          <p:nvPicPr>
            <p:cNvPr id="170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>
              <a:off x="0" y="1589"/>
              <a:ext cx="2419832" cy="182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" name="Rectangle 36"/>
            <p:cNvSpPr/>
            <p:nvPr/>
          </p:nvSpPr>
          <p:spPr>
            <a:xfrm>
              <a:off x="775460" y="833528"/>
              <a:ext cx="961188" cy="17714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2" name="TextBox 37"/>
            <p:cNvSpPr txBox="1"/>
            <p:nvPr/>
          </p:nvSpPr>
          <p:spPr>
            <a:xfrm>
              <a:off x="691849" y="776377"/>
              <a:ext cx="1121386" cy="4678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600" b="0">
                  <a:solidFill>
                    <a:srgbClr val="0A85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B</a:t>
              </a:r>
              <a:r>
                <a:rPr sz="1400"/>
                <a:t> </a:t>
              </a:r>
              <a:r>
                <a:rPr sz="1100"/>
                <a:t>Magnetic Field</a:t>
              </a:r>
            </a:p>
          </p:txBody>
        </p:sp>
        <p:sp>
          <p:nvSpPr>
            <p:cNvPr id="173" name="Rectangle 34"/>
            <p:cNvSpPr/>
            <p:nvPr/>
          </p:nvSpPr>
          <p:spPr>
            <a:xfrm>
              <a:off x="700046" y="227956"/>
              <a:ext cx="1062366" cy="2286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4" name="TextBox 35"/>
            <p:cNvSpPr txBox="1"/>
            <p:nvPr/>
          </p:nvSpPr>
          <p:spPr>
            <a:xfrm>
              <a:off x="531182" y="227956"/>
              <a:ext cx="1239427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>
                  <a:solidFill>
                    <a:srgbClr val="34F20D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-</a:t>
              </a:r>
              <a:r>
                <a:rPr b="0"/>
                <a:t> Charge Flow</a:t>
              </a:r>
            </a:p>
          </p:txBody>
        </p:sp>
        <p:sp>
          <p:nvSpPr>
            <p:cNvPr id="175" name="Rectangle 31"/>
            <p:cNvSpPr/>
            <p:nvPr/>
          </p:nvSpPr>
          <p:spPr>
            <a:xfrm>
              <a:off x="8197" y="1414465"/>
              <a:ext cx="177061" cy="2286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6" name="Rectangle 32"/>
            <p:cNvSpPr/>
            <p:nvPr/>
          </p:nvSpPr>
          <p:spPr>
            <a:xfrm rot="17593823">
              <a:off x="1977756" y="377429"/>
              <a:ext cx="506509" cy="6031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7" name="Straight Arrow Connector 33"/>
            <p:cNvSpPr/>
            <p:nvPr/>
          </p:nvSpPr>
          <p:spPr>
            <a:xfrm flipH="1">
              <a:off x="2126372" y="174863"/>
              <a:ext cx="183208" cy="39822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8" name="Right Triangle 27"/>
            <p:cNvSpPr/>
            <p:nvPr/>
          </p:nvSpPr>
          <p:spPr>
            <a:xfrm flipH="1">
              <a:off x="2091942" y="0"/>
              <a:ext cx="227885" cy="571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80" name="Rectangle 3"/>
          <p:cNvSpPr txBox="1"/>
          <p:nvPr/>
        </p:nvSpPr>
        <p:spPr>
          <a:xfrm>
            <a:off x="0" y="6172200"/>
            <a:ext cx="4572000" cy="3241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Thumb in direction of </a:t>
            </a:r>
            <a:r>
              <a:rPr b="1">
                <a:solidFill>
                  <a:srgbClr val="FF7080"/>
                </a:solidFill>
              </a:rPr>
              <a:t>+ charge </a:t>
            </a:r>
            <a:r>
              <a:t>flow,</a:t>
            </a:r>
            <a:endParaRPr sz="300"/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Magnetic field is along curled right fingers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	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81" name="Rectangle 3"/>
          <p:cNvSpPr txBox="1"/>
          <p:nvPr/>
        </p:nvSpPr>
        <p:spPr>
          <a:xfrm>
            <a:off x="4648200" y="6172200"/>
            <a:ext cx="4495800" cy="3241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Thumb in direction of </a:t>
            </a:r>
            <a:r>
              <a:rPr b="1">
                <a:solidFill>
                  <a:srgbClr val="34F20D"/>
                </a:solidFill>
              </a:rPr>
              <a:t>- charge </a:t>
            </a:r>
            <a:r>
              <a:t>flow.</a:t>
            </a:r>
            <a:endParaRPr sz="300"/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Magnetic field is along curled left fingers</a:t>
            </a:r>
            <a:endParaRPr sz="1600"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		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Rectangle 2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534400" cy="685800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n w="9525">
                  <a:solidFill>
                    <a:srgbClr val="FFDE10"/>
                  </a:solidFill>
                </a:ln>
                <a:solidFill>
                  <a:srgbClr val="FFDE1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Magnetic Induction</a:t>
            </a:r>
            <a:r>
              <a:rPr>
                <a:ln>
                  <a:noFill/>
                </a:ln>
                <a:solidFill>
                  <a:srgbClr val="E5FFFF"/>
                </a:solidFill>
              </a:rPr>
              <a:t> also provides the basis for:</a:t>
            </a:r>
          </a:p>
        </p:txBody>
      </p:sp>
      <p:sp>
        <p:nvSpPr>
          <p:cNvPr id="1769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762000"/>
            <a:ext cx="8763000" cy="5943600"/>
          </a:xfrm>
          <a:prstGeom prst="rect">
            <a:avLst/>
          </a:prstGeom>
        </p:spPr>
        <p:txBody>
          <a:bodyPr/>
          <a:lstStyle/>
          <a:p>
            <a:pPr defTabSz="850391">
              <a:tabLst>
                <a:tab pos="406400" algn="l"/>
                <a:tab pos="838200" algn="l"/>
                <a:tab pos="1257300" algn="l"/>
              </a:tabLst>
              <a:defRPr sz="1674" b="1">
                <a:solidFill>
                  <a:srgbClr val="FFDE10"/>
                </a:solidFill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AC transformers </a:t>
            </a:r>
            <a:r>
              <a:rPr b="0">
                <a:solidFill>
                  <a:srgbClr val="FFFFFF"/>
                </a:solidFill>
              </a:rPr>
              <a:t>which allow us to alter AC voltages and currents</a:t>
            </a:r>
          </a:p>
          <a:p>
            <a:pPr defTabSz="850391">
              <a:tabLst>
                <a:tab pos="406400" algn="l"/>
                <a:tab pos="838200" algn="l"/>
                <a:tab pos="1257300" algn="l"/>
              </a:tabLst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573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And to do this cheaply, compactly, and very efficiently</a:t>
            </a:r>
          </a:p>
          <a:p>
            <a:pPr defTabSz="850391">
              <a:tabLst>
                <a:tab pos="406400" algn="l"/>
                <a:tab pos="838200" algn="l"/>
                <a:tab pos="1257300" algn="l"/>
              </a:tabLst>
              <a:defRPr sz="1302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57300" algn="l"/>
                <a:tab pos="16891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For motors, AC power is more versatile &amp; more controllable:</a:t>
            </a:r>
          </a:p>
          <a:p>
            <a:pPr defTabSz="850391">
              <a:tabLst>
                <a:tab pos="406400" algn="l"/>
                <a:tab pos="838200" algn="l"/>
                <a:tab pos="1257300" algn="l"/>
                <a:tab pos="1689100" algn="l"/>
              </a:tabLst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57300" algn="l"/>
                <a:tab pos="16891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DC motors change speed any time the voltage wanders or the load changes</a:t>
            </a:r>
          </a:p>
          <a:p>
            <a:pPr defTabSz="850391">
              <a:tabLst>
                <a:tab pos="406400" algn="l"/>
                <a:tab pos="838200" algn="l"/>
                <a:tab pos="1257300" algn="l"/>
                <a:tab pos="1689100" algn="l"/>
              </a:tabLst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57300" algn="l"/>
                <a:tab pos="16891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But AC motor speed is pretty much locked into the AC power frequency</a:t>
            </a:r>
            <a:endParaRPr sz="837"/>
          </a:p>
          <a:p>
            <a:pPr defTabSz="850391">
              <a:tabLst>
                <a:tab pos="406400" algn="l"/>
                <a:tab pos="838200" algn="l"/>
                <a:tab pos="1257300" algn="l"/>
                <a:tab pos="1689100" algn="l"/>
              </a:tabLst>
              <a:defRPr sz="1302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57300" algn="l"/>
                <a:tab pos="16891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And ONLY AC power can be "transformed" via </a:t>
            </a:r>
            <a:r>
              <a:rPr b="1"/>
              <a:t>transformers</a:t>
            </a:r>
            <a:r>
              <a:t> </a:t>
            </a:r>
          </a:p>
          <a:p>
            <a:pPr defTabSz="850391">
              <a:tabLst>
                <a:tab pos="406400" algn="l"/>
                <a:tab pos="838200" algn="l"/>
                <a:tab pos="1257300" algn="l"/>
                <a:tab pos="1689100" algn="l"/>
              </a:tabLst>
              <a:defRPr sz="744" b="1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57300" algn="l"/>
                <a:tab pos="1689100" algn="l"/>
              </a:tabLst>
              <a:defRPr sz="1674" b="1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b="0"/>
              <a:t>Allowing for separately optimized power transmission AND power consumption</a:t>
            </a:r>
          </a:p>
          <a:p>
            <a:pPr defTabSz="850391">
              <a:tabLst>
                <a:tab pos="406400" algn="l"/>
                <a:tab pos="838200" algn="l"/>
                <a:tab pos="1257300" algn="l"/>
                <a:tab pos="1689100" algn="l"/>
              </a:tabLst>
              <a:defRPr sz="1302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57300" algn="l"/>
                <a:tab pos="16891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Thus, while some early power systems were built with DC and others with AC,</a:t>
            </a:r>
          </a:p>
          <a:p>
            <a:pPr defTabSz="850391">
              <a:tabLst>
                <a:tab pos="406400" algn="l"/>
                <a:tab pos="838200" algn="l"/>
                <a:tab pos="1257300" algn="l"/>
                <a:tab pos="1689100" algn="l"/>
              </a:tabLst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57300" algn="l"/>
                <a:tab pos="16891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for instance in the US: Thomas Edison's ruthlessly promoted DC systems </a:t>
            </a:r>
          </a:p>
          <a:p>
            <a:pPr defTabSz="850391">
              <a:tabLst>
                <a:tab pos="406400" algn="l"/>
                <a:tab pos="838200" algn="l"/>
                <a:tab pos="1257300" algn="l"/>
                <a:tab pos="1689100" algn="l"/>
              </a:tabLst>
              <a:defRPr sz="651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50391">
              <a:tabLst>
                <a:tab pos="406400" algn="l"/>
                <a:tab pos="838200" algn="l"/>
                <a:tab pos="1257300" algn="l"/>
                <a:tab pos="16891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	versus Nikola Tesla &amp; George Westinghouse's AC systems</a:t>
            </a:r>
          </a:p>
          <a:p>
            <a:pPr defTabSz="850391">
              <a:defRPr sz="930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50391">
              <a:defRPr sz="465" b="1">
                <a:solidFill>
                  <a:srgbClr val="FFDE10"/>
                </a:solidFill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50391">
              <a:defRPr sz="1674" b="1">
                <a:solidFill>
                  <a:srgbClr val="FFDE10"/>
                </a:solidFill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By more effectively exploiting Magnetic Induction </a:t>
            </a:r>
          </a:p>
          <a:p>
            <a:pPr algn="ctr" defTabSz="850391">
              <a:defRPr sz="1674" b="1">
                <a:solidFill>
                  <a:srgbClr val="FFDE10"/>
                </a:solidFill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AC power systems won out . . . EVERYWHERE!</a:t>
            </a:r>
          </a:p>
          <a:p>
            <a:pPr defTabSz="850391">
              <a:tabLst>
                <a:tab pos="406400" algn="l"/>
                <a:tab pos="838200" algn="l"/>
                <a:tab pos="1257300" algn="l"/>
              </a:tabLst>
              <a:defRPr sz="1674">
                <a:effectLst>
                  <a:outerShdw blurRad="35433" dist="35433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77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>
            <a:lvl1pPr>
              <a:defRPr sz="24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Credits / Acknowledgements</a:t>
            </a:r>
          </a:p>
        </p:txBody>
      </p:sp>
      <p:sp>
        <p:nvSpPr>
          <p:cNvPr id="1773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990600"/>
            <a:ext cx="8534400" cy="5410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Some materials used in this class were developed under a National Science Foundation "Research Initiation Grant in Engineering Education" (RIGEE).</a:t>
            </a:r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Other materials, including the WeCanFigureThisOut.org "Virtual Lab" science education website, were developed under even earlier NSF "Course, Curriculum and Laboratory Improvement" (CCLI) and "Nanoscience Undergraduate Education" (NUE) awards.</a:t>
            </a:r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This set of notes was authored by John C. Bean who also created all figures not explicitly credited above.  </a:t>
            </a:r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400" u="sng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400" u="sng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400" u="sng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400">
                <a:solidFill>
                  <a:srgbClr val="FF33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Copyright John C. Bean</a:t>
            </a:r>
            <a:r>
              <a:rPr u="sng"/>
              <a:t> </a:t>
            </a:r>
          </a:p>
          <a:p>
            <a:pPr algn="ctr">
              <a:defRPr sz="800" u="sng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200"/>
              </a:spcBef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t>(However, permission is granted for use by individual instructors in non-profit academic institutions)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60960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Further experiments taught us that:</a:t>
            </a:r>
          </a:p>
        </p:txBody>
      </p:sp>
      <p:sp>
        <p:nvSpPr>
          <p:cNvPr id="184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76200" y="1143000"/>
            <a:ext cx="8991600" cy="16764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  <a:tab pos="1371600" algn="l"/>
              </a:tabLst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MOVING Magnetic Fields apply a force upon charges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6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This also occurs when charges MOVE THROUGH Magnetic Fields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But this force depends subtly on the directions of the Magnetic Field and the motion</a:t>
            </a:r>
          </a:p>
        </p:txBody>
      </p:sp>
      <p:pic>
        <p:nvPicPr>
          <p:cNvPr id="18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8483" y="152400"/>
            <a:ext cx="2249317" cy="1905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Rectangle 3"/>
          <p:cNvSpPr txBox="1"/>
          <p:nvPr/>
        </p:nvSpPr>
        <p:spPr>
          <a:xfrm>
            <a:off x="457200" y="3094703"/>
            <a:ext cx="365760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This geometry produces a force:</a:t>
            </a:r>
          </a:p>
        </p:txBody>
      </p:sp>
      <p:sp>
        <p:nvSpPr>
          <p:cNvPr id="187" name="Rectangle 3"/>
          <p:cNvSpPr txBox="1"/>
          <p:nvPr/>
        </p:nvSpPr>
        <p:spPr>
          <a:xfrm>
            <a:off x="4800600" y="3094703"/>
            <a:ext cx="365760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But this geometry does not:</a:t>
            </a:r>
          </a:p>
        </p:txBody>
      </p:sp>
      <p:grpSp>
        <p:nvGrpSpPr>
          <p:cNvPr id="195" name="Group"/>
          <p:cNvGrpSpPr/>
          <p:nvPr/>
        </p:nvGrpSpPr>
        <p:grpSpPr>
          <a:xfrm>
            <a:off x="5029200" y="3834581"/>
            <a:ext cx="2895600" cy="2700197"/>
            <a:chOff x="0" y="0"/>
            <a:chExt cx="2895599" cy="2700196"/>
          </a:xfrm>
        </p:grpSpPr>
        <p:sp>
          <p:nvSpPr>
            <p:cNvPr id="188" name="Up Arrow 9"/>
            <p:cNvSpPr/>
            <p:nvPr/>
          </p:nvSpPr>
          <p:spPr>
            <a:xfrm rot="10800000">
              <a:off x="1172915" y="1129381"/>
              <a:ext cx="276756" cy="12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29"/>
                  </a:moveTo>
                  <a:lnTo>
                    <a:pt x="10800" y="0"/>
                  </a:lnTo>
                  <a:lnTo>
                    <a:pt x="21600" y="2429"/>
                  </a:lnTo>
                  <a:lnTo>
                    <a:pt x="16200" y="2429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2429"/>
                  </a:lnTo>
                  <a:close/>
                </a:path>
              </a:pathLst>
            </a:custGeom>
            <a:solidFill>
              <a:srgbClr val="6D6D6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9" name="Oval 10"/>
            <p:cNvSpPr/>
            <p:nvPr/>
          </p:nvSpPr>
          <p:spPr>
            <a:xfrm>
              <a:off x="1171026" y="1108586"/>
              <a:ext cx="273625" cy="226143"/>
            </a:xfrm>
            <a:prstGeom prst="ellipse">
              <a:avLst/>
            </a:prstGeom>
            <a:solidFill>
              <a:srgbClr val="34F20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Down Arrow 11"/>
            <p:cNvSpPr/>
            <p:nvPr/>
          </p:nvSpPr>
          <p:spPr>
            <a:xfrm rot="10800000">
              <a:off x="1154093" y="543231"/>
              <a:ext cx="290557" cy="452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662"/>
                  </a:moveTo>
                  <a:lnTo>
                    <a:pt x="5400" y="14662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4662"/>
                  </a:lnTo>
                  <a:lnTo>
                    <a:pt x="21600" y="14662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BC90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Rectangle 3"/>
            <p:cNvSpPr txBox="1"/>
            <p:nvPr/>
          </p:nvSpPr>
          <p:spPr>
            <a:xfrm>
              <a:off x="609600" y="2435942"/>
              <a:ext cx="1422400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A4A4A4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Magnetic field</a:t>
              </a:r>
            </a:p>
          </p:txBody>
        </p:sp>
        <p:sp>
          <p:nvSpPr>
            <p:cNvPr id="192" name="Rectangle 3"/>
            <p:cNvSpPr txBox="1"/>
            <p:nvPr/>
          </p:nvSpPr>
          <p:spPr>
            <a:xfrm>
              <a:off x="0" y="1086465"/>
              <a:ext cx="1336557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34F20D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Electron</a:t>
              </a:r>
            </a:p>
          </p:txBody>
        </p:sp>
        <p:sp>
          <p:nvSpPr>
            <p:cNvPr id="193" name="Rectangle 3"/>
            <p:cNvSpPr txBox="1"/>
            <p:nvPr/>
          </p:nvSpPr>
          <p:spPr>
            <a:xfrm>
              <a:off x="1405556" y="1013885"/>
              <a:ext cx="1490044" cy="442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FC3A34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NO FORCE ON ELECTRON !</a:t>
              </a:r>
            </a:p>
          </p:txBody>
        </p:sp>
        <p:sp>
          <p:nvSpPr>
            <p:cNvPr id="194" name="Rectangle 3"/>
            <p:cNvSpPr txBox="1"/>
            <p:nvPr/>
          </p:nvSpPr>
          <p:spPr>
            <a:xfrm>
              <a:off x="339402" y="0"/>
              <a:ext cx="1870398" cy="442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Electron velocity as seen by magnet</a:t>
              </a:r>
            </a:p>
          </p:txBody>
        </p:sp>
      </p:grpSp>
      <p:grpSp>
        <p:nvGrpSpPr>
          <p:cNvPr id="204" name="Group"/>
          <p:cNvGrpSpPr/>
          <p:nvPr/>
        </p:nvGrpSpPr>
        <p:grpSpPr>
          <a:xfrm>
            <a:off x="872802" y="3619989"/>
            <a:ext cx="3103136" cy="2351893"/>
            <a:chOff x="0" y="0"/>
            <a:chExt cx="3103134" cy="2351892"/>
          </a:xfrm>
        </p:grpSpPr>
        <p:sp>
          <p:nvSpPr>
            <p:cNvPr id="196" name="Up Arrow 17"/>
            <p:cNvSpPr/>
            <p:nvPr/>
          </p:nvSpPr>
          <p:spPr>
            <a:xfrm rot="16200000">
              <a:off x="934377" y="1311957"/>
              <a:ext cx="276756" cy="12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29"/>
                  </a:moveTo>
                  <a:lnTo>
                    <a:pt x="10800" y="0"/>
                  </a:lnTo>
                  <a:lnTo>
                    <a:pt x="21600" y="2429"/>
                  </a:lnTo>
                  <a:lnTo>
                    <a:pt x="16200" y="2429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2429"/>
                  </a:lnTo>
                  <a:close/>
                </a:path>
              </a:pathLst>
            </a:custGeom>
            <a:solidFill>
              <a:srgbClr val="6D6D6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Oval 18"/>
            <p:cNvSpPr/>
            <p:nvPr/>
          </p:nvSpPr>
          <p:spPr>
            <a:xfrm>
              <a:off x="949419" y="1804960"/>
              <a:ext cx="273625" cy="226143"/>
            </a:xfrm>
            <a:prstGeom prst="ellipse">
              <a:avLst/>
            </a:prstGeom>
            <a:solidFill>
              <a:srgbClr val="34F20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8" name="Up Arrow 19"/>
            <p:cNvSpPr/>
            <p:nvPr/>
          </p:nvSpPr>
          <p:spPr>
            <a:xfrm rot="2686831">
              <a:off x="1374567" y="1251312"/>
              <a:ext cx="284469" cy="59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198"/>
                  </a:moveTo>
                  <a:lnTo>
                    <a:pt x="10800" y="0"/>
                  </a:lnTo>
                  <a:lnTo>
                    <a:pt x="21600" y="5198"/>
                  </a:lnTo>
                  <a:lnTo>
                    <a:pt x="16200" y="5198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5198"/>
                  </a:lnTo>
                  <a:close/>
                </a:path>
              </a:pathLst>
            </a:custGeom>
            <a:solidFill>
              <a:srgbClr val="34F20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Down Arrow 20"/>
            <p:cNvSpPr/>
            <p:nvPr/>
          </p:nvSpPr>
          <p:spPr>
            <a:xfrm rot="10800000">
              <a:off x="932488" y="1239604"/>
              <a:ext cx="290557" cy="452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662"/>
                  </a:moveTo>
                  <a:lnTo>
                    <a:pt x="5400" y="14662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4662"/>
                  </a:lnTo>
                  <a:lnTo>
                    <a:pt x="21600" y="14662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BC90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Rectangle 3"/>
            <p:cNvSpPr txBox="1"/>
            <p:nvPr/>
          </p:nvSpPr>
          <p:spPr>
            <a:xfrm>
              <a:off x="1632594" y="1770137"/>
              <a:ext cx="1422401" cy="264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A4A4A4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Magnetic field</a:t>
              </a:r>
            </a:p>
          </p:txBody>
        </p:sp>
        <p:sp>
          <p:nvSpPr>
            <p:cNvPr id="201" name="Rectangle 3"/>
            <p:cNvSpPr txBox="1"/>
            <p:nvPr/>
          </p:nvSpPr>
          <p:spPr>
            <a:xfrm>
              <a:off x="419175" y="2087637"/>
              <a:ext cx="1336558" cy="264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34F20D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Electron</a:t>
              </a:r>
            </a:p>
          </p:txBody>
        </p:sp>
        <p:sp>
          <p:nvSpPr>
            <p:cNvPr id="202" name="Rectangle 3"/>
            <p:cNvSpPr txBox="1"/>
            <p:nvPr/>
          </p:nvSpPr>
          <p:spPr>
            <a:xfrm rot="18800021">
              <a:off x="1401530" y="583822"/>
              <a:ext cx="1811758" cy="478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34F20D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Force on Electron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34F20D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(back into page)</a:t>
              </a:r>
            </a:p>
          </p:txBody>
        </p:sp>
        <p:sp>
          <p:nvSpPr>
            <p:cNvPr id="203" name="Rectangle 3"/>
            <p:cNvSpPr txBox="1"/>
            <p:nvPr/>
          </p:nvSpPr>
          <p:spPr>
            <a:xfrm>
              <a:off x="0" y="647211"/>
              <a:ext cx="2022798" cy="478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Electron velocity as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seen by magnet</a:t>
              </a:r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Which can be described by a another set of "hand rules"</a:t>
            </a:r>
          </a:p>
        </p:txBody>
      </p:sp>
      <p:sp>
        <p:nvSpPr>
          <p:cNvPr id="20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686800" cy="5791200"/>
          </a:xfrm>
          <a:prstGeom prst="rect">
            <a:avLst/>
          </a:prstGeom>
        </p:spPr>
        <p:txBody>
          <a:bodyPr/>
          <a:lstStyle/>
          <a:p>
            <a:pPr algn="ctr">
              <a:defRPr sz="1800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Right Hand Rule for</a:t>
            </a:r>
            <a:r>
              <a:rPr>
                <a:solidFill>
                  <a:srgbClr val="FFCC00"/>
                </a:solidFill>
              </a:rPr>
              <a:t> </a:t>
            </a:r>
            <a:r>
              <a:rPr>
                <a:solidFill>
                  <a:srgbClr val="FF7080"/>
                </a:solidFill>
              </a:rPr>
              <a:t>positive charges</a:t>
            </a:r>
            <a:r>
              <a:rPr>
                <a:solidFill>
                  <a:srgbClr val="FFCC00"/>
                </a:solidFill>
              </a:rPr>
              <a:t>:	Left Hand Rule for </a:t>
            </a:r>
            <a:r>
              <a:rPr>
                <a:solidFill>
                  <a:srgbClr val="34F20D"/>
                </a:solidFill>
              </a:rPr>
              <a:t>negative charges</a:t>
            </a:r>
            <a:r>
              <a:rPr>
                <a:solidFill>
                  <a:srgbClr val="FFCC00"/>
                </a:solidFill>
              </a:rPr>
              <a:t>:</a:t>
            </a:r>
          </a:p>
          <a:p>
            <a:pPr algn="ctr"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2400">
                <a:solidFill>
                  <a:srgbClr val="FFCC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 sz="2400">
              <a:solidFill>
                <a:srgbClr val="FFCC00"/>
              </a:solidFill>
            </a:endParaRPr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"MOTION" = Part of electron’s velocity that is perpendicular to the magnetic field </a:t>
            </a:r>
          </a:p>
          <a:p>
            <a:pPr algn="ctr">
              <a:defRPr sz="5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(this velocity being evaluated from the magnet’s perspective)</a:t>
            </a:r>
          </a:p>
          <a:p>
            <a:pPr algn="ctr"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Because this force is </a:t>
            </a:r>
            <a:r>
              <a:rPr b="1"/>
              <a:t>INDUCED</a:t>
            </a:r>
            <a:r>
              <a:t> by </a:t>
            </a:r>
            <a:r>
              <a:rPr b="1"/>
              <a:t>MAGNETIC</a:t>
            </a:r>
            <a:r>
              <a:t> Field motion relative to charges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  <a:r>
              <a:rPr sz="1800"/>
              <a:t>This phenomenon is called </a:t>
            </a:r>
            <a:r>
              <a:rPr sz="1800" b="1">
                <a:solidFill>
                  <a:srgbClr val="FBC901"/>
                </a:solidFill>
              </a:rPr>
              <a:t>MAGNETIC INDUCTION</a:t>
            </a:r>
            <a:endParaRPr b="1">
              <a:solidFill>
                <a:srgbClr val="FBC901"/>
              </a:solidFill>
            </a:endParaRPr>
          </a:p>
          <a:p>
            <a:pPr>
              <a:tabLst>
                <a:tab pos="444500" algn="l"/>
              </a:tabLst>
              <a:defRPr sz="11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t>		</a:t>
            </a:r>
            <a:r>
              <a:rPr sz="1800"/>
              <a:t>(it is also referred to as the "magnetic part of the </a:t>
            </a:r>
            <a:r>
              <a:rPr sz="1800" b="1">
                <a:solidFill>
                  <a:srgbClr val="FBC901"/>
                </a:solidFill>
              </a:rPr>
              <a:t>Lorentz Force</a:t>
            </a:r>
            <a:r>
              <a:rPr sz="1800"/>
              <a:t>")</a:t>
            </a:r>
          </a:p>
        </p:txBody>
      </p:sp>
      <p:pic>
        <p:nvPicPr>
          <p:cNvPr id="20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7800" y="1371600"/>
            <a:ext cx="2616994" cy="1970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2389" y="1374000"/>
            <a:ext cx="2658218" cy="2001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12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533400"/>
          </a:xfrm>
          <a:prstGeom prst="rect">
            <a:avLst/>
          </a:prstGeom>
        </p:spPr>
        <p:txBody>
          <a:bodyPr/>
          <a:lstStyle/>
          <a:p>
            <a:pPr>
              <a:defRPr sz="2000" b="1" i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Magnetic Induction</a:t>
            </a:r>
            <a:r>
              <a:rPr b="0">
                <a:solidFill>
                  <a:srgbClr val="E5FFFF"/>
                </a:solidFill>
              </a:rPr>
              <a:t> drives the formation of </a:t>
            </a:r>
            <a:r>
              <a:rPr b="0">
                <a:solidFill>
                  <a:srgbClr val="34F20D"/>
                </a:solidFill>
              </a:rPr>
              <a:t>electron loops </a:t>
            </a:r>
            <a:r>
              <a:rPr b="0">
                <a:solidFill>
                  <a:srgbClr val="FFFFFF"/>
                </a:solidFill>
              </a:rPr>
              <a:t>in conductors</a:t>
            </a:r>
          </a:p>
        </p:txBody>
      </p:sp>
      <p:sp>
        <p:nvSpPr>
          <p:cNvPr id="213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76200" y="4114800"/>
            <a:ext cx="9067800" cy="1905000"/>
          </a:xfrm>
          <a:prstGeom prst="rect">
            <a:avLst/>
          </a:prstGeom>
        </p:spPr>
        <p:txBody>
          <a:bodyPr/>
          <a:lstStyle/>
          <a:p>
            <a:pPr>
              <a:defRPr sz="1800" b="1">
                <a:solidFill>
                  <a:srgbClr val="FBC901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Electro-Magnetism </a:t>
            </a:r>
            <a:r>
              <a:rPr b="0">
                <a:solidFill>
                  <a:srgbClr val="FFFFFF"/>
                </a:solidFill>
              </a:rPr>
              <a:t>then</a:t>
            </a:r>
            <a:r>
              <a:t> </a:t>
            </a:r>
            <a:r>
              <a:rPr b="0">
                <a:solidFill>
                  <a:srgbClr val="FFFFFF"/>
                </a:solidFill>
              </a:rPr>
              <a:t>causes the </a:t>
            </a:r>
            <a:r>
              <a:rPr b="0">
                <a:solidFill>
                  <a:srgbClr val="34F20D"/>
                </a:solidFill>
              </a:rPr>
              <a:t>electron loop</a:t>
            </a:r>
            <a:r>
              <a:rPr b="0">
                <a:solidFill>
                  <a:srgbClr val="FFFFFF"/>
                </a:solidFill>
              </a:rPr>
              <a:t> to produce its own </a:t>
            </a:r>
            <a:r>
              <a:rPr b="0">
                <a:solidFill>
                  <a:srgbClr val="6CFFFF"/>
                </a:solidFill>
              </a:rPr>
              <a:t>magnetic field</a:t>
            </a:r>
            <a:r>
              <a:rPr b="0">
                <a:solidFill>
                  <a:srgbClr val="FFFFFF"/>
                </a:solidFill>
              </a:rPr>
              <a:t> </a:t>
            </a:r>
          </a:p>
          <a:p>
            <a:pPr>
              <a:defRPr sz="10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	Its electro-magnetic field lines </a:t>
            </a:r>
            <a:r>
              <a:rPr b="1"/>
              <a:t>parallel</a:t>
            </a:r>
            <a:r>
              <a:t> those of moving magnet (in black)</a:t>
            </a:r>
          </a:p>
          <a:p>
            <a:pPr>
              <a:tabLst>
                <a:tab pos="4572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tabLst>
                <a:tab pos="457200" algn="l"/>
              </a:tabLst>
              <a:defRPr sz="1800">
                <a:latin typeface="+mn-lt"/>
                <a:ea typeface="+mn-ea"/>
                <a:cs typeface="+mn-cs"/>
                <a:sym typeface="Arial"/>
              </a:defRPr>
            </a:pPr>
            <a:r>
              <a:t>The two magnets (permanent and electro) thus push </a:t>
            </a:r>
            <a:r>
              <a:rPr b="1"/>
              <a:t>against</a:t>
            </a:r>
            <a:r>
              <a:t> one another</a:t>
            </a:r>
          </a:p>
        </p:txBody>
      </p:sp>
      <p:grpSp>
        <p:nvGrpSpPr>
          <p:cNvPr id="258" name="Group 22"/>
          <p:cNvGrpSpPr/>
          <p:nvPr/>
        </p:nvGrpSpPr>
        <p:grpSpPr>
          <a:xfrm>
            <a:off x="2369886" y="914399"/>
            <a:ext cx="2791363" cy="3048045"/>
            <a:chOff x="0" y="0"/>
            <a:chExt cx="2791362" cy="3048043"/>
          </a:xfrm>
        </p:grpSpPr>
        <p:grpSp>
          <p:nvGrpSpPr>
            <p:cNvPr id="254" name="Group 9"/>
            <p:cNvGrpSpPr/>
            <p:nvPr/>
          </p:nvGrpSpPr>
          <p:grpSpPr>
            <a:xfrm>
              <a:off x="-1" y="1342833"/>
              <a:ext cx="2769968" cy="1705211"/>
              <a:chOff x="0" y="0"/>
              <a:chExt cx="2769966" cy="1705210"/>
            </a:xfrm>
          </p:grpSpPr>
          <p:grpSp>
            <p:nvGrpSpPr>
              <p:cNvPr id="217" name="Curved Right Arrow 10"/>
              <p:cNvGrpSpPr/>
              <p:nvPr/>
            </p:nvGrpSpPr>
            <p:grpSpPr>
              <a:xfrm>
                <a:off x="1425932" y="957673"/>
                <a:ext cx="462949" cy="361635"/>
                <a:chOff x="0" y="0"/>
                <a:chExt cx="462948" cy="361633"/>
              </a:xfrm>
            </p:grpSpPr>
            <p:sp>
              <p:nvSpPr>
                <p:cNvPr id="214" name="Shape"/>
                <p:cNvSpPr/>
                <p:nvPr/>
              </p:nvSpPr>
              <p:spPr>
                <a:xfrm rot="16381696" flipH="1">
                  <a:off x="62193" y="-42026"/>
                  <a:ext cx="338563" cy="445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72" h="21600" extrusionOk="0">
                      <a:moveTo>
                        <a:pt x="5" y="7849"/>
                      </a:moveTo>
                      <a:cubicBezTo>
                        <a:pt x="5" y="11428"/>
                        <a:pt x="6010" y="14554"/>
                        <a:pt x="14605" y="15448"/>
                      </a:cubicBezTo>
                      <a:lnTo>
                        <a:pt x="14605" y="13398"/>
                      </a:lnTo>
                      <a:lnTo>
                        <a:pt x="19472" y="17748"/>
                      </a:lnTo>
                      <a:lnTo>
                        <a:pt x="14605" y="21600"/>
                      </a:lnTo>
                      <a:lnTo>
                        <a:pt x="14605" y="19550"/>
                      </a:lnTo>
                      <a:lnTo>
                        <a:pt x="14605" y="19550"/>
                      </a:lnTo>
                      <a:cubicBezTo>
                        <a:pt x="6010" y="18655"/>
                        <a:pt x="5" y="15529"/>
                        <a:pt x="5" y="11950"/>
                      </a:cubicBezTo>
                      <a:close/>
                      <a:moveTo>
                        <a:pt x="19472" y="4101"/>
                      </a:moveTo>
                      <a:cubicBezTo>
                        <a:pt x="10679" y="4101"/>
                        <a:pt x="2978" y="6477"/>
                        <a:pt x="681" y="9899"/>
                      </a:cubicBezTo>
                      <a:cubicBezTo>
                        <a:pt x="-2128" y="5715"/>
                        <a:pt x="4008" y="1405"/>
                        <a:pt x="14386" y="273"/>
                      </a:cubicBezTo>
                      <a:cubicBezTo>
                        <a:pt x="16044" y="92"/>
                        <a:pt x="17754" y="0"/>
                        <a:pt x="19472" y="0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5" name="Shape"/>
                <p:cNvSpPr/>
                <p:nvPr/>
              </p:nvSpPr>
              <p:spPr>
                <a:xfrm rot="16381696" flipH="1">
                  <a:off x="-58351" y="72309"/>
                  <a:ext cx="338562" cy="204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72" h="21600" extrusionOk="0">
                      <a:moveTo>
                        <a:pt x="19472" y="8948"/>
                      </a:moveTo>
                      <a:cubicBezTo>
                        <a:pt x="10679" y="8948"/>
                        <a:pt x="2978" y="14133"/>
                        <a:pt x="681" y="21600"/>
                      </a:cubicBezTo>
                      <a:cubicBezTo>
                        <a:pt x="-2128" y="12470"/>
                        <a:pt x="4008" y="3066"/>
                        <a:pt x="14386" y="595"/>
                      </a:cubicBezTo>
                      <a:cubicBezTo>
                        <a:pt x="16044" y="200"/>
                        <a:pt x="17754" y="0"/>
                        <a:pt x="1947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6" name="Line"/>
                <p:cNvSpPr/>
                <p:nvPr/>
              </p:nvSpPr>
              <p:spPr>
                <a:xfrm rot="16381696" flipH="1">
                  <a:off x="62233" y="-41984"/>
                  <a:ext cx="338478" cy="445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7849"/>
                      </a:moveTo>
                      <a:cubicBezTo>
                        <a:pt x="0" y="11428"/>
                        <a:pt x="6663" y="14554"/>
                        <a:pt x="16200" y="15448"/>
                      </a:cubicBezTo>
                      <a:lnTo>
                        <a:pt x="16200" y="13398"/>
                      </a:lnTo>
                      <a:lnTo>
                        <a:pt x="21600" y="17748"/>
                      </a:lnTo>
                      <a:lnTo>
                        <a:pt x="16200" y="21600"/>
                      </a:lnTo>
                      <a:lnTo>
                        <a:pt x="16200" y="19550"/>
                      </a:lnTo>
                      <a:lnTo>
                        <a:pt x="16200" y="19550"/>
                      </a:lnTo>
                      <a:cubicBezTo>
                        <a:pt x="6663" y="18655"/>
                        <a:pt x="0" y="15529"/>
                        <a:pt x="0" y="11950"/>
                      </a:cubicBezTo>
                      <a:lnTo>
                        <a:pt x="0" y="7849"/>
                      </a:lnTo>
                      <a:cubicBezTo>
                        <a:pt x="0" y="3514"/>
                        <a:pt x="9671" y="0"/>
                        <a:pt x="21600" y="0"/>
                      </a:cubicBezTo>
                      <a:lnTo>
                        <a:pt x="21600" y="4101"/>
                      </a:lnTo>
                      <a:cubicBezTo>
                        <a:pt x="11844" y="4101"/>
                        <a:pt x="3299" y="6477"/>
                        <a:pt x="750" y="9899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21" name="Curved Left Arrow 11"/>
              <p:cNvGrpSpPr/>
              <p:nvPr/>
            </p:nvGrpSpPr>
            <p:grpSpPr>
              <a:xfrm>
                <a:off x="-1" y="1046647"/>
                <a:ext cx="578032" cy="270958"/>
                <a:chOff x="0" y="0"/>
                <a:chExt cx="578030" cy="270956"/>
              </a:xfrm>
            </p:grpSpPr>
            <p:sp>
              <p:nvSpPr>
                <p:cNvPr id="218" name="Shape"/>
                <p:cNvSpPr/>
                <p:nvPr/>
              </p:nvSpPr>
              <p:spPr>
                <a:xfrm rot="5400000">
                  <a:off x="153536" y="-153537"/>
                  <a:ext cx="270958" cy="578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3" h="21600" extrusionOk="0">
                      <a:moveTo>
                        <a:pt x="0" y="19356"/>
                      </a:moveTo>
                      <a:lnTo>
                        <a:pt x="5088" y="16538"/>
                      </a:lnTo>
                      <a:lnTo>
                        <a:pt x="5088" y="17803"/>
                      </a:lnTo>
                      <a:lnTo>
                        <a:pt x="5088" y="17803"/>
                      </a:lnTo>
                      <a:cubicBezTo>
                        <a:pt x="13055" y="16889"/>
                        <a:pt x="19000" y="13932"/>
                        <a:pt x="20151" y="10311"/>
                      </a:cubicBezTo>
                      <a:cubicBezTo>
                        <a:pt x="21600" y="14869"/>
                        <a:pt x="15116" y="19184"/>
                        <a:pt x="5088" y="20334"/>
                      </a:cubicBezTo>
                      <a:lnTo>
                        <a:pt x="5088" y="21600"/>
                      </a:lnTo>
                      <a:close/>
                      <a:moveTo>
                        <a:pt x="20351" y="11576"/>
                      </a:moveTo>
                      <a:cubicBezTo>
                        <a:pt x="20351" y="6581"/>
                        <a:pt x="11240" y="2531"/>
                        <a:pt x="0" y="2531"/>
                      </a:cubicBezTo>
                      <a:lnTo>
                        <a:pt x="0" y="0"/>
                      </a:lnTo>
                      <a:cubicBezTo>
                        <a:pt x="11240" y="0"/>
                        <a:pt x="20351" y="4050"/>
                        <a:pt x="20351" y="9045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19" name="Shape"/>
                <p:cNvSpPr/>
                <p:nvPr/>
              </p:nvSpPr>
              <p:spPr>
                <a:xfrm rot="5400000">
                  <a:off x="287668" y="-19429"/>
                  <a:ext cx="270934" cy="3097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2279"/>
                        <a:pt x="11929" y="4723"/>
                        <a:pt x="0" y="4723"/>
                      </a:cubicBezTo>
                      <a:lnTo>
                        <a:pt x="0" y="0"/>
                      </a:lnTo>
                      <a:cubicBezTo>
                        <a:pt x="11929" y="0"/>
                        <a:pt x="21600" y="7556"/>
                        <a:pt x="21600" y="16877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20" name="Line"/>
                <p:cNvSpPr/>
                <p:nvPr/>
              </p:nvSpPr>
              <p:spPr>
                <a:xfrm rot="5400000">
                  <a:off x="153548" y="-153549"/>
                  <a:ext cx="270934" cy="578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576"/>
                      </a:moveTo>
                      <a:cubicBezTo>
                        <a:pt x="21600" y="6581"/>
                        <a:pt x="11929" y="2531"/>
                        <a:pt x="0" y="2531"/>
                      </a:cubicBezTo>
                      <a:lnTo>
                        <a:pt x="0" y="0"/>
                      </a:lnTo>
                      <a:cubicBezTo>
                        <a:pt x="11929" y="0"/>
                        <a:pt x="21600" y="4050"/>
                        <a:pt x="21600" y="9045"/>
                      </a:cubicBezTo>
                      <a:lnTo>
                        <a:pt x="21600" y="11576"/>
                      </a:lnTo>
                      <a:cubicBezTo>
                        <a:pt x="21600" y="15701"/>
                        <a:pt x="14937" y="19303"/>
                        <a:pt x="5400" y="20334"/>
                      </a:cubicBezTo>
                      <a:lnTo>
                        <a:pt x="5400" y="21600"/>
                      </a:lnTo>
                      <a:lnTo>
                        <a:pt x="0" y="19356"/>
                      </a:lnTo>
                      <a:lnTo>
                        <a:pt x="5400" y="16538"/>
                      </a:lnTo>
                      <a:lnTo>
                        <a:pt x="5400" y="17803"/>
                      </a:lnTo>
                      <a:lnTo>
                        <a:pt x="5400" y="17803"/>
                      </a:lnTo>
                      <a:cubicBezTo>
                        <a:pt x="13856" y="16889"/>
                        <a:pt x="20166" y="13932"/>
                        <a:pt x="21388" y="1031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25" name="Curved Left Arrow 13"/>
              <p:cNvGrpSpPr/>
              <p:nvPr/>
            </p:nvGrpSpPr>
            <p:grpSpPr>
              <a:xfrm>
                <a:off x="273807" y="341092"/>
                <a:ext cx="1127439" cy="1139896"/>
                <a:chOff x="0" y="0"/>
                <a:chExt cx="1127437" cy="1139895"/>
              </a:xfrm>
            </p:grpSpPr>
            <p:sp>
              <p:nvSpPr>
                <p:cNvPr id="222" name="Shape"/>
                <p:cNvSpPr/>
                <p:nvPr/>
              </p:nvSpPr>
              <p:spPr>
                <a:xfrm flipH="1">
                  <a:off x="0" y="0"/>
                  <a:ext cx="1127438" cy="1139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23" h="21600" extrusionOk="0">
                      <a:moveTo>
                        <a:pt x="0" y="16480"/>
                      </a:moveTo>
                      <a:lnTo>
                        <a:pt x="4754" y="10921"/>
                      </a:lnTo>
                      <a:lnTo>
                        <a:pt x="4754" y="13591"/>
                      </a:lnTo>
                      <a:lnTo>
                        <a:pt x="4754" y="13591"/>
                      </a:lnTo>
                      <a:cubicBezTo>
                        <a:pt x="10510" y="13051"/>
                        <a:pt x="15240" y="11565"/>
                        <a:pt x="17539" y="9575"/>
                      </a:cubicBezTo>
                      <a:cubicBezTo>
                        <a:pt x="21600" y="13092"/>
                        <a:pt x="17040" y="17138"/>
                        <a:pt x="7353" y="18612"/>
                      </a:cubicBezTo>
                      <a:cubicBezTo>
                        <a:pt x="6509" y="18741"/>
                        <a:pt x="5641" y="18847"/>
                        <a:pt x="4754" y="18930"/>
                      </a:cubicBezTo>
                      <a:lnTo>
                        <a:pt x="4754" y="21600"/>
                      </a:lnTo>
                      <a:close/>
                      <a:moveTo>
                        <a:pt x="19018" y="12245"/>
                      </a:moveTo>
                      <a:cubicBezTo>
                        <a:pt x="19018" y="8431"/>
                        <a:pt x="10503" y="5340"/>
                        <a:pt x="0" y="5340"/>
                      </a:cubicBezTo>
                      <a:lnTo>
                        <a:pt x="0" y="0"/>
                      </a:lnTo>
                      <a:cubicBezTo>
                        <a:pt x="10503" y="0"/>
                        <a:pt x="19018" y="3091"/>
                        <a:pt x="19018" y="6905"/>
                      </a:cubicBezTo>
                      <a:close/>
                    </a:path>
                  </a:pathLst>
                </a:custGeom>
                <a:solidFill>
                  <a:srgbClr val="69F21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23" name="Shape"/>
                <p:cNvSpPr/>
                <p:nvPr/>
              </p:nvSpPr>
              <p:spPr>
                <a:xfrm flipH="1">
                  <a:off x="292" y="0"/>
                  <a:ext cx="1127146" cy="6461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4873"/>
                        <a:pt x="11929" y="9419"/>
                        <a:pt x="0" y="9419"/>
                      </a:cubicBezTo>
                      <a:lnTo>
                        <a:pt x="0" y="0"/>
                      </a:lnTo>
                      <a:cubicBezTo>
                        <a:pt x="11929" y="0"/>
                        <a:pt x="21600" y="5453"/>
                        <a:pt x="21600" y="12181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24" name="Line"/>
                <p:cNvSpPr/>
                <p:nvPr/>
              </p:nvSpPr>
              <p:spPr>
                <a:xfrm flipH="1">
                  <a:off x="292" y="0"/>
                  <a:ext cx="1127146" cy="1139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2245"/>
                      </a:moveTo>
                      <a:cubicBezTo>
                        <a:pt x="21600" y="8431"/>
                        <a:pt x="11929" y="5340"/>
                        <a:pt x="0" y="5340"/>
                      </a:cubicBezTo>
                      <a:lnTo>
                        <a:pt x="0" y="0"/>
                      </a:lnTo>
                      <a:cubicBezTo>
                        <a:pt x="11929" y="0"/>
                        <a:pt x="21600" y="3091"/>
                        <a:pt x="21600" y="6905"/>
                      </a:cubicBezTo>
                      <a:lnTo>
                        <a:pt x="21600" y="12245"/>
                      </a:lnTo>
                      <a:cubicBezTo>
                        <a:pt x="21600" y="15393"/>
                        <a:pt x="14937" y="18143"/>
                        <a:pt x="5400" y="18930"/>
                      </a:cubicBezTo>
                      <a:lnTo>
                        <a:pt x="5400" y="21600"/>
                      </a:lnTo>
                      <a:lnTo>
                        <a:pt x="0" y="16480"/>
                      </a:lnTo>
                      <a:lnTo>
                        <a:pt x="5400" y="10921"/>
                      </a:lnTo>
                      <a:lnTo>
                        <a:pt x="5400" y="13591"/>
                      </a:lnTo>
                      <a:lnTo>
                        <a:pt x="5400" y="13591"/>
                      </a:lnTo>
                      <a:cubicBezTo>
                        <a:pt x="11937" y="13051"/>
                        <a:pt x="17309" y="11565"/>
                        <a:pt x="19920" y="9575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29" name="Curved Left Arrow 14"/>
              <p:cNvGrpSpPr/>
              <p:nvPr/>
            </p:nvGrpSpPr>
            <p:grpSpPr>
              <a:xfrm>
                <a:off x="2213729" y="1086159"/>
                <a:ext cx="556238" cy="270960"/>
                <a:chOff x="0" y="0"/>
                <a:chExt cx="556237" cy="270959"/>
              </a:xfrm>
            </p:grpSpPr>
            <p:sp>
              <p:nvSpPr>
                <p:cNvPr id="226" name="Shape"/>
                <p:cNvSpPr/>
                <p:nvPr/>
              </p:nvSpPr>
              <p:spPr>
                <a:xfrm rot="16200000" flipH="1">
                  <a:off x="142638" y="-142639"/>
                  <a:ext cx="270961" cy="55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99" h="21600" extrusionOk="0">
                      <a:moveTo>
                        <a:pt x="0" y="19255"/>
                      </a:moveTo>
                      <a:lnTo>
                        <a:pt x="5074" y="16340"/>
                      </a:lnTo>
                      <a:lnTo>
                        <a:pt x="5074" y="17655"/>
                      </a:lnTo>
                      <a:cubicBezTo>
                        <a:pt x="12972" y="16753"/>
                        <a:pt x="18882" y="13851"/>
                        <a:pt x="20078" y="10285"/>
                      </a:cubicBezTo>
                      <a:cubicBezTo>
                        <a:pt x="21600" y="14823"/>
                        <a:pt x="15127" y="19138"/>
                        <a:pt x="5074" y="20285"/>
                      </a:cubicBezTo>
                      <a:lnTo>
                        <a:pt x="5074" y="21600"/>
                      </a:lnTo>
                      <a:close/>
                      <a:moveTo>
                        <a:pt x="20297" y="11600"/>
                      </a:moveTo>
                      <a:cubicBezTo>
                        <a:pt x="20297" y="6646"/>
                        <a:pt x="11210" y="2630"/>
                        <a:pt x="0" y="2630"/>
                      </a:cubicBezTo>
                      <a:lnTo>
                        <a:pt x="0" y="0"/>
                      </a:lnTo>
                      <a:cubicBezTo>
                        <a:pt x="11210" y="0"/>
                        <a:pt x="20297" y="4016"/>
                        <a:pt x="20297" y="8970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27" name="Shape"/>
                <p:cNvSpPr/>
                <p:nvPr/>
              </p:nvSpPr>
              <p:spPr>
                <a:xfrm rot="16200000" flipH="1">
                  <a:off x="13893" y="-13893"/>
                  <a:ext cx="270934" cy="2987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2376"/>
                        <a:pt x="11929" y="4898"/>
                        <a:pt x="0" y="4898"/>
                      </a:cubicBezTo>
                      <a:lnTo>
                        <a:pt x="0" y="0"/>
                      </a:lnTo>
                      <a:cubicBezTo>
                        <a:pt x="11929" y="0"/>
                        <a:pt x="21600" y="7478"/>
                        <a:pt x="21600" y="16702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28" name="Line"/>
                <p:cNvSpPr/>
                <p:nvPr/>
              </p:nvSpPr>
              <p:spPr>
                <a:xfrm rot="16200000" flipH="1">
                  <a:off x="142652" y="-142653"/>
                  <a:ext cx="270934" cy="556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600"/>
                      </a:moveTo>
                      <a:cubicBezTo>
                        <a:pt x="21600" y="6646"/>
                        <a:pt x="11929" y="2630"/>
                        <a:pt x="0" y="2630"/>
                      </a:cubicBezTo>
                      <a:lnTo>
                        <a:pt x="0" y="0"/>
                      </a:lnTo>
                      <a:cubicBezTo>
                        <a:pt x="11929" y="0"/>
                        <a:pt x="21600" y="4016"/>
                        <a:pt x="21600" y="8970"/>
                      </a:cubicBezTo>
                      <a:lnTo>
                        <a:pt x="21600" y="11600"/>
                      </a:lnTo>
                      <a:cubicBezTo>
                        <a:pt x="21600" y="15690"/>
                        <a:pt x="14937" y="19262"/>
                        <a:pt x="5400" y="20285"/>
                      </a:cubicBezTo>
                      <a:lnTo>
                        <a:pt x="5400" y="21600"/>
                      </a:lnTo>
                      <a:lnTo>
                        <a:pt x="0" y="19255"/>
                      </a:lnTo>
                      <a:lnTo>
                        <a:pt x="5400" y="16340"/>
                      </a:lnTo>
                      <a:lnTo>
                        <a:pt x="5400" y="17655"/>
                      </a:lnTo>
                      <a:cubicBezTo>
                        <a:pt x="13805" y="16753"/>
                        <a:pt x="20094" y="13851"/>
                        <a:pt x="21367" y="10285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33" name="Curved Left Arrow 15"/>
              <p:cNvGrpSpPr/>
              <p:nvPr/>
            </p:nvGrpSpPr>
            <p:grpSpPr>
              <a:xfrm>
                <a:off x="1683031" y="219950"/>
                <a:ext cx="845545" cy="1204877"/>
                <a:chOff x="0" y="0"/>
                <a:chExt cx="845543" cy="1204876"/>
              </a:xfrm>
            </p:grpSpPr>
            <p:sp>
              <p:nvSpPr>
                <p:cNvPr id="230" name="Shape"/>
                <p:cNvSpPr/>
                <p:nvPr/>
              </p:nvSpPr>
              <p:spPr>
                <a:xfrm rot="10800000" flipH="1">
                  <a:off x="0" y="0"/>
                  <a:ext cx="845544" cy="1204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39" h="21600" extrusionOk="0">
                      <a:moveTo>
                        <a:pt x="0" y="18068"/>
                      </a:moveTo>
                      <a:lnTo>
                        <a:pt x="4909" y="14023"/>
                      </a:lnTo>
                      <a:lnTo>
                        <a:pt x="4909" y="15917"/>
                      </a:lnTo>
                      <a:lnTo>
                        <a:pt x="4909" y="15917"/>
                      </a:lnTo>
                      <a:cubicBezTo>
                        <a:pt x="11936" y="15170"/>
                        <a:pt x="17389" y="12887"/>
                        <a:pt x="19089" y="9981"/>
                      </a:cubicBezTo>
                      <a:cubicBezTo>
                        <a:pt x="21600" y="14273"/>
                        <a:pt x="15288" y="18602"/>
                        <a:pt x="4909" y="19706"/>
                      </a:cubicBezTo>
                      <a:lnTo>
                        <a:pt x="4909" y="21600"/>
                      </a:lnTo>
                      <a:close/>
                      <a:moveTo>
                        <a:pt x="19635" y="11876"/>
                      </a:moveTo>
                      <a:cubicBezTo>
                        <a:pt x="19635" y="7409"/>
                        <a:pt x="10844" y="3789"/>
                        <a:pt x="0" y="3789"/>
                      </a:cubicBezTo>
                      <a:lnTo>
                        <a:pt x="0" y="0"/>
                      </a:lnTo>
                      <a:cubicBezTo>
                        <a:pt x="10844" y="0"/>
                        <a:pt x="19635" y="3621"/>
                        <a:pt x="19635" y="8087"/>
                      </a:cubicBezTo>
                      <a:close/>
                    </a:path>
                  </a:pathLst>
                </a:custGeom>
                <a:solidFill>
                  <a:srgbClr val="69F21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31" name="Shape"/>
                <p:cNvSpPr/>
                <p:nvPr/>
              </p:nvSpPr>
              <p:spPr>
                <a:xfrm rot="10800000" flipH="1">
                  <a:off x="0" y="542441"/>
                  <a:ext cx="845360" cy="662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3477"/>
                        <a:pt x="11929" y="6891"/>
                        <a:pt x="0" y="6891"/>
                      </a:cubicBezTo>
                      <a:lnTo>
                        <a:pt x="0" y="0"/>
                      </a:lnTo>
                      <a:cubicBezTo>
                        <a:pt x="11929" y="0"/>
                        <a:pt x="21600" y="6585"/>
                        <a:pt x="21600" y="14709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32" name="Line"/>
                <p:cNvSpPr/>
                <p:nvPr/>
              </p:nvSpPr>
              <p:spPr>
                <a:xfrm rot="10800000" flipH="1">
                  <a:off x="0" y="0"/>
                  <a:ext cx="845360" cy="1204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876"/>
                      </a:moveTo>
                      <a:cubicBezTo>
                        <a:pt x="21600" y="7409"/>
                        <a:pt x="11929" y="3789"/>
                        <a:pt x="0" y="3789"/>
                      </a:cubicBezTo>
                      <a:lnTo>
                        <a:pt x="0" y="0"/>
                      </a:lnTo>
                      <a:cubicBezTo>
                        <a:pt x="11929" y="0"/>
                        <a:pt x="21600" y="3621"/>
                        <a:pt x="21600" y="8087"/>
                      </a:cubicBezTo>
                      <a:lnTo>
                        <a:pt x="21600" y="11876"/>
                      </a:lnTo>
                      <a:cubicBezTo>
                        <a:pt x="21600" y="15563"/>
                        <a:pt x="14937" y="18784"/>
                        <a:pt x="5400" y="19706"/>
                      </a:cubicBezTo>
                      <a:lnTo>
                        <a:pt x="5400" y="21600"/>
                      </a:lnTo>
                      <a:lnTo>
                        <a:pt x="0" y="18068"/>
                      </a:lnTo>
                      <a:lnTo>
                        <a:pt x="5400" y="14023"/>
                      </a:lnTo>
                      <a:lnTo>
                        <a:pt x="5400" y="15917"/>
                      </a:lnTo>
                      <a:lnTo>
                        <a:pt x="5400" y="15917"/>
                      </a:lnTo>
                      <a:cubicBezTo>
                        <a:pt x="13130" y="15170"/>
                        <a:pt x="19129" y="12887"/>
                        <a:pt x="20999" y="998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37" name="Curved Right Arrow 17"/>
              <p:cNvGrpSpPr/>
              <p:nvPr/>
            </p:nvGrpSpPr>
            <p:grpSpPr>
              <a:xfrm>
                <a:off x="2165625" y="651157"/>
                <a:ext cx="573747" cy="367476"/>
                <a:chOff x="0" y="0"/>
                <a:chExt cx="573746" cy="367475"/>
              </a:xfrm>
            </p:grpSpPr>
            <p:sp>
              <p:nvSpPr>
                <p:cNvPr id="234" name="Shape"/>
                <p:cNvSpPr/>
                <p:nvPr/>
              </p:nvSpPr>
              <p:spPr>
                <a:xfrm rot="5218304">
                  <a:off x="117602" y="-94583"/>
                  <a:ext cx="338542" cy="556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55" h="21600" extrusionOk="0">
                      <a:moveTo>
                        <a:pt x="3" y="8472"/>
                      </a:moveTo>
                      <a:cubicBezTo>
                        <a:pt x="3" y="12335"/>
                        <a:pt x="6127" y="15709"/>
                        <a:pt x="14892" y="16675"/>
                      </a:cubicBezTo>
                      <a:lnTo>
                        <a:pt x="14892" y="15033"/>
                      </a:lnTo>
                      <a:lnTo>
                        <a:pt x="19855" y="18585"/>
                      </a:lnTo>
                      <a:lnTo>
                        <a:pt x="14892" y="21600"/>
                      </a:lnTo>
                      <a:lnTo>
                        <a:pt x="14892" y="19958"/>
                      </a:lnTo>
                      <a:lnTo>
                        <a:pt x="14892" y="19958"/>
                      </a:lnTo>
                      <a:cubicBezTo>
                        <a:pt x="6127" y="18992"/>
                        <a:pt x="3" y="15619"/>
                        <a:pt x="3" y="11755"/>
                      </a:cubicBezTo>
                      <a:close/>
                      <a:moveTo>
                        <a:pt x="19855" y="3284"/>
                      </a:moveTo>
                      <a:cubicBezTo>
                        <a:pt x="10374" y="3284"/>
                        <a:pt x="2217" y="6144"/>
                        <a:pt x="380" y="10114"/>
                      </a:cubicBezTo>
                      <a:lnTo>
                        <a:pt x="380" y="10114"/>
                      </a:lnTo>
                      <a:cubicBezTo>
                        <a:pt x="-1745" y="5523"/>
                        <a:pt x="5252" y="1067"/>
                        <a:pt x="16008" y="161"/>
                      </a:cubicBezTo>
                      <a:cubicBezTo>
                        <a:pt x="17275" y="54"/>
                        <a:pt x="18563" y="0"/>
                        <a:pt x="19855" y="0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35" name="Shape"/>
                <p:cNvSpPr/>
                <p:nvPr/>
              </p:nvSpPr>
              <p:spPr>
                <a:xfrm rot="5218304">
                  <a:off x="265399" y="45602"/>
                  <a:ext cx="338543" cy="260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55" h="21600" extrusionOk="0">
                      <a:moveTo>
                        <a:pt x="19855" y="7013"/>
                      </a:moveTo>
                      <a:cubicBezTo>
                        <a:pt x="10374" y="7013"/>
                        <a:pt x="2217" y="13123"/>
                        <a:pt x="380" y="21600"/>
                      </a:cubicBezTo>
                      <a:lnTo>
                        <a:pt x="380" y="21600"/>
                      </a:lnTo>
                      <a:cubicBezTo>
                        <a:pt x="-1745" y="11797"/>
                        <a:pt x="5252" y="2280"/>
                        <a:pt x="16008" y="343"/>
                      </a:cubicBezTo>
                      <a:cubicBezTo>
                        <a:pt x="17275" y="115"/>
                        <a:pt x="18563" y="0"/>
                        <a:pt x="1985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36" name="Line"/>
                <p:cNvSpPr/>
                <p:nvPr/>
              </p:nvSpPr>
              <p:spPr>
                <a:xfrm rot="5218304">
                  <a:off x="117636" y="-94550"/>
                  <a:ext cx="338478" cy="556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472"/>
                      </a:moveTo>
                      <a:cubicBezTo>
                        <a:pt x="0" y="12335"/>
                        <a:pt x="6663" y="15709"/>
                        <a:pt x="16200" y="16675"/>
                      </a:cubicBezTo>
                      <a:lnTo>
                        <a:pt x="16200" y="15033"/>
                      </a:lnTo>
                      <a:lnTo>
                        <a:pt x="21600" y="18585"/>
                      </a:lnTo>
                      <a:lnTo>
                        <a:pt x="16200" y="21600"/>
                      </a:lnTo>
                      <a:lnTo>
                        <a:pt x="16200" y="19958"/>
                      </a:lnTo>
                      <a:lnTo>
                        <a:pt x="16200" y="19958"/>
                      </a:lnTo>
                      <a:cubicBezTo>
                        <a:pt x="6663" y="18992"/>
                        <a:pt x="0" y="15619"/>
                        <a:pt x="0" y="11755"/>
                      </a:cubicBezTo>
                      <a:lnTo>
                        <a:pt x="0" y="8472"/>
                      </a:lnTo>
                      <a:cubicBezTo>
                        <a:pt x="0" y="3793"/>
                        <a:pt x="9671" y="0"/>
                        <a:pt x="21600" y="0"/>
                      </a:cubicBezTo>
                      <a:lnTo>
                        <a:pt x="21600" y="3284"/>
                      </a:lnTo>
                      <a:cubicBezTo>
                        <a:pt x="11284" y="3284"/>
                        <a:pt x="2409" y="6144"/>
                        <a:pt x="409" y="10114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41" name="Curved Right Arrow 18"/>
              <p:cNvGrpSpPr/>
              <p:nvPr/>
            </p:nvGrpSpPr>
            <p:grpSpPr>
              <a:xfrm>
                <a:off x="32085" y="543636"/>
                <a:ext cx="595510" cy="368624"/>
                <a:chOff x="0" y="0"/>
                <a:chExt cx="595508" cy="368622"/>
              </a:xfrm>
            </p:grpSpPr>
            <p:sp>
              <p:nvSpPr>
                <p:cNvPr id="238" name="Shape"/>
                <p:cNvSpPr/>
                <p:nvPr/>
              </p:nvSpPr>
              <p:spPr>
                <a:xfrm rot="16381696" flipH="1">
                  <a:off x="128485" y="-104905"/>
                  <a:ext cx="338539" cy="578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17" h="21600" extrusionOk="0">
                      <a:moveTo>
                        <a:pt x="4" y="8566"/>
                      </a:moveTo>
                      <a:cubicBezTo>
                        <a:pt x="4" y="12472"/>
                        <a:pt x="6147" y="15884"/>
                        <a:pt x="14939" y="16860"/>
                      </a:cubicBezTo>
                      <a:lnTo>
                        <a:pt x="14939" y="15280"/>
                      </a:lnTo>
                      <a:lnTo>
                        <a:pt x="19917" y="18712"/>
                      </a:lnTo>
                      <a:lnTo>
                        <a:pt x="14939" y="21600"/>
                      </a:lnTo>
                      <a:lnTo>
                        <a:pt x="14939" y="20020"/>
                      </a:lnTo>
                      <a:lnTo>
                        <a:pt x="14939" y="20020"/>
                      </a:lnTo>
                      <a:cubicBezTo>
                        <a:pt x="6147" y="19044"/>
                        <a:pt x="4" y="15632"/>
                        <a:pt x="4" y="11726"/>
                      </a:cubicBezTo>
                      <a:close/>
                      <a:moveTo>
                        <a:pt x="19917" y="3160"/>
                      </a:moveTo>
                      <a:cubicBezTo>
                        <a:pt x="10336" y="3160"/>
                        <a:pt x="2113" y="6095"/>
                        <a:pt x="345" y="10146"/>
                      </a:cubicBezTo>
                      <a:lnTo>
                        <a:pt x="345" y="10146"/>
                      </a:lnTo>
                      <a:cubicBezTo>
                        <a:pt x="-1683" y="5496"/>
                        <a:pt x="5435" y="1020"/>
                        <a:pt x="16244" y="147"/>
                      </a:cubicBezTo>
                      <a:cubicBezTo>
                        <a:pt x="17455" y="49"/>
                        <a:pt x="18685" y="0"/>
                        <a:pt x="19917" y="0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39" name="Shape"/>
                <p:cNvSpPr/>
                <p:nvPr/>
              </p:nvSpPr>
              <p:spPr>
                <a:xfrm rot="16381696" flipH="1">
                  <a:off x="-24665" y="40357"/>
                  <a:ext cx="338539" cy="2717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17" h="21600" extrusionOk="0">
                      <a:moveTo>
                        <a:pt x="19917" y="6727"/>
                      </a:moveTo>
                      <a:cubicBezTo>
                        <a:pt x="10336" y="6727"/>
                        <a:pt x="2113" y="12976"/>
                        <a:pt x="345" y="21600"/>
                      </a:cubicBezTo>
                      <a:lnTo>
                        <a:pt x="345" y="21600"/>
                      </a:lnTo>
                      <a:cubicBezTo>
                        <a:pt x="-1683" y="11701"/>
                        <a:pt x="5435" y="2171"/>
                        <a:pt x="16244" y="313"/>
                      </a:cubicBezTo>
                      <a:cubicBezTo>
                        <a:pt x="17455" y="105"/>
                        <a:pt x="18685" y="0"/>
                        <a:pt x="1991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40" name="Line"/>
                <p:cNvSpPr/>
                <p:nvPr/>
              </p:nvSpPr>
              <p:spPr>
                <a:xfrm rot="16381696" flipH="1">
                  <a:off x="128514" y="-104875"/>
                  <a:ext cx="338478" cy="578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566"/>
                      </a:moveTo>
                      <a:cubicBezTo>
                        <a:pt x="0" y="12472"/>
                        <a:pt x="6663" y="15884"/>
                        <a:pt x="16200" y="16860"/>
                      </a:cubicBezTo>
                      <a:lnTo>
                        <a:pt x="16200" y="15280"/>
                      </a:lnTo>
                      <a:lnTo>
                        <a:pt x="21600" y="18712"/>
                      </a:lnTo>
                      <a:lnTo>
                        <a:pt x="16200" y="21600"/>
                      </a:lnTo>
                      <a:lnTo>
                        <a:pt x="16200" y="20020"/>
                      </a:lnTo>
                      <a:lnTo>
                        <a:pt x="16200" y="20020"/>
                      </a:lnTo>
                      <a:cubicBezTo>
                        <a:pt x="6663" y="19044"/>
                        <a:pt x="0" y="15632"/>
                        <a:pt x="0" y="11726"/>
                      </a:cubicBezTo>
                      <a:lnTo>
                        <a:pt x="0" y="8566"/>
                      </a:lnTo>
                      <a:cubicBezTo>
                        <a:pt x="0" y="3835"/>
                        <a:pt x="9671" y="0"/>
                        <a:pt x="21600" y="0"/>
                      </a:cubicBezTo>
                      <a:lnTo>
                        <a:pt x="21600" y="3160"/>
                      </a:lnTo>
                      <a:cubicBezTo>
                        <a:pt x="11207" y="3160"/>
                        <a:pt x="2287" y="6095"/>
                        <a:pt x="371" y="10146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45" name="Curved Left Arrow 19"/>
              <p:cNvGrpSpPr/>
              <p:nvPr/>
            </p:nvGrpSpPr>
            <p:grpSpPr>
              <a:xfrm>
                <a:off x="1236449" y="476559"/>
                <a:ext cx="439375" cy="270978"/>
                <a:chOff x="0" y="0"/>
                <a:chExt cx="439374" cy="270976"/>
              </a:xfrm>
            </p:grpSpPr>
            <p:sp>
              <p:nvSpPr>
                <p:cNvPr id="242" name="Shape"/>
                <p:cNvSpPr/>
                <p:nvPr/>
              </p:nvSpPr>
              <p:spPr>
                <a:xfrm rot="5400000">
                  <a:off x="84198" y="-84199"/>
                  <a:ext cx="270978" cy="43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8" h="21600" extrusionOk="0">
                      <a:moveTo>
                        <a:pt x="0" y="18538"/>
                      </a:moveTo>
                      <a:lnTo>
                        <a:pt x="4976" y="14940"/>
                      </a:lnTo>
                      <a:lnTo>
                        <a:pt x="4976" y="16605"/>
                      </a:lnTo>
                      <a:cubicBezTo>
                        <a:pt x="12362" y="15797"/>
                        <a:pt x="18008" y="13271"/>
                        <a:pt x="19513" y="10101"/>
                      </a:cubicBezTo>
                      <a:cubicBezTo>
                        <a:pt x="21600" y="14496"/>
                        <a:pt x="15216" y="18814"/>
                        <a:pt x="4976" y="19935"/>
                      </a:cubicBezTo>
                      <a:lnTo>
                        <a:pt x="4976" y="21600"/>
                      </a:lnTo>
                      <a:close/>
                      <a:moveTo>
                        <a:pt x="19905" y="11766"/>
                      </a:moveTo>
                      <a:cubicBezTo>
                        <a:pt x="19905" y="7107"/>
                        <a:pt x="10993" y="3330"/>
                        <a:pt x="0" y="3330"/>
                      </a:cubicBezTo>
                      <a:lnTo>
                        <a:pt x="0" y="0"/>
                      </a:lnTo>
                      <a:cubicBezTo>
                        <a:pt x="10993" y="0"/>
                        <a:pt x="19905" y="3777"/>
                        <a:pt x="19905" y="8437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43" name="Shape"/>
                <p:cNvSpPr/>
                <p:nvPr/>
              </p:nvSpPr>
              <p:spPr>
                <a:xfrm rot="5400000">
                  <a:off x="184234" y="15793"/>
                  <a:ext cx="270935" cy="239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3047"/>
                        <a:pt x="11929" y="6113"/>
                        <a:pt x="0" y="6113"/>
                      </a:cubicBezTo>
                      <a:lnTo>
                        <a:pt x="0" y="0"/>
                      </a:lnTo>
                      <a:cubicBezTo>
                        <a:pt x="11929" y="0"/>
                        <a:pt x="21600" y="6934"/>
                        <a:pt x="21600" y="15487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44" name="Line"/>
                <p:cNvSpPr/>
                <p:nvPr/>
              </p:nvSpPr>
              <p:spPr>
                <a:xfrm rot="5400000">
                  <a:off x="84220" y="-84221"/>
                  <a:ext cx="270934" cy="43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766"/>
                      </a:moveTo>
                      <a:cubicBezTo>
                        <a:pt x="21600" y="7107"/>
                        <a:pt x="11929" y="3330"/>
                        <a:pt x="0" y="3330"/>
                      </a:cubicBezTo>
                      <a:lnTo>
                        <a:pt x="0" y="0"/>
                      </a:lnTo>
                      <a:cubicBezTo>
                        <a:pt x="11929" y="0"/>
                        <a:pt x="21600" y="3777"/>
                        <a:pt x="21600" y="8437"/>
                      </a:cubicBezTo>
                      <a:lnTo>
                        <a:pt x="21600" y="11766"/>
                      </a:lnTo>
                      <a:cubicBezTo>
                        <a:pt x="21600" y="15613"/>
                        <a:pt x="14937" y="18973"/>
                        <a:pt x="5400" y="19935"/>
                      </a:cubicBezTo>
                      <a:lnTo>
                        <a:pt x="5400" y="21600"/>
                      </a:lnTo>
                      <a:lnTo>
                        <a:pt x="0" y="18538"/>
                      </a:lnTo>
                      <a:lnTo>
                        <a:pt x="5400" y="14940"/>
                      </a:lnTo>
                      <a:lnTo>
                        <a:pt x="5400" y="16605"/>
                      </a:lnTo>
                      <a:cubicBezTo>
                        <a:pt x="13415" y="15797"/>
                        <a:pt x="19542" y="13271"/>
                        <a:pt x="21175" y="1010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49" name="Curved Right Arrow 20"/>
              <p:cNvGrpSpPr/>
              <p:nvPr/>
            </p:nvGrpSpPr>
            <p:grpSpPr>
              <a:xfrm>
                <a:off x="1255687" y="0"/>
                <a:ext cx="462949" cy="361634"/>
                <a:chOff x="0" y="0"/>
                <a:chExt cx="462948" cy="361633"/>
              </a:xfrm>
            </p:grpSpPr>
            <p:sp>
              <p:nvSpPr>
                <p:cNvPr id="246" name="Shape"/>
                <p:cNvSpPr/>
                <p:nvPr/>
              </p:nvSpPr>
              <p:spPr>
                <a:xfrm rot="16381696" flipH="1">
                  <a:off x="62193" y="-42026"/>
                  <a:ext cx="338563" cy="445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72" h="21600" extrusionOk="0">
                      <a:moveTo>
                        <a:pt x="5" y="7849"/>
                      </a:moveTo>
                      <a:cubicBezTo>
                        <a:pt x="5" y="11428"/>
                        <a:pt x="6010" y="14554"/>
                        <a:pt x="14605" y="15448"/>
                      </a:cubicBezTo>
                      <a:lnTo>
                        <a:pt x="14605" y="13398"/>
                      </a:lnTo>
                      <a:lnTo>
                        <a:pt x="19472" y="17748"/>
                      </a:lnTo>
                      <a:lnTo>
                        <a:pt x="14605" y="21600"/>
                      </a:lnTo>
                      <a:lnTo>
                        <a:pt x="14605" y="19550"/>
                      </a:lnTo>
                      <a:lnTo>
                        <a:pt x="14605" y="19550"/>
                      </a:lnTo>
                      <a:cubicBezTo>
                        <a:pt x="6010" y="18655"/>
                        <a:pt x="5" y="15529"/>
                        <a:pt x="5" y="11950"/>
                      </a:cubicBezTo>
                      <a:close/>
                      <a:moveTo>
                        <a:pt x="19472" y="4101"/>
                      </a:moveTo>
                      <a:cubicBezTo>
                        <a:pt x="10679" y="4101"/>
                        <a:pt x="2978" y="6477"/>
                        <a:pt x="681" y="9899"/>
                      </a:cubicBezTo>
                      <a:cubicBezTo>
                        <a:pt x="-2128" y="5715"/>
                        <a:pt x="4008" y="1405"/>
                        <a:pt x="14386" y="273"/>
                      </a:cubicBezTo>
                      <a:cubicBezTo>
                        <a:pt x="16044" y="92"/>
                        <a:pt x="17754" y="0"/>
                        <a:pt x="19472" y="0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47" name="Shape"/>
                <p:cNvSpPr/>
                <p:nvPr/>
              </p:nvSpPr>
              <p:spPr>
                <a:xfrm rot="16381696" flipH="1">
                  <a:off x="-58351" y="72309"/>
                  <a:ext cx="338562" cy="204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72" h="21600" extrusionOk="0">
                      <a:moveTo>
                        <a:pt x="19472" y="8948"/>
                      </a:moveTo>
                      <a:cubicBezTo>
                        <a:pt x="10679" y="8948"/>
                        <a:pt x="2978" y="14133"/>
                        <a:pt x="681" y="21600"/>
                      </a:cubicBezTo>
                      <a:cubicBezTo>
                        <a:pt x="-2128" y="12470"/>
                        <a:pt x="4008" y="3066"/>
                        <a:pt x="14386" y="595"/>
                      </a:cubicBezTo>
                      <a:cubicBezTo>
                        <a:pt x="16044" y="200"/>
                        <a:pt x="17754" y="0"/>
                        <a:pt x="1947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48" name="Line"/>
                <p:cNvSpPr/>
                <p:nvPr/>
              </p:nvSpPr>
              <p:spPr>
                <a:xfrm rot="16381696" flipH="1">
                  <a:off x="62233" y="-41984"/>
                  <a:ext cx="338478" cy="445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7849"/>
                      </a:moveTo>
                      <a:cubicBezTo>
                        <a:pt x="0" y="11428"/>
                        <a:pt x="6663" y="14554"/>
                        <a:pt x="16200" y="15448"/>
                      </a:cubicBezTo>
                      <a:lnTo>
                        <a:pt x="16200" y="13398"/>
                      </a:lnTo>
                      <a:lnTo>
                        <a:pt x="21600" y="17748"/>
                      </a:lnTo>
                      <a:lnTo>
                        <a:pt x="16200" y="21600"/>
                      </a:lnTo>
                      <a:lnTo>
                        <a:pt x="16200" y="19550"/>
                      </a:lnTo>
                      <a:lnTo>
                        <a:pt x="16200" y="19550"/>
                      </a:lnTo>
                      <a:cubicBezTo>
                        <a:pt x="6663" y="18655"/>
                        <a:pt x="0" y="15529"/>
                        <a:pt x="0" y="11950"/>
                      </a:cubicBezTo>
                      <a:lnTo>
                        <a:pt x="0" y="7849"/>
                      </a:lnTo>
                      <a:cubicBezTo>
                        <a:pt x="0" y="3514"/>
                        <a:pt x="9671" y="0"/>
                        <a:pt x="21600" y="0"/>
                      </a:cubicBezTo>
                      <a:lnTo>
                        <a:pt x="21600" y="4101"/>
                      </a:lnTo>
                      <a:cubicBezTo>
                        <a:pt x="11844" y="4101"/>
                        <a:pt x="3299" y="6477"/>
                        <a:pt x="750" y="9899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53" name="Curved Left Arrow 21"/>
              <p:cNvGrpSpPr/>
              <p:nvPr/>
            </p:nvGrpSpPr>
            <p:grpSpPr>
              <a:xfrm>
                <a:off x="1406694" y="1434233"/>
                <a:ext cx="439375" cy="270978"/>
                <a:chOff x="0" y="0"/>
                <a:chExt cx="439374" cy="270976"/>
              </a:xfrm>
            </p:grpSpPr>
            <p:sp>
              <p:nvSpPr>
                <p:cNvPr id="250" name="Shape"/>
                <p:cNvSpPr/>
                <p:nvPr/>
              </p:nvSpPr>
              <p:spPr>
                <a:xfrm rot="5400000">
                  <a:off x="84198" y="-84199"/>
                  <a:ext cx="270978" cy="43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8" h="21600" extrusionOk="0">
                      <a:moveTo>
                        <a:pt x="0" y="18538"/>
                      </a:moveTo>
                      <a:lnTo>
                        <a:pt x="4976" y="14940"/>
                      </a:lnTo>
                      <a:lnTo>
                        <a:pt x="4976" y="16605"/>
                      </a:lnTo>
                      <a:cubicBezTo>
                        <a:pt x="12362" y="15797"/>
                        <a:pt x="18008" y="13271"/>
                        <a:pt x="19513" y="10101"/>
                      </a:cubicBezTo>
                      <a:cubicBezTo>
                        <a:pt x="21600" y="14496"/>
                        <a:pt x="15216" y="18814"/>
                        <a:pt x="4976" y="19935"/>
                      </a:cubicBezTo>
                      <a:lnTo>
                        <a:pt x="4976" y="21600"/>
                      </a:lnTo>
                      <a:close/>
                      <a:moveTo>
                        <a:pt x="19905" y="11766"/>
                      </a:moveTo>
                      <a:cubicBezTo>
                        <a:pt x="19905" y="7107"/>
                        <a:pt x="10993" y="3330"/>
                        <a:pt x="0" y="3330"/>
                      </a:cubicBezTo>
                      <a:lnTo>
                        <a:pt x="0" y="0"/>
                      </a:lnTo>
                      <a:cubicBezTo>
                        <a:pt x="10993" y="0"/>
                        <a:pt x="19905" y="3777"/>
                        <a:pt x="19905" y="8437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1" name="Shape"/>
                <p:cNvSpPr/>
                <p:nvPr/>
              </p:nvSpPr>
              <p:spPr>
                <a:xfrm rot="5400000">
                  <a:off x="184234" y="15793"/>
                  <a:ext cx="270935" cy="239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3047"/>
                        <a:pt x="11929" y="6113"/>
                        <a:pt x="0" y="6113"/>
                      </a:cubicBezTo>
                      <a:lnTo>
                        <a:pt x="0" y="0"/>
                      </a:lnTo>
                      <a:cubicBezTo>
                        <a:pt x="11929" y="0"/>
                        <a:pt x="21600" y="6934"/>
                        <a:pt x="21600" y="15487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2" name="Line"/>
                <p:cNvSpPr/>
                <p:nvPr/>
              </p:nvSpPr>
              <p:spPr>
                <a:xfrm rot="5400000">
                  <a:off x="84220" y="-84221"/>
                  <a:ext cx="270934" cy="43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766"/>
                      </a:moveTo>
                      <a:cubicBezTo>
                        <a:pt x="21600" y="7107"/>
                        <a:pt x="11929" y="3330"/>
                        <a:pt x="0" y="3330"/>
                      </a:cubicBezTo>
                      <a:lnTo>
                        <a:pt x="0" y="0"/>
                      </a:lnTo>
                      <a:cubicBezTo>
                        <a:pt x="11929" y="0"/>
                        <a:pt x="21600" y="3777"/>
                        <a:pt x="21600" y="8437"/>
                      </a:cubicBezTo>
                      <a:lnTo>
                        <a:pt x="21600" y="11766"/>
                      </a:lnTo>
                      <a:cubicBezTo>
                        <a:pt x="21600" y="15613"/>
                        <a:pt x="14937" y="18973"/>
                        <a:pt x="5400" y="19935"/>
                      </a:cubicBezTo>
                      <a:lnTo>
                        <a:pt x="5400" y="21600"/>
                      </a:lnTo>
                      <a:lnTo>
                        <a:pt x="0" y="18538"/>
                      </a:lnTo>
                      <a:lnTo>
                        <a:pt x="5400" y="14940"/>
                      </a:lnTo>
                      <a:lnTo>
                        <a:pt x="5400" y="16605"/>
                      </a:lnTo>
                      <a:cubicBezTo>
                        <a:pt x="13415" y="15797"/>
                        <a:pt x="19542" y="13271"/>
                        <a:pt x="21175" y="1010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257" name="Group 17"/>
            <p:cNvGrpSpPr/>
            <p:nvPr/>
          </p:nvGrpSpPr>
          <p:grpSpPr>
            <a:xfrm>
              <a:off x="203653" y="0"/>
              <a:ext cx="2587710" cy="2235200"/>
              <a:chOff x="0" y="0"/>
              <a:chExt cx="2587709" cy="2235199"/>
            </a:xfrm>
          </p:grpSpPr>
          <p:sp>
            <p:nvSpPr>
              <p:cNvPr id="255" name="Down Arrow 7"/>
              <p:cNvSpPr/>
              <p:nvPr/>
            </p:nvSpPr>
            <p:spPr>
              <a:xfrm>
                <a:off x="1160020" y="0"/>
                <a:ext cx="281787" cy="609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608"/>
                    </a:moveTo>
                    <a:lnTo>
                      <a:pt x="5400" y="16608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6608"/>
                    </a:lnTo>
                    <a:lnTo>
                      <a:pt x="21600" y="16608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256" name="Picture 6" descr="Picture 6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5400000">
                <a:off x="481784" y="129275"/>
                <a:ext cx="1624141" cy="25877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59" name="Rectangle 3"/>
          <p:cNvSpPr txBox="1"/>
          <p:nvPr/>
        </p:nvSpPr>
        <p:spPr>
          <a:xfrm>
            <a:off x="5638800" y="2209800"/>
            <a:ext cx="3505200" cy="5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These induced electron loops are </a:t>
            </a:r>
            <a:br/>
            <a:r>
              <a:t> often called </a:t>
            </a:r>
            <a:r>
              <a:rPr>
                <a:solidFill>
                  <a:srgbClr val="8DFF27"/>
                </a:solidFill>
              </a:rPr>
              <a:t>EDDY CURRENTS</a:t>
            </a:r>
          </a:p>
        </p:txBody>
      </p:sp>
      <p:sp>
        <p:nvSpPr>
          <p:cNvPr id="260" name="Straight Connector 24"/>
          <p:cNvSpPr/>
          <p:nvPr/>
        </p:nvSpPr>
        <p:spPr>
          <a:xfrm flipH="1">
            <a:off x="5181599" y="2590799"/>
            <a:ext cx="609601" cy="304801"/>
          </a:xfrm>
          <a:prstGeom prst="line">
            <a:avLst/>
          </a:prstGeom>
          <a:solidFill>
            <a:schemeClr val="accent1"/>
          </a:solidFill>
          <a:ln w="38100">
            <a:solidFill>
              <a:srgbClr val="8DFF27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ecture 1 - What is Nanoscience">
  <a:themeElements>
    <a:clrScheme name="Custom 61">
      <a:dk1>
        <a:srgbClr val="003366"/>
      </a:dk1>
      <a:lt1>
        <a:srgbClr val="666666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20FFFF"/>
      </a:hlink>
      <a:folHlink>
        <a:srgbClr val="FF00FF"/>
      </a:folHlink>
    </a:clrScheme>
    <a:fontScheme name="Lecture 1 - What is Nanoscien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cture 1 - What is Nanoscience">
  <a:themeElements>
    <a:clrScheme name="Lecture 1 - What is Nanoscien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00FF"/>
      </a:hlink>
      <a:folHlink>
        <a:srgbClr val="FF00FF"/>
      </a:folHlink>
    </a:clrScheme>
    <a:fontScheme name="Lecture 1 - What is Nanoscien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5715</Words>
  <Application>Microsoft Macintosh PowerPoint</Application>
  <PresentationFormat>On-screen Show (4:3)</PresentationFormat>
  <Paragraphs>1035</Paragraphs>
  <Slides>61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Lecture 1 - What is Nanoscience</vt:lpstr>
      <vt:lpstr>Magnetic Induction:  Motors, Generators &amp; Transformers</vt:lpstr>
      <vt:lpstr>Magnetic Induction:  Motors, Generators &amp; Transformers</vt:lpstr>
      <vt:lpstr>For ELECTRIC FIELDS, we figured out that:</vt:lpstr>
      <vt:lpstr>We represent Electric Fields using diagrams such as this:</vt:lpstr>
      <vt:lpstr>For MAGNETIC FIELDS we instead found that:</vt:lpstr>
      <vt:lpstr>Then, based on experiments such as this:</vt:lpstr>
      <vt:lpstr>Further experiments taught us that:</vt:lpstr>
      <vt:lpstr>Which can be described by a another set of "hand rules"</vt:lpstr>
      <vt:lpstr>Magnetic Induction drives the formation of electron loops in conductors</vt:lpstr>
      <vt:lpstr>I am now almost ready to explain electric motors &amp; generators!</vt:lpstr>
      <vt:lpstr>Electro-magnetism causes looping charge to produce a magnetic field</vt:lpstr>
      <vt:lpstr>What if a material's "spinning electrons" meet an applied magnetic field?</vt:lpstr>
      <vt:lpstr>The spin magnetic fields will then blend into a counter magnetic field:</vt:lpstr>
      <vt:lpstr>If our iron filings are those bits of of material:</vt:lpstr>
      <vt:lpstr>But this does NOT occur for ALL materials</vt:lpstr>
      <vt:lpstr> But if spins ARE free to align opposite to an applied magnetic field: </vt:lpstr>
      <vt:lpstr>Motors and generators depend upon the motion of magnetic fields</vt:lpstr>
      <vt:lpstr>Review of preceding "AC &amp; DC Electric Motor" presentation:  </vt:lpstr>
      <vt:lpstr>Review of preceding "AC &amp; DC Electric Motor" presentation (continued):  </vt:lpstr>
      <vt:lpstr>A subtle problem:  The Motor's torque is not constant during rotation</vt:lpstr>
      <vt:lpstr>A solution:  Multiple rotor electromagnets</vt:lpstr>
      <vt:lpstr>Taking that to an extreme:</vt:lpstr>
      <vt:lpstr>Close-up of rotor:</vt:lpstr>
      <vt:lpstr>So my router motor was actually more like this:</vt:lpstr>
      <vt:lpstr>BIG ENERGY SYSTEM TAKEAWAY MESSAGE #1:</vt:lpstr>
      <vt:lpstr>But there are complications in really Good or Big motor/generators</vt:lpstr>
      <vt:lpstr>And there is an additional (embarrassing) problem in Big Generators:</vt:lpstr>
      <vt:lpstr>Reflecting on those motor / generator challenges:</vt:lpstr>
      <vt:lpstr>Nikola Tesla figured out the solution!</vt:lpstr>
      <vt:lpstr>But how would falling magnets + pipes be made into an electric motor?</vt:lpstr>
      <vt:lpstr>Exactly HOW the moving magnet pushed upon the aluminum shapes:</vt:lpstr>
      <vt:lpstr>The arriving magnet thus "induces" loops of electron flow:</vt:lpstr>
      <vt:lpstr>But in the "comb" shape  an induced electron loop cannot form:</vt:lpstr>
      <vt:lpstr>From this, Nikola Tesla proposed the "induction motor"</vt:lpstr>
      <vt:lpstr>Diagrams of the required three AC power line voltages:</vt:lpstr>
      <vt:lpstr>Apply each of those signals to a PAIR of stator electromagnets:</vt:lpstr>
      <vt:lpstr>Three such electromagnet pairs, each powered by its own AC:</vt:lpstr>
      <vt:lpstr>Looking more closely at the timing of the three AC power signals:</vt:lpstr>
      <vt:lpstr>AC peaks =&gt; Max fields from the connected electromagnet</vt:lpstr>
      <vt:lpstr>Now, between those electromagnet pairs, put a plain metal ring</vt:lpstr>
      <vt:lpstr>Next apply Lenz's LH Rule of Electro-Magnetism:</vt:lpstr>
      <vt:lpstr>As depicted in this "www.LearnEngineering.org" animation</vt:lpstr>
      <vt:lpstr>"Slip?"</vt:lpstr>
      <vt:lpstr>Time Out!</vt:lpstr>
      <vt:lpstr>Flattening out this motor yields a Linear Induction Motor</vt:lpstr>
      <vt:lpstr>On to this note set's final topic:  TRANSFORMERS</vt:lpstr>
      <vt:lpstr>But what are the best choices of current and voltage?</vt:lpstr>
      <vt:lpstr>The optimum choice thus depends upon the application:</vt:lpstr>
      <vt:lpstr>You need a transformer</vt:lpstr>
      <vt:lpstr>More turns of wire =&gt; More intense magnetic field:</vt:lpstr>
      <vt:lpstr>Place two such wire coils side by side</vt:lpstr>
      <vt:lpstr>Instead, apply a CHANGING (AC) voltage/current to the top coil:</vt:lpstr>
      <vt:lpstr>But due to magnetic induction:</vt:lpstr>
      <vt:lpstr>Coils with different numbers of turns:</vt:lpstr>
      <vt:lpstr>But more WHAT coming out?</vt:lpstr>
      <vt:lpstr>More generally:</vt:lpstr>
      <vt:lpstr>But that is for IDEALLY EFFICIENT magnetic induction!</vt:lpstr>
      <vt:lpstr>For anyone interested in the details:</vt:lpstr>
      <vt:lpstr>Magnetic Induction provides the basis of:</vt:lpstr>
      <vt:lpstr>Magnetic Induction also provides the basis for:</vt:lpstr>
      <vt:lpstr>Credits / 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 Induction:  Motors, Generators &amp; Transformers</dc:title>
  <cp:lastModifiedBy>John Bean</cp:lastModifiedBy>
  <cp:revision>1</cp:revision>
  <dcterms:created xsi:type="dcterms:W3CDTF">2019-03-06T15:02:31Z</dcterms:created>
  <dcterms:modified xsi:type="dcterms:W3CDTF">2019-03-06T15:03:50Z</dcterms:modified>
</cp:coreProperties>
</file>