
<file path=[Content_Types].xml><?xml version="1.0" encoding="utf-8"?>
<Types xmlns="http://schemas.openxmlformats.org/package/2006/content-types">
  <Default Extension="gif" ContentType="image/gif"/>
  <Default Extension="rels" ContentType="application/vnd.openxmlformats-package.relationships+xml"/>
  <Override PartName="/ppt/slides/slide14.xml" ContentType="application/vnd.openxmlformats-officedocument.presentationml.slide+xml"/>
  <Override PartName="/ppt/slides/slide62.xml" ContentType="application/vnd.openxmlformats-officedocument.presentationml.slide+xml"/>
  <Default Extension="xml" ContentType="application/xml"/>
  <Override PartName="/ppt/slides/slide45.xml" ContentType="application/vnd.openxmlformats-officedocument.presentationml.slide+xml"/>
  <Override PartName="/ppt/tableStyles.xml" ContentType="application/vnd.openxmlformats-officedocument.presentationml.tableStyles+xml"/>
  <Override PartName="/ppt/slides/slide28.xml" ContentType="application/vnd.openxmlformats-officedocument.presentationml.slide+xml"/>
  <Override PartName="/ppt/slides/slide54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slides/slide61.xml" ContentType="application/vnd.openxmlformats-officedocument.presentationml.slide+xml"/>
  <Override PartName="/ppt/slides/slide44.xml" ContentType="application/vnd.openxmlformats-officedocument.presentationml.slide+xml"/>
  <Override PartName="/ppt/slides/slide27.xml" ContentType="application/vnd.openxmlformats-officedocument.presentationml.slide+xml"/>
  <Override PartName="/ppt/slides/slide53.xml" ContentType="application/vnd.openxmlformats-officedocument.presentationml.slide+xml"/>
  <Override PartName="/ppt/slides/slide20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Layouts/slideLayout4.xml" ContentType="application/vnd.openxmlformats-officedocument.presentationml.slideLayout+xml"/>
  <Default Extension="png" ContentType="image/png"/>
  <Override PartName="/ppt/slides/slide67.xml" ContentType="application/vnd.openxmlformats-officedocument.presentationml.slide+xml"/>
  <Override PartName="/ppt/slides/slide12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slides/slide43.xml" ContentType="application/vnd.openxmlformats-officedocument.presentationml.slide+xml"/>
  <Override PartName="/ppt/slides/slide59.xml" ContentType="application/vnd.openxmlformats-officedocument.presentationml.slide+xml"/>
  <Override PartName="/ppt/slides/slide26.xml" ContentType="application/vnd.openxmlformats-officedocument.presentationml.slide+xml"/>
  <Override PartName="/ppt/slides/slide52.xml" ContentType="application/vnd.openxmlformats-officedocument.presentationml.slide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66.xml" ContentType="application/vnd.openxmlformats-officedocument.presentationml.slide+xml"/>
  <Override PartName="/ppt/slides/slide11.xml" ContentType="application/vnd.openxmlformats-officedocument.presentationml.slide+xml"/>
  <Override PartName="/ppt/slides/slide49.xml" ContentType="application/vnd.openxmlformats-officedocument.presentationml.slide+xml"/>
  <Override PartName="/ppt/slides/slide42.xml" ContentType="application/vnd.openxmlformats-officedocument.presentationml.slide+xml"/>
  <Override PartName="/ppt/slides/slide58.xml" ContentType="application/vnd.openxmlformats-officedocument.presentationml.slide+xml"/>
  <Override PartName="/ppt/slides/slide25.xml" ContentType="application/vnd.openxmlformats-officedocument.presentationml.slide+xml"/>
  <Override PartName="/ppt/slides/slide51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slides/slide65.xml" ContentType="application/vnd.openxmlformats-officedocument.presentationml.slide+xml"/>
  <Override PartName="/ppt/slides/slide10.xml" ContentType="application/vnd.openxmlformats-officedocument.presentationml.slide+xml"/>
  <Override PartName="/docProps/app.xml" ContentType="application/vnd.openxmlformats-officedocument.extended-properties+xml"/>
  <Override PartName="/ppt/slides/slide48.xml" ContentType="application/vnd.openxmlformats-officedocument.presentationml.slide+xml"/>
  <Override PartName="/ppt/slides/slide41.xml" ContentType="application/vnd.openxmlformats-officedocument.presentationml.slide+xml"/>
  <Override PartName="/ppt/slides/slide57.xml" ContentType="application/vnd.openxmlformats-officedocument.presentationml.slide+xml"/>
  <Override PartName="/ppt/slides/slide24.xml" ContentType="application/vnd.openxmlformats-officedocument.presentationml.slide+xml"/>
  <Override PartName="/ppt/slides/slide50.xml" ContentType="application/vnd.openxmlformats-officedocument.presentationml.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viewProps.xml" ContentType="application/vnd.openxmlformats-officedocument.presentationml.viewProps+xml"/>
  <Override PartName="/ppt/slides/slide64.xml" ContentType="application/vnd.openxmlformats-officedocument.presentationml.slide+xml"/>
  <Default Extension="jpeg" ContentType="image/jpeg"/>
  <Override PartName="/ppt/slides/slide47.xml" ContentType="application/vnd.openxmlformats-officedocument.presentationml.slide+xml"/>
  <Override PartName="/ppt/slides/slide40.xml" ContentType="application/vnd.openxmlformats-officedocument.presentationml.slide+xml"/>
  <Override PartName="/ppt/slides/slide56.xml" ContentType="application/vnd.openxmlformats-officedocument.presentationml.slide+xml"/>
  <Override PartName="/ppt/theme/theme2.xml" ContentType="application/vnd.openxmlformats-officedocument.theme+xml"/>
  <Override PartName="/ppt/slides/slide23.xml" ContentType="application/vnd.openxmlformats-officedocument.presentationml.slide+xml"/>
  <Override PartName="/ppt/slides/slide39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slides/slide63.xml" ContentType="application/vnd.openxmlformats-officedocument.presentationml.slide+xml"/>
  <Override PartName="/ppt/slides/slide46.xml" ContentType="application/vnd.openxmlformats-officedocument.presentationml.slide+xml"/>
  <Override PartName="/ppt/slides/slide29.xml" ContentType="application/vnd.openxmlformats-officedocument.presentationml.slide+xml"/>
  <Override PartName="/ppt/slides/slide55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Default Extension="bin" ContentType="application/vnd.openxmlformats-officedocument.presentationml.printerSettings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ldMasterIdLst>
    <p:sldMasterId id="2147483648" r:id="rId1"/>
  </p:sldMasterIdLst>
  <p:notesMasterIdLst>
    <p:notesMasterId r:id="rId6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1" i="0" u="none" strike="noStrike" cap="none" spc="0" normalizeH="0" baseline="0">
        <a:ln>
          <a:noFill/>
        </a:ln>
        <a:solidFill>
          <a:srgbClr val="003366"/>
        </a:solidFill>
        <a:effectLst/>
        <a:uFillTx/>
        <a:latin typeface="Tahoma"/>
        <a:ea typeface="Tahoma"/>
        <a:cs typeface="Tahoma"/>
        <a:sym typeface="Tahoma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1" i="0" u="none" strike="noStrike" cap="none" spc="0" normalizeH="0" baseline="0">
        <a:ln>
          <a:noFill/>
        </a:ln>
        <a:solidFill>
          <a:srgbClr val="003366"/>
        </a:solidFill>
        <a:effectLst/>
        <a:uFillTx/>
        <a:latin typeface="Tahoma"/>
        <a:ea typeface="Tahoma"/>
        <a:cs typeface="Tahoma"/>
        <a:sym typeface="Tahoma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1" i="0" u="none" strike="noStrike" cap="none" spc="0" normalizeH="0" baseline="0">
        <a:ln>
          <a:noFill/>
        </a:ln>
        <a:solidFill>
          <a:srgbClr val="003366"/>
        </a:solidFill>
        <a:effectLst/>
        <a:uFillTx/>
        <a:latin typeface="Tahoma"/>
        <a:ea typeface="Tahoma"/>
        <a:cs typeface="Tahoma"/>
        <a:sym typeface="Tahoma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1" i="0" u="none" strike="noStrike" cap="none" spc="0" normalizeH="0" baseline="0">
        <a:ln>
          <a:noFill/>
        </a:ln>
        <a:solidFill>
          <a:srgbClr val="003366"/>
        </a:solidFill>
        <a:effectLst/>
        <a:uFillTx/>
        <a:latin typeface="Tahoma"/>
        <a:ea typeface="Tahoma"/>
        <a:cs typeface="Tahoma"/>
        <a:sym typeface="Tahoma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1" i="0" u="none" strike="noStrike" cap="none" spc="0" normalizeH="0" baseline="0">
        <a:ln>
          <a:noFill/>
        </a:ln>
        <a:solidFill>
          <a:srgbClr val="003366"/>
        </a:solidFill>
        <a:effectLst/>
        <a:uFillTx/>
        <a:latin typeface="Tahoma"/>
        <a:ea typeface="Tahoma"/>
        <a:cs typeface="Tahoma"/>
        <a:sym typeface="Tahoma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1" i="0" u="none" strike="noStrike" cap="none" spc="0" normalizeH="0" baseline="0">
        <a:ln>
          <a:noFill/>
        </a:ln>
        <a:solidFill>
          <a:srgbClr val="003366"/>
        </a:solidFill>
        <a:effectLst/>
        <a:uFillTx/>
        <a:latin typeface="Tahoma"/>
        <a:ea typeface="Tahoma"/>
        <a:cs typeface="Tahoma"/>
        <a:sym typeface="Tahoma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1" i="0" u="none" strike="noStrike" cap="none" spc="0" normalizeH="0" baseline="0">
        <a:ln>
          <a:noFill/>
        </a:ln>
        <a:solidFill>
          <a:srgbClr val="003366"/>
        </a:solidFill>
        <a:effectLst/>
        <a:uFillTx/>
        <a:latin typeface="Tahoma"/>
        <a:ea typeface="Tahoma"/>
        <a:cs typeface="Tahoma"/>
        <a:sym typeface="Tahoma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1" i="0" u="none" strike="noStrike" cap="none" spc="0" normalizeH="0" baseline="0">
        <a:ln>
          <a:noFill/>
        </a:ln>
        <a:solidFill>
          <a:srgbClr val="003366"/>
        </a:solidFill>
        <a:effectLst/>
        <a:uFillTx/>
        <a:latin typeface="Tahoma"/>
        <a:ea typeface="Tahoma"/>
        <a:cs typeface="Tahoma"/>
        <a:sym typeface="Tahoma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1" i="0" u="none" strike="noStrike" cap="none" spc="0" normalizeH="0" baseline="0">
        <a:ln>
          <a:noFill/>
        </a:ln>
        <a:solidFill>
          <a:srgbClr val="003366"/>
        </a:solidFill>
        <a:effectLst/>
        <a:uFillTx/>
        <a:latin typeface="Tahoma"/>
        <a:ea typeface="Tahoma"/>
        <a:cs typeface="Tahoma"/>
        <a:sym typeface="Tahoma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Tahoma"/>
          <a:ea typeface="Tahoma"/>
          <a:cs typeface="Tahoma"/>
        </a:font>
        <a:srgbClr val="003366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DDD"/>
          </a:solidFill>
        </a:fill>
      </a:tcStyle>
    </a:wholeTbl>
    <a:band2H>
      <a:tcTxStyle/>
      <a:tcStyle>
        <a:tcBdr/>
        <a:fill>
          <a:solidFill>
            <a:srgbClr val="E6EFEF"/>
          </a:solidFill>
        </a:fill>
      </a:tcStyle>
    </a:band2H>
    <a:firstCol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Tahoma"/>
          <a:ea typeface="Tahoma"/>
          <a:cs typeface="Tahoma"/>
        </a:font>
        <a:srgbClr val="003366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2E4E9"/>
          </a:solidFill>
        </a:fill>
      </a:tcStyle>
    </a:wholeTbl>
    <a:band2H>
      <a:tcTxStyle/>
      <a:tcStyle>
        <a:tcBdr/>
        <a:fill>
          <a:solidFill>
            <a:srgbClr val="F1F2F4"/>
          </a:solidFill>
        </a:fill>
      </a:tcStyle>
    </a:band2H>
    <a:firstCol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Tahoma"/>
          <a:ea typeface="Tahoma"/>
          <a:cs typeface="Tahoma"/>
        </a:font>
        <a:srgbClr val="003366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CD1D9"/>
          </a:solidFill>
        </a:fill>
      </a:tcStyle>
    </a:wholeTbl>
    <a:band2H>
      <a:tcTxStyle/>
      <a:tcStyle>
        <a:tcBdr/>
        <a:fill>
          <a:solidFill>
            <a:srgbClr val="E7E9ED"/>
          </a:solidFill>
        </a:fill>
      </a:tcStyle>
    </a:band2H>
    <a:firstCol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Tahoma"/>
          <a:ea typeface="Tahoma"/>
          <a:cs typeface="Tahoma"/>
        </a:font>
        <a:srgbClr val="00336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7EA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Tahoma"/>
          <a:ea typeface="Tahoma"/>
          <a:cs typeface="Tahoma"/>
        </a:font>
        <a:srgbClr val="00336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3366"/>
              </a:solidFill>
              <a:prstDash val="solid"/>
              <a:round/>
            </a:ln>
          </a:top>
          <a:bottom>
            <a:ln w="25400" cap="flat">
              <a:solidFill>
                <a:srgbClr val="003366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3366"/>
              </a:solidFill>
              <a:prstDash val="solid"/>
              <a:round/>
            </a:ln>
          </a:top>
          <a:bottom>
            <a:ln w="25400" cap="flat">
              <a:solidFill>
                <a:srgbClr val="003366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Tahoma"/>
          <a:ea typeface="Tahoma"/>
          <a:cs typeface="Tahoma"/>
        </a:font>
        <a:srgbClr val="003366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CD2"/>
          </a:solidFill>
        </a:fill>
      </a:tcStyle>
    </a:wholeTbl>
    <a:band2H>
      <a:tcTxStyle/>
      <a:tcStyle>
        <a:tcBdr/>
        <a:fill>
          <a:solidFill>
            <a:srgbClr val="E6E7EA"/>
          </a:solidFill>
        </a:fill>
      </a:tcStyle>
    </a:band2H>
    <a:firstCol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3366"/>
          </a:solidFill>
        </a:fill>
      </a:tcStyle>
    </a:firstCol>
    <a:lastRow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3366"/>
          </a:solidFill>
        </a:fill>
      </a:tcStyle>
    </a:lastRow>
    <a:firstRow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3366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firstCol>
    <a:lastRow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108" d="100"/>
          <a:sy n="108" d="100"/>
        </p:scale>
        <p:origin x="-89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notesMaster" Target="notesMasters/notesMaster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printerSettings" Target="printerSettings/printerSettings1.bin"/><Relationship Id="rId71" Type="http://schemas.openxmlformats.org/officeDocument/2006/relationships/presProps" Target="presProps.xml"/><Relationship Id="rId72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theme" Target="theme/theme1.xml"/><Relationship Id="rId74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spcBef>
        <a:spcPts val="400"/>
      </a:spcBef>
      <a:defRPr sz="1200">
        <a:latin typeface="+mj-lt"/>
        <a:ea typeface="+mj-ea"/>
        <a:cs typeface="+mj-cs"/>
        <a:sym typeface="Arial"/>
      </a:defRPr>
    </a:lvl1pPr>
    <a:lvl2pPr indent="2286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2pPr>
    <a:lvl3pPr indent="4572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3pPr>
    <a:lvl4pPr indent="6858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4pPr>
    <a:lvl5pPr indent="9144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5pPr>
    <a:lvl6pPr indent="11430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6pPr>
    <a:lvl7pPr indent="13716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7pPr>
    <a:lvl8pPr indent="16002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8pPr>
    <a:lvl9pPr indent="18288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 Text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r>
              <a:t>Title Text</a:t>
            </a:r>
          </a:p>
        </p:txBody>
      </p:sp>
      <p:sp>
        <p:nvSpPr>
          <p:cNvPr id="93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981200"/>
            <a:ext cx="8229600" cy="41148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700"/>
              </a:spcBef>
              <a:buClr>
                <a:srgbClr val="00CCFF"/>
              </a:buClr>
              <a:buSzPct val="65000"/>
              <a:buChar char="■"/>
              <a:defRPr sz="3200"/>
            </a:lvl1pPr>
            <a:lvl2pPr marL="783771" indent="-326571">
              <a:spcBef>
                <a:spcPts val="700"/>
              </a:spcBef>
              <a:buClr>
                <a:srgbClr val="00CCFF"/>
              </a:buClr>
              <a:defRPr sz="3200"/>
            </a:lvl2pPr>
            <a:lvl3pPr marL="1219200" indent="-304800">
              <a:spcBef>
                <a:spcPts val="700"/>
              </a:spcBef>
              <a:buClr>
                <a:srgbClr val="00CCFF"/>
              </a:buClr>
              <a:defRPr sz="3200"/>
            </a:lvl3pPr>
            <a:lvl4pPr marL="1737360" indent="-365760">
              <a:spcBef>
                <a:spcPts val="700"/>
              </a:spcBef>
              <a:buClr>
                <a:srgbClr val="00CCFF"/>
              </a:buClr>
              <a:defRPr sz="3200"/>
            </a:lvl4pPr>
            <a:lvl5pPr marL="2194560" indent="-365760">
              <a:spcBef>
                <a:spcPts val="700"/>
              </a:spcBef>
              <a:buClr>
                <a:srgbClr val="00CCFF"/>
              </a:buClr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84892" y="6432651"/>
            <a:ext cx="301909" cy="28882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Text"/>
          <p:cNvSpPr txBox="1">
            <a:spLocks noGrp="1"/>
          </p:cNvSpPr>
          <p:nvPr>
            <p:ph type="title"/>
          </p:nvPr>
        </p:nvSpPr>
        <p:spPr>
          <a:xfrm>
            <a:off x="6629400" y="381000"/>
            <a:ext cx="2057400" cy="5715000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r>
              <a:t>Title Text</a:t>
            </a:r>
          </a:p>
        </p:txBody>
      </p:sp>
      <p:sp>
        <p:nvSpPr>
          <p:cNvPr id="102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381000"/>
            <a:ext cx="6019800" cy="57150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700"/>
              </a:spcBef>
              <a:buClr>
                <a:srgbClr val="00CCFF"/>
              </a:buClr>
              <a:buSzPct val="65000"/>
              <a:buChar char="■"/>
              <a:defRPr sz="3200"/>
            </a:lvl1pPr>
            <a:lvl2pPr marL="783771" indent="-326571">
              <a:spcBef>
                <a:spcPts val="700"/>
              </a:spcBef>
              <a:buClr>
                <a:srgbClr val="00CCFF"/>
              </a:buClr>
              <a:defRPr sz="3200"/>
            </a:lvl2pPr>
            <a:lvl3pPr marL="1219200" indent="-304800">
              <a:spcBef>
                <a:spcPts val="700"/>
              </a:spcBef>
              <a:buClr>
                <a:srgbClr val="00CCFF"/>
              </a:buClr>
              <a:defRPr sz="3200"/>
            </a:lvl3pPr>
            <a:lvl4pPr marL="1737360" indent="-365760">
              <a:spcBef>
                <a:spcPts val="700"/>
              </a:spcBef>
              <a:buClr>
                <a:srgbClr val="00CCFF"/>
              </a:buClr>
              <a:defRPr sz="3200"/>
            </a:lvl4pPr>
            <a:lvl5pPr marL="2194560" indent="-365760">
              <a:spcBef>
                <a:spcPts val="700"/>
              </a:spcBef>
              <a:buClr>
                <a:srgbClr val="00CCFF"/>
              </a:buClr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84892" y="6432651"/>
            <a:ext cx="301909" cy="28882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981200"/>
            <a:ext cx="8229600" cy="41148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700"/>
              </a:spcBef>
              <a:buClr>
                <a:srgbClr val="00CCFF"/>
              </a:buClr>
              <a:buSzPct val="65000"/>
              <a:buChar char="■"/>
              <a:defRPr sz="3200"/>
            </a:lvl1pPr>
            <a:lvl2pPr marL="783771" indent="-326571">
              <a:spcBef>
                <a:spcPts val="700"/>
              </a:spcBef>
              <a:buClr>
                <a:srgbClr val="00CCFF"/>
              </a:buClr>
              <a:defRPr sz="3200"/>
            </a:lvl2pPr>
            <a:lvl3pPr marL="1219200" indent="-304800">
              <a:spcBef>
                <a:spcPts val="700"/>
              </a:spcBef>
              <a:buClr>
                <a:srgbClr val="00CCFF"/>
              </a:buClr>
              <a:defRPr sz="3200"/>
            </a:lvl3pPr>
            <a:lvl4pPr marL="1737360" indent="-365760">
              <a:spcBef>
                <a:spcPts val="700"/>
              </a:spcBef>
              <a:buClr>
                <a:srgbClr val="00CCFF"/>
              </a:buClr>
              <a:defRPr sz="3200"/>
            </a:lvl4pPr>
            <a:lvl5pPr marL="2194560" indent="-365760">
              <a:spcBef>
                <a:spcPts val="700"/>
              </a:spcBef>
              <a:buClr>
                <a:srgbClr val="00CCFF"/>
              </a:buClr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84892" y="6432651"/>
            <a:ext cx="301909" cy="28882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2pPr marL="0" indent="457200">
              <a:buSzTx/>
              <a:buNone/>
            </a:lvl2pPr>
            <a:lvl3pPr marL="0" indent="914400">
              <a:buSzTx/>
              <a:buNone/>
            </a:lvl3pPr>
            <a:lvl4pPr marL="0" indent="1371600">
              <a:buSzTx/>
              <a:buNone/>
            </a:lvl4pPr>
            <a:lvl5pPr marL="0" indent="1828800"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84892" y="6432651"/>
            <a:ext cx="301909" cy="28882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600"/>
              </a:spcBef>
              <a:buClr>
                <a:srgbClr val="00CCFF"/>
              </a:buClr>
              <a:buSzPct val="65000"/>
              <a:buChar char="■"/>
              <a:defRPr sz="2800"/>
            </a:lvl1pPr>
            <a:lvl2pPr marL="790575" indent="-333375">
              <a:spcBef>
                <a:spcPts val="600"/>
              </a:spcBef>
              <a:buClr>
                <a:srgbClr val="00CCFF"/>
              </a:buClr>
              <a:defRPr sz="2800"/>
            </a:lvl2pPr>
            <a:lvl3pPr marL="1234439" indent="-320039">
              <a:spcBef>
                <a:spcPts val="600"/>
              </a:spcBef>
              <a:buClr>
                <a:srgbClr val="00CCFF"/>
              </a:buClr>
              <a:defRPr sz="2800"/>
            </a:lvl3pPr>
            <a:lvl4pPr marL="1727200" indent="-355600">
              <a:spcBef>
                <a:spcPts val="600"/>
              </a:spcBef>
              <a:buClr>
                <a:srgbClr val="00CCFF"/>
              </a:buClr>
              <a:defRPr sz="2800"/>
            </a:lvl4pPr>
            <a:lvl5pPr marL="2184400" indent="-355600">
              <a:spcBef>
                <a:spcPts val="600"/>
              </a:spcBef>
              <a:buClr>
                <a:srgbClr val="00CCFF"/>
              </a:buClr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84892" y="6432651"/>
            <a:ext cx="301909" cy="28882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>
              <a:spcBef>
                <a:spcPts val="500"/>
              </a:spcBef>
              <a:defRPr sz="2400" b="1"/>
            </a:lvl1pPr>
            <a:lvl2pPr marL="0" indent="457200">
              <a:spcBef>
                <a:spcPts val="500"/>
              </a:spcBef>
              <a:buSz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>
              <a:spcBef>
                <a:spcPts val="500"/>
              </a:spcBef>
              <a:defRPr sz="2400" b="1"/>
            </a:pPr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84892" y="6432651"/>
            <a:ext cx="301909" cy="28882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84892" y="6432651"/>
            <a:ext cx="301909" cy="28882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84892" y="6432651"/>
            <a:ext cx="301909" cy="28882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700"/>
              </a:spcBef>
              <a:buClr>
                <a:srgbClr val="00CCFF"/>
              </a:buClr>
              <a:buSzPct val="65000"/>
              <a:buChar char="■"/>
              <a:defRPr sz="3200"/>
            </a:lvl1pPr>
            <a:lvl2pPr marL="783771" indent="-326571">
              <a:spcBef>
                <a:spcPts val="700"/>
              </a:spcBef>
              <a:buClr>
                <a:srgbClr val="00CCFF"/>
              </a:buClr>
              <a:defRPr sz="3200"/>
            </a:lvl2pPr>
            <a:lvl3pPr marL="1219200" indent="-304800">
              <a:spcBef>
                <a:spcPts val="700"/>
              </a:spcBef>
              <a:buClr>
                <a:srgbClr val="00CCFF"/>
              </a:buClr>
              <a:defRPr sz="3200"/>
            </a:lvl3pPr>
            <a:lvl4pPr marL="1737360" indent="-365760">
              <a:spcBef>
                <a:spcPts val="700"/>
              </a:spcBef>
              <a:buClr>
                <a:srgbClr val="00CCFF"/>
              </a:buClr>
              <a:defRPr sz="3200"/>
            </a:lvl4pPr>
            <a:lvl5pPr marL="2194560" indent="-365760">
              <a:spcBef>
                <a:spcPts val="700"/>
              </a:spcBef>
              <a:buClr>
                <a:srgbClr val="00CCFF"/>
              </a:buClr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300"/>
              </a:spcBef>
              <a:defRPr sz="1400"/>
            </a:pPr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84892" y="6432651"/>
            <a:ext cx="301909" cy="28882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defRPr sz="1400"/>
            </a:lvl1pPr>
            <a:lvl2pPr marL="0" indent="457200">
              <a:spcBef>
                <a:spcPts val="300"/>
              </a:spcBef>
              <a:buSzTx/>
              <a:buNone/>
              <a:defRPr sz="1400"/>
            </a:lvl2pPr>
            <a:lvl3pPr marL="0" indent="914400">
              <a:spcBef>
                <a:spcPts val="300"/>
              </a:spcBef>
              <a:buSzTx/>
              <a:buNone/>
              <a:defRPr sz="1400"/>
            </a:lvl3pPr>
            <a:lvl4pPr marL="0" indent="1371600">
              <a:spcBef>
                <a:spcPts val="300"/>
              </a:spcBef>
              <a:buSzTx/>
              <a:buNone/>
              <a:defRPr sz="1400"/>
            </a:lvl4pPr>
            <a:lvl5pPr marL="0" indent="1828800">
              <a:spcBef>
                <a:spcPts val="300"/>
              </a:spcBef>
              <a:buSz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84892" y="6432651"/>
            <a:ext cx="301909" cy="28882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304800" y="1143000"/>
            <a:ext cx="85344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19600" y="5988050"/>
            <a:ext cx="21336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b">
            <a:spAutoFit/>
          </a:bodyPr>
          <a:lstStyle>
            <a:lvl1pPr algn="r">
              <a:defRPr sz="14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E5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Tahoma"/>
          <a:ea typeface="Tahoma"/>
          <a:cs typeface="Tahoma"/>
          <a:sym typeface="Tahoma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E5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Tahoma"/>
          <a:ea typeface="Tahoma"/>
          <a:cs typeface="Tahoma"/>
          <a:sym typeface="Tahoma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E5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Tahoma"/>
          <a:ea typeface="Tahoma"/>
          <a:cs typeface="Tahoma"/>
          <a:sym typeface="Tahoma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E5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Tahoma"/>
          <a:ea typeface="Tahoma"/>
          <a:cs typeface="Tahoma"/>
          <a:sym typeface="Tahoma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E5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Tahoma"/>
          <a:ea typeface="Tahoma"/>
          <a:cs typeface="Tahoma"/>
          <a:sym typeface="Tahoma"/>
        </a:defRPr>
      </a:lvl5pPr>
      <a:lvl6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E5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Tahoma"/>
          <a:ea typeface="Tahoma"/>
          <a:cs typeface="Tahoma"/>
          <a:sym typeface="Tahoma"/>
        </a:defRPr>
      </a:lvl6pPr>
      <a:lvl7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E5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Tahoma"/>
          <a:ea typeface="Tahoma"/>
          <a:cs typeface="Tahoma"/>
          <a:sym typeface="Tahoma"/>
        </a:defRPr>
      </a:lvl7pPr>
      <a:lvl8pPr marL="0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E5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Tahoma"/>
          <a:ea typeface="Tahoma"/>
          <a:cs typeface="Tahoma"/>
          <a:sym typeface="Tahoma"/>
        </a:defRPr>
      </a:lvl8pPr>
      <a:lvl9pPr marL="0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E5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Tahoma"/>
          <a:ea typeface="Tahoma"/>
          <a:cs typeface="Tahoma"/>
          <a:sym typeface="Tahoma"/>
        </a:defRPr>
      </a:lvl9pPr>
    </p:titleStyle>
    <p:bodyStyle>
      <a:lvl1pPr marL="0" marR="0" indent="0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rgbClr val="FF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Tahoma"/>
          <a:ea typeface="Tahoma"/>
          <a:cs typeface="Tahoma"/>
          <a:sym typeface="Tahoma"/>
        </a:defRPr>
      </a:lvl1pPr>
      <a:lvl2pPr marL="661307" marR="0" indent="-204107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65000"/>
        <a:buFontTx/>
        <a:buChar char="■"/>
        <a:tabLst/>
        <a:defRPr sz="2000" b="0" i="0" u="none" strike="noStrike" cap="none" spc="0" baseline="0">
          <a:ln>
            <a:noFill/>
          </a:ln>
          <a:solidFill>
            <a:srgbClr val="FF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Tahoma"/>
          <a:ea typeface="Tahoma"/>
          <a:cs typeface="Tahoma"/>
          <a:sym typeface="Tahoma"/>
        </a:defRPr>
      </a:lvl2pPr>
      <a:lvl3pPr marL="1104900" marR="0" indent="-190500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65000"/>
        <a:buFontTx/>
        <a:buChar char="■"/>
        <a:tabLst/>
        <a:defRPr sz="2000" b="0" i="0" u="none" strike="noStrike" cap="none" spc="0" baseline="0">
          <a:ln>
            <a:noFill/>
          </a:ln>
          <a:solidFill>
            <a:srgbClr val="FF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Tahoma"/>
          <a:ea typeface="Tahoma"/>
          <a:cs typeface="Tahoma"/>
          <a:sym typeface="Tahoma"/>
        </a:defRPr>
      </a:lvl3pPr>
      <a:lvl4pPr marL="1600200" marR="0" indent="-228600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65000"/>
        <a:buFontTx/>
        <a:buChar char="■"/>
        <a:tabLst/>
        <a:defRPr sz="2000" b="0" i="0" u="none" strike="noStrike" cap="none" spc="0" baseline="0">
          <a:ln>
            <a:noFill/>
          </a:ln>
          <a:solidFill>
            <a:srgbClr val="FF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Tahoma"/>
          <a:ea typeface="Tahoma"/>
          <a:cs typeface="Tahoma"/>
          <a:sym typeface="Tahoma"/>
        </a:defRPr>
      </a:lvl4pPr>
      <a:lvl5pPr marL="2057400" marR="0" indent="-228600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65000"/>
        <a:buFontTx/>
        <a:buChar char="■"/>
        <a:tabLst/>
        <a:defRPr sz="2000" b="0" i="0" u="none" strike="noStrike" cap="none" spc="0" baseline="0">
          <a:ln>
            <a:noFill/>
          </a:ln>
          <a:solidFill>
            <a:srgbClr val="FF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Tahoma"/>
          <a:ea typeface="Tahoma"/>
          <a:cs typeface="Tahoma"/>
          <a:sym typeface="Tahoma"/>
        </a:defRPr>
      </a:lvl5pPr>
      <a:lvl6pPr marL="2514600" marR="0" indent="-228600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65000"/>
        <a:buFontTx/>
        <a:buChar char="■"/>
        <a:tabLst/>
        <a:defRPr sz="2000" b="0" i="0" u="none" strike="noStrike" cap="none" spc="0" baseline="0">
          <a:ln>
            <a:noFill/>
          </a:ln>
          <a:solidFill>
            <a:srgbClr val="FF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Tahoma"/>
          <a:ea typeface="Tahoma"/>
          <a:cs typeface="Tahoma"/>
          <a:sym typeface="Tahoma"/>
        </a:defRPr>
      </a:lvl6pPr>
      <a:lvl7pPr marL="2971800" marR="0" indent="-228600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65000"/>
        <a:buFontTx/>
        <a:buChar char="■"/>
        <a:tabLst/>
        <a:defRPr sz="2000" b="0" i="0" u="none" strike="noStrike" cap="none" spc="0" baseline="0">
          <a:ln>
            <a:noFill/>
          </a:ln>
          <a:solidFill>
            <a:srgbClr val="FF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Tahoma"/>
          <a:ea typeface="Tahoma"/>
          <a:cs typeface="Tahoma"/>
          <a:sym typeface="Tahoma"/>
        </a:defRPr>
      </a:lvl7pPr>
      <a:lvl8pPr marL="3429000" marR="0" indent="-228600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65000"/>
        <a:buFontTx/>
        <a:buChar char="■"/>
        <a:tabLst/>
        <a:defRPr sz="2000" b="0" i="0" u="none" strike="noStrike" cap="none" spc="0" baseline="0">
          <a:ln>
            <a:noFill/>
          </a:ln>
          <a:solidFill>
            <a:srgbClr val="FF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Tahoma"/>
          <a:ea typeface="Tahoma"/>
          <a:cs typeface="Tahoma"/>
          <a:sym typeface="Tahoma"/>
        </a:defRPr>
      </a:lvl8pPr>
      <a:lvl9pPr marL="3886200" marR="0" indent="-228600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65000"/>
        <a:buFontTx/>
        <a:buChar char="■"/>
        <a:tabLst/>
        <a:defRPr sz="2000" b="0" i="0" u="none" strike="noStrike" cap="none" spc="0" baseline="0">
          <a:ln>
            <a:noFill/>
          </a:ln>
          <a:solidFill>
            <a:srgbClr val="FFFFFF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Tahoma"/>
          <a:ea typeface="Tahoma"/>
          <a:cs typeface="Tahoma"/>
          <a:sym typeface="Tahoma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effectLst>
            <a:outerShdw blurRad="38100" dist="38100" dir="2700000" rotWithShape="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hyperlink" Target="http://wecanfigurethisout.org/ENERGY/Web_notes/Electricity/Electricity%20and%20Magnetism%20-%20Supporting.htm" TargetMode="Externa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ecanfigurethisout.org/VL/Ping_pong.htm" TargetMode="External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wecanfigurethisout.org/VL/Pith_ball.htm/state/0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wecanfigurethisout.org/ENERGY/Web_notes/Electricity/Electricity%20and%20Magnetism%20-%20Supporting.htm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eg"/><Relationship Id="rId3" Type="http://schemas.openxmlformats.org/officeDocument/2006/relationships/image" Target="../media/image1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ecanfigurethisout.org/ENERGY/Web_notes/Electricity/Electricity%20and%20Magnetism%20-%20Supporting.htm" TargetMode="Externa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ecanfigurethisout.org/ENERGY/Web_notes/Electricity/Electricity%20and%20Magnetism%20-%20Supporting.htm" TargetMode="Externa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gi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gi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gi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gi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gi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jpeg"/><Relationship Id="rId3" Type="http://schemas.openxmlformats.org/officeDocument/2006/relationships/image" Target="../media/image34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gif"/><Relationship Id="rId3" Type="http://schemas.openxmlformats.org/officeDocument/2006/relationships/image" Target="../media/image33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gi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canfigurethisout.org/ENERGY/Web_notes/Electricity/Magnetic%20Induction.pdf" TargetMode="External"/><Relationship Id="rId4" Type="http://schemas.openxmlformats.org/officeDocument/2006/relationships/hyperlink" Target="https://www.wecanfigurethisout.org/ENERGY/Web_notes/Electricity/Magnetic%20Induction.key" TargetMode="External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www.wecanfigurethisout.org/ENERGY/Web_notes/Electricity/Magnetic%20Induction.pptx" TargetMode="Externa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tangle 5"/>
          <p:cNvSpPr txBox="1"/>
          <p:nvPr/>
        </p:nvSpPr>
        <p:spPr>
          <a:xfrm>
            <a:off x="304800" y="6495276"/>
            <a:ext cx="853440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(Written / Revised</a:t>
            </a:r>
            <a:r>
              <a:rPr/>
              <a:t>: </a:t>
            </a:r>
            <a:r>
              <a:rPr smtClean="0"/>
              <a:t>J</a:t>
            </a:r>
            <a:r>
              <a:rPr lang="en-US" smtClean="0"/>
              <a:t>uly 2019</a:t>
            </a:r>
            <a:r>
              <a:rPr smtClean="0"/>
              <a:t>)</a:t>
            </a:r>
            <a:endParaRPr/>
          </a:p>
        </p:txBody>
      </p:sp>
      <p:sp>
        <p:nvSpPr>
          <p:cNvPr id="113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54050"/>
          </a:xfrm>
          <a:prstGeom prst="rect">
            <a:avLst/>
          </a:prstGeom>
        </p:spPr>
        <p:txBody>
          <a:bodyPr/>
          <a:lstStyle>
            <a:lvl1pPr>
              <a:defRPr sz="2000" i="1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Electric and Magnetic Fields</a:t>
            </a:r>
          </a:p>
        </p:txBody>
      </p:sp>
      <p:sp>
        <p:nvSpPr>
          <p:cNvPr id="114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747191"/>
            <a:ext cx="8915400" cy="5693089"/>
          </a:xfrm>
          <a:prstGeom prst="rect">
            <a:avLst/>
          </a:prstGeom>
        </p:spPr>
        <p:txBody>
          <a:bodyPr/>
          <a:lstStyle/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John C. Bean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1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600" u="sng">
                <a:latin typeface="+mj-lt"/>
                <a:ea typeface="+mj-ea"/>
                <a:cs typeface="+mj-cs"/>
                <a:sym typeface="Arial"/>
              </a:defRPr>
            </a:pPr>
            <a:r>
              <a:t>Outline</a:t>
            </a:r>
          </a:p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9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600">
                <a:latin typeface="+mj-lt"/>
                <a:ea typeface="+mj-ea"/>
                <a:cs typeface="+mj-cs"/>
                <a:sym typeface="Arial"/>
              </a:defRPr>
            </a:pPr>
            <a:r>
              <a:t>Teaching "E &amp; M" by memorizing equations vs. watching things happen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6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600">
                <a:latin typeface="+mj-lt"/>
                <a:ea typeface="+mj-ea"/>
                <a:cs typeface="+mj-cs"/>
                <a:sym typeface="Arial"/>
              </a:defRPr>
            </a:pPr>
            <a:r>
              <a:t>Our personal experiences with electric fields / The experiences of one British schoolmaster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6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600">
                <a:latin typeface="+mj-lt"/>
                <a:ea typeface="+mj-ea"/>
                <a:cs typeface="+mj-cs"/>
                <a:sym typeface="Arial"/>
              </a:defRPr>
            </a:pPr>
            <a:r>
              <a:t>	Electric charge:  Two canceling types, attractive to each other, repulsive to themselves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6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600">
                <a:latin typeface="+mj-lt"/>
                <a:ea typeface="+mj-ea"/>
                <a:cs typeface="+mj-cs"/>
                <a:sym typeface="Arial"/>
              </a:defRPr>
            </a:pPr>
            <a:r>
              <a:t>	Electric Fields:  An abstract way of mapping out the forces between electric charges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5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600">
                <a:latin typeface="+mj-lt"/>
                <a:ea typeface="+mj-ea"/>
                <a:cs typeface="+mj-cs"/>
                <a:sym typeface="Arial"/>
              </a:defRPr>
            </a:pPr>
            <a:r>
              <a:t>Magnetic Fields:  Metal filing trails that are NOT force maps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6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000">
                <a:latin typeface="+mj-lt"/>
                <a:ea typeface="+mj-ea"/>
                <a:cs typeface="+mj-cs"/>
                <a:sym typeface="Arial"/>
              </a:defRPr>
            </a:pPr>
            <a:r>
              <a:t>	</a:t>
            </a:r>
            <a:r>
              <a:rPr sz="1600"/>
              <a:t>How such non-force-maps can nevertheless explain the forces between magnets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6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600">
                <a:latin typeface="+mj-lt"/>
                <a:ea typeface="+mj-ea"/>
                <a:cs typeface="+mj-cs"/>
                <a:sym typeface="Arial"/>
              </a:defRPr>
            </a:pPr>
            <a:r>
              <a:t>Electro-Magnetism: How charges (driven by Electric Fields) can generate Magnetic Fields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6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600">
                <a:latin typeface="+mj-lt"/>
                <a:ea typeface="+mj-ea"/>
                <a:cs typeface="+mj-cs"/>
                <a:sym typeface="Arial"/>
              </a:defRPr>
            </a:pPr>
            <a:r>
              <a:t>The gravity-defying fall of magnets through non-magnetic metal pipes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6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600">
                <a:latin typeface="+mj-lt"/>
                <a:ea typeface="+mj-ea"/>
                <a:cs typeface="+mj-cs"/>
                <a:sym typeface="Arial"/>
              </a:defRPr>
            </a:pPr>
            <a:r>
              <a:t>	Explained by Magnetic Induction = Propulsion of electrons by passing Magnetic Fields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6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600">
                <a:latin typeface="+mj-lt"/>
                <a:ea typeface="+mj-ea"/>
                <a:cs typeface="+mj-cs"/>
                <a:sym typeface="Arial"/>
              </a:defRPr>
            </a:pPr>
            <a:r>
              <a:t>		=&gt; Causing their Electro-Magnetism to create an opposing Magnetic Field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6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600">
                <a:latin typeface="+mj-lt"/>
                <a:ea typeface="+mj-ea"/>
                <a:cs typeface="+mj-cs"/>
                <a:sym typeface="Arial"/>
              </a:defRPr>
            </a:pPr>
            <a:r>
              <a:t>Explaining (eventually) metal recycling, maglev trains, electric generators, electric motors . . . 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09600"/>
          </a:xfrm>
          <a:prstGeom prst="rect">
            <a:avLst/>
          </a:prstGeom>
        </p:spPr>
        <p:txBody>
          <a:bodyPr/>
          <a:lstStyle>
            <a:lvl1pPr>
              <a:defRPr sz="2200" i="1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What the heck are "Pith Balls?"</a:t>
            </a:r>
          </a:p>
        </p:txBody>
      </p:sp>
      <p:sp>
        <p:nvSpPr>
          <p:cNvPr id="167" name="Rectangle 3"/>
          <p:cNvSpPr txBox="1">
            <a:spLocks noGrp="1"/>
          </p:cNvSpPr>
          <p:nvPr>
            <p:ph type="body" idx="1"/>
          </p:nvPr>
        </p:nvSpPr>
        <p:spPr>
          <a:xfrm>
            <a:off x="152400" y="762000"/>
            <a:ext cx="8915400" cy="5867400"/>
          </a:xfrm>
          <a:prstGeom prst="rect">
            <a:avLst/>
          </a:prstGeom>
        </p:spPr>
        <p:txBody>
          <a:bodyPr/>
          <a:lstStyle/>
          <a:p>
            <a:pPr defTabSz="868680">
              <a:tabLst>
                <a:tab pos="419100" algn="l"/>
                <a:tab pos="850900" algn="l"/>
                <a:tab pos="12954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"Pith" was the name given to the dried stems of vascular plants</a:t>
            </a:r>
          </a:p>
          <a:p>
            <a:pPr defTabSz="868680">
              <a:tabLst>
                <a:tab pos="419100" algn="l"/>
                <a:tab pos="850900" algn="l"/>
                <a:tab pos="1295400" algn="l"/>
              </a:tabLst>
              <a:defRPr sz="76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68680">
              <a:tabLst>
                <a:tab pos="419100" algn="l"/>
                <a:tab pos="850900" algn="l"/>
                <a:tab pos="12954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Which, due to both the drying and those veins, were exceptionally light</a:t>
            </a:r>
          </a:p>
          <a:p>
            <a:pPr defTabSz="868680">
              <a:tabLst>
                <a:tab pos="419100" algn="l"/>
                <a:tab pos="850900" algn="l"/>
                <a:tab pos="1295400" algn="l"/>
              </a:tabLst>
              <a:defRPr sz="855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68680">
              <a:tabLst>
                <a:tab pos="419100" algn="l"/>
                <a:tab pos="850900" algn="l"/>
                <a:tab pos="12954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	(The modern "pith ball" equivalent: Styrofoam covered by aluminum foil)</a:t>
            </a:r>
          </a:p>
          <a:p>
            <a:pPr defTabSz="868680">
              <a:tabLst>
                <a:tab pos="419100" algn="l"/>
                <a:tab pos="850900" algn="l"/>
                <a:tab pos="1295400" algn="l"/>
              </a:tabLst>
              <a:defRPr sz="114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68680">
              <a:tabLst>
                <a:tab pos="419100" algn="l"/>
                <a:tab pos="850900" algn="l"/>
                <a:tab pos="12954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 "Pith" was cut up into balls ~ 1 cm diameter</a:t>
            </a:r>
          </a:p>
          <a:p>
            <a:pPr defTabSz="868680">
              <a:tabLst>
                <a:tab pos="419100" algn="l"/>
                <a:tab pos="850900" algn="l"/>
                <a:tab pos="1295400" algn="l"/>
              </a:tabLst>
              <a:defRPr sz="76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68680">
              <a:tabLst>
                <a:tab pos="419100" algn="l"/>
                <a:tab pos="850900" algn="l"/>
                <a:tab pos="12954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Which were hung from fine threads</a:t>
            </a:r>
          </a:p>
          <a:p>
            <a:pPr defTabSz="868680">
              <a:tabLst>
                <a:tab pos="419100" algn="l"/>
                <a:tab pos="850900" algn="l"/>
                <a:tab pos="1295400" algn="l"/>
              </a:tabLst>
              <a:defRPr sz="114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68680">
              <a:tabLst>
                <a:tab pos="419100" algn="l"/>
                <a:tab pos="850900" algn="l"/>
                <a:tab pos="12954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Then, mirroring our carpet-shuffling experience:</a:t>
            </a:r>
          </a:p>
          <a:p>
            <a:pPr defTabSz="868680">
              <a:tabLst>
                <a:tab pos="419100" algn="l"/>
                <a:tab pos="850900" algn="l"/>
                <a:tab pos="1295400" algn="l"/>
              </a:tabLst>
              <a:defRPr sz="76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68680">
              <a:tabLst>
                <a:tab pos="419100" algn="l"/>
                <a:tab pos="850900" algn="l"/>
                <a:tab pos="12954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If those balls were touched by glass rods rubbed on various types of fur,</a:t>
            </a:r>
          </a:p>
          <a:p>
            <a:pPr defTabSz="868680">
              <a:tabLst>
                <a:tab pos="419100" algn="l"/>
                <a:tab pos="850900" algn="l"/>
                <a:tab pos="1295400" algn="l"/>
              </a:tabLst>
              <a:defRPr sz="855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68680">
              <a:tabLst>
                <a:tab pos="419100" algn="l"/>
                <a:tab pos="850900" algn="l"/>
                <a:tab pos="12954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	the balls would suddenly dance around (as with the toddler's hair)</a:t>
            </a:r>
          </a:p>
          <a:p>
            <a:pPr defTabSz="868680">
              <a:tabLst>
                <a:tab pos="419100" algn="l"/>
                <a:tab pos="850900" algn="l"/>
                <a:tab pos="1295400" algn="l"/>
              </a:tabLst>
              <a:defRPr sz="114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68680">
              <a:tabLst>
                <a:tab pos="419100" algn="l"/>
                <a:tab pos="850900" algn="l"/>
                <a:tab pos="12954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But going beyond the behavior of hair:</a:t>
            </a:r>
          </a:p>
          <a:p>
            <a:pPr defTabSz="868680">
              <a:tabLst>
                <a:tab pos="419100" algn="l"/>
                <a:tab pos="850900" algn="l"/>
                <a:tab pos="1295400" algn="l"/>
              </a:tabLst>
              <a:defRPr sz="76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68680">
              <a:tabLst>
                <a:tab pos="419100" algn="l"/>
                <a:tab pos="850900" algn="l"/>
                <a:tab pos="12954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Individual balls could be touched with rods rubbed on different furs,</a:t>
            </a:r>
          </a:p>
          <a:p>
            <a:pPr defTabSz="868680">
              <a:tabLst>
                <a:tab pos="419100" algn="l"/>
                <a:tab pos="850900" algn="l"/>
                <a:tab pos="1295400" algn="l"/>
              </a:tabLst>
              <a:defRPr sz="76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68680">
              <a:tabLst>
                <a:tab pos="419100" algn="l"/>
                <a:tab pos="850900" algn="l"/>
                <a:tab pos="12954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	And they could be guided to touch one another,</a:t>
            </a:r>
          </a:p>
          <a:p>
            <a:pPr defTabSz="868680">
              <a:tabLst>
                <a:tab pos="419100" algn="l"/>
                <a:tab pos="850900" algn="l"/>
                <a:tab pos="1295400" algn="l"/>
              </a:tabLst>
              <a:defRPr sz="665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68680">
              <a:tabLst>
                <a:tab pos="419100" algn="l"/>
                <a:tab pos="850900" algn="l"/>
                <a:tab pos="12954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		And their resulting movement could be measured		</a:t>
            </a:r>
          </a:p>
        </p:txBody>
      </p:sp>
    </p:spTree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  <p:sp>
        <p:nvSpPr>
          <p:cNvPr id="170" name="Rectangle 2"/>
          <p:cNvSpPr txBox="1">
            <a:spLocks noGrp="1"/>
          </p:cNvSpPr>
          <p:nvPr>
            <p:ph type="title"/>
          </p:nvPr>
        </p:nvSpPr>
        <p:spPr>
          <a:xfrm>
            <a:off x="152400" y="76200"/>
            <a:ext cx="8991600" cy="762000"/>
          </a:xfrm>
          <a:prstGeom prst="rect">
            <a:avLst/>
          </a:prstGeom>
        </p:spPr>
        <p:txBody>
          <a:bodyPr/>
          <a:lstStyle>
            <a:lvl1pPr>
              <a:defRPr sz="2000" i="1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Those "experiments" were first done in 1754:</a:t>
            </a:r>
          </a:p>
        </p:txBody>
      </p:sp>
      <p:sp>
        <p:nvSpPr>
          <p:cNvPr id="171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838200"/>
            <a:ext cx="8915400" cy="4343400"/>
          </a:xfrm>
          <a:prstGeom prst="rect">
            <a:avLst/>
          </a:prstGeom>
        </p:spPr>
        <p:txBody>
          <a:bodyPr/>
          <a:lstStyle/>
          <a:p>
            <a:pPr>
              <a:tabLst>
                <a:tab pos="444500" algn="l"/>
              </a:tabLst>
              <a:defRPr sz="1800">
                <a:solidFill>
                  <a:srgbClr val="FBC901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By a </a:t>
            </a:r>
            <a:r>
              <a:rPr b="1"/>
              <a:t>British schoolmaster </a:t>
            </a:r>
            <a:r>
              <a:t>named </a:t>
            </a:r>
            <a:r>
              <a:rPr b="1"/>
              <a:t>John Canton</a:t>
            </a:r>
          </a:p>
          <a:p>
            <a:pPr>
              <a:tabLst>
                <a:tab pos="4445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44500" algn="l"/>
              </a:tabLst>
              <a:defRPr sz="12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445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His "apparatus"  (which we now call a </a:t>
            </a:r>
            <a:r>
              <a:rPr b="1"/>
              <a:t>Pith Ball Electroscope)</a:t>
            </a:r>
            <a:r>
              <a:t> </a:t>
            </a:r>
          </a:p>
          <a:p>
            <a:pPr>
              <a:tabLst>
                <a:tab pos="4445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445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had two pith balls hanging side-by-side from threads </a:t>
            </a:r>
          </a:p>
          <a:p>
            <a:pPr>
              <a:tabLst>
                <a:tab pos="444500" algn="l"/>
              </a:tabLst>
              <a:defRPr sz="16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445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The basic experiment consisted of touching both balls with a glass rod rubbed on fur</a:t>
            </a:r>
          </a:p>
          <a:p>
            <a:pPr>
              <a:tabLst>
                <a:tab pos="4445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445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BEFORE the pith balls were touched:	     AFTER they'd been touched::</a:t>
            </a:r>
          </a:p>
        </p:txBody>
      </p:sp>
      <p:grpSp>
        <p:nvGrpSpPr>
          <p:cNvPr id="177" name="Group 14"/>
          <p:cNvGrpSpPr/>
          <p:nvPr/>
        </p:nvGrpSpPr>
        <p:grpSpPr>
          <a:xfrm>
            <a:off x="1676399" y="4267199"/>
            <a:ext cx="1336676" cy="1905002"/>
            <a:chOff x="0" y="0"/>
            <a:chExt cx="1336675" cy="1905000"/>
          </a:xfrm>
        </p:grpSpPr>
        <p:sp>
          <p:nvSpPr>
            <p:cNvPr id="172" name="Oval 5"/>
            <p:cNvSpPr/>
            <p:nvPr/>
          </p:nvSpPr>
          <p:spPr>
            <a:xfrm>
              <a:off x="727075" y="1143000"/>
              <a:ext cx="228600" cy="228600"/>
            </a:xfrm>
            <a:prstGeom prst="ellipse">
              <a:avLst/>
            </a:prstGeom>
            <a:solidFill>
              <a:schemeClr val="accent1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73" name="Oval 6"/>
            <p:cNvSpPr/>
            <p:nvPr/>
          </p:nvSpPr>
          <p:spPr>
            <a:xfrm>
              <a:off x="1108075" y="1143000"/>
              <a:ext cx="228600" cy="228600"/>
            </a:xfrm>
            <a:prstGeom prst="ellipse">
              <a:avLst/>
            </a:prstGeom>
            <a:solidFill>
              <a:schemeClr val="accent1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74" name="L-Shape 7"/>
            <p:cNvSpPr/>
            <p:nvPr/>
          </p:nvSpPr>
          <p:spPr>
            <a:xfrm rot="10800000" flipH="1">
              <a:off x="-1" y="0"/>
              <a:ext cx="1295401" cy="1905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4516" y="0"/>
                  </a:lnTo>
                  <a:lnTo>
                    <a:pt x="4516" y="18885"/>
                  </a:lnTo>
                  <a:lnTo>
                    <a:pt x="21600" y="18885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78839A"/>
            </a:solidFill>
            <a:ln w="12700" cap="flat">
              <a:solidFill>
                <a:srgbClr val="78839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75" name="Straight Connector 9"/>
            <p:cNvSpPr/>
            <p:nvPr/>
          </p:nvSpPr>
          <p:spPr>
            <a:xfrm flipH="1">
              <a:off x="836613" y="228599"/>
              <a:ext cx="1588" cy="9144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76" name="Straight Connector 12"/>
            <p:cNvSpPr/>
            <p:nvPr/>
          </p:nvSpPr>
          <p:spPr>
            <a:xfrm flipH="1">
              <a:off x="1217613" y="228599"/>
              <a:ext cx="1588" cy="9144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83" name="Group 16"/>
          <p:cNvGrpSpPr/>
          <p:nvPr/>
        </p:nvGrpSpPr>
        <p:grpSpPr>
          <a:xfrm>
            <a:off x="5410199" y="4267199"/>
            <a:ext cx="1489076" cy="1905002"/>
            <a:chOff x="0" y="0"/>
            <a:chExt cx="1489075" cy="1905000"/>
          </a:xfrm>
        </p:grpSpPr>
        <p:sp>
          <p:nvSpPr>
            <p:cNvPr id="178" name="Oval 13"/>
            <p:cNvSpPr/>
            <p:nvPr/>
          </p:nvSpPr>
          <p:spPr>
            <a:xfrm>
              <a:off x="574675" y="1143000"/>
              <a:ext cx="228600" cy="228600"/>
            </a:xfrm>
            <a:prstGeom prst="ellipse">
              <a:avLst/>
            </a:prstGeom>
            <a:solidFill>
              <a:schemeClr val="accent1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79" name="Oval 14"/>
            <p:cNvSpPr/>
            <p:nvPr/>
          </p:nvSpPr>
          <p:spPr>
            <a:xfrm>
              <a:off x="1260475" y="1143000"/>
              <a:ext cx="228600" cy="228600"/>
            </a:xfrm>
            <a:prstGeom prst="ellipse">
              <a:avLst/>
            </a:prstGeom>
            <a:solidFill>
              <a:schemeClr val="accent1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80" name="L-Shape 15"/>
            <p:cNvSpPr/>
            <p:nvPr/>
          </p:nvSpPr>
          <p:spPr>
            <a:xfrm rot="10800000" flipH="1">
              <a:off x="-1" y="0"/>
              <a:ext cx="1295401" cy="1905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4516" y="0"/>
                  </a:lnTo>
                  <a:lnTo>
                    <a:pt x="4516" y="18885"/>
                  </a:lnTo>
                  <a:lnTo>
                    <a:pt x="21600" y="18885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78839A"/>
            </a:solidFill>
            <a:ln w="12700" cap="flat">
              <a:solidFill>
                <a:srgbClr val="78839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81" name="Straight Connector 16"/>
            <p:cNvSpPr/>
            <p:nvPr/>
          </p:nvSpPr>
          <p:spPr>
            <a:xfrm flipH="1">
              <a:off x="688975" y="228599"/>
              <a:ext cx="149226" cy="9144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82" name="Straight Connector 17"/>
            <p:cNvSpPr/>
            <p:nvPr/>
          </p:nvSpPr>
          <p:spPr>
            <a:xfrm>
              <a:off x="1219200" y="228599"/>
              <a:ext cx="155576" cy="9144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09600"/>
          </a:xfrm>
          <a:prstGeom prst="rect">
            <a:avLst/>
          </a:prstGeom>
        </p:spPr>
        <p:txBody>
          <a:bodyPr/>
          <a:lstStyle>
            <a:lvl1pPr>
              <a:defRPr sz="2000" i="1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Which, as with our toddlers, suggested that:</a:t>
            </a:r>
          </a:p>
        </p:txBody>
      </p:sp>
      <p:sp>
        <p:nvSpPr>
          <p:cNvPr id="186" name="Rectangle 3"/>
          <p:cNvSpPr txBox="1">
            <a:spLocks noGrp="1"/>
          </p:cNvSpPr>
          <p:nvPr>
            <p:ph type="body" idx="1"/>
          </p:nvPr>
        </p:nvSpPr>
        <p:spPr>
          <a:xfrm>
            <a:off x="152400" y="838200"/>
            <a:ext cx="8915400" cy="5867400"/>
          </a:xfrm>
          <a:prstGeom prst="rect">
            <a:avLst/>
          </a:prstGeom>
        </p:spPr>
        <p:txBody>
          <a:bodyPr/>
          <a:lstStyle/>
          <a:p>
            <a:pPr>
              <a:tabLst>
                <a:tab pos="444500" algn="l"/>
                <a:tab pos="901700" algn="l"/>
              </a:tabLst>
              <a:defRPr sz="1800" b="1">
                <a:latin typeface="+mj-lt"/>
                <a:ea typeface="+mj-ea"/>
                <a:cs typeface="+mj-cs"/>
                <a:sym typeface="Arial"/>
              </a:defRPr>
            </a:pPr>
            <a:r>
              <a:t>The fur-rubbed glass rod gave SOMETHING to the pith balls</a:t>
            </a:r>
          </a:p>
          <a:p>
            <a:pPr>
              <a:tabLst>
                <a:tab pos="444500" algn="l"/>
                <a:tab pos="901700" algn="l"/>
              </a:tabLst>
              <a:defRPr sz="800" b="1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</a:tabLst>
              <a:defRPr sz="1800" b="1">
                <a:latin typeface="+mj-lt"/>
                <a:ea typeface="+mj-ea"/>
                <a:cs typeface="+mj-cs"/>
                <a:sym typeface="Arial"/>
              </a:defRPr>
            </a:pPr>
            <a:r>
              <a:t>					Which then caused them to repel one another</a:t>
            </a:r>
          </a:p>
          <a:p>
            <a:pPr>
              <a:tabLst>
                <a:tab pos="444500" algn="l"/>
                <a:tab pos="901700" algn="l"/>
              </a:tabLst>
              <a:defRPr sz="12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Canton then set about dissecting this "electric" behavior</a:t>
            </a:r>
          </a:p>
          <a:p>
            <a:pPr>
              <a:tabLst>
                <a:tab pos="444500" algn="l"/>
                <a:tab pos="9017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By touching electrified balls with un-electrified balls</a:t>
            </a:r>
          </a:p>
          <a:p>
            <a:pPr>
              <a:tabLst>
                <a:tab pos="444500" algn="l"/>
                <a:tab pos="9017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Or by electrifying balls differently via different rod/fur combinations</a:t>
            </a:r>
          </a:p>
          <a:p>
            <a:pPr>
              <a:tabLst>
                <a:tab pos="444500" algn="l"/>
                <a:tab pos="901700" algn="l"/>
              </a:tabLst>
              <a:defRPr sz="14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And then quantifing results by measuring the Pith Ball's swing</a:t>
            </a:r>
          </a:p>
          <a:p>
            <a:pPr>
              <a:tabLst>
                <a:tab pos="444500" algn="l"/>
                <a:tab pos="901700" algn="l"/>
              </a:tabLst>
              <a:defRPr sz="16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tabLst>
                <a:tab pos="444500" algn="l"/>
                <a:tab pos="901700" algn="l"/>
              </a:tabLst>
              <a:defRPr sz="1800" b="1">
                <a:solidFill>
                  <a:srgbClr val="FBC901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I'd hoped to now replicate Canton's Pith Ball experiments</a:t>
            </a:r>
          </a:p>
          <a:p>
            <a:pPr>
              <a:tabLst>
                <a:tab pos="444500" algn="l"/>
                <a:tab pos="901700" algn="l"/>
              </a:tabLst>
              <a:defRPr sz="16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But it turns out that they work well in only very dry cold conditions</a:t>
            </a:r>
          </a:p>
          <a:p>
            <a:pPr>
              <a:tabLst>
                <a:tab pos="444500" algn="l"/>
                <a:tab pos="901700" algn="l"/>
              </a:tabLst>
              <a:defRPr sz="7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Conditions that are exceedingly hard to replicate in a lecture hall</a:t>
            </a:r>
          </a:p>
          <a:p>
            <a:pPr>
              <a:tabLst>
                <a:tab pos="444500" algn="l"/>
                <a:tab pos="9017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	(Or produce at all . . . at least here in central Virginia!)</a:t>
            </a:r>
          </a:p>
          <a:p>
            <a:pPr>
              <a:tabLst>
                <a:tab pos="444500" algn="l"/>
                <a:tab pos="9017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tabLst>
                <a:tab pos="444500" algn="l"/>
                <a:tab pos="901700" algn="l"/>
              </a:tabLst>
              <a:defRPr sz="1800">
                <a:solidFill>
                  <a:srgbClr val="FBC901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In wetter conditions that </a:t>
            </a:r>
            <a:r>
              <a:rPr b="1"/>
              <a:t>SOMETHING</a:t>
            </a:r>
            <a:r>
              <a:t> almost immediately leaks away!</a:t>
            </a:r>
          </a:p>
        </p:txBody>
      </p:sp>
    </p:spTree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Rectangle 2"/>
          <p:cNvSpPr txBox="1">
            <a:spLocks noGrp="1"/>
          </p:cNvSpPr>
          <p:nvPr>
            <p:ph type="title"/>
          </p:nvPr>
        </p:nvSpPr>
        <p:spPr>
          <a:xfrm>
            <a:off x="0" y="76200"/>
            <a:ext cx="9144000" cy="609600"/>
          </a:xfrm>
          <a:prstGeom prst="rect">
            <a:avLst/>
          </a:prstGeom>
        </p:spPr>
        <p:txBody>
          <a:bodyPr/>
          <a:lstStyle>
            <a:lvl1pPr>
              <a:defRPr sz="2000" i="1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But to prove that it CAN be done, I offer you these YouTube videos:</a:t>
            </a:r>
          </a:p>
        </p:txBody>
      </p:sp>
      <p:sp>
        <p:nvSpPr>
          <p:cNvPr id="189" name="Rectangle 3"/>
          <p:cNvSpPr txBox="1">
            <a:spLocks noGrp="1"/>
          </p:cNvSpPr>
          <p:nvPr>
            <p:ph type="body" idx="1"/>
          </p:nvPr>
        </p:nvSpPr>
        <p:spPr>
          <a:xfrm>
            <a:off x="152400" y="838200"/>
            <a:ext cx="8915400" cy="5334000"/>
          </a:xfrm>
          <a:prstGeom prst="rect">
            <a:avLst/>
          </a:prstGeom>
        </p:spPr>
        <p:txBody>
          <a:bodyPr/>
          <a:lstStyle/>
          <a:p>
            <a:pPr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From the Kahn Academy:		Or from Saint Mary's University:		</a:t>
            </a:r>
          </a:p>
          <a:p>
            <a:pPr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defRPr sz="11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Or from this gentleman (who notes the difficulty of performing such experiments!):</a:t>
            </a:r>
          </a:p>
        </p:txBody>
      </p:sp>
      <p:pic>
        <p:nvPicPr>
          <p:cNvPr id="190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29200" y="1295400"/>
            <a:ext cx="3400853" cy="19107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Picture 8" descr="Picture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1000" y="1295400"/>
            <a:ext cx="3352800" cy="19248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Picture 9" descr="Picture 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43200" y="4038600"/>
            <a:ext cx="3505200" cy="2092811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Rectangle 3"/>
          <p:cNvSpPr txBox="1"/>
          <p:nvPr/>
        </p:nvSpPr>
        <p:spPr>
          <a:xfrm>
            <a:off x="0" y="6400800"/>
            <a:ext cx="9144000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spcBef>
                <a:spcPts val="300"/>
              </a:spcBef>
              <a:tabLst>
                <a:tab pos="444500" algn="l"/>
                <a:tab pos="901700" algn="l"/>
              </a:tabLst>
              <a:defRPr sz="16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These YouTube videos can be found  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5"/>
              </a:rPr>
              <a:t>HERE</a:t>
            </a:r>
            <a:r>
              <a:t>  on the Resources Webpage for this note set</a:t>
            </a:r>
          </a:p>
        </p:txBody>
      </p:sp>
    </p:spTree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Rectangle 2"/>
          <p:cNvSpPr txBox="1">
            <a:spLocks noGrp="1"/>
          </p:cNvSpPr>
          <p:nvPr>
            <p:ph type="title"/>
          </p:nvPr>
        </p:nvSpPr>
        <p:spPr>
          <a:xfrm>
            <a:off x="0" y="76200"/>
            <a:ext cx="9144000" cy="457200"/>
          </a:xfrm>
          <a:prstGeom prst="rect">
            <a:avLst/>
          </a:prstGeom>
        </p:spPr>
        <p:txBody>
          <a:bodyPr/>
          <a:lstStyle>
            <a:lvl1pPr>
              <a:defRPr sz="2000" i="1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Or a pair of our X-ray vision / virtual reality animations:</a:t>
            </a:r>
          </a:p>
        </p:txBody>
      </p:sp>
      <p:sp>
        <p:nvSpPr>
          <p:cNvPr id="196" name="Rectangle 3"/>
          <p:cNvSpPr txBox="1">
            <a:spLocks noGrp="1"/>
          </p:cNvSpPr>
          <p:nvPr>
            <p:ph type="body" idx="1"/>
          </p:nvPr>
        </p:nvSpPr>
        <p:spPr>
          <a:xfrm>
            <a:off x="76200" y="685800"/>
            <a:ext cx="9067800" cy="4267200"/>
          </a:xfrm>
          <a:prstGeom prst="rect">
            <a:avLst/>
          </a:prstGeom>
        </p:spPr>
        <p:txBody>
          <a:bodyPr/>
          <a:lstStyle/>
          <a:p>
            <a:pPr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Explaining the subtle INNER WORKINGS of Pith Ball experiments we once witnessed:</a:t>
            </a:r>
          </a:p>
          <a:p>
            <a:pPr>
              <a:defRPr sz="9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445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Snapshots from "Pith Ball Basics" (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2"/>
              </a:rPr>
              <a:t>LINK</a:t>
            </a:r>
            <a:r>
              <a:t> to full X-ray vision animation):</a:t>
            </a:r>
            <a:endParaRPr sz="200"/>
          </a:p>
          <a:p>
            <a:pPr>
              <a:defRPr sz="7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	</a:t>
            </a:r>
            <a:r>
              <a:rPr sz="1400"/>
              <a:t>Reality		 vs. 		Virtual Reality</a:t>
            </a:r>
          </a:p>
          <a:p>
            <a:pPr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defRPr sz="24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445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Snapshots from "Pith Ball Ping Pong" (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3"/>
              </a:rPr>
              <a:t>LINK</a:t>
            </a:r>
            <a:r>
              <a:t> to full X-ray vision animation):</a:t>
            </a:r>
          </a:p>
          <a:p>
            <a:pPr>
              <a:defRPr sz="7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	</a:t>
            </a:r>
            <a:r>
              <a:rPr sz="1400"/>
              <a:t>Reality		 vs. 		Virtual Reality</a:t>
            </a:r>
          </a:p>
        </p:txBody>
      </p:sp>
      <p:pic>
        <p:nvPicPr>
          <p:cNvPr id="197" name="Picture 13" descr="Picture 1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029200" y="2209800"/>
            <a:ext cx="2660650" cy="16900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Picture 14" descr="Picture 1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5800" y="2209800"/>
            <a:ext cx="2858569" cy="16818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Picture 15" descr="Picture 15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62000" y="4979051"/>
            <a:ext cx="2743200" cy="17265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Picture 16" descr="Picture 16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105400" y="4981506"/>
            <a:ext cx="2819400" cy="17240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  <p:sp>
        <p:nvSpPr>
          <p:cNvPr id="203" name="Rectangle 2"/>
          <p:cNvSpPr txBox="1">
            <a:spLocks noGrp="1"/>
          </p:cNvSpPr>
          <p:nvPr>
            <p:ph type="title"/>
          </p:nvPr>
        </p:nvSpPr>
        <p:spPr>
          <a:xfrm>
            <a:off x="152400" y="76200"/>
            <a:ext cx="8991600" cy="762000"/>
          </a:xfrm>
          <a:prstGeom prst="rect">
            <a:avLst/>
          </a:prstGeom>
        </p:spPr>
        <p:txBody>
          <a:bodyPr/>
          <a:lstStyle>
            <a:lvl1pPr>
              <a:defRPr sz="2000" i="1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I'm sorry that I couldn't film a full set of real "Pith Ball" experiments</a:t>
            </a:r>
          </a:p>
        </p:txBody>
      </p:sp>
      <p:sp>
        <p:nvSpPr>
          <p:cNvPr id="204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990600"/>
            <a:ext cx="8915400" cy="4528027"/>
          </a:xfrm>
          <a:prstGeom prst="rect">
            <a:avLst/>
          </a:prstGeom>
        </p:spPr>
        <p:txBody>
          <a:bodyPr/>
          <a:lstStyle/>
          <a:p>
            <a:pPr defTabSz="868680">
              <a:tabLst>
                <a:tab pos="419100" algn="l"/>
                <a:tab pos="850900" algn="l"/>
                <a:tab pos="1295400" algn="l"/>
                <a:tab pos="17272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But I will make it up to you when we turn to the topic of </a:t>
            </a:r>
            <a:r>
              <a:rPr b="1"/>
              <a:t>magnetic fields</a:t>
            </a:r>
          </a:p>
          <a:p>
            <a:pPr defTabSz="868680">
              <a:tabLst>
                <a:tab pos="419100" algn="l"/>
                <a:tab pos="850900" algn="l"/>
                <a:tab pos="1295400" algn="l"/>
                <a:tab pos="1727200" algn="l"/>
              </a:tabLst>
              <a:defRPr sz="1045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68680">
              <a:tabLst>
                <a:tab pos="419100" algn="l"/>
                <a:tab pos="850900" algn="l"/>
                <a:tab pos="1295400" algn="l"/>
                <a:tab pos="17272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Which turn out to be a whole lot easier to generate and manipulate</a:t>
            </a:r>
          </a:p>
          <a:p>
            <a:pPr defTabSz="868680">
              <a:tabLst>
                <a:tab pos="419100" algn="l"/>
                <a:tab pos="850900" algn="l"/>
                <a:tab pos="1295400" algn="l"/>
                <a:tab pos="1727200" algn="l"/>
              </a:tabLst>
              <a:defRPr sz="95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68680">
              <a:tabLst>
                <a:tab pos="419100" algn="l"/>
                <a:tab pos="850900" algn="l"/>
                <a:tab pos="1295400" algn="l"/>
                <a:tab pos="17272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	 Which allowed me to create nine of my own experiments</a:t>
            </a:r>
          </a:p>
          <a:p>
            <a:pPr defTabSz="868680">
              <a:tabLst>
                <a:tab pos="419100" algn="l"/>
                <a:tab pos="850900" algn="l"/>
                <a:tab pos="1295400" algn="l"/>
                <a:tab pos="1727200" algn="l"/>
              </a:tabLst>
              <a:defRPr sz="1045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68680">
              <a:tabLst>
                <a:tab pos="419100" algn="l"/>
                <a:tab pos="850900" algn="l"/>
                <a:tab pos="1295400" algn="l"/>
                <a:tab pos="17272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		And to post videos of them on this note set's Resources Webpage</a:t>
            </a:r>
          </a:p>
          <a:p>
            <a:pPr defTabSz="868680">
              <a:tabLst>
                <a:tab pos="419100" algn="l"/>
                <a:tab pos="850900" algn="l"/>
                <a:tab pos="1295400" algn="l"/>
                <a:tab pos="17272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68680">
              <a:tabLst>
                <a:tab pos="419100" algn="l"/>
                <a:tab pos="850900" algn="l"/>
                <a:tab pos="1295400" algn="l"/>
                <a:tab pos="17272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 defTabSz="868680">
              <a:tabLst>
                <a:tab pos="419100" algn="l"/>
                <a:tab pos="850900" algn="l"/>
                <a:tab pos="1295400" algn="l"/>
                <a:tab pos="1727200" algn="l"/>
              </a:tabLst>
              <a:defRPr sz="1710" b="1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For now:</a:t>
            </a:r>
          </a:p>
          <a:p>
            <a:pPr defTabSz="868680">
              <a:tabLst>
                <a:tab pos="419100" algn="l"/>
                <a:tab pos="850900" algn="l"/>
                <a:tab pos="1295400" algn="l"/>
                <a:tab pos="17272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68680">
              <a:tabLst>
                <a:tab pos="419100" algn="l"/>
                <a:tab pos="850900" algn="l"/>
                <a:tab pos="1295400" algn="l"/>
                <a:tab pos="17272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With credibility added by those YouTube Pith Ball videos, in figures and words, </a:t>
            </a:r>
          </a:p>
          <a:p>
            <a:pPr defTabSz="868680">
              <a:tabLst>
                <a:tab pos="419100" algn="l"/>
                <a:tab pos="850900" algn="l"/>
                <a:tab pos="1295400" algn="l"/>
                <a:tab pos="1727200" algn="l"/>
              </a:tabLst>
              <a:defRPr sz="1045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68680">
              <a:tabLst>
                <a:tab pos="419100" algn="l"/>
                <a:tab pos="850900" algn="l"/>
                <a:tab pos="1295400" algn="l"/>
                <a:tab pos="17272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let me describe Pith Ball experiments that John Canton and his contemporaries</a:t>
            </a:r>
          </a:p>
          <a:p>
            <a:pPr defTabSz="868680">
              <a:tabLst>
                <a:tab pos="419100" algn="l"/>
                <a:tab pos="850900" algn="l"/>
                <a:tab pos="1295400" algn="l"/>
                <a:tab pos="1727200" algn="l"/>
              </a:tabLst>
              <a:defRPr sz="95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68680">
              <a:tabLst>
                <a:tab pos="419100" algn="l"/>
                <a:tab pos="850900" algn="l"/>
                <a:tab pos="1295400" algn="l"/>
                <a:tab pos="17272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	did (or might have done) to develop an understanding of </a:t>
            </a:r>
            <a:r>
              <a:rPr b="1"/>
              <a:t>electric fields</a:t>
            </a:r>
          </a:p>
        </p:txBody>
      </p:sp>
    </p:spTree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  <p:sp>
        <p:nvSpPr>
          <p:cNvPr id="207" name="Rectangle 2"/>
          <p:cNvSpPr txBox="1">
            <a:spLocks noGrp="1"/>
          </p:cNvSpPr>
          <p:nvPr>
            <p:ph type="title"/>
          </p:nvPr>
        </p:nvSpPr>
        <p:spPr>
          <a:xfrm>
            <a:off x="152400" y="76200"/>
            <a:ext cx="8991600" cy="762000"/>
          </a:xfrm>
          <a:prstGeom prst="rect">
            <a:avLst/>
          </a:prstGeom>
        </p:spPr>
        <p:txBody>
          <a:bodyPr/>
          <a:lstStyle>
            <a:lvl1pPr>
              <a:defRPr sz="2000" i="1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Proceeding (for now) in virtual reality:</a:t>
            </a:r>
          </a:p>
        </p:txBody>
      </p:sp>
      <p:sp>
        <p:nvSpPr>
          <p:cNvPr id="208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838200"/>
            <a:ext cx="8915400" cy="5410200"/>
          </a:xfrm>
          <a:prstGeom prst="rect">
            <a:avLst/>
          </a:prstGeom>
        </p:spPr>
        <p:txBody>
          <a:bodyPr/>
          <a:lstStyle/>
          <a:p>
            <a:pPr>
              <a:tabLst>
                <a:tab pos="444500" algn="l"/>
                <a:tab pos="901700" algn="l"/>
                <a:tab pos="13716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Schoolmaster John Canton's basic experiment confirmed our "shuffling" experience:</a:t>
            </a:r>
          </a:p>
          <a:p>
            <a:pPr>
              <a:tabLst>
                <a:tab pos="444500" algn="l"/>
                <a:tab pos="901700" algn="l"/>
                <a:tab pos="1371600" algn="l"/>
              </a:tabLst>
              <a:defRPr sz="9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Rubbing feet (or glass rods) on rugs (or fur)</a:t>
            </a:r>
          </a:p>
          <a:p>
            <a:pPr>
              <a:tabLst>
                <a:tab pos="444500" algn="l"/>
                <a:tab pos="901700" algn="l"/>
                <a:tab pos="1371600" algn="l"/>
              </a:tabLst>
              <a:defRPr sz="9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	captured something which, when shared between light hairs (or Pith Balls),</a:t>
            </a:r>
          </a:p>
          <a:p>
            <a:pPr>
              <a:tabLst>
                <a:tab pos="444500" algn="l"/>
                <a:tab pos="901700" algn="l"/>
                <a:tab pos="1371600" algn="l"/>
              </a:tabLst>
              <a:defRPr sz="9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		caused those hairs (or Pith Balls) to repel one another </a:t>
            </a:r>
          </a:p>
          <a:p>
            <a:pPr>
              <a:tabLst>
                <a:tab pos="444500" algn="l"/>
                <a:tab pos="901700" algn="l"/>
                <a:tab pos="13716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</a:tabLst>
              <a:defRPr sz="9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tabLst>
                <a:tab pos="444500" algn="l"/>
                <a:tab pos="901700" algn="l"/>
                <a:tab pos="1371600" algn="l"/>
              </a:tabLst>
              <a:defRPr sz="1800" b="1">
                <a:solidFill>
                  <a:srgbClr val="FBC901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But what was that SOMETHING?     And was it in fact only ONE THING?</a:t>
            </a:r>
          </a:p>
          <a:p>
            <a:pPr>
              <a:tabLst>
                <a:tab pos="444500" algn="l"/>
                <a:tab pos="901700" algn="l"/>
                <a:tab pos="13716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</a:tabLst>
              <a:defRPr sz="1800" b="1">
                <a:latin typeface="+mj-lt"/>
                <a:ea typeface="+mj-ea"/>
                <a:cs typeface="+mj-cs"/>
                <a:sym typeface="Arial"/>
              </a:defRPr>
            </a:pPr>
            <a:r>
              <a:t>Canton certainly had different types of furs and cloth readily available </a:t>
            </a:r>
          </a:p>
          <a:p>
            <a:pPr>
              <a:tabLst>
                <a:tab pos="444500" algn="l"/>
                <a:tab pos="901700" algn="l"/>
                <a:tab pos="1371600" algn="l"/>
              </a:tabLst>
              <a:defRPr sz="900" b="1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</a:tabLst>
              <a:defRPr sz="1800" b="1">
                <a:latin typeface="+mj-lt"/>
                <a:ea typeface="+mj-ea"/>
                <a:cs typeface="+mj-cs"/>
                <a:sym typeface="Arial"/>
              </a:defRPr>
            </a:pPr>
            <a:r>
              <a:t>	And it's very likely that he next tried using them *</a:t>
            </a:r>
          </a:p>
          <a:p>
            <a:pPr>
              <a:tabLst>
                <a:tab pos="444500" algn="l"/>
                <a:tab pos="901700" algn="l"/>
                <a:tab pos="13716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* Note that I am not particularly concerned with Canton's </a:t>
            </a:r>
            <a:r>
              <a:rPr b="1"/>
              <a:t>exact</a:t>
            </a:r>
            <a:r>
              <a:t> experiments</a:t>
            </a:r>
          </a:p>
          <a:p>
            <a:pPr>
              <a:tabLst>
                <a:tab pos="444500" algn="l"/>
                <a:tab pos="901700" algn="l"/>
                <a:tab pos="1371600" algn="l"/>
              </a:tabLst>
              <a:defRPr sz="9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I'm instead trying to put myself (and you) into his shoes</a:t>
            </a:r>
          </a:p>
          <a:p>
            <a:pPr>
              <a:tabLst>
                <a:tab pos="444500" algn="l"/>
                <a:tab pos="901700" algn="l"/>
                <a:tab pos="1371600" algn="l"/>
              </a:tabLst>
              <a:defRPr sz="9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	and imagine what we (as scientists) might have done to FigureThisOut</a:t>
            </a:r>
          </a:p>
        </p:txBody>
      </p:sp>
    </p:spTree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457200"/>
          </a:xfrm>
          <a:prstGeom prst="rect">
            <a:avLst/>
          </a:prstGeom>
        </p:spPr>
        <p:txBody>
          <a:bodyPr/>
          <a:lstStyle>
            <a:lvl1pPr>
              <a:defRPr sz="2000" i="1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Repeating the experiment but rubbing the rod on different fur or cloth:</a:t>
            </a:r>
          </a:p>
        </p:txBody>
      </p:sp>
      <p:sp>
        <p:nvSpPr>
          <p:cNvPr id="211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762000"/>
            <a:ext cx="8686800" cy="5989202"/>
          </a:xfrm>
          <a:prstGeom prst="rect">
            <a:avLst/>
          </a:prstGeom>
        </p:spPr>
        <p:txBody>
          <a:bodyPr/>
          <a:lstStyle/>
          <a:p>
            <a:pPr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Start:				After touching </a:t>
            </a:r>
          </a:p>
          <a:p>
            <a:pPr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			the right ball:				</a:t>
            </a:r>
          </a:p>
          <a:p>
            <a:pPr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							</a:t>
            </a:r>
          </a:p>
          <a:p>
            <a:pPr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							</a:t>
            </a:r>
          </a:p>
          <a:p>
            <a:pPr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Momentarily				Then remove rod</a:t>
            </a:r>
          </a:p>
          <a:p>
            <a:pPr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push balls together				</a:t>
            </a:r>
          </a:p>
          <a:p>
            <a:pPr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(e.g. w/ glass rod):				Result:</a:t>
            </a:r>
          </a:p>
          <a:p>
            <a:pPr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defRPr sz="14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defRPr sz="36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defRPr sz="1800">
                <a:solidFill>
                  <a:srgbClr val="FBC901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This SEEMS to be the SAME result: </a:t>
            </a:r>
          </a:p>
          <a:p>
            <a:pPr algn="ctr">
              <a:defRPr sz="1000" b="1">
                <a:solidFill>
                  <a:srgbClr val="FBC901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defRPr sz="1800">
                <a:solidFill>
                  <a:srgbClr val="FBC901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The rod delivered </a:t>
            </a:r>
            <a:r>
              <a:rPr b="1"/>
              <a:t>Something</a:t>
            </a:r>
            <a:r>
              <a:t> that can be shared &amp; repels parts of itself</a:t>
            </a:r>
          </a:p>
          <a:p>
            <a:pPr algn="ctr">
              <a:defRPr sz="1000">
                <a:solidFill>
                  <a:srgbClr val="FBC901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defRPr sz="1800" b="1">
                <a:solidFill>
                  <a:srgbClr val="FBC901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But is it the SAME thing or a NEW thing that acts similarly?</a:t>
            </a:r>
          </a:p>
        </p:txBody>
      </p:sp>
      <p:sp>
        <p:nvSpPr>
          <p:cNvPr id="212" name="Oval 4"/>
          <p:cNvSpPr/>
          <p:nvPr/>
        </p:nvSpPr>
        <p:spPr>
          <a:xfrm>
            <a:off x="2362200" y="1905000"/>
            <a:ext cx="228600" cy="228600"/>
          </a:xfrm>
          <a:prstGeom prst="ellipse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3" name="Oval 5"/>
          <p:cNvSpPr/>
          <p:nvPr/>
        </p:nvSpPr>
        <p:spPr>
          <a:xfrm>
            <a:off x="2860675" y="1905000"/>
            <a:ext cx="228600" cy="228600"/>
          </a:xfrm>
          <a:prstGeom prst="ellipse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4" name="L-Shape 6"/>
          <p:cNvSpPr/>
          <p:nvPr/>
        </p:nvSpPr>
        <p:spPr>
          <a:xfrm rot="10800000" flipH="1">
            <a:off x="1752600" y="762000"/>
            <a:ext cx="1295400" cy="1905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4516" y="0"/>
                </a:lnTo>
                <a:lnTo>
                  <a:pt x="4516" y="18885"/>
                </a:lnTo>
                <a:lnTo>
                  <a:pt x="21600" y="18885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8839A"/>
          </a:solidFill>
          <a:ln w="12700">
            <a:solidFill>
              <a:srgbClr val="78839A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5" name="Straight Connector 7"/>
          <p:cNvSpPr/>
          <p:nvPr/>
        </p:nvSpPr>
        <p:spPr>
          <a:xfrm flipH="1">
            <a:off x="2471738" y="990599"/>
            <a:ext cx="1588" cy="914401"/>
          </a:xfrm>
          <a:prstGeom prst="line">
            <a:avLst/>
          </a:prstGeom>
          <a:ln w="12700">
            <a:solidFill>
              <a:srgbClr val="FFFFFF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6" name="Straight Connector 8"/>
          <p:cNvSpPr/>
          <p:nvPr/>
        </p:nvSpPr>
        <p:spPr>
          <a:xfrm flipH="1">
            <a:off x="2970213" y="990599"/>
            <a:ext cx="1588" cy="914401"/>
          </a:xfrm>
          <a:prstGeom prst="line">
            <a:avLst/>
          </a:prstGeom>
          <a:ln w="12700">
            <a:solidFill>
              <a:srgbClr val="FFFFFF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7" name="L-Shape 11"/>
          <p:cNvSpPr/>
          <p:nvPr/>
        </p:nvSpPr>
        <p:spPr>
          <a:xfrm rot="10800000" flipH="1">
            <a:off x="5943600" y="762000"/>
            <a:ext cx="1295400" cy="1905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4516" y="0"/>
                </a:lnTo>
                <a:lnTo>
                  <a:pt x="4516" y="18885"/>
                </a:lnTo>
                <a:lnTo>
                  <a:pt x="21600" y="18885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8839A"/>
          </a:solidFill>
          <a:ln w="12700">
            <a:solidFill>
              <a:srgbClr val="78839A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8" name="Oval 16"/>
          <p:cNvSpPr/>
          <p:nvPr/>
        </p:nvSpPr>
        <p:spPr>
          <a:xfrm>
            <a:off x="3429000" y="4200525"/>
            <a:ext cx="228600" cy="228600"/>
          </a:xfrm>
          <a:prstGeom prst="ellipse">
            <a:avLst/>
          </a:prstGeom>
          <a:solidFill>
            <a:srgbClr val="34F20D"/>
          </a:solidFill>
          <a:ln w="12700">
            <a:solidFill>
              <a:srgbClr val="FFFFFF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9" name="Straight Connector 17"/>
          <p:cNvSpPr/>
          <p:nvPr/>
        </p:nvSpPr>
        <p:spPr>
          <a:xfrm flipH="1">
            <a:off x="3270249" y="3352800"/>
            <a:ext cx="1589" cy="914400"/>
          </a:xfrm>
          <a:prstGeom prst="line">
            <a:avLst/>
          </a:prstGeom>
          <a:ln w="12700">
            <a:solidFill>
              <a:srgbClr val="FFFFFF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0" name="Straight Connector 18"/>
          <p:cNvSpPr/>
          <p:nvPr/>
        </p:nvSpPr>
        <p:spPr>
          <a:xfrm flipH="1">
            <a:off x="3581400" y="3352799"/>
            <a:ext cx="187326" cy="914401"/>
          </a:xfrm>
          <a:prstGeom prst="line">
            <a:avLst/>
          </a:prstGeom>
          <a:ln w="12700">
            <a:solidFill>
              <a:srgbClr val="FFFFFF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1" name="L-Shape 19"/>
          <p:cNvSpPr/>
          <p:nvPr/>
        </p:nvSpPr>
        <p:spPr>
          <a:xfrm rot="10800000" flipH="1">
            <a:off x="2574925" y="3124200"/>
            <a:ext cx="1295400" cy="1905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4516" y="0"/>
                </a:lnTo>
                <a:lnTo>
                  <a:pt x="4516" y="18885"/>
                </a:lnTo>
                <a:lnTo>
                  <a:pt x="21600" y="18885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8839A"/>
          </a:solidFill>
          <a:ln w="12700">
            <a:solidFill>
              <a:srgbClr val="78839A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2" name="Oval 30"/>
          <p:cNvSpPr/>
          <p:nvPr/>
        </p:nvSpPr>
        <p:spPr>
          <a:xfrm>
            <a:off x="8382000" y="4267200"/>
            <a:ext cx="228600" cy="228600"/>
          </a:xfrm>
          <a:prstGeom prst="ellipse">
            <a:avLst/>
          </a:prstGeom>
          <a:solidFill>
            <a:srgbClr val="34F20D"/>
          </a:solidFill>
          <a:ln w="12700">
            <a:solidFill>
              <a:srgbClr val="FFFFFF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3" name="Oval 31"/>
          <p:cNvSpPr/>
          <p:nvPr/>
        </p:nvSpPr>
        <p:spPr>
          <a:xfrm>
            <a:off x="7620000" y="4267200"/>
            <a:ext cx="228600" cy="228600"/>
          </a:xfrm>
          <a:prstGeom prst="ellipse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4" name="L-Shape 32"/>
          <p:cNvSpPr/>
          <p:nvPr/>
        </p:nvSpPr>
        <p:spPr>
          <a:xfrm rot="10800000" flipH="1">
            <a:off x="7121525" y="3124200"/>
            <a:ext cx="1295400" cy="1905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4516" y="0"/>
                </a:lnTo>
                <a:lnTo>
                  <a:pt x="4516" y="18885"/>
                </a:lnTo>
                <a:lnTo>
                  <a:pt x="21600" y="18885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8839A"/>
          </a:solidFill>
          <a:ln w="12700">
            <a:solidFill>
              <a:srgbClr val="78839A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5" name="Straight Connector 33"/>
          <p:cNvSpPr/>
          <p:nvPr/>
        </p:nvSpPr>
        <p:spPr>
          <a:xfrm flipH="1">
            <a:off x="7699375" y="3352799"/>
            <a:ext cx="149226" cy="914401"/>
          </a:xfrm>
          <a:prstGeom prst="line">
            <a:avLst/>
          </a:prstGeom>
          <a:ln w="12700">
            <a:solidFill>
              <a:srgbClr val="FFFFFF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6" name="Straight Connector 34"/>
          <p:cNvSpPr/>
          <p:nvPr/>
        </p:nvSpPr>
        <p:spPr>
          <a:xfrm>
            <a:off x="8302625" y="3352799"/>
            <a:ext cx="155576" cy="914401"/>
          </a:xfrm>
          <a:prstGeom prst="line">
            <a:avLst/>
          </a:prstGeom>
          <a:ln w="12700">
            <a:solidFill>
              <a:srgbClr val="FFFFFF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7" name="Oval 23"/>
          <p:cNvSpPr/>
          <p:nvPr/>
        </p:nvSpPr>
        <p:spPr>
          <a:xfrm>
            <a:off x="3175000" y="4267200"/>
            <a:ext cx="228600" cy="228600"/>
          </a:xfrm>
          <a:prstGeom prst="ellipse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8" name="Oval 24"/>
          <p:cNvSpPr/>
          <p:nvPr/>
        </p:nvSpPr>
        <p:spPr>
          <a:xfrm>
            <a:off x="7035800" y="1905000"/>
            <a:ext cx="228600" cy="228600"/>
          </a:xfrm>
          <a:prstGeom prst="ellipse">
            <a:avLst/>
          </a:prstGeom>
          <a:solidFill>
            <a:srgbClr val="34F20D"/>
          </a:solidFill>
          <a:ln w="12700">
            <a:solidFill>
              <a:srgbClr val="FFFFFF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9" name="Straight Connector 25"/>
          <p:cNvSpPr/>
          <p:nvPr/>
        </p:nvSpPr>
        <p:spPr>
          <a:xfrm flipH="1">
            <a:off x="6648449" y="990600"/>
            <a:ext cx="1590" cy="914400"/>
          </a:xfrm>
          <a:prstGeom prst="line">
            <a:avLst/>
          </a:prstGeom>
          <a:ln w="12700">
            <a:solidFill>
              <a:srgbClr val="FFFFFF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0" name="Straight Connector 26"/>
          <p:cNvSpPr/>
          <p:nvPr/>
        </p:nvSpPr>
        <p:spPr>
          <a:xfrm flipH="1">
            <a:off x="7145338" y="990599"/>
            <a:ext cx="1588" cy="914401"/>
          </a:xfrm>
          <a:prstGeom prst="line">
            <a:avLst/>
          </a:prstGeom>
          <a:ln w="12700">
            <a:solidFill>
              <a:srgbClr val="FFFFFF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1" name="Oval 29"/>
          <p:cNvSpPr/>
          <p:nvPr/>
        </p:nvSpPr>
        <p:spPr>
          <a:xfrm>
            <a:off x="6553200" y="1905000"/>
            <a:ext cx="228600" cy="228600"/>
          </a:xfrm>
          <a:prstGeom prst="ellipse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Rectangle 5"/>
          <p:cNvSpPr txBox="1"/>
          <p:nvPr/>
        </p:nvSpPr>
        <p:spPr>
          <a:xfrm>
            <a:off x="304800" y="6441345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  <p:sp>
        <p:nvSpPr>
          <p:cNvPr id="234" name="Rectangle 2"/>
          <p:cNvSpPr txBox="1">
            <a:spLocks noGrp="1"/>
          </p:cNvSpPr>
          <p:nvPr>
            <p:ph type="title"/>
          </p:nvPr>
        </p:nvSpPr>
        <p:spPr>
          <a:xfrm>
            <a:off x="304800" y="-76200"/>
            <a:ext cx="8534400" cy="838200"/>
          </a:xfrm>
          <a:prstGeom prst="rect">
            <a:avLst/>
          </a:prstGeom>
        </p:spPr>
        <p:txBody>
          <a:bodyPr/>
          <a:lstStyle>
            <a:lvl1pPr>
              <a:defRPr sz="2000" i="1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To test, treat each ball differently:</a:t>
            </a:r>
          </a:p>
        </p:txBody>
      </p:sp>
      <p:sp>
        <p:nvSpPr>
          <p:cNvPr id="235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838200"/>
            <a:ext cx="8839200" cy="5796677"/>
          </a:xfrm>
          <a:prstGeom prst="rect">
            <a:avLst/>
          </a:prstGeom>
        </p:spPr>
        <p:txBody>
          <a:bodyPr/>
          <a:lstStyle/>
          <a:p>
            <a:pPr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Touch each separated ball, with a </a:t>
            </a:r>
            <a:r>
              <a:rPr>
                <a:solidFill>
                  <a:srgbClr val="FBC901"/>
                </a:solidFill>
              </a:rPr>
              <a:t>DIFFERENT</a:t>
            </a:r>
            <a:r>
              <a:t> rod, rubbed on a </a:t>
            </a:r>
            <a:r>
              <a:rPr>
                <a:solidFill>
                  <a:srgbClr val="FBC901"/>
                </a:solidFill>
              </a:rPr>
              <a:t>DIFFERENT</a:t>
            </a:r>
            <a:r>
              <a:t> thing:</a:t>
            </a:r>
          </a:p>
          <a:p>
            <a:pPr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Touch ball 1 with rod 2: 		      Then touch ball 2 with rod 1:			</a:t>
            </a:r>
          </a:p>
          <a:p>
            <a:pPr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marL="0" lvl="1" indent="640896">
              <a:buSzTx/>
              <a:buNone/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Nothing!				Attraction!</a:t>
            </a:r>
          </a:p>
          <a:p>
            <a:pPr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			</a:t>
            </a:r>
          </a:p>
          <a:p>
            <a:pPr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But if they actually touch:			The attraction is lost:</a:t>
            </a:r>
          </a:p>
        </p:txBody>
      </p:sp>
      <p:grpSp>
        <p:nvGrpSpPr>
          <p:cNvPr id="241" name="Group"/>
          <p:cNvGrpSpPr/>
          <p:nvPr/>
        </p:nvGrpSpPr>
        <p:grpSpPr>
          <a:xfrm>
            <a:off x="2806699" y="1447799"/>
            <a:ext cx="1311276" cy="1905002"/>
            <a:chOff x="0" y="0"/>
            <a:chExt cx="1311275" cy="1905000"/>
          </a:xfrm>
        </p:grpSpPr>
        <p:sp>
          <p:nvSpPr>
            <p:cNvPr id="236" name="Oval 4"/>
            <p:cNvSpPr/>
            <p:nvPr/>
          </p:nvSpPr>
          <p:spPr>
            <a:xfrm>
              <a:off x="431800" y="1143000"/>
              <a:ext cx="228600" cy="228600"/>
            </a:xfrm>
            <a:prstGeom prst="ellipse">
              <a:avLst/>
            </a:prstGeom>
            <a:solidFill>
              <a:srgbClr val="FF7080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7" name="Oval 5"/>
            <p:cNvSpPr/>
            <p:nvPr/>
          </p:nvSpPr>
          <p:spPr>
            <a:xfrm>
              <a:off x="1082675" y="1143000"/>
              <a:ext cx="228600" cy="228600"/>
            </a:xfrm>
            <a:prstGeom prst="ellipse">
              <a:avLst/>
            </a:prstGeom>
            <a:solidFill>
              <a:schemeClr val="accent1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8" name="L-Shape 6"/>
            <p:cNvSpPr/>
            <p:nvPr/>
          </p:nvSpPr>
          <p:spPr>
            <a:xfrm rot="10800000" flipH="1">
              <a:off x="0" y="0"/>
              <a:ext cx="1295400" cy="1905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4516" y="0"/>
                  </a:lnTo>
                  <a:lnTo>
                    <a:pt x="4516" y="18885"/>
                  </a:lnTo>
                  <a:lnTo>
                    <a:pt x="21600" y="18885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78839A"/>
            </a:solidFill>
            <a:ln w="12700" cap="flat">
              <a:solidFill>
                <a:srgbClr val="78839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9" name="Straight Connector 7"/>
            <p:cNvSpPr/>
            <p:nvPr/>
          </p:nvSpPr>
          <p:spPr>
            <a:xfrm flipH="1">
              <a:off x="541338" y="228599"/>
              <a:ext cx="1588" cy="9144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40" name="Straight Connector 8"/>
            <p:cNvSpPr/>
            <p:nvPr/>
          </p:nvSpPr>
          <p:spPr>
            <a:xfrm flipH="1">
              <a:off x="1192213" y="228599"/>
              <a:ext cx="1588" cy="9144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247" name="Group"/>
          <p:cNvGrpSpPr/>
          <p:nvPr/>
        </p:nvGrpSpPr>
        <p:grpSpPr>
          <a:xfrm>
            <a:off x="7442199" y="1447799"/>
            <a:ext cx="1295402" cy="1905002"/>
            <a:chOff x="0" y="0"/>
            <a:chExt cx="1295400" cy="1905000"/>
          </a:xfrm>
        </p:grpSpPr>
        <p:sp>
          <p:nvSpPr>
            <p:cNvPr id="242" name="L-Shape 11"/>
            <p:cNvSpPr/>
            <p:nvPr/>
          </p:nvSpPr>
          <p:spPr>
            <a:xfrm rot="10800000" flipH="1">
              <a:off x="0" y="0"/>
              <a:ext cx="1295400" cy="1905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4516" y="0"/>
                  </a:lnTo>
                  <a:lnTo>
                    <a:pt x="4516" y="18885"/>
                  </a:lnTo>
                  <a:lnTo>
                    <a:pt x="21600" y="18885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78839A"/>
            </a:solidFill>
            <a:ln w="12700" cap="flat">
              <a:solidFill>
                <a:srgbClr val="78839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43" name="Oval 15"/>
            <p:cNvSpPr/>
            <p:nvPr/>
          </p:nvSpPr>
          <p:spPr>
            <a:xfrm>
              <a:off x="635000" y="1143000"/>
              <a:ext cx="228600" cy="228600"/>
            </a:xfrm>
            <a:prstGeom prst="ellipse">
              <a:avLst/>
            </a:prstGeom>
            <a:solidFill>
              <a:srgbClr val="FF7080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44" name="Oval 16"/>
            <p:cNvSpPr/>
            <p:nvPr/>
          </p:nvSpPr>
          <p:spPr>
            <a:xfrm>
              <a:off x="939800" y="1143000"/>
              <a:ext cx="228600" cy="228600"/>
            </a:xfrm>
            <a:prstGeom prst="ellipse">
              <a:avLst/>
            </a:prstGeom>
            <a:solidFill>
              <a:srgbClr val="34F20D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45" name="Straight Connector 17"/>
            <p:cNvSpPr/>
            <p:nvPr/>
          </p:nvSpPr>
          <p:spPr>
            <a:xfrm>
              <a:off x="593725" y="228599"/>
              <a:ext cx="155576" cy="9144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46" name="Straight Connector 18"/>
            <p:cNvSpPr/>
            <p:nvPr/>
          </p:nvSpPr>
          <p:spPr>
            <a:xfrm flipH="1">
              <a:off x="1054100" y="228599"/>
              <a:ext cx="165101" cy="914402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253" name="Group"/>
          <p:cNvGrpSpPr/>
          <p:nvPr/>
        </p:nvGrpSpPr>
        <p:grpSpPr>
          <a:xfrm>
            <a:off x="3057524" y="4190999"/>
            <a:ext cx="1295402" cy="1905002"/>
            <a:chOff x="0" y="0"/>
            <a:chExt cx="1295400" cy="1905000"/>
          </a:xfrm>
        </p:grpSpPr>
        <p:sp>
          <p:nvSpPr>
            <p:cNvPr id="248" name="L-Shape 19"/>
            <p:cNvSpPr/>
            <p:nvPr/>
          </p:nvSpPr>
          <p:spPr>
            <a:xfrm rot="10800000" flipH="1">
              <a:off x="0" y="0"/>
              <a:ext cx="1295400" cy="1905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4516" y="0"/>
                  </a:lnTo>
                  <a:lnTo>
                    <a:pt x="4516" y="18885"/>
                  </a:lnTo>
                  <a:lnTo>
                    <a:pt x="21600" y="18885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78839A"/>
            </a:solidFill>
            <a:ln w="12700" cap="flat">
              <a:solidFill>
                <a:srgbClr val="78839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49" name="Oval 26"/>
            <p:cNvSpPr/>
            <p:nvPr/>
          </p:nvSpPr>
          <p:spPr>
            <a:xfrm>
              <a:off x="650875" y="1143000"/>
              <a:ext cx="228600" cy="228600"/>
            </a:xfrm>
            <a:prstGeom prst="ellipse">
              <a:avLst/>
            </a:prstGeom>
            <a:solidFill>
              <a:srgbClr val="FF7080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50" name="Oval 29"/>
            <p:cNvSpPr/>
            <p:nvPr/>
          </p:nvSpPr>
          <p:spPr>
            <a:xfrm>
              <a:off x="879475" y="1143000"/>
              <a:ext cx="228600" cy="228600"/>
            </a:xfrm>
            <a:prstGeom prst="ellipse">
              <a:avLst/>
            </a:prstGeom>
            <a:solidFill>
              <a:srgbClr val="34F20D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51" name="Straight Connector 35"/>
            <p:cNvSpPr/>
            <p:nvPr/>
          </p:nvSpPr>
          <p:spPr>
            <a:xfrm>
              <a:off x="609600" y="228599"/>
              <a:ext cx="155576" cy="9144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52" name="Straight Connector 36"/>
            <p:cNvSpPr/>
            <p:nvPr/>
          </p:nvSpPr>
          <p:spPr>
            <a:xfrm flipH="1">
              <a:off x="993774" y="228599"/>
              <a:ext cx="165101" cy="914402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259" name="Group"/>
          <p:cNvGrpSpPr/>
          <p:nvPr/>
        </p:nvGrpSpPr>
        <p:grpSpPr>
          <a:xfrm>
            <a:off x="7502524" y="4190999"/>
            <a:ext cx="1295402" cy="1905002"/>
            <a:chOff x="0" y="0"/>
            <a:chExt cx="1295400" cy="1905000"/>
          </a:xfrm>
        </p:grpSpPr>
        <p:sp>
          <p:nvSpPr>
            <p:cNvPr id="254" name="Oval 37"/>
            <p:cNvSpPr/>
            <p:nvPr/>
          </p:nvSpPr>
          <p:spPr>
            <a:xfrm>
              <a:off x="381000" y="1143000"/>
              <a:ext cx="228600" cy="228600"/>
            </a:xfrm>
            <a:prstGeom prst="ellipse">
              <a:avLst/>
            </a:prstGeom>
            <a:solidFill>
              <a:srgbClr val="FF7080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55" name="Oval 38"/>
            <p:cNvSpPr/>
            <p:nvPr/>
          </p:nvSpPr>
          <p:spPr>
            <a:xfrm>
              <a:off x="1031875" y="1143000"/>
              <a:ext cx="228600" cy="228600"/>
            </a:xfrm>
            <a:prstGeom prst="ellipse">
              <a:avLst/>
            </a:prstGeom>
            <a:solidFill>
              <a:srgbClr val="34F20D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56" name="L-Shape 32"/>
            <p:cNvSpPr/>
            <p:nvPr/>
          </p:nvSpPr>
          <p:spPr>
            <a:xfrm rot="10800000" flipH="1">
              <a:off x="0" y="0"/>
              <a:ext cx="1295400" cy="1905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4516" y="0"/>
                  </a:lnTo>
                  <a:lnTo>
                    <a:pt x="4516" y="18885"/>
                  </a:lnTo>
                  <a:lnTo>
                    <a:pt x="21600" y="18885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78839A"/>
            </a:solidFill>
            <a:ln w="12700" cap="flat">
              <a:solidFill>
                <a:srgbClr val="78839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57" name="Straight Connector 39"/>
            <p:cNvSpPr/>
            <p:nvPr/>
          </p:nvSpPr>
          <p:spPr>
            <a:xfrm flipH="1">
              <a:off x="492124" y="228600"/>
              <a:ext cx="1589" cy="914400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58" name="Straight Connector 40"/>
            <p:cNvSpPr/>
            <p:nvPr/>
          </p:nvSpPr>
          <p:spPr>
            <a:xfrm flipH="1">
              <a:off x="1141413" y="228599"/>
              <a:ext cx="1588" cy="9144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  <p:sp>
        <p:nvSpPr>
          <p:cNvPr id="262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838200"/>
          </a:xfrm>
          <a:prstGeom prst="rect">
            <a:avLst/>
          </a:prstGeom>
        </p:spPr>
        <p:txBody>
          <a:bodyPr/>
          <a:lstStyle>
            <a:lvl1pPr>
              <a:defRPr sz="2200" i="1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Whoops: We now seem to have TWO THINGS!</a:t>
            </a:r>
          </a:p>
        </p:txBody>
      </p:sp>
      <p:sp>
        <p:nvSpPr>
          <p:cNvPr id="263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990600"/>
            <a:ext cx="8686800" cy="5334000"/>
          </a:xfrm>
          <a:prstGeom prst="rect">
            <a:avLst/>
          </a:prstGeom>
        </p:spPr>
        <p:txBody>
          <a:bodyPr/>
          <a:lstStyle/>
          <a:p>
            <a:pPr>
              <a:defRPr sz="1800" b="1">
                <a:latin typeface="+mj-lt"/>
                <a:ea typeface="+mj-ea"/>
                <a:cs typeface="+mj-cs"/>
                <a:sym typeface="Arial"/>
              </a:defRPr>
            </a:pPr>
            <a:r>
              <a:t>1) These two things ATTRACT each other</a:t>
            </a:r>
            <a:r>
              <a:rPr b="0"/>
              <a:t> </a:t>
            </a:r>
          </a:p>
          <a:p>
            <a:pPr>
              <a:defRPr sz="11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As opposed to the repulsion exhibited by parts of the same thing!</a:t>
            </a:r>
          </a:p>
          <a:p>
            <a:pPr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defRPr sz="1800" b="1">
                <a:latin typeface="+mj-lt"/>
                <a:ea typeface="+mj-ea"/>
                <a:cs typeface="+mj-cs"/>
                <a:sym typeface="Arial"/>
              </a:defRPr>
            </a:pPr>
            <a:r>
              <a:t>2) But if allowed to combine, they NEUTRALIZE / CANCEL one another</a:t>
            </a:r>
          </a:p>
          <a:p>
            <a:pPr>
              <a:defRPr sz="2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After considerable analysis and debate, "natural philosophers" concluded:</a:t>
            </a:r>
          </a:p>
          <a:p>
            <a:pPr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defRPr sz="1800" b="1">
                <a:solidFill>
                  <a:srgbClr val="FBC901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THING = "ELECTRICAL CHARGE"</a:t>
            </a:r>
            <a:r>
              <a:rPr b="0"/>
              <a:t>	</a:t>
            </a:r>
          </a:p>
          <a:p>
            <a:pPr algn="ctr">
              <a:defRPr sz="1800">
                <a:solidFill>
                  <a:srgbClr val="FBC901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defRPr sz="1800" b="1">
                <a:solidFill>
                  <a:srgbClr val="FBC901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TWO VARIETIES </a:t>
            </a:r>
            <a:r>
              <a:rPr>
                <a:solidFill>
                  <a:srgbClr val="FFFFFF"/>
                </a:solidFill>
              </a:rPr>
              <a:t>= </a:t>
            </a:r>
            <a:r>
              <a:rPr>
                <a:solidFill>
                  <a:srgbClr val="FF7080"/>
                </a:solidFill>
              </a:rPr>
              <a:t>"+"  </a:t>
            </a:r>
            <a:r>
              <a:rPr>
                <a:solidFill>
                  <a:srgbClr val="FFFFFF"/>
                </a:solidFill>
              </a:rPr>
              <a:t>and </a:t>
            </a:r>
            <a:r>
              <a:rPr>
                <a:solidFill>
                  <a:srgbClr val="34F20D"/>
                </a:solidFill>
              </a:rPr>
              <a:t>"-" </a:t>
            </a:r>
            <a:r>
              <a:rPr>
                <a:solidFill>
                  <a:srgbClr val="FFFFFF"/>
                </a:solidFill>
              </a:rPr>
              <a:t>charge </a:t>
            </a:r>
            <a:r>
              <a:rPr b="0">
                <a:solidFill>
                  <a:srgbClr val="FFFFFF"/>
                </a:solidFill>
              </a:rPr>
              <a:t>(so labeled because </a:t>
            </a:r>
            <a:r>
              <a:rPr b="0">
                <a:solidFill>
                  <a:srgbClr val="FF7080"/>
                </a:solidFill>
              </a:rPr>
              <a:t>+'s </a:t>
            </a:r>
            <a:r>
              <a:rPr b="0">
                <a:solidFill>
                  <a:srgbClr val="FFFFFF"/>
                </a:solidFill>
              </a:rPr>
              <a:t>cancel </a:t>
            </a:r>
            <a:r>
              <a:rPr b="0">
                <a:solidFill>
                  <a:srgbClr val="34F20D"/>
                </a:solidFill>
              </a:rPr>
              <a:t>–'s</a:t>
            </a:r>
            <a:r>
              <a:rPr b="0">
                <a:solidFill>
                  <a:srgbClr val="FFFFFF"/>
                </a:solidFill>
              </a:rPr>
              <a:t>)</a:t>
            </a:r>
          </a:p>
          <a:p>
            <a:pPr algn="ctr"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defRPr sz="1800" b="1">
                <a:solidFill>
                  <a:srgbClr val="FF708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"+ Charge" </a:t>
            </a:r>
            <a:r>
              <a:rPr>
                <a:solidFill>
                  <a:srgbClr val="FFFFFF"/>
                </a:solidFill>
              </a:rPr>
              <a:t>repels itself          AND         </a:t>
            </a:r>
            <a:r>
              <a:rPr>
                <a:solidFill>
                  <a:srgbClr val="34F20D"/>
                </a:solidFill>
              </a:rPr>
              <a:t>"- Charge" </a:t>
            </a:r>
            <a:r>
              <a:rPr>
                <a:solidFill>
                  <a:srgbClr val="FFFFFF"/>
                </a:solidFill>
              </a:rPr>
              <a:t>repels itself</a:t>
            </a:r>
          </a:p>
          <a:p>
            <a:pPr algn="ctr"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defRPr sz="1800" b="1">
                <a:latin typeface="+mj-lt"/>
                <a:ea typeface="+mj-ea"/>
                <a:cs typeface="+mj-cs"/>
                <a:sym typeface="Arial"/>
              </a:defRPr>
            </a:pPr>
            <a:r>
              <a:t>BUT </a:t>
            </a:r>
            <a:r>
              <a:rPr>
                <a:solidFill>
                  <a:srgbClr val="FF7080"/>
                </a:solidFill>
              </a:rPr>
              <a:t>"+ Charge" </a:t>
            </a:r>
            <a:r>
              <a:t>attracts  </a:t>
            </a:r>
            <a:r>
              <a:rPr>
                <a:solidFill>
                  <a:srgbClr val="34F20D"/>
                </a:solidFill>
              </a:rPr>
              <a:t>"- Charge</a:t>
            </a:r>
            <a:r>
              <a:rPr b="0">
                <a:solidFill>
                  <a:srgbClr val="34F20D"/>
                </a:solidFill>
              </a:rPr>
              <a:t>"</a:t>
            </a:r>
          </a:p>
        </p:txBody>
      </p:sp>
    </p:spTree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09600"/>
          </a:xfrm>
          <a:prstGeom prst="rect">
            <a:avLst/>
          </a:prstGeom>
        </p:spPr>
        <p:txBody>
          <a:bodyPr/>
          <a:lstStyle>
            <a:lvl1pPr>
              <a:defRPr sz="2400" i="1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Electric and Magnetic Fields</a:t>
            </a:r>
          </a:p>
        </p:txBody>
      </p:sp>
      <p:sp>
        <p:nvSpPr>
          <p:cNvPr id="117" name="Rectangle 3"/>
          <p:cNvSpPr txBox="1">
            <a:spLocks noGrp="1"/>
          </p:cNvSpPr>
          <p:nvPr>
            <p:ph type="body" idx="1"/>
          </p:nvPr>
        </p:nvSpPr>
        <p:spPr>
          <a:xfrm>
            <a:off x="152400" y="838200"/>
            <a:ext cx="8991600" cy="5867400"/>
          </a:xfrm>
          <a:prstGeom prst="rect">
            <a:avLst/>
          </a:prstGeom>
        </p:spPr>
        <p:txBody>
          <a:bodyPr/>
          <a:lstStyle/>
          <a:p>
            <a:pPr>
              <a:tabLst>
                <a:tab pos="444500" algn="l"/>
                <a:tab pos="13716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rPr dirty="0"/>
              <a:t>In my introductory note sets, I raised two points:</a:t>
            </a:r>
          </a:p>
          <a:p>
            <a:pPr>
              <a:tabLst>
                <a:tab pos="444500" algn="l"/>
                <a:tab pos="13716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 dirty="0"/>
          </a:p>
          <a:p>
            <a:pPr>
              <a:tabLst>
                <a:tab pos="444500" algn="l"/>
                <a:tab pos="1371600" algn="l"/>
                <a:tab pos="2286000" algn="l"/>
              </a:tabLst>
              <a:defRPr sz="1800" b="1">
                <a:latin typeface="+mj-lt"/>
                <a:ea typeface="+mj-ea"/>
                <a:cs typeface="+mj-cs"/>
                <a:sym typeface="Arial"/>
              </a:defRPr>
            </a:pPr>
            <a:r>
              <a:rPr dirty="0"/>
              <a:t>1) To affect energy, you must study whole </a:t>
            </a:r>
            <a:r>
              <a:rPr dirty="0">
                <a:solidFill>
                  <a:srgbClr val="FBC901"/>
                </a:solidFill>
              </a:rPr>
              <a:t>Energy SYSTEMS</a:t>
            </a:r>
          </a:p>
          <a:p>
            <a:pPr>
              <a:tabLst>
                <a:tab pos="444500" algn="l"/>
                <a:tab pos="1371600" algn="l"/>
                <a:tab pos="2286000" algn="l"/>
              </a:tabLst>
              <a:defRPr sz="900">
                <a:latin typeface="+mj-lt"/>
                <a:ea typeface="+mj-ea"/>
                <a:cs typeface="+mj-cs"/>
                <a:sym typeface="Arial"/>
              </a:defRPr>
            </a:pPr>
            <a:endParaRPr dirty="0"/>
          </a:p>
          <a:p>
            <a:pPr>
              <a:tabLst>
                <a:tab pos="444500" algn="l"/>
                <a:tab pos="901700" algn="l"/>
                <a:tab pos="13716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rPr dirty="0"/>
              <a:t>	Why?  Because stand-alone technologies can have surprisingly little impact</a:t>
            </a:r>
          </a:p>
          <a:p>
            <a:pPr>
              <a:tabLst>
                <a:tab pos="444500" algn="l"/>
                <a:tab pos="901700" algn="l"/>
                <a:tab pos="1371600" algn="l"/>
                <a:tab pos="2286000" algn="l"/>
              </a:tabLst>
              <a:defRPr sz="900">
                <a:latin typeface="+mj-lt"/>
                <a:ea typeface="+mj-ea"/>
                <a:cs typeface="+mj-cs"/>
                <a:sym typeface="Arial"/>
              </a:defRPr>
            </a:pPr>
            <a:endParaRPr dirty="0"/>
          </a:p>
          <a:p>
            <a:pPr>
              <a:tabLst>
                <a:tab pos="444500" algn="l"/>
                <a:tab pos="901700" algn="l"/>
                <a:tab pos="13716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rPr dirty="0"/>
              <a:t>	The prime example?  Solar Cells</a:t>
            </a:r>
          </a:p>
          <a:p>
            <a:pPr>
              <a:tabLst>
                <a:tab pos="444500" algn="l"/>
                <a:tab pos="901700" algn="l"/>
                <a:tab pos="1371600" algn="l"/>
                <a:tab pos="2286000" algn="l"/>
              </a:tabLst>
              <a:defRPr sz="900">
                <a:latin typeface="+mj-lt"/>
                <a:ea typeface="+mj-ea"/>
                <a:cs typeface="+mj-cs"/>
                <a:sym typeface="Arial"/>
              </a:defRPr>
            </a:pPr>
            <a:endParaRPr dirty="0"/>
          </a:p>
          <a:p>
            <a:pPr algn="ctr">
              <a:tabLst>
                <a:tab pos="444500" algn="l"/>
                <a:tab pos="901700" algn="l"/>
                <a:tab pos="13716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Which still struggle to provide </a:t>
            </a:r>
            <a:r>
              <a:rPr/>
              <a:t>even</a:t>
            </a:r>
            <a:r>
              <a:rPr smtClean="0"/>
              <a:t> </a:t>
            </a:r>
            <a:r>
              <a:rPr lang="en-US" smtClean="0"/>
              <a:t>2</a:t>
            </a:r>
            <a:r>
              <a:rPr smtClean="0"/>
              <a:t>% </a:t>
            </a:r>
            <a:r>
              <a:t>of U.S. </a:t>
            </a:r>
            <a:r>
              <a:rPr dirty="0"/>
              <a:t>power!</a:t>
            </a:r>
          </a:p>
          <a:p>
            <a:pPr>
              <a:tabLst>
                <a:tab pos="444500" algn="l"/>
                <a:tab pos="13716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 dirty="0"/>
          </a:p>
          <a:p>
            <a:pPr>
              <a:tabLst>
                <a:tab pos="444500" algn="l"/>
                <a:tab pos="1371600" algn="l"/>
                <a:tab pos="2286000" algn="l"/>
              </a:tabLst>
              <a:defRPr sz="1800" b="1">
                <a:latin typeface="+mj-lt"/>
                <a:ea typeface="+mj-ea"/>
                <a:cs typeface="+mj-cs"/>
                <a:sym typeface="Arial"/>
              </a:defRPr>
            </a:pPr>
            <a:r>
              <a:rPr dirty="0"/>
              <a:t>2) Study of Energy Systems requires a feel for </a:t>
            </a:r>
            <a:r>
              <a:rPr dirty="0">
                <a:solidFill>
                  <a:srgbClr val="FBC901"/>
                </a:solidFill>
              </a:rPr>
              <a:t>Electricity &amp; Magnetism</a:t>
            </a:r>
          </a:p>
          <a:p>
            <a:pPr>
              <a:tabLst>
                <a:tab pos="444500" algn="l"/>
                <a:tab pos="1371600" algn="l"/>
                <a:tab pos="2286000" algn="l"/>
              </a:tabLst>
              <a:defRPr sz="900">
                <a:latin typeface="+mj-lt"/>
                <a:ea typeface="+mj-ea"/>
                <a:cs typeface="+mj-cs"/>
                <a:sym typeface="Arial"/>
              </a:defRPr>
            </a:pPr>
            <a:endParaRPr dirty="0"/>
          </a:p>
          <a:p>
            <a:pPr>
              <a:tabLst>
                <a:tab pos="444500" algn="l"/>
                <a:tab pos="9017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rPr dirty="0"/>
              <a:t>	Why? Because electricity &amp; magnetism often act in unexpectedly weird ways</a:t>
            </a:r>
          </a:p>
          <a:p>
            <a:pPr>
              <a:tabLst>
                <a:tab pos="444500" algn="l"/>
                <a:tab pos="901700" algn="l"/>
                <a:tab pos="1371600" algn="l"/>
                <a:tab pos="1828800" algn="l"/>
                <a:tab pos="2286000" algn="l"/>
              </a:tabLst>
              <a:defRPr sz="900">
                <a:latin typeface="+mj-lt"/>
                <a:ea typeface="+mj-ea"/>
                <a:cs typeface="+mj-cs"/>
                <a:sym typeface="Arial"/>
              </a:defRPr>
            </a:pPr>
            <a:endParaRPr dirty="0"/>
          </a:p>
          <a:p>
            <a:pPr>
              <a:tabLst>
                <a:tab pos="444500" algn="l"/>
                <a:tab pos="9017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rPr dirty="0"/>
              <a:t>		Which can make seemingly simple things very </a:t>
            </a:r>
            <a:r>
              <a:rPr b="1" dirty="0"/>
              <a:t>not</a:t>
            </a:r>
            <a:r>
              <a:rPr dirty="0"/>
              <a:t> simple</a:t>
            </a:r>
          </a:p>
          <a:p>
            <a:pPr>
              <a:tabLst>
                <a:tab pos="444500" algn="l"/>
                <a:tab pos="901700" algn="l"/>
                <a:tab pos="1371600" algn="l"/>
                <a:tab pos="1828800" algn="l"/>
                <a:tab pos="2286000" algn="l"/>
              </a:tabLst>
              <a:defRPr sz="900">
                <a:latin typeface="+mj-lt"/>
                <a:ea typeface="+mj-ea"/>
                <a:cs typeface="+mj-cs"/>
                <a:sym typeface="Arial"/>
              </a:defRPr>
            </a:pPr>
            <a:endParaRPr dirty="0"/>
          </a:p>
          <a:p>
            <a:pPr>
              <a:tabLst>
                <a:tab pos="444500" algn="l"/>
                <a:tab pos="9017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rPr dirty="0"/>
              <a:t>			Such as the efficient long distance transmission of electrical power</a:t>
            </a:r>
          </a:p>
          <a:p>
            <a:pPr>
              <a:tabLst>
                <a:tab pos="444500" algn="l"/>
                <a:tab pos="901700" algn="l"/>
                <a:tab pos="1371600" algn="l"/>
                <a:tab pos="1828800" algn="l"/>
                <a:tab pos="2286000" algn="l"/>
              </a:tabLst>
              <a:defRPr sz="900">
                <a:latin typeface="+mj-lt"/>
                <a:ea typeface="+mj-ea"/>
                <a:cs typeface="+mj-cs"/>
                <a:sym typeface="Arial"/>
              </a:defRPr>
            </a:pPr>
            <a:endParaRPr dirty="0"/>
          </a:p>
          <a:p>
            <a:pPr>
              <a:tabLst>
                <a:tab pos="444500" algn="l"/>
                <a:tab pos="9017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rPr dirty="0"/>
              <a:t>				Which impedes adoption of many sustainable energy alternatives!</a:t>
            </a:r>
          </a:p>
        </p:txBody>
      </p:sp>
    </p:spTree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  <p:sp>
        <p:nvSpPr>
          <p:cNvPr id="266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533400"/>
          </a:xfrm>
          <a:prstGeom prst="rect">
            <a:avLst/>
          </a:prstGeom>
        </p:spPr>
        <p:txBody>
          <a:bodyPr/>
          <a:lstStyle>
            <a:lvl1pPr>
              <a:defRPr sz="2200" i="1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But what about the observed forces?</a:t>
            </a:r>
          </a:p>
        </p:txBody>
      </p:sp>
      <p:sp>
        <p:nvSpPr>
          <p:cNvPr id="267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762000"/>
            <a:ext cx="8915400" cy="2819400"/>
          </a:xfrm>
          <a:prstGeom prst="rect">
            <a:avLst/>
          </a:prstGeom>
        </p:spPr>
        <p:txBody>
          <a:bodyPr/>
          <a:lstStyle/>
          <a:p>
            <a:pPr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This WAS in same time period when Newton was formulating his Law of Gravity</a:t>
            </a:r>
          </a:p>
          <a:p>
            <a:pPr>
              <a:defRPr sz="14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So scientists of this era would have wanted to quantify/codify this new electric force:</a:t>
            </a:r>
          </a:p>
          <a:p>
            <a:pPr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445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Its direction AND magnitude AND dependence on + / - charges</a:t>
            </a:r>
          </a:p>
          <a:p>
            <a:pPr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They could have used two large fixed pith balls + 1 small hanging probe ball</a:t>
            </a:r>
          </a:p>
          <a:p>
            <a:pPr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445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Side view of two large balls mounted above a table PLUS a hanging probe ball:</a:t>
            </a:r>
          </a:p>
        </p:txBody>
      </p:sp>
      <p:grpSp>
        <p:nvGrpSpPr>
          <p:cNvPr id="280" name="Group"/>
          <p:cNvGrpSpPr/>
          <p:nvPr/>
        </p:nvGrpSpPr>
        <p:grpSpPr>
          <a:xfrm>
            <a:off x="381000" y="3627437"/>
            <a:ext cx="8763000" cy="2620963"/>
            <a:chOff x="0" y="0"/>
            <a:chExt cx="8763000" cy="2620962"/>
          </a:xfrm>
        </p:grpSpPr>
        <p:sp>
          <p:nvSpPr>
            <p:cNvPr id="268" name="Rectangle 6"/>
            <p:cNvSpPr/>
            <p:nvPr/>
          </p:nvSpPr>
          <p:spPr>
            <a:xfrm>
              <a:off x="3276600" y="1858962"/>
              <a:ext cx="228600" cy="609601"/>
            </a:xfrm>
            <a:prstGeom prst="rect">
              <a:avLst/>
            </a:prstGeom>
            <a:solidFill>
              <a:srgbClr val="78839A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69" name="Oval 5"/>
            <p:cNvSpPr/>
            <p:nvPr/>
          </p:nvSpPr>
          <p:spPr>
            <a:xfrm>
              <a:off x="3124200" y="1401762"/>
              <a:ext cx="533400" cy="533401"/>
            </a:xfrm>
            <a:prstGeom prst="ellipse">
              <a:avLst/>
            </a:prstGeom>
            <a:solidFill>
              <a:srgbClr val="34F20D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0" name="Rectangle 7"/>
            <p:cNvSpPr/>
            <p:nvPr/>
          </p:nvSpPr>
          <p:spPr>
            <a:xfrm>
              <a:off x="0" y="2468562"/>
              <a:ext cx="4724400" cy="152401"/>
            </a:xfrm>
            <a:prstGeom prst="rect">
              <a:avLst/>
            </a:prstGeom>
            <a:solidFill>
              <a:srgbClr val="78839A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1" name="Rectangle 8"/>
            <p:cNvSpPr/>
            <p:nvPr/>
          </p:nvSpPr>
          <p:spPr>
            <a:xfrm>
              <a:off x="1066800" y="1858962"/>
              <a:ext cx="228600" cy="609601"/>
            </a:xfrm>
            <a:prstGeom prst="rect">
              <a:avLst/>
            </a:prstGeom>
            <a:solidFill>
              <a:srgbClr val="78839A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2" name="Oval 9"/>
            <p:cNvSpPr/>
            <p:nvPr/>
          </p:nvSpPr>
          <p:spPr>
            <a:xfrm>
              <a:off x="914400" y="1401762"/>
              <a:ext cx="533400" cy="533401"/>
            </a:xfrm>
            <a:prstGeom prst="ellipse">
              <a:avLst/>
            </a:prstGeom>
            <a:solidFill>
              <a:srgbClr val="FF7080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3" name="Oval 10"/>
            <p:cNvSpPr/>
            <p:nvPr/>
          </p:nvSpPr>
          <p:spPr>
            <a:xfrm>
              <a:off x="2209800" y="914400"/>
              <a:ext cx="228600" cy="228601"/>
            </a:xfrm>
            <a:prstGeom prst="ellipse">
              <a:avLst/>
            </a:prstGeom>
            <a:solidFill>
              <a:srgbClr val="FF7080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4" name="Straight Connector 11"/>
            <p:cNvSpPr/>
            <p:nvPr/>
          </p:nvSpPr>
          <p:spPr>
            <a:xfrm flipH="1">
              <a:off x="2319338" y="0"/>
              <a:ext cx="1588" cy="914400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5" name="Straight Arrow Connector 16"/>
            <p:cNvSpPr/>
            <p:nvPr/>
          </p:nvSpPr>
          <p:spPr>
            <a:xfrm>
              <a:off x="2514600" y="1019175"/>
              <a:ext cx="228601" cy="1588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6" name="Straight Arrow Connector 17"/>
            <p:cNvSpPr/>
            <p:nvPr/>
          </p:nvSpPr>
          <p:spPr>
            <a:xfrm flipH="1">
              <a:off x="1905000" y="1020762"/>
              <a:ext cx="228601" cy="1589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7" name="TextBox 13"/>
            <p:cNvSpPr txBox="1"/>
            <p:nvPr/>
          </p:nvSpPr>
          <p:spPr>
            <a:xfrm>
              <a:off x="3337559" y="1477962"/>
              <a:ext cx="381001" cy="375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20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-</a:t>
              </a:r>
            </a:p>
          </p:txBody>
        </p:sp>
        <p:sp>
          <p:nvSpPr>
            <p:cNvPr id="278" name="TextBox 14"/>
            <p:cNvSpPr txBox="1"/>
            <p:nvPr/>
          </p:nvSpPr>
          <p:spPr>
            <a:xfrm>
              <a:off x="1071880" y="1477962"/>
              <a:ext cx="381001" cy="3506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+</a:t>
              </a:r>
            </a:p>
          </p:txBody>
        </p:sp>
        <p:sp>
          <p:nvSpPr>
            <p:cNvPr id="279" name="Rectangle 3"/>
            <p:cNvSpPr txBox="1"/>
            <p:nvPr/>
          </p:nvSpPr>
          <p:spPr>
            <a:xfrm>
              <a:off x="4724400" y="182562"/>
              <a:ext cx="4038600" cy="20387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spcBef>
                  <a:spcPts val="400"/>
                </a:spcBef>
                <a:defRPr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j-lt"/>
                  <a:ea typeface="+mj-ea"/>
                  <a:cs typeface="+mj-cs"/>
                  <a:sym typeface="Arial"/>
                </a:defRPr>
              </a:pPr>
              <a:r>
                <a:t>Then charge up the balls:</a:t>
              </a:r>
            </a:p>
            <a:p>
              <a:pPr>
                <a:spcBef>
                  <a:spcPts val="400"/>
                </a:spcBef>
                <a:defRPr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  <a:p>
              <a:pPr>
                <a:spcBef>
                  <a:spcPts val="400"/>
                </a:spcBef>
                <a:defRPr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j-lt"/>
                  <a:ea typeface="+mj-ea"/>
                  <a:cs typeface="+mj-cs"/>
                  <a:sym typeface="Arial"/>
                </a:defRPr>
              </a:pPr>
              <a:r>
                <a:t>Probe Ball: 		+ OR –</a:t>
              </a:r>
            </a:p>
            <a:p>
              <a:pPr>
                <a:spcBef>
                  <a:spcPts val="400"/>
                </a:spcBef>
                <a:defRPr sz="10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  <a:p>
              <a:pPr>
                <a:spcBef>
                  <a:spcPts val="400"/>
                </a:spcBef>
                <a:defRPr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j-lt"/>
                  <a:ea typeface="+mj-ea"/>
                  <a:cs typeface="+mj-cs"/>
                  <a:sym typeface="Arial"/>
                </a:defRPr>
              </a:pPr>
              <a:r>
                <a:t>Left Large Ball: 		+</a:t>
              </a:r>
            </a:p>
            <a:p>
              <a:pPr>
                <a:spcBef>
                  <a:spcPts val="400"/>
                </a:spcBef>
                <a:defRPr sz="1100"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  <a:p>
              <a:pPr>
                <a:spcBef>
                  <a:spcPts val="400"/>
                </a:spcBef>
                <a:defRPr b="0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j-lt"/>
                  <a:ea typeface="+mj-ea"/>
                  <a:cs typeface="+mj-cs"/>
                  <a:sym typeface="Arial"/>
                </a:defRPr>
              </a:pPr>
              <a:r>
                <a:t>Right Large Ball:		-</a:t>
              </a:r>
            </a:p>
          </p:txBody>
        </p:sp>
      </p:grpSp>
    </p:spTree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  <p:sp>
        <p:nvSpPr>
          <p:cNvPr id="283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09600"/>
          </a:xfrm>
          <a:prstGeom prst="rect">
            <a:avLst/>
          </a:prstGeom>
        </p:spPr>
        <p:txBody>
          <a:bodyPr/>
          <a:lstStyle>
            <a:lvl1pPr>
              <a:defRPr sz="2000" i="1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Looking from above, recording the probe ball's deflection:</a:t>
            </a:r>
          </a:p>
        </p:txBody>
      </p:sp>
      <p:sp>
        <p:nvSpPr>
          <p:cNvPr id="284" name="Rectangle 3"/>
          <p:cNvSpPr txBox="1">
            <a:spLocks noGrp="1"/>
          </p:cNvSpPr>
          <p:nvPr>
            <p:ph type="body" sz="half" idx="1"/>
          </p:nvPr>
        </p:nvSpPr>
        <p:spPr>
          <a:xfrm>
            <a:off x="228600" y="838200"/>
            <a:ext cx="8686800" cy="1524000"/>
          </a:xfrm>
          <a:prstGeom prst="rect">
            <a:avLst/>
          </a:prstGeom>
        </p:spPr>
        <p:txBody>
          <a:bodyPr/>
          <a:lstStyle/>
          <a:p>
            <a:pPr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Here with a probe ball having the same plus charge as the left fixed ball</a:t>
            </a:r>
          </a:p>
          <a:p>
            <a:pPr>
              <a:defRPr sz="10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defRPr sz="1800">
                <a:solidFill>
                  <a:srgbClr val="FBC901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Length of arrow = Amount of deflection/swing (proportional to force) </a:t>
            </a:r>
          </a:p>
          <a:p>
            <a:pPr algn="ctr">
              <a:defRPr sz="1100">
                <a:solidFill>
                  <a:srgbClr val="FBC901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defRPr sz="1800">
                <a:solidFill>
                  <a:srgbClr val="FBC901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of the hanging probe ball, when it is at that position</a:t>
            </a:r>
          </a:p>
        </p:txBody>
      </p:sp>
      <p:grpSp>
        <p:nvGrpSpPr>
          <p:cNvPr id="332" name="Group"/>
          <p:cNvGrpSpPr/>
          <p:nvPr/>
        </p:nvGrpSpPr>
        <p:grpSpPr>
          <a:xfrm>
            <a:off x="1219199" y="2514600"/>
            <a:ext cx="6553201" cy="3733801"/>
            <a:chOff x="0" y="0"/>
            <a:chExt cx="6553200" cy="3733800"/>
          </a:xfrm>
        </p:grpSpPr>
        <p:grpSp>
          <p:nvGrpSpPr>
            <p:cNvPr id="329" name="Group 146"/>
            <p:cNvGrpSpPr/>
            <p:nvPr/>
          </p:nvGrpSpPr>
          <p:grpSpPr>
            <a:xfrm>
              <a:off x="-1" y="0"/>
              <a:ext cx="6553202" cy="3733801"/>
              <a:chOff x="0" y="0"/>
              <a:chExt cx="6553200" cy="3733800"/>
            </a:xfrm>
          </p:grpSpPr>
          <p:sp>
            <p:nvSpPr>
              <p:cNvPr id="285" name="Oval 5"/>
              <p:cNvSpPr/>
              <p:nvPr/>
            </p:nvSpPr>
            <p:spPr>
              <a:xfrm>
                <a:off x="4953000" y="1097280"/>
                <a:ext cx="533400" cy="533401"/>
              </a:xfrm>
              <a:prstGeom prst="ellipse">
                <a:avLst/>
              </a:prstGeom>
              <a:solidFill>
                <a:srgbClr val="34F20D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86" name="Oval 9"/>
              <p:cNvSpPr/>
              <p:nvPr/>
            </p:nvSpPr>
            <p:spPr>
              <a:xfrm>
                <a:off x="1066800" y="1097280"/>
                <a:ext cx="533400" cy="533401"/>
              </a:xfrm>
              <a:prstGeom prst="ellipse">
                <a:avLst/>
              </a:prstGeom>
              <a:solidFill>
                <a:srgbClr val="FF7080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87" name="Straight Arrow Connector 16"/>
              <p:cNvSpPr/>
              <p:nvPr/>
            </p:nvSpPr>
            <p:spPr>
              <a:xfrm>
                <a:off x="1828799" y="1371600"/>
                <a:ext cx="838202" cy="1589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88" name="Straight Arrow Connector 17"/>
              <p:cNvSpPr/>
              <p:nvPr/>
            </p:nvSpPr>
            <p:spPr>
              <a:xfrm flipH="1">
                <a:off x="-1" y="1370012"/>
                <a:ext cx="762001" cy="1589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89" name="Straight Arrow Connector 18"/>
              <p:cNvSpPr/>
              <p:nvPr/>
            </p:nvSpPr>
            <p:spPr>
              <a:xfrm>
                <a:off x="3048000" y="1371600"/>
                <a:ext cx="533401" cy="1589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90" name="Straight Arrow Connector 19"/>
              <p:cNvSpPr/>
              <p:nvPr/>
            </p:nvSpPr>
            <p:spPr>
              <a:xfrm>
                <a:off x="3886199" y="1371600"/>
                <a:ext cx="838202" cy="1589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91" name="Straight Arrow Connector 20"/>
              <p:cNvSpPr/>
              <p:nvPr/>
            </p:nvSpPr>
            <p:spPr>
              <a:xfrm flipH="1">
                <a:off x="5791200" y="1371600"/>
                <a:ext cx="762001" cy="1589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92" name="Straight Arrow Connector 28"/>
              <p:cNvSpPr/>
              <p:nvPr/>
            </p:nvSpPr>
            <p:spPr>
              <a:xfrm flipV="1">
                <a:off x="1828799" y="838200"/>
                <a:ext cx="762001" cy="228601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93" name="Straight Arrow Connector 29"/>
              <p:cNvSpPr/>
              <p:nvPr/>
            </p:nvSpPr>
            <p:spPr>
              <a:xfrm flipH="1" flipV="1">
                <a:off x="76199" y="838200"/>
                <a:ext cx="685801" cy="228601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94" name="Straight Arrow Connector 30"/>
              <p:cNvSpPr/>
              <p:nvPr/>
            </p:nvSpPr>
            <p:spPr>
              <a:xfrm>
                <a:off x="3048000" y="839788"/>
                <a:ext cx="533401" cy="1589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95" name="Straight Arrow Connector 31"/>
              <p:cNvSpPr/>
              <p:nvPr/>
            </p:nvSpPr>
            <p:spPr>
              <a:xfrm>
                <a:off x="3886199" y="839788"/>
                <a:ext cx="838201" cy="227013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96" name="Straight Arrow Connector 32"/>
              <p:cNvSpPr/>
              <p:nvPr/>
            </p:nvSpPr>
            <p:spPr>
              <a:xfrm flipH="1">
                <a:off x="5791200" y="915988"/>
                <a:ext cx="762001" cy="227013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97" name="Straight Arrow Connector 33"/>
              <p:cNvSpPr/>
              <p:nvPr/>
            </p:nvSpPr>
            <p:spPr>
              <a:xfrm>
                <a:off x="1828800" y="1600200"/>
                <a:ext cx="762000" cy="304801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98" name="Straight Arrow Connector 34"/>
              <p:cNvSpPr/>
              <p:nvPr/>
            </p:nvSpPr>
            <p:spPr>
              <a:xfrm flipH="1">
                <a:off x="152399" y="1676398"/>
                <a:ext cx="685801" cy="228602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99" name="Straight Arrow Connector 35"/>
              <p:cNvSpPr/>
              <p:nvPr/>
            </p:nvSpPr>
            <p:spPr>
              <a:xfrm>
                <a:off x="3048000" y="1903411"/>
                <a:ext cx="533401" cy="1589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00" name="Straight Arrow Connector 36"/>
              <p:cNvSpPr/>
              <p:nvPr/>
            </p:nvSpPr>
            <p:spPr>
              <a:xfrm flipV="1">
                <a:off x="3886200" y="1676400"/>
                <a:ext cx="838201" cy="227012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01" name="Straight Arrow Connector 37"/>
              <p:cNvSpPr/>
              <p:nvPr/>
            </p:nvSpPr>
            <p:spPr>
              <a:xfrm flipH="1" flipV="1">
                <a:off x="5791199" y="1676402"/>
                <a:ext cx="685801" cy="228599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02" name="Straight Arrow Connector 48"/>
              <p:cNvSpPr/>
              <p:nvPr/>
            </p:nvSpPr>
            <p:spPr>
              <a:xfrm flipV="1">
                <a:off x="1600199" y="304800"/>
                <a:ext cx="533402" cy="533401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03" name="Straight Arrow Connector 49"/>
              <p:cNvSpPr/>
              <p:nvPr/>
            </p:nvSpPr>
            <p:spPr>
              <a:xfrm flipH="1" flipV="1">
                <a:off x="609600" y="304801"/>
                <a:ext cx="381001" cy="533400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04" name="Straight Arrow Connector 50"/>
              <p:cNvSpPr/>
              <p:nvPr/>
            </p:nvSpPr>
            <p:spPr>
              <a:xfrm>
                <a:off x="4419599" y="457200"/>
                <a:ext cx="457201" cy="381001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05" name="Straight Arrow Connector 51"/>
              <p:cNvSpPr/>
              <p:nvPr/>
            </p:nvSpPr>
            <p:spPr>
              <a:xfrm flipH="1">
                <a:off x="5562600" y="304800"/>
                <a:ext cx="381000" cy="533401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06" name="Straight Arrow Connector 79"/>
              <p:cNvSpPr/>
              <p:nvPr/>
            </p:nvSpPr>
            <p:spPr>
              <a:xfrm>
                <a:off x="1600200" y="1905000"/>
                <a:ext cx="381001" cy="457201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07" name="Straight Arrow Connector 80"/>
              <p:cNvSpPr/>
              <p:nvPr/>
            </p:nvSpPr>
            <p:spPr>
              <a:xfrm flipH="1">
                <a:off x="685799" y="1981198"/>
                <a:ext cx="381003" cy="381002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08" name="Straight Arrow Connector 81"/>
              <p:cNvSpPr/>
              <p:nvPr/>
            </p:nvSpPr>
            <p:spPr>
              <a:xfrm flipV="1">
                <a:off x="4572000" y="1905002"/>
                <a:ext cx="457201" cy="457199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09" name="Straight Arrow Connector 82"/>
              <p:cNvSpPr/>
              <p:nvPr/>
            </p:nvSpPr>
            <p:spPr>
              <a:xfrm flipH="1" flipV="1">
                <a:off x="5486399" y="1905000"/>
                <a:ext cx="381001" cy="457201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10" name="Straight Arrow Connector 93"/>
              <p:cNvSpPr/>
              <p:nvPr/>
            </p:nvSpPr>
            <p:spPr>
              <a:xfrm flipH="1">
                <a:off x="5180806" y="76199"/>
                <a:ext cx="795" cy="610395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11" name="Straight Arrow Connector 95"/>
              <p:cNvSpPr/>
              <p:nvPr/>
            </p:nvSpPr>
            <p:spPr>
              <a:xfrm flipH="1">
                <a:off x="1294605" y="2134394"/>
                <a:ext cx="1590" cy="609601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12" name="Straight Arrow Connector 96"/>
              <p:cNvSpPr/>
              <p:nvPr/>
            </p:nvSpPr>
            <p:spPr>
              <a:xfrm flipH="1" flipV="1">
                <a:off x="1341120" y="0"/>
                <a:ext cx="1588" cy="609601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13" name="Straight Arrow Connector 100"/>
              <p:cNvSpPr/>
              <p:nvPr/>
            </p:nvSpPr>
            <p:spPr>
              <a:xfrm flipH="1" flipV="1">
                <a:off x="5256212" y="2133600"/>
                <a:ext cx="1589" cy="609601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14" name="Straight Arrow Connector 101"/>
              <p:cNvSpPr/>
              <p:nvPr/>
            </p:nvSpPr>
            <p:spPr>
              <a:xfrm>
                <a:off x="3124199" y="-1"/>
                <a:ext cx="304801" cy="1589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15" name="Straight Arrow Connector 103"/>
              <p:cNvSpPr/>
              <p:nvPr/>
            </p:nvSpPr>
            <p:spPr>
              <a:xfrm>
                <a:off x="3124199" y="2665412"/>
                <a:ext cx="304801" cy="1589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16" name="Straight Arrow Connector 104"/>
              <p:cNvSpPr/>
              <p:nvPr/>
            </p:nvSpPr>
            <p:spPr>
              <a:xfrm>
                <a:off x="3733800" y="76200"/>
                <a:ext cx="304801" cy="77788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17" name="Straight Arrow Connector 105"/>
              <p:cNvSpPr/>
              <p:nvPr/>
            </p:nvSpPr>
            <p:spPr>
              <a:xfrm flipV="1">
                <a:off x="2438399" y="76199"/>
                <a:ext cx="304801" cy="76202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18" name="Straight Arrow Connector 108"/>
              <p:cNvSpPr/>
              <p:nvPr/>
            </p:nvSpPr>
            <p:spPr>
              <a:xfrm flipV="1">
                <a:off x="3733799" y="2514600"/>
                <a:ext cx="304801" cy="76201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19" name="Straight Arrow Connector 109"/>
              <p:cNvSpPr/>
              <p:nvPr/>
            </p:nvSpPr>
            <p:spPr>
              <a:xfrm>
                <a:off x="2438399" y="2590800"/>
                <a:ext cx="304801" cy="76201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20" name="Straight Arrow Connector 115"/>
              <p:cNvSpPr/>
              <p:nvPr/>
            </p:nvSpPr>
            <p:spPr>
              <a:xfrm>
                <a:off x="3200400" y="3505200"/>
                <a:ext cx="228601" cy="1589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21" name="Straight Arrow Connector 116"/>
              <p:cNvSpPr/>
              <p:nvPr/>
            </p:nvSpPr>
            <p:spPr>
              <a:xfrm flipV="1">
                <a:off x="3809999" y="3352800"/>
                <a:ext cx="228601" cy="76201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22" name="Straight Arrow Connector 117"/>
              <p:cNvSpPr/>
              <p:nvPr/>
            </p:nvSpPr>
            <p:spPr>
              <a:xfrm>
                <a:off x="2514600" y="3429000"/>
                <a:ext cx="228601" cy="76201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23" name="Straight Arrow Connector 121"/>
              <p:cNvSpPr/>
              <p:nvPr/>
            </p:nvSpPr>
            <p:spPr>
              <a:xfrm>
                <a:off x="1676400" y="3276600"/>
                <a:ext cx="228601" cy="76201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24" name="Straight Arrow Connector 123"/>
              <p:cNvSpPr/>
              <p:nvPr/>
            </p:nvSpPr>
            <p:spPr>
              <a:xfrm flipV="1">
                <a:off x="4648200" y="2971800"/>
                <a:ext cx="228601" cy="152401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25" name="Straight Arrow Connector 129"/>
              <p:cNvSpPr/>
              <p:nvPr/>
            </p:nvSpPr>
            <p:spPr>
              <a:xfrm flipV="1">
                <a:off x="6019800" y="2667002"/>
                <a:ext cx="2" cy="228599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26" name="Straight Arrow Connector 133"/>
              <p:cNvSpPr/>
              <p:nvPr/>
            </p:nvSpPr>
            <p:spPr>
              <a:xfrm>
                <a:off x="685800" y="2819401"/>
                <a:ext cx="3" cy="228600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27" name="Straight Arrow Connector 138"/>
              <p:cNvSpPr/>
              <p:nvPr/>
            </p:nvSpPr>
            <p:spPr>
              <a:xfrm>
                <a:off x="838201" y="3581403"/>
                <a:ext cx="152399" cy="152398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28" name="Straight Arrow Connector 140"/>
              <p:cNvSpPr/>
              <p:nvPr/>
            </p:nvSpPr>
            <p:spPr>
              <a:xfrm flipV="1">
                <a:off x="5562602" y="3505200"/>
                <a:ext cx="152400" cy="152400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330" name="TextBox 49"/>
            <p:cNvSpPr txBox="1"/>
            <p:nvPr/>
          </p:nvSpPr>
          <p:spPr>
            <a:xfrm>
              <a:off x="5133340" y="1143000"/>
              <a:ext cx="381001" cy="375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20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-</a:t>
              </a:r>
            </a:p>
          </p:txBody>
        </p:sp>
        <p:sp>
          <p:nvSpPr>
            <p:cNvPr id="331" name="TextBox 50"/>
            <p:cNvSpPr txBox="1"/>
            <p:nvPr/>
          </p:nvSpPr>
          <p:spPr>
            <a:xfrm>
              <a:off x="1216659" y="1183640"/>
              <a:ext cx="381001" cy="3506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+</a:t>
              </a:r>
            </a:p>
          </p:txBody>
        </p:sp>
      </p:grpSp>
    </p:spTree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838200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But it's MUCH easier to merge all of those arrows together:</a:t>
            </a:r>
          </a:p>
        </p:txBody>
      </p:sp>
      <p:sp>
        <p:nvSpPr>
          <p:cNvPr id="335" name="Rectangle 3"/>
          <p:cNvSpPr txBox="1"/>
          <p:nvPr/>
        </p:nvSpPr>
        <p:spPr>
          <a:xfrm>
            <a:off x="228600" y="914400"/>
            <a:ext cx="8686800" cy="37486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This was as good as I could do with PowerPoint's clumsy built-in graphics</a:t>
            </a:r>
            <a:r>
              <a:rPr sz="1400"/>
              <a:t>:</a:t>
            </a:r>
          </a:p>
          <a:p>
            <a:pPr>
              <a:spcBef>
                <a:spcPts val="400"/>
              </a:spcBef>
              <a:defRPr sz="14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spcBef>
                <a:spcPts val="300"/>
              </a:spcBef>
              <a:defRPr sz="14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(Toggle back an forth to preceding slide to see what I've done)</a:t>
            </a:r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grpSp>
        <p:nvGrpSpPr>
          <p:cNvPr id="359" name="Group"/>
          <p:cNvGrpSpPr/>
          <p:nvPr/>
        </p:nvGrpSpPr>
        <p:grpSpPr>
          <a:xfrm>
            <a:off x="1219199" y="2514600"/>
            <a:ext cx="6553201" cy="4038177"/>
            <a:chOff x="0" y="0"/>
            <a:chExt cx="6553200" cy="4038176"/>
          </a:xfrm>
        </p:grpSpPr>
        <p:grpSp>
          <p:nvGrpSpPr>
            <p:cNvPr id="356" name="Group 27"/>
            <p:cNvGrpSpPr/>
            <p:nvPr/>
          </p:nvGrpSpPr>
          <p:grpSpPr>
            <a:xfrm>
              <a:off x="-1" y="0"/>
              <a:ext cx="6553202" cy="4038177"/>
              <a:chOff x="0" y="0"/>
              <a:chExt cx="6553200" cy="4038176"/>
            </a:xfrm>
          </p:grpSpPr>
          <p:sp>
            <p:nvSpPr>
              <p:cNvPr id="336" name="Oval 5"/>
              <p:cNvSpPr/>
              <p:nvPr/>
            </p:nvSpPr>
            <p:spPr>
              <a:xfrm>
                <a:off x="4953000" y="1097296"/>
                <a:ext cx="533400" cy="533409"/>
              </a:xfrm>
              <a:prstGeom prst="ellipse">
                <a:avLst/>
              </a:prstGeom>
              <a:solidFill>
                <a:srgbClr val="34F20D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37" name="Oval 6"/>
              <p:cNvSpPr/>
              <p:nvPr/>
            </p:nvSpPr>
            <p:spPr>
              <a:xfrm>
                <a:off x="1066800" y="1097296"/>
                <a:ext cx="533400" cy="533409"/>
              </a:xfrm>
              <a:prstGeom prst="ellipse">
                <a:avLst/>
              </a:prstGeom>
              <a:solidFill>
                <a:srgbClr val="FF7080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38" name="Straight Arrow Connector 7"/>
              <p:cNvSpPr/>
              <p:nvPr/>
            </p:nvSpPr>
            <p:spPr>
              <a:xfrm>
                <a:off x="1828800" y="1371621"/>
                <a:ext cx="2971800" cy="1588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39" name="Straight Arrow Connector 8"/>
              <p:cNvSpPr/>
              <p:nvPr/>
            </p:nvSpPr>
            <p:spPr>
              <a:xfrm flipH="1">
                <a:off x="-1" y="1370032"/>
                <a:ext cx="762001" cy="1589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40" name="Straight Arrow Connector 9"/>
              <p:cNvSpPr/>
              <p:nvPr/>
            </p:nvSpPr>
            <p:spPr>
              <a:xfrm flipH="1">
                <a:off x="5791200" y="1371620"/>
                <a:ext cx="762001" cy="1589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41" name="Straight Arrow Connector 10"/>
              <p:cNvSpPr/>
              <p:nvPr/>
            </p:nvSpPr>
            <p:spPr>
              <a:xfrm flipH="1" flipV="1">
                <a:off x="76200" y="838213"/>
                <a:ext cx="685801" cy="228604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42" name="Straight Arrow Connector 11"/>
              <p:cNvSpPr/>
              <p:nvPr/>
            </p:nvSpPr>
            <p:spPr>
              <a:xfrm flipH="1">
                <a:off x="5791200" y="916001"/>
                <a:ext cx="762001" cy="227016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43" name="Straight Arrow Connector 12"/>
              <p:cNvSpPr/>
              <p:nvPr/>
            </p:nvSpPr>
            <p:spPr>
              <a:xfrm flipH="1">
                <a:off x="152400" y="1676423"/>
                <a:ext cx="685800" cy="228605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44" name="Straight Arrow Connector 13"/>
              <p:cNvSpPr/>
              <p:nvPr/>
            </p:nvSpPr>
            <p:spPr>
              <a:xfrm flipH="1" flipV="1">
                <a:off x="5791200" y="1676428"/>
                <a:ext cx="685801" cy="228602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45" name="Straight Arrow Connector 14"/>
              <p:cNvSpPr/>
              <p:nvPr/>
            </p:nvSpPr>
            <p:spPr>
              <a:xfrm flipH="1" flipV="1">
                <a:off x="609600" y="304806"/>
                <a:ext cx="381001" cy="533408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46" name="Straight Arrow Connector 15"/>
              <p:cNvSpPr/>
              <p:nvPr/>
            </p:nvSpPr>
            <p:spPr>
              <a:xfrm flipH="1">
                <a:off x="5562600" y="304804"/>
                <a:ext cx="381001" cy="533409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47" name="Straight Arrow Connector 16"/>
              <p:cNvSpPr/>
              <p:nvPr/>
            </p:nvSpPr>
            <p:spPr>
              <a:xfrm flipH="1">
                <a:off x="5180806" y="76200"/>
                <a:ext cx="794" cy="610404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48" name="Straight Arrow Connector 17"/>
              <p:cNvSpPr/>
              <p:nvPr/>
            </p:nvSpPr>
            <p:spPr>
              <a:xfrm flipH="1" flipV="1">
                <a:off x="1341120" y="-1"/>
                <a:ext cx="1589" cy="609611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49" name="Freeform 18"/>
              <p:cNvSpPr/>
              <p:nvPr/>
            </p:nvSpPr>
            <p:spPr>
              <a:xfrm>
                <a:off x="1828800" y="838911"/>
                <a:ext cx="2971801" cy="2143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30" extrusionOk="0">
                    <a:moveTo>
                      <a:pt x="0" y="21530"/>
                    </a:moveTo>
                    <a:cubicBezTo>
                      <a:pt x="3565" y="10800"/>
                      <a:pt x="7129" y="71"/>
                      <a:pt x="10729" y="0"/>
                    </a:cubicBezTo>
                    <a:cubicBezTo>
                      <a:pt x="14329" y="-70"/>
                      <a:pt x="21600" y="21108"/>
                      <a:pt x="21600" y="21108"/>
                    </a:cubicBez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50" name="Freeform 19"/>
              <p:cNvSpPr/>
              <p:nvPr/>
            </p:nvSpPr>
            <p:spPr>
              <a:xfrm>
                <a:off x="1600200" y="2678"/>
                <a:ext cx="3276601" cy="821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30" extrusionOk="0">
                    <a:moveTo>
                      <a:pt x="0" y="21530"/>
                    </a:moveTo>
                    <a:cubicBezTo>
                      <a:pt x="3565" y="10800"/>
                      <a:pt x="7129" y="71"/>
                      <a:pt x="10729" y="0"/>
                    </a:cubicBezTo>
                    <a:cubicBezTo>
                      <a:pt x="14329" y="-70"/>
                      <a:pt x="21600" y="21108"/>
                      <a:pt x="21600" y="21108"/>
                    </a:cubicBez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51" name="Freeform 20"/>
              <p:cNvSpPr/>
              <p:nvPr/>
            </p:nvSpPr>
            <p:spPr>
              <a:xfrm rot="10800000" flipH="1">
                <a:off x="1600200" y="1905029"/>
                <a:ext cx="3276601" cy="8354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30" extrusionOk="0">
                    <a:moveTo>
                      <a:pt x="0" y="21530"/>
                    </a:moveTo>
                    <a:cubicBezTo>
                      <a:pt x="3565" y="10800"/>
                      <a:pt x="7129" y="71"/>
                      <a:pt x="10729" y="0"/>
                    </a:cubicBezTo>
                    <a:cubicBezTo>
                      <a:pt x="14329" y="-70"/>
                      <a:pt x="21600" y="21108"/>
                      <a:pt x="21600" y="21108"/>
                    </a:cubicBez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52" name="Freeform 21"/>
              <p:cNvSpPr/>
              <p:nvPr/>
            </p:nvSpPr>
            <p:spPr>
              <a:xfrm rot="10800000" flipH="1">
                <a:off x="1828800" y="1600224"/>
                <a:ext cx="2971801" cy="3038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30" extrusionOk="0">
                    <a:moveTo>
                      <a:pt x="0" y="21530"/>
                    </a:moveTo>
                    <a:cubicBezTo>
                      <a:pt x="3565" y="10800"/>
                      <a:pt x="7129" y="71"/>
                      <a:pt x="10729" y="0"/>
                    </a:cubicBezTo>
                    <a:cubicBezTo>
                      <a:pt x="14329" y="-70"/>
                      <a:pt x="21600" y="21108"/>
                      <a:pt x="21600" y="21108"/>
                    </a:cubicBez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53" name="Freeform 22"/>
              <p:cNvSpPr/>
              <p:nvPr/>
            </p:nvSpPr>
            <p:spPr>
              <a:xfrm rot="10800000" flipH="1">
                <a:off x="1371600" y="2209833"/>
                <a:ext cx="3810001" cy="12912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30" extrusionOk="0">
                    <a:moveTo>
                      <a:pt x="0" y="21530"/>
                    </a:moveTo>
                    <a:cubicBezTo>
                      <a:pt x="3565" y="10800"/>
                      <a:pt x="7129" y="71"/>
                      <a:pt x="10729" y="0"/>
                    </a:cubicBezTo>
                    <a:cubicBezTo>
                      <a:pt x="14329" y="-70"/>
                      <a:pt x="21600" y="21108"/>
                      <a:pt x="21600" y="21108"/>
                    </a:cubicBez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54" name="Freeform 23"/>
              <p:cNvSpPr/>
              <p:nvPr/>
            </p:nvSpPr>
            <p:spPr>
              <a:xfrm rot="15363671" flipH="1">
                <a:off x="23962" y="2715677"/>
                <a:ext cx="1935907" cy="6173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30" extrusionOk="0">
                    <a:moveTo>
                      <a:pt x="0" y="21530"/>
                    </a:moveTo>
                    <a:cubicBezTo>
                      <a:pt x="3565" y="10800"/>
                      <a:pt x="7129" y="71"/>
                      <a:pt x="10729" y="0"/>
                    </a:cubicBezTo>
                    <a:cubicBezTo>
                      <a:pt x="14329" y="-70"/>
                      <a:pt x="21600" y="21108"/>
                      <a:pt x="21600" y="21108"/>
                    </a:cubicBez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55" name="Freeform 24"/>
              <p:cNvSpPr/>
              <p:nvPr/>
            </p:nvSpPr>
            <p:spPr>
              <a:xfrm rot="5784362" flipH="1">
                <a:off x="4704606" y="2657194"/>
                <a:ext cx="1935907" cy="6173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30" extrusionOk="0">
                    <a:moveTo>
                      <a:pt x="0" y="21530"/>
                    </a:moveTo>
                    <a:cubicBezTo>
                      <a:pt x="3565" y="10800"/>
                      <a:pt x="7129" y="71"/>
                      <a:pt x="10729" y="0"/>
                    </a:cubicBezTo>
                    <a:cubicBezTo>
                      <a:pt x="14329" y="-70"/>
                      <a:pt x="21600" y="21108"/>
                      <a:pt x="21600" y="21108"/>
                    </a:cubicBez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357" name="TextBox 26"/>
            <p:cNvSpPr txBox="1"/>
            <p:nvPr/>
          </p:nvSpPr>
          <p:spPr>
            <a:xfrm>
              <a:off x="5135879" y="1132522"/>
              <a:ext cx="381001" cy="3752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20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-</a:t>
              </a:r>
            </a:p>
          </p:txBody>
        </p:sp>
        <p:sp>
          <p:nvSpPr>
            <p:cNvPr id="358" name="TextBox 27"/>
            <p:cNvSpPr txBox="1"/>
            <p:nvPr/>
          </p:nvSpPr>
          <p:spPr>
            <a:xfrm>
              <a:off x="1214119" y="1173162"/>
              <a:ext cx="381001" cy="3506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+</a:t>
              </a:r>
            </a:p>
          </p:txBody>
        </p:sp>
      </p:grpSp>
    </p:spTree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Rectangle 2"/>
          <p:cNvSpPr txBox="1">
            <a:spLocks noGrp="1"/>
          </p:cNvSpPr>
          <p:nvPr>
            <p:ph type="title"/>
          </p:nvPr>
        </p:nvSpPr>
        <p:spPr>
          <a:xfrm>
            <a:off x="304800" y="75777"/>
            <a:ext cx="8534400" cy="838201"/>
          </a:xfrm>
          <a:prstGeom prst="rect">
            <a:avLst/>
          </a:prstGeom>
        </p:spPr>
        <p:txBody>
          <a:bodyPr/>
          <a:lstStyle>
            <a:lvl1pPr>
              <a:defRPr sz="2000" i="1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THIS, finally, is recognizable as the common map of an electric field:</a:t>
            </a:r>
          </a:p>
        </p:txBody>
      </p:sp>
      <p:sp>
        <p:nvSpPr>
          <p:cNvPr id="362" name="Rectangle 3"/>
          <p:cNvSpPr txBox="1">
            <a:spLocks noGrp="1"/>
          </p:cNvSpPr>
          <p:nvPr>
            <p:ph type="body" sz="half" idx="1"/>
          </p:nvPr>
        </p:nvSpPr>
        <p:spPr>
          <a:xfrm>
            <a:off x="0" y="5105400"/>
            <a:ext cx="9144000" cy="1524000"/>
          </a:xfrm>
          <a:prstGeom prst="rect">
            <a:avLst/>
          </a:prstGeom>
        </p:spPr>
        <p:txBody>
          <a:bodyPr/>
          <a:lstStyle/>
          <a:p>
            <a:pPr algn="ctr">
              <a:defRPr sz="1800" b="1">
                <a:solidFill>
                  <a:srgbClr val="FBC901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The Direction of Force on a </a:t>
            </a:r>
            <a:r>
              <a:rPr>
                <a:solidFill>
                  <a:srgbClr val="FF7080"/>
                </a:solidFill>
              </a:rPr>
              <a:t>+ Charge </a:t>
            </a:r>
            <a:r>
              <a:t>= The Direction of the arrows</a:t>
            </a:r>
          </a:p>
          <a:p>
            <a:pPr algn="ctr">
              <a:defRPr sz="11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But by merging arrows, I have lost information on the STRENGTH of the Force!</a:t>
            </a:r>
          </a:p>
          <a:p>
            <a:pPr>
              <a:defRPr sz="12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I can reclaim it by noticing that now:</a:t>
            </a:r>
            <a:r>
              <a:rPr>
                <a:solidFill>
                  <a:srgbClr val="FFCC00"/>
                </a:solidFill>
              </a:rPr>
              <a:t> </a:t>
            </a:r>
            <a:r>
              <a:rPr b="1">
                <a:solidFill>
                  <a:srgbClr val="FBC901"/>
                </a:solidFill>
              </a:rPr>
              <a:t>Strength of Force </a:t>
            </a:r>
            <a:r>
              <a:rPr>
                <a:solidFill>
                  <a:srgbClr val="FBC901"/>
                </a:solidFill>
              </a:rPr>
              <a:t>α</a:t>
            </a:r>
            <a:r>
              <a:rPr b="1">
                <a:solidFill>
                  <a:srgbClr val="FBC901"/>
                </a:solidFill>
              </a:rPr>
              <a:t> </a:t>
            </a:r>
            <a:r>
              <a:rPr b="1" u="sng">
                <a:solidFill>
                  <a:srgbClr val="FBC901"/>
                </a:solidFill>
              </a:rPr>
              <a:t>Spacing</a:t>
            </a:r>
            <a:r>
              <a:rPr b="1">
                <a:solidFill>
                  <a:srgbClr val="FBC901"/>
                </a:solidFill>
              </a:rPr>
              <a:t> of arrows</a:t>
            </a:r>
          </a:p>
        </p:txBody>
      </p:sp>
      <p:grpSp>
        <p:nvGrpSpPr>
          <p:cNvPr id="386" name="Group"/>
          <p:cNvGrpSpPr/>
          <p:nvPr/>
        </p:nvGrpSpPr>
        <p:grpSpPr>
          <a:xfrm>
            <a:off x="1219199" y="965200"/>
            <a:ext cx="6553201" cy="4038177"/>
            <a:chOff x="0" y="0"/>
            <a:chExt cx="6553200" cy="4038176"/>
          </a:xfrm>
        </p:grpSpPr>
        <p:grpSp>
          <p:nvGrpSpPr>
            <p:cNvPr id="383" name="Group 66"/>
            <p:cNvGrpSpPr/>
            <p:nvPr/>
          </p:nvGrpSpPr>
          <p:grpSpPr>
            <a:xfrm>
              <a:off x="-1" y="0"/>
              <a:ext cx="6553202" cy="4038177"/>
              <a:chOff x="0" y="0"/>
              <a:chExt cx="6553200" cy="4038176"/>
            </a:xfrm>
          </p:grpSpPr>
          <p:sp>
            <p:nvSpPr>
              <p:cNvPr id="363" name="Oval 5"/>
              <p:cNvSpPr/>
              <p:nvPr/>
            </p:nvSpPr>
            <p:spPr>
              <a:xfrm>
                <a:off x="4953000" y="1097296"/>
                <a:ext cx="533400" cy="533409"/>
              </a:xfrm>
              <a:prstGeom prst="ellipse">
                <a:avLst/>
              </a:prstGeom>
              <a:solidFill>
                <a:srgbClr val="34F20D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64" name="Oval 9"/>
              <p:cNvSpPr/>
              <p:nvPr/>
            </p:nvSpPr>
            <p:spPr>
              <a:xfrm>
                <a:off x="1066800" y="1097296"/>
                <a:ext cx="533400" cy="533409"/>
              </a:xfrm>
              <a:prstGeom prst="ellipse">
                <a:avLst/>
              </a:prstGeom>
              <a:solidFill>
                <a:srgbClr val="FF7080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65" name="Straight Arrow Connector 16"/>
              <p:cNvSpPr/>
              <p:nvPr/>
            </p:nvSpPr>
            <p:spPr>
              <a:xfrm>
                <a:off x="1828800" y="1371621"/>
                <a:ext cx="2971800" cy="1588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66" name="Straight Arrow Connector 17"/>
              <p:cNvSpPr/>
              <p:nvPr/>
            </p:nvSpPr>
            <p:spPr>
              <a:xfrm flipH="1">
                <a:off x="-1" y="1370032"/>
                <a:ext cx="762001" cy="1589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67" name="Straight Arrow Connector 20"/>
              <p:cNvSpPr/>
              <p:nvPr/>
            </p:nvSpPr>
            <p:spPr>
              <a:xfrm flipH="1">
                <a:off x="5791200" y="1371620"/>
                <a:ext cx="762001" cy="1589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68" name="Straight Arrow Connector 29"/>
              <p:cNvSpPr/>
              <p:nvPr/>
            </p:nvSpPr>
            <p:spPr>
              <a:xfrm flipH="1" flipV="1">
                <a:off x="76200" y="838213"/>
                <a:ext cx="685801" cy="228604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69" name="Straight Arrow Connector 32"/>
              <p:cNvSpPr/>
              <p:nvPr/>
            </p:nvSpPr>
            <p:spPr>
              <a:xfrm flipH="1">
                <a:off x="5791200" y="916001"/>
                <a:ext cx="762001" cy="227016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70" name="Straight Arrow Connector 34"/>
              <p:cNvSpPr/>
              <p:nvPr/>
            </p:nvSpPr>
            <p:spPr>
              <a:xfrm flipH="1">
                <a:off x="152400" y="1676423"/>
                <a:ext cx="685800" cy="228605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71" name="Straight Arrow Connector 37"/>
              <p:cNvSpPr/>
              <p:nvPr/>
            </p:nvSpPr>
            <p:spPr>
              <a:xfrm flipH="1" flipV="1">
                <a:off x="5791200" y="1676428"/>
                <a:ext cx="685801" cy="228602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72" name="Straight Arrow Connector 49"/>
              <p:cNvSpPr/>
              <p:nvPr/>
            </p:nvSpPr>
            <p:spPr>
              <a:xfrm flipH="1" flipV="1">
                <a:off x="609600" y="304806"/>
                <a:ext cx="381001" cy="533408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73" name="Straight Arrow Connector 51"/>
              <p:cNvSpPr/>
              <p:nvPr/>
            </p:nvSpPr>
            <p:spPr>
              <a:xfrm flipH="1">
                <a:off x="5562600" y="304804"/>
                <a:ext cx="381001" cy="533409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74" name="Straight Arrow Connector 93"/>
              <p:cNvSpPr/>
              <p:nvPr/>
            </p:nvSpPr>
            <p:spPr>
              <a:xfrm flipH="1">
                <a:off x="5180806" y="76200"/>
                <a:ext cx="794" cy="610404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75" name="Straight Arrow Connector 96"/>
              <p:cNvSpPr/>
              <p:nvPr/>
            </p:nvSpPr>
            <p:spPr>
              <a:xfrm flipH="1" flipV="1">
                <a:off x="1341120" y="-1"/>
                <a:ext cx="1589" cy="609611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76" name="Freeform 55"/>
              <p:cNvSpPr/>
              <p:nvPr/>
            </p:nvSpPr>
            <p:spPr>
              <a:xfrm>
                <a:off x="1828800" y="838911"/>
                <a:ext cx="2971801" cy="2143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30" extrusionOk="0">
                    <a:moveTo>
                      <a:pt x="0" y="21530"/>
                    </a:moveTo>
                    <a:cubicBezTo>
                      <a:pt x="3565" y="10800"/>
                      <a:pt x="7129" y="71"/>
                      <a:pt x="10729" y="0"/>
                    </a:cubicBezTo>
                    <a:cubicBezTo>
                      <a:pt x="14329" y="-70"/>
                      <a:pt x="21600" y="21108"/>
                      <a:pt x="21600" y="21108"/>
                    </a:cubicBez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77" name="Freeform 56"/>
              <p:cNvSpPr/>
              <p:nvPr/>
            </p:nvSpPr>
            <p:spPr>
              <a:xfrm>
                <a:off x="1600200" y="2678"/>
                <a:ext cx="3276601" cy="821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30" extrusionOk="0">
                    <a:moveTo>
                      <a:pt x="0" y="21530"/>
                    </a:moveTo>
                    <a:cubicBezTo>
                      <a:pt x="3565" y="10800"/>
                      <a:pt x="7129" y="71"/>
                      <a:pt x="10729" y="0"/>
                    </a:cubicBezTo>
                    <a:cubicBezTo>
                      <a:pt x="14329" y="-70"/>
                      <a:pt x="21600" y="21108"/>
                      <a:pt x="21600" y="21108"/>
                    </a:cubicBez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78" name="Freeform 57"/>
              <p:cNvSpPr/>
              <p:nvPr/>
            </p:nvSpPr>
            <p:spPr>
              <a:xfrm rot="10800000" flipH="1">
                <a:off x="1600200" y="1905029"/>
                <a:ext cx="3276601" cy="8354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30" extrusionOk="0">
                    <a:moveTo>
                      <a:pt x="0" y="21530"/>
                    </a:moveTo>
                    <a:cubicBezTo>
                      <a:pt x="3565" y="10800"/>
                      <a:pt x="7129" y="71"/>
                      <a:pt x="10729" y="0"/>
                    </a:cubicBezTo>
                    <a:cubicBezTo>
                      <a:pt x="14329" y="-70"/>
                      <a:pt x="21600" y="21108"/>
                      <a:pt x="21600" y="21108"/>
                    </a:cubicBez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79" name="Freeform 58"/>
              <p:cNvSpPr/>
              <p:nvPr/>
            </p:nvSpPr>
            <p:spPr>
              <a:xfrm rot="10800000" flipH="1">
                <a:off x="1828800" y="1600224"/>
                <a:ext cx="2971801" cy="3038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30" extrusionOk="0">
                    <a:moveTo>
                      <a:pt x="0" y="21530"/>
                    </a:moveTo>
                    <a:cubicBezTo>
                      <a:pt x="3565" y="10800"/>
                      <a:pt x="7129" y="71"/>
                      <a:pt x="10729" y="0"/>
                    </a:cubicBezTo>
                    <a:cubicBezTo>
                      <a:pt x="14329" y="-70"/>
                      <a:pt x="21600" y="21108"/>
                      <a:pt x="21600" y="21108"/>
                    </a:cubicBez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80" name="Freeform 59"/>
              <p:cNvSpPr/>
              <p:nvPr/>
            </p:nvSpPr>
            <p:spPr>
              <a:xfrm rot="10800000" flipH="1">
                <a:off x="1371600" y="2209833"/>
                <a:ext cx="3810001" cy="12912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30" extrusionOk="0">
                    <a:moveTo>
                      <a:pt x="0" y="21530"/>
                    </a:moveTo>
                    <a:cubicBezTo>
                      <a:pt x="3565" y="10800"/>
                      <a:pt x="7129" y="71"/>
                      <a:pt x="10729" y="0"/>
                    </a:cubicBezTo>
                    <a:cubicBezTo>
                      <a:pt x="14329" y="-70"/>
                      <a:pt x="21600" y="21108"/>
                      <a:pt x="21600" y="21108"/>
                    </a:cubicBez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81" name="Freeform 64"/>
              <p:cNvSpPr/>
              <p:nvPr/>
            </p:nvSpPr>
            <p:spPr>
              <a:xfrm rot="15363671" flipH="1">
                <a:off x="23962" y="2715677"/>
                <a:ext cx="1935907" cy="6173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30" extrusionOk="0">
                    <a:moveTo>
                      <a:pt x="0" y="21530"/>
                    </a:moveTo>
                    <a:cubicBezTo>
                      <a:pt x="3565" y="10800"/>
                      <a:pt x="7129" y="71"/>
                      <a:pt x="10729" y="0"/>
                    </a:cubicBezTo>
                    <a:cubicBezTo>
                      <a:pt x="14329" y="-70"/>
                      <a:pt x="21600" y="21108"/>
                      <a:pt x="21600" y="21108"/>
                    </a:cubicBez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82" name="Freeform 65"/>
              <p:cNvSpPr/>
              <p:nvPr/>
            </p:nvSpPr>
            <p:spPr>
              <a:xfrm rot="5784362" flipH="1">
                <a:off x="4704606" y="2657194"/>
                <a:ext cx="1935907" cy="6173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30" extrusionOk="0">
                    <a:moveTo>
                      <a:pt x="0" y="21530"/>
                    </a:moveTo>
                    <a:cubicBezTo>
                      <a:pt x="3565" y="10800"/>
                      <a:pt x="7129" y="71"/>
                      <a:pt x="10729" y="0"/>
                    </a:cubicBezTo>
                    <a:cubicBezTo>
                      <a:pt x="14329" y="-70"/>
                      <a:pt x="21600" y="21108"/>
                      <a:pt x="21600" y="21108"/>
                    </a:cubicBez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384" name="TextBox 24"/>
            <p:cNvSpPr txBox="1"/>
            <p:nvPr/>
          </p:nvSpPr>
          <p:spPr>
            <a:xfrm>
              <a:off x="5161279" y="1153159"/>
              <a:ext cx="381001" cy="375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20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-</a:t>
              </a:r>
            </a:p>
          </p:txBody>
        </p:sp>
        <p:sp>
          <p:nvSpPr>
            <p:cNvPr id="385" name="TextBox 25"/>
            <p:cNvSpPr txBox="1"/>
            <p:nvPr/>
          </p:nvSpPr>
          <p:spPr>
            <a:xfrm>
              <a:off x="1239519" y="1163319"/>
              <a:ext cx="381001" cy="3506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+</a:t>
              </a:r>
            </a:p>
          </p:txBody>
        </p:sp>
      </p:grpSp>
    </p:spTree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  <p:sp>
        <p:nvSpPr>
          <p:cNvPr id="389" name="Rectangle 2"/>
          <p:cNvSpPr txBox="1">
            <a:spLocks noGrp="1"/>
          </p:cNvSpPr>
          <p:nvPr>
            <p:ph type="title"/>
          </p:nvPr>
        </p:nvSpPr>
        <p:spPr>
          <a:xfrm>
            <a:off x="304800" y="76199"/>
            <a:ext cx="8534400" cy="675219"/>
          </a:xfrm>
          <a:prstGeom prst="rect">
            <a:avLst/>
          </a:prstGeom>
        </p:spPr>
        <p:txBody>
          <a:bodyPr/>
          <a:lstStyle>
            <a:lvl1pPr>
              <a:defRPr sz="2200" i="1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Stepping Back</a:t>
            </a:r>
          </a:p>
        </p:txBody>
      </p:sp>
      <p:sp>
        <p:nvSpPr>
          <p:cNvPr id="390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810687"/>
            <a:ext cx="8788400" cy="5602813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We have observed that: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 b="1">
                <a:solidFill>
                  <a:srgbClr val="FBC901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There is something called charge 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000">
                <a:solidFill>
                  <a:srgbClr val="FBC901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solidFill>
                  <a:srgbClr val="FBC901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	</a:t>
            </a:r>
            <a:r>
              <a:rPr>
                <a:solidFill>
                  <a:srgbClr val="FFFFFF"/>
                </a:solidFill>
              </a:rPr>
              <a:t>Also now known as "static electricity" or "electrostatic charge"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 b="1">
                <a:solidFill>
                  <a:srgbClr val="FBC901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Which comes in two flavors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100">
                <a:solidFill>
                  <a:srgbClr val="FBC901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solidFill>
                  <a:srgbClr val="FBC901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	</a:t>
            </a:r>
            <a:r>
              <a:rPr>
                <a:solidFill>
                  <a:srgbClr val="FFFFFF"/>
                </a:solidFill>
              </a:rPr>
              <a:t>Which we've named "plus" and "minus"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	because, if they are allowed to combine, they cancel one another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 b="1">
                <a:solidFill>
                  <a:srgbClr val="FBC901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Each type of charge repels charge of the same type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 b="1">
                <a:solidFill>
                  <a:srgbClr val="FBC901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But attracts charge of the opposite type</a:t>
            </a:r>
          </a:p>
        </p:txBody>
      </p:sp>
    </p:spTree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  <p:sp>
        <p:nvSpPr>
          <p:cNvPr id="393" name="Rectangle 2"/>
          <p:cNvSpPr txBox="1">
            <a:spLocks noGrp="1"/>
          </p:cNvSpPr>
          <p:nvPr>
            <p:ph type="title"/>
          </p:nvPr>
        </p:nvSpPr>
        <p:spPr>
          <a:xfrm>
            <a:off x="304800" y="76199"/>
            <a:ext cx="8534400" cy="675219"/>
          </a:xfrm>
          <a:prstGeom prst="rect">
            <a:avLst/>
          </a:prstGeom>
        </p:spPr>
        <p:txBody>
          <a:bodyPr/>
          <a:lstStyle/>
          <a:p>
            <a:pPr>
              <a:defRPr sz="2000" b="1" i="1">
                <a:solidFill>
                  <a:srgbClr val="FBC901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Electric Fields </a:t>
            </a:r>
            <a:r>
              <a:rPr>
                <a:solidFill>
                  <a:srgbClr val="FFFFFF"/>
                </a:solidFill>
              </a:rPr>
              <a:t>= How forces spread out BETWEEN charges </a:t>
            </a:r>
          </a:p>
        </p:txBody>
      </p:sp>
      <p:sp>
        <p:nvSpPr>
          <p:cNvPr id="394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810687"/>
            <a:ext cx="8788400" cy="5602813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For which we now use this shorthand representation: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latin typeface="+mj-lt"/>
                <a:ea typeface="+mj-ea"/>
                <a:cs typeface="+mj-cs"/>
                <a:sym typeface="Arial"/>
              </a:defRPr>
            </a:pPr>
            <a:endParaRPr sz="1800"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</a:t>
            </a:r>
            <a:r>
              <a:rPr b="1">
                <a:solidFill>
                  <a:srgbClr val="FBC901"/>
                </a:solidFill>
              </a:rPr>
              <a:t>Arrows give the DIRECTION of that force upon a + charge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000">
                <a:solidFill>
                  <a:srgbClr val="FBC901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solidFill>
                  <a:srgbClr val="FBC901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		</a:t>
            </a:r>
            <a:r>
              <a:rPr b="1"/>
              <a:t>Closeness of the lines gives the relative intensity of that force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But this is ONLY a way of REPRESENTING that spreading inter-charge force!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9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</a:t>
            </a:r>
            <a:r>
              <a:rPr b="1"/>
              <a:t>That force is not really concentrated into lines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0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	</a:t>
            </a:r>
            <a:r>
              <a:rPr b="1"/>
              <a:t>Nor does it fall to zero between those lines</a:t>
            </a:r>
          </a:p>
        </p:txBody>
      </p:sp>
      <p:grpSp>
        <p:nvGrpSpPr>
          <p:cNvPr id="418" name="Group"/>
          <p:cNvGrpSpPr/>
          <p:nvPr/>
        </p:nvGrpSpPr>
        <p:grpSpPr>
          <a:xfrm>
            <a:off x="2819400" y="1371600"/>
            <a:ext cx="3124201" cy="2002391"/>
            <a:chOff x="0" y="0"/>
            <a:chExt cx="3124200" cy="2002389"/>
          </a:xfrm>
        </p:grpSpPr>
        <p:grpSp>
          <p:nvGrpSpPr>
            <p:cNvPr id="415" name="Group 66"/>
            <p:cNvGrpSpPr/>
            <p:nvPr/>
          </p:nvGrpSpPr>
          <p:grpSpPr>
            <a:xfrm>
              <a:off x="-1" y="-1"/>
              <a:ext cx="3124202" cy="2002392"/>
              <a:chOff x="0" y="0"/>
              <a:chExt cx="3124200" cy="2002390"/>
            </a:xfrm>
          </p:grpSpPr>
          <p:sp>
            <p:nvSpPr>
              <p:cNvPr id="395" name="Oval 5"/>
              <p:cNvSpPr/>
              <p:nvPr/>
            </p:nvSpPr>
            <p:spPr>
              <a:xfrm>
                <a:off x="2361314" y="544502"/>
                <a:ext cx="254297" cy="264691"/>
              </a:xfrm>
              <a:prstGeom prst="ellipse">
                <a:avLst/>
              </a:prstGeom>
              <a:solidFill>
                <a:srgbClr val="34F20D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96" name="Oval 9"/>
              <p:cNvSpPr/>
              <p:nvPr/>
            </p:nvSpPr>
            <p:spPr>
              <a:xfrm>
                <a:off x="508590" y="544502"/>
                <a:ext cx="254297" cy="264691"/>
              </a:xfrm>
              <a:prstGeom prst="ellipse">
                <a:avLst/>
              </a:prstGeom>
              <a:solidFill>
                <a:srgbClr val="FF7080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97" name="Straight Arrow Connector 16"/>
              <p:cNvSpPr/>
              <p:nvPr/>
            </p:nvSpPr>
            <p:spPr>
              <a:xfrm>
                <a:off x="871869" y="680628"/>
                <a:ext cx="1416789" cy="789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98" name="Straight Arrow Connector 17"/>
              <p:cNvSpPr/>
              <p:nvPr/>
            </p:nvSpPr>
            <p:spPr>
              <a:xfrm flipH="1">
                <a:off x="0" y="679840"/>
                <a:ext cx="363280" cy="789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99" name="Straight Arrow Connector 20"/>
              <p:cNvSpPr/>
              <p:nvPr/>
            </p:nvSpPr>
            <p:spPr>
              <a:xfrm flipH="1">
                <a:off x="2760921" y="680628"/>
                <a:ext cx="363280" cy="789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00" name="Straight Arrow Connector 29"/>
              <p:cNvSpPr/>
              <p:nvPr/>
            </p:nvSpPr>
            <p:spPr>
              <a:xfrm flipH="1" flipV="1">
                <a:off x="36327" y="415939"/>
                <a:ext cx="326952" cy="113439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01" name="Straight Arrow Connector 32"/>
              <p:cNvSpPr/>
              <p:nvPr/>
            </p:nvSpPr>
            <p:spPr>
              <a:xfrm flipH="1">
                <a:off x="2760920" y="454539"/>
                <a:ext cx="363280" cy="112651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02" name="Straight Arrow Connector 34"/>
              <p:cNvSpPr/>
              <p:nvPr/>
            </p:nvSpPr>
            <p:spPr>
              <a:xfrm flipH="1">
                <a:off x="72655" y="831878"/>
                <a:ext cx="326952" cy="113439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03" name="Straight Arrow Connector 37"/>
              <p:cNvSpPr/>
              <p:nvPr/>
            </p:nvSpPr>
            <p:spPr>
              <a:xfrm flipH="1" flipV="1">
                <a:off x="2760921" y="831880"/>
                <a:ext cx="326952" cy="113438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04" name="Straight Arrow Connector 49"/>
              <p:cNvSpPr/>
              <p:nvPr/>
            </p:nvSpPr>
            <p:spPr>
              <a:xfrm flipH="1" flipV="1">
                <a:off x="290623" y="151251"/>
                <a:ext cx="181640" cy="264689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05" name="Straight Arrow Connector 51"/>
              <p:cNvSpPr/>
              <p:nvPr/>
            </p:nvSpPr>
            <p:spPr>
              <a:xfrm flipH="1">
                <a:off x="2651937" y="151250"/>
                <a:ext cx="181640" cy="264690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06" name="Straight Arrow Connector 93"/>
              <p:cNvSpPr/>
              <p:nvPr/>
            </p:nvSpPr>
            <p:spPr>
              <a:xfrm flipH="1">
                <a:off x="2469919" y="37811"/>
                <a:ext cx="379" cy="302896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07" name="Straight Arrow Connector 96"/>
              <p:cNvSpPr/>
              <p:nvPr/>
            </p:nvSpPr>
            <p:spPr>
              <a:xfrm flipH="1" flipV="1">
                <a:off x="639371" y="0"/>
                <a:ext cx="758" cy="302502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08" name="Freeform 55"/>
              <p:cNvSpPr/>
              <p:nvPr/>
            </p:nvSpPr>
            <p:spPr>
              <a:xfrm>
                <a:off x="871870" y="416285"/>
                <a:ext cx="1416789" cy="1063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30" extrusionOk="0">
                    <a:moveTo>
                      <a:pt x="0" y="21530"/>
                    </a:moveTo>
                    <a:cubicBezTo>
                      <a:pt x="3565" y="10800"/>
                      <a:pt x="7129" y="71"/>
                      <a:pt x="10729" y="0"/>
                    </a:cubicBezTo>
                    <a:cubicBezTo>
                      <a:pt x="14329" y="-70"/>
                      <a:pt x="21600" y="21108"/>
                      <a:pt x="21600" y="21108"/>
                    </a:cubicBez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09" name="Freeform 56"/>
              <p:cNvSpPr/>
              <p:nvPr/>
            </p:nvSpPr>
            <p:spPr>
              <a:xfrm>
                <a:off x="762885" y="1328"/>
                <a:ext cx="1562101" cy="4078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30" extrusionOk="0">
                    <a:moveTo>
                      <a:pt x="0" y="21530"/>
                    </a:moveTo>
                    <a:cubicBezTo>
                      <a:pt x="3565" y="10800"/>
                      <a:pt x="7129" y="71"/>
                      <a:pt x="10729" y="0"/>
                    </a:cubicBezTo>
                    <a:cubicBezTo>
                      <a:pt x="14329" y="-70"/>
                      <a:pt x="21600" y="21108"/>
                      <a:pt x="21600" y="21108"/>
                    </a:cubicBez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10" name="Freeform 57"/>
              <p:cNvSpPr/>
              <p:nvPr/>
            </p:nvSpPr>
            <p:spPr>
              <a:xfrm rot="10800000" flipH="1">
                <a:off x="762885" y="945318"/>
                <a:ext cx="1562101" cy="4145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30" extrusionOk="0">
                    <a:moveTo>
                      <a:pt x="0" y="21530"/>
                    </a:moveTo>
                    <a:cubicBezTo>
                      <a:pt x="3565" y="10800"/>
                      <a:pt x="7129" y="71"/>
                      <a:pt x="10729" y="0"/>
                    </a:cubicBezTo>
                    <a:cubicBezTo>
                      <a:pt x="14329" y="-70"/>
                      <a:pt x="21600" y="21108"/>
                      <a:pt x="21600" y="21108"/>
                    </a:cubicBez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11" name="Freeform 58"/>
              <p:cNvSpPr/>
              <p:nvPr/>
            </p:nvSpPr>
            <p:spPr>
              <a:xfrm rot="10800000" flipH="1">
                <a:off x="871870" y="794067"/>
                <a:ext cx="1416789" cy="1507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30" extrusionOk="0">
                    <a:moveTo>
                      <a:pt x="0" y="21530"/>
                    </a:moveTo>
                    <a:cubicBezTo>
                      <a:pt x="3565" y="10800"/>
                      <a:pt x="7129" y="71"/>
                      <a:pt x="10729" y="0"/>
                    </a:cubicBezTo>
                    <a:cubicBezTo>
                      <a:pt x="14329" y="-70"/>
                      <a:pt x="21600" y="21108"/>
                      <a:pt x="21600" y="21108"/>
                    </a:cubicBez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12" name="Freeform 59"/>
              <p:cNvSpPr/>
              <p:nvPr/>
            </p:nvSpPr>
            <p:spPr>
              <a:xfrm rot="10800000" flipH="1">
                <a:off x="653902" y="1096568"/>
                <a:ext cx="1816397" cy="6407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30" extrusionOk="0">
                    <a:moveTo>
                      <a:pt x="0" y="21530"/>
                    </a:moveTo>
                    <a:cubicBezTo>
                      <a:pt x="3565" y="10800"/>
                      <a:pt x="7129" y="71"/>
                      <a:pt x="10729" y="0"/>
                    </a:cubicBezTo>
                    <a:cubicBezTo>
                      <a:pt x="14329" y="-70"/>
                      <a:pt x="21600" y="21108"/>
                      <a:pt x="21600" y="21108"/>
                    </a:cubicBez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13" name="Freeform 64"/>
              <p:cNvSpPr/>
              <p:nvPr/>
            </p:nvSpPr>
            <p:spPr>
              <a:xfrm rot="15363671" flipH="1">
                <a:off x="-7430" y="1353597"/>
                <a:ext cx="960641" cy="2943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30" extrusionOk="0">
                    <a:moveTo>
                      <a:pt x="0" y="21530"/>
                    </a:moveTo>
                    <a:cubicBezTo>
                      <a:pt x="3565" y="10800"/>
                      <a:pt x="7129" y="71"/>
                      <a:pt x="10729" y="0"/>
                    </a:cubicBezTo>
                    <a:cubicBezTo>
                      <a:pt x="14329" y="-70"/>
                      <a:pt x="21600" y="21108"/>
                      <a:pt x="21600" y="21108"/>
                    </a:cubicBez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14" name="Freeform 65"/>
              <p:cNvSpPr/>
              <p:nvPr/>
            </p:nvSpPr>
            <p:spPr>
              <a:xfrm rot="5784362" flipH="1">
                <a:off x="2224039" y="1324574"/>
                <a:ext cx="960641" cy="2943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30" extrusionOk="0">
                    <a:moveTo>
                      <a:pt x="0" y="21530"/>
                    </a:moveTo>
                    <a:cubicBezTo>
                      <a:pt x="3565" y="10800"/>
                      <a:pt x="7129" y="71"/>
                      <a:pt x="10729" y="0"/>
                    </a:cubicBezTo>
                    <a:cubicBezTo>
                      <a:pt x="14329" y="-70"/>
                      <a:pt x="21600" y="21108"/>
                      <a:pt x="21600" y="21108"/>
                    </a:cubicBez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416" name="TextBox 7"/>
            <p:cNvSpPr txBox="1"/>
            <p:nvPr/>
          </p:nvSpPr>
          <p:spPr>
            <a:xfrm>
              <a:off x="2432000" y="494248"/>
              <a:ext cx="181641" cy="3133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16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-</a:t>
              </a:r>
            </a:p>
          </p:txBody>
        </p:sp>
        <p:sp>
          <p:nvSpPr>
            <p:cNvPr id="417" name="TextBox 8"/>
            <p:cNvSpPr txBox="1"/>
            <p:nvPr/>
          </p:nvSpPr>
          <p:spPr>
            <a:xfrm>
              <a:off x="552448" y="532879"/>
              <a:ext cx="181641" cy="2642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12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+</a:t>
              </a:r>
            </a:p>
          </p:txBody>
        </p:sp>
      </p:grpSp>
    </p:spTree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533401"/>
          </a:xfrm>
          <a:prstGeom prst="rect">
            <a:avLst/>
          </a:prstGeom>
        </p:spPr>
        <p:txBody>
          <a:bodyPr/>
          <a:lstStyle>
            <a:lvl1pPr>
              <a:defRPr sz="2000" i="1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The line spacing does not even (directly) give the strength of the force</a:t>
            </a:r>
          </a:p>
        </p:txBody>
      </p:sp>
      <p:sp>
        <p:nvSpPr>
          <p:cNvPr id="421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734488"/>
            <a:ext cx="8788400" cy="6023143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In fact, these two diagrams could represent the </a:t>
            </a:r>
            <a:r>
              <a:rPr b="1"/>
              <a:t>exact same situation</a:t>
            </a:r>
            <a:r>
              <a:t>: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30500" algn="l"/>
                <a:tab pos="3187700" algn="l"/>
                <a:tab pos="36576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						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30500" algn="l"/>
                <a:tab pos="3187700" algn="l"/>
                <a:tab pos="36576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30500" algn="l"/>
                <a:tab pos="3187700" algn="l"/>
                <a:tab pos="36576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30500" algn="l"/>
                <a:tab pos="3187700" algn="l"/>
                <a:tab pos="36576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30500" algn="l"/>
                <a:tab pos="3187700" algn="l"/>
                <a:tab pos="36576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30500" algn="l"/>
                <a:tab pos="3187700" algn="l"/>
                <a:tab pos="36576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Or the easier / lazier version: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solidFill>
                  <a:srgbClr val="FBC901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ONLY the arrow direction, </a:t>
            </a:r>
          </a:p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>
                <a:solidFill>
                  <a:srgbClr val="FBC901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solidFill>
                  <a:srgbClr val="FBC901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and the relative spacing of the arrows (across a single diagram) are significant!</a:t>
            </a:r>
          </a:p>
        </p:txBody>
      </p:sp>
      <p:grpSp>
        <p:nvGrpSpPr>
          <p:cNvPr id="445" name="Group"/>
          <p:cNvGrpSpPr/>
          <p:nvPr/>
        </p:nvGrpSpPr>
        <p:grpSpPr>
          <a:xfrm>
            <a:off x="3048000" y="1371600"/>
            <a:ext cx="2590800" cy="1693735"/>
            <a:chOff x="0" y="0"/>
            <a:chExt cx="2590799" cy="1693734"/>
          </a:xfrm>
        </p:grpSpPr>
        <p:grpSp>
          <p:nvGrpSpPr>
            <p:cNvPr id="442" name="Group 66"/>
            <p:cNvGrpSpPr/>
            <p:nvPr/>
          </p:nvGrpSpPr>
          <p:grpSpPr>
            <a:xfrm>
              <a:off x="-1" y="0"/>
              <a:ext cx="2590801" cy="1693734"/>
              <a:chOff x="0" y="0"/>
              <a:chExt cx="2590799" cy="1693733"/>
            </a:xfrm>
          </p:grpSpPr>
          <p:sp>
            <p:nvSpPr>
              <p:cNvPr id="422" name="Oval 5"/>
              <p:cNvSpPr/>
              <p:nvPr/>
            </p:nvSpPr>
            <p:spPr>
              <a:xfrm>
                <a:off x="1958161" y="460733"/>
                <a:ext cx="210881" cy="223969"/>
              </a:xfrm>
              <a:prstGeom prst="ellipse">
                <a:avLst/>
              </a:prstGeom>
              <a:solidFill>
                <a:srgbClr val="34F20D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23" name="Oval 9"/>
              <p:cNvSpPr/>
              <p:nvPr/>
            </p:nvSpPr>
            <p:spPr>
              <a:xfrm>
                <a:off x="421757" y="460733"/>
                <a:ext cx="210881" cy="223969"/>
              </a:xfrm>
              <a:prstGeom prst="ellipse">
                <a:avLst/>
              </a:prstGeom>
              <a:solidFill>
                <a:srgbClr val="FF7080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24" name="Straight Arrow Connector 16"/>
              <p:cNvSpPr/>
              <p:nvPr/>
            </p:nvSpPr>
            <p:spPr>
              <a:xfrm>
                <a:off x="723013" y="575917"/>
                <a:ext cx="1174898" cy="666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25" name="Straight Arrow Connector 17"/>
              <p:cNvSpPr/>
              <p:nvPr/>
            </p:nvSpPr>
            <p:spPr>
              <a:xfrm flipH="1">
                <a:off x="-1" y="575250"/>
                <a:ext cx="301257" cy="667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26" name="Straight Arrow Connector 20"/>
              <p:cNvSpPr/>
              <p:nvPr/>
            </p:nvSpPr>
            <p:spPr>
              <a:xfrm flipH="1">
                <a:off x="2289544" y="575916"/>
                <a:ext cx="301256" cy="667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27" name="Straight Arrow Connector 29"/>
              <p:cNvSpPr/>
              <p:nvPr/>
            </p:nvSpPr>
            <p:spPr>
              <a:xfrm flipH="1" flipV="1">
                <a:off x="30125" y="351949"/>
                <a:ext cx="271131" cy="95987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28" name="Straight Arrow Connector 32"/>
              <p:cNvSpPr/>
              <p:nvPr/>
            </p:nvSpPr>
            <p:spPr>
              <a:xfrm flipH="1">
                <a:off x="2289544" y="384611"/>
                <a:ext cx="301256" cy="95320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29" name="Straight Arrow Connector 34"/>
              <p:cNvSpPr/>
              <p:nvPr/>
            </p:nvSpPr>
            <p:spPr>
              <a:xfrm flipH="1">
                <a:off x="60250" y="703897"/>
                <a:ext cx="271131" cy="95987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30" name="Straight Arrow Connector 37"/>
              <p:cNvSpPr/>
              <p:nvPr/>
            </p:nvSpPr>
            <p:spPr>
              <a:xfrm flipH="1" flipV="1">
                <a:off x="2289543" y="703899"/>
                <a:ext cx="271131" cy="95986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31" name="Straight Arrow Connector 49"/>
              <p:cNvSpPr/>
              <p:nvPr/>
            </p:nvSpPr>
            <p:spPr>
              <a:xfrm flipH="1" flipV="1">
                <a:off x="241004" y="127982"/>
                <a:ext cx="150628" cy="223968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32" name="Straight Arrow Connector 51"/>
              <p:cNvSpPr/>
              <p:nvPr/>
            </p:nvSpPr>
            <p:spPr>
              <a:xfrm flipH="1">
                <a:off x="2199167" y="127981"/>
                <a:ext cx="150628" cy="223968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33" name="Straight Arrow Connector 93"/>
              <p:cNvSpPr/>
              <p:nvPr/>
            </p:nvSpPr>
            <p:spPr>
              <a:xfrm flipH="1">
                <a:off x="2048225" y="31995"/>
                <a:ext cx="314" cy="256297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34" name="Straight Arrow Connector 96"/>
              <p:cNvSpPr/>
              <p:nvPr/>
            </p:nvSpPr>
            <p:spPr>
              <a:xfrm flipH="1" flipV="1">
                <a:off x="530210" y="0"/>
                <a:ext cx="628" cy="255964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35" name="Freeform 55"/>
              <p:cNvSpPr/>
              <p:nvPr/>
            </p:nvSpPr>
            <p:spPr>
              <a:xfrm>
                <a:off x="723013" y="352242"/>
                <a:ext cx="1174899" cy="900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30" extrusionOk="0">
                    <a:moveTo>
                      <a:pt x="0" y="21530"/>
                    </a:moveTo>
                    <a:cubicBezTo>
                      <a:pt x="3565" y="10800"/>
                      <a:pt x="7129" y="71"/>
                      <a:pt x="10729" y="0"/>
                    </a:cubicBezTo>
                    <a:cubicBezTo>
                      <a:pt x="14329" y="-70"/>
                      <a:pt x="21600" y="21108"/>
                      <a:pt x="21600" y="21108"/>
                    </a:cubicBez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36" name="Freeform 56"/>
              <p:cNvSpPr/>
              <p:nvPr/>
            </p:nvSpPr>
            <p:spPr>
              <a:xfrm>
                <a:off x="632636" y="1124"/>
                <a:ext cx="1295401" cy="3451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30" extrusionOk="0">
                    <a:moveTo>
                      <a:pt x="0" y="21530"/>
                    </a:moveTo>
                    <a:cubicBezTo>
                      <a:pt x="3565" y="10800"/>
                      <a:pt x="7129" y="71"/>
                      <a:pt x="10729" y="0"/>
                    </a:cubicBezTo>
                    <a:cubicBezTo>
                      <a:pt x="14329" y="-70"/>
                      <a:pt x="21600" y="21108"/>
                      <a:pt x="21600" y="21108"/>
                    </a:cubicBez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37" name="Freeform 57"/>
              <p:cNvSpPr/>
              <p:nvPr/>
            </p:nvSpPr>
            <p:spPr>
              <a:xfrm rot="10800000" flipH="1">
                <a:off x="632636" y="799885"/>
                <a:ext cx="1295401" cy="35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30" extrusionOk="0">
                    <a:moveTo>
                      <a:pt x="0" y="21530"/>
                    </a:moveTo>
                    <a:cubicBezTo>
                      <a:pt x="3565" y="10800"/>
                      <a:pt x="7129" y="71"/>
                      <a:pt x="10729" y="0"/>
                    </a:cubicBezTo>
                    <a:cubicBezTo>
                      <a:pt x="14329" y="-70"/>
                      <a:pt x="21600" y="21108"/>
                      <a:pt x="21600" y="21108"/>
                    </a:cubicBez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38" name="Freeform 58"/>
              <p:cNvSpPr/>
              <p:nvPr/>
            </p:nvSpPr>
            <p:spPr>
              <a:xfrm rot="10800000" flipH="1">
                <a:off x="723013" y="671903"/>
                <a:ext cx="1174899" cy="127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30" extrusionOk="0">
                    <a:moveTo>
                      <a:pt x="0" y="21530"/>
                    </a:moveTo>
                    <a:cubicBezTo>
                      <a:pt x="3565" y="10800"/>
                      <a:pt x="7129" y="71"/>
                      <a:pt x="10729" y="0"/>
                    </a:cubicBezTo>
                    <a:cubicBezTo>
                      <a:pt x="14329" y="-70"/>
                      <a:pt x="21600" y="21108"/>
                      <a:pt x="21600" y="21108"/>
                    </a:cubicBez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39" name="Freeform 59"/>
              <p:cNvSpPr/>
              <p:nvPr/>
            </p:nvSpPr>
            <p:spPr>
              <a:xfrm rot="10800000" flipH="1">
                <a:off x="542259" y="927866"/>
                <a:ext cx="1506281" cy="5421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30" extrusionOk="0">
                    <a:moveTo>
                      <a:pt x="0" y="21530"/>
                    </a:moveTo>
                    <a:cubicBezTo>
                      <a:pt x="3565" y="10800"/>
                      <a:pt x="7129" y="71"/>
                      <a:pt x="10729" y="0"/>
                    </a:cubicBezTo>
                    <a:cubicBezTo>
                      <a:pt x="14329" y="-70"/>
                      <a:pt x="21600" y="21108"/>
                      <a:pt x="21600" y="21108"/>
                    </a:cubicBez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40" name="Freeform 64"/>
              <p:cNvSpPr/>
              <p:nvPr/>
            </p:nvSpPr>
            <p:spPr>
              <a:xfrm rot="15363671" flipH="1">
                <a:off x="-14273" y="1147839"/>
                <a:ext cx="812850" cy="2440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30" extrusionOk="0">
                    <a:moveTo>
                      <a:pt x="0" y="21530"/>
                    </a:moveTo>
                    <a:cubicBezTo>
                      <a:pt x="3565" y="10800"/>
                      <a:pt x="7129" y="71"/>
                      <a:pt x="10729" y="0"/>
                    </a:cubicBezTo>
                    <a:cubicBezTo>
                      <a:pt x="14329" y="-70"/>
                      <a:pt x="21600" y="21108"/>
                      <a:pt x="21600" y="21108"/>
                    </a:cubicBez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41" name="Freeform 65"/>
              <p:cNvSpPr/>
              <p:nvPr/>
            </p:nvSpPr>
            <p:spPr>
              <a:xfrm rot="5784362" flipH="1">
                <a:off x="1836214" y="1123280"/>
                <a:ext cx="812850" cy="2440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30" extrusionOk="0">
                    <a:moveTo>
                      <a:pt x="0" y="21530"/>
                    </a:moveTo>
                    <a:cubicBezTo>
                      <a:pt x="3565" y="10800"/>
                      <a:pt x="7129" y="71"/>
                      <a:pt x="10729" y="0"/>
                    </a:cubicBezTo>
                    <a:cubicBezTo>
                      <a:pt x="14329" y="-70"/>
                      <a:pt x="21600" y="21108"/>
                      <a:pt x="21600" y="21108"/>
                    </a:cubicBez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443" name="TextBox 7"/>
            <p:cNvSpPr txBox="1"/>
            <p:nvPr/>
          </p:nvSpPr>
          <p:spPr>
            <a:xfrm>
              <a:off x="1978938" y="399161"/>
              <a:ext cx="150628" cy="3133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16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-</a:t>
              </a:r>
            </a:p>
          </p:txBody>
        </p:sp>
        <p:sp>
          <p:nvSpPr>
            <p:cNvPr id="444" name="TextBox 8"/>
            <p:cNvSpPr txBox="1"/>
            <p:nvPr/>
          </p:nvSpPr>
          <p:spPr>
            <a:xfrm>
              <a:off x="432986" y="432083"/>
              <a:ext cx="150628" cy="2642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12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+</a:t>
              </a:r>
            </a:p>
          </p:txBody>
        </p:sp>
      </p:grpSp>
      <p:grpSp>
        <p:nvGrpSpPr>
          <p:cNvPr id="462" name="Group"/>
          <p:cNvGrpSpPr/>
          <p:nvPr/>
        </p:nvGrpSpPr>
        <p:grpSpPr>
          <a:xfrm>
            <a:off x="3048000" y="3733799"/>
            <a:ext cx="2590800" cy="1693735"/>
            <a:chOff x="0" y="0"/>
            <a:chExt cx="2590799" cy="1693734"/>
          </a:xfrm>
        </p:grpSpPr>
        <p:grpSp>
          <p:nvGrpSpPr>
            <p:cNvPr id="459" name="Group 66"/>
            <p:cNvGrpSpPr/>
            <p:nvPr/>
          </p:nvGrpSpPr>
          <p:grpSpPr>
            <a:xfrm>
              <a:off x="-1" y="0"/>
              <a:ext cx="2590801" cy="1693734"/>
              <a:chOff x="0" y="0"/>
              <a:chExt cx="2590799" cy="1693733"/>
            </a:xfrm>
          </p:grpSpPr>
          <p:sp>
            <p:nvSpPr>
              <p:cNvPr id="446" name="Oval 5"/>
              <p:cNvSpPr/>
              <p:nvPr/>
            </p:nvSpPr>
            <p:spPr>
              <a:xfrm>
                <a:off x="1958161" y="460733"/>
                <a:ext cx="210881" cy="223969"/>
              </a:xfrm>
              <a:prstGeom prst="ellipse">
                <a:avLst/>
              </a:prstGeom>
              <a:solidFill>
                <a:srgbClr val="34F20D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47" name="Oval 9"/>
              <p:cNvSpPr/>
              <p:nvPr/>
            </p:nvSpPr>
            <p:spPr>
              <a:xfrm>
                <a:off x="421757" y="460733"/>
                <a:ext cx="210881" cy="223969"/>
              </a:xfrm>
              <a:prstGeom prst="ellipse">
                <a:avLst/>
              </a:prstGeom>
              <a:solidFill>
                <a:srgbClr val="FF7080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48" name="Straight Arrow Connector 16"/>
              <p:cNvSpPr/>
              <p:nvPr/>
            </p:nvSpPr>
            <p:spPr>
              <a:xfrm>
                <a:off x="723013" y="575917"/>
                <a:ext cx="1174898" cy="666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49" name="Straight Arrow Connector 17"/>
              <p:cNvSpPr/>
              <p:nvPr/>
            </p:nvSpPr>
            <p:spPr>
              <a:xfrm flipH="1">
                <a:off x="-1" y="575250"/>
                <a:ext cx="301257" cy="667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50" name="Straight Arrow Connector 20"/>
              <p:cNvSpPr/>
              <p:nvPr/>
            </p:nvSpPr>
            <p:spPr>
              <a:xfrm flipH="1">
                <a:off x="2289544" y="575916"/>
                <a:ext cx="301256" cy="667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51" name="Straight Arrow Connector 49"/>
              <p:cNvSpPr/>
              <p:nvPr/>
            </p:nvSpPr>
            <p:spPr>
              <a:xfrm flipH="1" flipV="1">
                <a:off x="241004" y="127982"/>
                <a:ext cx="150628" cy="223968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52" name="Straight Arrow Connector 51"/>
              <p:cNvSpPr/>
              <p:nvPr/>
            </p:nvSpPr>
            <p:spPr>
              <a:xfrm flipH="1">
                <a:off x="2199167" y="127981"/>
                <a:ext cx="150628" cy="223968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53" name="Straight Arrow Connector 93"/>
              <p:cNvSpPr/>
              <p:nvPr/>
            </p:nvSpPr>
            <p:spPr>
              <a:xfrm flipH="1">
                <a:off x="2048225" y="31995"/>
                <a:ext cx="314" cy="256297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54" name="Straight Arrow Connector 96"/>
              <p:cNvSpPr/>
              <p:nvPr/>
            </p:nvSpPr>
            <p:spPr>
              <a:xfrm flipH="1" flipV="1">
                <a:off x="530210" y="0"/>
                <a:ext cx="628" cy="255964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55" name="Freeform 56"/>
              <p:cNvSpPr/>
              <p:nvPr/>
            </p:nvSpPr>
            <p:spPr>
              <a:xfrm>
                <a:off x="632636" y="1124"/>
                <a:ext cx="1295401" cy="3451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30" extrusionOk="0">
                    <a:moveTo>
                      <a:pt x="0" y="21530"/>
                    </a:moveTo>
                    <a:cubicBezTo>
                      <a:pt x="3565" y="10800"/>
                      <a:pt x="7129" y="71"/>
                      <a:pt x="10729" y="0"/>
                    </a:cubicBezTo>
                    <a:cubicBezTo>
                      <a:pt x="14329" y="-70"/>
                      <a:pt x="21600" y="21108"/>
                      <a:pt x="21600" y="21108"/>
                    </a:cubicBez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56" name="Freeform 57"/>
              <p:cNvSpPr/>
              <p:nvPr/>
            </p:nvSpPr>
            <p:spPr>
              <a:xfrm rot="10800000" flipH="1">
                <a:off x="632636" y="799885"/>
                <a:ext cx="1295401" cy="35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30" extrusionOk="0">
                    <a:moveTo>
                      <a:pt x="0" y="21530"/>
                    </a:moveTo>
                    <a:cubicBezTo>
                      <a:pt x="3565" y="10800"/>
                      <a:pt x="7129" y="71"/>
                      <a:pt x="10729" y="0"/>
                    </a:cubicBezTo>
                    <a:cubicBezTo>
                      <a:pt x="14329" y="-70"/>
                      <a:pt x="21600" y="21108"/>
                      <a:pt x="21600" y="21108"/>
                    </a:cubicBez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57" name="Freeform 64"/>
              <p:cNvSpPr/>
              <p:nvPr/>
            </p:nvSpPr>
            <p:spPr>
              <a:xfrm rot="15363671" flipH="1">
                <a:off x="-14273" y="1147839"/>
                <a:ext cx="812850" cy="2440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30" extrusionOk="0">
                    <a:moveTo>
                      <a:pt x="0" y="21530"/>
                    </a:moveTo>
                    <a:cubicBezTo>
                      <a:pt x="3565" y="10800"/>
                      <a:pt x="7129" y="71"/>
                      <a:pt x="10729" y="0"/>
                    </a:cubicBezTo>
                    <a:cubicBezTo>
                      <a:pt x="14329" y="-70"/>
                      <a:pt x="21600" y="21108"/>
                      <a:pt x="21600" y="21108"/>
                    </a:cubicBez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58" name="Freeform 65"/>
              <p:cNvSpPr/>
              <p:nvPr/>
            </p:nvSpPr>
            <p:spPr>
              <a:xfrm rot="5784362" flipH="1">
                <a:off x="1836214" y="1123280"/>
                <a:ext cx="812850" cy="2440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30" extrusionOk="0">
                    <a:moveTo>
                      <a:pt x="0" y="21530"/>
                    </a:moveTo>
                    <a:cubicBezTo>
                      <a:pt x="3565" y="10800"/>
                      <a:pt x="7129" y="71"/>
                      <a:pt x="10729" y="0"/>
                    </a:cubicBezTo>
                    <a:cubicBezTo>
                      <a:pt x="14329" y="-70"/>
                      <a:pt x="21600" y="21108"/>
                      <a:pt x="21600" y="21108"/>
                    </a:cubicBez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460" name="TextBox 31"/>
            <p:cNvSpPr txBox="1"/>
            <p:nvPr/>
          </p:nvSpPr>
          <p:spPr>
            <a:xfrm>
              <a:off x="1978938" y="386461"/>
              <a:ext cx="150628" cy="3133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16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-</a:t>
              </a:r>
            </a:p>
          </p:txBody>
        </p:sp>
        <p:sp>
          <p:nvSpPr>
            <p:cNvPr id="461" name="TextBox 32"/>
            <p:cNvSpPr txBox="1"/>
            <p:nvPr/>
          </p:nvSpPr>
          <p:spPr>
            <a:xfrm>
              <a:off x="420286" y="419383"/>
              <a:ext cx="150628" cy="2642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12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+</a:t>
              </a:r>
            </a:p>
          </p:txBody>
        </p:sp>
      </p:grpSp>
    </p:spTree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  <p:sp>
        <p:nvSpPr>
          <p:cNvPr id="465" name="Rectangle 2"/>
          <p:cNvSpPr txBox="1">
            <a:spLocks noGrp="1"/>
          </p:cNvSpPr>
          <p:nvPr>
            <p:ph type="title"/>
          </p:nvPr>
        </p:nvSpPr>
        <p:spPr>
          <a:xfrm>
            <a:off x="304800" y="152400"/>
            <a:ext cx="8534400" cy="609600"/>
          </a:xfrm>
          <a:prstGeom prst="rect">
            <a:avLst/>
          </a:prstGeom>
        </p:spPr>
        <p:txBody>
          <a:bodyPr/>
          <a:lstStyle>
            <a:lvl1pPr>
              <a:defRPr sz="2200" i="1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Recapping our "basic answers" about Electric Fields:</a:t>
            </a:r>
          </a:p>
        </p:txBody>
      </p:sp>
      <p:sp>
        <p:nvSpPr>
          <p:cNvPr id="466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990600"/>
            <a:ext cx="8915400" cy="5334000"/>
          </a:xfrm>
          <a:prstGeom prst="rect">
            <a:avLst/>
          </a:prstGeom>
        </p:spPr>
        <p:txBody>
          <a:bodyPr/>
          <a:lstStyle/>
          <a:p>
            <a:pPr>
              <a:defRPr sz="1800" b="1">
                <a:solidFill>
                  <a:srgbClr val="FFCC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What ARE Electric Fields?</a:t>
            </a:r>
          </a:p>
          <a:p>
            <a:pPr>
              <a:defRPr sz="800" b="1">
                <a:solidFill>
                  <a:srgbClr val="FFCC00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Spreading force fields</a:t>
            </a:r>
            <a:endParaRPr b="1"/>
          </a:p>
          <a:p>
            <a:pPr>
              <a:spcBef>
                <a:spcPts val="300"/>
              </a:spcBef>
              <a:defRPr sz="1600" b="1">
                <a:latin typeface="+mj-lt"/>
                <a:ea typeface="+mj-ea"/>
                <a:cs typeface="+mj-cs"/>
                <a:sym typeface="Arial"/>
              </a:defRPr>
            </a:pPr>
            <a:r>
              <a:t>	</a:t>
            </a:r>
          </a:p>
          <a:p>
            <a:pPr>
              <a:defRPr sz="1800" b="1">
                <a:solidFill>
                  <a:srgbClr val="FFCC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How and when they are created?</a:t>
            </a:r>
          </a:p>
          <a:p>
            <a:pPr>
              <a:tabLst>
                <a:tab pos="444500" algn="l"/>
                <a:tab pos="901700" algn="l"/>
                <a:tab pos="1371600" algn="l"/>
              </a:tabLst>
              <a:defRPr sz="800" b="1">
                <a:solidFill>
                  <a:srgbClr val="FFCC00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tabLst>
                <a:tab pos="444500" algn="l"/>
                <a:tab pos="901700" algn="l"/>
                <a:tab pos="13716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By "plus" and "minus" charges</a:t>
            </a:r>
            <a:endParaRPr b="1">
              <a:solidFill>
                <a:srgbClr val="FFCC00"/>
              </a:solidFill>
            </a:endParaRPr>
          </a:p>
          <a:p>
            <a:pPr>
              <a:tabLst>
                <a:tab pos="444500" algn="l"/>
                <a:tab pos="901700" algn="l"/>
                <a:tab pos="1371600" algn="l"/>
              </a:tabLst>
              <a:defRPr sz="1800" b="1">
                <a:solidFill>
                  <a:srgbClr val="FFCC00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</a:tabLst>
              <a:defRPr sz="1800" b="1">
                <a:solidFill>
                  <a:srgbClr val="FFCC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What sort of things do they act upon (and what is that action)?</a:t>
            </a:r>
          </a:p>
          <a:p>
            <a:pPr>
              <a:tabLst>
                <a:tab pos="444500" algn="l"/>
                <a:tab pos="901700" algn="l"/>
                <a:tab pos="1371600" algn="l"/>
              </a:tabLst>
              <a:defRPr sz="900" b="1">
                <a:solidFill>
                  <a:srgbClr val="FFCC00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tabLst>
                <a:tab pos="444500" algn="l"/>
                <a:tab pos="901700" algn="l"/>
                <a:tab pos="13716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The force repels charges of the same type</a:t>
            </a:r>
          </a:p>
          <a:p>
            <a:pPr>
              <a:tabLst>
                <a:tab pos="444500" algn="l"/>
                <a:tab pos="901700" algn="l"/>
                <a:tab pos="1371600" algn="l"/>
              </a:tabLst>
              <a:defRPr sz="9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tabLst>
                <a:tab pos="444500" algn="l"/>
                <a:tab pos="901700" algn="l"/>
                <a:tab pos="13716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And attracts charges of the opposite type</a:t>
            </a:r>
          </a:p>
          <a:p>
            <a:pPr>
              <a:tabLst>
                <a:tab pos="444500" algn="l"/>
                <a:tab pos="901700" algn="l"/>
                <a:tab pos="1371600" algn="l"/>
              </a:tabLst>
              <a:defRPr sz="10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tabLst>
                <a:tab pos="444500" algn="l"/>
                <a:tab pos="901700" algn="l"/>
                <a:tab pos="13716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With the direction of repulsion or attraction parallel to the lines in a field map</a:t>
            </a:r>
          </a:p>
          <a:p>
            <a:pPr algn="ctr">
              <a:tabLst>
                <a:tab pos="444500" algn="l"/>
                <a:tab pos="901700" algn="l"/>
                <a:tab pos="1371600" algn="l"/>
              </a:tabLst>
              <a:defRPr sz="9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tabLst>
                <a:tab pos="444500" algn="l"/>
                <a:tab pos="901700" algn="l"/>
                <a:tab pos="13716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And the intensity of repulsion or attraction varying inversely as the line spacing</a:t>
            </a:r>
          </a:p>
        </p:txBody>
      </p:sp>
    </p:spTree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Rectangle 2"/>
          <p:cNvSpPr txBox="1">
            <a:spLocks noGrp="1"/>
          </p:cNvSpPr>
          <p:nvPr>
            <p:ph type="title"/>
          </p:nvPr>
        </p:nvSpPr>
        <p:spPr>
          <a:xfrm>
            <a:off x="0" y="76200"/>
            <a:ext cx="9144000" cy="1059101"/>
          </a:xfrm>
          <a:prstGeom prst="rect">
            <a:avLst/>
          </a:prstGeom>
        </p:spPr>
        <p:txBody>
          <a:bodyPr/>
          <a:lstStyle/>
          <a:p>
            <a:pPr>
              <a:defRPr sz="2900" i="1">
                <a:latin typeface="+mj-lt"/>
                <a:ea typeface="+mj-ea"/>
                <a:cs typeface="+mj-cs"/>
                <a:sym typeface="Arial"/>
              </a:defRPr>
            </a:pPr>
            <a:r>
              <a:rPr sz="2100"/>
              <a:t>But to clear up some possible confusion, let's now board a time machine</a:t>
            </a:r>
            <a:r>
              <a:t/>
            </a:r>
            <a:br/>
            <a:r>
              <a:rPr sz="1100"/>
              <a:t/>
            </a:r>
            <a:br>
              <a:rPr sz="1100"/>
            </a:br>
            <a:r>
              <a:rPr sz="2100"/>
              <a:t>and come forward a century or so:</a:t>
            </a:r>
          </a:p>
        </p:txBody>
      </p:sp>
      <p:sp>
        <p:nvSpPr>
          <p:cNvPr id="469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1325721"/>
            <a:ext cx="8915400" cy="5329079"/>
          </a:xfrm>
          <a:prstGeom prst="rect">
            <a:avLst/>
          </a:prstGeom>
        </p:spPr>
        <p:txBody>
          <a:bodyPr/>
          <a:lstStyle/>
          <a:p>
            <a:pPr defTabSz="905255">
              <a:tabLst>
                <a:tab pos="431800" algn="l"/>
              </a:tabLst>
              <a:defRPr sz="1782">
                <a:effectLst>
                  <a:outerShdw blurRad="37719" dist="37719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In 1897 J.J. Thompson discovers the </a:t>
            </a:r>
            <a:r>
              <a:rPr b="1">
                <a:solidFill>
                  <a:srgbClr val="34F20D"/>
                </a:solidFill>
              </a:rPr>
              <a:t>Electron</a:t>
            </a:r>
          </a:p>
          <a:p>
            <a:pPr defTabSz="905255">
              <a:tabLst>
                <a:tab pos="431800" algn="l"/>
              </a:tabLst>
              <a:defRPr sz="792">
                <a:effectLst>
                  <a:outerShdw blurRad="37719" dist="37719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905255">
              <a:tabLst>
                <a:tab pos="431800" algn="l"/>
              </a:tabLst>
              <a:defRPr sz="1782">
                <a:effectLst>
                  <a:outerShdw blurRad="37719" dist="37719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which is identified as the primary source of </a:t>
            </a:r>
            <a:r>
              <a:rPr>
                <a:solidFill>
                  <a:srgbClr val="34F20D"/>
                </a:solidFill>
              </a:rPr>
              <a:t>– charge</a:t>
            </a:r>
          </a:p>
          <a:p>
            <a:pPr defTabSz="905255">
              <a:tabLst>
                <a:tab pos="431800" algn="l"/>
              </a:tabLst>
              <a:defRPr sz="1386">
                <a:effectLst>
                  <a:outerShdw blurRad="37719" dist="37719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905255">
              <a:tabLst>
                <a:tab pos="431800" algn="l"/>
              </a:tabLst>
              <a:defRPr sz="1782">
                <a:effectLst>
                  <a:outerShdw blurRad="37719" dist="37719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In 1911 Ernest Rutherford discovers the </a:t>
            </a:r>
            <a:r>
              <a:rPr b="1">
                <a:solidFill>
                  <a:srgbClr val="FF7080"/>
                </a:solidFill>
              </a:rPr>
              <a:t>Proton</a:t>
            </a:r>
          </a:p>
          <a:p>
            <a:pPr defTabSz="905255">
              <a:tabLst>
                <a:tab pos="431800" algn="l"/>
              </a:tabLst>
              <a:defRPr sz="891">
                <a:effectLst>
                  <a:outerShdw blurRad="37719" dist="37719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905255">
              <a:tabLst>
                <a:tab pos="431800" algn="l"/>
              </a:tabLst>
              <a:defRPr sz="1782">
                <a:effectLst>
                  <a:outerShdw blurRad="37719" dist="37719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which is identified as the primary source of </a:t>
            </a:r>
            <a:r>
              <a:rPr>
                <a:solidFill>
                  <a:srgbClr val="FF7080"/>
                </a:solidFill>
              </a:rPr>
              <a:t>+ charge</a:t>
            </a:r>
          </a:p>
          <a:p>
            <a:pPr defTabSz="905255">
              <a:tabLst>
                <a:tab pos="431800" algn="l"/>
              </a:tabLst>
              <a:defRPr sz="1386">
                <a:effectLst>
                  <a:outerShdw blurRad="37719" dist="37719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905255">
              <a:tabLst>
                <a:tab pos="431800" algn="l"/>
              </a:tabLst>
              <a:defRPr sz="1782">
                <a:effectLst>
                  <a:outerShdw blurRad="37719" dist="37719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Over the first third of the 1900's nuclear physics evolves, figuring out that: </a:t>
            </a:r>
          </a:p>
          <a:p>
            <a:pPr defTabSz="905255">
              <a:tabLst>
                <a:tab pos="431800" algn="l"/>
              </a:tabLst>
              <a:defRPr sz="989">
                <a:effectLst>
                  <a:outerShdw blurRad="37719" dist="37719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905255">
              <a:tabLst>
                <a:tab pos="431800" algn="l"/>
              </a:tabLst>
              <a:defRPr sz="1782">
                <a:effectLst>
                  <a:outerShdw blurRad="37719" dist="37719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Protons are almost always locked up in the nuclei of atoms</a:t>
            </a:r>
          </a:p>
          <a:p>
            <a:pPr defTabSz="905255">
              <a:tabLst>
                <a:tab pos="431800" algn="l"/>
              </a:tabLst>
              <a:defRPr sz="989">
                <a:effectLst>
                  <a:outerShdw blurRad="37719" dist="37719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905255">
              <a:tabLst>
                <a:tab pos="431800" algn="l"/>
              </a:tabLst>
              <a:defRPr sz="1782">
                <a:effectLst>
                  <a:outerShdw blurRad="37719" dist="37719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While Electrons (as "quantum mechanical" clouds) are outside the nuclei</a:t>
            </a:r>
          </a:p>
          <a:p>
            <a:pPr defTabSz="905255">
              <a:tabLst>
                <a:tab pos="431800" algn="l"/>
              </a:tabLst>
              <a:defRPr sz="891">
                <a:effectLst>
                  <a:outerShdw blurRad="37719" dist="37719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905255">
              <a:tabLst>
                <a:tab pos="431800" algn="l"/>
              </a:tabLst>
              <a:defRPr sz="1782">
                <a:effectLst>
                  <a:outerShdw blurRad="37719" dist="37719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	and (for many atoms) they can be easily separated from those nuclei</a:t>
            </a:r>
          </a:p>
          <a:p>
            <a:pPr defTabSz="905255">
              <a:tabLst>
                <a:tab pos="431800" algn="l"/>
              </a:tabLst>
              <a:defRPr sz="989">
                <a:effectLst>
                  <a:outerShdw blurRad="37719" dist="37719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905255">
              <a:tabLst>
                <a:tab pos="431800" algn="l"/>
              </a:tabLst>
              <a:defRPr sz="1782">
                <a:effectLst>
                  <a:outerShdw blurRad="37719" dist="37719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=&gt; Electrons are almost always the </a:t>
            </a:r>
            <a:r>
              <a:rPr b="1"/>
              <a:t>only movable </a:t>
            </a:r>
            <a:r>
              <a:t>"electric charge"</a:t>
            </a:r>
          </a:p>
          <a:p>
            <a:pPr defTabSz="905255">
              <a:tabLst>
                <a:tab pos="431800" algn="l"/>
              </a:tabLst>
              <a:defRPr sz="2376">
                <a:effectLst>
                  <a:outerShdw blurRad="37719" dist="37719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 defTabSz="905255">
              <a:tabLst>
                <a:tab pos="431800" algn="l"/>
              </a:tabLst>
              <a:defRPr sz="1782" b="1">
                <a:solidFill>
                  <a:srgbClr val="FBC901"/>
                </a:solidFill>
                <a:effectLst>
                  <a:outerShdw blurRad="37719" dist="37719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So it took TWO CENTURIES to fully figure out "simple" electric fields!!</a:t>
            </a:r>
          </a:p>
        </p:txBody>
      </p:sp>
    </p:spTree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  <p:sp>
        <p:nvSpPr>
          <p:cNvPr id="472" name="Rectangle 2"/>
          <p:cNvSpPr txBox="1">
            <a:spLocks noGrp="1"/>
          </p:cNvSpPr>
          <p:nvPr>
            <p:ph type="title"/>
          </p:nvPr>
        </p:nvSpPr>
        <p:spPr>
          <a:xfrm>
            <a:off x="304800" y="76199"/>
            <a:ext cx="8534400" cy="675219"/>
          </a:xfrm>
          <a:prstGeom prst="rect">
            <a:avLst/>
          </a:prstGeom>
        </p:spPr>
        <p:txBody>
          <a:bodyPr/>
          <a:lstStyle>
            <a:lvl1pPr>
              <a:defRPr sz="2000" i="1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Moving on to:</a:t>
            </a:r>
          </a:p>
        </p:txBody>
      </p:sp>
      <p:sp>
        <p:nvSpPr>
          <p:cNvPr id="473" name="Rectangle 3"/>
          <p:cNvSpPr txBox="1">
            <a:spLocks noGrp="1"/>
          </p:cNvSpPr>
          <p:nvPr>
            <p:ph type="body" idx="1"/>
          </p:nvPr>
        </p:nvSpPr>
        <p:spPr>
          <a:xfrm>
            <a:off x="127000" y="1371600"/>
            <a:ext cx="9017000" cy="4419600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ts val="6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800" b="1">
                <a:solidFill>
                  <a:srgbClr val="FBC901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Magnetic Fields</a:t>
            </a:r>
          </a:p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 b="1">
                <a:latin typeface="+mj-lt"/>
                <a:ea typeface="+mj-ea"/>
                <a:cs typeface="+mj-cs"/>
                <a:sym typeface="Arial"/>
              </a:defRPr>
            </a:pPr>
            <a:r>
              <a:t>The BAD NEWS:  	</a:t>
            </a:r>
            <a:r>
              <a:rPr b="0"/>
              <a:t>It's about to get decidedly weirder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 b="1">
                <a:latin typeface="+mj-lt"/>
                <a:ea typeface="+mj-ea"/>
                <a:cs typeface="+mj-cs"/>
                <a:sym typeface="Arial"/>
              </a:defRPr>
            </a:pPr>
            <a:r>
              <a:t>The GOOD NEWS:  	</a:t>
            </a:r>
            <a:r>
              <a:rPr b="0"/>
              <a:t>I've created magnetic field demonstrations that DO work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				A whole lot of them (nine!)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				Which we can now use to FigureThisOut </a:t>
            </a:r>
          </a:p>
        </p:txBody>
      </p:sp>
    </p:spTree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  <p:sp>
        <p:nvSpPr>
          <p:cNvPr id="120" name="Rectangle 2"/>
          <p:cNvSpPr txBox="1">
            <a:spLocks noGrp="1"/>
          </p:cNvSpPr>
          <p:nvPr>
            <p:ph type="title"/>
          </p:nvPr>
        </p:nvSpPr>
        <p:spPr>
          <a:xfrm>
            <a:off x="304800" y="152400"/>
            <a:ext cx="8534400" cy="609600"/>
          </a:xfrm>
          <a:prstGeom prst="rect">
            <a:avLst/>
          </a:prstGeom>
        </p:spPr>
        <p:txBody>
          <a:bodyPr/>
          <a:lstStyle>
            <a:lvl1pPr>
              <a:defRPr sz="2200" i="1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But what do I mean by "a feel" for electricity &amp; magnetism?</a:t>
            </a:r>
          </a:p>
        </p:txBody>
      </p:sp>
      <p:sp>
        <p:nvSpPr>
          <p:cNvPr id="121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990600"/>
            <a:ext cx="8915400" cy="5334000"/>
          </a:xfrm>
          <a:prstGeom prst="rect">
            <a:avLst/>
          </a:prstGeom>
        </p:spPr>
        <p:txBody>
          <a:bodyPr/>
          <a:lstStyle/>
          <a:p>
            <a:pPr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Well, it will be useful to have basic answers to questions such as these:</a:t>
            </a:r>
          </a:p>
          <a:p>
            <a:pPr>
              <a:defRPr sz="1400" b="1">
                <a:solidFill>
                  <a:srgbClr val="FFCC00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defRPr sz="1800" b="1">
                <a:solidFill>
                  <a:srgbClr val="FFCC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	What ARE Electric and Magnetic Fields?</a:t>
            </a:r>
          </a:p>
          <a:p>
            <a:pPr>
              <a:spcBef>
                <a:spcPts val="300"/>
              </a:spcBef>
              <a:defRPr sz="1600" b="1">
                <a:latin typeface="+mj-lt"/>
                <a:ea typeface="+mj-ea"/>
                <a:cs typeface="+mj-cs"/>
                <a:sym typeface="Arial"/>
              </a:defRPr>
            </a:pPr>
            <a:r>
              <a:t>	</a:t>
            </a:r>
          </a:p>
          <a:p>
            <a:pPr>
              <a:defRPr sz="1800" b="1">
                <a:solidFill>
                  <a:srgbClr val="FFCC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	How are they different (or similar)?</a:t>
            </a:r>
          </a:p>
          <a:p>
            <a:pPr>
              <a:tabLst>
                <a:tab pos="444500" algn="l"/>
                <a:tab pos="901700" algn="l"/>
                <a:tab pos="1371600" algn="l"/>
              </a:tabLst>
              <a:defRPr sz="1600" b="1">
                <a:solidFill>
                  <a:srgbClr val="FFCC00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</a:tabLst>
              <a:defRPr sz="1800" b="1">
                <a:solidFill>
                  <a:srgbClr val="FFCC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		How and when they are created?</a:t>
            </a:r>
          </a:p>
          <a:p>
            <a:pPr>
              <a:tabLst>
                <a:tab pos="444500" algn="l"/>
                <a:tab pos="901700" algn="l"/>
                <a:tab pos="1371600" algn="l"/>
              </a:tabLst>
              <a:defRPr sz="1600" b="1">
                <a:solidFill>
                  <a:srgbClr val="FFCC00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</a:tabLst>
              <a:defRPr sz="1800" b="1">
                <a:solidFill>
                  <a:srgbClr val="FFCC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		What sort of things does each act upon (or not act upon)?</a:t>
            </a:r>
          </a:p>
          <a:p>
            <a:pPr>
              <a:tabLst>
                <a:tab pos="444500" algn="l"/>
                <a:tab pos="901700" algn="l"/>
                <a:tab pos="1371600" algn="l"/>
              </a:tabLst>
              <a:defRPr sz="1600" b="1">
                <a:solidFill>
                  <a:srgbClr val="FFCC00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</a:tabLst>
              <a:defRPr sz="1800" b="1">
                <a:solidFill>
                  <a:srgbClr val="FFCC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		Can they interact with one another?</a:t>
            </a:r>
          </a:p>
          <a:p>
            <a:pPr>
              <a:defRPr sz="16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What constitutes a basic answer?  An intuitive sense for how these things work</a:t>
            </a:r>
          </a:p>
          <a:p>
            <a:pPr>
              <a:defRPr sz="9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445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Which is very different from a complete mathematical answer </a:t>
            </a:r>
          </a:p>
          <a:p>
            <a:pPr>
              <a:tabLst>
                <a:tab pos="4445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445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	(which is instead required to finally </a:t>
            </a:r>
            <a:r>
              <a:rPr b="1"/>
              <a:t>engineer</a:t>
            </a:r>
            <a:r>
              <a:t> an Energy System)</a:t>
            </a:r>
          </a:p>
        </p:txBody>
      </p:sp>
    </p:spTree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457200"/>
          </a:xfrm>
          <a:prstGeom prst="rect">
            <a:avLst/>
          </a:prstGeom>
        </p:spPr>
        <p:txBody>
          <a:bodyPr/>
          <a:lstStyle>
            <a:lvl1pPr>
              <a:defRPr sz="2000" i="1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A necessary logistical digression:</a:t>
            </a:r>
          </a:p>
        </p:txBody>
      </p:sp>
      <p:sp>
        <p:nvSpPr>
          <p:cNvPr id="476" name="Rectangle 3"/>
          <p:cNvSpPr txBox="1">
            <a:spLocks noGrp="1"/>
          </p:cNvSpPr>
          <p:nvPr>
            <p:ph type="body" sz="half" idx="1"/>
          </p:nvPr>
        </p:nvSpPr>
        <p:spPr>
          <a:xfrm>
            <a:off x="127000" y="631686"/>
            <a:ext cx="9017000" cy="2362201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Videos CAN be embedded within PowerPoint files.  They can also be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called by PowerPoint files if they are at a known/fixed location on the same PC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9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But in my (painful) experience, both are great ways to lock up a personal computer 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And even when things DO work, video files still require long prior downloading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9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I thus leave videos on my server where they can be streamed from html webpages</a:t>
            </a:r>
          </a:p>
        </p:txBody>
      </p:sp>
      <p:sp>
        <p:nvSpPr>
          <p:cNvPr id="477" name="Rectangle 3"/>
          <p:cNvSpPr txBox="1"/>
          <p:nvPr/>
        </p:nvSpPr>
        <p:spPr>
          <a:xfrm>
            <a:off x="0" y="3352800"/>
            <a:ext cx="3657600" cy="24151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BC90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The nine video demonstrations</a:t>
            </a:r>
            <a:endParaRPr>
              <a:solidFill>
                <a:srgbClr val="FFFFFF"/>
              </a:solidFill>
            </a:endParaRPr>
          </a:p>
          <a:p>
            <a:pPr algn="ctr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000" b="0">
                <a:solidFill>
                  <a:srgbClr val="FBC90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BC90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we will now use to "figure out" </a:t>
            </a:r>
            <a:endParaRPr>
              <a:solidFill>
                <a:srgbClr val="FFFFFF"/>
              </a:solidFill>
            </a:endParaRPr>
          </a:p>
          <a:p>
            <a:pPr algn="ctr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000" b="0">
                <a:solidFill>
                  <a:srgbClr val="FBC90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BC90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magnetic fields are streamable </a:t>
            </a:r>
            <a:endParaRPr>
              <a:solidFill>
                <a:srgbClr val="FFFFFF"/>
              </a:solidFill>
            </a:endParaRPr>
          </a:p>
          <a:p>
            <a:pPr algn="ctr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000" b="0">
                <a:solidFill>
                  <a:srgbClr val="FBC90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BC90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from this note set's</a:t>
            </a:r>
            <a:endParaRPr>
              <a:solidFill>
                <a:srgbClr val="FFFFFF"/>
              </a:solidFill>
            </a:endParaRPr>
          </a:p>
          <a:p>
            <a:pPr algn="ctr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000" b="0">
                <a:solidFill>
                  <a:srgbClr val="FBC90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BC90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 </a:t>
            </a:r>
            <a:r>
              <a:rPr b="1"/>
              <a:t>Resources Webpage:</a:t>
            </a:r>
          </a:p>
        </p:txBody>
      </p:sp>
      <p:sp>
        <p:nvSpPr>
          <p:cNvPr id="478" name="Rectangle 3"/>
          <p:cNvSpPr txBox="1"/>
          <p:nvPr/>
        </p:nvSpPr>
        <p:spPr>
          <a:xfrm>
            <a:off x="5562600" y="3276600"/>
            <a:ext cx="3581400" cy="3433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That webpage is accessible via </a:t>
            </a:r>
          </a:p>
          <a:p>
            <a:pPr algn="ctr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5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this 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2"/>
              </a:rPr>
              <a:t>LINK</a:t>
            </a:r>
            <a:r>
              <a:t> OR this QR code:</a:t>
            </a:r>
          </a:p>
          <a:p>
            <a:pPr algn="ctr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OR via this explicit URL:</a:t>
            </a:r>
          </a:p>
          <a:p>
            <a:pPr algn="ctr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4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spcBef>
                <a:spcPts val="2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1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https://wecanfigurethisout.org/ENERGY/Web_notes/Electricity/Electricity%20and%20Magnetism%20-%20Supporting.htm</a:t>
            </a:r>
          </a:p>
        </p:txBody>
      </p:sp>
      <p:pic>
        <p:nvPicPr>
          <p:cNvPr id="479" name="Picture 9" descr="Picture 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04000" y="4189222"/>
            <a:ext cx="1532129" cy="1532130"/>
          </a:xfrm>
          <a:prstGeom prst="rect">
            <a:avLst/>
          </a:prstGeom>
          <a:ln w="12700">
            <a:miter lim="400000"/>
          </a:ln>
        </p:spPr>
      </p:pic>
      <p:pic>
        <p:nvPicPr>
          <p:cNvPr id="480" name="Picture 10" descr="Picture 10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905113" y="3025913"/>
            <a:ext cx="1529221" cy="3810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  <p:sp>
        <p:nvSpPr>
          <p:cNvPr id="483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533401"/>
          </a:xfrm>
          <a:prstGeom prst="rect">
            <a:avLst/>
          </a:prstGeom>
        </p:spPr>
        <p:txBody>
          <a:bodyPr/>
          <a:lstStyle>
            <a:lvl1pPr>
              <a:defRPr sz="2200" i="1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Starting at the beginning: What IS a magnet?</a:t>
            </a:r>
          </a:p>
        </p:txBody>
      </p:sp>
      <p:sp>
        <p:nvSpPr>
          <p:cNvPr id="484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685799"/>
            <a:ext cx="8915400" cy="5602813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 b="1">
                <a:solidFill>
                  <a:srgbClr val="FBC901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A classic magnet consists of: 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9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Iron, or alloys (mixtures) of iron, cobalt, nickel and "rare earth" elements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4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 b="1">
                <a:solidFill>
                  <a:srgbClr val="FBC901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Which have been exposed to another, intense, already-existing magnet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9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But then where did our</a:t>
            </a:r>
            <a:r>
              <a:rPr b="1"/>
              <a:t> </a:t>
            </a:r>
            <a:r>
              <a:t>FIRST</a:t>
            </a:r>
            <a:r>
              <a:rPr b="1"/>
              <a:t> </a:t>
            </a:r>
            <a:r>
              <a:t>magnet come from?  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9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	</a:t>
            </a:r>
            <a:r>
              <a:rPr b="1"/>
              <a:t>Answer: The earth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4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But that answer only raises other questions, such as: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9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How did the </a:t>
            </a:r>
            <a:r>
              <a:rPr b="1"/>
              <a:t>earth</a:t>
            </a:r>
            <a:r>
              <a:t> become magnetic?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9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And, as a rather weak magnet, how could the earth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		ultimately produce today's much stronger magnets?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4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The answer to both of those questions lies with the topic of </a:t>
            </a:r>
            <a:r>
              <a:rPr b="1"/>
              <a:t>electro-magnetism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9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Which we'll come to a bit later in this note set</a:t>
            </a:r>
          </a:p>
        </p:txBody>
      </p:sp>
    </p:spTree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Rectangle 2"/>
          <p:cNvSpPr txBox="1">
            <a:spLocks noGrp="1"/>
          </p:cNvSpPr>
          <p:nvPr>
            <p:ph type="title"/>
          </p:nvPr>
        </p:nvSpPr>
        <p:spPr>
          <a:xfrm>
            <a:off x="304800" y="76199"/>
            <a:ext cx="8534400" cy="675219"/>
          </a:xfrm>
          <a:prstGeom prst="rect">
            <a:avLst/>
          </a:prstGeom>
        </p:spPr>
        <p:txBody>
          <a:bodyPr/>
          <a:lstStyle>
            <a:lvl1pPr>
              <a:defRPr sz="2200" i="1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For now, a simpler question:  "What do magnets do?"</a:t>
            </a:r>
          </a:p>
        </p:txBody>
      </p:sp>
      <p:sp>
        <p:nvSpPr>
          <p:cNvPr id="487" name="Rectangle 3"/>
          <p:cNvSpPr txBox="1">
            <a:spLocks noGrp="1"/>
          </p:cNvSpPr>
          <p:nvPr>
            <p:ph type="body" idx="1"/>
          </p:nvPr>
        </p:nvSpPr>
        <p:spPr>
          <a:xfrm>
            <a:off x="152400" y="810687"/>
            <a:ext cx="8991600" cy="5602813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My students' response:  </a:t>
            </a:r>
            <a:r>
              <a:rPr b="1"/>
              <a:t>"They attract metals"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1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My second question: </a:t>
            </a:r>
            <a:r>
              <a:rPr b="1"/>
              <a:t>"Which metals?"  </a:t>
            </a:r>
            <a:r>
              <a:t>     Typical response: </a:t>
            </a:r>
            <a:r>
              <a:rPr b="1"/>
              <a:t>"Um . . . ALL metals"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4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Let's test that via my first video demonstration / experiment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For which I scrounged different types of metals around my home and lab 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 b="1">
                <a:solidFill>
                  <a:srgbClr val="FF66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Please now view demonstration #1 on the Resource Webpage:</a:t>
            </a:r>
          </a:p>
        </p:txBody>
      </p:sp>
      <p:pic>
        <p:nvPicPr>
          <p:cNvPr id="488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81200" y="3740784"/>
            <a:ext cx="5257800" cy="29648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09600"/>
          </a:xfrm>
          <a:prstGeom prst="rect">
            <a:avLst/>
          </a:prstGeom>
        </p:spPr>
        <p:txBody>
          <a:bodyPr/>
          <a:lstStyle>
            <a:lvl1pPr>
              <a:defRPr sz="2200" i="1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Results of that experiment:</a:t>
            </a:r>
          </a:p>
        </p:txBody>
      </p:sp>
      <p:sp>
        <p:nvSpPr>
          <p:cNvPr id="491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698500"/>
            <a:ext cx="8915400" cy="6019800"/>
          </a:xfrm>
          <a:prstGeom prst="rect">
            <a:avLst/>
          </a:prstGeom>
        </p:spPr>
        <p:txBody>
          <a:bodyPr/>
          <a:lstStyle/>
          <a:p>
            <a:pPr defTabSz="896111">
              <a:defRPr sz="1764">
                <a:solidFill>
                  <a:srgbClr val="FFCC00"/>
                </a:solidFill>
                <a:effectLst>
                  <a:outerShdw blurRad="37338" dist="37338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MY MAGNET ATTRACTED:  </a:t>
            </a:r>
            <a:r>
              <a:rPr>
                <a:solidFill>
                  <a:srgbClr val="FFFFFF"/>
                </a:solidFill>
              </a:rPr>
              <a:t>Iron </a:t>
            </a:r>
          </a:p>
          <a:p>
            <a:pPr defTabSz="896111">
              <a:defRPr sz="784">
                <a:effectLst>
                  <a:outerShdw blurRad="37338" dist="37338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96111">
              <a:defRPr sz="1764">
                <a:effectLst>
                  <a:outerShdw blurRad="37338" dist="37338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and a piece of ~ 98% Iron + ~ 2% carbon + trace impurities (a "steel")</a:t>
            </a:r>
          </a:p>
          <a:p>
            <a:pPr defTabSz="896111">
              <a:defRPr sz="1372">
                <a:solidFill>
                  <a:srgbClr val="FFCC00"/>
                </a:solidFill>
                <a:effectLst>
                  <a:outerShdw blurRad="37338" dist="37338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96111">
              <a:defRPr sz="1764">
                <a:solidFill>
                  <a:srgbClr val="FFCC00"/>
                </a:solidFill>
                <a:effectLst>
                  <a:outerShdw blurRad="37338" dist="37338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MY MAGNET DID NOT ATTRACT the elemental metals:</a:t>
            </a:r>
          </a:p>
          <a:p>
            <a:pPr defTabSz="896111">
              <a:defRPr sz="784">
                <a:effectLst>
                  <a:outerShdw blurRad="37338" dist="37338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96111">
              <a:defRPr sz="1764">
                <a:effectLst>
                  <a:outerShdw blurRad="37338" dist="37338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- Copper, aluminum, gold, silver, or tantalum</a:t>
            </a:r>
          </a:p>
          <a:p>
            <a:pPr defTabSz="896111">
              <a:defRPr sz="1372">
                <a:effectLst>
                  <a:outerShdw blurRad="37338" dist="37338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96111">
              <a:defRPr sz="1764">
                <a:solidFill>
                  <a:srgbClr val="FBC901"/>
                </a:solidFill>
                <a:effectLst>
                  <a:outerShdw blurRad="37338" dist="37338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MY MAGNET DID NOT ATTRACT mixtures (alloys) of:</a:t>
            </a:r>
          </a:p>
          <a:p>
            <a:pPr defTabSz="896111">
              <a:defRPr sz="784">
                <a:effectLst>
                  <a:outerShdw blurRad="37338" dist="37338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96111">
              <a:defRPr sz="1764">
                <a:effectLst>
                  <a:outerShdw blurRad="37338" dist="37338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Copper and zinc (= brass), </a:t>
            </a:r>
          </a:p>
          <a:p>
            <a:pPr defTabSz="896111">
              <a:defRPr sz="784">
                <a:effectLst>
                  <a:outerShdw blurRad="37338" dist="37338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96111">
              <a:defRPr sz="1764">
                <a:effectLst>
                  <a:outerShdw blurRad="37338" dist="37338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Copper + Antimony + Bismuth (= pewter)</a:t>
            </a:r>
          </a:p>
          <a:p>
            <a:pPr defTabSz="896111">
              <a:defRPr sz="784">
                <a:effectLst>
                  <a:outerShdw blurRad="37338" dist="37338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96111">
              <a:defRPr sz="1764">
                <a:effectLst>
                  <a:outerShdw blurRad="37338" dist="37338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~ 98% Iron + ~ 2% carbon + DIFFERENT trace impurities (other "steels")</a:t>
            </a:r>
          </a:p>
          <a:p>
            <a:pPr defTabSz="896111">
              <a:defRPr sz="1372">
                <a:effectLst>
                  <a:outerShdw blurRad="37338" dist="37338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96111">
              <a:defRPr sz="1764" b="1">
                <a:solidFill>
                  <a:srgbClr val="FBC901"/>
                </a:solidFill>
                <a:effectLst>
                  <a:outerShdw blurRad="37338" dist="37338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In fact, MAGNETS ATTRACT VERY FEW METALS, generally only:</a:t>
            </a:r>
          </a:p>
          <a:p>
            <a:pPr defTabSz="896111">
              <a:defRPr sz="784">
                <a:effectLst>
                  <a:outerShdw blurRad="37338" dist="37338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96111">
              <a:defRPr sz="1764">
                <a:effectLst>
                  <a:outerShdw blurRad="37338" dist="37338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- Iron and </a:t>
            </a:r>
            <a:r>
              <a:rPr b="1"/>
              <a:t>some</a:t>
            </a:r>
            <a:r>
              <a:t> iron mixtures (which is decidedly weird!)</a:t>
            </a:r>
          </a:p>
          <a:p>
            <a:pPr defTabSz="896111">
              <a:defRPr sz="784">
                <a:effectLst>
                  <a:outerShdw blurRad="37338" dist="37338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96111">
              <a:defRPr sz="1764">
                <a:effectLst>
                  <a:outerShdw blurRad="37338" dist="37338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- Nickel, cobalt, a few "rare earths," along with some mixtures of these</a:t>
            </a:r>
          </a:p>
          <a:p>
            <a:pPr defTabSz="896111">
              <a:defRPr sz="784">
                <a:effectLst>
                  <a:outerShdw blurRad="37338" dist="37338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 defTabSz="896111">
              <a:defRPr sz="1764" b="1">
                <a:effectLst>
                  <a:outerShdw blurRad="37338" dist="37338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~ The same raw materials used for MAKING magnets!</a:t>
            </a:r>
          </a:p>
        </p:txBody>
      </p:sp>
    </p:spTree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Rectangle 5"/>
          <p:cNvSpPr txBox="1"/>
          <p:nvPr/>
        </p:nvSpPr>
        <p:spPr>
          <a:xfrm>
            <a:off x="5791200" y="1809020"/>
            <a:ext cx="2590800" cy="7976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Photo: http://www.bbc.co.uk/schools/gcsebitesize/science/triple_aqa/keeping_things_moving/the_motor_effect/revision/2/</a:t>
            </a:r>
          </a:p>
        </p:txBody>
      </p:sp>
      <p:sp>
        <p:nvSpPr>
          <p:cNvPr id="494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533400"/>
          </a:xfrm>
          <a:prstGeom prst="rect">
            <a:avLst/>
          </a:prstGeom>
        </p:spPr>
        <p:txBody>
          <a:bodyPr/>
          <a:lstStyle>
            <a:lvl1pPr>
              <a:defRPr sz="2400" i="1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"Houston, we have a problem!"</a:t>
            </a:r>
          </a:p>
        </p:txBody>
      </p:sp>
      <p:sp>
        <p:nvSpPr>
          <p:cNvPr id="495" name="Rectangle 3"/>
          <p:cNvSpPr txBox="1">
            <a:spLocks noGrp="1"/>
          </p:cNvSpPr>
          <p:nvPr>
            <p:ph type="body" idx="1"/>
          </p:nvPr>
        </p:nvSpPr>
        <p:spPr>
          <a:xfrm>
            <a:off x="381000" y="685800"/>
            <a:ext cx="8763000" cy="6031826"/>
          </a:xfrm>
          <a:prstGeom prst="rect">
            <a:avLst/>
          </a:prstGeom>
        </p:spPr>
        <p:txBody>
          <a:bodyPr/>
          <a:lstStyle/>
          <a:p>
            <a:pPr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You </a:t>
            </a:r>
            <a:r>
              <a:rPr b="1"/>
              <a:t>know</a:t>
            </a:r>
            <a:r>
              <a:t> that recyclers use (electro) magnets to pull metal out of garbage:</a:t>
            </a:r>
          </a:p>
          <a:p>
            <a:pPr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  <a:endParaRPr sz="1800"/>
          </a:p>
          <a:p>
            <a:pPr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But, I've just shown you that magnets attract only </a:t>
            </a:r>
            <a:r>
              <a:rPr b="1"/>
              <a:t>iron and some steels</a:t>
            </a:r>
          </a:p>
          <a:p>
            <a:pPr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Plus a few rare combinations of other metals</a:t>
            </a:r>
          </a:p>
          <a:p>
            <a:pPr>
              <a:defRPr sz="12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So how DO we recycle, for instance, aluminum? </a:t>
            </a:r>
          </a:p>
          <a:p>
            <a:pPr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Which we DO recycle, and very efficiently: 80-90%</a:t>
            </a:r>
          </a:p>
          <a:p>
            <a:pPr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Because recycling takes ~ 1/20 the energy of extracting new aluminum</a:t>
            </a:r>
          </a:p>
          <a:p>
            <a:pPr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defRPr sz="1800">
                <a:solidFill>
                  <a:srgbClr val="FBC901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(I promise to explain how this is done by the end of this note set)</a:t>
            </a:r>
          </a:p>
        </p:txBody>
      </p:sp>
      <p:pic>
        <p:nvPicPr>
          <p:cNvPr id="496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29000" y="1143000"/>
            <a:ext cx="2057400" cy="2057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  <p:sp>
        <p:nvSpPr>
          <p:cNvPr id="499" name="Rectangle 2"/>
          <p:cNvSpPr txBox="1">
            <a:spLocks noGrp="1"/>
          </p:cNvSpPr>
          <p:nvPr>
            <p:ph type="title"/>
          </p:nvPr>
        </p:nvSpPr>
        <p:spPr>
          <a:xfrm>
            <a:off x="304800" y="76199"/>
            <a:ext cx="8534400" cy="675219"/>
          </a:xfrm>
          <a:prstGeom prst="rect">
            <a:avLst/>
          </a:prstGeom>
        </p:spPr>
        <p:txBody>
          <a:bodyPr/>
          <a:lstStyle>
            <a:lvl1pPr>
              <a:defRPr sz="2200" i="1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Proceeding to some other "basic questions"</a:t>
            </a:r>
          </a:p>
        </p:txBody>
      </p:sp>
      <p:sp>
        <p:nvSpPr>
          <p:cNvPr id="500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810687"/>
            <a:ext cx="8915400" cy="5602813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 b="1">
                <a:solidFill>
                  <a:srgbClr val="FBC901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How do magnets act upon one another?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 b="1">
                <a:solidFill>
                  <a:srgbClr val="FBC901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And from either that action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	Or our knowledge of how magnets affect the metals they DO affect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		Can we figure out: 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400" b="1">
                <a:solidFill>
                  <a:srgbClr val="FBC901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 b="1">
                <a:solidFill>
                  <a:srgbClr val="FBC901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What are Magnetic Fields?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 b="1">
                <a:solidFill>
                  <a:srgbClr val="FF66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Please now view demonstration #2 on the Resource Webpage:</a:t>
            </a:r>
          </a:p>
        </p:txBody>
      </p:sp>
      <p:pic>
        <p:nvPicPr>
          <p:cNvPr id="501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4938" y="4179608"/>
            <a:ext cx="3533663" cy="1992592"/>
          </a:xfrm>
          <a:prstGeom prst="rect">
            <a:avLst/>
          </a:prstGeom>
          <a:ln w="12700">
            <a:miter lim="400000"/>
          </a:ln>
        </p:spPr>
      </p:pic>
      <p:pic>
        <p:nvPicPr>
          <p:cNvPr id="502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55703" y="4197434"/>
            <a:ext cx="3326297" cy="1952726"/>
          </a:xfrm>
          <a:prstGeom prst="rect">
            <a:avLst/>
          </a:prstGeom>
          <a:ln w="12700">
            <a:miter lim="400000"/>
          </a:ln>
        </p:spPr>
      </p:pic>
      <p:sp>
        <p:nvSpPr>
          <p:cNvPr id="503" name="Right Arrow 7"/>
          <p:cNvSpPr/>
          <p:nvPr/>
        </p:nvSpPr>
        <p:spPr>
          <a:xfrm>
            <a:off x="4267200" y="4789208"/>
            <a:ext cx="609600" cy="68580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BC901"/>
          </a:solidFill>
          <a:ln w="12700">
            <a:solidFill>
              <a:srgbClr val="FFFFFF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Rectangle 5"/>
          <p:cNvSpPr txBox="1"/>
          <p:nvPr/>
        </p:nvSpPr>
        <p:spPr>
          <a:xfrm>
            <a:off x="6324600" y="2176489"/>
            <a:ext cx="2514600" cy="506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/>
          <a:p>
            <a:pPr algn="ctr">
              <a:defRPr sz="10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http://spmphysics.onlinetuition.com.my/2008/06/</a:t>
            </a:r>
            <a:endParaRPr sz="1200">
              <a:solidFill>
                <a:srgbClr val="E5FFFF"/>
              </a:solidFill>
            </a:endParaRPr>
          </a:p>
          <a:p>
            <a:pPr algn="ctr">
              <a:defRPr sz="10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introduction-to-magnetism-revision.html</a:t>
            </a:r>
          </a:p>
        </p:txBody>
      </p:sp>
      <p:sp>
        <p:nvSpPr>
          <p:cNvPr id="506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838200"/>
          </a:xfrm>
          <a:prstGeom prst="rect">
            <a:avLst/>
          </a:prstGeom>
        </p:spPr>
        <p:txBody>
          <a:bodyPr/>
          <a:lstStyle>
            <a:lvl1pPr>
              <a:defRPr sz="2000" i="1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From experiment / demonstration #2:</a:t>
            </a:r>
          </a:p>
        </p:txBody>
      </p:sp>
      <p:sp>
        <p:nvSpPr>
          <p:cNvPr id="507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838200"/>
            <a:ext cx="8763000" cy="5885736"/>
          </a:xfrm>
          <a:prstGeom prst="rect">
            <a:avLst/>
          </a:prstGeom>
        </p:spPr>
        <p:txBody>
          <a:bodyPr/>
          <a:lstStyle/>
          <a:p>
            <a:pPr>
              <a:tabLst>
                <a:tab pos="444500" algn="l"/>
                <a:tab pos="901700" algn="l"/>
                <a:tab pos="13716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The compass arrow and floating iron shavings suggested this pattern:</a:t>
            </a:r>
          </a:p>
          <a:p>
            <a:pPr>
              <a:tabLst>
                <a:tab pos="444500" algn="l"/>
                <a:tab pos="901700" algn="l"/>
                <a:tab pos="13716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</a:tabLst>
              <a:defRPr sz="16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</a:tabLst>
              <a:defRPr sz="1800">
                <a:solidFill>
                  <a:srgbClr val="FBC901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Our earlier </a:t>
            </a:r>
            <a:r>
              <a:rPr b="1"/>
              <a:t>Electric Field </a:t>
            </a:r>
            <a:r>
              <a:t>pattern mapped out the Electric Force upon charges</a:t>
            </a:r>
          </a:p>
          <a:p>
            <a:pPr>
              <a:tabLst>
                <a:tab pos="444500" algn="l"/>
                <a:tab pos="901700" algn="l"/>
                <a:tab pos="1371600" algn="l"/>
              </a:tabLst>
              <a:defRPr sz="800">
                <a:solidFill>
                  <a:srgbClr val="FBC901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</a:tabLst>
              <a:defRPr sz="1800">
                <a:solidFill>
                  <a:srgbClr val="FBC901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	So this new pattern might map out the Magnetic Force upon something</a:t>
            </a:r>
          </a:p>
          <a:p>
            <a:pPr>
              <a:tabLst>
                <a:tab pos="444500" algn="l"/>
                <a:tab pos="901700" algn="l"/>
                <a:tab pos="1371600" algn="l"/>
              </a:tabLst>
              <a:defRPr sz="14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But while the iron shavings condensed along such lines</a:t>
            </a:r>
          </a:p>
          <a:p>
            <a:pPr>
              <a:tabLst>
                <a:tab pos="444500" algn="l"/>
                <a:tab pos="901700" algn="l"/>
                <a:tab pos="1371600" algn="l"/>
              </a:tabLst>
              <a:defRPr sz="10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They then flowed </a:t>
            </a:r>
            <a:r>
              <a:rPr b="1"/>
              <a:t>both</a:t>
            </a:r>
            <a:r>
              <a:t> directions along the lines!</a:t>
            </a:r>
          </a:p>
          <a:p>
            <a:pPr>
              <a:tabLst>
                <a:tab pos="444500" algn="l"/>
                <a:tab pos="901700" algn="l"/>
                <a:tab pos="13716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	(toward whichever magnet end that was </a:t>
            </a:r>
            <a:r>
              <a:rPr b="1"/>
              <a:t>closest</a:t>
            </a:r>
            <a:r>
              <a:t> to them)</a:t>
            </a:r>
          </a:p>
        </p:txBody>
      </p:sp>
      <p:pic>
        <p:nvPicPr>
          <p:cNvPr id="508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71800" y="1371600"/>
            <a:ext cx="3200400" cy="23605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85800"/>
          </a:xfrm>
          <a:prstGeom prst="rect">
            <a:avLst/>
          </a:prstGeom>
        </p:spPr>
        <p:txBody>
          <a:bodyPr/>
          <a:lstStyle/>
          <a:p>
            <a:pPr>
              <a:defRPr sz="2000" i="1">
                <a:latin typeface="+mj-lt"/>
                <a:ea typeface="+mj-ea"/>
                <a:cs typeface="+mj-cs"/>
                <a:sym typeface="Arial"/>
              </a:defRPr>
            </a:pPr>
            <a:r>
              <a:t>Could the arrows instead map Magnetic Force upon other </a:t>
            </a:r>
            <a:r>
              <a:rPr b="1"/>
              <a:t>magnets?</a:t>
            </a:r>
          </a:p>
        </p:txBody>
      </p:sp>
      <p:sp>
        <p:nvSpPr>
          <p:cNvPr id="511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838200"/>
            <a:ext cx="8686800" cy="5334000"/>
          </a:xfrm>
          <a:prstGeom prst="rect">
            <a:avLst/>
          </a:prstGeom>
        </p:spPr>
        <p:txBody>
          <a:bodyPr/>
          <a:lstStyle/>
          <a:p>
            <a:pPr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No, that wasn't what we saw when we played with the pair of magnets</a:t>
            </a:r>
            <a:r>
              <a:rPr b="1"/>
              <a:t>  </a:t>
            </a:r>
          </a:p>
          <a:p>
            <a:pPr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445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The second magnet instead twirled around and/or danced off to right or left</a:t>
            </a:r>
          </a:p>
          <a:p>
            <a:pPr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AND / OR:</a:t>
            </a:r>
          </a:p>
        </p:txBody>
      </p:sp>
      <p:grpSp>
        <p:nvGrpSpPr>
          <p:cNvPr id="517" name="Group 13"/>
          <p:cNvGrpSpPr/>
          <p:nvPr/>
        </p:nvGrpSpPr>
        <p:grpSpPr>
          <a:xfrm>
            <a:off x="5562599" y="2057399"/>
            <a:ext cx="2590802" cy="4191001"/>
            <a:chOff x="0" y="0"/>
            <a:chExt cx="2590800" cy="4191000"/>
          </a:xfrm>
        </p:grpSpPr>
        <p:pic>
          <p:nvPicPr>
            <p:cNvPr id="512" name="Picture 5" descr="Picture 5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33400" y="762000"/>
              <a:ext cx="1555750" cy="1146175"/>
            </a:xfrm>
            <a:prstGeom prst="rect">
              <a:avLst/>
            </a:prstGeom>
            <a:ln w="57150" cap="flat">
              <a:solidFill>
                <a:srgbClr val="FFFFFF"/>
              </a:solidFill>
              <a:prstDash val="solid"/>
              <a:miter lim="800000"/>
            </a:ln>
            <a:effectLst/>
          </p:spPr>
        </p:pic>
        <p:pic>
          <p:nvPicPr>
            <p:cNvPr id="513" name="Picture 9" descr="Picture 9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76199" y="2349500"/>
              <a:ext cx="2497140" cy="1841500"/>
            </a:xfrm>
            <a:prstGeom prst="rect">
              <a:avLst/>
            </a:prstGeom>
            <a:ln w="57150" cap="flat">
              <a:solidFill>
                <a:srgbClr val="FFFFFF"/>
              </a:solidFill>
              <a:prstDash val="solid"/>
              <a:miter lim="800000"/>
            </a:ln>
            <a:effectLst/>
          </p:spPr>
        </p:pic>
        <p:sp>
          <p:nvSpPr>
            <p:cNvPr id="514" name="Straight Arrow Connector 11"/>
            <p:cNvSpPr/>
            <p:nvPr/>
          </p:nvSpPr>
          <p:spPr>
            <a:xfrm flipV="1">
              <a:off x="1370013" y="-1"/>
              <a:ext cx="1588" cy="533401"/>
            </a:xfrm>
            <a:prstGeom prst="line">
              <a:avLst/>
            </a:prstGeom>
            <a:noFill/>
            <a:ln w="57150" cap="flat">
              <a:solidFill>
                <a:srgbClr val="FFCC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15" name="Straight Arrow Connector 12"/>
            <p:cNvSpPr/>
            <p:nvPr/>
          </p:nvSpPr>
          <p:spPr>
            <a:xfrm flipV="1">
              <a:off x="2284413" y="152399"/>
              <a:ext cx="306388" cy="457201"/>
            </a:xfrm>
            <a:prstGeom prst="line">
              <a:avLst/>
            </a:prstGeom>
            <a:noFill/>
            <a:ln w="57150" cap="flat">
              <a:solidFill>
                <a:srgbClr val="FFCC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16" name="Straight Arrow Connector 14"/>
            <p:cNvSpPr/>
            <p:nvPr/>
          </p:nvSpPr>
          <p:spPr>
            <a:xfrm flipH="1" flipV="1">
              <a:off x="-1" y="152399"/>
              <a:ext cx="304801" cy="381001"/>
            </a:xfrm>
            <a:prstGeom prst="line">
              <a:avLst/>
            </a:prstGeom>
            <a:noFill/>
            <a:ln w="57150" cap="flat">
              <a:solidFill>
                <a:srgbClr val="FFCC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530" name="Group 12"/>
          <p:cNvGrpSpPr/>
          <p:nvPr/>
        </p:nvGrpSpPr>
        <p:grpSpPr>
          <a:xfrm>
            <a:off x="703263" y="1981199"/>
            <a:ext cx="2497137" cy="4343401"/>
            <a:chOff x="0" y="0"/>
            <a:chExt cx="2497136" cy="4343400"/>
          </a:xfrm>
        </p:grpSpPr>
        <p:grpSp>
          <p:nvGrpSpPr>
            <p:cNvPr id="520" name="Picture 17"/>
            <p:cNvGrpSpPr/>
            <p:nvPr/>
          </p:nvGrpSpPr>
          <p:grpSpPr>
            <a:xfrm>
              <a:off x="457200" y="533400"/>
              <a:ext cx="1554162" cy="1146175"/>
              <a:chOff x="0" y="0"/>
              <a:chExt cx="1554161" cy="1146175"/>
            </a:xfrm>
          </p:grpSpPr>
          <p:sp>
            <p:nvSpPr>
              <p:cNvPr id="518" name="Rectangle"/>
              <p:cNvSpPr/>
              <p:nvPr/>
            </p:nvSpPr>
            <p:spPr>
              <a:xfrm>
                <a:off x="0" y="0"/>
                <a:ext cx="1554162" cy="1146175"/>
              </a:xfrm>
              <a:prstGeom prst="rect">
                <a:avLst/>
              </a:prstGeom>
              <a:solidFill>
                <a:srgbClr val="FFCC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pic>
            <p:nvPicPr>
              <p:cNvPr id="519" name="image19.png" descr="image19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0" y="0"/>
                <a:ext cx="1554162" cy="1146175"/>
              </a:xfrm>
              <a:prstGeom prst="rect">
                <a:avLst/>
              </a:prstGeom>
              <a:ln w="5715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</p:pic>
        </p:grpSp>
        <p:pic>
          <p:nvPicPr>
            <p:cNvPr id="521" name="Picture 18" descr="Picture 18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2501900"/>
              <a:ext cx="2497137" cy="1841500"/>
            </a:xfrm>
            <a:prstGeom prst="rect">
              <a:avLst/>
            </a:prstGeom>
            <a:ln w="57150" cap="flat">
              <a:solidFill>
                <a:srgbClr val="FFFFFF"/>
              </a:solidFill>
              <a:prstDash val="solid"/>
              <a:miter lim="800000"/>
            </a:ln>
            <a:effectLst/>
          </p:spPr>
        </p:pic>
        <p:grpSp>
          <p:nvGrpSpPr>
            <p:cNvPr id="525" name="Curved Down Arrow 22"/>
            <p:cNvGrpSpPr/>
            <p:nvPr/>
          </p:nvGrpSpPr>
          <p:grpSpPr>
            <a:xfrm>
              <a:off x="668337" y="-1"/>
              <a:ext cx="1212671" cy="381002"/>
              <a:chOff x="0" y="0"/>
              <a:chExt cx="1212669" cy="381000"/>
            </a:xfrm>
          </p:grpSpPr>
          <p:sp>
            <p:nvSpPr>
              <p:cNvPr id="522" name="Shape"/>
              <p:cNvSpPr/>
              <p:nvPr/>
            </p:nvSpPr>
            <p:spPr>
              <a:xfrm>
                <a:off x="0" y="0"/>
                <a:ext cx="1212670" cy="381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020" y="21600"/>
                    </a:moveTo>
                    <a:lnTo>
                      <a:pt x="18207" y="18280"/>
                    </a:lnTo>
                    <a:lnTo>
                      <a:pt x="19459" y="18280"/>
                    </a:lnTo>
                    <a:lnTo>
                      <a:pt x="19459" y="18280"/>
                    </a:lnTo>
                    <a:cubicBezTo>
                      <a:pt x="18717" y="7759"/>
                      <a:pt x="14612" y="0"/>
                      <a:pt x="9787" y="0"/>
                    </a:cubicBezTo>
                    <a:lnTo>
                      <a:pt x="10677" y="0"/>
                    </a:lnTo>
                    <a:cubicBezTo>
                      <a:pt x="15502" y="0"/>
                      <a:pt x="19607" y="7759"/>
                      <a:pt x="20348" y="18280"/>
                    </a:cubicBezTo>
                    <a:lnTo>
                      <a:pt x="21600" y="18280"/>
                    </a:lnTo>
                    <a:close/>
                    <a:moveTo>
                      <a:pt x="10232" y="22"/>
                    </a:moveTo>
                    <a:cubicBezTo>
                      <a:pt x="5005" y="547"/>
                      <a:pt x="890" y="10052"/>
                      <a:pt x="890" y="21600"/>
                    </a:cubicBezTo>
                    <a:lnTo>
                      <a:pt x="0" y="21600"/>
                    </a:lnTo>
                    <a:cubicBezTo>
                      <a:pt x="0" y="9671"/>
                      <a:pt x="4382" y="0"/>
                      <a:pt x="9787" y="0"/>
                    </a:cubicBezTo>
                    <a:cubicBezTo>
                      <a:pt x="9936" y="0"/>
                      <a:pt x="10084" y="7"/>
                      <a:pt x="10232" y="22"/>
                    </a:cubicBezTo>
                    <a:close/>
                  </a:path>
                </a:pathLst>
              </a:custGeom>
              <a:solidFill>
                <a:srgbClr val="FFCC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23" name="Shape"/>
              <p:cNvSpPr/>
              <p:nvPr/>
            </p:nvSpPr>
            <p:spPr>
              <a:xfrm>
                <a:off x="0" y="0"/>
                <a:ext cx="574463" cy="381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2"/>
                    </a:moveTo>
                    <a:cubicBezTo>
                      <a:pt x="10566" y="547"/>
                      <a:pt x="1878" y="10052"/>
                      <a:pt x="1878" y="21600"/>
                    </a:cubicBezTo>
                    <a:lnTo>
                      <a:pt x="0" y="21600"/>
                    </a:lnTo>
                    <a:cubicBezTo>
                      <a:pt x="0" y="9671"/>
                      <a:pt x="9250" y="0"/>
                      <a:pt x="20661" y="0"/>
                    </a:cubicBezTo>
                    <a:cubicBezTo>
                      <a:pt x="20974" y="0"/>
                      <a:pt x="21287" y="7"/>
                      <a:pt x="21600" y="22"/>
                    </a:cubicBez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24" name="Line"/>
              <p:cNvSpPr/>
              <p:nvPr/>
            </p:nvSpPr>
            <p:spPr>
              <a:xfrm>
                <a:off x="0" y="0"/>
                <a:ext cx="1212670" cy="381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232" y="22"/>
                    </a:moveTo>
                    <a:cubicBezTo>
                      <a:pt x="5005" y="547"/>
                      <a:pt x="890" y="10052"/>
                      <a:pt x="890" y="21600"/>
                    </a:cubicBezTo>
                    <a:lnTo>
                      <a:pt x="0" y="21600"/>
                    </a:lnTo>
                    <a:cubicBezTo>
                      <a:pt x="0" y="9671"/>
                      <a:pt x="4382" y="0"/>
                      <a:pt x="9787" y="0"/>
                    </a:cubicBezTo>
                    <a:lnTo>
                      <a:pt x="10677" y="0"/>
                    </a:lnTo>
                    <a:cubicBezTo>
                      <a:pt x="15502" y="0"/>
                      <a:pt x="19607" y="7759"/>
                      <a:pt x="20348" y="18280"/>
                    </a:cubicBezTo>
                    <a:lnTo>
                      <a:pt x="21600" y="18280"/>
                    </a:lnTo>
                    <a:lnTo>
                      <a:pt x="20020" y="21600"/>
                    </a:lnTo>
                    <a:lnTo>
                      <a:pt x="18207" y="18280"/>
                    </a:lnTo>
                    <a:lnTo>
                      <a:pt x="19459" y="18280"/>
                    </a:lnTo>
                    <a:lnTo>
                      <a:pt x="19459" y="18280"/>
                    </a:lnTo>
                    <a:cubicBezTo>
                      <a:pt x="18717" y="7759"/>
                      <a:pt x="14612" y="0"/>
                      <a:pt x="9787" y="0"/>
                    </a:cubicBezTo>
                  </a:path>
                </a:pathLst>
              </a:custGeom>
              <a:noFill/>
              <a:ln w="12700" cap="flat">
                <a:solidFill>
                  <a:srgbClr val="FFCC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529" name="Curved Down Arrow 23"/>
            <p:cNvGrpSpPr/>
            <p:nvPr/>
          </p:nvGrpSpPr>
          <p:grpSpPr>
            <a:xfrm>
              <a:off x="668336" y="1828799"/>
              <a:ext cx="1212672" cy="381002"/>
              <a:chOff x="0" y="0"/>
              <a:chExt cx="1212670" cy="381000"/>
            </a:xfrm>
          </p:grpSpPr>
          <p:sp>
            <p:nvSpPr>
              <p:cNvPr id="526" name="Shape"/>
              <p:cNvSpPr/>
              <p:nvPr/>
            </p:nvSpPr>
            <p:spPr>
              <a:xfrm rot="10800000" flipH="1">
                <a:off x="0" y="0"/>
                <a:ext cx="1212670" cy="381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020" y="21600"/>
                    </a:moveTo>
                    <a:lnTo>
                      <a:pt x="18207" y="18280"/>
                    </a:lnTo>
                    <a:lnTo>
                      <a:pt x="19459" y="18280"/>
                    </a:lnTo>
                    <a:lnTo>
                      <a:pt x="19459" y="18280"/>
                    </a:lnTo>
                    <a:cubicBezTo>
                      <a:pt x="18717" y="7759"/>
                      <a:pt x="14612" y="0"/>
                      <a:pt x="9787" y="0"/>
                    </a:cubicBezTo>
                    <a:lnTo>
                      <a:pt x="10677" y="0"/>
                    </a:lnTo>
                    <a:cubicBezTo>
                      <a:pt x="15502" y="0"/>
                      <a:pt x="19607" y="7759"/>
                      <a:pt x="20348" y="18280"/>
                    </a:cubicBezTo>
                    <a:lnTo>
                      <a:pt x="21600" y="18280"/>
                    </a:lnTo>
                    <a:close/>
                    <a:moveTo>
                      <a:pt x="10232" y="22"/>
                    </a:moveTo>
                    <a:cubicBezTo>
                      <a:pt x="5005" y="547"/>
                      <a:pt x="890" y="10052"/>
                      <a:pt x="890" y="21600"/>
                    </a:cubicBezTo>
                    <a:lnTo>
                      <a:pt x="0" y="21600"/>
                    </a:lnTo>
                    <a:cubicBezTo>
                      <a:pt x="0" y="9671"/>
                      <a:pt x="4382" y="0"/>
                      <a:pt x="9787" y="0"/>
                    </a:cubicBezTo>
                    <a:cubicBezTo>
                      <a:pt x="9936" y="0"/>
                      <a:pt x="10084" y="7"/>
                      <a:pt x="10232" y="22"/>
                    </a:cubicBezTo>
                    <a:close/>
                  </a:path>
                </a:pathLst>
              </a:custGeom>
              <a:solidFill>
                <a:srgbClr val="FFCC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27" name="Shape"/>
              <p:cNvSpPr/>
              <p:nvPr/>
            </p:nvSpPr>
            <p:spPr>
              <a:xfrm rot="10800000" flipH="1">
                <a:off x="0" y="0"/>
                <a:ext cx="574463" cy="381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2"/>
                    </a:moveTo>
                    <a:cubicBezTo>
                      <a:pt x="10566" y="547"/>
                      <a:pt x="1878" y="10052"/>
                      <a:pt x="1878" y="21600"/>
                    </a:cubicBezTo>
                    <a:lnTo>
                      <a:pt x="0" y="21600"/>
                    </a:lnTo>
                    <a:cubicBezTo>
                      <a:pt x="0" y="9671"/>
                      <a:pt x="9250" y="0"/>
                      <a:pt x="20661" y="0"/>
                    </a:cubicBezTo>
                    <a:cubicBezTo>
                      <a:pt x="20974" y="0"/>
                      <a:pt x="21287" y="7"/>
                      <a:pt x="21600" y="22"/>
                    </a:cubicBez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28" name="Line"/>
              <p:cNvSpPr/>
              <p:nvPr/>
            </p:nvSpPr>
            <p:spPr>
              <a:xfrm rot="10800000" flipH="1">
                <a:off x="0" y="0"/>
                <a:ext cx="1212670" cy="381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232" y="22"/>
                    </a:moveTo>
                    <a:cubicBezTo>
                      <a:pt x="5005" y="547"/>
                      <a:pt x="890" y="10052"/>
                      <a:pt x="890" y="21600"/>
                    </a:cubicBezTo>
                    <a:lnTo>
                      <a:pt x="0" y="21600"/>
                    </a:lnTo>
                    <a:cubicBezTo>
                      <a:pt x="0" y="9671"/>
                      <a:pt x="4382" y="0"/>
                      <a:pt x="9787" y="0"/>
                    </a:cubicBezTo>
                    <a:lnTo>
                      <a:pt x="10677" y="0"/>
                    </a:lnTo>
                    <a:cubicBezTo>
                      <a:pt x="15502" y="0"/>
                      <a:pt x="19607" y="7759"/>
                      <a:pt x="20348" y="18280"/>
                    </a:cubicBezTo>
                    <a:lnTo>
                      <a:pt x="21600" y="18280"/>
                    </a:lnTo>
                    <a:lnTo>
                      <a:pt x="20020" y="21600"/>
                    </a:lnTo>
                    <a:lnTo>
                      <a:pt x="18207" y="18280"/>
                    </a:lnTo>
                    <a:lnTo>
                      <a:pt x="19459" y="18280"/>
                    </a:lnTo>
                    <a:lnTo>
                      <a:pt x="19459" y="18280"/>
                    </a:lnTo>
                    <a:cubicBezTo>
                      <a:pt x="18717" y="7759"/>
                      <a:pt x="14612" y="0"/>
                      <a:pt x="9787" y="0"/>
                    </a:cubicBezTo>
                  </a:path>
                </a:pathLst>
              </a:custGeom>
              <a:noFill/>
              <a:ln w="12700" cap="flat">
                <a:solidFill>
                  <a:srgbClr val="FFCC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</p:grpSp>
    </p:spTree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  <p:sp>
        <p:nvSpPr>
          <p:cNvPr id="533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85800"/>
          </a:xfrm>
          <a:prstGeom prst="rect">
            <a:avLst/>
          </a:prstGeom>
        </p:spPr>
        <p:txBody>
          <a:bodyPr/>
          <a:lstStyle>
            <a:lvl1pPr>
              <a:defRPr sz="2200" i="1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So whatever this was trying to show us:</a:t>
            </a:r>
          </a:p>
        </p:txBody>
      </p:sp>
      <p:sp>
        <p:nvSpPr>
          <p:cNvPr id="534" name="Rectangle 3"/>
          <p:cNvSpPr txBox="1">
            <a:spLocks noGrp="1"/>
          </p:cNvSpPr>
          <p:nvPr>
            <p:ph type="body" sz="half" idx="1"/>
          </p:nvPr>
        </p:nvSpPr>
        <p:spPr>
          <a:xfrm>
            <a:off x="228600" y="3276600"/>
            <a:ext cx="8686800" cy="2743200"/>
          </a:xfrm>
          <a:prstGeom prst="rect">
            <a:avLst/>
          </a:prstGeom>
        </p:spPr>
        <p:txBody>
          <a:bodyPr/>
          <a:lstStyle/>
          <a:p>
            <a:pPr defTabSz="832104">
              <a:spcBef>
                <a:spcPts val="300"/>
              </a:spcBef>
              <a:defRPr sz="1638" b="1">
                <a:solidFill>
                  <a:srgbClr val="FBC901"/>
                </a:solidFill>
                <a:effectLst>
                  <a:outerShdw blurRad="34671" dist="34671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It was NOT a simple force field map, such as that for Electric Fields</a:t>
            </a:r>
          </a:p>
          <a:p>
            <a:pPr defTabSz="832104">
              <a:defRPr sz="819">
                <a:effectLst>
                  <a:outerShdw blurRad="34671" dist="34671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32104">
              <a:spcBef>
                <a:spcPts val="300"/>
              </a:spcBef>
              <a:tabLst>
                <a:tab pos="393700" algn="l"/>
              </a:tabLst>
              <a:defRPr sz="1638">
                <a:effectLst>
                  <a:outerShdw blurRad="34671" dist="34671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Where arrows gave the force's direction, and spacing gave the force's intensity</a:t>
            </a:r>
          </a:p>
          <a:p>
            <a:pPr defTabSz="832104">
              <a:defRPr sz="1274">
                <a:effectLst>
                  <a:outerShdw blurRad="34671" dist="34671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32104">
              <a:spcBef>
                <a:spcPts val="300"/>
              </a:spcBef>
              <a:defRPr sz="1638" b="1">
                <a:solidFill>
                  <a:srgbClr val="FBC901"/>
                </a:solidFill>
                <a:effectLst>
                  <a:outerShdw blurRad="34671" dist="34671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But an alternative set of rules CAN account for MAGNET MOVEMENT:</a:t>
            </a:r>
          </a:p>
          <a:p>
            <a:pPr defTabSz="832104">
              <a:defRPr sz="819" b="1">
                <a:effectLst>
                  <a:outerShdw blurRad="34671" dist="34671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32104">
              <a:spcBef>
                <a:spcPts val="300"/>
              </a:spcBef>
              <a:defRPr sz="1638" b="1">
                <a:effectLst>
                  <a:outerShdw blurRad="34671" dist="34671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- Parallel "magnetic field lines" repel each other</a:t>
            </a:r>
          </a:p>
          <a:p>
            <a:pPr defTabSz="832104">
              <a:defRPr sz="819" b="1">
                <a:effectLst>
                  <a:outerShdw blurRad="34671" dist="34671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32104">
              <a:spcBef>
                <a:spcPts val="300"/>
              </a:spcBef>
              <a:defRPr sz="1638" b="1">
                <a:effectLst>
                  <a:outerShdw blurRad="34671" dist="34671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- Anti-Parallel "magnetic field lines" attract each other </a:t>
            </a:r>
          </a:p>
          <a:p>
            <a:pPr defTabSz="832104">
              <a:defRPr sz="637" b="1">
                <a:effectLst>
                  <a:outerShdw blurRad="34671" dist="34671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32104">
              <a:spcBef>
                <a:spcPts val="300"/>
              </a:spcBef>
              <a:defRPr sz="1638" b="1">
                <a:effectLst>
                  <a:outerShdw blurRad="34671" dist="34671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- The closer the lines are, the stronger the above effects</a:t>
            </a:r>
          </a:p>
        </p:txBody>
      </p:sp>
      <p:pic>
        <p:nvPicPr>
          <p:cNvPr id="535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95600" y="882650"/>
            <a:ext cx="3276600" cy="2237824"/>
          </a:xfrm>
          <a:prstGeom prst="rect">
            <a:avLst/>
          </a:prstGeom>
          <a:ln w="12700">
            <a:miter lim="400000"/>
          </a:ln>
        </p:spPr>
      </p:pic>
      <p:sp>
        <p:nvSpPr>
          <p:cNvPr id="536" name="Rectangle 5"/>
          <p:cNvSpPr txBox="1"/>
          <p:nvPr/>
        </p:nvSpPr>
        <p:spPr>
          <a:xfrm>
            <a:off x="6477000" y="1707420"/>
            <a:ext cx="2362200" cy="442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http://www.magnetyze.com/page/magnetic-fields.aspx</a:t>
            </a:r>
          </a:p>
        </p:txBody>
      </p:sp>
    </p:spTree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09600"/>
          </a:xfrm>
          <a:prstGeom prst="rect">
            <a:avLst/>
          </a:prstGeom>
        </p:spPr>
        <p:txBody>
          <a:bodyPr/>
          <a:lstStyle>
            <a:lvl1pPr>
              <a:defRPr sz="2200" i="1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Showing how those rules explain the magnets' movements:</a:t>
            </a:r>
          </a:p>
        </p:txBody>
      </p:sp>
      <p:sp>
        <p:nvSpPr>
          <p:cNvPr id="539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838200"/>
            <a:ext cx="8915400" cy="5334000"/>
          </a:xfrm>
          <a:prstGeom prst="rect">
            <a:avLst/>
          </a:prstGeom>
        </p:spPr>
        <p:txBody>
          <a:bodyPr/>
          <a:lstStyle/>
          <a:p>
            <a:pPr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Pushing parallel magnets together:		Pushing anti-parallel magnets together:</a:t>
            </a:r>
          </a:p>
          <a:p>
            <a:pPr algn="ctr">
              <a:defRPr sz="11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Parallel lines =&gt; Repulsion	  	    Anti-parallel lines =&gt; Attraction</a:t>
            </a:r>
          </a:p>
        </p:txBody>
      </p:sp>
      <p:grpSp>
        <p:nvGrpSpPr>
          <p:cNvPr id="544" name="Group 12"/>
          <p:cNvGrpSpPr/>
          <p:nvPr/>
        </p:nvGrpSpPr>
        <p:grpSpPr>
          <a:xfrm>
            <a:off x="1064157" y="1817235"/>
            <a:ext cx="2136244" cy="4964566"/>
            <a:chOff x="0" y="0"/>
            <a:chExt cx="2136243" cy="4964565"/>
          </a:xfrm>
        </p:grpSpPr>
        <p:sp>
          <p:nvSpPr>
            <p:cNvPr id="540" name="Straight Arrow Connector 11"/>
            <p:cNvSpPr/>
            <p:nvPr/>
          </p:nvSpPr>
          <p:spPr>
            <a:xfrm>
              <a:off x="1066800" y="4267200"/>
              <a:ext cx="243" cy="697366"/>
            </a:xfrm>
            <a:prstGeom prst="line">
              <a:avLst/>
            </a:prstGeom>
            <a:noFill/>
            <a:ln w="57150" cap="flat">
              <a:solidFill>
                <a:srgbClr val="FFCC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541" name="Picture 5" descr="Picture 5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644" y="838201"/>
              <a:ext cx="2133600" cy="1571897"/>
            </a:xfrm>
            <a:prstGeom prst="rect">
              <a:avLst/>
            </a:prstGeom>
            <a:ln w="57150" cap="flat">
              <a:solidFill>
                <a:srgbClr val="FFFFFF"/>
              </a:solidFill>
              <a:prstDash val="solid"/>
              <a:miter lim="800000"/>
            </a:ln>
            <a:effectLst/>
          </p:spPr>
        </p:pic>
        <p:pic>
          <p:nvPicPr>
            <p:cNvPr id="542" name="Picture 9" descr="Picture 9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2552317"/>
              <a:ext cx="2118785" cy="1562485"/>
            </a:xfrm>
            <a:prstGeom prst="rect">
              <a:avLst/>
            </a:prstGeom>
            <a:ln w="57150" cap="flat">
              <a:solidFill>
                <a:srgbClr val="FFFFFF"/>
              </a:solidFill>
              <a:prstDash val="solid"/>
              <a:miter lim="800000"/>
            </a:ln>
            <a:effectLst/>
          </p:spPr>
        </p:pic>
        <p:sp>
          <p:nvSpPr>
            <p:cNvPr id="543" name="Straight Arrow Connector 11"/>
            <p:cNvSpPr/>
            <p:nvPr/>
          </p:nvSpPr>
          <p:spPr>
            <a:xfrm flipV="1">
              <a:off x="1066800" y="0"/>
              <a:ext cx="1589" cy="685801"/>
            </a:xfrm>
            <a:prstGeom prst="line">
              <a:avLst/>
            </a:prstGeom>
            <a:noFill/>
            <a:ln w="57150" cap="flat">
              <a:solidFill>
                <a:srgbClr val="FFCC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549" name="Group 14"/>
          <p:cNvGrpSpPr/>
          <p:nvPr/>
        </p:nvGrpSpPr>
        <p:grpSpPr>
          <a:xfrm>
            <a:off x="5943599" y="1817234"/>
            <a:ext cx="2136245" cy="4953002"/>
            <a:chOff x="0" y="0"/>
            <a:chExt cx="2136243" cy="4953000"/>
          </a:xfrm>
        </p:grpSpPr>
        <p:pic>
          <p:nvPicPr>
            <p:cNvPr id="545" name="Picture 5" descr="Picture 5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10800000">
              <a:off x="2644" y="838200"/>
              <a:ext cx="2133600" cy="1571897"/>
            </a:xfrm>
            <a:prstGeom prst="rect">
              <a:avLst/>
            </a:prstGeom>
            <a:ln w="57150" cap="flat">
              <a:solidFill>
                <a:srgbClr val="FFFFFF"/>
              </a:solidFill>
              <a:prstDash val="solid"/>
              <a:miter lim="800000"/>
            </a:ln>
            <a:effectLst/>
          </p:spPr>
        </p:pic>
        <p:pic>
          <p:nvPicPr>
            <p:cNvPr id="546" name="Picture 9" descr="Picture 9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2552317"/>
              <a:ext cx="2118785" cy="1562485"/>
            </a:xfrm>
            <a:prstGeom prst="rect">
              <a:avLst/>
            </a:prstGeom>
            <a:ln w="57150" cap="flat">
              <a:solidFill>
                <a:srgbClr val="FFFFFF"/>
              </a:solidFill>
              <a:prstDash val="solid"/>
              <a:miter lim="800000"/>
            </a:ln>
            <a:effectLst/>
          </p:spPr>
        </p:pic>
        <p:sp>
          <p:nvSpPr>
            <p:cNvPr id="547" name="Straight Arrow Connector 11"/>
            <p:cNvSpPr/>
            <p:nvPr/>
          </p:nvSpPr>
          <p:spPr>
            <a:xfrm>
              <a:off x="1069443" y="-1"/>
              <a:ext cx="243" cy="697366"/>
            </a:xfrm>
            <a:prstGeom prst="line">
              <a:avLst/>
            </a:prstGeom>
            <a:noFill/>
            <a:ln w="57150" cap="flat">
              <a:solidFill>
                <a:srgbClr val="FFCC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48" name="Straight Arrow Connector 13"/>
            <p:cNvSpPr/>
            <p:nvPr/>
          </p:nvSpPr>
          <p:spPr>
            <a:xfrm flipV="1">
              <a:off x="1069443" y="4267199"/>
              <a:ext cx="1589" cy="685802"/>
            </a:xfrm>
            <a:prstGeom prst="line">
              <a:avLst/>
            </a:prstGeom>
            <a:noFill/>
            <a:ln w="57150" cap="flat">
              <a:solidFill>
                <a:srgbClr val="FFCC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Rectangle 2"/>
          <p:cNvSpPr txBox="1">
            <a:spLocks noGrp="1"/>
          </p:cNvSpPr>
          <p:nvPr>
            <p:ph type="title"/>
          </p:nvPr>
        </p:nvSpPr>
        <p:spPr>
          <a:xfrm>
            <a:off x="0" y="76200"/>
            <a:ext cx="9144000" cy="609600"/>
          </a:xfrm>
          <a:prstGeom prst="rect">
            <a:avLst/>
          </a:prstGeom>
        </p:spPr>
        <p:txBody>
          <a:bodyPr/>
          <a:lstStyle/>
          <a:p>
            <a:pPr>
              <a:defRPr sz="2000" i="1">
                <a:latin typeface="+mj-lt"/>
                <a:ea typeface="+mj-ea"/>
                <a:cs typeface="+mj-cs"/>
                <a:sym typeface="Arial"/>
              </a:defRPr>
            </a:pPr>
            <a:r>
              <a:t>But electricity &amp; magnetism lessons are normally </a:t>
            </a:r>
            <a:r>
              <a:rPr b="1"/>
              <a:t>built</a:t>
            </a:r>
            <a:r>
              <a:t> upon mathematics</a:t>
            </a:r>
          </a:p>
        </p:txBody>
      </p:sp>
      <p:sp>
        <p:nvSpPr>
          <p:cNvPr id="124" name="Rectangle 3"/>
          <p:cNvSpPr txBox="1">
            <a:spLocks noGrp="1"/>
          </p:cNvSpPr>
          <p:nvPr>
            <p:ph type="body" idx="1"/>
          </p:nvPr>
        </p:nvSpPr>
        <p:spPr>
          <a:xfrm>
            <a:off x="152400" y="762000"/>
            <a:ext cx="8915400" cy="5923439"/>
          </a:xfrm>
          <a:prstGeom prst="rect">
            <a:avLst/>
          </a:prstGeom>
        </p:spPr>
        <p:txBody>
          <a:bodyPr/>
          <a:lstStyle/>
          <a:p>
            <a:pPr>
              <a:defRPr sz="1800" b="1">
                <a:latin typeface="+mj-lt"/>
                <a:ea typeface="+mj-ea"/>
                <a:cs typeface="+mj-cs"/>
                <a:sym typeface="Arial"/>
              </a:defRPr>
            </a:pPr>
            <a:r>
              <a:t>Especially in physics classes</a:t>
            </a:r>
          </a:p>
          <a:p>
            <a:pPr>
              <a:defRPr sz="9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44500" algn="l"/>
              </a:tabLst>
              <a:defRPr sz="1800" b="1">
                <a:latin typeface="+mj-lt"/>
                <a:ea typeface="+mj-ea"/>
                <a:cs typeface="+mj-cs"/>
                <a:sym typeface="Arial"/>
              </a:defRPr>
            </a:pPr>
            <a:r>
              <a:t>Further, those lessons generally START at the END of a very long story</a:t>
            </a:r>
          </a:p>
          <a:p>
            <a:pPr>
              <a:tabLst>
                <a:tab pos="444500" algn="l"/>
              </a:tabLst>
              <a:defRPr sz="9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445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Encapsulating more than a century of investigation in 4 + 1 (cryptic) equations:</a:t>
            </a:r>
          </a:p>
          <a:p>
            <a:pPr>
              <a:tabLst>
                <a:tab pos="444500" algn="l"/>
              </a:tabLst>
              <a:defRPr sz="14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44500" algn="l"/>
              </a:tabLst>
              <a:defRPr sz="1800" b="1">
                <a:solidFill>
                  <a:srgbClr val="FBC901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Maxwell's Equations:</a:t>
            </a:r>
          </a:p>
          <a:p>
            <a:pPr>
              <a:tabLst>
                <a:tab pos="4445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445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445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445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445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445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445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445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44500" algn="l"/>
              </a:tabLst>
              <a:defRPr sz="11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44500" algn="l"/>
              </a:tabLst>
              <a:defRPr sz="1800" b="1">
                <a:solidFill>
                  <a:srgbClr val="FBC901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The Lorentz Force Law:</a:t>
            </a:r>
          </a:p>
        </p:txBody>
      </p:sp>
      <p:pic>
        <p:nvPicPr>
          <p:cNvPr id="125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rcRect l="6457" t="6372" r="6457" b="6372"/>
          <a:stretch>
            <a:fillRect/>
          </a:stretch>
        </p:blipFill>
        <p:spPr>
          <a:xfrm>
            <a:off x="761999" y="2895600"/>
            <a:ext cx="3076576" cy="2438400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Rectangle 3"/>
          <p:cNvSpPr txBox="1"/>
          <p:nvPr/>
        </p:nvSpPr>
        <p:spPr>
          <a:xfrm>
            <a:off x="4038600" y="2895600"/>
            <a:ext cx="4953000" cy="39437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Where:	E = The </a:t>
            </a:r>
            <a:r>
              <a:rPr b="1"/>
              <a:t>Electric Field</a:t>
            </a:r>
            <a:r>
              <a:t>						</a:t>
            </a:r>
            <a:endParaRPr sz="1000"/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B = The </a:t>
            </a:r>
            <a:r>
              <a:rPr b="1"/>
              <a:t>Magnetic Field</a:t>
            </a:r>
            <a:r>
              <a:rPr sz="1000"/>
              <a:t>			</a:t>
            </a:r>
            <a:r>
              <a:t>	</a:t>
            </a:r>
          </a:p>
          <a:p>
            <a:pPr lvl="2"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ρ = Electrical charge / volume</a:t>
            </a:r>
          </a:p>
          <a:p>
            <a:pPr>
              <a:spcBef>
                <a:spcPts val="400"/>
              </a:spcBef>
              <a:defRPr sz="12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J = The flow of that charge</a:t>
            </a:r>
          </a:p>
          <a:p>
            <a:pPr>
              <a:spcBef>
                <a:spcPts val="400"/>
              </a:spcBef>
              <a:defRPr sz="24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defRPr b="0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Where:	q = The charge on an object</a:t>
            </a:r>
          </a:p>
          <a:p>
            <a:pPr>
              <a:defRPr b="0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defRPr b="0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	v = That charge's velocity</a:t>
            </a:r>
          </a:p>
          <a:p>
            <a:pPr>
              <a:defRPr sz="400" b="0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defRPr b="0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	      (relative to the magnetic field)</a:t>
            </a:r>
          </a:p>
        </p:txBody>
      </p:sp>
      <p:pic>
        <p:nvPicPr>
          <p:cNvPr id="127" name="Picture 10" descr="Picture 1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57300" y="6210300"/>
            <a:ext cx="1905000" cy="4055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09600"/>
          </a:xfrm>
          <a:prstGeom prst="rect">
            <a:avLst/>
          </a:prstGeom>
        </p:spPr>
        <p:txBody>
          <a:bodyPr/>
          <a:lstStyle>
            <a:lvl1pPr>
              <a:defRPr sz="2200" i="1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Or if pushed together while not perfectly aligned</a:t>
            </a:r>
          </a:p>
        </p:txBody>
      </p:sp>
      <p:sp>
        <p:nvSpPr>
          <p:cNvPr id="552" name="Rectangle 3"/>
          <p:cNvSpPr txBox="1">
            <a:spLocks noGrp="1"/>
          </p:cNvSpPr>
          <p:nvPr>
            <p:ph type="body" idx="1"/>
          </p:nvPr>
        </p:nvSpPr>
        <p:spPr>
          <a:xfrm>
            <a:off x="0" y="990600"/>
            <a:ext cx="9144000" cy="3924737"/>
          </a:xfrm>
          <a:prstGeom prst="rect">
            <a:avLst/>
          </a:prstGeom>
        </p:spPr>
        <p:txBody>
          <a:bodyPr/>
          <a:lstStyle/>
          <a:p>
            <a:pPr algn="ctr"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Lower Magnetic Lines are being pushed together more tightly =&gt; Stronger repulsion</a:t>
            </a:r>
          </a:p>
          <a:p>
            <a:pPr algn="ctr"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Producing (if released simultaneously), two magnets spinning away from each other:</a:t>
            </a:r>
          </a:p>
        </p:txBody>
      </p:sp>
      <p:grpSp>
        <p:nvGrpSpPr>
          <p:cNvPr id="557" name="Group 27"/>
          <p:cNvGrpSpPr/>
          <p:nvPr/>
        </p:nvGrpSpPr>
        <p:grpSpPr>
          <a:xfrm>
            <a:off x="2378294" y="1891961"/>
            <a:ext cx="4645231" cy="1342911"/>
            <a:chOff x="0" y="0"/>
            <a:chExt cx="4645229" cy="1342910"/>
          </a:xfrm>
        </p:grpSpPr>
        <p:pic>
          <p:nvPicPr>
            <p:cNvPr id="553" name="Picture 5" descr="Picture 5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20827753" flipH="1">
              <a:off x="84492" y="206506"/>
              <a:ext cx="1670539" cy="947046"/>
            </a:xfrm>
            <a:prstGeom prst="rect">
              <a:avLst/>
            </a:prstGeom>
            <a:ln w="57150" cap="flat">
              <a:solidFill>
                <a:srgbClr val="FFFFFF"/>
              </a:solidFill>
              <a:prstDash val="solid"/>
              <a:miter lim="800000"/>
            </a:ln>
            <a:effectLst/>
          </p:spPr>
        </p:pic>
        <p:sp>
          <p:nvSpPr>
            <p:cNvPr id="554" name="Straight Arrow Connector 14"/>
            <p:cNvSpPr/>
            <p:nvPr/>
          </p:nvSpPr>
          <p:spPr>
            <a:xfrm>
              <a:off x="1769653" y="0"/>
              <a:ext cx="1143001" cy="1588"/>
            </a:xfrm>
            <a:prstGeom prst="line">
              <a:avLst/>
            </a:prstGeom>
            <a:noFill/>
            <a:ln w="38100" cap="flat">
              <a:solidFill>
                <a:srgbClr val="FFCC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55" name="Straight Arrow Connector 20"/>
            <p:cNvSpPr/>
            <p:nvPr/>
          </p:nvSpPr>
          <p:spPr>
            <a:xfrm>
              <a:off x="1977087" y="958851"/>
              <a:ext cx="685801" cy="1588"/>
            </a:xfrm>
            <a:prstGeom prst="line">
              <a:avLst/>
            </a:prstGeom>
            <a:noFill/>
            <a:ln w="76200" cap="flat">
              <a:solidFill>
                <a:srgbClr val="FFCC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556" name="Picture 5" descr="Picture 5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11634408" flipH="1">
              <a:off x="2885367" y="208994"/>
              <a:ext cx="1670539" cy="947046"/>
            </a:xfrm>
            <a:prstGeom prst="rect">
              <a:avLst/>
            </a:prstGeom>
            <a:ln w="57150" cap="flat">
              <a:solidFill>
                <a:srgbClr val="FFFFFF"/>
              </a:solidFill>
              <a:prstDash val="solid"/>
              <a:miter lim="800000"/>
            </a:ln>
            <a:effectLst/>
          </p:spPr>
        </p:pic>
      </p:grpSp>
      <p:grpSp>
        <p:nvGrpSpPr>
          <p:cNvPr id="576" name="Group 34"/>
          <p:cNvGrpSpPr/>
          <p:nvPr/>
        </p:nvGrpSpPr>
        <p:grpSpPr>
          <a:xfrm>
            <a:off x="1386662" y="4187391"/>
            <a:ext cx="6444534" cy="2333046"/>
            <a:chOff x="0" y="0"/>
            <a:chExt cx="6444533" cy="2333045"/>
          </a:xfrm>
        </p:grpSpPr>
        <p:grpSp>
          <p:nvGrpSpPr>
            <p:cNvPr id="561" name="Curved Down Arrow 23"/>
            <p:cNvGrpSpPr/>
            <p:nvPr/>
          </p:nvGrpSpPr>
          <p:grpSpPr>
            <a:xfrm>
              <a:off x="4352821" y="44782"/>
              <a:ext cx="1424668" cy="868655"/>
              <a:chOff x="0" y="0"/>
              <a:chExt cx="1424666" cy="868653"/>
            </a:xfrm>
          </p:grpSpPr>
          <p:sp>
            <p:nvSpPr>
              <p:cNvPr id="558" name="Shape"/>
              <p:cNvSpPr/>
              <p:nvPr/>
            </p:nvSpPr>
            <p:spPr>
              <a:xfrm rot="20141666" flipH="1">
                <a:off x="826" y="279099"/>
                <a:ext cx="1423015" cy="3104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814" y="21600"/>
                    </a:moveTo>
                    <a:lnTo>
                      <a:pt x="19338" y="16056"/>
                    </a:lnTo>
                    <a:lnTo>
                      <a:pt x="20251" y="16056"/>
                    </a:lnTo>
                    <a:lnTo>
                      <a:pt x="20251" y="16056"/>
                    </a:lnTo>
                    <a:cubicBezTo>
                      <a:pt x="19053" y="6590"/>
                      <a:pt x="14968" y="0"/>
                      <a:pt x="10298" y="0"/>
                    </a:cubicBezTo>
                    <a:lnTo>
                      <a:pt x="10734" y="0"/>
                    </a:lnTo>
                    <a:cubicBezTo>
                      <a:pt x="15403" y="0"/>
                      <a:pt x="19489" y="6590"/>
                      <a:pt x="20687" y="16056"/>
                    </a:cubicBezTo>
                    <a:lnTo>
                      <a:pt x="21600" y="16056"/>
                    </a:lnTo>
                    <a:close/>
                    <a:moveTo>
                      <a:pt x="10516" y="5"/>
                    </a:moveTo>
                    <a:lnTo>
                      <a:pt x="10516" y="5"/>
                    </a:lnTo>
                    <a:cubicBezTo>
                      <a:pt x="4915" y="254"/>
                      <a:pt x="436" y="9849"/>
                      <a:pt x="436" y="21600"/>
                    </a:cubicBezTo>
                    <a:lnTo>
                      <a:pt x="0" y="21600"/>
                    </a:lnTo>
                    <a:cubicBezTo>
                      <a:pt x="0" y="9671"/>
                      <a:pt x="4611" y="0"/>
                      <a:pt x="10298" y="0"/>
                    </a:cubicBezTo>
                    <a:cubicBezTo>
                      <a:pt x="10371" y="0"/>
                      <a:pt x="10443" y="2"/>
                      <a:pt x="10516" y="5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59" name="Shape"/>
              <p:cNvSpPr/>
              <p:nvPr/>
            </p:nvSpPr>
            <p:spPr>
              <a:xfrm rot="20141666" flipH="1">
                <a:off x="698678" y="128820"/>
                <a:ext cx="692801" cy="3104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5"/>
                    </a:moveTo>
                    <a:lnTo>
                      <a:pt x="21600" y="5"/>
                    </a:lnTo>
                    <a:cubicBezTo>
                      <a:pt x="10095" y="254"/>
                      <a:pt x="895" y="9849"/>
                      <a:pt x="895" y="21600"/>
                    </a:cubicBezTo>
                    <a:lnTo>
                      <a:pt x="0" y="21600"/>
                    </a:lnTo>
                    <a:cubicBezTo>
                      <a:pt x="0" y="9671"/>
                      <a:pt x="9470" y="0"/>
                      <a:pt x="21152" y="0"/>
                    </a:cubicBezTo>
                    <a:cubicBezTo>
                      <a:pt x="21302" y="0"/>
                      <a:pt x="21451" y="2"/>
                      <a:pt x="21600" y="5"/>
                    </a:cubicBez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60" name="Line"/>
              <p:cNvSpPr/>
              <p:nvPr/>
            </p:nvSpPr>
            <p:spPr>
              <a:xfrm rot="20141666" flipH="1">
                <a:off x="826" y="279099"/>
                <a:ext cx="1423015" cy="3104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516" y="5"/>
                    </a:moveTo>
                    <a:lnTo>
                      <a:pt x="10516" y="5"/>
                    </a:lnTo>
                    <a:cubicBezTo>
                      <a:pt x="4915" y="254"/>
                      <a:pt x="436" y="9849"/>
                      <a:pt x="436" y="21600"/>
                    </a:cubicBezTo>
                    <a:lnTo>
                      <a:pt x="0" y="21600"/>
                    </a:lnTo>
                    <a:cubicBezTo>
                      <a:pt x="0" y="9671"/>
                      <a:pt x="4611" y="0"/>
                      <a:pt x="10298" y="0"/>
                    </a:cubicBezTo>
                    <a:lnTo>
                      <a:pt x="10734" y="0"/>
                    </a:lnTo>
                    <a:cubicBezTo>
                      <a:pt x="15403" y="0"/>
                      <a:pt x="19489" y="6590"/>
                      <a:pt x="20687" y="16056"/>
                    </a:cubicBezTo>
                    <a:lnTo>
                      <a:pt x="21600" y="16056"/>
                    </a:lnTo>
                    <a:lnTo>
                      <a:pt x="20814" y="21600"/>
                    </a:lnTo>
                    <a:lnTo>
                      <a:pt x="19338" y="16056"/>
                    </a:lnTo>
                    <a:lnTo>
                      <a:pt x="20251" y="16056"/>
                    </a:lnTo>
                    <a:lnTo>
                      <a:pt x="20251" y="16056"/>
                    </a:lnTo>
                    <a:cubicBezTo>
                      <a:pt x="19053" y="6590"/>
                      <a:pt x="14968" y="0"/>
                      <a:pt x="10298" y="0"/>
                    </a:cubicBezTo>
                  </a:path>
                </a:pathLst>
              </a:custGeom>
              <a:noFill/>
              <a:ln w="12700" cap="flat">
                <a:solidFill>
                  <a:srgbClr val="FF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pic>
          <p:nvPicPr>
            <p:cNvPr id="562" name="Picture 5" descr="Picture 5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1490898" flipH="1">
              <a:off x="204382" y="714657"/>
              <a:ext cx="1670539" cy="947046"/>
            </a:xfrm>
            <a:prstGeom prst="rect">
              <a:avLst/>
            </a:prstGeom>
            <a:ln w="57150" cap="flat">
              <a:solidFill>
                <a:srgbClr val="FFFFFF"/>
              </a:solidFill>
              <a:prstDash val="solid"/>
              <a:miter lim="800000"/>
            </a:ln>
            <a:effectLst/>
          </p:spPr>
        </p:pic>
        <p:grpSp>
          <p:nvGrpSpPr>
            <p:cNvPr id="566" name="Curved Down Arrow 25"/>
            <p:cNvGrpSpPr/>
            <p:nvPr/>
          </p:nvGrpSpPr>
          <p:grpSpPr>
            <a:xfrm>
              <a:off x="678997" y="-1"/>
              <a:ext cx="1307585" cy="929328"/>
              <a:chOff x="0" y="0"/>
              <a:chExt cx="1307583" cy="929327"/>
            </a:xfrm>
          </p:grpSpPr>
          <p:sp>
            <p:nvSpPr>
              <p:cNvPr id="563" name="Shape"/>
              <p:cNvSpPr/>
              <p:nvPr/>
            </p:nvSpPr>
            <p:spPr>
              <a:xfrm rot="1786388">
                <a:off x="-10624" y="309436"/>
                <a:ext cx="1328831" cy="3104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732" y="21600"/>
                    </a:moveTo>
                    <a:lnTo>
                      <a:pt x="19178" y="16056"/>
                    </a:lnTo>
                    <a:lnTo>
                      <a:pt x="20156" y="16056"/>
                    </a:lnTo>
                    <a:lnTo>
                      <a:pt x="20156" y="16056"/>
                    </a:lnTo>
                    <a:cubicBezTo>
                      <a:pt x="18963" y="6590"/>
                      <a:pt x="14897" y="0"/>
                      <a:pt x="10249" y="0"/>
                    </a:cubicBezTo>
                    <a:lnTo>
                      <a:pt x="10716" y="0"/>
                    </a:lnTo>
                    <a:cubicBezTo>
                      <a:pt x="15364" y="0"/>
                      <a:pt x="19430" y="6590"/>
                      <a:pt x="20622" y="16056"/>
                    </a:cubicBezTo>
                    <a:lnTo>
                      <a:pt x="21600" y="16056"/>
                    </a:lnTo>
                    <a:close/>
                    <a:moveTo>
                      <a:pt x="10483" y="6"/>
                    </a:moveTo>
                    <a:lnTo>
                      <a:pt x="10483" y="6"/>
                    </a:lnTo>
                    <a:cubicBezTo>
                      <a:pt x="4915" y="273"/>
                      <a:pt x="467" y="9862"/>
                      <a:pt x="467" y="21600"/>
                    </a:cubicBezTo>
                    <a:lnTo>
                      <a:pt x="0" y="21600"/>
                    </a:lnTo>
                    <a:cubicBezTo>
                      <a:pt x="0" y="9671"/>
                      <a:pt x="4589" y="0"/>
                      <a:pt x="10249" y="0"/>
                    </a:cubicBezTo>
                    <a:cubicBezTo>
                      <a:pt x="10327" y="0"/>
                      <a:pt x="10405" y="2"/>
                      <a:pt x="10483" y="6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64" name="Shape"/>
              <p:cNvSpPr/>
              <p:nvPr/>
            </p:nvSpPr>
            <p:spPr>
              <a:xfrm rot="1786388">
                <a:off x="34516" y="139629"/>
                <a:ext cx="644907" cy="3104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6"/>
                    </a:moveTo>
                    <a:lnTo>
                      <a:pt x="21600" y="6"/>
                    </a:lnTo>
                    <a:cubicBezTo>
                      <a:pt x="10127" y="273"/>
                      <a:pt x="962" y="9862"/>
                      <a:pt x="962" y="21600"/>
                    </a:cubicBezTo>
                    <a:lnTo>
                      <a:pt x="0" y="21600"/>
                    </a:lnTo>
                    <a:cubicBezTo>
                      <a:pt x="0" y="9671"/>
                      <a:pt x="9455" y="0"/>
                      <a:pt x="21119" y="0"/>
                    </a:cubicBezTo>
                    <a:cubicBezTo>
                      <a:pt x="21279" y="0"/>
                      <a:pt x="21440" y="2"/>
                      <a:pt x="21600" y="6"/>
                    </a:cubicBez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65" name="Line"/>
              <p:cNvSpPr/>
              <p:nvPr/>
            </p:nvSpPr>
            <p:spPr>
              <a:xfrm rot="1786388">
                <a:off x="-10624" y="309436"/>
                <a:ext cx="1328831" cy="3104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483" y="6"/>
                    </a:moveTo>
                    <a:lnTo>
                      <a:pt x="10483" y="6"/>
                    </a:lnTo>
                    <a:cubicBezTo>
                      <a:pt x="4915" y="273"/>
                      <a:pt x="467" y="9862"/>
                      <a:pt x="467" y="21600"/>
                    </a:cubicBezTo>
                    <a:lnTo>
                      <a:pt x="0" y="21600"/>
                    </a:lnTo>
                    <a:cubicBezTo>
                      <a:pt x="0" y="9671"/>
                      <a:pt x="4589" y="0"/>
                      <a:pt x="10249" y="0"/>
                    </a:cubicBezTo>
                    <a:lnTo>
                      <a:pt x="10716" y="0"/>
                    </a:lnTo>
                    <a:cubicBezTo>
                      <a:pt x="15364" y="0"/>
                      <a:pt x="19430" y="6590"/>
                      <a:pt x="20622" y="16056"/>
                    </a:cubicBezTo>
                    <a:lnTo>
                      <a:pt x="21600" y="16056"/>
                    </a:lnTo>
                    <a:lnTo>
                      <a:pt x="20732" y="21600"/>
                    </a:lnTo>
                    <a:lnTo>
                      <a:pt x="19178" y="16056"/>
                    </a:lnTo>
                    <a:lnTo>
                      <a:pt x="20156" y="16056"/>
                    </a:lnTo>
                    <a:lnTo>
                      <a:pt x="20156" y="16056"/>
                    </a:lnTo>
                    <a:cubicBezTo>
                      <a:pt x="18963" y="6590"/>
                      <a:pt x="14897" y="0"/>
                      <a:pt x="10249" y="0"/>
                    </a:cubicBezTo>
                  </a:path>
                </a:pathLst>
              </a:custGeom>
              <a:noFill/>
              <a:ln w="12700" cap="flat">
                <a:solidFill>
                  <a:srgbClr val="FF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pic>
          <p:nvPicPr>
            <p:cNvPr id="567" name="Picture 5" descr="Picture 5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9168190" flipH="1">
              <a:off x="4590986" y="683475"/>
              <a:ext cx="1670539" cy="947046"/>
            </a:xfrm>
            <a:prstGeom prst="rect">
              <a:avLst/>
            </a:prstGeom>
            <a:ln w="57150" cap="flat">
              <a:solidFill>
                <a:srgbClr val="FFFFFF"/>
              </a:solidFill>
              <a:prstDash val="solid"/>
              <a:miter lim="800000"/>
            </a:ln>
            <a:effectLst/>
          </p:spPr>
        </p:pic>
        <p:grpSp>
          <p:nvGrpSpPr>
            <p:cNvPr id="571" name="Curved Down Arrow 28"/>
            <p:cNvGrpSpPr/>
            <p:nvPr/>
          </p:nvGrpSpPr>
          <p:grpSpPr>
            <a:xfrm>
              <a:off x="5014398" y="1395350"/>
              <a:ext cx="1430136" cy="937696"/>
              <a:chOff x="0" y="0"/>
              <a:chExt cx="1430134" cy="937694"/>
            </a:xfrm>
          </p:grpSpPr>
          <p:sp>
            <p:nvSpPr>
              <p:cNvPr id="568" name="Shape"/>
              <p:cNvSpPr/>
              <p:nvPr/>
            </p:nvSpPr>
            <p:spPr>
              <a:xfrm rot="9169245" flipH="1">
                <a:off x="-9052" y="313620"/>
                <a:ext cx="1448239" cy="3104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834" y="21600"/>
                    </a:moveTo>
                    <a:lnTo>
                      <a:pt x="19378" y="16056"/>
                    </a:lnTo>
                    <a:lnTo>
                      <a:pt x="20275" y="16056"/>
                    </a:lnTo>
                    <a:lnTo>
                      <a:pt x="20275" y="16056"/>
                    </a:lnTo>
                    <a:cubicBezTo>
                      <a:pt x="19075" y="6590"/>
                      <a:pt x="14985" y="0"/>
                      <a:pt x="10310" y="0"/>
                    </a:cubicBezTo>
                    <a:lnTo>
                      <a:pt x="10738" y="0"/>
                    </a:lnTo>
                    <a:cubicBezTo>
                      <a:pt x="15413" y="0"/>
                      <a:pt x="19503" y="6590"/>
                      <a:pt x="20703" y="16056"/>
                    </a:cubicBezTo>
                    <a:lnTo>
                      <a:pt x="21600" y="16056"/>
                    </a:lnTo>
                    <a:close/>
                    <a:moveTo>
                      <a:pt x="10524" y="5"/>
                    </a:moveTo>
                    <a:lnTo>
                      <a:pt x="10524" y="5"/>
                    </a:lnTo>
                    <a:cubicBezTo>
                      <a:pt x="4915" y="249"/>
                      <a:pt x="428" y="9845"/>
                      <a:pt x="428" y="21600"/>
                    </a:cubicBezTo>
                    <a:lnTo>
                      <a:pt x="0" y="21600"/>
                    </a:lnTo>
                    <a:cubicBezTo>
                      <a:pt x="0" y="9671"/>
                      <a:pt x="4616" y="0"/>
                      <a:pt x="10310" y="0"/>
                    </a:cubicBezTo>
                    <a:cubicBezTo>
                      <a:pt x="10381" y="0"/>
                      <a:pt x="10453" y="2"/>
                      <a:pt x="10524" y="5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69" name="Shape"/>
              <p:cNvSpPr/>
              <p:nvPr/>
            </p:nvSpPr>
            <p:spPr>
              <a:xfrm rot="9169245" flipH="1">
                <a:off x="31946" y="483223"/>
                <a:ext cx="705628" cy="3104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5"/>
                    </a:moveTo>
                    <a:lnTo>
                      <a:pt x="21600" y="5"/>
                    </a:lnTo>
                    <a:cubicBezTo>
                      <a:pt x="10087" y="249"/>
                      <a:pt x="879" y="9845"/>
                      <a:pt x="879" y="21600"/>
                    </a:cubicBezTo>
                    <a:lnTo>
                      <a:pt x="0" y="21600"/>
                    </a:lnTo>
                    <a:cubicBezTo>
                      <a:pt x="0" y="9671"/>
                      <a:pt x="9474" y="0"/>
                      <a:pt x="21160" y="0"/>
                    </a:cubicBezTo>
                    <a:cubicBezTo>
                      <a:pt x="21307" y="0"/>
                      <a:pt x="21453" y="2"/>
                      <a:pt x="21600" y="5"/>
                    </a:cubicBez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70" name="Line"/>
              <p:cNvSpPr/>
              <p:nvPr/>
            </p:nvSpPr>
            <p:spPr>
              <a:xfrm rot="9169245" flipH="1">
                <a:off x="-9052" y="313620"/>
                <a:ext cx="1448239" cy="3104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524" y="5"/>
                    </a:moveTo>
                    <a:lnTo>
                      <a:pt x="10524" y="5"/>
                    </a:lnTo>
                    <a:cubicBezTo>
                      <a:pt x="4915" y="249"/>
                      <a:pt x="428" y="9845"/>
                      <a:pt x="428" y="21600"/>
                    </a:cubicBezTo>
                    <a:lnTo>
                      <a:pt x="0" y="21600"/>
                    </a:lnTo>
                    <a:cubicBezTo>
                      <a:pt x="0" y="9671"/>
                      <a:pt x="4616" y="0"/>
                      <a:pt x="10310" y="0"/>
                    </a:cubicBezTo>
                    <a:lnTo>
                      <a:pt x="10738" y="0"/>
                    </a:lnTo>
                    <a:cubicBezTo>
                      <a:pt x="15413" y="0"/>
                      <a:pt x="19503" y="6590"/>
                      <a:pt x="20703" y="16056"/>
                    </a:cubicBezTo>
                    <a:lnTo>
                      <a:pt x="21600" y="16056"/>
                    </a:lnTo>
                    <a:lnTo>
                      <a:pt x="20834" y="21600"/>
                    </a:lnTo>
                    <a:lnTo>
                      <a:pt x="19378" y="16056"/>
                    </a:lnTo>
                    <a:lnTo>
                      <a:pt x="20275" y="16056"/>
                    </a:lnTo>
                    <a:lnTo>
                      <a:pt x="20275" y="16056"/>
                    </a:lnTo>
                    <a:cubicBezTo>
                      <a:pt x="19075" y="6590"/>
                      <a:pt x="14985" y="0"/>
                      <a:pt x="10310" y="0"/>
                    </a:cubicBezTo>
                  </a:path>
                </a:pathLst>
              </a:custGeom>
              <a:noFill/>
              <a:ln w="12700" cap="flat">
                <a:solidFill>
                  <a:srgbClr val="FF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575" name="Curved Down Arrow 29"/>
            <p:cNvGrpSpPr/>
            <p:nvPr/>
          </p:nvGrpSpPr>
          <p:grpSpPr>
            <a:xfrm>
              <a:off x="-1" y="1414736"/>
              <a:ext cx="1339091" cy="828825"/>
              <a:chOff x="0" y="0"/>
              <a:chExt cx="1339089" cy="828823"/>
            </a:xfrm>
          </p:grpSpPr>
          <p:sp>
            <p:nvSpPr>
              <p:cNvPr id="572" name="Shape"/>
              <p:cNvSpPr/>
              <p:nvPr/>
            </p:nvSpPr>
            <p:spPr>
              <a:xfrm rot="12254961">
                <a:off x="5129" y="259184"/>
                <a:ext cx="1328831" cy="3104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732" y="21600"/>
                    </a:moveTo>
                    <a:lnTo>
                      <a:pt x="19178" y="16056"/>
                    </a:lnTo>
                    <a:lnTo>
                      <a:pt x="20156" y="16056"/>
                    </a:lnTo>
                    <a:lnTo>
                      <a:pt x="20156" y="16056"/>
                    </a:lnTo>
                    <a:cubicBezTo>
                      <a:pt x="18963" y="6590"/>
                      <a:pt x="14897" y="0"/>
                      <a:pt x="10249" y="0"/>
                    </a:cubicBezTo>
                    <a:lnTo>
                      <a:pt x="10716" y="0"/>
                    </a:lnTo>
                    <a:cubicBezTo>
                      <a:pt x="15364" y="0"/>
                      <a:pt x="19430" y="6590"/>
                      <a:pt x="20622" y="16056"/>
                    </a:cubicBezTo>
                    <a:lnTo>
                      <a:pt x="21600" y="16056"/>
                    </a:lnTo>
                    <a:close/>
                    <a:moveTo>
                      <a:pt x="10483" y="6"/>
                    </a:moveTo>
                    <a:lnTo>
                      <a:pt x="10483" y="6"/>
                    </a:lnTo>
                    <a:cubicBezTo>
                      <a:pt x="4915" y="273"/>
                      <a:pt x="467" y="9862"/>
                      <a:pt x="467" y="21600"/>
                    </a:cubicBezTo>
                    <a:lnTo>
                      <a:pt x="0" y="21600"/>
                    </a:lnTo>
                    <a:cubicBezTo>
                      <a:pt x="0" y="9671"/>
                      <a:pt x="4589" y="0"/>
                      <a:pt x="10249" y="0"/>
                    </a:cubicBezTo>
                    <a:cubicBezTo>
                      <a:pt x="10327" y="0"/>
                      <a:pt x="10405" y="2"/>
                      <a:pt x="10483" y="6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73" name="Shape"/>
              <p:cNvSpPr/>
              <p:nvPr/>
            </p:nvSpPr>
            <p:spPr>
              <a:xfrm rot="12254961">
                <a:off x="658881" y="399631"/>
                <a:ext cx="644907" cy="3104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6"/>
                    </a:moveTo>
                    <a:lnTo>
                      <a:pt x="21600" y="6"/>
                    </a:lnTo>
                    <a:cubicBezTo>
                      <a:pt x="10127" y="273"/>
                      <a:pt x="962" y="9862"/>
                      <a:pt x="962" y="21600"/>
                    </a:cubicBezTo>
                    <a:lnTo>
                      <a:pt x="0" y="21600"/>
                    </a:lnTo>
                    <a:cubicBezTo>
                      <a:pt x="0" y="9671"/>
                      <a:pt x="9455" y="0"/>
                      <a:pt x="21119" y="0"/>
                    </a:cubicBezTo>
                    <a:cubicBezTo>
                      <a:pt x="21279" y="0"/>
                      <a:pt x="21440" y="2"/>
                      <a:pt x="21600" y="6"/>
                    </a:cubicBez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74" name="Line"/>
              <p:cNvSpPr/>
              <p:nvPr/>
            </p:nvSpPr>
            <p:spPr>
              <a:xfrm rot="12254961">
                <a:off x="5129" y="259184"/>
                <a:ext cx="1328831" cy="3104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483" y="6"/>
                    </a:moveTo>
                    <a:lnTo>
                      <a:pt x="10483" y="6"/>
                    </a:lnTo>
                    <a:cubicBezTo>
                      <a:pt x="4915" y="273"/>
                      <a:pt x="467" y="9862"/>
                      <a:pt x="467" y="21600"/>
                    </a:cubicBezTo>
                    <a:lnTo>
                      <a:pt x="0" y="21600"/>
                    </a:lnTo>
                    <a:cubicBezTo>
                      <a:pt x="0" y="9671"/>
                      <a:pt x="4589" y="0"/>
                      <a:pt x="10249" y="0"/>
                    </a:cubicBezTo>
                    <a:lnTo>
                      <a:pt x="10716" y="0"/>
                    </a:lnTo>
                    <a:cubicBezTo>
                      <a:pt x="15364" y="0"/>
                      <a:pt x="19430" y="6590"/>
                      <a:pt x="20622" y="16056"/>
                    </a:cubicBezTo>
                    <a:lnTo>
                      <a:pt x="21600" y="16056"/>
                    </a:lnTo>
                    <a:lnTo>
                      <a:pt x="20732" y="21600"/>
                    </a:lnTo>
                    <a:lnTo>
                      <a:pt x="19178" y="16056"/>
                    </a:lnTo>
                    <a:lnTo>
                      <a:pt x="20156" y="16056"/>
                    </a:lnTo>
                    <a:lnTo>
                      <a:pt x="20156" y="16056"/>
                    </a:lnTo>
                    <a:cubicBezTo>
                      <a:pt x="18963" y="6590"/>
                      <a:pt x="14897" y="0"/>
                      <a:pt x="10249" y="0"/>
                    </a:cubicBezTo>
                  </a:path>
                </a:pathLst>
              </a:custGeom>
              <a:noFill/>
              <a:ln w="12700" cap="flat">
                <a:solidFill>
                  <a:srgbClr val="FF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</p:grpSp>
    </p:spTree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Rectangle 2"/>
          <p:cNvSpPr txBox="1">
            <a:spLocks noGrp="1"/>
          </p:cNvSpPr>
          <p:nvPr>
            <p:ph type="title"/>
          </p:nvPr>
        </p:nvSpPr>
        <p:spPr>
          <a:xfrm>
            <a:off x="304800" y="76199"/>
            <a:ext cx="8534400" cy="675219"/>
          </a:xfrm>
          <a:prstGeom prst="rect">
            <a:avLst/>
          </a:prstGeom>
        </p:spPr>
        <p:txBody>
          <a:bodyPr/>
          <a:lstStyle/>
          <a:p>
            <a:pPr>
              <a:defRPr sz="2200" i="1">
                <a:latin typeface="+mj-lt"/>
                <a:ea typeface="+mj-ea"/>
                <a:cs typeface="+mj-cs"/>
                <a:sym typeface="Arial"/>
              </a:defRPr>
            </a:pPr>
            <a:r>
              <a:t>But this is a class/website about </a:t>
            </a:r>
            <a:r>
              <a:rPr b="1"/>
              <a:t>Sustainable Energy Systems</a:t>
            </a:r>
          </a:p>
        </p:txBody>
      </p:sp>
      <p:sp>
        <p:nvSpPr>
          <p:cNvPr id="579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1026588"/>
            <a:ext cx="8915400" cy="5602812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The </a:t>
            </a:r>
            <a:r>
              <a:rPr b="1"/>
              <a:t>"electricity" </a:t>
            </a:r>
            <a:r>
              <a:t>of such Energy Systems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9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consists of </a:t>
            </a:r>
            <a:r>
              <a:rPr b="1"/>
              <a:t>charge</a:t>
            </a:r>
            <a:r>
              <a:t> being pushed along by the </a:t>
            </a:r>
            <a:r>
              <a:rPr b="1"/>
              <a:t>force</a:t>
            </a:r>
            <a:r>
              <a:t> of an </a:t>
            </a:r>
            <a:r>
              <a:rPr b="1"/>
              <a:t>Electric Field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900" b="1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Which makes our earlier observations of electric fields EXTREMELY RELEVANT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4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But Energy Systems make no comparable use of magnetism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9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Because we know of no practical way of transporting energy 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9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	by pushing </a:t>
            </a:r>
            <a:r>
              <a:rPr b="1"/>
              <a:t>magnets</a:t>
            </a:r>
            <a:r>
              <a:t> along under the force of </a:t>
            </a:r>
            <a:r>
              <a:rPr b="1"/>
              <a:t>Magnetic Fields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9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Which makes our observation of magnet movement ABSOLUTELY IRRELEVANT!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900" b="1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solidFill>
                  <a:srgbClr val="FBC901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However, "natural scientists" observed </a:t>
            </a:r>
            <a:r>
              <a:rPr b="1"/>
              <a:t>two more strange phenomena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000">
                <a:solidFill>
                  <a:srgbClr val="FBC901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solidFill>
                  <a:srgbClr val="FBC901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	That not only restored magnetism's </a:t>
            </a:r>
            <a:r>
              <a:rPr b="1"/>
              <a:t>RELEVANCE</a:t>
            </a:r>
            <a:r>
              <a:t> to electrical power systems,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000">
                <a:solidFill>
                  <a:srgbClr val="FBC901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solidFill>
                  <a:srgbClr val="FBC901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		they made magnetism the absolute </a:t>
            </a:r>
            <a:r>
              <a:rPr b="1"/>
              <a:t>BASIS</a:t>
            </a:r>
            <a:r>
              <a:t> of electrical power systems!</a:t>
            </a:r>
          </a:p>
        </p:txBody>
      </p:sp>
    </p:spTree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Rectangle 2"/>
          <p:cNvSpPr txBox="1">
            <a:spLocks noGrp="1"/>
          </p:cNvSpPr>
          <p:nvPr>
            <p:ph type="title"/>
          </p:nvPr>
        </p:nvSpPr>
        <p:spPr>
          <a:xfrm>
            <a:off x="304800" y="1"/>
            <a:ext cx="8534400" cy="685801"/>
          </a:xfrm>
          <a:prstGeom prst="rect">
            <a:avLst/>
          </a:prstGeom>
        </p:spPr>
        <p:txBody>
          <a:bodyPr/>
          <a:lstStyle/>
          <a:p>
            <a:pPr>
              <a:defRPr sz="2000" i="1">
                <a:latin typeface="+mj-lt"/>
                <a:ea typeface="+mj-ea"/>
                <a:cs typeface="+mj-cs"/>
                <a:sym typeface="Arial"/>
              </a:defRPr>
            </a:pPr>
            <a:r>
              <a:t>The first was discovered by Danish professor </a:t>
            </a:r>
            <a:r>
              <a:rPr b="1"/>
              <a:t>Hans Christian Ørsted</a:t>
            </a:r>
          </a:p>
        </p:txBody>
      </p:sp>
      <p:sp>
        <p:nvSpPr>
          <p:cNvPr id="582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747188"/>
            <a:ext cx="8788400" cy="5602813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Who, on 21 April 1820, was preparing a classroom lecture demonstration about </a:t>
            </a:r>
            <a:endParaRPr b="1"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</a:t>
            </a:r>
            <a:r>
              <a:rPr b="1"/>
              <a:t>Allessandro Volta's</a:t>
            </a:r>
            <a:r>
              <a:t> then recent invention of the "galvanic battery"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2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When he connected that battery to a long wire, 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by shear chance he happened to notice the deflection a of a nearby compass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His report of this caught the attention of French scientist </a:t>
            </a:r>
            <a:r>
              <a:rPr b="1"/>
              <a:t>André-Marie Ampère</a:t>
            </a:r>
            <a:r>
              <a:t>, 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who ultimately explained what we now call </a:t>
            </a:r>
            <a:r>
              <a:rPr b="1">
                <a:solidFill>
                  <a:srgbClr val="FBC901"/>
                </a:solidFill>
              </a:rPr>
              <a:t>electro-magnetism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6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 b="1">
                <a:solidFill>
                  <a:srgbClr val="FF66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Please now view demonstration #3 on the Resource Webpage:</a:t>
            </a:r>
          </a:p>
        </p:txBody>
      </p:sp>
      <p:pic>
        <p:nvPicPr>
          <p:cNvPr id="583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33600" y="4368800"/>
            <a:ext cx="4343400" cy="23794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533401"/>
          </a:xfrm>
          <a:prstGeom prst="rect">
            <a:avLst/>
          </a:prstGeom>
        </p:spPr>
        <p:txBody>
          <a:bodyPr/>
          <a:lstStyle>
            <a:lvl1pPr>
              <a:defRPr sz="2200" i="1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Did some of those names sound a bit familiar?</a:t>
            </a:r>
          </a:p>
        </p:txBody>
      </p:sp>
      <p:sp>
        <p:nvSpPr>
          <p:cNvPr id="586" name="Rectangle 3"/>
          <p:cNvSpPr txBox="1">
            <a:spLocks noGrp="1"/>
          </p:cNvSpPr>
          <p:nvPr>
            <p:ph type="body" idx="1"/>
          </p:nvPr>
        </p:nvSpPr>
        <p:spPr>
          <a:xfrm>
            <a:off x="152400" y="685799"/>
            <a:ext cx="8991600" cy="5602813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They should because (ultimately):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9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The unit of electrical energy, the </a:t>
            </a:r>
            <a:r>
              <a:rPr b="1">
                <a:solidFill>
                  <a:srgbClr val="FBC901"/>
                </a:solidFill>
              </a:rPr>
              <a:t>Volt</a:t>
            </a:r>
            <a:r>
              <a:t>, was named for Allessandro Volta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9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The unit of charge flow, the </a:t>
            </a:r>
            <a:r>
              <a:rPr b="1">
                <a:solidFill>
                  <a:srgbClr val="FBC901"/>
                </a:solidFill>
              </a:rPr>
              <a:t>Ampere</a:t>
            </a:r>
            <a:r>
              <a:t>, was named for André-Marie Ampère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9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A unit of Magnetic Field, the </a:t>
            </a:r>
            <a:r>
              <a:rPr b="1">
                <a:solidFill>
                  <a:srgbClr val="FBC901"/>
                </a:solidFill>
              </a:rPr>
              <a:t>Oersted</a:t>
            </a:r>
            <a:r>
              <a:t>, was named for Hans Christian Ørsted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Their combined discoveries uncovered the phenomenon of </a:t>
            </a:r>
            <a:r>
              <a:rPr b="1">
                <a:solidFill>
                  <a:srgbClr val="FBC901"/>
                </a:solidFill>
              </a:rPr>
              <a:t>ELECTRO-MAGNETISM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0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 b="1">
                <a:solidFill>
                  <a:srgbClr val="FBC901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= Charge flow in a wire producing magnetic field loops around that wire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Generally now depicted via a </a:t>
            </a:r>
            <a:r>
              <a:rPr b="1"/>
              <a:t>Right Hand Rule</a:t>
            </a:r>
            <a:r>
              <a:t>: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1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1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400">
                <a:latin typeface="+mj-lt"/>
                <a:ea typeface="+mj-ea"/>
                <a:cs typeface="+mj-cs"/>
                <a:sym typeface="Arial"/>
              </a:defRPr>
            </a:pPr>
            <a:r>
              <a:t>Also represented in my membership pin from the international</a:t>
            </a:r>
          </a:p>
          <a:p>
            <a:pPr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400">
                <a:latin typeface="+mj-lt"/>
                <a:ea typeface="+mj-ea"/>
                <a:cs typeface="+mj-cs"/>
                <a:sym typeface="Arial"/>
              </a:defRPr>
            </a:pPr>
            <a:r>
              <a:t>     Institute of Electrical and Electronic Engineers (IEEE):</a:t>
            </a:r>
          </a:p>
        </p:txBody>
      </p:sp>
      <p:sp>
        <p:nvSpPr>
          <p:cNvPr id="587" name="Rectangle 11"/>
          <p:cNvSpPr/>
          <p:nvPr/>
        </p:nvSpPr>
        <p:spPr>
          <a:xfrm>
            <a:off x="8532559" y="5884826"/>
            <a:ext cx="211874" cy="285767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594" name="Group"/>
          <p:cNvGrpSpPr/>
          <p:nvPr/>
        </p:nvGrpSpPr>
        <p:grpSpPr>
          <a:xfrm>
            <a:off x="5848830" y="4114667"/>
            <a:ext cx="2914170" cy="2286133"/>
            <a:chOff x="0" y="0"/>
            <a:chExt cx="2914169" cy="2286131"/>
          </a:xfrm>
        </p:grpSpPr>
        <p:pic>
          <p:nvPicPr>
            <p:cNvPr id="588" name="Picture 4" descr="Picture 4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914170" cy="22861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89" name="Rectangle 14"/>
            <p:cNvSpPr/>
            <p:nvPr/>
          </p:nvSpPr>
          <p:spPr>
            <a:xfrm>
              <a:off x="794522" y="285766"/>
              <a:ext cx="1271240" cy="285767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90" name="TextBox 15"/>
            <p:cNvSpPr txBox="1"/>
            <p:nvPr/>
          </p:nvSpPr>
          <p:spPr>
            <a:xfrm>
              <a:off x="745479" y="285766"/>
              <a:ext cx="1483113" cy="2888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>
                <a:defRPr sz="1400">
                  <a:solidFill>
                    <a:srgbClr val="FF708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r>
                <a:t>+</a:t>
              </a:r>
              <a:r>
                <a:rPr b="0"/>
                <a:t> Charge Flow</a:t>
              </a:r>
            </a:p>
          </p:txBody>
        </p:sp>
        <p:sp>
          <p:nvSpPr>
            <p:cNvPr id="591" name="Rectangle 12"/>
            <p:cNvSpPr/>
            <p:nvPr/>
          </p:nvSpPr>
          <p:spPr>
            <a:xfrm>
              <a:off x="837684" y="1029945"/>
              <a:ext cx="1150169" cy="221448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592" name="TextBox 13"/>
            <p:cNvSpPr txBox="1"/>
            <p:nvPr/>
          </p:nvSpPr>
          <p:spPr>
            <a:xfrm>
              <a:off x="737634" y="958503"/>
              <a:ext cx="1341864" cy="3133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>
                <a:defRPr sz="1600" b="0">
                  <a:solidFill>
                    <a:srgbClr val="0A85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r>
                <a:t>B</a:t>
              </a:r>
              <a:r>
                <a:rPr sz="1400"/>
                <a:t> </a:t>
              </a:r>
              <a:r>
                <a:rPr sz="1100"/>
                <a:t>Magnetic Field</a:t>
              </a:r>
            </a:p>
          </p:txBody>
        </p:sp>
        <p:sp>
          <p:nvSpPr>
            <p:cNvPr id="593" name="Right Triangle 7"/>
            <p:cNvSpPr/>
            <p:nvPr/>
          </p:nvSpPr>
          <p:spPr>
            <a:xfrm>
              <a:off x="90242" y="51597"/>
              <a:ext cx="292307" cy="714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pic>
        <p:nvPicPr>
          <p:cNvPr id="595" name="Picture 16" descr="Picture 1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09800" y="5956298"/>
            <a:ext cx="838200" cy="8409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Rectangle 3"/>
          <p:cNvSpPr txBox="1">
            <a:spLocks noGrp="1"/>
          </p:cNvSpPr>
          <p:nvPr>
            <p:ph type="body" sz="half" idx="1"/>
          </p:nvPr>
        </p:nvSpPr>
        <p:spPr>
          <a:xfrm>
            <a:off x="152400" y="647700"/>
            <a:ext cx="8915400" cy="2489200"/>
          </a:xfrm>
          <a:prstGeom prst="rect">
            <a:avLst/>
          </a:prstGeom>
        </p:spPr>
        <p:txBody>
          <a:bodyPr/>
          <a:lstStyle/>
          <a:p>
            <a:pPr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Well before the discovery of </a:t>
            </a:r>
            <a:r>
              <a:rPr>
                <a:solidFill>
                  <a:srgbClr val="34F20D"/>
                </a:solidFill>
              </a:rPr>
              <a:t>negative movable electrons </a:t>
            </a:r>
            <a:r>
              <a:t>and </a:t>
            </a:r>
            <a:r>
              <a:rPr>
                <a:solidFill>
                  <a:srgbClr val="FF7080"/>
                </a:solidFill>
              </a:rPr>
              <a:t>positive nuclear protons</a:t>
            </a:r>
          </a:p>
          <a:p>
            <a:pPr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Ampere didn't know what the charges were, and assumed both types could move</a:t>
            </a:r>
          </a:p>
          <a:p>
            <a:pPr>
              <a:tabLst>
                <a:tab pos="444500" algn="l"/>
                <a:tab pos="901700" algn="l"/>
              </a:tabLst>
              <a:defRPr sz="6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And he thus chose to state his rule in terms of moving </a:t>
            </a:r>
            <a:r>
              <a:rPr b="1"/>
              <a:t>positive</a:t>
            </a:r>
            <a:r>
              <a:t> charge</a:t>
            </a:r>
          </a:p>
          <a:p>
            <a:pPr>
              <a:tabLst>
                <a:tab pos="444500" algn="l"/>
                <a:tab pos="901700" algn="l"/>
              </a:tabLst>
              <a:defRPr sz="6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The magnetic field of moving </a:t>
            </a:r>
            <a:r>
              <a:rPr b="1"/>
              <a:t>negative</a:t>
            </a:r>
            <a:r>
              <a:t> charge loops in the </a:t>
            </a:r>
            <a:r>
              <a:rPr b="1"/>
              <a:t>opposite</a:t>
            </a:r>
            <a:r>
              <a:t> direction</a:t>
            </a:r>
          </a:p>
          <a:p>
            <a:pPr>
              <a:tabLst>
                <a:tab pos="444500" algn="l"/>
                <a:tab pos="901700" algn="l"/>
              </a:tabLst>
              <a:defRPr sz="10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tabLst>
                <a:tab pos="444500" algn="l"/>
                <a:tab pos="9017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But I find it easier to think of this as two separate rules:</a:t>
            </a:r>
          </a:p>
        </p:txBody>
      </p:sp>
      <p:sp>
        <p:nvSpPr>
          <p:cNvPr id="598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533400"/>
          </a:xfrm>
          <a:prstGeom prst="rect">
            <a:avLst/>
          </a:prstGeom>
        </p:spPr>
        <p:txBody>
          <a:bodyPr/>
          <a:lstStyle>
            <a:lvl1pPr>
              <a:defRPr sz="2000" i="1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But this was all done in the early/mid 1800's</a:t>
            </a:r>
          </a:p>
        </p:txBody>
      </p:sp>
      <p:sp>
        <p:nvSpPr>
          <p:cNvPr id="599" name="Rectangle 3"/>
          <p:cNvSpPr txBox="1"/>
          <p:nvPr/>
        </p:nvSpPr>
        <p:spPr>
          <a:xfrm>
            <a:off x="0" y="6172200"/>
            <a:ext cx="4572000" cy="3241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spcBef>
                <a:spcPts val="300"/>
              </a:spcBef>
              <a:defRPr sz="14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Thumb in direction of </a:t>
            </a:r>
            <a:r>
              <a:rPr b="1">
                <a:solidFill>
                  <a:srgbClr val="FF7080"/>
                </a:solidFill>
              </a:rPr>
              <a:t>+ charge </a:t>
            </a:r>
            <a:r>
              <a:t>flow,</a:t>
            </a:r>
            <a:endParaRPr sz="300"/>
          </a:p>
          <a:p>
            <a:pPr algn="ctr">
              <a:spcBef>
                <a:spcPts val="300"/>
              </a:spcBef>
              <a:defRPr sz="14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Magnetic field is along curled right fingers</a:t>
            </a:r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			</a:t>
            </a:r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sp>
        <p:nvSpPr>
          <p:cNvPr id="600" name="Rectangle 3"/>
          <p:cNvSpPr txBox="1"/>
          <p:nvPr/>
        </p:nvSpPr>
        <p:spPr>
          <a:xfrm>
            <a:off x="4648200" y="6172200"/>
            <a:ext cx="4495800" cy="3241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spcBef>
                <a:spcPts val="300"/>
              </a:spcBef>
              <a:defRPr sz="14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Thumb in direction of </a:t>
            </a:r>
            <a:r>
              <a:rPr b="1">
                <a:solidFill>
                  <a:srgbClr val="34F20D"/>
                </a:solidFill>
              </a:rPr>
              <a:t>- charge </a:t>
            </a:r>
            <a:r>
              <a:t>flow.</a:t>
            </a:r>
            <a:endParaRPr sz="300"/>
          </a:p>
          <a:p>
            <a:pPr algn="ctr">
              <a:spcBef>
                <a:spcPts val="300"/>
              </a:spcBef>
              <a:defRPr sz="14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Magnetic field is along curled left fingers</a:t>
            </a:r>
            <a:endParaRPr sz="1600"/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			</a:t>
            </a:r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grpSp>
        <p:nvGrpSpPr>
          <p:cNvPr id="608" name="Group"/>
          <p:cNvGrpSpPr/>
          <p:nvPr/>
        </p:nvGrpSpPr>
        <p:grpSpPr>
          <a:xfrm>
            <a:off x="876300" y="3883948"/>
            <a:ext cx="2760792" cy="2133865"/>
            <a:chOff x="0" y="0"/>
            <a:chExt cx="2760791" cy="2133863"/>
          </a:xfrm>
        </p:grpSpPr>
        <p:pic>
          <p:nvPicPr>
            <p:cNvPr id="601" name="Picture 4" descr="Picture 4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760792" cy="21338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02" name="Rectangle 55"/>
            <p:cNvSpPr/>
            <p:nvPr/>
          </p:nvSpPr>
          <p:spPr>
            <a:xfrm>
              <a:off x="752704" y="266732"/>
              <a:ext cx="1204332" cy="266734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03" name="TextBox 56"/>
            <p:cNvSpPr txBox="1"/>
            <p:nvPr/>
          </p:nvSpPr>
          <p:spPr>
            <a:xfrm>
              <a:off x="706242" y="266732"/>
              <a:ext cx="1405054" cy="2888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>
                <a:defRPr sz="1400">
                  <a:solidFill>
                    <a:srgbClr val="FF7080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r>
                <a:t>+</a:t>
              </a:r>
              <a:r>
                <a:rPr b="0"/>
                <a:t> Charge Flow</a:t>
              </a:r>
            </a:p>
          </p:txBody>
        </p:sp>
        <p:sp>
          <p:nvSpPr>
            <p:cNvPr id="604" name="Rectangle 64"/>
            <p:cNvSpPr/>
            <p:nvPr/>
          </p:nvSpPr>
          <p:spPr>
            <a:xfrm>
              <a:off x="793595" y="961351"/>
              <a:ext cx="1089634" cy="206699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05" name="TextBox 65"/>
            <p:cNvSpPr txBox="1"/>
            <p:nvPr/>
          </p:nvSpPr>
          <p:spPr>
            <a:xfrm>
              <a:off x="698811" y="894668"/>
              <a:ext cx="1271239" cy="3133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>
                <a:defRPr sz="1600" b="0">
                  <a:solidFill>
                    <a:srgbClr val="0A85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r>
                <a:t>B</a:t>
              </a:r>
              <a:r>
                <a:rPr sz="1400"/>
                <a:t> </a:t>
              </a:r>
              <a:r>
                <a:rPr sz="1100"/>
                <a:t>Magnetic Field</a:t>
              </a:r>
            </a:p>
          </p:txBody>
        </p:sp>
        <p:sp>
          <p:nvSpPr>
            <p:cNvPr id="606" name="Rectangle 67"/>
            <p:cNvSpPr/>
            <p:nvPr/>
          </p:nvSpPr>
          <p:spPr>
            <a:xfrm>
              <a:off x="2542478" y="1652256"/>
              <a:ext cx="200722" cy="266734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07" name="Right Triangle 25"/>
            <p:cNvSpPr/>
            <p:nvPr/>
          </p:nvSpPr>
          <p:spPr>
            <a:xfrm>
              <a:off x="85492" y="48160"/>
              <a:ext cx="276922" cy="666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618" name="Group"/>
          <p:cNvGrpSpPr/>
          <p:nvPr/>
        </p:nvGrpSpPr>
        <p:grpSpPr>
          <a:xfrm>
            <a:off x="5428767" y="3884081"/>
            <a:ext cx="2743201" cy="2135720"/>
            <a:chOff x="0" y="0"/>
            <a:chExt cx="2743200" cy="2135719"/>
          </a:xfrm>
        </p:grpSpPr>
        <p:pic>
          <p:nvPicPr>
            <p:cNvPr id="609" name="Picture 4" descr="Picture 4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flipH="1">
              <a:off x="0" y="1854"/>
              <a:ext cx="2743200" cy="21338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10" name="Rectangle 49"/>
            <p:cNvSpPr/>
            <p:nvPr/>
          </p:nvSpPr>
          <p:spPr>
            <a:xfrm>
              <a:off x="879087" y="972567"/>
              <a:ext cx="1089634" cy="206699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611" name="TextBox 50"/>
            <p:cNvSpPr txBox="1"/>
            <p:nvPr/>
          </p:nvSpPr>
          <p:spPr>
            <a:xfrm>
              <a:off x="784302" y="905884"/>
              <a:ext cx="1271240" cy="3133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>
                <a:defRPr sz="1600" b="0">
                  <a:solidFill>
                    <a:srgbClr val="0A85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r>
                <a:t>B</a:t>
              </a:r>
              <a:r>
                <a:rPr sz="1400"/>
                <a:t> </a:t>
              </a:r>
              <a:r>
                <a:rPr sz="1100"/>
                <a:t>Magnetic Field</a:t>
              </a:r>
            </a:p>
          </p:txBody>
        </p:sp>
        <p:sp>
          <p:nvSpPr>
            <p:cNvPr id="612" name="Rectangle 52"/>
            <p:cNvSpPr/>
            <p:nvPr/>
          </p:nvSpPr>
          <p:spPr>
            <a:xfrm>
              <a:off x="793595" y="265982"/>
              <a:ext cx="1204332" cy="266734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613" name="TextBox 53"/>
            <p:cNvSpPr txBox="1"/>
            <p:nvPr/>
          </p:nvSpPr>
          <p:spPr>
            <a:xfrm>
              <a:off x="602165" y="265982"/>
              <a:ext cx="1405054" cy="2888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>
                <a:defRPr sz="1400">
                  <a:solidFill>
                    <a:srgbClr val="34F20D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r>
                <a:t>-</a:t>
              </a:r>
              <a:r>
                <a:rPr b="0"/>
                <a:t> Charge Flow</a:t>
              </a:r>
            </a:p>
          </p:txBody>
        </p:sp>
        <p:sp>
          <p:nvSpPr>
            <p:cNvPr id="614" name="Rectangle 69"/>
            <p:cNvSpPr/>
            <p:nvPr/>
          </p:nvSpPr>
          <p:spPr>
            <a:xfrm>
              <a:off x="9292" y="1650413"/>
              <a:ext cx="200722" cy="266734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15" name="Rectangle 71"/>
            <p:cNvSpPr/>
            <p:nvPr/>
          </p:nvSpPr>
          <p:spPr>
            <a:xfrm rot="17593823">
              <a:off x="2233645" y="441388"/>
              <a:ext cx="591001" cy="68374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16" name="Straight Arrow Connector 74"/>
            <p:cNvSpPr/>
            <p:nvPr/>
          </p:nvSpPr>
          <p:spPr>
            <a:xfrm flipH="1">
              <a:off x="2410524" y="204032"/>
              <a:ext cx="207691" cy="464655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17" name="Right Triangle 26"/>
            <p:cNvSpPr/>
            <p:nvPr/>
          </p:nvSpPr>
          <p:spPr>
            <a:xfrm flipH="1">
              <a:off x="2371494" y="0"/>
              <a:ext cx="258337" cy="666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619" name="Rectangle 3"/>
          <p:cNvSpPr txBox="1"/>
          <p:nvPr/>
        </p:nvSpPr>
        <p:spPr>
          <a:xfrm>
            <a:off x="4635500" y="3124200"/>
            <a:ext cx="4572000" cy="672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spcBef>
                <a:spcPts val="400"/>
              </a:spcBef>
              <a:defRPr>
                <a:solidFill>
                  <a:srgbClr val="FFCC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Left Hand Rule </a:t>
            </a:r>
            <a:r>
              <a:rPr b="0">
                <a:solidFill>
                  <a:srgbClr val="FFFFFF"/>
                </a:solidFill>
              </a:rPr>
              <a:t>for</a:t>
            </a:r>
            <a:r>
              <a:rPr>
                <a:solidFill>
                  <a:srgbClr val="FFFFFF"/>
                </a:solidFill>
              </a:rPr>
              <a:t> </a:t>
            </a:r>
            <a:r>
              <a:rPr>
                <a:solidFill>
                  <a:srgbClr val="34F20D"/>
                </a:solidFill>
              </a:rPr>
              <a:t>moving – charge </a:t>
            </a:r>
          </a:p>
          <a:p>
            <a:pPr algn="ctr">
              <a:spcBef>
                <a:spcPts val="400"/>
              </a:spcBef>
              <a:defRPr>
                <a:solidFill>
                  <a:srgbClr val="FFCC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rPr sz="1400" b="0">
                <a:solidFill>
                  <a:srgbClr val="FFFFFF"/>
                </a:solidFill>
              </a:rPr>
              <a:t>(which we now call "electricity"):</a:t>
            </a:r>
            <a:r>
              <a:t>  </a:t>
            </a:r>
          </a:p>
        </p:txBody>
      </p:sp>
      <p:sp>
        <p:nvSpPr>
          <p:cNvPr id="620" name="Rectangle 3"/>
          <p:cNvSpPr txBox="1"/>
          <p:nvPr/>
        </p:nvSpPr>
        <p:spPr>
          <a:xfrm>
            <a:off x="0" y="3111500"/>
            <a:ext cx="4572000" cy="5981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spcBef>
                <a:spcPts val="400"/>
              </a:spcBef>
              <a:defRPr>
                <a:solidFill>
                  <a:srgbClr val="FFCC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Right Hand Rule </a:t>
            </a:r>
            <a:r>
              <a:rPr b="0">
                <a:solidFill>
                  <a:srgbClr val="FFFFFF"/>
                </a:solidFill>
              </a:rPr>
              <a:t>for </a:t>
            </a:r>
            <a:r>
              <a:rPr>
                <a:solidFill>
                  <a:srgbClr val="FF7080"/>
                </a:solidFill>
              </a:rPr>
              <a:t>moving + charge</a:t>
            </a:r>
            <a:r>
              <a:rPr>
                <a:solidFill>
                  <a:srgbClr val="FFFFFF"/>
                </a:solidFill>
              </a:rPr>
              <a:t> </a:t>
            </a:r>
          </a:p>
          <a:p>
            <a:pPr algn="ctr">
              <a:spcBef>
                <a:spcPts val="300"/>
              </a:spcBef>
              <a:defRPr sz="14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(which, in fact, almost never moves!):</a:t>
            </a:r>
          </a:p>
        </p:txBody>
      </p:sp>
    </p:spTree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Rectangle 2"/>
          <p:cNvSpPr txBox="1">
            <a:spLocks noGrp="1"/>
          </p:cNvSpPr>
          <p:nvPr>
            <p:ph type="title"/>
          </p:nvPr>
        </p:nvSpPr>
        <p:spPr>
          <a:xfrm>
            <a:off x="0" y="76199"/>
            <a:ext cx="9144000" cy="675219"/>
          </a:xfrm>
          <a:prstGeom prst="rect">
            <a:avLst/>
          </a:prstGeom>
        </p:spPr>
        <p:txBody>
          <a:bodyPr/>
          <a:lstStyle>
            <a:lvl1pPr>
              <a:defRPr sz="2000" i="1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In the end, you can often actually ignore the charge's sign:</a:t>
            </a:r>
          </a:p>
        </p:txBody>
      </p:sp>
      <p:sp>
        <p:nvSpPr>
          <p:cNvPr id="623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838199"/>
            <a:ext cx="8788400" cy="5602813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solidFill>
                  <a:srgbClr val="FBC901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Because, while + and – moving charges produce reversed magnetic loops: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4572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Moving </a:t>
            </a:r>
            <a:r>
              <a:rPr>
                <a:solidFill>
                  <a:srgbClr val="34F20D"/>
                </a:solidFill>
              </a:rPr>
              <a:t>minus charge</a:t>
            </a:r>
            <a:r>
              <a:t>:	Moving </a:t>
            </a:r>
            <a:r>
              <a:rPr>
                <a:solidFill>
                  <a:srgbClr val="FF7080"/>
                </a:solidFill>
              </a:rPr>
              <a:t>positive charge</a:t>
            </a:r>
            <a:r>
              <a:t>: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solidFill>
                  <a:srgbClr val="FBC901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Electric fields push + and – charges in the opposite direction: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1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Electric field  (e.g., along a wire)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4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Resulting force on charges: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Thus in a wire (if both types of charges could move), the net result would be: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Magnetic loops are in the SAME direction + net charge flow is in the SAME direction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=&gt; Continued sloppy discussion of "electrical current" as "positive charge flow"</a:t>
            </a:r>
          </a:p>
        </p:txBody>
      </p:sp>
      <p:grpSp>
        <p:nvGrpSpPr>
          <p:cNvPr id="633" name="Group 4"/>
          <p:cNvGrpSpPr/>
          <p:nvPr/>
        </p:nvGrpSpPr>
        <p:grpSpPr>
          <a:xfrm>
            <a:off x="3161658" y="1295323"/>
            <a:ext cx="1021478" cy="762110"/>
            <a:chOff x="0" y="0"/>
            <a:chExt cx="1021476" cy="762108"/>
          </a:xfrm>
        </p:grpSpPr>
        <p:grpSp>
          <p:nvGrpSpPr>
            <p:cNvPr id="627" name="Curved Left Arrow 6"/>
            <p:cNvGrpSpPr/>
            <p:nvPr/>
          </p:nvGrpSpPr>
          <p:grpSpPr>
            <a:xfrm>
              <a:off x="419740" y="457276"/>
              <a:ext cx="601737" cy="304833"/>
              <a:chOff x="0" y="0"/>
              <a:chExt cx="601736" cy="304832"/>
            </a:xfrm>
          </p:grpSpPr>
          <p:sp>
            <p:nvSpPr>
              <p:cNvPr id="624" name="Shape"/>
              <p:cNvSpPr/>
              <p:nvPr/>
            </p:nvSpPr>
            <p:spPr>
              <a:xfrm rot="16200000" flipH="1">
                <a:off x="148451" y="-148452"/>
                <a:ext cx="304834" cy="6017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42" h="21600" extrusionOk="0">
                    <a:moveTo>
                      <a:pt x="0" y="19147"/>
                    </a:moveTo>
                    <a:lnTo>
                      <a:pt x="5060" y="16129"/>
                    </a:lnTo>
                    <a:lnTo>
                      <a:pt x="5060" y="17497"/>
                    </a:lnTo>
                    <a:cubicBezTo>
                      <a:pt x="12883" y="16610"/>
                      <a:pt x="18756" y="13764"/>
                      <a:pt x="19999" y="10257"/>
                    </a:cubicBezTo>
                    <a:cubicBezTo>
                      <a:pt x="21600" y="14775"/>
                      <a:pt x="15139" y="19089"/>
                      <a:pt x="5060" y="20232"/>
                    </a:cubicBezTo>
                    <a:lnTo>
                      <a:pt x="5060" y="21600"/>
                    </a:lnTo>
                    <a:close/>
                    <a:moveTo>
                      <a:pt x="20240" y="11625"/>
                    </a:moveTo>
                    <a:cubicBezTo>
                      <a:pt x="20240" y="6715"/>
                      <a:pt x="11178" y="2735"/>
                      <a:pt x="0" y="2735"/>
                    </a:cubicBezTo>
                    <a:lnTo>
                      <a:pt x="0" y="0"/>
                    </a:lnTo>
                    <a:cubicBezTo>
                      <a:pt x="11178" y="0"/>
                      <a:pt x="20240" y="3980"/>
                      <a:pt x="20240" y="8890"/>
                    </a:cubicBezTo>
                    <a:close/>
                  </a:path>
                </a:pathLst>
              </a:custGeom>
              <a:solidFill>
                <a:srgbClr val="29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25" name="Shape"/>
              <p:cNvSpPr/>
              <p:nvPr/>
            </p:nvSpPr>
            <p:spPr>
              <a:xfrm rot="16200000" flipH="1">
                <a:off x="9525" y="-9525"/>
                <a:ext cx="304800" cy="3238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21600" y="12478"/>
                      <a:pt x="11929" y="5082"/>
                      <a:pt x="0" y="5082"/>
                    </a:cubicBezTo>
                    <a:lnTo>
                      <a:pt x="0" y="0"/>
                    </a:lnTo>
                    <a:cubicBezTo>
                      <a:pt x="11929" y="0"/>
                      <a:pt x="21600" y="7395"/>
                      <a:pt x="21600" y="16518"/>
                    </a:cubicBez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26" name="Line"/>
              <p:cNvSpPr/>
              <p:nvPr/>
            </p:nvSpPr>
            <p:spPr>
              <a:xfrm rot="16200000" flipH="1">
                <a:off x="148467" y="-148468"/>
                <a:ext cx="304801" cy="6017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1625"/>
                    </a:moveTo>
                    <a:cubicBezTo>
                      <a:pt x="21600" y="6715"/>
                      <a:pt x="11929" y="2735"/>
                      <a:pt x="0" y="2735"/>
                    </a:cubicBezTo>
                    <a:lnTo>
                      <a:pt x="0" y="0"/>
                    </a:lnTo>
                    <a:cubicBezTo>
                      <a:pt x="11929" y="0"/>
                      <a:pt x="21600" y="3980"/>
                      <a:pt x="21600" y="8890"/>
                    </a:cubicBezTo>
                    <a:lnTo>
                      <a:pt x="21600" y="11625"/>
                    </a:lnTo>
                    <a:cubicBezTo>
                      <a:pt x="21600" y="15679"/>
                      <a:pt x="14937" y="19219"/>
                      <a:pt x="5400" y="20232"/>
                    </a:cubicBezTo>
                    <a:lnTo>
                      <a:pt x="5400" y="21600"/>
                    </a:lnTo>
                    <a:lnTo>
                      <a:pt x="0" y="19147"/>
                    </a:lnTo>
                    <a:lnTo>
                      <a:pt x="5400" y="16129"/>
                    </a:lnTo>
                    <a:lnTo>
                      <a:pt x="5400" y="17497"/>
                    </a:lnTo>
                    <a:cubicBezTo>
                      <a:pt x="13749" y="16610"/>
                      <a:pt x="20016" y="13764"/>
                      <a:pt x="21343" y="10257"/>
                    </a:cubicBez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631" name="Curved Right Arrow 7"/>
            <p:cNvGrpSpPr/>
            <p:nvPr/>
          </p:nvGrpSpPr>
          <p:grpSpPr>
            <a:xfrm>
              <a:off x="367231" y="-1"/>
              <a:ext cx="621470" cy="412146"/>
              <a:chOff x="0" y="0"/>
              <a:chExt cx="621468" cy="412144"/>
            </a:xfrm>
          </p:grpSpPr>
          <p:sp>
            <p:nvSpPr>
              <p:cNvPr id="628" name="Shape"/>
              <p:cNvSpPr/>
              <p:nvPr/>
            </p:nvSpPr>
            <p:spPr>
              <a:xfrm rot="5218304">
                <a:off x="120302" y="-95023"/>
                <a:ext cx="380864" cy="6021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91" h="21600" extrusionOk="0">
                    <a:moveTo>
                      <a:pt x="4" y="8372"/>
                    </a:moveTo>
                    <a:cubicBezTo>
                      <a:pt x="4" y="12190"/>
                      <a:pt x="6108" y="15524"/>
                      <a:pt x="14844" y="16478"/>
                    </a:cubicBezTo>
                    <a:lnTo>
                      <a:pt x="14844" y="14771"/>
                    </a:lnTo>
                    <a:lnTo>
                      <a:pt x="19791" y="18451"/>
                    </a:lnTo>
                    <a:lnTo>
                      <a:pt x="14844" y="21600"/>
                    </a:lnTo>
                    <a:lnTo>
                      <a:pt x="14844" y="19893"/>
                    </a:lnTo>
                    <a:lnTo>
                      <a:pt x="14844" y="19893"/>
                    </a:lnTo>
                    <a:cubicBezTo>
                      <a:pt x="6108" y="18938"/>
                      <a:pt x="4" y="15604"/>
                      <a:pt x="4" y="11787"/>
                    </a:cubicBezTo>
                    <a:close/>
                    <a:moveTo>
                      <a:pt x="19791" y="3415"/>
                    </a:moveTo>
                    <a:cubicBezTo>
                      <a:pt x="10418" y="3415"/>
                      <a:pt x="2331" y="6197"/>
                      <a:pt x="420" y="10079"/>
                    </a:cubicBezTo>
                    <a:lnTo>
                      <a:pt x="420" y="10079"/>
                    </a:lnTo>
                    <a:cubicBezTo>
                      <a:pt x="-1809" y="5553"/>
                      <a:pt x="5057" y="1119"/>
                      <a:pt x="15756" y="176"/>
                    </a:cubicBezTo>
                    <a:cubicBezTo>
                      <a:pt x="17083" y="59"/>
                      <a:pt x="18435" y="0"/>
                      <a:pt x="19791" y="0"/>
                    </a:cubicBezTo>
                    <a:close/>
                  </a:path>
                </a:pathLst>
              </a:custGeom>
              <a:solidFill>
                <a:srgbClr val="29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29" name="Shape"/>
              <p:cNvSpPr/>
              <p:nvPr/>
            </p:nvSpPr>
            <p:spPr>
              <a:xfrm rot="5218304">
                <a:off x="280672" y="57088"/>
                <a:ext cx="380864" cy="281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91" h="21600" extrusionOk="0">
                    <a:moveTo>
                      <a:pt x="19791" y="7318"/>
                    </a:moveTo>
                    <a:cubicBezTo>
                      <a:pt x="10418" y="7318"/>
                      <a:pt x="2331" y="13280"/>
                      <a:pt x="420" y="21600"/>
                    </a:cubicBezTo>
                    <a:lnTo>
                      <a:pt x="420" y="21600"/>
                    </a:lnTo>
                    <a:cubicBezTo>
                      <a:pt x="-1809" y="11900"/>
                      <a:pt x="5057" y="2398"/>
                      <a:pt x="15756" y="377"/>
                    </a:cubicBezTo>
                    <a:cubicBezTo>
                      <a:pt x="17083" y="126"/>
                      <a:pt x="18435" y="0"/>
                      <a:pt x="19791" y="0"/>
                    </a:cubicBez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30" name="Line"/>
              <p:cNvSpPr/>
              <p:nvPr/>
            </p:nvSpPr>
            <p:spPr>
              <a:xfrm rot="5218304">
                <a:off x="120342" y="-94985"/>
                <a:ext cx="380788" cy="6021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372"/>
                    </a:moveTo>
                    <a:cubicBezTo>
                      <a:pt x="0" y="12190"/>
                      <a:pt x="6663" y="15524"/>
                      <a:pt x="16200" y="16478"/>
                    </a:cubicBezTo>
                    <a:lnTo>
                      <a:pt x="16200" y="14771"/>
                    </a:lnTo>
                    <a:lnTo>
                      <a:pt x="21600" y="18451"/>
                    </a:lnTo>
                    <a:lnTo>
                      <a:pt x="16200" y="21600"/>
                    </a:lnTo>
                    <a:lnTo>
                      <a:pt x="16200" y="19893"/>
                    </a:lnTo>
                    <a:lnTo>
                      <a:pt x="16200" y="19893"/>
                    </a:lnTo>
                    <a:cubicBezTo>
                      <a:pt x="6663" y="18938"/>
                      <a:pt x="0" y="15604"/>
                      <a:pt x="0" y="11787"/>
                    </a:cubicBezTo>
                    <a:lnTo>
                      <a:pt x="0" y="8372"/>
                    </a:lnTo>
                    <a:cubicBezTo>
                      <a:pt x="0" y="3748"/>
                      <a:pt x="9671" y="0"/>
                      <a:pt x="21600" y="0"/>
                    </a:cubicBezTo>
                    <a:lnTo>
                      <a:pt x="21600" y="3415"/>
                    </a:lnTo>
                    <a:cubicBezTo>
                      <a:pt x="11368" y="3415"/>
                      <a:pt x="2540" y="6197"/>
                      <a:pt x="454" y="10079"/>
                    </a:cubicBez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632" name="Down Arrow 8"/>
            <p:cNvSpPr/>
            <p:nvPr/>
          </p:nvSpPr>
          <p:spPr>
            <a:xfrm rot="16200000">
              <a:off x="207433" y="-23208"/>
              <a:ext cx="423334" cy="838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6145"/>
                  </a:moveTo>
                  <a:lnTo>
                    <a:pt x="5400" y="16145"/>
                  </a:lnTo>
                  <a:lnTo>
                    <a:pt x="5400" y="0"/>
                  </a:lnTo>
                  <a:lnTo>
                    <a:pt x="16200" y="0"/>
                  </a:lnTo>
                  <a:lnTo>
                    <a:pt x="16200" y="16145"/>
                  </a:lnTo>
                  <a:lnTo>
                    <a:pt x="21600" y="16145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34F20D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644" name="Group 9"/>
          <p:cNvGrpSpPr/>
          <p:nvPr/>
        </p:nvGrpSpPr>
        <p:grpSpPr>
          <a:xfrm>
            <a:off x="7620000" y="1283293"/>
            <a:ext cx="1032508" cy="770936"/>
            <a:chOff x="0" y="0"/>
            <a:chExt cx="1032507" cy="770935"/>
          </a:xfrm>
        </p:grpSpPr>
        <p:grpSp>
          <p:nvGrpSpPr>
            <p:cNvPr id="642" name="Group 21"/>
            <p:cNvGrpSpPr/>
            <p:nvPr/>
          </p:nvGrpSpPr>
          <p:grpSpPr>
            <a:xfrm>
              <a:off x="437295" y="0"/>
              <a:ext cx="595213" cy="770936"/>
              <a:chOff x="0" y="0"/>
              <a:chExt cx="595212" cy="770935"/>
            </a:xfrm>
          </p:grpSpPr>
          <p:grpSp>
            <p:nvGrpSpPr>
              <p:cNvPr id="637" name="Curved Left Arrow 12"/>
              <p:cNvGrpSpPr/>
              <p:nvPr/>
            </p:nvGrpSpPr>
            <p:grpSpPr>
              <a:xfrm>
                <a:off x="0" y="466095"/>
                <a:ext cx="546410" cy="304841"/>
                <a:chOff x="0" y="0"/>
                <a:chExt cx="546409" cy="304839"/>
              </a:xfrm>
            </p:grpSpPr>
            <p:sp>
              <p:nvSpPr>
                <p:cNvPr id="634" name="Shape"/>
                <p:cNvSpPr/>
                <p:nvPr/>
              </p:nvSpPr>
              <p:spPr>
                <a:xfrm rot="5400000">
                  <a:off x="120784" y="-120785"/>
                  <a:ext cx="304841" cy="5464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88" h="21600" extrusionOk="0">
                      <a:moveTo>
                        <a:pt x="0" y="18863"/>
                      </a:moveTo>
                      <a:lnTo>
                        <a:pt x="5021" y="15576"/>
                      </a:lnTo>
                      <a:lnTo>
                        <a:pt x="5021" y="17082"/>
                      </a:lnTo>
                      <a:cubicBezTo>
                        <a:pt x="12644" y="16231"/>
                        <a:pt x="18414" y="13535"/>
                        <a:pt x="19781" y="10185"/>
                      </a:cubicBezTo>
                      <a:cubicBezTo>
                        <a:pt x="21600" y="14646"/>
                        <a:pt x="15172" y="18961"/>
                        <a:pt x="5021" y="20094"/>
                      </a:cubicBezTo>
                      <a:lnTo>
                        <a:pt x="5021" y="21600"/>
                      </a:lnTo>
                      <a:close/>
                      <a:moveTo>
                        <a:pt x="20085" y="11691"/>
                      </a:moveTo>
                      <a:cubicBezTo>
                        <a:pt x="20085" y="6898"/>
                        <a:pt x="11093" y="3012"/>
                        <a:pt x="0" y="3012"/>
                      </a:cubicBezTo>
                      <a:lnTo>
                        <a:pt x="0" y="0"/>
                      </a:lnTo>
                      <a:cubicBezTo>
                        <a:pt x="11093" y="0"/>
                        <a:pt x="20085" y="3886"/>
                        <a:pt x="20085" y="8679"/>
                      </a:cubicBezTo>
                      <a:close/>
                    </a:path>
                  </a:pathLst>
                </a:custGeom>
                <a:solidFill>
                  <a:srgbClr val="29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35" name="Shape"/>
                <p:cNvSpPr/>
                <p:nvPr/>
              </p:nvSpPr>
              <p:spPr>
                <a:xfrm rot="5400000">
                  <a:off x="246139" y="4529"/>
                  <a:ext cx="304801" cy="2957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cubicBezTo>
                        <a:pt x="21600" y="12744"/>
                        <a:pt x="11929" y="5565"/>
                        <a:pt x="0" y="5565"/>
                      </a:cubicBezTo>
                      <a:lnTo>
                        <a:pt x="0" y="0"/>
                      </a:lnTo>
                      <a:cubicBezTo>
                        <a:pt x="11929" y="0"/>
                        <a:pt x="21600" y="7179"/>
                        <a:pt x="21600" y="16035"/>
                      </a:cubicBezTo>
                      <a:close/>
                    </a:path>
                  </a:pathLst>
                </a:custGeom>
                <a:solidFill>
                  <a:srgbClr val="000000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36" name="Line"/>
                <p:cNvSpPr/>
                <p:nvPr/>
              </p:nvSpPr>
              <p:spPr>
                <a:xfrm rot="5400000">
                  <a:off x="120804" y="-120805"/>
                  <a:ext cx="304801" cy="5464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11691"/>
                      </a:moveTo>
                      <a:cubicBezTo>
                        <a:pt x="21600" y="6898"/>
                        <a:pt x="11929" y="3012"/>
                        <a:pt x="0" y="3012"/>
                      </a:cubicBezTo>
                      <a:lnTo>
                        <a:pt x="0" y="0"/>
                      </a:lnTo>
                      <a:cubicBezTo>
                        <a:pt x="11929" y="0"/>
                        <a:pt x="21600" y="3886"/>
                        <a:pt x="21600" y="8679"/>
                      </a:cubicBezTo>
                      <a:lnTo>
                        <a:pt x="21600" y="11691"/>
                      </a:lnTo>
                      <a:cubicBezTo>
                        <a:pt x="21600" y="15648"/>
                        <a:pt x="14937" y="19105"/>
                        <a:pt x="5400" y="20094"/>
                      </a:cubicBezTo>
                      <a:lnTo>
                        <a:pt x="5400" y="21600"/>
                      </a:lnTo>
                      <a:lnTo>
                        <a:pt x="0" y="18863"/>
                      </a:lnTo>
                      <a:lnTo>
                        <a:pt x="5400" y="15576"/>
                      </a:lnTo>
                      <a:lnTo>
                        <a:pt x="5400" y="17082"/>
                      </a:lnTo>
                      <a:cubicBezTo>
                        <a:pt x="13598" y="16231"/>
                        <a:pt x="19803" y="13535"/>
                        <a:pt x="21272" y="10185"/>
                      </a:cubicBez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641" name="Curved Right Arrow 13"/>
              <p:cNvGrpSpPr/>
              <p:nvPr/>
            </p:nvGrpSpPr>
            <p:grpSpPr>
              <a:xfrm>
                <a:off x="28993" y="0"/>
                <a:ext cx="566220" cy="409232"/>
                <a:chOff x="0" y="0"/>
                <a:chExt cx="566218" cy="409231"/>
              </a:xfrm>
            </p:grpSpPr>
            <p:sp>
              <p:nvSpPr>
                <p:cNvPr id="638" name="Shape"/>
                <p:cNvSpPr/>
                <p:nvPr/>
              </p:nvSpPr>
              <p:spPr>
                <a:xfrm rot="16381696" flipH="1">
                  <a:off x="92672" y="-68815"/>
                  <a:ext cx="380875" cy="5468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27" h="21600" extrusionOk="0">
                      <a:moveTo>
                        <a:pt x="5" y="8109"/>
                      </a:moveTo>
                      <a:cubicBezTo>
                        <a:pt x="5" y="11806"/>
                        <a:pt x="6058" y="15035"/>
                        <a:pt x="14721" y="15960"/>
                      </a:cubicBezTo>
                      <a:lnTo>
                        <a:pt x="14721" y="14080"/>
                      </a:lnTo>
                      <a:lnTo>
                        <a:pt x="19627" y="18097"/>
                      </a:lnTo>
                      <a:lnTo>
                        <a:pt x="14721" y="21600"/>
                      </a:lnTo>
                      <a:lnTo>
                        <a:pt x="14721" y="19720"/>
                      </a:lnTo>
                      <a:lnTo>
                        <a:pt x="14721" y="19720"/>
                      </a:lnTo>
                      <a:cubicBezTo>
                        <a:pt x="6058" y="18796"/>
                        <a:pt x="5" y="15566"/>
                        <a:pt x="5" y="11869"/>
                      </a:cubicBezTo>
                      <a:close/>
                      <a:moveTo>
                        <a:pt x="19627" y="3760"/>
                      </a:moveTo>
                      <a:cubicBezTo>
                        <a:pt x="10543" y="3760"/>
                        <a:pt x="2646" y="6337"/>
                        <a:pt x="540" y="9989"/>
                      </a:cubicBezTo>
                      <a:lnTo>
                        <a:pt x="540" y="9989"/>
                      </a:lnTo>
                      <a:cubicBezTo>
                        <a:pt x="-1973" y="5632"/>
                        <a:pt x="4536" y="1259"/>
                        <a:pt x="15077" y="221"/>
                      </a:cubicBezTo>
                      <a:cubicBezTo>
                        <a:pt x="16568" y="74"/>
                        <a:pt x="18095" y="0"/>
                        <a:pt x="19627" y="0"/>
                      </a:cubicBezTo>
                      <a:close/>
                    </a:path>
                  </a:pathLst>
                </a:custGeom>
                <a:solidFill>
                  <a:srgbClr val="29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39" name="Shape"/>
                <p:cNvSpPr/>
                <p:nvPr/>
              </p:nvSpPr>
              <p:spPr>
                <a:xfrm rot="16381696" flipH="1">
                  <a:off x="-54108" y="70405"/>
                  <a:ext cx="380875" cy="2528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27" h="21600" extrusionOk="0">
                      <a:moveTo>
                        <a:pt x="19627" y="8131"/>
                      </a:moveTo>
                      <a:cubicBezTo>
                        <a:pt x="10543" y="8131"/>
                        <a:pt x="2646" y="13703"/>
                        <a:pt x="540" y="21600"/>
                      </a:cubicBezTo>
                      <a:lnTo>
                        <a:pt x="540" y="21600"/>
                      </a:lnTo>
                      <a:cubicBezTo>
                        <a:pt x="-1973" y="12180"/>
                        <a:pt x="4536" y="2723"/>
                        <a:pt x="15077" y="478"/>
                      </a:cubicBezTo>
                      <a:cubicBezTo>
                        <a:pt x="16568" y="160"/>
                        <a:pt x="18095" y="0"/>
                        <a:pt x="19627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40" name="Line"/>
                <p:cNvSpPr/>
                <p:nvPr/>
              </p:nvSpPr>
              <p:spPr>
                <a:xfrm rot="16381696" flipH="1">
                  <a:off x="92713" y="-68772"/>
                  <a:ext cx="380788" cy="5468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8109"/>
                      </a:moveTo>
                      <a:cubicBezTo>
                        <a:pt x="0" y="11806"/>
                        <a:pt x="6663" y="15035"/>
                        <a:pt x="16200" y="15960"/>
                      </a:cubicBezTo>
                      <a:lnTo>
                        <a:pt x="16200" y="14080"/>
                      </a:lnTo>
                      <a:lnTo>
                        <a:pt x="21600" y="18097"/>
                      </a:lnTo>
                      <a:lnTo>
                        <a:pt x="16200" y="21600"/>
                      </a:lnTo>
                      <a:lnTo>
                        <a:pt x="16200" y="19720"/>
                      </a:lnTo>
                      <a:lnTo>
                        <a:pt x="16200" y="19720"/>
                      </a:lnTo>
                      <a:cubicBezTo>
                        <a:pt x="6663" y="18796"/>
                        <a:pt x="0" y="15566"/>
                        <a:pt x="0" y="11869"/>
                      </a:cubicBezTo>
                      <a:lnTo>
                        <a:pt x="0" y="8109"/>
                      </a:lnTo>
                      <a:cubicBezTo>
                        <a:pt x="0" y="3630"/>
                        <a:pt x="9671" y="0"/>
                        <a:pt x="21600" y="0"/>
                      </a:cubicBezTo>
                      <a:lnTo>
                        <a:pt x="21600" y="3760"/>
                      </a:lnTo>
                      <a:cubicBezTo>
                        <a:pt x="11600" y="3760"/>
                        <a:pt x="2907" y="6337"/>
                        <a:pt x="589" y="9989"/>
                      </a:cubicBez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</p:grpSp>
        <p:sp>
          <p:nvSpPr>
            <p:cNvPr id="643" name="Down Arrow 11"/>
            <p:cNvSpPr/>
            <p:nvPr/>
          </p:nvSpPr>
          <p:spPr>
            <a:xfrm rot="16200000">
              <a:off x="207433" y="3855"/>
              <a:ext cx="423334" cy="838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6145"/>
                  </a:moveTo>
                  <a:lnTo>
                    <a:pt x="5400" y="16145"/>
                  </a:lnTo>
                  <a:lnTo>
                    <a:pt x="5400" y="0"/>
                  </a:lnTo>
                  <a:lnTo>
                    <a:pt x="16200" y="0"/>
                  </a:lnTo>
                  <a:lnTo>
                    <a:pt x="16200" y="16145"/>
                  </a:lnTo>
                  <a:lnTo>
                    <a:pt x="21600" y="16145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FF7080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645" name="Down Arrow 14"/>
          <p:cNvSpPr/>
          <p:nvPr/>
        </p:nvSpPr>
        <p:spPr>
          <a:xfrm rot="16200000">
            <a:off x="5542279" y="1634914"/>
            <a:ext cx="228601" cy="27076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0688"/>
                </a:moveTo>
                <a:lnTo>
                  <a:pt x="5400" y="20688"/>
                </a:lnTo>
                <a:lnTo>
                  <a:pt x="5400" y="0"/>
                </a:lnTo>
                <a:lnTo>
                  <a:pt x="16200" y="0"/>
                </a:lnTo>
                <a:lnTo>
                  <a:pt x="16200" y="20688"/>
                </a:lnTo>
                <a:lnTo>
                  <a:pt x="21600" y="20688"/>
                </a:lnTo>
                <a:lnTo>
                  <a:pt x="10800" y="21600"/>
                </a:lnTo>
                <a:close/>
              </a:path>
            </a:pathLst>
          </a:custGeom>
          <a:solidFill>
            <a:srgbClr val="FFCC00"/>
          </a:solidFill>
          <a:ln w="12700">
            <a:solidFill>
              <a:srgbClr val="FFFFFF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46" name="Down Arrow 15"/>
          <p:cNvSpPr/>
          <p:nvPr/>
        </p:nvSpPr>
        <p:spPr>
          <a:xfrm rot="5400000">
            <a:off x="4550833" y="3103034"/>
            <a:ext cx="423333" cy="838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6145"/>
                </a:moveTo>
                <a:lnTo>
                  <a:pt x="5400" y="16145"/>
                </a:lnTo>
                <a:lnTo>
                  <a:pt x="5400" y="0"/>
                </a:lnTo>
                <a:lnTo>
                  <a:pt x="16200" y="0"/>
                </a:lnTo>
                <a:lnTo>
                  <a:pt x="16200" y="16145"/>
                </a:lnTo>
                <a:lnTo>
                  <a:pt x="21600" y="16145"/>
                </a:lnTo>
                <a:lnTo>
                  <a:pt x="10800" y="21600"/>
                </a:lnTo>
                <a:close/>
              </a:path>
            </a:pathLst>
          </a:custGeom>
          <a:solidFill>
            <a:srgbClr val="34F20D"/>
          </a:solidFill>
          <a:ln w="12700">
            <a:solidFill>
              <a:srgbClr val="FFFFFF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47" name="Down Arrow 16"/>
          <p:cNvSpPr/>
          <p:nvPr/>
        </p:nvSpPr>
        <p:spPr>
          <a:xfrm rot="16200000">
            <a:off x="6303433" y="3103034"/>
            <a:ext cx="423333" cy="838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6145"/>
                </a:moveTo>
                <a:lnTo>
                  <a:pt x="5400" y="16145"/>
                </a:lnTo>
                <a:lnTo>
                  <a:pt x="5400" y="0"/>
                </a:lnTo>
                <a:lnTo>
                  <a:pt x="16200" y="0"/>
                </a:lnTo>
                <a:lnTo>
                  <a:pt x="16200" y="16145"/>
                </a:lnTo>
                <a:lnTo>
                  <a:pt x="21600" y="16145"/>
                </a:lnTo>
                <a:lnTo>
                  <a:pt x="10800" y="21600"/>
                </a:lnTo>
                <a:close/>
              </a:path>
            </a:pathLst>
          </a:custGeom>
          <a:solidFill>
            <a:srgbClr val="FF7080"/>
          </a:solidFill>
          <a:ln w="12700">
            <a:solidFill>
              <a:srgbClr val="FFFFFF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657" name="Group 17"/>
          <p:cNvGrpSpPr/>
          <p:nvPr/>
        </p:nvGrpSpPr>
        <p:grpSpPr>
          <a:xfrm>
            <a:off x="4579865" y="4587802"/>
            <a:ext cx="1021478" cy="762110"/>
            <a:chOff x="0" y="0"/>
            <a:chExt cx="1021476" cy="762108"/>
          </a:xfrm>
        </p:grpSpPr>
        <p:grpSp>
          <p:nvGrpSpPr>
            <p:cNvPr id="651" name="Curved Left Arrow 18"/>
            <p:cNvGrpSpPr/>
            <p:nvPr/>
          </p:nvGrpSpPr>
          <p:grpSpPr>
            <a:xfrm>
              <a:off x="0" y="-1"/>
              <a:ext cx="601737" cy="304834"/>
              <a:chOff x="0" y="0"/>
              <a:chExt cx="601736" cy="304832"/>
            </a:xfrm>
          </p:grpSpPr>
          <p:sp>
            <p:nvSpPr>
              <p:cNvPr id="648" name="Shape"/>
              <p:cNvSpPr/>
              <p:nvPr/>
            </p:nvSpPr>
            <p:spPr>
              <a:xfrm rot="5400000" flipH="1">
                <a:off x="148451" y="-148452"/>
                <a:ext cx="304834" cy="6017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42" h="21600" extrusionOk="0">
                    <a:moveTo>
                      <a:pt x="0" y="19147"/>
                    </a:moveTo>
                    <a:lnTo>
                      <a:pt x="5060" y="16129"/>
                    </a:lnTo>
                    <a:lnTo>
                      <a:pt x="5060" y="17497"/>
                    </a:lnTo>
                    <a:cubicBezTo>
                      <a:pt x="12883" y="16610"/>
                      <a:pt x="18756" y="13764"/>
                      <a:pt x="19999" y="10257"/>
                    </a:cubicBezTo>
                    <a:cubicBezTo>
                      <a:pt x="21600" y="14775"/>
                      <a:pt x="15139" y="19089"/>
                      <a:pt x="5060" y="20232"/>
                    </a:cubicBezTo>
                    <a:lnTo>
                      <a:pt x="5060" y="21600"/>
                    </a:lnTo>
                    <a:close/>
                    <a:moveTo>
                      <a:pt x="20240" y="11625"/>
                    </a:moveTo>
                    <a:cubicBezTo>
                      <a:pt x="20240" y="6715"/>
                      <a:pt x="11178" y="2735"/>
                      <a:pt x="0" y="2735"/>
                    </a:cubicBezTo>
                    <a:lnTo>
                      <a:pt x="0" y="0"/>
                    </a:lnTo>
                    <a:cubicBezTo>
                      <a:pt x="11178" y="0"/>
                      <a:pt x="20240" y="3980"/>
                      <a:pt x="20240" y="8890"/>
                    </a:cubicBezTo>
                    <a:close/>
                  </a:path>
                </a:pathLst>
              </a:custGeom>
              <a:solidFill>
                <a:srgbClr val="29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49" name="Shape"/>
              <p:cNvSpPr/>
              <p:nvPr/>
            </p:nvSpPr>
            <p:spPr>
              <a:xfrm rot="5400000" flipH="1">
                <a:off x="287411" y="-9493"/>
                <a:ext cx="304801" cy="3238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21600" y="12478"/>
                      <a:pt x="11929" y="5082"/>
                      <a:pt x="0" y="5082"/>
                    </a:cubicBezTo>
                    <a:lnTo>
                      <a:pt x="0" y="0"/>
                    </a:lnTo>
                    <a:cubicBezTo>
                      <a:pt x="11929" y="0"/>
                      <a:pt x="21600" y="7395"/>
                      <a:pt x="21600" y="16518"/>
                    </a:cubicBez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50" name="Line"/>
              <p:cNvSpPr/>
              <p:nvPr/>
            </p:nvSpPr>
            <p:spPr>
              <a:xfrm rot="5400000" flipH="1">
                <a:off x="148468" y="-148436"/>
                <a:ext cx="304801" cy="6017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1625"/>
                    </a:moveTo>
                    <a:cubicBezTo>
                      <a:pt x="21600" y="6715"/>
                      <a:pt x="11929" y="2735"/>
                      <a:pt x="0" y="2735"/>
                    </a:cubicBezTo>
                    <a:lnTo>
                      <a:pt x="0" y="0"/>
                    </a:lnTo>
                    <a:cubicBezTo>
                      <a:pt x="11929" y="0"/>
                      <a:pt x="21600" y="3980"/>
                      <a:pt x="21600" y="8890"/>
                    </a:cubicBezTo>
                    <a:lnTo>
                      <a:pt x="21600" y="11625"/>
                    </a:lnTo>
                    <a:cubicBezTo>
                      <a:pt x="21600" y="15679"/>
                      <a:pt x="14937" y="19219"/>
                      <a:pt x="5400" y="20232"/>
                    </a:cubicBezTo>
                    <a:lnTo>
                      <a:pt x="5400" y="21600"/>
                    </a:lnTo>
                    <a:lnTo>
                      <a:pt x="0" y="19147"/>
                    </a:lnTo>
                    <a:lnTo>
                      <a:pt x="5400" y="16129"/>
                    </a:lnTo>
                    <a:lnTo>
                      <a:pt x="5400" y="17497"/>
                    </a:lnTo>
                    <a:cubicBezTo>
                      <a:pt x="13749" y="16610"/>
                      <a:pt x="20016" y="13764"/>
                      <a:pt x="21343" y="10257"/>
                    </a:cubicBez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655" name="Curved Right Arrow 19"/>
            <p:cNvGrpSpPr/>
            <p:nvPr/>
          </p:nvGrpSpPr>
          <p:grpSpPr>
            <a:xfrm>
              <a:off x="32776" y="349963"/>
              <a:ext cx="621470" cy="412146"/>
              <a:chOff x="0" y="0"/>
              <a:chExt cx="621468" cy="412144"/>
            </a:xfrm>
          </p:grpSpPr>
          <p:sp>
            <p:nvSpPr>
              <p:cNvPr id="652" name="Shape"/>
              <p:cNvSpPr/>
              <p:nvPr/>
            </p:nvSpPr>
            <p:spPr>
              <a:xfrm rot="16018304">
                <a:off x="120302" y="-95023"/>
                <a:ext cx="380865" cy="6021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91" h="21600" extrusionOk="0">
                    <a:moveTo>
                      <a:pt x="4" y="8372"/>
                    </a:moveTo>
                    <a:cubicBezTo>
                      <a:pt x="4" y="12190"/>
                      <a:pt x="6108" y="15524"/>
                      <a:pt x="14844" y="16478"/>
                    </a:cubicBezTo>
                    <a:lnTo>
                      <a:pt x="14844" y="14771"/>
                    </a:lnTo>
                    <a:lnTo>
                      <a:pt x="19791" y="18451"/>
                    </a:lnTo>
                    <a:lnTo>
                      <a:pt x="14844" y="21600"/>
                    </a:lnTo>
                    <a:lnTo>
                      <a:pt x="14844" y="19893"/>
                    </a:lnTo>
                    <a:lnTo>
                      <a:pt x="14844" y="19893"/>
                    </a:lnTo>
                    <a:cubicBezTo>
                      <a:pt x="6108" y="18938"/>
                      <a:pt x="4" y="15604"/>
                      <a:pt x="4" y="11787"/>
                    </a:cubicBezTo>
                    <a:close/>
                    <a:moveTo>
                      <a:pt x="19791" y="3415"/>
                    </a:moveTo>
                    <a:cubicBezTo>
                      <a:pt x="10418" y="3415"/>
                      <a:pt x="2331" y="6197"/>
                      <a:pt x="420" y="10079"/>
                    </a:cubicBezTo>
                    <a:lnTo>
                      <a:pt x="420" y="10079"/>
                    </a:lnTo>
                    <a:cubicBezTo>
                      <a:pt x="-1809" y="5553"/>
                      <a:pt x="5057" y="1119"/>
                      <a:pt x="15756" y="176"/>
                    </a:cubicBezTo>
                    <a:cubicBezTo>
                      <a:pt x="17083" y="59"/>
                      <a:pt x="18435" y="0"/>
                      <a:pt x="19791" y="0"/>
                    </a:cubicBezTo>
                    <a:close/>
                  </a:path>
                </a:pathLst>
              </a:custGeom>
              <a:solidFill>
                <a:srgbClr val="29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53" name="Shape"/>
              <p:cNvSpPr/>
              <p:nvPr/>
            </p:nvSpPr>
            <p:spPr>
              <a:xfrm rot="16018304">
                <a:off x="-40068" y="74056"/>
                <a:ext cx="380865" cy="281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91" h="21600" extrusionOk="0">
                    <a:moveTo>
                      <a:pt x="19791" y="7318"/>
                    </a:moveTo>
                    <a:cubicBezTo>
                      <a:pt x="10418" y="7318"/>
                      <a:pt x="2331" y="13280"/>
                      <a:pt x="420" y="21600"/>
                    </a:cubicBezTo>
                    <a:lnTo>
                      <a:pt x="420" y="21600"/>
                    </a:lnTo>
                    <a:cubicBezTo>
                      <a:pt x="-1809" y="11900"/>
                      <a:pt x="5057" y="2398"/>
                      <a:pt x="15756" y="377"/>
                    </a:cubicBezTo>
                    <a:cubicBezTo>
                      <a:pt x="17083" y="126"/>
                      <a:pt x="18435" y="0"/>
                      <a:pt x="19791" y="0"/>
                    </a:cubicBez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54" name="Line"/>
              <p:cNvSpPr/>
              <p:nvPr/>
            </p:nvSpPr>
            <p:spPr>
              <a:xfrm rot="16018304">
                <a:off x="120338" y="-95061"/>
                <a:ext cx="380788" cy="6021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372"/>
                    </a:moveTo>
                    <a:cubicBezTo>
                      <a:pt x="0" y="12190"/>
                      <a:pt x="6663" y="15524"/>
                      <a:pt x="16200" y="16478"/>
                    </a:cubicBezTo>
                    <a:lnTo>
                      <a:pt x="16200" y="14771"/>
                    </a:lnTo>
                    <a:lnTo>
                      <a:pt x="21600" y="18451"/>
                    </a:lnTo>
                    <a:lnTo>
                      <a:pt x="16200" y="21600"/>
                    </a:lnTo>
                    <a:lnTo>
                      <a:pt x="16200" y="19893"/>
                    </a:lnTo>
                    <a:lnTo>
                      <a:pt x="16200" y="19893"/>
                    </a:lnTo>
                    <a:cubicBezTo>
                      <a:pt x="6663" y="18938"/>
                      <a:pt x="0" y="15604"/>
                      <a:pt x="0" y="11787"/>
                    </a:cubicBezTo>
                    <a:lnTo>
                      <a:pt x="0" y="8372"/>
                    </a:lnTo>
                    <a:cubicBezTo>
                      <a:pt x="0" y="3748"/>
                      <a:pt x="9671" y="0"/>
                      <a:pt x="21600" y="0"/>
                    </a:cubicBezTo>
                    <a:lnTo>
                      <a:pt x="21600" y="3415"/>
                    </a:lnTo>
                    <a:cubicBezTo>
                      <a:pt x="11368" y="3415"/>
                      <a:pt x="2540" y="6197"/>
                      <a:pt x="454" y="10079"/>
                    </a:cubicBez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656" name="Down Arrow 20"/>
            <p:cNvSpPr/>
            <p:nvPr/>
          </p:nvSpPr>
          <p:spPr>
            <a:xfrm rot="5400000">
              <a:off x="390711" y="-52884"/>
              <a:ext cx="423333" cy="838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6145"/>
                  </a:moveTo>
                  <a:lnTo>
                    <a:pt x="5400" y="16145"/>
                  </a:lnTo>
                  <a:lnTo>
                    <a:pt x="5400" y="0"/>
                  </a:lnTo>
                  <a:lnTo>
                    <a:pt x="16200" y="0"/>
                  </a:lnTo>
                  <a:lnTo>
                    <a:pt x="16200" y="16145"/>
                  </a:lnTo>
                  <a:lnTo>
                    <a:pt x="21600" y="16145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34F20D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668" name="Group 21"/>
          <p:cNvGrpSpPr/>
          <p:nvPr/>
        </p:nvGrpSpPr>
        <p:grpSpPr>
          <a:xfrm>
            <a:off x="5791200" y="4539529"/>
            <a:ext cx="1032508" cy="770936"/>
            <a:chOff x="0" y="0"/>
            <a:chExt cx="1032507" cy="770935"/>
          </a:xfrm>
        </p:grpSpPr>
        <p:grpSp>
          <p:nvGrpSpPr>
            <p:cNvPr id="666" name="Group 21"/>
            <p:cNvGrpSpPr/>
            <p:nvPr/>
          </p:nvGrpSpPr>
          <p:grpSpPr>
            <a:xfrm>
              <a:off x="437295" y="0"/>
              <a:ext cx="595213" cy="770936"/>
              <a:chOff x="0" y="0"/>
              <a:chExt cx="595212" cy="770935"/>
            </a:xfrm>
          </p:grpSpPr>
          <p:grpSp>
            <p:nvGrpSpPr>
              <p:cNvPr id="661" name="Curved Left Arrow 24"/>
              <p:cNvGrpSpPr/>
              <p:nvPr/>
            </p:nvGrpSpPr>
            <p:grpSpPr>
              <a:xfrm>
                <a:off x="0" y="466095"/>
                <a:ext cx="546410" cy="304841"/>
                <a:chOff x="0" y="0"/>
                <a:chExt cx="546409" cy="304839"/>
              </a:xfrm>
            </p:grpSpPr>
            <p:sp>
              <p:nvSpPr>
                <p:cNvPr id="658" name="Shape"/>
                <p:cNvSpPr/>
                <p:nvPr/>
              </p:nvSpPr>
              <p:spPr>
                <a:xfrm rot="5400000">
                  <a:off x="120784" y="-120785"/>
                  <a:ext cx="304841" cy="5464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88" h="21600" extrusionOk="0">
                      <a:moveTo>
                        <a:pt x="0" y="18863"/>
                      </a:moveTo>
                      <a:lnTo>
                        <a:pt x="5021" y="15576"/>
                      </a:lnTo>
                      <a:lnTo>
                        <a:pt x="5021" y="17082"/>
                      </a:lnTo>
                      <a:cubicBezTo>
                        <a:pt x="12644" y="16231"/>
                        <a:pt x="18414" y="13535"/>
                        <a:pt x="19781" y="10185"/>
                      </a:cubicBezTo>
                      <a:cubicBezTo>
                        <a:pt x="21600" y="14646"/>
                        <a:pt x="15172" y="18961"/>
                        <a:pt x="5021" y="20094"/>
                      </a:cubicBezTo>
                      <a:lnTo>
                        <a:pt x="5021" y="21600"/>
                      </a:lnTo>
                      <a:close/>
                      <a:moveTo>
                        <a:pt x="20085" y="11691"/>
                      </a:moveTo>
                      <a:cubicBezTo>
                        <a:pt x="20085" y="6898"/>
                        <a:pt x="11093" y="3012"/>
                        <a:pt x="0" y="3012"/>
                      </a:cubicBezTo>
                      <a:lnTo>
                        <a:pt x="0" y="0"/>
                      </a:lnTo>
                      <a:cubicBezTo>
                        <a:pt x="11093" y="0"/>
                        <a:pt x="20085" y="3886"/>
                        <a:pt x="20085" y="8679"/>
                      </a:cubicBezTo>
                      <a:close/>
                    </a:path>
                  </a:pathLst>
                </a:custGeom>
                <a:solidFill>
                  <a:srgbClr val="29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59" name="Shape"/>
                <p:cNvSpPr/>
                <p:nvPr/>
              </p:nvSpPr>
              <p:spPr>
                <a:xfrm rot="5400000">
                  <a:off x="246139" y="4529"/>
                  <a:ext cx="304801" cy="2957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cubicBezTo>
                        <a:pt x="21600" y="12744"/>
                        <a:pt x="11929" y="5565"/>
                        <a:pt x="0" y="5565"/>
                      </a:cubicBezTo>
                      <a:lnTo>
                        <a:pt x="0" y="0"/>
                      </a:lnTo>
                      <a:cubicBezTo>
                        <a:pt x="11929" y="0"/>
                        <a:pt x="21600" y="7179"/>
                        <a:pt x="21600" y="16035"/>
                      </a:cubicBezTo>
                      <a:close/>
                    </a:path>
                  </a:pathLst>
                </a:custGeom>
                <a:solidFill>
                  <a:srgbClr val="000000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60" name="Line"/>
                <p:cNvSpPr/>
                <p:nvPr/>
              </p:nvSpPr>
              <p:spPr>
                <a:xfrm rot="5400000">
                  <a:off x="120804" y="-120805"/>
                  <a:ext cx="304801" cy="5464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11691"/>
                      </a:moveTo>
                      <a:cubicBezTo>
                        <a:pt x="21600" y="6898"/>
                        <a:pt x="11929" y="3012"/>
                        <a:pt x="0" y="3012"/>
                      </a:cubicBezTo>
                      <a:lnTo>
                        <a:pt x="0" y="0"/>
                      </a:lnTo>
                      <a:cubicBezTo>
                        <a:pt x="11929" y="0"/>
                        <a:pt x="21600" y="3886"/>
                        <a:pt x="21600" y="8679"/>
                      </a:cubicBezTo>
                      <a:lnTo>
                        <a:pt x="21600" y="11691"/>
                      </a:lnTo>
                      <a:cubicBezTo>
                        <a:pt x="21600" y="15648"/>
                        <a:pt x="14937" y="19105"/>
                        <a:pt x="5400" y="20094"/>
                      </a:cubicBezTo>
                      <a:lnTo>
                        <a:pt x="5400" y="21600"/>
                      </a:lnTo>
                      <a:lnTo>
                        <a:pt x="0" y="18863"/>
                      </a:lnTo>
                      <a:lnTo>
                        <a:pt x="5400" y="15576"/>
                      </a:lnTo>
                      <a:lnTo>
                        <a:pt x="5400" y="17082"/>
                      </a:lnTo>
                      <a:cubicBezTo>
                        <a:pt x="13598" y="16231"/>
                        <a:pt x="19803" y="13535"/>
                        <a:pt x="21272" y="10185"/>
                      </a:cubicBez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665" name="Curved Right Arrow 25"/>
              <p:cNvGrpSpPr/>
              <p:nvPr/>
            </p:nvGrpSpPr>
            <p:grpSpPr>
              <a:xfrm>
                <a:off x="28993" y="0"/>
                <a:ext cx="566220" cy="409232"/>
                <a:chOff x="0" y="0"/>
                <a:chExt cx="566218" cy="409231"/>
              </a:xfrm>
            </p:grpSpPr>
            <p:sp>
              <p:nvSpPr>
                <p:cNvPr id="662" name="Shape"/>
                <p:cNvSpPr/>
                <p:nvPr/>
              </p:nvSpPr>
              <p:spPr>
                <a:xfrm rot="16381696" flipH="1">
                  <a:off x="92672" y="-68815"/>
                  <a:ext cx="380875" cy="5468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27" h="21600" extrusionOk="0">
                      <a:moveTo>
                        <a:pt x="5" y="8109"/>
                      </a:moveTo>
                      <a:cubicBezTo>
                        <a:pt x="5" y="11806"/>
                        <a:pt x="6058" y="15035"/>
                        <a:pt x="14721" y="15960"/>
                      </a:cubicBezTo>
                      <a:lnTo>
                        <a:pt x="14721" y="14080"/>
                      </a:lnTo>
                      <a:lnTo>
                        <a:pt x="19627" y="18097"/>
                      </a:lnTo>
                      <a:lnTo>
                        <a:pt x="14721" y="21600"/>
                      </a:lnTo>
                      <a:lnTo>
                        <a:pt x="14721" y="19720"/>
                      </a:lnTo>
                      <a:lnTo>
                        <a:pt x="14721" y="19720"/>
                      </a:lnTo>
                      <a:cubicBezTo>
                        <a:pt x="6058" y="18796"/>
                        <a:pt x="5" y="15566"/>
                        <a:pt x="5" y="11869"/>
                      </a:cubicBezTo>
                      <a:close/>
                      <a:moveTo>
                        <a:pt x="19627" y="3760"/>
                      </a:moveTo>
                      <a:cubicBezTo>
                        <a:pt x="10543" y="3760"/>
                        <a:pt x="2646" y="6337"/>
                        <a:pt x="540" y="9989"/>
                      </a:cubicBezTo>
                      <a:lnTo>
                        <a:pt x="540" y="9989"/>
                      </a:lnTo>
                      <a:cubicBezTo>
                        <a:pt x="-1973" y="5632"/>
                        <a:pt x="4536" y="1259"/>
                        <a:pt x="15077" y="221"/>
                      </a:cubicBezTo>
                      <a:cubicBezTo>
                        <a:pt x="16568" y="74"/>
                        <a:pt x="18095" y="0"/>
                        <a:pt x="19627" y="0"/>
                      </a:cubicBezTo>
                      <a:close/>
                    </a:path>
                  </a:pathLst>
                </a:custGeom>
                <a:solidFill>
                  <a:srgbClr val="29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63" name="Shape"/>
                <p:cNvSpPr/>
                <p:nvPr/>
              </p:nvSpPr>
              <p:spPr>
                <a:xfrm rot="16381696" flipH="1">
                  <a:off x="-54108" y="70405"/>
                  <a:ext cx="380875" cy="2528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27" h="21600" extrusionOk="0">
                      <a:moveTo>
                        <a:pt x="19627" y="8131"/>
                      </a:moveTo>
                      <a:cubicBezTo>
                        <a:pt x="10543" y="8131"/>
                        <a:pt x="2646" y="13703"/>
                        <a:pt x="540" y="21600"/>
                      </a:cubicBezTo>
                      <a:lnTo>
                        <a:pt x="540" y="21600"/>
                      </a:lnTo>
                      <a:cubicBezTo>
                        <a:pt x="-1973" y="12180"/>
                        <a:pt x="4536" y="2723"/>
                        <a:pt x="15077" y="478"/>
                      </a:cubicBezTo>
                      <a:cubicBezTo>
                        <a:pt x="16568" y="160"/>
                        <a:pt x="18095" y="0"/>
                        <a:pt x="19627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64" name="Line"/>
                <p:cNvSpPr/>
                <p:nvPr/>
              </p:nvSpPr>
              <p:spPr>
                <a:xfrm rot="16381696" flipH="1">
                  <a:off x="92713" y="-68772"/>
                  <a:ext cx="380788" cy="5468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8109"/>
                      </a:moveTo>
                      <a:cubicBezTo>
                        <a:pt x="0" y="11806"/>
                        <a:pt x="6663" y="15035"/>
                        <a:pt x="16200" y="15960"/>
                      </a:cubicBezTo>
                      <a:lnTo>
                        <a:pt x="16200" y="14080"/>
                      </a:lnTo>
                      <a:lnTo>
                        <a:pt x="21600" y="18097"/>
                      </a:lnTo>
                      <a:lnTo>
                        <a:pt x="16200" y="21600"/>
                      </a:lnTo>
                      <a:lnTo>
                        <a:pt x="16200" y="19720"/>
                      </a:lnTo>
                      <a:lnTo>
                        <a:pt x="16200" y="19720"/>
                      </a:lnTo>
                      <a:cubicBezTo>
                        <a:pt x="6663" y="18796"/>
                        <a:pt x="0" y="15566"/>
                        <a:pt x="0" y="11869"/>
                      </a:cubicBezTo>
                      <a:lnTo>
                        <a:pt x="0" y="8109"/>
                      </a:lnTo>
                      <a:cubicBezTo>
                        <a:pt x="0" y="3630"/>
                        <a:pt x="9671" y="0"/>
                        <a:pt x="21600" y="0"/>
                      </a:cubicBezTo>
                      <a:lnTo>
                        <a:pt x="21600" y="3760"/>
                      </a:lnTo>
                      <a:cubicBezTo>
                        <a:pt x="11600" y="3760"/>
                        <a:pt x="2907" y="6337"/>
                        <a:pt x="589" y="9989"/>
                      </a:cubicBez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</p:grpSp>
        <p:sp>
          <p:nvSpPr>
            <p:cNvPr id="667" name="Down Arrow 23"/>
            <p:cNvSpPr/>
            <p:nvPr/>
          </p:nvSpPr>
          <p:spPr>
            <a:xfrm rot="16200000">
              <a:off x="207433" y="3855"/>
              <a:ext cx="423334" cy="838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6145"/>
                  </a:moveTo>
                  <a:lnTo>
                    <a:pt x="5400" y="16145"/>
                  </a:lnTo>
                  <a:lnTo>
                    <a:pt x="5400" y="0"/>
                  </a:lnTo>
                  <a:lnTo>
                    <a:pt x="16200" y="0"/>
                  </a:lnTo>
                  <a:lnTo>
                    <a:pt x="16200" y="16145"/>
                  </a:lnTo>
                  <a:lnTo>
                    <a:pt x="21600" y="16145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FF7080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457201"/>
          </a:xfrm>
          <a:prstGeom prst="rect">
            <a:avLst/>
          </a:prstGeom>
        </p:spPr>
        <p:txBody>
          <a:bodyPr/>
          <a:lstStyle>
            <a:lvl1pPr>
              <a:defRPr sz="2000" i="1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Electro-magnetism provides a second way of creating magnetic fields</a:t>
            </a:r>
          </a:p>
        </p:txBody>
      </p:sp>
      <p:sp>
        <p:nvSpPr>
          <p:cNvPr id="671" name="Rectangle 3"/>
          <p:cNvSpPr txBox="1">
            <a:spLocks noGrp="1"/>
          </p:cNvSpPr>
          <p:nvPr>
            <p:ph type="body" idx="1"/>
          </p:nvPr>
        </p:nvSpPr>
        <p:spPr>
          <a:xfrm>
            <a:off x="340359" y="645159"/>
            <a:ext cx="8788401" cy="3886201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It also provides the source of nearly all of our </a:t>
            </a:r>
            <a:r>
              <a:rPr b="1"/>
              <a:t>permanent magnets </a:t>
            </a:r>
            <a:r>
              <a:t>because: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Permanent magnets induced by Earth's magnetic field are ~ uselessly weak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	But electro-magnets can be powered up to be immensely stronger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		Allowing us to lock much strong magnetic fields into things like iron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2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solidFill>
                  <a:srgbClr val="FBC901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But didn't we conclude that magnets (of any type / strength)</a:t>
            </a:r>
          </a:p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solidFill>
                  <a:srgbClr val="FBC901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were IRRELEVANT to Electrical Power Systems?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0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Yes.  We need one more discovery: </a:t>
            </a:r>
            <a:r>
              <a:rPr b="1"/>
              <a:t>Magnetic Induction</a:t>
            </a:r>
          </a:p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0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 b="1">
                <a:solidFill>
                  <a:srgbClr val="FF66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Please now view demonstrations #3 &amp; #5 on the Resource Webpage: </a:t>
            </a:r>
          </a:p>
        </p:txBody>
      </p:sp>
      <p:pic>
        <p:nvPicPr>
          <p:cNvPr id="672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05100" y="4601775"/>
            <a:ext cx="3601081" cy="22054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Rectangle 2"/>
          <p:cNvSpPr txBox="1">
            <a:spLocks noGrp="1"/>
          </p:cNvSpPr>
          <p:nvPr>
            <p:ph type="title"/>
          </p:nvPr>
        </p:nvSpPr>
        <p:spPr>
          <a:xfrm>
            <a:off x="304800" y="76199"/>
            <a:ext cx="8534400" cy="675219"/>
          </a:xfrm>
          <a:prstGeom prst="rect">
            <a:avLst/>
          </a:prstGeom>
        </p:spPr>
        <p:txBody>
          <a:bodyPr/>
          <a:lstStyle>
            <a:lvl1pPr>
              <a:defRPr sz="2000" i="1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OK, but how does this defiance of gravity make magnetism relevant?</a:t>
            </a:r>
          </a:p>
        </p:txBody>
      </p:sp>
      <p:sp>
        <p:nvSpPr>
          <p:cNvPr id="675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810687"/>
            <a:ext cx="8788400" cy="5602813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For that, we have to figure out what is CAUSING </a:t>
            </a:r>
            <a:r>
              <a:rPr b="1">
                <a:solidFill>
                  <a:srgbClr val="FBC901"/>
                </a:solidFill>
              </a:rPr>
              <a:t>magnetic induction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900" b="1">
                <a:solidFill>
                  <a:srgbClr val="FBC901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 b="1">
                <a:solidFill>
                  <a:srgbClr val="FBC901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	</a:t>
            </a:r>
            <a:r>
              <a:rPr b="0">
                <a:solidFill>
                  <a:srgbClr val="FFFFFF"/>
                </a:solidFill>
              </a:rPr>
              <a:t>Which will also explain why it's even called "magnetic induction"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4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But we have now gotten to the </a:t>
            </a:r>
            <a:r>
              <a:rPr b="1"/>
              <a:t>extreme weirdness </a:t>
            </a:r>
            <a:r>
              <a:t>I promised for magnetism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0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And this explanation is going to require some rather subtle new observations!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 b="1">
                <a:solidFill>
                  <a:srgbClr val="FF66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Please now view demonstrations #6 &amp; #7 on the Resource Webpage:</a:t>
            </a:r>
          </a:p>
        </p:txBody>
      </p:sp>
      <p:pic>
        <p:nvPicPr>
          <p:cNvPr id="676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33700" y="4001441"/>
            <a:ext cx="3280380" cy="27782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Rectangle 2"/>
          <p:cNvSpPr txBox="1">
            <a:spLocks noGrp="1"/>
          </p:cNvSpPr>
          <p:nvPr>
            <p:ph type="title"/>
          </p:nvPr>
        </p:nvSpPr>
        <p:spPr>
          <a:xfrm>
            <a:off x="304800" y="76199"/>
            <a:ext cx="8534400" cy="675219"/>
          </a:xfrm>
          <a:prstGeom prst="rect">
            <a:avLst/>
          </a:prstGeom>
        </p:spPr>
        <p:txBody>
          <a:bodyPr/>
          <a:lstStyle>
            <a:lvl1pPr>
              <a:defRPr sz="2200" i="1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Those magnets (partially) resisted the force of gravity</a:t>
            </a:r>
          </a:p>
        </p:txBody>
      </p:sp>
      <p:sp>
        <p:nvSpPr>
          <p:cNvPr id="679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810687"/>
            <a:ext cx="8915400" cy="5908247"/>
          </a:xfrm>
          <a:prstGeom prst="rect">
            <a:avLst/>
          </a:prstGeom>
        </p:spPr>
        <p:txBody>
          <a:bodyPr/>
          <a:lstStyle/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 b="1">
                <a:latin typeface="+mj-lt"/>
                <a:ea typeface="+mj-ea"/>
                <a:cs typeface="+mj-cs"/>
                <a:sym typeface="Arial"/>
              </a:defRPr>
            </a:pPr>
            <a:r>
              <a:t>But it now looks like magnet ENDS resist most strongly!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9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However, the entire fall occurs in a very short (~ 2 second) time span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4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solidFill>
                  <a:srgbClr val="FBC901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Could our eyes be fooling with us?      To Check: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4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Those movies were shot in 60 frame (picture) per second QuickTime video format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9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400">
                <a:latin typeface="+mj-lt"/>
                <a:ea typeface="+mj-ea"/>
                <a:cs typeface="+mj-cs"/>
                <a:sym typeface="Arial"/>
              </a:defRPr>
            </a:pPr>
            <a:r>
              <a:t>(The original QT format videos are downloadable from the Resources Webpage)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9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Right-clicking time in QuickTime player displays the frame number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9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That frame number, along with the ruler I'd mounted behind the magnet, 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9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	allowed me record the magnet's frame-by-frame fall distance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9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Which converted to distance vs. time using the frame time spacing of 1/60 sec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4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For each test, I entered fall distance vs. frame and time into an Excel spreadsheet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9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400">
                <a:latin typeface="+mj-lt"/>
                <a:ea typeface="+mj-ea"/>
                <a:cs typeface="+mj-cs"/>
                <a:sym typeface="Arial"/>
              </a:defRPr>
            </a:pPr>
            <a:r>
              <a:t>(Also downloadable from this note set's 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2"/>
              </a:rPr>
              <a:t>Resource Webpage</a:t>
            </a:r>
            <a:r>
              <a:t>)</a:t>
            </a:r>
          </a:p>
        </p:txBody>
      </p:sp>
    </p:spTree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533401"/>
          </a:xfrm>
          <a:prstGeom prst="rect">
            <a:avLst/>
          </a:prstGeom>
        </p:spPr>
        <p:txBody>
          <a:bodyPr/>
          <a:lstStyle>
            <a:lvl1pPr>
              <a:defRPr sz="2000" i="1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The "Drop Test #1" part of that spreadsheet:</a:t>
            </a:r>
          </a:p>
        </p:txBody>
      </p:sp>
      <p:sp>
        <p:nvSpPr>
          <p:cNvPr id="682" name="Rectangle 3"/>
          <p:cNvSpPr txBox="1">
            <a:spLocks noGrp="1"/>
          </p:cNvSpPr>
          <p:nvPr>
            <p:ph type="body" sz="quarter" idx="1"/>
          </p:nvPr>
        </p:nvSpPr>
        <p:spPr>
          <a:xfrm>
            <a:off x="1676400" y="609600"/>
            <a:ext cx="2362200" cy="381000"/>
          </a:xfrm>
          <a:prstGeom prst="rect">
            <a:avLst/>
          </a:prstGeom>
        </p:spPr>
        <p:txBody>
          <a:bodyPr/>
          <a:lstStyle>
            <a:lvl1pPr algn="ctr"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4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Drop data</a:t>
            </a:r>
          </a:p>
        </p:txBody>
      </p:sp>
      <p:pic>
        <p:nvPicPr>
          <p:cNvPr id="683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0" y="1295400"/>
            <a:ext cx="5122353" cy="4038600"/>
          </a:xfrm>
          <a:prstGeom prst="rect">
            <a:avLst/>
          </a:prstGeom>
          <a:ln w="12700">
            <a:miter lim="400000"/>
          </a:ln>
        </p:spPr>
      </p:pic>
      <p:sp>
        <p:nvSpPr>
          <p:cNvPr id="684" name="Rectangle 3"/>
          <p:cNvSpPr txBox="1"/>
          <p:nvPr/>
        </p:nvSpPr>
        <p:spPr>
          <a:xfrm>
            <a:off x="3429000" y="609600"/>
            <a:ext cx="2133600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>
            <a:lvl1pPr algn="ctr"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4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Velocity vs. Time</a:t>
            </a:r>
          </a:p>
        </p:txBody>
      </p:sp>
      <p:sp>
        <p:nvSpPr>
          <p:cNvPr id="685" name="Rectangle 3"/>
          <p:cNvSpPr txBox="1"/>
          <p:nvPr/>
        </p:nvSpPr>
        <p:spPr>
          <a:xfrm>
            <a:off x="5105400" y="609600"/>
            <a:ext cx="2362200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>
            <a:lvl1pPr algn="ctr"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4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Acceleration vs. time </a:t>
            </a:r>
          </a:p>
        </p:txBody>
      </p:sp>
      <p:sp>
        <p:nvSpPr>
          <p:cNvPr id="686" name="Left Brace 8"/>
          <p:cNvSpPr/>
          <p:nvPr/>
        </p:nvSpPr>
        <p:spPr>
          <a:xfrm rot="5400000">
            <a:off x="2819400" y="533400"/>
            <a:ext cx="228600" cy="1143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15635" y="21600"/>
                  <a:pt x="10800" y="21439"/>
                  <a:pt x="10800" y="21240"/>
                </a:cubicBezTo>
                <a:lnTo>
                  <a:pt x="10800" y="11160"/>
                </a:lnTo>
                <a:cubicBezTo>
                  <a:pt x="10800" y="10961"/>
                  <a:pt x="5965" y="10800"/>
                  <a:pt x="0" y="10800"/>
                </a:cubicBezTo>
                <a:cubicBezTo>
                  <a:pt x="5965" y="10800"/>
                  <a:pt x="10800" y="10639"/>
                  <a:pt x="10800" y="10440"/>
                </a:cubicBezTo>
                <a:lnTo>
                  <a:pt x="10800" y="360"/>
                </a:lnTo>
                <a:cubicBezTo>
                  <a:pt x="10800" y="161"/>
                  <a:pt x="15635" y="0"/>
                  <a:pt x="21600" y="0"/>
                </a:cubicBezTo>
              </a:path>
            </a:pathLst>
          </a:custGeom>
          <a:ln w="38100">
            <a:solidFill>
              <a:srgbClr val="FBC901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87" name="Left Brace 9"/>
          <p:cNvSpPr/>
          <p:nvPr/>
        </p:nvSpPr>
        <p:spPr>
          <a:xfrm rot="5400000">
            <a:off x="4343400" y="533400"/>
            <a:ext cx="228600" cy="1143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15635" y="21600"/>
                  <a:pt x="10800" y="21439"/>
                  <a:pt x="10800" y="21240"/>
                </a:cubicBezTo>
                <a:lnTo>
                  <a:pt x="10800" y="11160"/>
                </a:lnTo>
                <a:cubicBezTo>
                  <a:pt x="10800" y="10961"/>
                  <a:pt x="5965" y="10800"/>
                  <a:pt x="0" y="10800"/>
                </a:cubicBezTo>
                <a:cubicBezTo>
                  <a:pt x="5965" y="10800"/>
                  <a:pt x="10800" y="10639"/>
                  <a:pt x="10800" y="10440"/>
                </a:cubicBezTo>
                <a:lnTo>
                  <a:pt x="10800" y="360"/>
                </a:lnTo>
                <a:cubicBezTo>
                  <a:pt x="10800" y="161"/>
                  <a:pt x="15635" y="0"/>
                  <a:pt x="21600" y="0"/>
                </a:cubicBezTo>
              </a:path>
            </a:pathLst>
          </a:custGeom>
          <a:ln w="38100">
            <a:solidFill>
              <a:srgbClr val="FBC901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88" name="Left Brace 10"/>
          <p:cNvSpPr/>
          <p:nvPr/>
        </p:nvSpPr>
        <p:spPr>
          <a:xfrm rot="5400000">
            <a:off x="6019800" y="609600"/>
            <a:ext cx="228600" cy="9906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15635" y="21600"/>
                  <a:pt x="10800" y="21414"/>
                  <a:pt x="10800" y="21185"/>
                </a:cubicBezTo>
                <a:lnTo>
                  <a:pt x="10800" y="11215"/>
                </a:lnTo>
                <a:cubicBezTo>
                  <a:pt x="10800" y="10986"/>
                  <a:pt x="5965" y="10800"/>
                  <a:pt x="0" y="10800"/>
                </a:cubicBezTo>
                <a:cubicBezTo>
                  <a:pt x="5965" y="10800"/>
                  <a:pt x="10800" y="10614"/>
                  <a:pt x="10800" y="10385"/>
                </a:cubicBezTo>
                <a:lnTo>
                  <a:pt x="10800" y="415"/>
                </a:lnTo>
                <a:cubicBezTo>
                  <a:pt x="10800" y="186"/>
                  <a:pt x="15635" y="0"/>
                  <a:pt x="21600" y="0"/>
                </a:cubicBezTo>
              </a:path>
            </a:pathLst>
          </a:custGeom>
          <a:ln w="38100">
            <a:solidFill>
              <a:srgbClr val="FBC901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89" name="Rectangle 3"/>
          <p:cNvSpPr txBox="1"/>
          <p:nvPr/>
        </p:nvSpPr>
        <p:spPr>
          <a:xfrm>
            <a:off x="228600" y="5410200"/>
            <a:ext cx="8610600" cy="1245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Where </a:t>
            </a:r>
            <a:r>
              <a:rPr b="1"/>
              <a:t>velocity</a:t>
            </a:r>
            <a:r>
              <a:t> &amp; </a:t>
            </a:r>
            <a:r>
              <a:rPr b="1"/>
              <a:t>acceleration</a:t>
            </a:r>
            <a:r>
              <a:t> came from Newton's:     v = dx/dt,   a = dv/dt</a:t>
            </a:r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by means of "finite difference" differentiation:  dY/dx ~ ΔY/Δx</a:t>
            </a:r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9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spcBef>
                <a:spcPts val="3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4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(see the formulae at the top and/or check the cell definitions)</a:t>
            </a:r>
          </a:p>
        </p:txBody>
      </p:sp>
    </p:spTree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09600"/>
          </a:xfrm>
          <a:prstGeom prst="rect">
            <a:avLst/>
          </a:prstGeom>
        </p:spPr>
        <p:txBody>
          <a:bodyPr/>
          <a:lstStyle/>
          <a:p>
            <a:pPr>
              <a:defRPr sz="2200" b="1" i="1">
                <a:latin typeface="+mj-lt"/>
                <a:ea typeface="+mj-ea"/>
                <a:cs typeface="+mj-cs"/>
                <a:sym typeface="Arial"/>
              </a:defRPr>
            </a:pPr>
            <a:r>
              <a:t>WHY</a:t>
            </a:r>
            <a:r>
              <a:rPr b="0"/>
              <a:t> do physics teachers teach "E &amp; M" this way?!</a:t>
            </a:r>
          </a:p>
        </p:txBody>
      </p:sp>
      <p:sp>
        <p:nvSpPr>
          <p:cNvPr id="130" name="Rectangle 3"/>
          <p:cNvSpPr txBox="1">
            <a:spLocks noGrp="1"/>
          </p:cNvSpPr>
          <p:nvPr>
            <p:ph type="body" idx="1"/>
          </p:nvPr>
        </p:nvSpPr>
        <p:spPr>
          <a:xfrm>
            <a:off x="152400" y="914400"/>
            <a:ext cx="8915400" cy="5358607"/>
          </a:xfrm>
          <a:prstGeom prst="rect">
            <a:avLst/>
          </a:prstGeom>
        </p:spPr>
        <p:txBody>
          <a:bodyPr/>
          <a:lstStyle/>
          <a:p>
            <a:pPr>
              <a:tabLst>
                <a:tab pos="444500" algn="l"/>
                <a:tab pos="9017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As an applied physics major, I came to suspect that the real reason might be:</a:t>
            </a:r>
          </a:p>
          <a:p>
            <a:pPr algn="ctr">
              <a:tabLst>
                <a:tab pos="444500" algn="l"/>
                <a:tab pos="901700" algn="l"/>
              </a:tabLst>
              <a:defRPr sz="10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tabLst>
                <a:tab pos="444500" algn="l"/>
                <a:tab pos="901700" algn="l"/>
              </a:tabLst>
              <a:defRPr sz="1800" b="1">
                <a:solidFill>
                  <a:srgbClr val="FBC901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TO MAKE US FEEL DUMB!</a:t>
            </a:r>
          </a:p>
          <a:p>
            <a:pPr>
              <a:tabLst>
                <a:tab pos="444500" algn="l"/>
                <a:tab pos="901700" algn="l"/>
              </a:tabLst>
              <a:defRPr sz="16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Because, not only were those equations anything but obvious,</a:t>
            </a:r>
          </a:p>
          <a:p>
            <a:pPr>
              <a:tabLst>
                <a:tab pos="444500" algn="l"/>
                <a:tab pos="901700" algn="l"/>
              </a:tabLst>
              <a:defRPr sz="9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but even after learning them, they could still be devilishly difficult to apply!</a:t>
            </a:r>
          </a:p>
          <a:p>
            <a:pPr>
              <a:tabLst>
                <a:tab pos="444500" algn="l"/>
                <a:tab pos="901700" algn="l"/>
              </a:tabLst>
              <a:defRPr sz="16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Further, I couldn't </a:t>
            </a:r>
            <a:r>
              <a:rPr b="1"/>
              <a:t>imagine</a:t>
            </a:r>
            <a:r>
              <a:t> how even the physics gods came to derive them!</a:t>
            </a:r>
          </a:p>
          <a:p>
            <a:pPr>
              <a:tabLst>
                <a:tab pos="444500" algn="l"/>
                <a:tab pos="901700" algn="l"/>
              </a:tabLst>
              <a:defRPr sz="24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But eventually (on my own), I learned that it took a </a:t>
            </a:r>
            <a:r>
              <a:rPr b="1"/>
              <a:t>LOT of physics gods</a:t>
            </a:r>
          </a:p>
          <a:p>
            <a:pPr>
              <a:tabLst>
                <a:tab pos="444500" algn="l"/>
                <a:tab pos="901700" algn="l"/>
              </a:tabLst>
              <a:defRPr sz="9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and a </a:t>
            </a:r>
            <a:r>
              <a:rPr b="1"/>
              <a:t>LOT of time </a:t>
            </a:r>
            <a:r>
              <a:t>(centuries!) to reach such a complete understanding </a:t>
            </a:r>
            <a:r>
              <a:rPr baseline="30000"/>
              <a:t>1</a:t>
            </a:r>
          </a:p>
          <a:p>
            <a:pPr>
              <a:tabLst>
                <a:tab pos="444500" algn="l"/>
                <a:tab pos="9017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 		Which made me feel less dumb but which also left me </a:t>
            </a:r>
          </a:p>
          <a:p>
            <a:pPr>
              <a:tabLst>
                <a:tab pos="444500" algn="l"/>
                <a:tab pos="9017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		feeling decidedly put out with some of my former professors!</a:t>
            </a:r>
          </a:p>
        </p:txBody>
      </p:sp>
      <p:sp>
        <p:nvSpPr>
          <p:cNvPr id="131" name="Rectangle 3"/>
          <p:cNvSpPr txBox="1"/>
          <p:nvPr/>
        </p:nvSpPr>
        <p:spPr>
          <a:xfrm>
            <a:off x="76200" y="6400800"/>
            <a:ext cx="8915400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spcBef>
                <a:spcPts val="300"/>
              </a:spcBef>
              <a:tabLst>
                <a:tab pos="444500" algn="l"/>
                <a:tab pos="901700" algn="l"/>
              </a:tabLst>
              <a:defRPr sz="14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1) A somewhat technical account of that history can be found 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2"/>
              </a:rPr>
              <a:t>HERE</a:t>
            </a:r>
            <a:r>
              <a:t> in Resources Webpage for this note set</a:t>
            </a:r>
          </a:p>
        </p:txBody>
      </p:sp>
    </p:spTree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Rectangle 2"/>
          <p:cNvSpPr txBox="1">
            <a:spLocks noGrp="1"/>
          </p:cNvSpPr>
          <p:nvPr>
            <p:ph type="title"/>
          </p:nvPr>
        </p:nvSpPr>
        <p:spPr>
          <a:xfrm>
            <a:off x="304800" y="76201"/>
            <a:ext cx="8534400" cy="533399"/>
          </a:xfrm>
          <a:prstGeom prst="rect">
            <a:avLst/>
          </a:prstGeom>
        </p:spPr>
        <p:txBody>
          <a:bodyPr/>
          <a:lstStyle>
            <a:lvl1pPr>
              <a:defRPr sz="2000" i="1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Spreadsheet plots of Drop Test #1 (left) and Drop Test #2 (right):</a:t>
            </a:r>
          </a:p>
        </p:txBody>
      </p:sp>
      <p:sp>
        <p:nvSpPr>
          <p:cNvPr id="692" name="Rectangle 3"/>
          <p:cNvSpPr txBox="1">
            <a:spLocks noGrp="1"/>
          </p:cNvSpPr>
          <p:nvPr>
            <p:ph type="body" idx="1"/>
          </p:nvPr>
        </p:nvSpPr>
        <p:spPr>
          <a:xfrm>
            <a:off x="279400" y="838628"/>
            <a:ext cx="9067800" cy="5741878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Left blue band = Only leading edge of the magnet is inside the short copper pipe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Right blue band = Only trailing edge of the magnet is inside the short copper pipe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1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VELOCITY rises steadily UNTIL an end of the magnet enters/approaches the pipe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9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ACCELERATION rises back to ~ 1000 cm/s</a:t>
            </a:r>
            <a:r>
              <a:rPr baseline="30000"/>
              <a:t>2</a:t>
            </a:r>
            <a:r>
              <a:t> (1 g) when NEITHER end is inside pipe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2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 b="1">
                <a:solidFill>
                  <a:srgbClr val="FBC901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The magnet's fall IS inhibited by its ENDS sweeping through the pipe!</a:t>
            </a:r>
          </a:p>
        </p:txBody>
      </p:sp>
      <p:pic>
        <p:nvPicPr>
          <p:cNvPr id="693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0136" y="1769107"/>
            <a:ext cx="4261733" cy="3233816"/>
          </a:xfrm>
          <a:prstGeom prst="rect">
            <a:avLst/>
          </a:prstGeom>
          <a:ln w="12700">
            <a:miter lim="400000"/>
          </a:ln>
        </p:spPr>
      </p:pic>
      <p:pic>
        <p:nvPicPr>
          <p:cNvPr id="694" name="Picture 7" descr="Picture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67250" y="1752600"/>
            <a:ext cx="4324350" cy="32602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  <p:sp>
        <p:nvSpPr>
          <p:cNvPr id="697" name="Rectangle 2"/>
          <p:cNvSpPr txBox="1">
            <a:spLocks noGrp="1"/>
          </p:cNvSpPr>
          <p:nvPr>
            <p:ph type="title"/>
          </p:nvPr>
        </p:nvSpPr>
        <p:spPr>
          <a:xfrm>
            <a:off x="304800" y="76199"/>
            <a:ext cx="8534400" cy="675219"/>
          </a:xfrm>
          <a:prstGeom prst="rect">
            <a:avLst/>
          </a:prstGeom>
        </p:spPr>
        <p:txBody>
          <a:bodyPr/>
          <a:lstStyle>
            <a:lvl1pPr>
              <a:defRPr sz="2200" i="1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That sequence shown in diagrams:</a:t>
            </a:r>
          </a:p>
        </p:txBody>
      </p:sp>
      <p:sp>
        <p:nvSpPr>
          <p:cNvPr id="698" name="Rectangle 3"/>
          <p:cNvSpPr txBox="1">
            <a:spLocks noGrp="1"/>
          </p:cNvSpPr>
          <p:nvPr>
            <p:ph type="body" sz="quarter" idx="1"/>
          </p:nvPr>
        </p:nvSpPr>
        <p:spPr>
          <a:xfrm>
            <a:off x="381000" y="810688"/>
            <a:ext cx="1066800" cy="408512"/>
          </a:xfrm>
          <a:prstGeom prst="rect">
            <a:avLst/>
          </a:prstGeom>
        </p:spPr>
        <p:txBody>
          <a:bodyPr/>
          <a:lstStyle>
            <a:lvl1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Freefall:</a:t>
            </a:r>
          </a:p>
        </p:txBody>
      </p:sp>
      <p:grpSp>
        <p:nvGrpSpPr>
          <p:cNvPr id="702" name="Group 10"/>
          <p:cNvGrpSpPr/>
          <p:nvPr/>
        </p:nvGrpSpPr>
        <p:grpSpPr>
          <a:xfrm>
            <a:off x="609599" y="3352800"/>
            <a:ext cx="539203" cy="695325"/>
            <a:chOff x="0" y="0"/>
            <a:chExt cx="539201" cy="695325"/>
          </a:xfrm>
        </p:grpSpPr>
        <p:sp>
          <p:nvSpPr>
            <p:cNvPr id="699" name="Rectangle 8"/>
            <p:cNvSpPr/>
            <p:nvPr/>
          </p:nvSpPr>
          <p:spPr>
            <a:xfrm>
              <a:off x="-1" y="0"/>
              <a:ext cx="539203" cy="695325"/>
            </a:xfrm>
            <a:prstGeom prst="rect">
              <a:avLst/>
            </a:prstGeom>
            <a:solidFill>
              <a:srgbClr val="985421">
                <a:alpha val="48000"/>
              </a:srgbClr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00" name="Rectangle 9"/>
            <p:cNvSpPr/>
            <p:nvPr/>
          </p:nvSpPr>
          <p:spPr>
            <a:xfrm>
              <a:off x="0" y="0"/>
              <a:ext cx="140661" cy="695325"/>
            </a:xfrm>
            <a:prstGeom prst="rect">
              <a:avLst/>
            </a:prstGeom>
            <a:solidFill>
              <a:srgbClr val="C93C05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01" name="Rectangle 10"/>
            <p:cNvSpPr/>
            <p:nvPr/>
          </p:nvSpPr>
          <p:spPr>
            <a:xfrm>
              <a:off x="398539" y="0"/>
              <a:ext cx="140662" cy="695325"/>
            </a:xfrm>
            <a:prstGeom prst="rect">
              <a:avLst/>
            </a:prstGeom>
            <a:solidFill>
              <a:srgbClr val="C93C05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pic>
        <p:nvPicPr>
          <p:cNvPr id="703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5400000">
            <a:off x="-54292" y="1273492"/>
            <a:ext cx="1905001" cy="149161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07" name="Group 10"/>
          <p:cNvGrpSpPr/>
          <p:nvPr/>
        </p:nvGrpSpPr>
        <p:grpSpPr>
          <a:xfrm>
            <a:off x="2578098" y="3352800"/>
            <a:ext cx="539202" cy="695325"/>
            <a:chOff x="0" y="0"/>
            <a:chExt cx="539201" cy="695325"/>
          </a:xfrm>
        </p:grpSpPr>
        <p:sp>
          <p:nvSpPr>
            <p:cNvPr id="704" name="Rectangle 12"/>
            <p:cNvSpPr/>
            <p:nvPr/>
          </p:nvSpPr>
          <p:spPr>
            <a:xfrm>
              <a:off x="-1" y="0"/>
              <a:ext cx="539203" cy="695325"/>
            </a:xfrm>
            <a:prstGeom prst="rect">
              <a:avLst/>
            </a:prstGeom>
            <a:solidFill>
              <a:srgbClr val="985421">
                <a:alpha val="48000"/>
              </a:srgbClr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05" name="Rectangle 13"/>
            <p:cNvSpPr/>
            <p:nvPr/>
          </p:nvSpPr>
          <p:spPr>
            <a:xfrm>
              <a:off x="0" y="0"/>
              <a:ext cx="140661" cy="695325"/>
            </a:xfrm>
            <a:prstGeom prst="rect">
              <a:avLst/>
            </a:prstGeom>
            <a:solidFill>
              <a:srgbClr val="C93C05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06" name="Rectangle 14"/>
            <p:cNvSpPr/>
            <p:nvPr/>
          </p:nvSpPr>
          <p:spPr>
            <a:xfrm>
              <a:off x="398539" y="0"/>
              <a:ext cx="140662" cy="695325"/>
            </a:xfrm>
            <a:prstGeom prst="rect">
              <a:avLst/>
            </a:prstGeom>
            <a:solidFill>
              <a:srgbClr val="C93C05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711" name="Group 10"/>
          <p:cNvGrpSpPr/>
          <p:nvPr/>
        </p:nvGrpSpPr>
        <p:grpSpPr>
          <a:xfrm>
            <a:off x="4489999" y="3352800"/>
            <a:ext cx="539202" cy="695325"/>
            <a:chOff x="0" y="0"/>
            <a:chExt cx="539201" cy="695325"/>
          </a:xfrm>
        </p:grpSpPr>
        <p:sp>
          <p:nvSpPr>
            <p:cNvPr id="708" name="Rectangle 16"/>
            <p:cNvSpPr/>
            <p:nvPr/>
          </p:nvSpPr>
          <p:spPr>
            <a:xfrm>
              <a:off x="-1" y="0"/>
              <a:ext cx="539203" cy="695325"/>
            </a:xfrm>
            <a:prstGeom prst="rect">
              <a:avLst/>
            </a:prstGeom>
            <a:solidFill>
              <a:srgbClr val="985421">
                <a:alpha val="48000"/>
              </a:srgbClr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09" name="Rectangle 17"/>
            <p:cNvSpPr/>
            <p:nvPr/>
          </p:nvSpPr>
          <p:spPr>
            <a:xfrm>
              <a:off x="0" y="0"/>
              <a:ext cx="140661" cy="695325"/>
            </a:xfrm>
            <a:prstGeom prst="rect">
              <a:avLst/>
            </a:prstGeom>
            <a:solidFill>
              <a:srgbClr val="C93C05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10" name="Rectangle 18"/>
            <p:cNvSpPr/>
            <p:nvPr/>
          </p:nvSpPr>
          <p:spPr>
            <a:xfrm>
              <a:off x="398539" y="0"/>
              <a:ext cx="140662" cy="695325"/>
            </a:xfrm>
            <a:prstGeom prst="rect">
              <a:avLst/>
            </a:prstGeom>
            <a:solidFill>
              <a:srgbClr val="C93C05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715" name="Group 10"/>
          <p:cNvGrpSpPr/>
          <p:nvPr/>
        </p:nvGrpSpPr>
        <p:grpSpPr>
          <a:xfrm>
            <a:off x="6242599" y="3352800"/>
            <a:ext cx="539202" cy="695325"/>
            <a:chOff x="0" y="0"/>
            <a:chExt cx="539201" cy="695325"/>
          </a:xfrm>
        </p:grpSpPr>
        <p:sp>
          <p:nvSpPr>
            <p:cNvPr id="712" name="Rectangle 20"/>
            <p:cNvSpPr/>
            <p:nvPr/>
          </p:nvSpPr>
          <p:spPr>
            <a:xfrm>
              <a:off x="-1" y="0"/>
              <a:ext cx="539203" cy="695325"/>
            </a:xfrm>
            <a:prstGeom prst="rect">
              <a:avLst/>
            </a:prstGeom>
            <a:solidFill>
              <a:srgbClr val="985421">
                <a:alpha val="48000"/>
              </a:srgbClr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13" name="Rectangle 21"/>
            <p:cNvSpPr/>
            <p:nvPr/>
          </p:nvSpPr>
          <p:spPr>
            <a:xfrm>
              <a:off x="0" y="0"/>
              <a:ext cx="140661" cy="695325"/>
            </a:xfrm>
            <a:prstGeom prst="rect">
              <a:avLst/>
            </a:prstGeom>
            <a:solidFill>
              <a:srgbClr val="C93C05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14" name="Rectangle 22"/>
            <p:cNvSpPr/>
            <p:nvPr/>
          </p:nvSpPr>
          <p:spPr>
            <a:xfrm>
              <a:off x="398539" y="0"/>
              <a:ext cx="140662" cy="695325"/>
            </a:xfrm>
            <a:prstGeom prst="rect">
              <a:avLst/>
            </a:prstGeom>
            <a:solidFill>
              <a:srgbClr val="C93C05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719" name="Group 10"/>
          <p:cNvGrpSpPr/>
          <p:nvPr/>
        </p:nvGrpSpPr>
        <p:grpSpPr>
          <a:xfrm>
            <a:off x="7918998" y="3352800"/>
            <a:ext cx="539202" cy="695325"/>
            <a:chOff x="0" y="0"/>
            <a:chExt cx="539201" cy="695325"/>
          </a:xfrm>
        </p:grpSpPr>
        <p:sp>
          <p:nvSpPr>
            <p:cNvPr id="716" name="Rectangle 24"/>
            <p:cNvSpPr/>
            <p:nvPr/>
          </p:nvSpPr>
          <p:spPr>
            <a:xfrm>
              <a:off x="-1" y="0"/>
              <a:ext cx="539203" cy="695325"/>
            </a:xfrm>
            <a:prstGeom prst="rect">
              <a:avLst/>
            </a:prstGeom>
            <a:solidFill>
              <a:srgbClr val="985421">
                <a:alpha val="48000"/>
              </a:srgbClr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17" name="Rectangle 25"/>
            <p:cNvSpPr/>
            <p:nvPr/>
          </p:nvSpPr>
          <p:spPr>
            <a:xfrm>
              <a:off x="0" y="0"/>
              <a:ext cx="140661" cy="695325"/>
            </a:xfrm>
            <a:prstGeom prst="rect">
              <a:avLst/>
            </a:prstGeom>
            <a:solidFill>
              <a:srgbClr val="C93C05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18" name="Rectangle 26"/>
            <p:cNvSpPr/>
            <p:nvPr/>
          </p:nvSpPr>
          <p:spPr>
            <a:xfrm>
              <a:off x="398539" y="0"/>
              <a:ext cx="140662" cy="695325"/>
            </a:xfrm>
            <a:prstGeom prst="rect">
              <a:avLst/>
            </a:prstGeom>
            <a:solidFill>
              <a:srgbClr val="C93C05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720" name="Rectangle 3"/>
          <p:cNvSpPr txBox="1"/>
          <p:nvPr/>
        </p:nvSpPr>
        <p:spPr>
          <a:xfrm>
            <a:off x="2286000" y="810688"/>
            <a:ext cx="1066800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>
            <a:lvl1pPr algn="ctr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Braking:</a:t>
            </a:r>
          </a:p>
        </p:txBody>
      </p:sp>
      <p:sp>
        <p:nvSpPr>
          <p:cNvPr id="721" name="Rectangle 3"/>
          <p:cNvSpPr txBox="1"/>
          <p:nvPr/>
        </p:nvSpPr>
        <p:spPr>
          <a:xfrm>
            <a:off x="4191000" y="817034"/>
            <a:ext cx="1066800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>
            <a:lvl1pPr algn="ctr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Freefall:</a:t>
            </a:r>
          </a:p>
        </p:txBody>
      </p:sp>
      <p:sp>
        <p:nvSpPr>
          <p:cNvPr id="722" name="Rectangle 3"/>
          <p:cNvSpPr txBox="1"/>
          <p:nvPr/>
        </p:nvSpPr>
        <p:spPr>
          <a:xfrm>
            <a:off x="6019800" y="817034"/>
            <a:ext cx="1066800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>
            <a:lvl1pPr algn="ctr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Braking:</a:t>
            </a:r>
          </a:p>
        </p:txBody>
      </p:sp>
      <p:sp>
        <p:nvSpPr>
          <p:cNvPr id="723" name="Rectangle 3"/>
          <p:cNvSpPr txBox="1"/>
          <p:nvPr/>
        </p:nvSpPr>
        <p:spPr>
          <a:xfrm>
            <a:off x="7772400" y="804332"/>
            <a:ext cx="1066800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>
            <a:lvl1pPr algn="ctr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Freefall:</a:t>
            </a:r>
          </a:p>
        </p:txBody>
      </p:sp>
      <p:pic>
        <p:nvPicPr>
          <p:cNvPr id="724" name="Picture 31" descr="Picture 3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5400000">
            <a:off x="1883092" y="2340292"/>
            <a:ext cx="1905001" cy="1491617"/>
          </a:xfrm>
          <a:prstGeom prst="rect">
            <a:avLst/>
          </a:prstGeom>
          <a:ln w="12700">
            <a:miter lim="400000"/>
          </a:ln>
        </p:spPr>
      </p:pic>
      <p:pic>
        <p:nvPicPr>
          <p:cNvPr id="725" name="Picture 32" descr="Picture 3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5400000">
            <a:off x="3798675" y="2949892"/>
            <a:ext cx="1905001" cy="1491617"/>
          </a:xfrm>
          <a:prstGeom prst="rect">
            <a:avLst/>
          </a:prstGeom>
          <a:ln w="12700">
            <a:miter lim="400000"/>
          </a:ln>
        </p:spPr>
      </p:pic>
      <p:pic>
        <p:nvPicPr>
          <p:cNvPr id="726" name="Picture 33" descr="Picture 3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5400000">
            <a:off x="5551275" y="3635692"/>
            <a:ext cx="1905001" cy="1491617"/>
          </a:xfrm>
          <a:prstGeom prst="rect">
            <a:avLst/>
          </a:prstGeom>
          <a:ln w="12700">
            <a:miter lim="400000"/>
          </a:ln>
        </p:spPr>
      </p:pic>
      <p:pic>
        <p:nvPicPr>
          <p:cNvPr id="727" name="Picture 34" descr="Picture 3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5400000">
            <a:off x="7240376" y="4702492"/>
            <a:ext cx="1905001" cy="14916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Rectangle 2"/>
          <p:cNvSpPr txBox="1">
            <a:spLocks noGrp="1"/>
          </p:cNvSpPr>
          <p:nvPr>
            <p:ph type="title"/>
          </p:nvPr>
        </p:nvSpPr>
        <p:spPr>
          <a:xfrm>
            <a:off x="304800" y="152400"/>
            <a:ext cx="8534400" cy="457200"/>
          </a:xfrm>
          <a:prstGeom prst="rect">
            <a:avLst/>
          </a:prstGeom>
        </p:spPr>
        <p:txBody>
          <a:bodyPr/>
          <a:lstStyle>
            <a:lvl1pPr>
              <a:defRPr sz="2200" i="1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Why do only configurations at left slow the magnet's fall?</a:t>
            </a:r>
          </a:p>
        </p:txBody>
      </p:sp>
      <p:sp>
        <p:nvSpPr>
          <p:cNvPr id="730" name="Rectangle 3"/>
          <p:cNvSpPr txBox="1">
            <a:spLocks noGrp="1"/>
          </p:cNvSpPr>
          <p:nvPr>
            <p:ph type="body" sz="quarter" idx="1"/>
          </p:nvPr>
        </p:nvSpPr>
        <p:spPr>
          <a:xfrm>
            <a:off x="3276600" y="1115488"/>
            <a:ext cx="5867400" cy="408512"/>
          </a:xfrm>
          <a:prstGeom prst="rect">
            <a:avLst/>
          </a:prstGeom>
        </p:spPr>
        <p:txBody>
          <a:bodyPr/>
          <a:lstStyle>
            <a:lvl1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 b="1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What if the pipe mimicked a flipped magnet?</a:t>
            </a:r>
          </a:p>
        </p:txBody>
      </p:sp>
      <p:grpSp>
        <p:nvGrpSpPr>
          <p:cNvPr id="734" name="Group 10"/>
          <p:cNvGrpSpPr/>
          <p:nvPr/>
        </p:nvGrpSpPr>
        <p:grpSpPr>
          <a:xfrm>
            <a:off x="758399" y="2958463"/>
            <a:ext cx="401475" cy="556261"/>
            <a:chOff x="0" y="0"/>
            <a:chExt cx="401474" cy="556259"/>
          </a:xfrm>
        </p:grpSpPr>
        <p:sp>
          <p:nvSpPr>
            <p:cNvPr id="731" name="Rectangle 12"/>
            <p:cNvSpPr/>
            <p:nvPr/>
          </p:nvSpPr>
          <p:spPr>
            <a:xfrm>
              <a:off x="-1" y="0"/>
              <a:ext cx="401476" cy="556260"/>
            </a:xfrm>
            <a:prstGeom prst="rect">
              <a:avLst/>
            </a:prstGeom>
            <a:solidFill>
              <a:srgbClr val="985421">
                <a:alpha val="48000"/>
              </a:srgbClr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32" name="Rectangle 13"/>
            <p:cNvSpPr/>
            <p:nvPr/>
          </p:nvSpPr>
          <p:spPr>
            <a:xfrm>
              <a:off x="-1" y="0"/>
              <a:ext cx="104734" cy="556260"/>
            </a:xfrm>
            <a:prstGeom prst="rect">
              <a:avLst/>
            </a:prstGeom>
            <a:solidFill>
              <a:srgbClr val="C93C05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33" name="Rectangle 14"/>
            <p:cNvSpPr/>
            <p:nvPr/>
          </p:nvSpPr>
          <p:spPr>
            <a:xfrm>
              <a:off x="296741" y="0"/>
              <a:ext cx="104733" cy="556260"/>
            </a:xfrm>
            <a:prstGeom prst="rect">
              <a:avLst/>
            </a:prstGeom>
            <a:solidFill>
              <a:srgbClr val="C93C05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738" name="Group 10"/>
          <p:cNvGrpSpPr/>
          <p:nvPr/>
        </p:nvGrpSpPr>
        <p:grpSpPr>
          <a:xfrm>
            <a:off x="2199894" y="2958463"/>
            <a:ext cx="401475" cy="556261"/>
            <a:chOff x="0" y="0"/>
            <a:chExt cx="401474" cy="556259"/>
          </a:xfrm>
        </p:grpSpPr>
        <p:sp>
          <p:nvSpPr>
            <p:cNvPr id="735" name="Rectangle 20"/>
            <p:cNvSpPr/>
            <p:nvPr/>
          </p:nvSpPr>
          <p:spPr>
            <a:xfrm>
              <a:off x="-1" y="0"/>
              <a:ext cx="401476" cy="556260"/>
            </a:xfrm>
            <a:prstGeom prst="rect">
              <a:avLst/>
            </a:prstGeom>
            <a:solidFill>
              <a:srgbClr val="985421">
                <a:alpha val="48000"/>
              </a:srgbClr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36" name="Rectangle 21"/>
            <p:cNvSpPr/>
            <p:nvPr/>
          </p:nvSpPr>
          <p:spPr>
            <a:xfrm>
              <a:off x="-1" y="0"/>
              <a:ext cx="104734" cy="556260"/>
            </a:xfrm>
            <a:prstGeom prst="rect">
              <a:avLst/>
            </a:prstGeom>
            <a:solidFill>
              <a:srgbClr val="C93C05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37" name="Rectangle 22"/>
            <p:cNvSpPr/>
            <p:nvPr/>
          </p:nvSpPr>
          <p:spPr>
            <a:xfrm>
              <a:off x="296741" y="0"/>
              <a:ext cx="104733" cy="556260"/>
            </a:xfrm>
            <a:prstGeom prst="rect">
              <a:avLst/>
            </a:prstGeom>
            <a:solidFill>
              <a:srgbClr val="C93C05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pic>
        <p:nvPicPr>
          <p:cNvPr id="739" name="Picture 31" descr="Picture 3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5400000">
            <a:off x="193738" y="2244660"/>
            <a:ext cx="1524001" cy="997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740" name="Picture 33" descr="Picture 3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5400000">
            <a:off x="1626849" y="3235261"/>
            <a:ext cx="1524001" cy="997078"/>
          </a:xfrm>
          <a:prstGeom prst="rect">
            <a:avLst/>
          </a:prstGeom>
          <a:ln w="12700">
            <a:miter lim="400000"/>
          </a:ln>
        </p:spPr>
      </p:pic>
      <p:sp>
        <p:nvSpPr>
          <p:cNvPr id="741" name="Rectangle 3"/>
          <p:cNvSpPr txBox="1"/>
          <p:nvPr/>
        </p:nvSpPr>
        <p:spPr>
          <a:xfrm>
            <a:off x="3429000" y="5943600"/>
            <a:ext cx="5562600" cy="790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BC90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With parallel Magnetic Lines compressing together</a:t>
            </a:r>
            <a:endParaRPr>
              <a:solidFill>
                <a:srgbClr val="FFFFFF"/>
              </a:solidFill>
            </a:endParaRPr>
          </a:p>
          <a:p>
            <a:pPr algn="ctr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400" b="0">
                <a:solidFill>
                  <a:srgbClr val="FBC90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BC90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THIS would CERTAINLY slow the top magnet's fall!</a:t>
            </a:r>
          </a:p>
        </p:txBody>
      </p:sp>
      <p:grpSp>
        <p:nvGrpSpPr>
          <p:cNvPr id="748" name="Group 43"/>
          <p:cNvGrpSpPr/>
          <p:nvPr/>
        </p:nvGrpSpPr>
        <p:grpSpPr>
          <a:xfrm>
            <a:off x="5181600" y="1676398"/>
            <a:ext cx="2057400" cy="4038602"/>
            <a:chOff x="0" y="0"/>
            <a:chExt cx="2057400" cy="4038601"/>
          </a:xfrm>
        </p:grpSpPr>
        <p:sp>
          <p:nvSpPr>
            <p:cNvPr id="742" name="Rectangle 41"/>
            <p:cNvSpPr/>
            <p:nvPr/>
          </p:nvSpPr>
          <p:spPr>
            <a:xfrm>
              <a:off x="1078707" y="2621723"/>
              <a:ext cx="892968" cy="81161"/>
            </a:xfrm>
            <a:prstGeom prst="rect">
              <a:avLst/>
            </a:prstGeom>
            <a:solidFill>
              <a:srgbClr val="DEE1E6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743" name="Picture 36" descr="Picture 36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5400000">
              <a:off x="230853" y="745203"/>
              <a:ext cx="1502683" cy="11217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4" name="Picture 38" descr="Picture 38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16200000">
              <a:off x="238139" y="2058547"/>
              <a:ext cx="1502683" cy="11217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45" name="Rectangle 39"/>
            <p:cNvSpPr/>
            <p:nvPr/>
          </p:nvSpPr>
          <p:spPr>
            <a:xfrm>
              <a:off x="0" y="3704671"/>
              <a:ext cx="2057400" cy="333930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46" name="Rectangle 40"/>
            <p:cNvSpPr/>
            <p:nvPr/>
          </p:nvSpPr>
          <p:spPr>
            <a:xfrm>
              <a:off x="1795470" y="1868061"/>
              <a:ext cx="85725" cy="1836611"/>
            </a:xfrm>
            <a:prstGeom prst="rect">
              <a:avLst/>
            </a:prstGeom>
            <a:solidFill>
              <a:srgbClr val="DEE1E6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47" name="Right Arrow 42"/>
            <p:cNvSpPr/>
            <p:nvPr/>
          </p:nvSpPr>
          <p:spPr>
            <a:xfrm rot="5400000">
              <a:off x="700794" y="120737"/>
              <a:ext cx="584377" cy="342901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BC901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749" name="Rectangle 3"/>
          <p:cNvSpPr txBox="1"/>
          <p:nvPr/>
        </p:nvSpPr>
        <p:spPr>
          <a:xfrm>
            <a:off x="228600" y="859365"/>
            <a:ext cx="2667000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>
            <a:lvl1pPr algn="ctr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With ends inside pipe:</a:t>
            </a:r>
          </a:p>
        </p:txBody>
      </p:sp>
    </p:spTree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  <p:sp>
        <p:nvSpPr>
          <p:cNvPr id="752" name="Rectangle 2"/>
          <p:cNvSpPr txBox="1">
            <a:spLocks noGrp="1"/>
          </p:cNvSpPr>
          <p:nvPr>
            <p:ph type="title"/>
          </p:nvPr>
        </p:nvSpPr>
        <p:spPr>
          <a:xfrm>
            <a:off x="304800" y="152400"/>
            <a:ext cx="8534400" cy="609600"/>
          </a:xfrm>
          <a:prstGeom prst="rect">
            <a:avLst/>
          </a:prstGeom>
        </p:spPr>
        <p:txBody>
          <a:bodyPr/>
          <a:lstStyle>
            <a:lvl1pPr>
              <a:defRPr sz="2000" i="1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But how could a non-magnetic pipe suddenly behave like a magnet?!</a:t>
            </a:r>
          </a:p>
        </p:txBody>
      </p:sp>
      <p:sp>
        <p:nvSpPr>
          <p:cNvPr id="753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838200"/>
            <a:ext cx="8686800" cy="5715000"/>
          </a:xfrm>
          <a:prstGeom prst="rect">
            <a:avLst/>
          </a:prstGeom>
        </p:spPr>
        <p:txBody>
          <a:bodyPr/>
          <a:lstStyle/>
          <a:p>
            <a:pPr algn="ctr">
              <a:tabLst>
                <a:tab pos="444500" algn="l"/>
                <a:tab pos="901700" algn="l"/>
                <a:tab pos="1371600" algn="l"/>
              </a:tabLst>
              <a:defRPr sz="1800" b="1">
                <a:latin typeface="+mj-lt"/>
                <a:ea typeface="+mj-ea"/>
                <a:cs typeface="+mj-cs"/>
                <a:sym typeface="Arial"/>
              </a:defRPr>
            </a:pPr>
            <a:r>
              <a:t>If it suddenly became an </a:t>
            </a:r>
            <a:r>
              <a:rPr>
                <a:solidFill>
                  <a:srgbClr val="FBC901"/>
                </a:solidFill>
              </a:rPr>
              <a:t>ELECTRO-MAGNET</a:t>
            </a:r>
            <a:r>
              <a:t>!</a:t>
            </a:r>
          </a:p>
          <a:p>
            <a:pPr>
              <a:tabLst>
                <a:tab pos="444500" algn="l"/>
                <a:tab pos="901700" algn="l"/>
                <a:tab pos="1371600" algn="l"/>
              </a:tabLst>
              <a:defRPr sz="10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That is, if the metallic copper atoms' movable valence electrons</a:t>
            </a:r>
          </a:p>
          <a:p>
            <a:pPr>
              <a:tabLst>
                <a:tab pos="444500" algn="l"/>
                <a:tab pos="901700" algn="l"/>
                <a:tab pos="13716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suddenly decided to run around in circles which, </a:t>
            </a:r>
          </a:p>
          <a:p>
            <a:pPr>
              <a:tabLst>
                <a:tab pos="444500" algn="l"/>
                <a:tab pos="901700" algn="l"/>
                <a:tab pos="13716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	based on my earlier right hand (actually left for electrons) rule,</a:t>
            </a:r>
          </a:p>
          <a:p>
            <a:pPr>
              <a:tabLst>
                <a:tab pos="444500" algn="l"/>
                <a:tab pos="901700" algn="l"/>
                <a:tab pos="13716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		those circles would be surrounded by loops of magnetic field:</a:t>
            </a:r>
          </a:p>
          <a:p>
            <a:pPr>
              <a:tabLst>
                <a:tab pos="444500" algn="l"/>
                <a:tab pos="901700" algn="l"/>
                <a:tab pos="13716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					Which would mimic the magnetic field of this:</a:t>
            </a:r>
          </a:p>
        </p:txBody>
      </p:sp>
      <p:pic>
        <p:nvPicPr>
          <p:cNvPr id="754" name="Picture 26" descr="Picture 2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5329766" y="3509433"/>
            <a:ext cx="1989668" cy="3048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95" name="Group 24"/>
          <p:cNvGrpSpPr/>
          <p:nvPr/>
        </p:nvGrpSpPr>
        <p:grpSpPr>
          <a:xfrm>
            <a:off x="770243" y="4036383"/>
            <a:ext cx="2996334" cy="1917855"/>
            <a:chOff x="0" y="0"/>
            <a:chExt cx="2996332" cy="1917854"/>
          </a:xfrm>
        </p:grpSpPr>
        <p:grpSp>
          <p:nvGrpSpPr>
            <p:cNvPr id="758" name="Curved Right Arrow 22"/>
            <p:cNvGrpSpPr/>
            <p:nvPr/>
          </p:nvGrpSpPr>
          <p:grpSpPr>
            <a:xfrm>
              <a:off x="1542071" y="1077382"/>
              <a:ext cx="501623" cy="405827"/>
              <a:chOff x="0" y="0"/>
              <a:chExt cx="501621" cy="405825"/>
            </a:xfrm>
          </p:grpSpPr>
          <p:sp>
            <p:nvSpPr>
              <p:cNvPr id="755" name="Shape"/>
              <p:cNvSpPr/>
              <p:nvPr/>
            </p:nvSpPr>
            <p:spPr>
              <a:xfrm rot="16381696" flipH="1">
                <a:off x="60368" y="-38174"/>
                <a:ext cx="380886" cy="4821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02" h="21600" extrusionOk="0">
                    <a:moveTo>
                      <a:pt x="5" y="7724"/>
                    </a:moveTo>
                    <a:cubicBezTo>
                      <a:pt x="5" y="11246"/>
                      <a:pt x="5989" y="14323"/>
                      <a:pt x="14553" y="15203"/>
                    </a:cubicBezTo>
                    <a:lnTo>
                      <a:pt x="14553" y="13071"/>
                    </a:lnTo>
                    <a:lnTo>
                      <a:pt x="19402" y="17581"/>
                    </a:lnTo>
                    <a:lnTo>
                      <a:pt x="14553" y="21600"/>
                    </a:lnTo>
                    <a:lnTo>
                      <a:pt x="14553" y="19468"/>
                    </a:lnTo>
                    <a:cubicBezTo>
                      <a:pt x="5989" y="18587"/>
                      <a:pt x="5" y="15511"/>
                      <a:pt x="5" y="11989"/>
                    </a:cubicBezTo>
                    <a:close/>
                    <a:moveTo>
                      <a:pt x="19402" y="4265"/>
                    </a:moveTo>
                    <a:cubicBezTo>
                      <a:pt x="10752" y="4265"/>
                      <a:pt x="3147" y="6546"/>
                      <a:pt x="759" y="9856"/>
                    </a:cubicBezTo>
                    <a:lnTo>
                      <a:pt x="759" y="9856"/>
                    </a:lnTo>
                    <a:cubicBezTo>
                      <a:pt x="-2198" y="5756"/>
                      <a:pt x="3751" y="1478"/>
                      <a:pt x="14048" y="300"/>
                    </a:cubicBezTo>
                    <a:cubicBezTo>
                      <a:pt x="15788" y="101"/>
                      <a:pt x="17591" y="0"/>
                      <a:pt x="19402" y="0"/>
                    </a:cubicBezTo>
                    <a:close/>
                  </a:path>
                </a:pathLst>
              </a:custGeom>
              <a:solidFill>
                <a:srgbClr val="29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756" name="Shape"/>
              <p:cNvSpPr/>
              <p:nvPr/>
            </p:nvSpPr>
            <p:spPr>
              <a:xfrm rot="16381696" flipH="1">
                <a:off x="-70523" y="85976"/>
                <a:ext cx="380886" cy="220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02" h="21600" extrusionOk="0">
                    <a:moveTo>
                      <a:pt x="19402" y="9346"/>
                    </a:moveTo>
                    <a:cubicBezTo>
                      <a:pt x="10752" y="9346"/>
                      <a:pt x="3147" y="14344"/>
                      <a:pt x="759" y="21600"/>
                    </a:cubicBezTo>
                    <a:lnTo>
                      <a:pt x="759" y="21600"/>
                    </a:lnTo>
                    <a:cubicBezTo>
                      <a:pt x="-2198" y="12615"/>
                      <a:pt x="3751" y="3238"/>
                      <a:pt x="14048" y="658"/>
                    </a:cubicBezTo>
                    <a:cubicBezTo>
                      <a:pt x="15788" y="221"/>
                      <a:pt x="17591" y="0"/>
                      <a:pt x="19402" y="0"/>
                    </a:cubicBez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757" name="Line"/>
              <p:cNvSpPr/>
              <p:nvPr/>
            </p:nvSpPr>
            <p:spPr>
              <a:xfrm rot="16381696" flipH="1">
                <a:off x="60414" y="-38125"/>
                <a:ext cx="380788" cy="4821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7724"/>
                    </a:moveTo>
                    <a:cubicBezTo>
                      <a:pt x="0" y="11246"/>
                      <a:pt x="6663" y="14323"/>
                      <a:pt x="16200" y="15203"/>
                    </a:cubicBezTo>
                    <a:lnTo>
                      <a:pt x="16200" y="13071"/>
                    </a:lnTo>
                    <a:lnTo>
                      <a:pt x="21600" y="17581"/>
                    </a:lnTo>
                    <a:lnTo>
                      <a:pt x="16200" y="21600"/>
                    </a:lnTo>
                    <a:lnTo>
                      <a:pt x="16200" y="19468"/>
                    </a:lnTo>
                    <a:cubicBezTo>
                      <a:pt x="6663" y="18587"/>
                      <a:pt x="0" y="15511"/>
                      <a:pt x="0" y="11989"/>
                    </a:cubicBezTo>
                    <a:lnTo>
                      <a:pt x="0" y="7724"/>
                    </a:lnTo>
                    <a:cubicBezTo>
                      <a:pt x="0" y="3458"/>
                      <a:pt x="9671" y="0"/>
                      <a:pt x="21600" y="0"/>
                    </a:cubicBezTo>
                    <a:lnTo>
                      <a:pt x="21600" y="4265"/>
                    </a:lnTo>
                    <a:cubicBezTo>
                      <a:pt x="11967" y="4265"/>
                      <a:pt x="3499" y="6546"/>
                      <a:pt x="839" y="9856"/>
                    </a:cubicBez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762" name="Curved Left Arrow 19"/>
            <p:cNvGrpSpPr/>
            <p:nvPr/>
          </p:nvGrpSpPr>
          <p:grpSpPr>
            <a:xfrm>
              <a:off x="0" y="1176965"/>
              <a:ext cx="625309" cy="304831"/>
              <a:chOff x="0" y="0"/>
              <a:chExt cx="625308" cy="304829"/>
            </a:xfrm>
          </p:grpSpPr>
          <p:sp>
            <p:nvSpPr>
              <p:cNvPr id="759" name="Shape"/>
              <p:cNvSpPr/>
              <p:nvPr/>
            </p:nvSpPr>
            <p:spPr>
              <a:xfrm rot="5400000">
                <a:off x="160239" y="-160240"/>
                <a:ext cx="304830" cy="6253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98" h="21600" extrusionOk="0">
                    <a:moveTo>
                      <a:pt x="0" y="19253"/>
                    </a:moveTo>
                    <a:lnTo>
                      <a:pt x="5074" y="16336"/>
                    </a:lnTo>
                    <a:lnTo>
                      <a:pt x="5074" y="17652"/>
                    </a:lnTo>
                    <a:cubicBezTo>
                      <a:pt x="12970" y="16751"/>
                      <a:pt x="18880" y="13849"/>
                      <a:pt x="20076" y="10284"/>
                    </a:cubicBezTo>
                    <a:cubicBezTo>
                      <a:pt x="21600" y="14822"/>
                      <a:pt x="15127" y="19137"/>
                      <a:pt x="5074" y="20284"/>
                    </a:cubicBezTo>
                    <a:lnTo>
                      <a:pt x="5074" y="21600"/>
                    </a:lnTo>
                    <a:close/>
                    <a:moveTo>
                      <a:pt x="20296" y="11600"/>
                    </a:moveTo>
                    <a:cubicBezTo>
                      <a:pt x="20296" y="6647"/>
                      <a:pt x="11209" y="2632"/>
                      <a:pt x="0" y="2632"/>
                    </a:cubicBezTo>
                    <a:lnTo>
                      <a:pt x="0" y="0"/>
                    </a:lnTo>
                    <a:cubicBezTo>
                      <a:pt x="11209" y="0"/>
                      <a:pt x="20296" y="4015"/>
                      <a:pt x="20296" y="8968"/>
                    </a:cubicBezTo>
                    <a:close/>
                  </a:path>
                </a:pathLst>
              </a:custGeom>
              <a:solidFill>
                <a:srgbClr val="29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760" name="Shape"/>
              <p:cNvSpPr/>
              <p:nvPr/>
            </p:nvSpPr>
            <p:spPr>
              <a:xfrm rot="5400000">
                <a:off x="304994" y="-15513"/>
                <a:ext cx="304801" cy="3358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21600" y="12377"/>
                      <a:pt x="11929" y="4901"/>
                      <a:pt x="0" y="4901"/>
                    </a:cubicBezTo>
                    <a:lnTo>
                      <a:pt x="0" y="0"/>
                    </a:lnTo>
                    <a:cubicBezTo>
                      <a:pt x="11929" y="0"/>
                      <a:pt x="21600" y="7476"/>
                      <a:pt x="21600" y="16699"/>
                    </a:cubicBez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761" name="Line"/>
              <p:cNvSpPr/>
              <p:nvPr/>
            </p:nvSpPr>
            <p:spPr>
              <a:xfrm rot="5400000">
                <a:off x="160254" y="-160254"/>
                <a:ext cx="304801" cy="6253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1600"/>
                    </a:moveTo>
                    <a:cubicBezTo>
                      <a:pt x="21600" y="6647"/>
                      <a:pt x="11929" y="2632"/>
                      <a:pt x="0" y="2632"/>
                    </a:cubicBezTo>
                    <a:lnTo>
                      <a:pt x="0" y="0"/>
                    </a:lnTo>
                    <a:cubicBezTo>
                      <a:pt x="11929" y="0"/>
                      <a:pt x="21600" y="4015"/>
                      <a:pt x="21600" y="8968"/>
                    </a:cubicBezTo>
                    <a:lnTo>
                      <a:pt x="21600" y="11600"/>
                    </a:lnTo>
                    <a:cubicBezTo>
                      <a:pt x="21600" y="15690"/>
                      <a:pt x="14937" y="19262"/>
                      <a:pt x="5400" y="20284"/>
                    </a:cubicBezTo>
                    <a:lnTo>
                      <a:pt x="5400" y="21600"/>
                    </a:lnTo>
                    <a:lnTo>
                      <a:pt x="0" y="19253"/>
                    </a:lnTo>
                    <a:lnTo>
                      <a:pt x="5400" y="16336"/>
                    </a:lnTo>
                    <a:lnTo>
                      <a:pt x="5400" y="17652"/>
                    </a:lnTo>
                    <a:cubicBezTo>
                      <a:pt x="13804" y="16751"/>
                      <a:pt x="20092" y="13849"/>
                      <a:pt x="21366" y="10284"/>
                    </a:cubicBez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766" name="Curved Left Arrow 15"/>
            <p:cNvGrpSpPr/>
            <p:nvPr/>
          </p:nvGrpSpPr>
          <p:grpSpPr>
            <a:xfrm>
              <a:off x="296228" y="383216"/>
              <a:ext cx="1219529" cy="1282093"/>
              <a:chOff x="0" y="0"/>
              <a:chExt cx="1219527" cy="1282092"/>
            </a:xfrm>
          </p:grpSpPr>
          <p:sp>
            <p:nvSpPr>
              <p:cNvPr id="763" name="Shape"/>
              <p:cNvSpPr/>
              <p:nvPr/>
            </p:nvSpPr>
            <p:spPr>
              <a:xfrm flipH="1">
                <a:off x="-1" y="0"/>
                <a:ext cx="1219529" cy="12820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0" h="21600" extrusionOk="0">
                    <a:moveTo>
                      <a:pt x="0" y="16689"/>
                    </a:moveTo>
                    <a:lnTo>
                      <a:pt x="4769" y="11330"/>
                    </a:lnTo>
                    <a:lnTo>
                      <a:pt x="4769" y="13897"/>
                    </a:lnTo>
                    <a:lnTo>
                      <a:pt x="4769" y="13897"/>
                    </a:lnTo>
                    <a:cubicBezTo>
                      <a:pt x="10703" y="13330"/>
                      <a:pt x="15540" y="11742"/>
                      <a:pt x="17769" y="9628"/>
                    </a:cubicBezTo>
                    <a:cubicBezTo>
                      <a:pt x="21600" y="13261"/>
                      <a:pt x="16750" y="17355"/>
                      <a:pt x="6936" y="18773"/>
                    </a:cubicBezTo>
                    <a:cubicBezTo>
                      <a:pt x="6228" y="18876"/>
                      <a:pt x="5505" y="18962"/>
                      <a:pt x="4769" y="19032"/>
                    </a:cubicBezTo>
                    <a:lnTo>
                      <a:pt x="4769" y="21600"/>
                    </a:lnTo>
                    <a:close/>
                    <a:moveTo>
                      <a:pt x="19075" y="12196"/>
                    </a:moveTo>
                    <a:cubicBezTo>
                      <a:pt x="19075" y="8296"/>
                      <a:pt x="10535" y="5135"/>
                      <a:pt x="0" y="5135"/>
                    </a:cubicBezTo>
                    <a:lnTo>
                      <a:pt x="0" y="0"/>
                    </a:lnTo>
                    <a:cubicBezTo>
                      <a:pt x="10535" y="0"/>
                      <a:pt x="19075" y="3161"/>
                      <a:pt x="19075" y="7061"/>
                    </a:cubicBezTo>
                    <a:close/>
                  </a:path>
                </a:pathLst>
              </a:custGeom>
              <a:solidFill>
                <a:srgbClr val="69F21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764" name="Shape"/>
              <p:cNvSpPr/>
              <p:nvPr/>
            </p:nvSpPr>
            <p:spPr>
              <a:xfrm flipH="1">
                <a:off x="327" y="0"/>
                <a:ext cx="1219201" cy="7239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21600" y="14694"/>
                      <a:pt x="11929" y="9095"/>
                      <a:pt x="0" y="9095"/>
                    </a:cubicBezTo>
                    <a:lnTo>
                      <a:pt x="0" y="0"/>
                    </a:lnTo>
                    <a:cubicBezTo>
                      <a:pt x="11929" y="0"/>
                      <a:pt x="21600" y="5599"/>
                      <a:pt x="21600" y="12505"/>
                    </a:cubicBez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765" name="Line"/>
              <p:cNvSpPr/>
              <p:nvPr/>
            </p:nvSpPr>
            <p:spPr>
              <a:xfrm flipH="1">
                <a:off x="327" y="0"/>
                <a:ext cx="1219201" cy="12820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2196"/>
                    </a:moveTo>
                    <a:cubicBezTo>
                      <a:pt x="21600" y="8296"/>
                      <a:pt x="11929" y="5135"/>
                      <a:pt x="0" y="5135"/>
                    </a:cubicBezTo>
                    <a:lnTo>
                      <a:pt x="0" y="0"/>
                    </a:lnTo>
                    <a:cubicBezTo>
                      <a:pt x="11929" y="0"/>
                      <a:pt x="21600" y="3161"/>
                      <a:pt x="21600" y="7061"/>
                    </a:cubicBezTo>
                    <a:lnTo>
                      <a:pt x="21600" y="12196"/>
                    </a:lnTo>
                    <a:cubicBezTo>
                      <a:pt x="21600" y="15416"/>
                      <a:pt x="14937" y="18228"/>
                      <a:pt x="5400" y="19032"/>
                    </a:cubicBezTo>
                    <a:lnTo>
                      <a:pt x="5400" y="21600"/>
                    </a:lnTo>
                    <a:lnTo>
                      <a:pt x="0" y="16689"/>
                    </a:lnTo>
                    <a:lnTo>
                      <a:pt x="5400" y="11330"/>
                    </a:lnTo>
                    <a:lnTo>
                      <a:pt x="5400" y="13897"/>
                    </a:lnTo>
                    <a:lnTo>
                      <a:pt x="5400" y="13897"/>
                    </a:lnTo>
                    <a:cubicBezTo>
                      <a:pt x="12120" y="13330"/>
                      <a:pt x="17597" y="11742"/>
                      <a:pt x="20121" y="9628"/>
                    </a:cubicBez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770" name="Curved Left Arrow 17"/>
            <p:cNvGrpSpPr/>
            <p:nvPr/>
          </p:nvGrpSpPr>
          <p:grpSpPr>
            <a:xfrm>
              <a:off x="2394596" y="1221416"/>
              <a:ext cx="601737" cy="304833"/>
              <a:chOff x="0" y="0"/>
              <a:chExt cx="601736" cy="304832"/>
            </a:xfrm>
          </p:grpSpPr>
          <p:sp>
            <p:nvSpPr>
              <p:cNvPr id="767" name="Shape"/>
              <p:cNvSpPr/>
              <p:nvPr/>
            </p:nvSpPr>
            <p:spPr>
              <a:xfrm rot="16200000" flipH="1">
                <a:off x="148451" y="-148452"/>
                <a:ext cx="304834" cy="6017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42" h="21600" extrusionOk="0">
                    <a:moveTo>
                      <a:pt x="0" y="19147"/>
                    </a:moveTo>
                    <a:lnTo>
                      <a:pt x="5060" y="16129"/>
                    </a:lnTo>
                    <a:lnTo>
                      <a:pt x="5060" y="17497"/>
                    </a:lnTo>
                    <a:cubicBezTo>
                      <a:pt x="12883" y="16610"/>
                      <a:pt x="18756" y="13764"/>
                      <a:pt x="19999" y="10257"/>
                    </a:cubicBezTo>
                    <a:cubicBezTo>
                      <a:pt x="21600" y="14775"/>
                      <a:pt x="15139" y="19089"/>
                      <a:pt x="5060" y="20232"/>
                    </a:cubicBezTo>
                    <a:lnTo>
                      <a:pt x="5060" y="21600"/>
                    </a:lnTo>
                    <a:close/>
                    <a:moveTo>
                      <a:pt x="20240" y="11625"/>
                    </a:moveTo>
                    <a:cubicBezTo>
                      <a:pt x="20240" y="6715"/>
                      <a:pt x="11178" y="2735"/>
                      <a:pt x="0" y="2735"/>
                    </a:cubicBezTo>
                    <a:lnTo>
                      <a:pt x="0" y="0"/>
                    </a:lnTo>
                    <a:cubicBezTo>
                      <a:pt x="11178" y="0"/>
                      <a:pt x="20240" y="3980"/>
                      <a:pt x="20240" y="8890"/>
                    </a:cubicBezTo>
                    <a:close/>
                  </a:path>
                </a:pathLst>
              </a:custGeom>
              <a:solidFill>
                <a:srgbClr val="29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768" name="Shape"/>
              <p:cNvSpPr/>
              <p:nvPr/>
            </p:nvSpPr>
            <p:spPr>
              <a:xfrm rot="16200000" flipH="1">
                <a:off x="9525" y="-9525"/>
                <a:ext cx="304800" cy="3238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21600" y="12478"/>
                      <a:pt x="11929" y="5082"/>
                      <a:pt x="0" y="5082"/>
                    </a:cubicBezTo>
                    <a:lnTo>
                      <a:pt x="0" y="0"/>
                    </a:lnTo>
                    <a:cubicBezTo>
                      <a:pt x="11929" y="0"/>
                      <a:pt x="21600" y="7395"/>
                      <a:pt x="21600" y="16518"/>
                    </a:cubicBez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769" name="Line"/>
              <p:cNvSpPr/>
              <p:nvPr/>
            </p:nvSpPr>
            <p:spPr>
              <a:xfrm rot="16200000" flipH="1">
                <a:off x="148467" y="-148468"/>
                <a:ext cx="304801" cy="6017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1625"/>
                    </a:moveTo>
                    <a:cubicBezTo>
                      <a:pt x="21600" y="6715"/>
                      <a:pt x="11929" y="2735"/>
                      <a:pt x="0" y="2735"/>
                    </a:cubicBezTo>
                    <a:lnTo>
                      <a:pt x="0" y="0"/>
                    </a:lnTo>
                    <a:cubicBezTo>
                      <a:pt x="11929" y="0"/>
                      <a:pt x="21600" y="3980"/>
                      <a:pt x="21600" y="8890"/>
                    </a:cubicBezTo>
                    <a:lnTo>
                      <a:pt x="21600" y="11625"/>
                    </a:lnTo>
                    <a:cubicBezTo>
                      <a:pt x="21600" y="15679"/>
                      <a:pt x="14937" y="19219"/>
                      <a:pt x="5400" y="20232"/>
                    </a:cubicBezTo>
                    <a:lnTo>
                      <a:pt x="5400" y="21600"/>
                    </a:lnTo>
                    <a:lnTo>
                      <a:pt x="0" y="19147"/>
                    </a:lnTo>
                    <a:lnTo>
                      <a:pt x="5400" y="16129"/>
                    </a:lnTo>
                    <a:lnTo>
                      <a:pt x="5400" y="17497"/>
                    </a:lnTo>
                    <a:cubicBezTo>
                      <a:pt x="13749" y="16610"/>
                      <a:pt x="20016" y="13764"/>
                      <a:pt x="21343" y="10257"/>
                    </a:cubicBez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774" name="Curved Left Arrow 16"/>
            <p:cNvGrpSpPr/>
            <p:nvPr/>
          </p:nvGrpSpPr>
          <p:grpSpPr>
            <a:xfrm>
              <a:off x="1820555" y="247149"/>
              <a:ext cx="914584" cy="1355268"/>
              <a:chOff x="0" y="0"/>
              <a:chExt cx="914582" cy="1355267"/>
            </a:xfrm>
          </p:grpSpPr>
          <p:sp>
            <p:nvSpPr>
              <p:cNvPr id="771" name="Shape"/>
              <p:cNvSpPr/>
              <p:nvPr/>
            </p:nvSpPr>
            <p:spPr>
              <a:xfrm rot="10800000" flipH="1">
                <a:off x="0" y="0"/>
                <a:ext cx="914583" cy="13552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25" h="21600" extrusionOk="0">
                    <a:moveTo>
                      <a:pt x="0" y="18217"/>
                    </a:moveTo>
                    <a:lnTo>
                      <a:pt x="4930" y="14313"/>
                    </a:lnTo>
                    <a:lnTo>
                      <a:pt x="4930" y="16135"/>
                    </a:lnTo>
                    <a:lnTo>
                      <a:pt x="4930" y="16135"/>
                    </a:lnTo>
                    <a:cubicBezTo>
                      <a:pt x="12073" y="15368"/>
                      <a:pt x="17589" y="13009"/>
                      <a:pt x="19228" y="10019"/>
                    </a:cubicBezTo>
                    <a:cubicBezTo>
                      <a:pt x="21600" y="14345"/>
                      <a:pt x="15264" y="18669"/>
                      <a:pt x="4930" y="19778"/>
                    </a:cubicBezTo>
                    <a:lnTo>
                      <a:pt x="4930" y="21600"/>
                    </a:lnTo>
                    <a:close/>
                    <a:moveTo>
                      <a:pt x="19721" y="11841"/>
                    </a:moveTo>
                    <a:cubicBezTo>
                      <a:pt x="19721" y="7314"/>
                      <a:pt x="10892" y="3643"/>
                      <a:pt x="0" y="3643"/>
                    </a:cubicBezTo>
                    <a:lnTo>
                      <a:pt x="0" y="0"/>
                    </a:lnTo>
                    <a:cubicBezTo>
                      <a:pt x="10892" y="0"/>
                      <a:pt x="19721" y="3670"/>
                      <a:pt x="19721" y="8198"/>
                    </a:cubicBezTo>
                    <a:close/>
                  </a:path>
                </a:pathLst>
              </a:custGeom>
              <a:solidFill>
                <a:srgbClr val="69F21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772" name="Shape"/>
              <p:cNvSpPr/>
              <p:nvPr/>
            </p:nvSpPr>
            <p:spPr>
              <a:xfrm rot="10800000" flipH="1">
                <a:off x="0" y="612317"/>
                <a:ext cx="914401" cy="7429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21600" y="13341"/>
                      <a:pt x="11929" y="6646"/>
                      <a:pt x="0" y="6646"/>
                    </a:cubicBezTo>
                    <a:lnTo>
                      <a:pt x="0" y="0"/>
                    </a:lnTo>
                    <a:cubicBezTo>
                      <a:pt x="11929" y="0"/>
                      <a:pt x="21600" y="6695"/>
                      <a:pt x="21600" y="14954"/>
                    </a:cubicBez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773" name="Line"/>
              <p:cNvSpPr/>
              <p:nvPr/>
            </p:nvSpPr>
            <p:spPr>
              <a:xfrm rot="10800000" flipH="1">
                <a:off x="0" y="0"/>
                <a:ext cx="914401" cy="13552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1841"/>
                    </a:moveTo>
                    <a:cubicBezTo>
                      <a:pt x="21600" y="7314"/>
                      <a:pt x="11929" y="3643"/>
                      <a:pt x="0" y="3643"/>
                    </a:cubicBezTo>
                    <a:lnTo>
                      <a:pt x="0" y="0"/>
                    </a:lnTo>
                    <a:cubicBezTo>
                      <a:pt x="11929" y="0"/>
                      <a:pt x="21600" y="3670"/>
                      <a:pt x="21600" y="8198"/>
                    </a:cubicBezTo>
                    <a:lnTo>
                      <a:pt x="21600" y="11841"/>
                    </a:lnTo>
                    <a:cubicBezTo>
                      <a:pt x="21600" y="15579"/>
                      <a:pt x="14937" y="18844"/>
                      <a:pt x="5400" y="19778"/>
                    </a:cubicBezTo>
                    <a:lnTo>
                      <a:pt x="5400" y="21600"/>
                    </a:lnTo>
                    <a:lnTo>
                      <a:pt x="0" y="18217"/>
                    </a:lnTo>
                    <a:lnTo>
                      <a:pt x="5400" y="14313"/>
                    </a:lnTo>
                    <a:lnTo>
                      <a:pt x="5400" y="16135"/>
                    </a:lnTo>
                    <a:lnTo>
                      <a:pt x="5400" y="16135"/>
                    </a:lnTo>
                    <a:cubicBezTo>
                      <a:pt x="13223" y="15368"/>
                      <a:pt x="19264" y="13009"/>
                      <a:pt x="21060" y="10019"/>
                    </a:cubicBez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778" name="Curved Right Arrow 18"/>
            <p:cNvGrpSpPr/>
            <p:nvPr/>
          </p:nvGrpSpPr>
          <p:grpSpPr>
            <a:xfrm>
              <a:off x="2342086" y="732680"/>
              <a:ext cx="621470" cy="412145"/>
              <a:chOff x="0" y="0"/>
              <a:chExt cx="621468" cy="412144"/>
            </a:xfrm>
          </p:grpSpPr>
          <p:sp>
            <p:nvSpPr>
              <p:cNvPr id="775" name="Shape"/>
              <p:cNvSpPr/>
              <p:nvPr/>
            </p:nvSpPr>
            <p:spPr>
              <a:xfrm rot="5218304">
                <a:off x="120302" y="-95023"/>
                <a:ext cx="380864" cy="6021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91" h="21600" extrusionOk="0">
                    <a:moveTo>
                      <a:pt x="4" y="8372"/>
                    </a:moveTo>
                    <a:cubicBezTo>
                      <a:pt x="4" y="12190"/>
                      <a:pt x="6108" y="15524"/>
                      <a:pt x="14844" y="16478"/>
                    </a:cubicBezTo>
                    <a:lnTo>
                      <a:pt x="14844" y="14771"/>
                    </a:lnTo>
                    <a:lnTo>
                      <a:pt x="19791" y="18451"/>
                    </a:lnTo>
                    <a:lnTo>
                      <a:pt x="14844" y="21600"/>
                    </a:lnTo>
                    <a:lnTo>
                      <a:pt x="14844" y="19893"/>
                    </a:lnTo>
                    <a:lnTo>
                      <a:pt x="14844" y="19893"/>
                    </a:lnTo>
                    <a:cubicBezTo>
                      <a:pt x="6108" y="18938"/>
                      <a:pt x="4" y="15604"/>
                      <a:pt x="4" y="11787"/>
                    </a:cubicBezTo>
                    <a:close/>
                    <a:moveTo>
                      <a:pt x="19791" y="3415"/>
                    </a:moveTo>
                    <a:cubicBezTo>
                      <a:pt x="10418" y="3415"/>
                      <a:pt x="2331" y="6197"/>
                      <a:pt x="420" y="10079"/>
                    </a:cubicBezTo>
                    <a:lnTo>
                      <a:pt x="420" y="10079"/>
                    </a:lnTo>
                    <a:cubicBezTo>
                      <a:pt x="-1809" y="5553"/>
                      <a:pt x="5057" y="1119"/>
                      <a:pt x="15756" y="176"/>
                    </a:cubicBezTo>
                    <a:cubicBezTo>
                      <a:pt x="17083" y="59"/>
                      <a:pt x="18435" y="0"/>
                      <a:pt x="19791" y="0"/>
                    </a:cubicBezTo>
                    <a:close/>
                  </a:path>
                </a:pathLst>
              </a:custGeom>
              <a:solidFill>
                <a:srgbClr val="29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776" name="Shape"/>
              <p:cNvSpPr/>
              <p:nvPr/>
            </p:nvSpPr>
            <p:spPr>
              <a:xfrm rot="5218304">
                <a:off x="280672" y="57088"/>
                <a:ext cx="380864" cy="281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91" h="21600" extrusionOk="0">
                    <a:moveTo>
                      <a:pt x="19791" y="7318"/>
                    </a:moveTo>
                    <a:cubicBezTo>
                      <a:pt x="10418" y="7318"/>
                      <a:pt x="2331" y="13280"/>
                      <a:pt x="420" y="21600"/>
                    </a:cubicBezTo>
                    <a:lnTo>
                      <a:pt x="420" y="21600"/>
                    </a:lnTo>
                    <a:cubicBezTo>
                      <a:pt x="-1809" y="11900"/>
                      <a:pt x="5057" y="2398"/>
                      <a:pt x="15756" y="377"/>
                    </a:cubicBezTo>
                    <a:cubicBezTo>
                      <a:pt x="17083" y="126"/>
                      <a:pt x="18435" y="0"/>
                      <a:pt x="19791" y="0"/>
                    </a:cubicBez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777" name="Line"/>
              <p:cNvSpPr/>
              <p:nvPr/>
            </p:nvSpPr>
            <p:spPr>
              <a:xfrm rot="5218304">
                <a:off x="120342" y="-94985"/>
                <a:ext cx="380788" cy="6021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372"/>
                    </a:moveTo>
                    <a:cubicBezTo>
                      <a:pt x="0" y="12190"/>
                      <a:pt x="6663" y="15524"/>
                      <a:pt x="16200" y="16478"/>
                    </a:cubicBezTo>
                    <a:lnTo>
                      <a:pt x="16200" y="14771"/>
                    </a:lnTo>
                    <a:lnTo>
                      <a:pt x="21600" y="18451"/>
                    </a:lnTo>
                    <a:lnTo>
                      <a:pt x="16200" y="21600"/>
                    </a:lnTo>
                    <a:lnTo>
                      <a:pt x="16200" y="19893"/>
                    </a:lnTo>
                    <a:lnTo>
                      <a:pt x="16200" y="19893"/>
                    </a:lnTo>
                    <a:cubicBezTo>
                      <a:pt x="6663" y="18938"/>
                      <a:pt x="0" y="15604"/>
                      <a:pt x="0" y="11787"/>
                    </a:cubicBezTo>
                    <a:lnTo>
                      <a:pt x="0" y="8372"/>
                    </a:lnTo>
                    <a:cubicBezTo>
                      <a:pt x="0" y="3748"/>
                      <a:pt x="9671" y="0"/>
                      <a:pt x="21600" y="0"/>
                    </a:cubicBezTo>
                    <a:lnTo>
                      <a:pt x="21600" y="3415"/>
                    </a:lnTo>
                    <a:cubicBezTo>
                      <a:pt x="11368" y="3415"/>
                      <a:pt x="2540" y="6197"/>
                      <a:pt x="454" y="10079"/>
                    </a:cubicBez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782" name="Curved Right Arrow 20"/>
            <p:cNvGrpSpPr/>
            <p:nvPr/>
          </p:nvGrpSpPr>
          <p:grpSpPr>
            <a:xfrm>
              <a:off x="34388" y="611744"/>
              <a:ext cx="645008" cy="413387"/>
              <a:chOff x="0" y="0"/>
              <a:chExt cx="645006" cy="413385"/>
            </a:xfrm>
          </p:grpSpPr>
          <p:sp>
            <p:nvSpPr>
              <p:cNvPr id="779" name="Shape"/>
              <p:cNvSpPr/>
              <p:nvPr/>
            </p:nvSpPr>
            <p:spPr>
              <a:xfrm rot="16381696" flipH="1">
                <a:off x="132073" y="-106187"/>
                <a:ext cx="380861" cy="6257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54" h="21600" extrusionOk="0">
                    <a:moveTo>
                      <a:pt x="4" y="8470"/>
                    </a:moveTo>
                    <a:cubicBezTo>
                      <a:pt x="4" y="12332"/>
                      <a:pt x="6127" y="15705"/>
                      <a:pt x="14891" y="16671"/>
                    </a:cubicBezTo>
                    <a:lnTo>
                      <a:pt x="14891" y="15028"/>
                    </a:lnTo>
                    <a:lnTo>
                      <a:pt x="19854" y="18583"/>
                    </a:lnTo>
                    <a:lnTo>
                      <a:pt x="14891" y="21600"/>
                    </a:lnTo>
                    <a:lnTo>
                      <a:pt x="14891" y="19957"/>
                    </a:lnTo>
                    <a:lnTo>
                      <a:pt x="14891" y="19957"/>
                    </a:lnTo>
                    <a:cubicBezTo>
                      <a:pt x="6127" y="18991"/>
                      <a:pt x="4" y="15618"/>
                      <a:pt x="4" y="11756"/>
                    </a:cubicBezTo>
                    <a:close/>
                    <a:moveTo>
                      <a:pt x="19854" y="3286"/>
                    </a:moveTo>
                    <a:cubicBezTo>
                      <a:pt x="10375" y="3286"/>
                      <a:pt x="2219" y="6145"/>
                      <a:pt x="381" y="10113"/>
                    </a:cubicBezTo>
                    <a:lnTo>
                      <a:pt x="381" y="10113"/>
                    </a:lnTo>
                    <a:cubicBezTo>
                      <a:pt x="-1746" y="5524"/>
                      <a:pt x="5249" y="1068"/>
                      <a:pt x="16003" y="161"/>
                    </a:cubicBezTo>
                    <a:cubicBezTo>
                      <a:pt x="17272" y="54"/>
                      <a:pt x="18561" y="0"/>
                      <a:pt x="19854" y="0"/>
                    </a:cubicBezTo>
                    <a:close/>
                  </a:path>
                </a:pathLst>
              </a:custGeom>
              <a:solidFill>
                <a:srgbClr val="29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780" name="Shape"/>
              <p:cNvSpPr/>
              <p:nvPr/>
            </p:nvSpPr>
            <p:spPr>
              <a:xfrm rot="16381696" flipH="1">
                <a:off x="-34086" y="51414"/>
                <a:ext cx="380860" cy="292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54" h="21600" extrusionOk="0">
                    <a:moveTo>
                      <a:pt x="19854" y="7018"/>
                    </a:moveTo>
                    <a:cubicBezTo>
                      <a:pt x="10375" y="7018"/>
                      <a:pt x="2219" y="13126"/>
                      <a:pt x="381" y="21600"/>
                    </a:cubicBezTo>
                    <a:lnTo>
                      <a:pt x="381" y="21600"/>
                    </a:lnTo>
                    <a:cubicBezTo>
                      <a:pt x="-1746" y="11799"/>
                      <a:pt x="5249" y="2282"/>
                      <a:pt x="16003" y="344"/>
                    </a:cubicBezTo>
                    <a:cubicBezTo>
                      <a:pt x="17272" y="115"/>
                      <a:pt x="18561" y="0"/>
                      <a:pt x="19854" y="0"/>
                    </a:cubicBez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781" name="Line"/>
              <p:cNvSpPr/>
              <p:nvPr/>
            </p:nvSpPr>
            <p:spPr>
              <a:xfrm rot="16381696" flipH="1">
                <a:off x="132107" y="-106152"/>
                <a:ext cx="380789" cy="6257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8470"/>
                    </a:moveTo>
                    <a:cubicBezTo>
                      <a:pt x="0" y="12332"/>
                      <a:pt x="6663" y="15705"/>
                      <a:pt x="16200" y="16671"/>
                    </a:cubicBezTo>
                    <a:lnTo>
                      <a:pt x="16200" y="15028"/>
                    </a:lnTo>
                    <a:lnTo>
                      <a:pt x="21600" y="18583"/>
                    </a:lnTo>
                    <a:lnTo>
                      <a:pt x="16200" y="21600"/>
                    </a:lnTo>
                    <a:lnTo>
                      <a:pt x="16200" y="19957"/>
                    </a:lnTo>
                    <a:lnTo>
                      <a:pt x="16200" y="19957"/>
                    </a:lnTo>
                    <a:cubicBezTo>
                      <a:pt x="6663" y="18991"/>
                      <a:pt x="0" y="15618"/>
                      <a:pt x="0" y="11756"/>
                    </a:cubicBezTo>
                    <a:lnTo>
                      <a:pt x="0" y="8470"/>
                    </a:lnTo>
                    <a:cubicBezTo>
                      <a:pt x="0" y="3792"/>
                      <a:pt x="9671" y="0"/>
                      <a:pt x="21600" y="0"/>
                    </a:cubicBezTo>
                    <a:lnTo>
                      <a:pt x="21600" y="3286"/>
                    </a:lnTo>
                    <a:cubicBezTo>
                      <a:pt x="11286" y="3286"/>
                      <a:pt x="2411" y="6145"/>
                      <a:pt x="410" y="10113"/>
                    </a:cubicBez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786" name="Curved Left Arrow 14"/>
            <p:cNvGrpSpPr/>
            <p:nvPr/>
          </p:nvGrpSpPr>
          <p:grpSpPr>
            <a:xfrm>
              <a:off x="1337432" y="535616"/>
              <a:ext cx="475328" cy="304856"/>
              <a:chOff x="0" y="0"/>
              <a:chExt cx="475327" cy="304854"/>
            </a:xfrm>
          </p:grpSpPr>
          <p:sp>
            <p:nvSpPr>
              <p:cNvPr id="783" name="Shape"/>
              <p:cNvSpPr/>
              <p:nvPr/>
            </p:nvSpPr>
            <p:spPr>
              <a:xfrm rot="5400000">
                <a:off x="85236" y="-85237"/>
                <a:ext cx="304855" cy="4753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31" h="21600" extrusionOk="0">
                    <a:moveTo>
                      <a:pt x="0" y="18402"/>
                    </a:moveTo>
                    <a:lnTo>
                      <a:pt x="4957" y="14675"/>
                    </a:lnTo>
                    <a:lnTo>
                      <a:pt x="4957" y="16406"/>
                    </a:lnTo>
                    <a:cubicBezTo>
                      <a:pt x="12240" y="15615"/>
                      <a:pt x="17833" y="13160"/>
                      <a:pt x="19395" y="10067"/>
                    </a:cubicBezTo>
                    <a:cubicBezTo>
                      <a:pt x="21600" y="14432"/>
                      <a:pt x="15235" y="18753"/>
                      <a:pt x="4957" y="19869"/>
                    </a:cubicBezTo>
                    <a:lnTo>
                      <a:pt x="4957" y="21600"/>
                    </a:lnTo>
                    <a:close/>
                    <a:moveTo>
                      <a:pt x="19827" y="11798"/>
                    </a:moveTo>
                    <a:cubicBezTo>
                      <a:pt x="19827" y="7195"/>
                      <a:pt x="10950" y="3463"/>
                      <a:pt x="0" y="3463"/>
                    </a:cubicBezTo>
                    <a:lnTo>
                      <a:pt x="0" y="0"/>
                    </a:lnTo>
                    <a:cubicBezTo>
                      <a:pt x="10950" y="0"/>
                      <a:pt x="19827" y="3732"/>
                      <a:pt x="19827" y="8335"/>
                    </a:cubicBezTo>
                    <a:close/>
                  </a:path>
                </a:pathLst>
              </a:custGeom>
              <a:solidFill>
                <a:srgbClr val="29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784" name="Shape"/>
              <p:cNvSpPr/>
              <p:nvPr/>
            </p:nvSpPr>
            <p:spPr>
              <a:xfrm rot="5400000">
                <a:off x="193114" y="22587"/>
                <a:ext cx="304801" cy="259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21600" y="13172"/>
                      <a:pt x="11929" y="6340"/>
                      <a:pt x="0" y="6340"/>
                    </a:cubicBezTo>
                    <a:lnTo>
                      <a:pt x="0" y="0"/>
                    </a:lnTo>
                    <a:cubicBezTo>
                      <a:pt x="11929" y="0"/>
                      <a:pt x="21600" y="6832"/>
                      <a:pt x="21600" y="15260"/>
                    </a:cubicBez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785" name="Line"/>
              <p:cNvSpPr/>
              <p:nvPr/>
            </p:nvSpPr>
            <p:spPr>
              <a:xfrm rot="5400000">
                <a:off x="85263" y="-85264"/>
                <a:ext cx="304801" cy="4753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1798"/>
                    </a:moveTo>
                    <a:cubicBezTo>
                      <a:pt x="21600" y="7195"/>
                      <a:pt x="11929" y="3463"/>
                      <a:pt x="0" y="3463"/>
                    </a:cubicBezTo>
                    <a:lnTo>
                      <a:pt x="0" y="0"/>
                    </a:lnTo>
                    <a:cubicBezTo>
                      <a:pt x="11929" y="0"/>
                      <a:pt x="21600" y="3732"/>
                      <a:pt x="21600" y="8335"/>
                    </a:cubicBezTo>
                    <a:lnTo>
                      <a:pt x="21600" y="11798"/>
                    </a:lnTo>
                    <a:cubicBezTo>
                      <a:pt x="21600" y="15599"/>
                      <a:pt x="14937" y="18918"/>
                      <a:pt x="5400" y="19869"/>
                    </a:cubicBezTo>
                    <a:lnTo>
                      <a:pt x="5400" y="21600"/>
                    </a:lnTo>
                    <a:lnTo>
                      <a:pt x="0" y="18402"/>
                    </a:lnTo>
                    <a:lnTo>
                      <a:pt x="5400" y="14675"/>
                    </a:lnTo>
                    <a:lnTo>
                      <a:pt x="5400" y="16406"/>
                    </a:lnTo>
                    <a:cubicBezTo>
                      <a:pt x="13335" y="15615"/>
                      <a:pt x="19427" y="13160"/>
                      <a:pt x="21129" y="10067"/>
                    </a:cubicBez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790" name="Curved Right Arrow 12"/>
            <p:cNvGrpSpPr/>
            <p:nvPr/>
          </p:nvGrpSpPr>
          <p:grpSpPr>
            <a:xfrm>
              <a:off x="1357922" y="0"/>
              <a:ext cx="501623" cy="405826"/>
              <a:chOff x="0" y="0"/>
              <a:chExt cx="501621" cy="405825"/>
            </a:xfrm>
          </p:grpSpPr>
          <p:sp>
            <p:nvSpPr>
              <p:cNvPr id="787" name="Shape"/>
              <p:cNvSpPr/>
              <p:nvPr/>
            </p:nvSpPr>
            <p:spPr>
              <a:xfrm rot="16381696" flipH="1">
                <a:off x="60368" y="-38174"/>
                <a:ext cx="380886" cy="4821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02" h="21600" extrusionOk="0">
                    <a:moveTo>
                      <a:pt x="5" y="7724"/>
                    </a:moveTo>
                    <a:cubicBezTo>
                      <a:pt x="5" y="11246"/>
                      <a:pt x="5989" y="14323"/>
                      <a:pt x="14553" y="15203"/>
                    </a:cubicBezTo>
                    <a:lnTo>
                      <a:pt x="14553" y="13071"/>
                    </a:lnTo>
                    <a:lnTo>
                      <a:pt x="19402" y="17581"/>
                    </a:lnTo>
                    <a:lnTo>
                      <a:pt x="14553" y="21600"/>
                    </a:lnTo>
                    <a:lnTo>
                      <a:pt x="14553" y="19468"/>
                    </a:lnTo>
                    <a:cubicBezTo>
                      <a:pt x="5989" y="18587"/>
                      <a:pt x="5" y="15511"/>
                      <a:pt x="5" y="11989"/>
                    </a:cubicBezTo>
                    <a:close/>
                    <a:moveTo>
                      <a:pt x="19402" y="4265"/>
                    </a:moveTo>
                    <a:cubicBezTo>
                      <a:pt x="10752" y="4265"/>
                      <a:pt x="3147" y="6546"/>
                      <a:pt x="759" y="9856"/>
                    </a:cubicBezTo>
                    <a:lnTo>
                      <a:pt x="759" y="9856"/>
                    </a:lnTo>
                    <a:cubicBezTo>
                      <a:pt x="-2198" y="5756"/>
                      <a:pt x="3751" y="1478"/>
                      <a:pt x="14048" y="300"/>
                    </a:cubicBezTo>
                    <a:cubicBezTo>
                      <a:pt x="15788" y="101"/>
                      <a:pt x="17591" y="0"/>
                      <a:pt x="19402" y="0"/>
                    </a:cubicBezTo>
                    <a:close/>
                  </a:path>
                </a:pathLst>
              </a:custGeom>
              <a:solidFill>
                <a:srgbClr val="29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788" name="Shape"/>
              <p:cNvSpPr/>
              <p:nvPr/>
            </p:nvSpPr>
            <p:spPr>
              <a:xfrm rot="16381696" flipH="1">
                <a:off x="-70523" y="85976"/>
                <a:ext cx="380886" cy="220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02" h="21600" extrusionOk="0">
                    <a:moveTo>
                      <a:pt x="19402" y="9346"/>
                    </a:moveTo>
                    <a:cubicBezTo>
                      <a:pt x="10752" y="9346"/>
                      <a:pt x="3147" y="14344"/>
                      <a:pt x="759" y="21600"/>
                    </a:cubicBezTo>
                    <a:lnTo>
                      <a:pt x="759" y="21600"/>
                    </a:lnTo>
                    <a:cubicBezTo>
                      <a:pt x="-2198" y="12615"/>
                      <a:pt x="3751" y="3238"/>
                      <a:pt x="14048" y="658"/>
                    </a:cubicBezTo>
                    <a:cubicBezTo>
                      <a:pt x="15788" y="221"/>
                      <a:pt x="17591" y="0"/>
                      <a:pt x="19402" y="0"/>
                    </a:cubicBez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789" name="Line"/>
              <p:cNvSpPr/>
              <p:nvPr/>
            </p:nvSpPr>
            <p:spPr>
              <a:xfrm rot="16381696" flipH="1">
                <a:off x="60414" y="-38125"/>
                <a:ext cx="380788" cy="4821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7724"/>
                    </a:moveTo>
                    <a:cubicBezTo>
                      <a:pt x="0" y="11246"/>
                      <a:pt x="6663" y="14323"/>
                      <a:pt x="16200" y="15203"/>
                    </a:cubicBezTo>
                    <a:lnTo>
                      <a:pt x="16200" y="13071"/>
                    </a:lnTo>
                    <a:lnTo>
                      <a:pt x="21600" y="17581"/>
                    </a:lnTo>
                    <a:lnTo>
                      <a:pt x="16200" y="21600"/>
                    </a:lnTo>
                    <a:lnTo>
                      <a:pt x="16200" y="19468"/>
                    </a:lnTo>
                    <a:cubicBezTo>
                      <a:pt x="6663" y="18587"/>
                      <a:pt x="0" y="15511"/>
                      <a:pt x="0" y="11989"/>
                    </a:cubicBezTo>
                    <a:lnTo>
                      <a:pt x="0" y="7724"/>
                    </a:lnTo>
                    <a:cubicBezTo>
                      <a:pt x="0" y="3458"/>
                      <a:pt x="9671" y="0"/>
                      <a:pt x="21600" y="0"/>
                    </a:cubicBezTo>
                    <a:lnTo>
                      <a:pt x="21600" y="4265"/>
                    </a:lnTo>
                    <a:cubicBezTo>
                      <a:pt x="11967" y="4265"/>
                      <a:pt x="3499" y="6546"/>
                      <a:pt x="839" y="9856"/>
                    </a:cubicBez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794" name="Curved Left Arrow 21"/>
            <p:cNvGrpSpPr/>
            <p:nvPr/>
          </p:nvGrpSpPr>
          <p:grpSpPr>
            <a:xfrm>
              <a:off x="1521581" y="1612999"/>
              <a:ext cx="475328" cy="304856"/>
              <a:chOff x="0" y="0"/>
              <a:chExt cx="475327" cy="304854"/>
            </a:xfrm>
          </p:grpSpPr>
          <p:sp>
            <p:nvSpPr>
              <p:cNvPr id="791" name="Shape"/>
              <p:cNvSpPr/>
              <p:nvPr/>
            </p:nvSpPr>
            <p:spPr>
              <a:xfrm rot="5400000">
                <a:off x="85236" y="-85237"/>
                <a:ext cx="304855" cy="4753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31" h="21600" extrusionOk="0">
                    <a:moveTo>
                      <a:pt x="0" y="18402"/>
                    </a:moveTo>
                    <a:lnTo>
                      <a:pt x="4957" y="14675"/>
                    </a:lnTo>
                    <a:lnTo>
                      <a:pt x="4957" y="16406"/>
                    </a:lnTo>
                    <a:cubicBezTo>
                      <a:pt x="12240" y="15615"/>
                      <a:pt x="17833" y="13160"/>
                      <a:pt x="19395" y="10067"/>
                    </a:cubicBezTo>
                    <a:cubicBezTo>
                      <a:pt x="21600" y="14432"/>
                      <a:pt x="15235" y="18753"/>
                      <a:pt x="4957" y="19869"/>
                    </a:cubicBezTo>
                    <a:lnTo>
                      <a:pt x="4957" y="21600"/>
                    </a:lnTo>
                    <a:close/>
                    <a:moveTo>
                      <a:pt x="19827" y="11798"/>
                    </a:moveTo>
                    <a:cubicBezTo>
                      <a:pt x="19827" y="7195"/>
                      <a:pt x="10950" y="3463"/>
                      <a:pt x="0" y="3463"/>
                    </a:cubicBezTo>
                    <a:lnTo>
                      <a:pt x="0" y="0"/>
                    </a:lnTo>
                    <a:cubicBezTo>
                      <a:pt x="10950" y="0"/>
                      <a:pt x="19827" y="3732"/>
                      <a:pt x="19827" y="8335"/>
                    </a:cubicBezTo>
                    <a:close/>
                  </a:path>
                </a:pathLst>
              </a:custGeom>
              <a:solidFill>
                <a:srgbClr val="29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792" name="Shape"/>
              <p:cNvSpPr/>
              <p:nvPr/>
            </p:nvSpPr>
            <p:spPr>
              <a:xfrm rot="5400000">
                <a:off x="193114" y="22587"/>
                <a:ext cx="304801" cy="259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21600" y="13172"/>
                      <a:pt x="11929" y="6340"/>
                      <a:pt x="0" y="6340"/>
                    </a:cubicBezTo>
                    <a:lnTo>
                      <a:pt x="0" y="0"/>
                    </a:lnTo>
                    <a:cubicBezTo>
                      <a:pt x="11929" y="0"/>
                      <a:pt x="21600" y="6832"/>
                      <a:pt x="21600" y="15260"/>
                    </a:cubicBez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793" name="Line"/>
              <p:cNvSpPr/>
              <p:nvPr/>
            </p:nvSpPr>
            <p:spPr>
              <a:xfrm rot="5400000">
                <a:off x="85263" y="-85264"/>
                <a:ext cx="304801" cy="4753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1798"/>
                    </a:moveTo>
                    <a:cubicBezTo>
                      <a:pt x="21600" y="7195"/>
                      <a:pt x="11929" y="3463"/>
                      <a:pt x="0" y="3463"/>
                    </a:cubicBezTo>
                    <a:lnTo>
                      <a:pt x="0" y="0"/>
                    </a:lnTo>
                    <a:cubicBezTo>
                      <a:pt x="11929" y="0"/>
                      <a:pt x="21600" y="3732"/>
                      <a:pt x="21600" y="8335"/>
                    </a:cubicBezTo>
                    <a:lnTo>
                      <a:pt x="21600" y="11798"/>
                    </a:lnTo>
                    <a:cubicBezTo>
                      <a:pt x="21600" y="15599"/>
                      <a:pt x="14937" y="18918"/>
                      <a:pt x="5400" y="19869"/>
                    </a:cubicBezTo>
                    <a:lnTo>
                      <a:pt x="5400" y="21600"/>
                    </a:lnTo>
                    <a:lnTo>
                      <a:pt x="0" y="18402"/>
                    </a:lnTo>
                    <a:lnTo>
                      <a:pt x="5400" y="14675"/>
                    </a:lnTo>
                    <a:lnTo>
                      <a:pt x="5400" y="16406"/>
                    </a:lnTo>
                    <a:cubicBezTo>
                      <a:pt x="13335" y="15615"/>
                      <a:pt x="19427" y="13160"/>
                      <a:pt x="21129" y="10067"/>
                    </a:cubicBez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</p:grpSp>
    </p:spTree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Rectangle 2"/>
          <p:cNvSpPr txBox="1">
            <a:spLocks noGrp="1"/>
          </p:cNvSpPr>
          <p:nvPr>
            <p:ph type="title"/>
          </p:nvPr>
        </p:nvSpPr>
        <p:spPr>
          <a:xfrm>
            <a:off x="304800" y="76199"/>
            <a:ext cx="8534400" cy="675219"/>
          </a:xfrm>
          <a:prstGeom prst="rect">
            <a:avLst/>
          </a:prstGeom>
        </p:spPr>
        <p:txBody>
          <a:bodyPr/>
          <a:lstStyle>
            <a:lvl1pPr>
              <a:defRPr sz="2200" i="1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Evidence for such an implausible occurrence?</a:t>
            </a:r>
          </a:p>
        </p:txBody>
      </p:sp>
      <p:sp>
        <p:nvSpPr>
          <p:cNvPr id="798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761999"/>
            <a:ext cx="8788400" cy="5602813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 b="1">
                <a:latin typeface="+mj-lt"/>
                <a:ea typeface="+mj-ea"/>
                <a:cs typeface="+mj-cs"/>
                <a:sym typeface="Arial"/>
              </a:defRPr>
            </a:pPr>
            <a:r>
              <a:t>Replace the copper pipe by a spiral of copper wire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000" b="1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 b="1">
                <a:latin typeface="+mj-lt"/>
                <a:ea typeface="+mj-ea"/>
                <a:cs typeface="+mj-cs"/>
                <a:sym typeface="Arial"/>
              </a:defRPr>
            </a:pPr>
            <a:r>
              <a:t>	The induced flow of charge within that wire can then be measured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800" b="1">
                <a:solidFill>
                  <a:srgbClr val="FF66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Please now view demonstration #8 on the Resource Webpage:</a:t>
            </a:r>
          </a:p>
        </p:txBody>
      </p:sp>
      <p:pic>
        <p:nvPicPr>
          <p:cNvPr id="799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50672" y="2590799"/>
            <a:ext cx="2384440" cy="41465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533401"/>
          </a:xfrm>
          <a:prstGeom prst="rect">
            <a:avLst/>
          </a:prstGeom>
        </p:spPr>
        <p:txBody>
          <a:bodyPr/>
          <a:lstStyle>
            <a:lvl1pPr>
              <a:defRPr sz="2000" i="1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So we really do get dueling magnets!   But from our Drop Tests:</a:t>
            </a:r>
          </a:p>
        </p:txBody>
      </p:sp>
      <p:sp>
        <p:nvSpPr>
          <p:cNvPr id="802" name="Rectangle 3"/>
          <p:cNvSpPr txBox="1"/>
          <p:nvPr/>
        </p:nvSpPr>
        <p:spPr>
          <a:xfrm>
            <a:off x="381000" y="609600"/>
            <a:ext cx="8763000" cy="841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This must </a:t>
            </a:r>
            <a:r>
              <a:rPr>
                <a:solidFill>
                  <a:srgbClr val="FBC901"/>
                </a:solidFill>
              </a:rPr>
              <a:t>occur only </a:t>
            </a:r>
            <a:r>
              <a:t>as the ends of the magnet interact with the pipe</a:t>
            </a:r>
            <a:endParaRPr>
              <a:effectLst>
                <a:outerShdw blurRad="38100" dist="38100" dir="2700000" rotWithShape="0">
                  <a:srgbClr val="000000"/>
                </a:outerShdw>
              </a:effectLst>
            </a:endParaRPr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8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Such as here, as the leading magnetic field enters the pipe:</a:t>
            </a:r>
          </a:p>
        </p:txBody>
      </p:sp>
      <p:sp>
        <p:nvSpPr>
          <p:cNvPr id="803" name="Rectangle 3"/>
          <p:cNvSpPr txBox="1"/>
          <p:nvPr/>
        </p:nvSpPr>
        <p:spPr>
          <a:xfrm>
            <a:off x="914400" y="1700214"/>
            <a:ext cx="1371600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>
            <a:lvl1pPr algn="ctr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Big Picture:</a:t>
            </a:r>
          </a:p>
        </p:txBody>
      </p:sp>
      <p:sp>
        <p:nvSpPr>
          <p:cNvPr id="804" name="Rectangle 3"/>
          <p:cNvSpPr txBox="1"/>
          <p:nvPr/>
        </p:nvSpPr>
        <p:spPr>
          <a:xfrm>
            <a:off x="3657600" y="2157414"/>
            <a:ext cx="1752600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>
            <a:lvl1pPr algn="ctr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Action at right:</a:t>
            </a:r>
          </a:p>
        </p:txBody>
      </p:sp>
      <p:sp>
        <p:nvSpPr>
          <p:cNvPr id="805" name="Rectangle 3"/>
          <p:cNvSpPr txBox="1"/>
          <p:nvPr/>
        </p:nvSpPr>
        <p:spPr>
          <a:xfrm>
            <a:off x="6248400" y="2614614"/>
            <a:ext cx="2133600" cy="617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>
            <a:lvl1pPr algn="ctr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Close-up of apparent action:</a:t>
            </a:r>
          </a:p>
        </p:txBody>
      </p:sp>
      <p:pic>
        <p:nvPicPr>
          <p:cNvPr id="806" name="Electricty and Magnetism - 3D Figures-2 copy.gif" descr="Electricty and Magnetism - 3D Figures-2 copy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612" y="187114"/>
            <a:ext cx="9144001" cy="68572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533401"/>
          </a:xfrm>
          <a:prstGeom prst="rect">
            <a:avLst/>
          </a:prstGeom>
        </p:spPr>
        <p:txBody>
          <a:bodyPr/>
          <a:lstStyle>
            <a:lvl1pPr>
              <a:defRPr sz="2000" i="1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But also from those Drop Tests:</a:t>
            </a:r>
          </a:p>
        </p:txBody>
      </p:sp>
      <p:sp>
        <p:nvSpPr>
          <p:cNvPr id="809" name="Rectangle 3"/>
          <p:cNvSpPr txBox="1"/>
          <p:nvPr/>
        </p:nvSpPr>
        <p:spPr>
          <a:xfrm>
            <a:off x="381000" y="609600"/>
            <a:ext cx="8763000" cy="8159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It must </a:t>
            </a:r>
            <a:r>
              <a:rPr>
                <a:solidFill>
                  <a:srgbClr val="FBC901"/>
                </a:solidFill>
              </a:rPr>
              <a:t>cease </a:t>
            </a:r>
            <a:r>
              <a:t>when the ends of the magnet are well beyond the pipe</a:t>
            </a:r>
            <a:endParaRPr>
              <a:effectLst>
                <a:outerShdw blurRad="38100" dist="38100" dir="2700000" rotWithShape="0">
                  <a:srgbClr val="000000"/>
                </a:outerShdw>
              </a:effectLst>
            </a:endParaRPr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70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Such as here, a few tenths of a second later:</a:t>
            </a:r>
          </a:p>
        </p:txBody>
      </p:sp>
      <p:sp>
        <p:nvSpPr>
          <p:cNvPr id="810" name="Rectangle 3"/>
          <p:cNvSpPr txBox="1"/>
          <p:nvPr/>
        </p:nvSpPr>
        <p:spPr>
          <a:xfrm>
            <a:off x="914400" y="2133600"/>
            <a:ext cx="1371600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>
            <a:lvl1pPr algn="ctr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Big Picture:</a:t>
            </a:r>
          </a:p>
        </p:txBody>
      </p:sp>
      <p:sp>
        <p:nvSpPr>
          <p:cNvPr id="811" name="Rectangle 3"/>
          <p:cNvSpPr txBox="1"/>
          <p:nvPr/>
        </p:nvSpPr>
        <p:spPr>
          <a:xfrm>
            <a:off x="3657600" y="2590800"/>
            <a:ext cx="1752600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>
            <a:lvl1pPr algn="ctr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Action at right:</a:t>
            </a:r>
          </a:p>
        </p:txBody>
      </p:sp>
      <p:sp>
        <p:nvSpPr>
          <p:cNvPr id="812" name="Rectangle 3"/>
          <p:cNvSpPr txBox="1"/>
          <p:nvPr/>
        </p:nvSpPr>
        <p:spPr>
          <a:xfrm>
            <a:off x="6248400" y="2971800"/>
            <a:ext cx="2133600" cy="617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>
            <a:lvl1pPr algn="ctr">
              <a:spcBef>
                <a:spcPts val="4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Close-up of apparent action:</a:t>
            </a:r>
          </a:p>
        </p:txBody>
      </p:sp>
      <p:pic>
        <p:nvPicPr>
          <p:cNvPr id="813" name="Electricty and Magnetism - 3D Figures-4 copy.gif" descr="Electricty and Magnetism - 3D Figures-4 copy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0685" y="46740"/>
            <a:ext cx="9144001" cy="68572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Rectangle 2"/>
          <p:cNvSpPr txBox="1">
            <a:spLocks noGrp="1"/>
          </p:cNvSpPr>
          <p:nvPr>
            <p:ph type="title"/>
          </p:nvPr>
        </p:nvSpPr>
        <p:spPr>
          <a:xfrm>
            <a:off x="0" y="76200"/>
            <a:ext cx="9144000" cy="609600"/>
          </a:xfrm>
          <a:prstGeom prst="rect">
            <a:avLst/>
          </a:prstGeom>
        </p:spPr>
        <p:txBody>
          <a:bodyPr/>
          <a:lstStyle>
            <a:lvl1pPr>
              <a:defRPr sz="2200" i="1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It depends on HOW the magnetic field passes by the electron!</a:t>
            </a:r>
          </a:p>
        </p:txBody>
      </p:sp>
      <p:sp>
        <p:nvSpPr>
          <p:cNvPr id="816" name="Rectangle 3"/>
          <p:cNvSpPr txBox="1">
            <a:spLocks noGrp="1"/>
          </p:cNvSpPr>
          <p:nvPr>
            <p:ph type="body" sz="quarter" idx="1"/>
          </p:nvPr>
        </p:nvSpPr>
        <p:spPr>
          <a:xfrm>
            <a:off x="228600" y="838200"/>
            <a:ext cx="3657600" cy="53340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r>
              <a:t>This geometry produces a force:</a:t>
            </a:r>
          </a:p>
        </p:txBody>
      </p:sp>
      <p:sp>
        <p:nvSpPr>
          <p:cNvPr id="817" name="Rectangle 3"/>
          <p:cNvSpPr txBox="1"/>
          <p:nvPr/>
        </p:nvSpPr>
        <p:spPr>
          <a:xfrm>
            <a:off x="4572000" y="838200"/>
            <a:ext cx="3657600" cy="370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</a:defRPr>
            </a:lvl1pPr>
          </a:lstStyle>
          <a:p>
            <a:r>
              <a:t>But this geometry does not:</a:t>
            </a:r>
          </a:p>
        </p:txBody>
      </p:sp>
      <p:grpSp>
        <p:nvGrpSpPr>
          <p:cNvPr id="825" name="Group"/>
          <p:cNvGrpSpPr/>
          <p:nvPr/>
        </p:nvGrpSpPr>
        <p:grpSpPr>
          <a:xfrm>
            <a:off x="4800600" y="1447799"/>
            <a:ext cx="2895600" cy="2830475"/>
            <a:chOff x="0" y="0"/>
            <a:chExt cx="2895599" cy="2830473"/>
          </a:xfrm>
        </p:grpSpPr>
        <p:sp>
          <p:nvSpPr>
            <p:cNvPr id="818" name="Up Arrow 7"/>
            <p:cNvSpPr/>
            <p:nvPr/>
          </p:nvSpPr>
          <p:spPr>
            <a:xfrm rot="10800000">
              <a:off x="1172915" y="1259659"/>
              <a:ext cx="276756" cy="1230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429"/>
                  </a:moveTo>
                  <a:lnTo>
                    <a:pt x="10800" y="0"/>
                  </a:lnTo>
                  <a:lnTo>
                    <a:pt x="21600" y="2429"/>
                  </a:lnTo>
                  <a:lnTo>
                    <a:pt x="16200" y="2429"/>
                  </a:lnTo>
                  <a:lnTo>
                    <a:pt x="16200" y="21600"/>
                  </a:lnTo>
                  <a:lnTo>
                    <a:pt x="5400" y="21600"/>
                  </a:lnTo>
                  <a:lnTo>
                    <a:pt x="5400" y="2429"/>
                  </a:lnTo>
                  <a:close/>
                </a:path>
              </a:pathLst>
            </a:custGeom>
            <a:solidFill>
              <a:srgbClr val="6D6D6D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19" name="Oval 8"/>
            <p:cNvSpPr/>
            <p:nvPr/>
          </p:nvSpPr>
          <p:spPr>
            <a:xfrm>
              <a:off x="1171026" y="1238863"/>
              <a:ext cx="273625" cy="226143"/>
            </a:xfrm>
            <a:prstGeom prst="ellipse">
              <a:avLst/>
            </a:prstGeom>
            <a:solidFill>
              <a:srgbClr val="34F20D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20" name="Down Arrow 9"/>
            <p:cNvSpPr/>
            <p:nvPr/>
          </p:nvSpPr>
          <p:spPr>
            <a:xfrm rot="10800000">
              <a:off x="1154093" y="673508"/>
              <a:ext cx="290557" cy="452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4662"/>
                  </a:moveTo>
                  <a:lnTo>
                    <a:pt x="5400" y="14662"/>
                  </a:lnTo>
                  <a:lnTo>
                    <a:pt x="5400" y="0"/>
                  </a:lnTo>
                  <a:lnTo>
                    <a:pt x="16200" y="0"/>
                  </a:lnTo>
                  <a:lnTo>
                    <a:pt x="16200" y="14662"/>
                  </a:lnTo>
                  <a:lnTo>
                    <a:pt x="21600" y="14662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FBC901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21" name="Rectangle 3"/>
            <p:cNvSpPr txBox="1"/>
            <p:nvPr/>
          </p:nvSpPr>
          <p:spPr>
            <a:xfrm>
              <a:off x="609600" y="2566218"/>
              <a:ext cx="1422400" cy="2642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spcBef>
                  <a:spcPts val="200"/>
                </a:spcBef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</a:tabLst>
                <a:defRPr sz="1200">
                  <a:solidFill>
                    <a:srgbClr val="A4A4A4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Magnetic field</a:t>
              </a:r>
            </a:p>
          </p:txBody>
        </p:sp>
        <p:sp>
          <p:nvSpPr>
            <p:cNvPr id="822" name="Rectangle 3"/>
            <p:cNvSpPr txBox="1"/>
            <p:nvPr/>
          </p:nvSpPr>
          <p:spPr>
            <a:xfrm>
              <a:off x="0" y="1216742"/>
              <a:ext cx="1336557" cy="2642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spcBef>
                  <a:spcPts val="200"/>
                </a:spcBef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</a:tabLst>
                <a:defRPr sz="1200">
                  <a:solidFill>
                    <a:srgbClr val="34F20D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Electron</a:t>
              </a:r>
            </a:p>
          </p:txBody>
        </p:sp>
        <p:sp>
          <p:nvSpPr>
            <p:cNvPr id="823" name="Rectangle 3"/>
            <p:cNvSpPr txBox="1"/>
            <p:nvPr/>
          </p:nvSpPr>
          <p:spPr>
            <a:xfrm>
              <a:off x="1405556" y="1144161"/>
              <a:ext cx="1490044" cy="4420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spcBef>
                  <a:spcPts val="200"/>
                </a:spcBef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</a:tabLst>
                <a:defRPr sz="1200">
                  <a:solidFill>
                    <a:srgbClr val="FC3A34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NO FORCE ON ELECTRON !</a:t>
              </a:r>
            </a:p>
          </p:txBody>
        </p:sp>
        <p:sp>
          <p:nvSpPr>
            <p:cNvPr id="824" name="Rectangle 3"/>
            <p:cNvSpPr txBox="1"/>
            <p:nvPr/>
          </p:nvSpPr>
          <p:spPr>
            <a:xfrm>
              <a:off x="263202" y="0"/>
              <a:ext cx="1870398" cy="5346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>
                <a:spcBef>
                  <a:spcPts val="300"/>
                </a:spcBef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</a:tabLst>
                <a:defRPr sz="1400">
                  <a:solidFill>
                    <a:srgbClr val="FBC901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j-lt"/>
                  <a:ea typeface="+mj-ea"/>
                  <a:cs typeface="+mj-cs"/>
                  <a:sym typeface="Arial"/>
                </a:defRPr>
              </a:pPr>
              <a:r>
                <a:t>Velocity</a:t>
              </a:r>
              <a:r>
                <a:rPr b="0"/>
                <a:t> </a:t>
              </a:r>
              <a:r>
                <a:t>seen 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spcBef>
                  <a:spcPts val="300"/>
                </a:spcBef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</a:tabLst>
                <a:defRPr sz="1400">
                  <a:solidFill>
                    <a:srgbClr val="FBC901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j-lt"/>
                  <a:ea typeface="+mj-ea"/>
                  <a:cs typeface="+mj-cs"/>
                  <a:sym typeface="Arial"/>
                </a:defRPr>
              </a:pPr>
              <a:r>
                <a:t>by magnet</a:t>
              </a:r>
            </a:p>
          </p:txBody>
        </p:sp>
      </p:grpSp>
      <p:grpSp>
        <p:nvGrpSpPr>
          <p:cNvPr id="834" name="Group"/>
          <p:cNvGrpSpPr/>
          <p:nvPr/>
        </p:nvGrpSpPr>
        <p:grpSpPr>
          <a:xfrm>
            <a:off x="685799" y="1289383"/>
            <a:ext cx="3013399" cy="2425995"/>
            <a:chOff x="0" y="0"/>
            <a:chExt cx="3013397" cy="2425994"/>
          </a:xfrm>
        </p:grpSpPr>
        <p:sp>
          <p:nvSpPr>
            <p:cNvPr id="826" name="Up Arrow 15"/>
            <p:cNvSpPr/>
            <p:nvPr/>
          </p:nvSpPr>
          <p:spPr>
            <a:xfrm rot="16200000">
              <a:off x="892780" y="1386059"/>
              <a:ext cx="276756" cy="1230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429"/>
                  </a:moveTo>
                  <a:lnTo>
                    <a:pt x="10800" y="0"/>
                  </a:lnTo>
                  <a:lnTo>
                    <a:pt x="21600" y="2429"/>
                  </a:lnTo>
                  <a:lnTo>
                    <a:pt x="16200" y="2429"/>
                  </a:lnTo>
                  <a:lnTo>
                    <a:pt x="16200" y="21600"/>
                  </a:lnTo>
                  <a:lnTo>
                    <a:pt x="5400" y="21600"/>
                  </a:lnTo>
                  <a:lnTo>
                    <a:pt x="5400" y="2429"/>
                  </a:lnTo>
                  <a:close/>
                </a:path>
              </a:pathLst>
            </a:custGeom>
            <a:solidFill>
              <a:srgbClr val="6D6D6D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27" name="Oval 16"/>
            <p:cNvSpPr/>
            <p:nvPr/>
          </p:nvSpPr>
          <p:spPr>
            <a:xfrm>
              <a:off x="907823" y="1879061"/>
              <a:ext cx="273625" cy="226143"/>
            </a:xfrm>
            <a:prstGeom prst="ellipse">
              <a:avLst/>
            </a:prstGeom>
            <a:solidFill>
              <a:srgbClr val="34F20D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28" name="Up Arrow 17"/>
            <p:cNvSpPr/>
            <p:nvPr/>
          </p:nvSpPr>
          <p:spPr>
            <a:xfrm rot="2686831">
              <a:off x="1332969" y="1325414"/>
              <a:ext cx="284469" cy="59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5198"/>
                  </a:moveTo>
                  <a:lnTo>
                    <a:pt x="10800" y="0"/>
                  </a:lnTo>
                  <a:lnTo>
                    <a:pt x="21600" y="5198"/>
                  </a:lnTo>
                  <a:lnTo>
                    <a:pt x="16200" y="5198"/>
                  </a:lnTo>
                  <a:lnTo>
                    <a:pt x="16200" y="21600"/>
                  </a:lnTo>
                  <a:lnTo>
                    <a:pt x="5400" y="21600"/>
                  </a:lnTo>
                  <a:lnTo>
                    <a:pt x="5400" y="5198"/>
                  </a:lnTo>
                  <a:close/>
                </a:path>
              </a:pathLst>
            </a:custGeom>
            <a:solidFill>
              <a:srgbClr val="34F20D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29" name="Down Arrow 18"/>
            <p:cNvSpPr/>
            <p:nvPr/>
          </p:nvSpPr>
          <p:spPr>
            <a:xfrm rot="10800000">
              <a:off x="890890" y="1313706"/>
              <a:ext cx="290557" cy="452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4662"/>
                  </a:moveTo>
                  <a:lnTo>
                    <a:pt x="5400" y="14662"/>
                  </a:lnTo>
                  <a:lnTo>
                    <a:pt x="5400" y="0"/>
                  </a:lnTo>
                  <a:lnTo>
                    <a:pt x="16200" y="0"/>
                  </a:lnTo>
                  <a:lnTo>
                    <a:pt x="16200" y="14662"/>
                  </a:lnTo>
                  <a:lnTo>
                    <a:pt x="21600" y="14662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FBC901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30" name="Rectangle 3"/>
            <p:cNvSpPr txBox="1"/>
            <p:nvPr/>
          </p:nvSpPr>
          <p:spPr>
            <a:xfrm>
              <a:off x="1590997" y="1844239"/>
              <a:ext cx="1422401" cy="2642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spcBef>
                  <a:spcPts val="200"/>
                </a:spcBef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</a:tabLst>
                <a:defRPr sz="1200">
                  <a:solidFill>
                    <a:srgbClr val="A4A4A4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Magnetic field</a:t>
              </a:r>
            </a:p>
          </p:txBody>
        </p:sp>
        <p:sp>
          <p:nvSpPr>
            <p:cNvPr id="831" name="Rectangle 3"/>
            <p:cNvSpPr txBox="1"/>
            <p:nvPr/>
          </p:nvSpPr>
          <p:spPr>
            <a:xfrm>
              <a:off x="377578" y="2161739"/>
              <a:ext cx="1336558" cy="2642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spcBef>
                  <a:spcPts val="200"/>
                </a:spcBef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</a:tabLst>
                <a:defRPr sz="1200">
                  <a:solidFill>
                    <a:srgbClr val="34F20D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Electron</a:t>
              </a:r>
            </a:p>
          </p:txBody>
        </p:sp>
        <p:sp>
          <p:nvSpPr>
            <p:cNvPr id="832" name="Rectangle 3"/>
            <p:cNvSpPr txBox="1"/>
            <p:nvPr/>
          </p:nvSpPr>
          <p:spPr>
            <a:xfrm rot="18800021">
              <a:off x="1263423" y="583822"/>
              <a:ext cx="1811758" cy="4786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>
                <a:spcBef>
                  <a:spcPts val="200"/>
                </a:spcBef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</a:tabLst>
                <a:defRPr sz="1200">
                  <a:solidFill>
                    <a:srgbClr val="34F20D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j-lt"/>
                  <a:ea typeface="+mj-ea"/>
                  <a:cs typeface="+mj-cs"/>
                  <a:sym typeface="Arial"/>
                </a:defRPr>
              </a:pPr>
              <a:r>
                <a:t>Force on Electron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spcBef>
                  <a:spcPts val="200"/>
                </a:spcBef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</a:tabLst>
                <a:defRPr sz="1200">
                  <a:solidFill>
                    <a:srgbClr val="34F20D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j-lt"/>
                  <a:ea typeface="+mj-ea"/>
                  <a:cs typeface="+mj-cs"/>
                  <a:sym typeface="Arial"/>
                </a:defRPr>
              </a:pPr>
              <a:r>
                <a:t>(back into page)</a:t>
              </a:r>
            </a:p>
          </p:txBody>
        </p:sp>
        <p:sp>
          <p:nvSpPr>
            <p:cNvPr id="833" name="Rectangle 3"/>
            <p:cNvSpPr txBox="1"/>
            <p:nvPr/>
          </p:nvSpPr>
          <p:spPr>
            <a:xfrm>
              <a:off x="0" y="640197"/>
              <a:ext cx="1870398" cy="5346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>
                <a:spcBef>
                  <a:spcPts val="300"/>
                </a:spcBef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</a:tabLst>
                <a:defRPr sz="1400">
                  <a:solidFill>
                    <a:srgbClr val="FBC901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j-lt"/>
                  <a:ea typeface="+mj-ea"/>
                  <a:cs typeface="+mj-cs"/>
                  <a:sym typeface="Arial"/>
                </a:defRPr>
              </a:pPr>
              <a:r>
                <a:t>Velocity</a:t>
              </a:r>
              <a:r>
                <a:rPr b="0"/>
                <a:t> </a:t>
              </a:r>
              <a:r>
                <a:t>seen 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spcBef>
                  <a:spcPts val="300"/>
                </a:spcBef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</a:tabLst>
                <a:defRPr sz="1400">
                  <a:solidFill>
                    <a:srgbClr val="FBC901"/>
                  </a:solidFill>
                  <a:effectLst>
                    <a:outerShdw blurRad="38100" dist="38100" dir="2700000" rotWithShape="0">
                      <a:srgbClr val="000000"/>
                    </a:outerShdw>
                  </a:effectLst>
                  <a:latin typeface="+mj-lt"/>
                  <a:ea typeface="+mj-ea"/>
                  <a:cs typeface="+mj-cs"/>
                  <a:sym typeface="Arial"/>
                </a:defRPr>
              </a:pPr>
              <a:r>
                <a:t>by magnet</a:t>
              </a:r>
            </a:p>
          </p:txBody>
        </p:sp>
      </p:grpSp>
      <p:sp>
        <p:nvSpPr>
          <p:cNvPr id="835" name="Rectangle 3"/>
          <p:cNvSpPr txBox="1"/>
          <p:nvPr/>
        </p:nvSpPr>
        <p:spPr>
          <a:xfrm>
            <a:off x="0" y="4572000"/>
            <a:ext cx="9144000" cy="15226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There IS a force when the magnetic field passes the electron </a:t>
            </a:r>
            <a:r>
              <a:rPr b="1"/>
              <a:t>EDGE ON</a:t>
            </a:r>
          </a:p>
          <a:p>
            <a:pPr algn="ctr">
              <a:spcBef>
                <a:spcPts val="400"/>
              </a:spcBef>
              <a:defRPr sz="11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There IS NOT a force when the magnetic field passes the electron </a:t>
            </a:r>
            <a:r>
              <a:rPr b="1"/>
              <a:t>END ON</a:t>
            </a:r>
          </a:p>
          <a:p>
            <a:pPr algn="ctr"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spcBef>
                <a:spcPts val="400"/>
              </a:spcBef>
              <a:defRPr>
                <a:solidFill>
                  <a:srgbClr val="FBC90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= Force scales with electron’s velocity PERPENDICULAR to magnetic field!</a:t>
            </a:r>
          </a:p>
        </p:txBody>
      </p:sp>
    </p:spTree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09600"/>
          </a:xfrm>
          <a:prstGeom prst="rect">
            <a:avLst/>
          </a:prstGeom>
        </p:spPr>
        <p:txBody>
          <a:bodyPr/>
          <a:lstStyle/>
          <a:p>
            <a:pPr>
              <a:defRPr sz="2000" i="1">
                <a:latin typeface="+mj-lt"/>
                <a:ea typeface="+mj-ea"/>
                <a:cs typeface="+mj-cs"/>
                <a:sym typeface="Arial"/>
              </a:defRPr>
            </a:pPr>
            <a:r>
              <a:t>Putting this together yields what we now call the </a:t>
            </a:r>
            <a:r>
              <a:rPr b="1">
                <a:solidFill>
                  <a:srgbClr val="FBC901"/>
                </a:solidFill>
              </a:rPr>
              <a:t>Lorentz Force</a:t>
            </a:r>
          </a:p>
        </p:txBody>
      </p:sp>
      <p:sp>
        <p:nvSpPr>
          <p:cNvPr id="838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838200"/>
            <a:ext cx="8686800" cy="5791200"/>
          </a:xfrm>
          <a:prstGeom prst="rect">
            <a:avLst/>
          </a:prstGeom>
        </p:spPr>
        <p:txBody>
          <a:bodyPr/>
          <a:lstStyle/>
          <a:p>
            <a:pPr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Which is the force INDUCED on a charge by movement through a MAGNETIC field</a:t>
            </a:r>
          </a:p>
          <a:p>
            <a:pPr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445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Giving this phenomenon the name: </a:t>
            </a:r>
            <a:r>
              <a:rPr b="1">
                <a:solidFill>
                  <a:srgbClr val="FBC901"/>
                </a:solidFill>
              </a:rPr>
              <a:t>MAGNETIC INDUCTION</a:t>
            </a:r>
          </a:p>
          <a:p>
            <a:pPr>
              <a:tabLst>
                <a:tab pos="444500" algn="l"/>
              </a:tabLst>
              <a:defRPr sz="14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445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It is described by another </a:t>
            </a:r>
            <a:r>
              <a:rPr b="1"/>
              <a:t>RIGHT HAND RULE </a:t>
            </a:r>
            <a:r>
              <a:t>(for moving </a:t>
            </a:r>
            <a:r>
              <a:rPr>
                <a:solidFill>
                  <a:srgbClr val="FF7080"/>
                </a:solidFill>
              </a:rPr>
              <a:t>positive charges</a:t>
            </a:r>
            <a:r>
              <a:t>)</a:t>
            </a:r>
          </a:p>
          <a:p>
            <a:pPr>
              <a:defRPr sz="10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445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Which I'll again translate into a left hand rule (for moving </a:t>
            </a:r>
            <a:r>
              <a:rPr>
                <a:solidFill>
                  <a:srgbClr val="34F20D"/>
                </a:solidFill>
              </a:rPr>
              <a:t>negative charges) </a:t>
            </a:r>
          </a:p>
          <a:p>
            <a:pPr algn="ctr">
              <a:defRPr sz="1400">
                <a:solidFill>
                  <a:srgbClr val="FFCC00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defRPr sz="1800">
                <a:solidFill>
                  <a:srgbClr val="FFCC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Right Hand Rule for </a:t>
            </a:r>
            <a:r>
              <a:rPr>
                <a:solidFill>
                  <a:srgbClr val="FF7080"/>
                </a:solidFill>
              </a:rPr>
              <a:t>positive charges</a:t>
            </a:r>
            <a:r>
              <a:t>:	Left Hand Rule for </a:t>
            </a:r>
            <a:r>
              <a:rPr>
                <a:solidFill>
                  <a:srgbClr val="34F20D"/>
                </a:solidFill>
              </a:rPr>
              <a:t>negative charges</a:t>
            </a:r>
            <a:r>
              <a:t>:</a:t>
            </a:r>
          </a:p>
          <a:p>
            <a:pPr algn="ctr">
              <a:defRPr sz="1800">
                <a:solidFill>
                  <a:srgbClr val="FFCC00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defRPr sz="1800">
                <a:solidFill>
                  <a:srgbClr val="FFCC00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defRPr sz="1800">
                <a:solidFill>
                  <a:srgbClr val="FFCC00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defRPr sz="1800">
                <a:solidFill>
                  <a:srgbClr val="FFCC00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defRPr sz="1800">
                <a:solidFill>
                  <a:srgbClr val="FFCC00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defRPr sz="2400">
                <a:solidFill>
                  <a:srgbClr val="FFCC00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  <a:endParaRPr sz="2400">
              <a:solidFill>
                <a:srgbClr val="FFCC00"/>
              </a:solidFill>
            </a:endParaRPr>
          </a:p>
          <a:p>
            <a:pPr algn="ctr"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MOTION = Part of electron’s velocity that is perpendicular to the magnetic field </a:t>
            </a:r>
          </a:p>
          <a:p>
            <a:pPr algn="ctr">
              <a:defRPr sz="5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(this velocity being evaluated from the magnet’s perspective)</a:t>
            </a:r>
          </a:p>
        </p:txBody>
      </p:sp>
      <p:pic>
        <p:nvPicPr>
          <p:cNvPr id="839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57800" y="3538639"/>
            <a:ext cx="2819400" cy="2122843"/>
          </a:xfrm>
          <a:prstGeom prst="rect">
            <a:avLst/>
          </a:prstGeom>
          <a:ln w="12700">
            <a:miter lim="400000"/>
          </a:ln>
        </p:spPr>
      </p:pic>
      <p:pic>
        <p:nvPicPr>
          <p:cNvPr id="840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2389" y="3505200"/>
            <a:ext cx="2863812" cy="21562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  <p:sp>
        <p:nvSpPr>
          <p:cNvPr id="843" name="Rectangle 2"/>
          <p:cNvSpPr txBox="1">
            <a:spLocks noGrp="1"/>
          </p:cNvSpPr>
          <p:nvPr>
            <p:ph type="title"/>
          </p:nvPr>
        </p:nvSpPr>
        <p:spPr>
          <a:xfrm>
            <a:off x="0" y="76200"/>
            <a:ext cx="9144000" cy="609600"/>
          </a:xfrm>
          <a:prstGeom prst="rect">
            <a:avLst/>
          </a:prstGeom>
        </p:spPr>
        <p:txBody>
          <a:bodyPr/>
          <a:lstStyle/>
          <a:p>
            <a:pPr>
              <a:defRPr sz="2000" i="1">
                <a:latin typeface="+mj-lt"/>
                <a:ea typeface="+mj-ea"/>
                <a:cs typeface="+mj-cs"/>
                <a:sym typeface="Arial"/>
              </a:defRPr>
            </a:pPr>
            <a:r>
              <a:t>Reviewing this </a:t>
            </a:r>
            <a:r>
              <a:rPr b="1">
                <a:solidFill>
                  <a:srgbClr val="FFCC00"/>
                </a:solidFill>
              </a:rPr>
              <a:t>magnetic induction </a:t>
            </a:r>
            <a:r>
              <a:t>+ </a:t>
            </a:r>
            <a:r>
              <a:rPr b="1">
                <a:solidFill>
                  <a:srgbClr val="FFCC00"/>
                </a:solidFill>
              </a:rPr>
              <a:t>electro-magnetism </a:t>
            </a:r>
            <a:r>
              <a:t>conspiracy:</a:t>
            </a:r>
          </a:p>
        </p:txBody>
      </p:sp>
      <p:sp>
        <p:nvSpPr>
          <p:cNvPr id="844" name="Rectangle 3"/>
          <p:cNvSpPr txBox="1">
            <a:spLocks noGrp="1"/>
          </p:cNvSpPr>
          <p:nvPr>
            <p:ph type="body" sz="half" idx="1"/>
          </p:nvPr>
        </p:nvSpPr>
        <p:spPr>
          <a:xfrm>
            <a:off x="228600" y="914400"/>
            <a:ext cx="8686800" cy="1676400"/>
          </a:xfrm>
          <a:prstGeom prst="rect">
            <a:avLst/>
          </a:prstGeom>
        </p:spPr>
        <p:txBody>
          <a:bodyPr/>
          <a:lstStyle/>
          <a:p>
            <a:pPr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A generalized / simplified diagram of all our falling magnet experiments:</a:t>
            </a:r>
          </a:p>
          <a:p>
            <a:pPr>
              <a:defRPr sz="9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defRPr sz="11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445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Gravity tries to push permanent magnet down through pipe </a:t>
            </a:r>
          </a:p>
        </p:txBody>
      </p:sp>
      <p:grpSp>
        <p:nvGrpSpPr>
          <p:cNvPr id="850" name="Group 17"/>
          <p:cNvGrpSpPr/>
          <p:nvPr/>
        </p:nvGrpSpPr>
        <p:grpSpPr>
          <a:xfrm>
            <a:off x="228599" y="2438400"/>
            <a:ext cx="2799051" cy="3048000"/>
            <a:chOff x="0" y="0"/>
            <a:chExt cx="2799049" cy="3048000"/>
          </a:xfrm>
        </p:grpSpPr>
        <p:grpSp>
          <p:nvGrpSpPr>
            <p:cNvPr id="848" name="Group 10"/>
            <p:cNvGrpSpPr/>
            <p:nvPr/>
          </p:nvGrpSpPr>
          <p:grpSpPr>
            <a:xfrm>
              <a:off x="777208" y="0"/>
              <a:ext cx="1219201" cy="3048000"/>
              <a:chOff x="0" y="0"/>
              <a:chExt cx="1219200" cy="3048000"/>
            </a:xfrm>
          </p:grpSpPr>
          <p:sp>
            <p:nvSpPr>
              <p:cNvPr id="845" name="Rectangle 7"/>
              <p:cNvSpPr/>
              <p:nvPr/>
            </p:nvSpPr>
            <p:spPr>
              <a:xfrm>
                <a:off x="0" y="0"/>
                <a:ext cx="1219200" cy="3048000"/>
              </a:xfrm>
              <a:prstGeom prst="rect">
                <a:avLst/>
              </a:prstGeom>
              <a:solidFill>
                <a:srgbClr val="985421">
                  <a:alpha val="48000"/>
                </a:srgbClr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46" name="Rectangle 8"/>
              <p:cNvSpPr/>
              <p:nvPr/>
            </p:nvSpPr>
            <p:spPr>
              <a:xfrm>
                <a:off x="-1" y="0"/>
                <a:ext cx="318053" cy="3048000"/>
              </a:xfrm>
              <a:prstGeom prst="rect">
                <a:avLst/>
              </a:prstGeom>
              <a:solidFill>
                <a:srgbClr val="C93C05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47" name="Rectangle 9"/>
              <p:cNvSpPr/>
              <p:nvPr/>
            </p:nvSpPr>
            <p:spPr>
              <a:xfrm>
                <a:off x="901147" y="0"/>
                <a:ext cx="318053" cy="3048000"/>
              </a:xfrm>
              <a:prstGeom prst="rect">
                <a:avLst/>
              </a:prstGeom>
              <a:solidFill>
                <a:srgbClr val="C93C05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pic>
          <p:nvPicPr>
            <p:cNvPr id="849" name="Picture 6" descr="Picture 6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5400000">
              <a:off x="485945" y="201496"/>
              <a:ext cx="1827158" cy="27990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51" name="Down Arrow 11"/>
          <p:cNvSpPr/>
          <p:nvPr/>
        </p:nvSpPr>
        <p:spPr>
          <a:xfrm>
            <a:off x="1483360" y="2133600"/>
            <a:ext cx="304801" cy="914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8000"/>
                </a:moveTo>
                <a:lnTo>
                  <a:pt x="5400" y="18000"/>
                </a:lnTo>
                <a:lnTo>
                  <a:pt x="5400" y="0"/>
                </a:lnTo>
                <a:lnTo>
                  <a:pt x="16200" y="0"/>
                </a:lnTo>
                <a:lnTo>
                  <a:pt x="16200" y="18000"/>
                </a:lnTo>
                <a:lnTo>
                  <a:pt x="21600" y="18000"/>
                </a:lnTo>
                <a:lnTo>
                  <a:pt x="10800" y="21600"/>
                </a:lnTo>
                <a:close/>
              </a:path>
            </a:pathLst>
          </a:custGeom>
          <a:solidFill>
            <a:srgbClr val="FFCC00"/>
          </a:solidFill>
          <a:ln w="12700">
            <a:solidFill>
              <a:srgbClr val="FFFFFF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52" name="Rectangle 3"/>
          <p:cNvSpPr txBox="1"/>
          <p:nvPr/>
        </p:nvSpPr>
        <p:spPr>
          <a:xfrm>
            <a:off x="3505200" y="4114800"/>
            <a:ext cx="5638800" cy="18990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Copper Pipe = A non-magnetic metal / conductor</a:t>
            </a:r>
          </a:p>
          <a:p>
            <a:pPr>
              <a:spcBef>
                <a:spcPts val="400"/>
              </a:spcBef>
              <a:defRPr sz="10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Which contains moveable electrons</a:t>
            </a:r>
          </a:p>
          <a:p>
            <a:pPr>
              <a:spcBef>
                <a:spcPts val="400"/>
              </a:spcBef>
              <a:defRPr sz="10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Thru which a magnetic field is </a:t>
            </a:r>
            <a:r>
              <a:rPr b="1"/>
              <a:t>MOVING</a:t>
            </a:r>
            <a:r>
              <a:t> downwards</a:t>
            </a:r>
          </a:p>
          <a:p>
            <a:pPr>
              <a:spcBef>
                <a:spcPts val="400"/>
              </a:spcBef>
              <a:defRPr sz="10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</a:t>
            </a:r>
          </a:p>
        </p:txBody>
      </p:sp>
      <p:sp>
        <p:nvSpPr>
          <p:cNvPr id="853" name="Left Brace 14"/>
          <p:cNvSpPr/>
          <p:nvPr/>
        </p:nvSpPr>
        <p:spPr>
          <a:xfrm>
            <a:off x="2971800" y="3962400"/>
            <a:ext cx="609600" cy="1905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15635" y="21600"/>
                  <a:pt x="10800" y="21084"/>
                  <a:pt x="10800" y="20448"/>
                </a:cubicBezTo>
                <a:lnTo>
                  <a:pt x="10800" y="11952"/>
                </a:lnTo>
                <a:cubicBezTo>
                  <a:pt x="10800" y="11316"/>
                  <a:pt x="5965" y="10800"/>
                  <a:pt x="0" y="10800"/>
                </a:cubicBezTo>
                <a:cubicBezTo>
                  <a:pt x="5965" y="10800"/>
                  <a:pt x="10800" y="10284"/>
                  <a:pt x="10800" y="9648"/>
                </a:cubicBezTo>
                <a:lnTo>
                  <a:pt x="10800" y="1152"/>
                </a:lnTo>
                <a:cubicBezTo>
                  <a:pt x="10800" y="516"/>
                  <a:pt x="15635" y="0"/>
                  <a:pt x="21600" y="0"/>
                </a:cubicBezTo>
              </a:path>
            </a:pathLst>
          </a:custGeom>
          <a:ln w="38100">
            <a:solidFill>
              <a:srgbClr val="FFFFFF"/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54" name="Straight Arrow Connector 16"/>
          <p:cNvSpPr/>
          <p:nvPr/>
        </p:nvSpPr>
        <p:spPr>
          <a:xfrm flipH="1" flipV="1">
            <a:off x="2362200" y="4917440"/>
            <a:ext cx="457201" cy="1589"/>
          </a:xfrm>
          <a:prstGeom prst="line">
            <a:avLst/>
          </a:prstGeom>
          <a:ln w="38100">
            <a:solidFill>
              <a:srgbClr val="FFFFFF"/>
            </a:solidFill>
            <a:tailEnd type="triangle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Rectangle 2"/>
          <p:cNvSpPr txBox="1">
            <a:spLocks noGrp="1"/>
          </p:cNvSpPr>
          <p:nvPr>
            <p:ph type="title"/>
          </p:nvPr>
        </p:nvSpPr>
        <p:spPr>
          <a:xfrm>
            <a:off x="304800" y="76199"/>
            <a:ext cx="8534400" cy="675219"/>
          </a:xfrm>
          <a:prstGeom prst="rect">
            <a:avLst/>
          </a:prstGeom>
        </p:spPr>
        <p:txBody>
          <a:bodyPr/>
          <a:lstStyle>
            <a:lvl1pPr>
              <a:defRPr sz="2000" i="1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WE NOW NEED INTUITION - Which is born from personal observation</a:t>
            </a:r>
          </a:p>
        </p:txBody>
      </p:sp>
      <p:sp>
        <p:nvSpPr>
          <p:cNvPr id="134" name="Rectangle 3"/>
          <p:cNvSpPr txBox="1">
            <a:spLocks noGrp="1"/>
          </p:cNvSpPr>
          <p:nvPr>
            <p:ph type="body" idx="1"/>
          </p:nvPr>
        </p:nvSpPr>
        <p:spPr>
          <a:xfrm>
            <a:off x="114300" y="980439"/>
            <a:ext cx="8915400" cy="6508720"/>
          </a:xfrm>
          <a:prstGeom prst="rect">
            <a:avLst/>
          </a:prstGeom>
        </p:spPr>
        <p:txBody>
          <a:bodyPr/>
          <a:lstStyle/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As, in fact, Maxwell himself depended on a whole LOT of observation</a:t>
            </a:r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855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done by a whole LOT of physicists (then called "natural philosophers")</a:t>
            </a:r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76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	taking whole LOT of time (mid 1700's to early 1900's for full understanding)</a:t>
            </a:r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95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The early observations led to a confusingly disconnected set of "laws" &amp; "theorems" </a:t>
            </a:r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266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475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 b="1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. . . </a:t>
            </a:r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33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Which, only after</a:t>
            </a:r>
            <a:r>
              <a:rPr b="1"/>
              <a:t> long </a:t>
            </a:r>
            <a:r>
              <a:t>analysis, were </a:t>
            </a:r>
            <a:r>
              <a:rPr b="1"/>
              <a:t>finally</a:t>
            </a:r>
            <a:r>
              <a:t> condensed into Maxwell's Equations</a:t>
            </a:r>
            <a:endParaRPr sz="1520"/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	</a:t>
            </a:r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68680">
              <a:tabLst>
                <a:tab pos="431800" algn="l"/>
                <a:tab pos="863600" algn="l"/>
                <a:tab pos="1295400" algn="l"/>
                <a:tab pos="1727200" algn="l"/>
                <a:tab pos="2159000" algn="l"/>
              </a:tabLst>
              <a:defRPr sz="1710">
                <a:effectLst>
                  <a:outerShdw blurRad="36195" dist="36195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	</a:t>
            </a:r>
          </a:p>
        </p:txBody>
      </p:sp>
      <p:sp>
        <p:nvSpPr>
          <p:cNvPr id="135" name="Rectangle 3"/>
          <p:cNvSpPr txBox="1"/>
          <p:nvPr/>
        </p:nvSpPr>
        <p:spPr>
          <a:xfrm>
            <a:off x="5486400" y="2868089"/>
            <a:ext cx="2971800" cy="993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Lenz's Law</a:t>
            </a:r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sp>
        <p:nvSpPr>
          <p:cNvPr id="136" name="Rectangle 3"/>
          <p:cNvSpPr txBox="1"/>
          <p:nvPr/>
        </p:nvSpPr>
        <p:spPr>
          <a:xfrm>
            <a:off x="381000" y="2895600"/>
            <a:ext cx="2971800" cy="993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Gauss's Law</a:t>
            </a:r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sp>
        <p:nvSpPr>
          <p:cNvPr id="137" name="Rectangle 3"/>
          <p:cNvSpPr txBox="1"/>
          <p:nvPr/>
        </p:nvSpPr>
        <p:spPr>
          <a:xfrm>
            <a:off x="2819400" y="3352800"/>
            <a:ext cx="2971800" cy="993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Kirchhoff's Law</a:t>
            </a:r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sp>
        <p:nvSpPr>
          <p:cNvPr id="138" name="Rectangle 3"/>
          <p:cNvSpPr txBox="1"/>
          <p:nvPr/>
        </p:nvSpPr>
        <p:spPr>
          <a:xfrm>
            <a:off x="5715000" y="4876800"/>
            <a:ext cx="2971800" cy="993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Thevenin's Theorem</a:t>
            </a:r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sp>
        <p:nvSpPr>
          <p:cNvPr id="139" name="Rectangle 3"/>
          <p:cNvSpPr txBox="1"/>
          <p:nvPr/>
        </p:nvSpPr>
        <p:spPr>
          <a:xfrm>
            <a:off x="2971800" y="4343400"/>
            <a:ext cx="2971800" cy="993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Superposition Theorem</a:t>
            </a:r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sp>
        <p:nvSpPr>
          <p:cNvPr id="140" name="Rectangle 3"/>
          <p:cNvSpPr txBox="1"/>
          <p:nvPr/>
        </p:nvSpPr>
        <p:spPr>
          <a:xfrm>
            <a:off x="2971800" y="4876800"/>
            <a:ext cx="2971800" cy="993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Norton's Theorem</a:t>
            </a:r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sp>
        <p:nvSpPr>
          <p:cNvPr id="141" name="Rectangle 3"/>
          <p:cNvSpPr txBox="1"/>
          <p:nvPr/>
        </p:nvSpPr>
        <p:spPr>
          <a:xfrm>
            <a:off x="304800" y="3837511"/>
            <a:ext cx="2971800" cy="993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Joules's Law</a:t>
            </a:r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sp>
        <p:nvSpPr>
          <p:cNvPr id="142" name="Rectangle 3"/>
          <p:cNvSpPr txBox="1"/>
          <p:nvPr/>
        </p:nvSpPr>
        <p:spPr>
          <a:xfrm>
            <a:off x="5638800" y="4343400"/>
            <a:ext cx="2971800" cy="993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Reciprocity Theorem</a:t>
            </a:r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sp>
        <p:nvSpPr>
          <p:cNvPr id="143" name="Rectangle 3"/>
          <p:cNvSpPr txBox="1"/>
          <p:nvPr/>
        </p:nvSpPr>
        <p:spPr>
          <a:xfrm>
            <a:off x="5486400" y="3810000"/>
            <a:ext cx="2971800" cy="993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Lorentz Force Law</a:t>
            </a:r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sp>
        <p:nvSpPr>
          <p:cNvPr id="144" name="Rectangle 3"/>
          <p:cNvSpPr txBox="1"/>
          <p:nvPr/>
        </p:nvSpPr>
        <p:spPr>
          <a:xfrm>
            <a:off x="304800" y="3352800"/>
            <a:ext cx="2971800" cy="993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Ampere's Law</a:t>
            </a:r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sp>
        <p:nvSpPr>
          <p:cNvPr id="145" name="Rectangle 3"/>
          <p:cNvSpPr txBox="1"/>
          <p:nvPr/>
        </p:nvSpPr>
        <p:spPr>
          <a:xfrm>
            <a:off x="2895600" y="3837511"/>
            <a:ext cx="2971800" cy="993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Biot-Savart Law</a:t>
            </a:r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sp>
        <p:nvSpPr>
          <p:cNvPr id="146" name="Rectangle 3"/>
          <p:cNvSpPr txBox="1"/>
          <p:nvPr/>
        </p:nvSpPr>
        <p:spPr>
          <a:xfrm>
            <a:off x="304800" y="4343400"/>
            <a:ext cx="2971800" cy="993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Curie's Law</a:t>
            </a:r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sp>
        <p:nvSpPr>
          <p:cNvPr id="147" name="Rectangle 3"/>
          <p:cNvSpPr txBox="1"/>
          <p:nvPr/>
        </p:nvSpPr>
        <p:spPr>
          <a:xfrm>
            <a:off x="2971800" y="2895600"/>
            <a:ext cx="2971800" cy="993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Faraday's Law</a:t>
            </a:r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sp>
        <p:nvSpPr>
          <p:cNvPr id="148" name="Rectangle 3"/>
          <p:cNvSpPr txBox="1"/>
          <p:nvPr/>
        </p:nvSpPr>
        <p:spPr>
          <a:xfrm>
            <a:off x="5486400" y="3359156"/>
            <a:ext cx="2971800" cy="993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Snell's Law</a:t>
            </a:r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sp>
        <p:nvSpPr>
          <p:cNvPr id="149" name="Rectangle 3"/>
          <p:cNvSpPr txBox="1"/>
          <p:nvPr/>
        </p:nvSpPr>
        <p:spPr>
          <a:xfrm>
            <a:off x="381000" y="4876800"/>
            <a:ext cx="2971800" cy="993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Coulomb's Theorem</a:t>
            </a:r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</p:spTree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2" name="Group 19"/>
          <p:cNvGrpSpPr/>
          <p:nvPr/>
        </p:nvGrpSpPr>
        <p:grpSpPr>
          <a:xfrm>
            <a:off x="3276600" y="2895599"/>
            <a:ext cx="2438400" cy="2895601"/>
            <a:chOff x="0" y="0"/>
            <a:chExt cx="2438399" cy="2895599"/>
          </a:xfrm>
        </p:grpSpPr>
        <p:grpSp>
          <p:nvGrpSpPr>
            <p:cNvPr id="859" name="Group 10"/>
            <p:cNvGrpSpPr/>
            <p:nvPr/>
          </p:nvGrpSpPr>
          <p:grpSpPr>
            <a:xfrm>
              <a:off x="694796" y="202018"/>
              <a:ext cx="1062111" cy="2693582"/>
              <a:chOff x="0" y="0"/>
              <a:chExt cx="1062109" cy="2693581"/>
            </a:xfrm>
          </p:grpSpPr>
          <p:sp>
            <p:nvSpPr>
              <p:cNvPr id="856" name="Rectangle 7"/>
              <p:cNvSpPr/>
              <p:nvPr/>
            </p:nvSpPr>
            <p:spPr>
              <a:xfrm>
                <a:off x="-1" y="-1"/>
                <a:ext cx="1062111" cy="2693583"/>
              </a:xfrm>
              <a:prstGeom prst="rect">
                <a:avLst/>
              </a:prstGeom>
              <a:solidFill>
                <a:srgbClr val="985421">
                  <a:alpha val="48000"/>
                </a:srgbClr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57" name="Rectangle 8"/>
              <p:cNvSpPr/>
              <p:nvPr/>
            </p:nvSpPr>
            <p:spPr>
              <a:xfrm>
                <a:off x="0" y="-1"/>
                <a:ext cx="277073" cy="2693583"/>
              </a:xfrm>
              <a:prstGeom prst="rect">
                <a:avLst/>
              </a:prstGeom>
              <a:solidFill>
                <a:srgbClr val="C93C05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58" name="Rectangle 9"/>
              <p:cNvSpPr/>
              <p:nvPr/>
            </p:nvSpPr>
            <p:spPr>
              <a:xfrm>
                <a:off x="785037" y="-1"/>
                <a:ext cx="277073" cy="2693583"/>
              </a:xfrm>
              <a:prstGeom prst="rect">
                <a:avLst/>
              </a:prstGeom>
              <a:solidFill>
                <a:srgbClr val="C93C05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pic>
          <p:nvPicPr>
            <p:cNvPr id="860" name="Picture 6" descr="Picture 6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5400000">
              <a:off x="411851" y="397674"/>
              <a:ext cx="1614698" cy="2438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61" name="Down Arrow 11"/>
            <p:cNvSpPr/>
            <p:nvPr/>
          </p:nvSpPr>
          <p:spPr>
            <a:xfrm>
              <a:off x="1093087" y="-1"/>
              <a:ext cx="265528" cy="8080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8051"/>
                  </a:moveTo>
                  <a:lnTo>
                    <a:pt x="5400" y="18051"/>
                  </a:lnTo>
                  <a:lnTo>
                    <a:pt x="5400" y="0"/>
                  </a:lnTo>
                  <a:lnTo>
                    <a:pt x="16200" y="0"/>
                  </a:lnTo>
                  <a:lnTo>
                    <a:pt x="16200" y="18051"/>
                  </a:lnTo>
                  <a:lnTo>
                    <a:pt x="21600" y="18051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FFCC00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863" name="Rectangle 3"/>
          <p:cNvSpPr txBox="1"/>
          <p:nvPr/>
        </p:nvSpPr>
        <p:spPr>
          <a:xfrm>
            <a:off x="76200" y="4419600"/>
            <a:ext cx="3733800" cy="25929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400"/>
              </a:spcBef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Bottom Left Wall of Pipe:</a:t>
            </a:r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Magnetic field lines point </a:t>
            </a:r>
            <a:r>
              <a:rPr b="1">
                <a:solidFill>
                  <a:srgbClr val="FFCC00"/>
                </a:solidFill>
              </a:rPr>
              <a:t>RIGHT</a:t>
            </a:r>
          </a:p>
          <a:p>
            <a:pPr>
              <a:spcBef>
                <a:spcPts val="400"/>
              </a:spcBef>
              <a:defRPr sz="800">
                <a:solidFill>
                  <a:srgbClr val="FF00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Magnet sees </a:t>
            </a:r>
            <a:r>
              <a:rPr>
                <a:solidFill>
                  <a:srgbClr val="34F20D"/>
                </a:solidFill>
              </a:rPr>
              <a:t>electrons</a:t>
            </a:r>
            <a:r>
              <a:t> moving </a:t>
            </a:r>
            <a:r>
              <a:rPr b="1">
                <a:solidFill>
                  <a:srgbClr val="FBC901"/>
                </a:solidFill>
              </a:rPr>
              <a:t>UP</a:t>
            </a:r>
          </a:p>
          <a:p>
            <a:pPr>
              <a:spcBef>
                <a:spcPts val="400"/>
              </a:spcBef>
              <a:defRPr sz="700" b="0">
                <a:solidFill>
                  <a:srgbClr val="FF00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Force on electrons is </a:t>
            </a:r>
            <a:r>
              <a:rPr b="1">
                <a:solidFill>
                  <a:srgbClr val="FFCC00"/>
                </a:solidFill>
              </a:rPr>
              <a:t>out</a:t>
            </a:r>
            <a:r>
              <a:t> of page</a:t>
            </a:r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 </a:t>
            </a:r>
          </a:p>
        </p:txBody>
      </p:sp>
      <p:sp>
        <p:nvSpPr>
          <p:cNvPr id="864" name="Rectangle 2"/>
          <p:cNvSpPr txBox="1">
            <a:spLocks noGrp="1"/>
          </p:cNvSpPr>
          <p:nvPr>
            <p:ph type="title"/>
          </p:nvPr>
        </p:nvSpPr>
        <p:spPr>
          <a:xfrm>
            <a:off x="1371600" y="76200"/>
            <a:ext cx="7543800" cy="609600"/>
          </a:xfrm>
          <a:prstGeom prst="rect">
            <a:avLst/>
          </a:prstGeom>
        </p:spPr>
        <p:txBody>
          <a:bodyPr/>
          <a:lstStyle>
            <a:lvl1pPr algn="l">
              <a:defRPr sz="2200" i="1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Applying our new Left Hand Rule:</a:t>
            </a:r>
          </a:p>
        </p:txBody>
      </p:sp>
      <p:sp>
        <p:nvSpPr>
          <p:cNvPr id="865" name="Rectangle 3"/>
          <p:cNvSpPr txBox="1">
            <a:spLocks noGrp="1"/>
          </p:cNvSpPr>
          <p:nvPr>
            <p:ph type="body" sz="half" idx="1"/>
          </p:nvPr>
        </p:nvSpPr>
        <p:spPr>
          <a:xfrm>
            <a:off x="76200" y="762000"/>
            <a:ext cx="8686800" cy="1676400"/>
          </a:xfrm>
          <a:prstGeom prst="rect">
            <a:avLst/>
          </a:prstGeom>
        </p:spPr>
        <p:txBody>
          <a:bodyPr/>
          <a:lstStyle/>
          <a:p>
            <a:pPr defTabSz="795527">
              <a:spcBef>
                <a:spcPts val="300"/>
              </a:spcBef>
              <a:defRPr sz="1566">
                <a:effectLst>
                  <a:outerShdw blurRad="33147" dist="33147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Moving magnetic field applies a force on the pipe's electrons</a:t>
            </a:r>
          </a:p>
          <a:p>
            <a:pPr defTabSz="795527">
              <a:defRPr sz="783">
                <a:effectLst>
                  <a:outerShdw blurRad="33147" dist="33147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795527">
              <a:spcBef>
                <a:spcPts val="300"/>
              </a:spcBef>
              <a:tabLst>
                <a:tab pos="381000" algn="l"/>
              </a:tabLst>
              <a:defRPr sz="1566">
                <a:effectLst>
                  <a:outerShdw blurRad="33147" dist="33147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The magnet is really what is moving DOWN</a:t>
            </a:r>
          </a:p>
          <a:p>
            <a:pPr defTabSz="795527">
              <a:tabLst>
                <a:tab pos="381000" algn="l"/>
              </a:tabLst>
              <a:defRPr sz="783">
                <a:effectLst>
                  <a:outerShdw blurRad="33147" dist="33147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795527">
              <a:spcBef>
                <a:spcPts val="300"/>
              </a:spcBef>
              <a:tabLst>
                <a:tab pos="381000" algn="l"/>
              </a:tabLst>
              <a:defRPr sz="1566">
                <a:effectLst>
                  <a:outerShdw blurRad="33147" dist="33147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But IT sees electrons as moving UP towards it</a:t>
            </a:r>
            <a:endParaRPr b="1"/>
          </a:p>
          <a:p>
            <a:pPr defTabSz="795527">
              <a:defRPr sz="1044" b="1">
                <a:effectLst>
                  <a:outerShdw blurRad="33147" dist="33147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795527">
              <a:spcBef>
                <a:spcPts val="300"/>
              </a:spcBef>
              <a:defRPr sz="1566" b="1">
                <a:effectLst>
                  <a:outerShdw blurRad="33147" dist="33147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Near the leading (lower) edge of the falling magnet:</a:t>
            </a:r>
          </a:p>
        </p:txBody>
      </p:sp>
      <p:sp>
        <p:nvSpPr>
          <p:cNvPr id="866" name="Rectangle 3"/>
          <p:cNvSpPr txBox="1"/>
          <p:nvPr/>
        </p:nvSpPr>
        <p:spPr>
          <a:xfrm>
            <a:off x="5334000" y="4419600"/>
            <a:ext cx="3810000" cy="2812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spcBef>
                <a:spcPts val="400"/>
              </a:spcBef>
              <a:defRPr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Bottom Right Wall of Pipe:</a:t>
            </a:r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Magnetic field lines point </a:t>
            </a:r>
            <a:r>
              <a:rPr b="1">
                <a:solidFill>
                  <a:srgbClr val="FFCC00"/>
                </a:solidFill>
              </a:rPr>
              <a:t>LEFT</a:t>
            </a:r>
          </a:p>
          <a:p>
            <a:pPr>
              <a:spcBef>
                <a:spcPts val="400"/>
              </a:spcBef>
              <a:defRPr sz="900">
                <a:solidFill>
                  <a:srgbClr val="FF0000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Magnet sees </a:t>
            </a:r>
            <a:r>
              <a:rPr>
                <a:solidFill>
                  <a:srgbClr val="34F20D"/>
                </a:solidFill>
              </a:rPr>
              <a:t>electrons</a:t>
            </a:r>
            <a:r>
              <a:t> moving </a:t>
            </a:r>
            <a:r>
              <a:rPr b="1">
                <a:solidFill>
                  <a:srgbClr val="FBC901"/>
                </a:solidFill>
              </a:rPr>
              <a:t>UP</a:t>
            </a:r>
          </a:p>
          <a:p>
            <a:pPr>
              <a:spcBef>
                <a:spcPts val="400"/>
              </a:spcBef>
              <a:defRPr sz="8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Force on electrons is </a:t>
            </a:r>
            <a:r>
              <a:rPr b="1">
                <a:solidFill>
                  <a:srgbClr val="FFCC00"/>
                </a:solidFill>
              </a:rPr>
              <a:t>into</a:t>
            </a:r>
            <a:r>
              <a:t> page</a:t>
            </a:r>
          </a:p>
          <a:p>
            <a:pPr>
              <a:spcBef>
                <a:spcPts val="400"/>
              </a:spcBef>
              <a:defRPr sz="9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	</a:t>
            </a:r>
          </a:p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 </a:t>
            </a:r>
          </a:p>
        </p:txBody>
      </p:sp>
      <p:pic>
        <p:nvPicPr>
          <p:cNvPr id="867" name="Picture 24" descr="Picture 2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77000" y="648147"/>
            <a:ext cx="2590800" cy="19507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  <p:sp>
        <p:nvSpPr>
          <p:cNvPr id="870" name="Rectangle 2"/>
          <p:cNvSpPr txBox="1">
            <a:spLocks noGrp="1"/>
          </p:cNvSpPr>
          <p:nvPr>
            <p:ph type="title"/>
          </p:nvPr>
        </p:nvSpPr>
        <p:spPr>
          <a:xfrm>
            <a:off x="304800" y="152400"/>
            <a:ext cx="8534400" cy="533400"/>
          </a:xfrm>
          <a:prstGeom prst="rect">
            <a:avLst/>
          </a:prstGeom>
        </p:spPr>
        <p:txBody>
          <a:bodyPr/>
          <a:lstStyle/>
          <a:p>
            <a:pPr>
              <a:defRPr sz="2000" i="1">
                <a:latin typeface="+mj-lt"/>
                <a:ea typeface="+mj-ea"/>
                <a:cs typeface="+mj-cs"/>
                <a:sym typeface="Arial"/>
              </a:defRPr>
            </a:pPr>
            <a:r>
              <a:t>Those forces of </a:t>
            </a:r>
            <a:r>
              <a:rPr b="1">
                <a:solidFill>
                  <a:srgbClr val="FBC901"/>
                </a:solidFill>
              </a:rPr>
              <a:t>magnetic induction</a:t>
            </a:r>
            <a:r>
              <a:t> drive an </a:t>
            </a:r>
            <a:r>
              <a:rPr>
                <a:solidFill>
                  <a:srgbClr val="34F20D"/>
                </a:solidFill>
              </a:rPr>
              <a:t>electron loop</a:t>
            </a:r>
          </a:p>
        </p:txBody>
      </p:sp>
      <p:sp>
        <p:nvSpPr>
          <p:cNvPr id="871" name="Rectangle 3"/>
          <p:cNvSpPr txBox="1">
            <a:spLocks noGrp="1"/>
          </p:cNvSpPr>
          <p:nvPr>
            <p:ph type="body" sz="half" idx="1"/>
          </p:nvPr>
        </p:nvSpPr>
        <p:spPr>
          <a:xfrm>
            <a:off x="457200" y="4114800"/>
            <a:ext cx="8686800" cy="1905000"/>
          </a:xfrm>
          <a:prstGeom prst="rect">
            <a:avLst/>
          </a:prstGeom>
        </p:spPr>
        <p:txBody>
          <a:bodyPr/>
          <a:lstStyle/>
          <a:p>
            <a:pPr defTabSz="832104">
              <a:defRPr sz="1820" b="1">
                <a:solidFill>
                  <a:srgbClr val="FBC901"/>
                </a:solidFill>
                <a:effectLst>
                  <a:outerShdw blurRad="34671" dist="34671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Electro-magnetism </a:t>
            </a:r>
            <a:r>
              <a:rPr sz="1638" b="0">
                <a:solidFill>
                  <a:srgbClr val="FFFFFF"/>
                </a:solidFill>
              </a:rPr>
              <a:t>causes </a:t>
            </a:r>
            <a:r>
              <a:rPr sz="1638" b="0">
                <a:solidFill>
                  <a:srgbClr val="34F20D"/>
                </a:solidFill>
              </a:rPr>
              <a:t>electron loop</a:t>
            </a:r>
            <a:r>
              <a:rPr sz="1638" b="0">
                <a:solidFill>
                  <a:srgbClr val="FFFFFF"/>
                </a:solidFill>
              </a:rPr>
              <a:t> to produce its own </a:t>
            </a:r>
            <a:r>
              <a:rPr sz="1638" b="0">
                <a:solidFill>
                  <a:srgbClr val="6CFFFF"/>
                </a:solidFill>
              </a:rPr>
              <a:t>magnetic field</a:t>
            </a:r>
            <a:r>
              <a:rPr sz="1638" b="0">
                <a:solidFill>
                  <a:srgbClr val="FFFFFF"/>
                </a:solidFill>
              </a:rPr>
              <a:t> </a:t>
            </a:r>
          </a:p>
          <a:p>
            <a:pPr defTabSz="832104">
              <a:defRPr sz="728">
                <a:effectLst>
                  <a:outerShdw blurRad="34671" dist="34671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32104">
              <a:spcBef>
                <a:spcPts val="300"/>
              </a:spcBef>
              <a:tabLst>
                <a:tab pos="406400" algn="l"/>
              </a:tabLst>
              <a:defRPr sz="1638">
                <a:effectLst>
                  <a:outerShdw blurRad="34671" dist="34671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With this electro-magnet's field lines parallel to those of falling magnet (black)</a:t>
            </a:r>
          </a:p>
          <a:p>
            <a:pPr defTabSz="832104">
              <a:tabLst>
                <a:tab pos="406400" algn="l"/>
              </a:tabLst>
              <a:defRPr sz="1638">
                <a:effectLst>
                  <a:outerShdw blurRad="34671" dist="34671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32104">
              <a:spcBef>
                <a:spcPts val="300"/>
              </a:spcBef>
              <a:tabLst>
                <a:tab pos="406400" algn="l"/>
              </a:tabLst>
              <a:defRPr sz="1638">
                <a:effectLst>
                  <a:outerShdw blurRad="34671" dist="34671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The two magnets (permanent and electro) thus push </a:t>
            </a:r>
            <a:r>
              <a:rPr b="1"/>
              <a:t>against</a:t>
            </a:r>
            <a:r>
              <a:t> one another</a:t>
            </a:r>
          </a:p>
          <a:p>
            <a:pPr defTabSz="832104">
              <a:tabLst>
                <a:tab pos="406400" algn="l"/>
              </a:tabLst>
              <a:defRPr sz="819">
                <a:effectLst>
                  <a:outerShdw blurRad="34671" dist="34671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defTabSz="832104">
              <a:spcBef>
                <a:spcPts val="300"/>
              </a:spcBef>
              <a:tabLst>
                <a:tab pos="406400" algn="l"/>
              </a:tabLst>
              <a:defRPr sz="1638">
                <a:effectLst>
                  <a:outerShdw blurRad="34671" dist="34671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Transferring momentum from permanent magnet to electrons of the pipe</a:t>
            </a:r>
          </a:p>
        </p:txBody>
      </p:sp>
      <p:grpSp>
        <p:nvGrpSpPr>
          <p:cNvPr id="916" name="Group 22"/>
          <p:cNvGrpSpPr/>
          <p:nvPr/>
        </p:nvGrpSpPr>
        <p:grpSpPr>
          <a:xfrm>
            <a:off x="3228437" y="914399"/>
            <a:ext cx="2791364" cy="3048045"/>
            <a:chOff x="0" y="0"/>
            <a:chExt cx="2791362" cy="3048043"/>
          </a:xfrm>
        </p:grpSpPr>
        <p:grpSp>
          <p:nvGrpSpPr>
            <p:cNvPr id="912" name="Group 9"/>
            <p:cNvGrpSpPr/>
            <p:nvPr/>
          </p:nvGrpSpPr>
          <p:grpSpPr>
            <a:xfrm>
              <a:off x="-1" y="1342833"/>
              <a:ext cx="2769968" cy="1705211"/>
              <a:chOff x="0" y="0"/>
              <a:chExt cx="2769966" cy="1705210"/>
            </a:xfrm>
          </p:grpSpPr>
          <p:grpSp>
            <p:nvGrpSpPr>
              <p:cNvPr id="875" name="Curved Right Arrow 10"/>
              <p:cNvGrpSpPr/>
              <p:nvPr/>
            </p:nvGrpSpPr>
            <p:grpSpPr>
              <a:xfrm>
                <a:off x="1425932" y="957673"/>
                <a:ext cx="462949" cy="361635"/>
                <a:chOff x="0" y="0"/>
                <a:chExt cx="462948" cy="361633"/>
              </a:xfrm>
            </p:grpSpPr>
            <p:sp>
              <p:nvSpPr>
                <p:cNvPr id="872" name="Shape"/>
                <p:cNvSpPr/>
                <p:nvPr/>
              </p:nvSpPr>
              <p:spPr>
                <a:xfrm rot="16381696" flipH="1">
                  <a:off x="62193" y="-42026"/>
                  <a:ext cx="338563" cy="4456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72" h="21600" extrusionOk="0">
                      <a:moveTo>
                        <a:pt x="5" y="7849"/>
                      </a:moveTo>
                      <a:cubicBezTo>
                        <a:pt x="5" y="11428"/>
                        <a:pt x="6010" y="14554"/>
                        <a:pt x="14605" y="15448"/>
                      </a:cubicBezTo>
                      <a:lnTo>
                        <a:pt x="14605" y="13398"/>
                      </a:lnTo>
                      <a:lnTo>
                        <a:pt x="19472" y="17748"/>
                      </a:lnTo>
                      <a:lnTo>
                        <a:pt x="14605" y="21600"/>
                      </a:lnTo>
                      <a:lnTo>
                        <a:pt x="14605" y="19550"/>
                      </a:lnTo>
                      <a:lnTo>
                        <a:pt x="14605" y="19550"/>
                      </a:lnTo>
                      <a:cubicBezTo>
                        <a:pt x="6010" y="18655"/>
                        <a:pt x="5" y="15529"/>
                        <a:pt x="5" y="11950"/>
                      </a:cubicBezTo>
                      <a:close/>
                      <a:moveTo>
                        <a:pt x="19472" y="4101"/>
                      </a:moveTo>
                      <a:cubicBezTo>
                        <a:pt x="10679" y="4101"/>
                        <a:pt x="2978" y="6477"/>
                        <a:pt x="681" y="9899"/>
                      </a:cubicBezTo>
                      <a:cubicBezTo>
                        <a:pt x="-2128" y="5715"/>
                        <a:pt x="4008" y="1405"/>
                        <a:pt x="14386" y="273"/>
                      </a:cubicBezTo>
                      <a:cubicBezTo>
                        <a:pt x="16044" y="92"/>
                        <a:pt x="17754" y="0"/>
                        <a:pt x="19472" y="0"/>
                      </a:cubicBezTo>
                      <a:close/>
                    </a:path>
                  </a:pathLst>
                </a:custGeom>
                <a:solidFill>
                  <a:srgbClr val="29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873" name="Shape"/>
                <p:cNvSpPr/>
                <p:nvPr/>
              </p:nvSpPr>
              <p:spPr>
                <a:xfrm rot="16381696" flipH="1">
                  <a:off x="-58351" y="72309"/>
                  <a:ext cx="338562" cy="2042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72" h="21600" extrusionOk="0">
                      <a:moveTo>
                        <a:pt x="19472" y="8948"/>
                      </a:moveTo>
                      <a:cubicBezTo>
                        <a:pt x="10679" y="8948"/>
                        <a:pt x="2978" y="14133"/>
                        <a:pt x="681" y="21600"/>
                      </a:cubicBezTo>
                      <a:cubicBezTo>
                        <a:pt x="-2128" y="12470"/>
                        <a:pt x="4008" y="3066"/>
                        <a:pt x="14386" y="595"/>
                      </a:cubicBezTo>
                      <a:cubicBezTo>
                        <a:pt x="16044" y="200"/>
                        <a:pt x="17754" y="0"/>
                        <a:pt x="1947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874" name="Line"/>
                <p:cNvSpPr/>
                <p:nvPr/>
              </p:nvSpPr>
              <p:spPr>
                <a:xfrm rot="16381696" flipH="1">
                  <a:off x="62233" y="-41984"/>
                  <a:ext cx="338478" cy="4456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7849"/>
                      </a:moveTo>
                      <a:cubicBezTo>
                        <a:pt x="0" y="11428"/>
                        <a:pt x="6663" y="14554"/>
                        <a:pt x="16200" y="15448"/>
                      </a:cubicBezTo>
                      <a:lnTo>
                        <a:pt x="16200" y="13398"/>
                      </a:lnTo>
                      <a:lnTo>
                        <a:pt x="21600" y="17748"/>
                      </a:lnTo>
                      <a:lnTo>
                        <a:pt x="16200" y="21600"/>
                      </a:lnTo>
                      <a:lnTo>
                        <a:pt x="16200" y="19550"/>
                      </a:lnTo>
                      <a:lnTo>
                        <a:pt x="16200" y="19550"/>
                      </a:lnTo>
                      <a:cubicBezTo>
                        <a:pt x="6663" y="18655"/>
                        <a:pt x="0" y="15529"/>
                        <a:pt x="0" y="11950"/>
                      </a:cubicBezTo>
                      <a:lnTo>
                        <a:pt x="0" y="7849"/>
                      </a:lnTo>
                      <a:cubicBezTo>
                        <a:pt x="0" y="3514"/>
                        <a:pt x="9671" y="0"/>
                        <a:pt x="21600" y="0"/>
                      </a:cubicBezTo>
                      <a:lnTo>
                        <a:pt x="21600" y="4101"/>
                      </a:lnTo>
                      <a:cubicBezTo>
                        <a:pt x="11844" y="4101"/>
                        <a:pt x="3299" y="6477"/>
                        <a:pt x="750" y="9899"/>
                      </a:cubicBez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879" name="Curved Left Arrow 11"/>
              <p:cNvGrpSpPr/>
              <p:nvPr/>
            </p:nvGrpSpPr>
            <p:grpSpPr>
              <a:xfrm>
                <a:off x="-1" y="1046647"/>
                <a:ext cx="578032" cy="270958"/>
                <a:chOff x="0" y="0"/>
                <a:chExt cx="578030" cy="270956"/>
              </a:xfrm>
            </p:grpSpPr>
            <p:sp>
              <p:nvSpPr>
                <p:cNvPr id="876" name="Shape"/>
                <p:cNvSpPr/>
                <p:nvPr/>
              </p:nvSpPr>
              <p:spPr>
                <a:xfrm rot="5400000">
                  <a:off x="153536" y="-153537"/>
                  <a:ext cx="270958" cy="5780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53" h="21600" extrusionOk="0">
                      <a:moveTo>
                        <a:pt x="0" y="19356"/>
                      </a:moveTo>
                      <a:lnTo>
                        <a:pt x="5088" y="16538"/>
                      </a:lnTo>
                      <a:lnTo>
                        <a:pt x="5088" y="17803"/>
                      </a:lnTo>
                      <a:lnTo>
                        <a:pt x="5088" y="17803"/>
                      </a:lnTo>
                      <a:cubicBezTo>
                        <a:pt x="13055" y="16889"/>
                        <a:pt x="19000" y="13932"/>
                        <a:pt x="20151" y="10311"/>
                      </a:cubicBezTo>
                      <a:cubicBezTo>
                        <a:pt x="21600" y="14869"/>
                        <a:pt x="15116" y="19184"/>
                        <a:pt x="5088" y="20334"/>
                      </a:cubicBezTo>
                      <a:lnTo>
                        <a:pt x="5088" y="21600"/>
                      </a:lnTo>
                      <a:close/>
                      <a:moveTo>
                        <a:pt x="20351" y="11576"/>
                      </a:moveTo>
                      <a:cubicBezTo>
                        <a:pt x="20351" y="6581"/>
                        <a:pt x="11240" y="2531"/>
                        <a:pt x="0" y="2531"/>
                      </a:cubicBezTo>
                      <a:lnTo>
                        <a:pt x="0" y="0"/>
                      </a:lnTo>
                      <a:cubicBezTo>
                        <a:pt x="11240" y="0"/>
                        <a:pt x="20351" y="4050"/>
                        <a:pt x="20351" y="9045"/>
                      </a:cubicBezTo>
                      <a:close/>
                    </a:path>
                  </a:pathLst>
                </a:custGeom>
                <a:solidFill>
                  <a:srgbClr val="29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877" name="Shape"/>
                <p:cNvSpPr/>
                <p:nvPr/>
              </p:nvSpPr>
              <p:spPr>
                <a:xfrm rot="5400000">
                  <a:off x="287668" y="-19429"/>
                  <a:ext cx="270934" cy="3097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cubicBezTo>
                        <a:pt x="21600" y="12279"/>
                        <a:pt x="11929" y="4723"/>
                        <a:pt x="0" y="4723"/>
                      </a:cubicBezTo>
                      <a:lnTo>
                        <a:pt x="0" y="0"/>
                      </a:lnTo>
                      <a:cubicBezTo>
                        <a:pt x="11929" y="0"/>
                        <a:pt x="21600" y="7556"/>
                        <a:pt x="21600" y="16877"/>
                      </a:cubicBezTo>
                      <a:close/>
                    </a:path>
                  </a:pathLst>
                </a:custGeom>
                <a:solidFill>
                  <a:srgbClr val="000000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878" name="Line"/>
                <p:cNvSpPr/>
                <p:nvPr/>
              </p:nvSpPr>
              <p:spPr>
                <a:xfrm rot="5400000">
                  <a:off x="153548" y="-153549"/>
                  <a:ext cx="270934" cy="5780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11576"/>
                      </a:moveTo>
                      <a:cubicBezTo>
                        <a:pt x="21600" y="6581"/>
                        <a:pt x="11929" y="2531"/>
                        <a:pt x="0" y="2531"/>
                      </a:cubicBezTo>
                      <a:lnTo>
                        <a:pt x="0" y="0"/>
                      </a:lnTo>
                      <a:cubicBezTo>
                        <a:pt x="11929" y="0"/>
                        <a:pt x="21600" y="4050"/>
                        <a:pt x="21600" y="9045"/>
                      </a:cubicBezTo>
                      <a:lnTo>
                        <a:pt x="21600" y="11576"/>
                      </a:lnTo>
                      <a:cubicBezTo>
                        <a:pt x="21600" y="15701"/>
                        <a:pt x="14937" y="19303"/>
                        <a:pt x="5400" y="20334"/>
                      </a:cubicBezTo>
                      <a:lnTo>
                        <a:pt x="5400" y="21600"/>
                      </a:lnTo>
                      <a:lnTo>
                        <a:pt x="0" y="19356"/>
                      </a:lnTo>
                      <a:lnTo>
                        <a:pt x="5400" y="16538"/>
                      </a:lnTo>
                      <a:lnTo>
                        <a:pt x="5400" y="17803"/>
                      </a:lnTo>
                      <a:lnTo>
                        <a:pt x="5400" y="17803"/>
                      </a:lnTo>
                      <a:cubicBezTo>
                        <a:pt x="13856" y="16889"/>
                        <a:pt x="20166" y="13932"/>
                        <a:pt x="21388" y="10311"/>
                      </a:cubicBez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883" name="Curved Left Arrow 13"/>
              <p:cNvGrpSpPr/>
              <p:nvPr/>
            </p:nvGrpSpPr>
            <p:grpSpPr>
              <a:xfrm>
                <a:off x="273807" y="341092"/>
                <a:ext cx="1127439" cy="1139896"/>
                <a:chOff x="0" y="0"/>
                <a:chExt cx="1127437" cy="1139895"/>
              </a:xfrm>
            </p:grpSpPr>
            <p:sp>
              <p:nvSpPr>
                <p:cNvPr id="880" name="Shape"/>
                <p:cNvSpPr/>
                <p:nvPr/>
              </p:nvSpPr>
              <p:spPr>
                <a:xfrm flipH="1">
                  <a:off x="0" y="0"/>
                  <a:ext cx="1127438" cy="11398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23" h="21600" extrusionOk="0">
                      <a:moveTo>
                        <a:pt x="0" y="16480"/>
                      </a:moveTo>
                      <a:lnTo>
                        <a:pt x="4754" y="10921"/>
                      </a:lnTo>
                      <a:lnTo>
                        <a:pt x="4754" y="13591"/>
                      </a:lnTo>
                      <a:lnTo>
                        <a:pt x="4754" y="13591"/>
                      </a:lnTo>
                      <a:cubicBezTo>
                        <a:pt x="10510" y="13051"/>
                        <a:pt x="15240" y="11565"/>
                        <a:pt x="17539" y="9575"/>
                      </a:cubicBezTo>
                      <a:cubicBezTo>
                        <a:pt x="21600" y="13092"/>
                        <a:pt x="17040" y="17138"/>
                        <a:pt x="7353" y="18612"/>
                      </a:cubicBezTo>
                      <a:cubicBezTo>
                        <a:pt x="6509" y="18741"/>
                        <a:pt x="5641" y="18847"/>
                        <a:pt x="4754" y="18930"/>
                      </a:cubicBezTo>
                      <a:lnTo>
                        <a:pt x="4754" y="21600"/>
                      </a:lnTo>
                      <a:close/>
                      <a:moveTo>
                        <a:pt x="19018" y="12245"/>
                      </a:moveTo>
                      <a:cubicBezTo>
                        <a:pt x="19018" y="8431"/>
                        <a:pt x="10503" y="5340"/>
                        <a:pt x="0" y="5340"/>
                      </a:cubicBezTo>
                      <a:lnTo>
                        <a:pt x="0" y="0"/>
                      </a:lnTo>
                      <a:cubicBezTo>
                        <a:pt x="10503" y="0"/>
                        <a:pt x="19018" y="3091"/>
                        <a:pt x="19018" y="6905"/>
                      </a:cubicBezTo>
                      <a:close/>
                    </a:path>
                  </a:pathLst>
                </a:custGeom>
                <a:solidFill>
                  <a:srgbClr val="69F21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881" name="Shape"/>
                <p:cNvSpPr/>
                <p:nvPr/>
              </p:nvSpPr>
              <p:spPr>
                <a:xfrm flipH="1">
                  <a:off x="292" y="0"/>
                  <a:ext cx="1127146" cy="6461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cubicBezTo>
                        <a:pt x="21600" y="14873"/>
                        <a:pt x="11929" y="9419"/>
                        <a:pt x="0" y="9419"/>
                      </a:cubicBezTo>
                      <a:lnTo>
                        <a:pt x="0" y="0"/>
                      </a:lnTo>
                      <a:cubicBezTo>
                        <a:pt x="11929" y="0"/>
                        <a:pt x="21600" y="5453"/>
                        <a:pt x="21600" y="12181"/>
                      </a:cubicBezTo>
                      <a:close/>
                    </a:path>
                  </a:pathLst>
                </a:custGeom>
                <a:solidFill>
                  <a:srgbClr val="000000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882" name="Line"/>
                <p:cNvSpPr/>
                <p:nvPr/>
              </p:nvSpPr>
              <p:spPr>
                <a:xfrm flipH="1">
                  <a:off x="292" y="0"/>
                  <a:ext cx="1127146" cy="11398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12245"/>
                      </a:moveTo>
                      <a:cubicBezTo>
                        <a:pt x="21600" y="8431"/>
                        <a:pt x="11929" y="5340"/>
                        <a:pt x="0" y="5340"/>
                      </a:cubicBezTo>
                      <a:lnTo>
                        <a:pt x="0" y="0"/>
                      </a:lnTo>
                      <a:cubicBezTo>
                        <a:pt x="11929" y="0"/>
                        <a:pt x="21600" y="3091"/>
                        <a:pt x="21600" y="6905"/>
                      </a:cubicBezTo>
                      <a:lnTo>
                        <a:pt x="21600" y="12245"/>
                      </a:lnTo>
                      <a:cubicBezTo>
                        <a:pt x="21600" y="15393"/>
                        <a:pt x="14937" y="18143"/>
                        <a:pt x="5400" y="18930"/>
                      </a:cubicBezTo>
                      <a:lnTo>
                        <a:pt x="5400" y="21600"/>
                      </a:lnTo>
                      <a:lnTo>
                        <a:pt x="0" y="16480"/>
                      </a:lnTo>
                      <a:lnTo>
                        <a:pt x="5400" y="10921"/>
                      </a:lnTo>
                      <a:lnTo>
                        <a:pt x="5400" y="13591"/>
                      </a:lnTo>
                      <a:lnTo>
                        <a:pt x="5400" y="13591"/>
                      </a:lnTo>
                      <a:cubicBezTo>
                        <a:pt x="11937" y="13051"/>
                        <a:pt x="17309" y="11565"/>
                        <a:pt x="19920" y="9575"/>
                      </a:cubicBez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887" name="Curved Left Arrow 14"/>
              <p:cNvGrpSpPr/>
              <p:nvPr/>
            </p:nvGrpSpPr>
            <p:grpSpPr>
              <a:xfrm>
                <a:off x="2213729" y="1086159"/>
                <a:ext cx="556238" cy="270960"/>
                <a:chOff x="0" y="0"/>
                <a:chExt cx="556237" cy="270959"/>
              </a:xfrm>
            </p:grpSpPr>
            <p:sp>
              <p:nvSpPr>
                <p:cNvPr id="884" name="Shape"/>
                <p:cNvSpPr/>
                <p:nvPr/>
              </p:nvSpPr>
              <p:spPr>
                <a:xfrm rot="16200000" flipH="1">
                  <a:off x="142638" y="-142639"/>
                  <a:ext cx="270961" cy="5562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99" h="21600" extrusionOk="0">
                      <a:moveTo>
                        <a:pt x="0" y="19255"/>
                      </a:moveTo>
                      <a:lnTo>
                        <a:pt x="5074" y="16340"/>
                      </a:lnTo>
                      <a:lnTo>
                        <a:pt x="5074" y="17655"/>
                      </a:lnTo>
                      <a:cubicBezTo>
                        <a:pt x="12972" y="16753"/>
                        <a:pt x="18882" y="13851"/>
                        <a:pt x="20078" y="10285"/>
                      </a:cubicBezTo>
                      <a:cubicBezTo>
                        <a:pt x="21600" y="14823"/>
                        <a:pt x="15127" y="19138"/>
                        <a:pt x="5074" y="20285"/>
                      </a:cubicBezTo>
                      <a:lnTo>
                        <a:pt x="5074" y="21600"/>
                      </a:lnTo>
                      <a:close/>
                      <a:moveTo>
                        <a:pt x="20297" y="11600"/>
                      </a:moveTo>
                      <a:cubicBezTo>
                        <a:pt x="20297" y="6646"/>
                        <a:pt x="11210" y="2630"/>
                        <a:pt x="0" y="2630"/>
                      </a:cubicBezTo>
                      <a:lnTo>
                        <a:pt x="0" y="0"/>
                      </a:lnTo>
                      <a:cubicBezTo>
                        <a:pt x="11210" y="0"/>
                        <a:pt x="20297" y="4016"/>
                        <a:pt x="20297" y="8970"/>
                      </a:cubicBezTo>
                      <a:close/>
                    </a:path>
                  </a:pathLst>
                </a:custGeom>
                <a:solidFill>
                  <a:srgbClr val="29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885" name="Shape"/>
                <p:cNvSpPr/>
                <p:nvPr/>
              </p:nvSpPr>
              <p:spPr>
                <a:xfrm rot="16200000" flipH="1">
                  <a:off x="13893" y="-13893"/>
                  <a:ext cx="270934" cy="2987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cubicBezTo>
                        <a:pt x="21600" y="12376"/>
                        <a:pt x="11929" y="4898"/>
                        <a:pt x="0" y="4898"/>
                      </a:cubicBezTo>
                      <a:lnTo>
                        <a:pt x="0" y="0"/>
                      </a:lnTo>
                      <a:cubicBezTo>
                        <a:pt x="11929" y="0"/>
                        <a:pt x="21600" y="7478"/>
                        <a:pt x="21600" y="16702"/>
                      </a:cubicBezTo>
                      <a:close/>
                    </a:path>
                  </a:pathLst>
                </a:custGeom>
                <a:solidFill>
                  <a:srgbClr val="000000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886" name="Line"/>
                <p:cNvSpPr/>
                <p:nvPr/>
              </p:nvSpPr>
              <p:spPr>
                <a:xfrm rot="16200000" flipH="1">
                  <a:off x="142652" y="-142653"/>
                  <a:ext cx="270934" cy="5562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11600"/>
                      </a:moveTo>
                      <a:cubicBezTo>
                        <a:pt x="21600" y="6646"/>
                        <a:pt x="11929" y="2630"/>
                        <a:pt x="0" y="2630"/>
                      </a:cubicBezTo>
                      <a:lnTo>
                        <a:pt x="0" y="0"/>
                      </a:lnTo>
                      <a:cubicBezTo>
                        <a:pt x="11929" y="0"/>
                        <a:pt x="21600" y="4016"/>
                        <a:pt x="21600" y="8970"/>
                      </a:cubicBezTo>
                      <a:lnTo>
                        <a:pt x="21600" y="11600"/>
                      </a:lnTo>
                      <a:cubicBezTo>
                        <a:pt x="21600" y="15690"/>
                        <a:pt x="14937" y="19262"/>
                        <a:pt x="5400" y="20285"/>
                      </a:cubicBezTo>
                      <a:lnTo>
                        <a:pt x="5400" y="21600"/>
                      </a:lnTo>
                      <a:lnTo>
                        <a:pt x="0" y="19255"/>
                      </a:lnTo>
                      <a:lnTo>
                        <a:pt x="5400" y="16340"/>
                      </a:lnTo>
                      <a:lnTo>
                        <a:pt x="5400" y="17655"/>
                      </a:lnTo>
                      <a:cubicBezTo>
                        <a:pt x="13805" y="16753"/>
                        <a:pt x="20094" y="13851"/>
                        <a:pt x="21367" y="10285"/>
                      </a:cubicBez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891" name="Curved Left Arrow 15"/>
              <p:cNvGrpSpPr/>
              <p:nvPr/>
            </p:nvGrpSpPr>
            <p:grpSpPr>
              <a:xfrm>
                <a:off x="1683031" y="219950"/>
                <a:ext cx="845545" cy="1204877"/>
                <a:chOff x="0" y="0"/>
                <a:chExt cx="845543" cy="1204876"/>
              </a:xfrm>
            </p:grpSpPr>
            <p:sp>
              <p:nvSpPr>
                <p:cNvPr id="888" name="Shape"/>
                <p:cNvSpPr/>
                <p:nvPr/>
              </p:nvSpPr>
              <p:spPr>
                <a:xfrm rot="10800000" flipH="1">
                  <a:off x="0" y="0"/>
                  <a:ext cx="845544" cy="12048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39" h="21600" extrusionOk="0">
                      <a:moveTo>
                        <a:pt x="0" y="18068"/>
                      </a:moveTo>
                      <a:lnTo>
                        <a:pt x="4909" y="14023"/>
                      </a:lnTo>
                      <a:lnTo>
                        <a:pt x="4909" y="15917"/>
                      </a:lnTo>
                      <a:lnTo>
                        <a:pt x="4909" y="15917"/>
                      </a:lnTo>
                      <a:cubicBezTo>
                        <a:pt x="11936" y="15170"/>
                        <a:pt x="17389" y="12887"/>
                        <a:pt x="19089" y="9981"/>
                      </a:cubicBezTo>
                      <a:cubicBezTo>
                        <a:pt x="21600" y="14273"/>
                        <a:pt x="15288" y="18602"/>
                        <a:pt x="4909" y="19706"/>
                      </a:cubicBezTo>
                      <a:lnTo>
                        <a:pt x="4909" y="21600"/>
                      </a:lnTo>
                      <a:close/>
                      <a:moveTo>
                        <a:pt x="19635" y="11876"/>
                      </a:moveTo>
                      <a:cubicBezTo>
                        <a:pt x="19635" y="7409"/>
                        <a:pt x="10844" y="3789"/>
                        <a:pt x="0" y="3789"/>
                      </a:cubicBezTo>
                      <a:lnTo>
                        <a:pt x="0" y="0"/>
                      </a:lnTo>
                      <a:cubicBezTo>
                        <a:pt x="10844" y="0"/>
                        <a:pt x="19635" y="3621"/>
                        <a:pt x="19635" y="8087"/>
                      </a:cubicBezTo>
                      <a:close/>
                    </a:path>
                  </a:pathLst>
                </a:custGeom>
                <a:solidFill>
                  <a:srgbClr val="69F21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889" name="Shape"/>
                <p:cNvSpPr/>
                <p:nvPr/>
              </p:nvSpPr>
              <p:spPr>
                <a:xfrm rot="10800000" flipH="1">
                  <a:off x="0" y="542441"/>
                  <a:ext cx="845360" cy="6624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cubicBezTo>
                        <a:pt x="21600" y="13477"/>
                        <a:pt x="11929" y="6891"/>
                        <a:pt x="0" y="6891"/>
                      </a:cubicBezTo>
                      <a:lnTo>
                        <a:pt x="0" y="0"/>
                      </a:lnTo>
                      <a:cubicBezTo>
                        <a:pt x="11929" y="0"/>
                        <a:pt x="21600" y="6585"/>
                        <a:pt x="21600" y="14709"/>
                      </a:cubicBezTo>
                      <a:close/>
                    </a:path>
                  </a:pathLst>
                </a:custGeom>
                <a:solidFill>
                  <a:srgbClr val="000000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890" name="Line"/>
                <p:cNvSpPr/>
                <p:nvPr/>
              </p:nvSpPr>
              <p:spPr>
                <a:xfrm rot="10800000" flipH="1">
                  <a:off x="0" y="0"/>
                  <a:ext cx="845360" cy="12048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11876"/>
                      </a:moveTo>
                      <a:cubicBezTo>
                        <a:pt x="21600" y="7409"/>
                        <a:pt x="11929" y="3789"/>
                        <a:pt x="0" y="3789"/>
                      </a:cubicBezTo>
                      <a:lnTo>
                        <a:pt x="0" y="0"/>
                      </a:lnTo>
                      <a:cubicBezTo>
                        <a:pt x="11929" y="0"/>
                        <a:pt x="21600" y="3621"/>
                        <a:pt x="21600" y="8087"/>
                      </a:cubicBezTo>
                      <a:lnTo>
                        <a:pt x="21600" y="11876"/>
                      </a:lnTo>
                      <a:cubicBezTo>
                        <a:pt x="21600" y="15563"/>
                        <a:pt x="14937" y="18784"/>
                        <a:pt x="5400" y="19706"/>
                      </a:cubicBezTo>
                      <a:lnTo>
                        <a:pt x="5400" y="21600"/>
                      </a:lnTo>
                      <a:lnTo>
                        <a:pt x="0" y="18068"/>
                      </a:lnTo>
                      <a:lnTo>
                        <a:pt x="5400" y="14023"/>
                      </a:lnTo>
                      <a:lnTo>
                        <a:pt x="5400" y="15917"/>
                      </a:lnTo>
                      <a:lnTo>
                        <a:pt x="5400" y="15917"/>
                      </a:lnTo>
                      <a:cubicBezTo>
                        <a:pt x="13130" y="15170"/>
                        <a:pt x="19129" y="12887"/>
                        <a:pt x="20999" y="9981"/>
                      </a:cubicBez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895" name="Curved Right Arrow 17"/>
              <p:cNvGrpSpPr/>
              <p:nvPr/>
            </p:nvGrpSpPr>
            <p:grpSpPr>
              <a:xfrm>
                <a:off x="2165625" y="651157"/>
                <a:ext cx="573747" cy="367476"/>
                <a:chOff x="0" y="0"/>
                <a:chExt cx="573746" cy="367475"/>
              </a:xfrm>
            </p:grpSpPr>
            <p:sp>
              <p:nvSpPr>
                <p:cNvPr id="892" name="Shape"/>
                <p:cNvSpPr/>
                <p:nvPr/>
              </p:nvSpPr>
              <p:spPr>
                <a:xfrm rot="5218304">
                  <a:off x="117602" y="-94583"/>
                  <a:ext cx="338542" cy="5566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55" h="21600" extrusionOk="0">
                      <a:moveTo>
                        <a:pt x="3" y="8472"/>
                      </a:moveTo>
                      <a:cubicBezTo>
                        <a:pt x="3" y="12335"/>
                        <a:pt x="6127" y="15709"/>
                        <a:pt x="14892" y="16675"/>
                      </a:cubicBezTo>
                      <a:lnTo>
                        <a:pt x="14892" y="15033"/>
                      </a:lnTo>
                      <a:lnTo>
                        <a:pt x="19855" y="18585"/>
                      </a:lnTo>
                      <a:lnTo>
                        <a:pt x="14892" y="21600"/>
                      </a:lnTo>
                      <a:lnTo>
                        <a:pt x="14892" y="19958"/>
                      </a:lnTo>
                      <a:lnTo>
                        <a:pt x="14892" y="19958"/>
                      </a:lnTo>
                      <a:cubicBezTo>
                        <a:pt x="6127" y="18992"/>
                        <a:pt x="3" y="15619"/>
                        <a:pt x="3" y="11755"/>
                      </a:cubicBezTo>
                      <a:close/>
                      <a:moveTo>
                        <a:pt x="19855" y="3284"/>
                      </a:moveTo>
                      <a:cubicBezTo>
                        <a:pt x="10374" y="3284"/>
                        <a:pt x="2217" y="6144"/>
                        <a:pt x="380" y="10114"/>
                      </a:cubicBezTo>
                      <a:lnTo>
                        <a:pt x="380" y="10114"/>
                      </a:lnTo>
                      <a:cubicBezTo>
                        <a:pt x="-1745" y="5523"/>
                        <a:pt x="5252" y="1067"/>
                        <a:pt x="16008" y="161"/>
                      </a:cubicBezTo>
                      <a:cubicBezTo>
                        <a:pt x="17275" y="54"/>
                        <a:pt x="18563" y="0"/>
                        <a:pt x="19855" y="0"/>
                      </a:cubicBezTo>
                      <a:close/>
                    </a:path>
                  </a:pathLst>
                </a:custGeom>
                <a:solidFill>
                  <a:srgbClr val="29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893" name="Shape"/>
                <p:cNvSpPr/>
                <p:nvPr/>
              </p:nvSpPr>
              <p:spPr>
                <a:xfrm rot="5218304">
                  <a:off x="265399" y="45602"/>
                  <a:ext cx="338543" cy="2606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55" h="21600" extrusionOk="0">
                      <a:moveTo>
                        <a:pt x="19855" y="7013"/>
                      </a:moveTo>
                      <a:cubicBezTo>
                        <a:pt x="10374" y="7013"/>
                        <a:pt x="2217" y="13123"/>
                        <a:pt x="380" y="21600"/>
                      </a:cubicBezTo>
                      <a:lnTo>
                        <a:pt x="380" y="21600"/>
                      </a:lnTo>
                      <a:cubicBezTo>
                        <a:pt x="-1745" y="11797"/>
                        <a:pt x="5252" y="2280"/>
                        <a:pt x="16008" y="343"/>
                      </a:cubicBezTo>
                      <a:cubicBezTo>
                        <a:pt x="17275" y="115"/>
                        <a:pt x="18563" y="0"/>
                        <a:pt x="19855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894" name="Line"/>
                <p:cNvSpPr/>
                <p:nvPr/>
              </p:nvSpPr>
              <p:spPr>
                <a:xfrm rot="5218304">
                  <a:off x="117636" y="-94550"/>
                  <a:ext cx="338478" cy="5566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8472"/>
                      </a:moveTo>
                      <a:cubicBezTo>
                        <a:pt x="0" y="12335"/>
                        <a:pt x="6663" y="15709"/>
                        <a:pt x="16200" y="16675"/>
                      </a:cubicBezTo>
                      <a:lnTo>
                        <a:pt x="16200" y="15033"/>
                      </a:lnTo>
                      <a:lnTo>
                        <a:pt x="21600" y="18585"/>
                      </a:lnTo>
                      <a:lnTo>
                        <a:pt x="16200" y="21600"/>
                      </a:lnTo>
                      <a:lnTo>
                        <a:pt x="16200" y="19958"/>
                      </a:lnTo>
                      <a:lnTo>
                        <a:pt x="16200" y="19958"/>
                      </a:lnTo>
                      <a:cubicBezTo>
                        <a:pt x="6663" y="18992"/>
                        <a:pt x="0" y="15619"/>
                        <a:pt x="0" y="11755"/>
                      </a:cubicBezTo>
                      <a:lnTo>
                        <a:pt x="0" y="8472"/>
                      </a:lnTo>
                      <a:cubicBezTo>
                        <a:pt x="0" y="3793"/>
                        <a:pt x="9671" y="0"/>
                        <a:pt x="21600" y="0"/>
                      </a:cubicBezTo>
                      <a:lnTo>
                        <a:pt x="21600" y="3284"/>
                      </a:lnTo>
                      <a:cubicBezTo>
                        <a:pt x="11284" y="3284"/>
                        <a:pt x="2409" y="6144"/>
                        <a:pt x="409" y="10114"/>
                      </a:cubicBez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899" name="Curved Right Arrow 18"/>
              <p:cNvGrpSpPr/>
              <p:nvPr/>
            </p:nvGrpSpPr>
            <p:grpSpPr>
              <a:xfrm>
                <a:off x="32085" y="543636"/>
                <a:ext cx="595510" cy="368624"/>
                <a:chOff x="0" y="0"/>
                <a:chExt cx="595508" cy="368622"/>
              </a:xfrm>
            </p:grpSpPr>
            <p:sp>
              <p:nvSpPr>
                <p:cNvPr id="896" name="Shape"/>
                <p:cNvSpPr/>
                <p:nvPr/>
              </p:nvSpPr>
              <p:spPr>
                <a:xfrm rot="16381696" flipH="1">
                  <a:off x="128485" y="-104905"/>
                  <a:ext cx="338539" cy="5784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17" h="21600" extrusionOk="0">
                      <a:moveTo>
                        <a:pt x="4" y="8566"/>
                      </a:moveTo>
                      <a:cubicBezTo>
                        <a:pt x="4" y="12472"/>
                        <a:pt x="6147" y="15884"/>
                        <a:pt x="14939" y="16860"/>
                      </a:cubicBezTo>
                      <a:lnTo>
                        <a:pt x="14939" y="15280"/>
                      </a:lnTo>
                      <a:lnTo>
                        <a:pt x="19917" y="18712"/>
                      </a:lnTo>
                      <a:lnTo>
                        <a:pt x="14939" y="21600"/>
                      </a:lnTo>
                      <a:lnTo>
                        <a:pt x="14939" y="20020"/>
                      </a:lnTo>
                      <a:lnTo>
                        <a:pt x="14939" y="20020"/>
                      </a:lnTo>
                      <a:cubicBezTo>
                        <a:pt x="6147" y="19044"/>
                        <a:pt x="4" y="15632"/>
                        <a:pt x="4" y="11726"/>
                      </a:cubicBezTo>
                      <a:close/>
                      <a:moveTo>
                        <a:pt x="19917" y="3160"/>
                      </a:moveTo>
                      <a:cubicBezTo>
                        <a:pt x="10336" y="3160"/>
                        <a:pt x="2113" y="6095"/>
                        <a:pt x="345" y="10146"/>
                      </a:cubicBezTo>
                      <a:lnTo>
                        <a:pt x="345" y="10146"/>
                      </a:lnTo>
                      <a:cubicBezTo>
                        <a:pt x="-1683" y="5496"/>
                        <a:pt x="5435" y="1020"/>
                        <a:pt x="16244" y="147"/>
                      </a:cubicBezTo>
                      <a:cubicBezTo>
                        <a:pt x="17455" y="49"/>
                        <a:pt x="18685" y="0"/>
                        <a:pt x="19917" y="0"/>
                      </a:cubicBezTo>
                      <a:close/>
                    </a:path>
                  </a:pathLst>
                </a:custGeom>
                <a:solidFill>
                  <a:srgbClr val="29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897" name="Shape"/>
                <p:cNvSpPr/>
                <p:nvPr/>
              </p:nvSpPr>
              <p:spPr>
                <a:xfrm rot="16381696" flipH="1">
                  <a:off x="-24665" y="40357"/>
                  <a:ext cx="338539" cy="2717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17" h="21600" extrusionOk="0">
                      <a:moveTo>
                        <a:pt x="19917" y="6727"/>
                      </a:moveTo>
                      <a:cubicBezTo>
                        <a:pt x="10336" y="6727"/>
                        <a:pt x="2113" y="12976"/>
                        <a:pt x="345" y="21600"/>
                      </a:cubicBezTo>
                      <a:lnTo>
                        <a:pt x="345" y="21600"/>
                      </a:lnTo>
                      <a:cubicBezTo>
                        <a:pt x="-1683" y="11701"/>
                        <a:pt x="5435" y="2171"/>
                        <a:pt x="16244" y="313"/>
                      </a:cubicBezTo>
                      <a:cubicBezTo>
                        <a:pt x="17455" y="105"/>
                        <a:pt x="18685" y="0"/>
                        <a:pt x="19917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898" name="Line"/>
                <p:cNvSpPr/>
                <p:nvPr/>
              </p:nvSpPr>
              <p:spPr>
                <a:xfrm rot="16381696" flipH="1">
                  <a:off x="128514" y="-104875"/>
                  <a:ext cx="338478" cy="5784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8566"/>
                      </a:moveTo>
                      <a:cubicBezTo>
                        <a:pt x="0" y="12472"/>
                        <a:pt x="6663" y="15884"/>
                        <a:pt x="16200" y="16860"/>
                      </a:cubicBezTo>
                      <a:lnTo>
                        <a:pt x="16200" y="15280"/>
                      </a:lnTo>
                      <a:lnTo>
                        <a:pt x="21600" y="18712"/>
                      </a:lnTo>
                      <a:lnTo>
                        <a:pt x="16200" y="21600"/>
                      </a:lnTo>
                      <a:lnTo>
                        <a:pt x="16200" y="20020"/>
                      </a:lnTo>
                      <a:lnTo>
                        <a:pt x="16200" y="20020"/>
                      </a:lnTo>
                      <a:cubicBezTo>
                        <a:pt x="6663" y="19044"/>
                        <a:pt x="0" y="15632"/>
                        <a:pt x="0" y="11726"/>
                      </a:cubicBezTo>
                      <a:lnTo>
                        <a:pt x="0" y="8566"/>
                      </a:lnTo>
                      <a:cubicBezTo>
                        <a:pt x="0" y="3835"/>
                        <a:pt x="9671" y="0"/>
                        <a:pt x="21600" y="0"/>
                      </a:cubicBezTo>
                      <a:lnTo>
                        <a:pt x="21600" y="3160"/>
                      </a:lnTo>
                      <a:cubicBezTo>
                        <a:pt x="11207" y="3160"/>
                        <a:pt x="2287" y="6095"/>
                        <a:pt x="371" y="10146"/>
                      </a:cubicBez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903" name="Curved Left Arrow 19"/>
              <p:cNvGrpSpPr/>
              <p:nvPr/>
            </p:nvGrpSpPr>
            <p:grpSpPr>
              <a:xfrm>
                <a:off x="1236449" y="476559"/>
                <a:ext cx="439375" cy="270978"/>
                <a:chOff x="0" y="0"/>
                <a:chExt cx="439374" cy="270976"/>
              </a:xfrm>
            </p:grpSpPr>
            <p:sp>
              <p:nvSpPr>
                <p:cNvPr id="900" name="Shape"/>
                <p:cNvSpPr/>
                <p:nvPr/>
              </p:nvSpPr>
              <p:spPr>
                <a:xfrm rot="5400000">
                  <a:off x="84198" y="-84199"/>
                  <a:ext cx="270978" cy="4393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08" h="21600" extrusionOk="0">
                      <a:moveTo>
                        <a:pt x="0" y="18538"/>
                      </a:moveTo>
                      <a:lnTo>
                        <a:pt x="4976" y="14940"/>
                      </a:lnTo>
                      <a:lnTo>
                        <a:pt x="4976" y="16605"/>
                      </a:lnTo>
                      <a:cubicBezTo>
                        <a:pt x="12362" y="15797"/>
                        <a:pt x="18008" y="13271"/>
                        <a:pt x="19513" y="10101"/>
                      </a:cubicBezTo>
                      <a:cubicBezTo>
                        <a:pt x="21600" y="14496"/>
                        <a:pt x="15216" y="18814"/>
                        <a:pt x="4976" y="19935"/>
                      </a:cubicBezTo>
                      <a:lnTo>
                        <a:pt x="4976" y="21600"/>
                      </a:lnTo>
                      <a:close/>
                      <a:moveTo>
                        <a:pt x="19905" y="11766"/>
                      </a:moveTo>
                      <a:cubicBezTo>
                        <a:pt x="19905" y="7107"/>
                        <a:pt x="10993" y="3330"/>
                        <a:pt x="0" y="3330"/>
                      </a:cubicBezTo>
                      <a:lnTo>
                        <a:pt x="0" y="0"/>
                      </a:lnTo>
                      <a:cubicBezTo>
                        <a:pt x="10993" y="0"/>
                        <a:pt x="19905" y="3777"/>
                        <a:pt x="19905" y="8437"/>
                      </a:cubicBezTo>
                      <a:close/>
                    </a:path>
                  </a:pathLst>
                </a:custGeom>
                <a:solidFill>
                  <a:srgbClr val="29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901" name="Shape"/>
                <p:cNvSpPr/>
                <p:nvPr/>
              </p:nvSpPr>
              <p:spPr>
                <a:xfrm rot="5400000">
                  <a:off x="184234" y="15793"/>
                  <a:ext cx="270935" cy="2393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cubicBezTo>
                        <a:pt x="21600" y="13047"/>
                        <a:pt x="11929" y="6113"/>
                        <a:pt x="0" y="6113"/>
                      </a:cubicBezTo>
                      <a:lnTo>
                        <a:pt x="0" y="0"/>
                      </a:lnTo>
                      <a:cubicBezTo>
                        <a:pt x="11929" y="0"/>
                        <a:pt x="21600" y="6934"/>
                        <a:pt x="21600" y="15487"/>
                      </a:cubicBezTo>
                      <a:close/>
                    </a:path>
                  </a:pathLst>
                </a:custGeom>
                <a:solidFill>
                  <a:srgbClr val="000000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902" name="Line"/>
                <p:cNvSpPr/>
                <p:nvPr/>
              </p:nvSpPr>
              <p:spPr>
                <a:xfrm rot="5400000">
                  <a:off x="84220" y="-84221"/>
                  <a:ext cx="270934" cy="4393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11766"/>
                      </a:moveTo>
                      <a:cubicBezTo>
                        <a:pt x="21600" y="7107"/>
                        <a:pt x="11929" y="3330"/>
                        <a:pt x="0" y="3330"/>
                      </a:cubicBezTo>
                      <a:lnTo>
                        <a:pt x="0" y="0"/>
                      </a:lnTo>
                      <a:cubicBezTo>
                        <a:pt x="11929" y="0"/>
                        <a:pt x="21600" y="3777"/>
                        <a:pt x="21600" y="8437"/>
                      </a:cubicBezTo>
                      <a:lnTo>
                        <a:pt x="21600" y="11766"/>
                      </a:lnTo>
                      <a:cubicBezTo>
                        <a:pt x="21600" y="15613"/>
                        <a:pt x="14937" y="18973"/>
                        <a:pt x="5400" y="19935"/>
                      </a:cubicBezTo>
                      <a:lnTo>
                        <a:pt x="5400" y="21600"/>
                      </a:lnTo>
                      <a:lnTo>
                        <a:pt x="0" y="18538"/>
                      </a:lnTo>
                      <a:lnTo>
                        <a:pt x="5400" y="14940"/>
                      </a:lnTo>
                      <a:lnTo>
                        <a:pt x="5400" y="16605"/>
                      </a:lnTo>
                      <a:cubicBezTo>
                        <a:pt x="13415" y="15797"/>
                        <a:pt x="19542" y="13271"/>
                        <a:pt x="21175" y="10101"/>
                      </a:cubicBez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907" name="Curved Right Arrow 20"/>
              <p:cNvGrpSpPr/>
              <p:nvPr/>
            </p:nvGrpSpPr>
            <p:grpSpPr>
              <a:xfrm>
                <a:off x="1255687" y="0"/>
                <a:ext cx="462949" cy="361634"/>
                <a:chOff x="0" y="0"/>
                <a:chExt cx="462948" cy="361633"/>
              </a:xfrm>
            </p:grpSpPr>
            <p:sp>
              <p:nvSpPr>
                <p:cNvPr id="904" name="Shape"/>
                <p:cNvSpPr/>
                <p:nvPr/>
              </p:nvSpPr>
              <p:spPr>
                <a:xfrm rot="16381696" flipH="1">
                  <a:off x="62193" y="-42026"/>
                  <a:ext cx="338563" cy="4456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72" h="21600" extrusionOk="0">
                      <a:moveTo>
                        <a:pt x="5" y="7849"/>
                      </a:moveTo>
                      <a:cubicBezTo>
                        <a:pt x="5" y="11428"/>
                        <a:pt x="6010" y="14554"/>
                        <a:pt x="14605" y="15448"/>
                      </a:cubicBezTo>
                      <a:lnTo>
                        <a:pt x="14605" y="13398"/>
                      </a:lnTo>
                      <a:lnTo>
                        <a:pt x="19472" y="17748"/>
                      </a:lnTo>
                      <a:lnTo>
                        <a:pt x="14605" y="21600"/>
                      </a:lnTo>
                      <a:lnTo>
                        <a:pt x="14605" y="19550"/>
                      </a:lnTo>
                      <a:lnTo>
                        <a:pt x="14605" y="19550"/>
                      </a:lnTo>
                      <a:cubicBezTo>
                        <a:pt x="6010" y="18655"/>
                        <a:pt x="5" y="15529"/>
                        <a:pt x="5" y="11950"/>
                      </a:cubicBezTo>
                      <a:close/>
                      <a:moveTo>
                        <a:pt x="19472" y="4101"/>
                      </a:moveTo>
                      <a:cubicBezTo>
                        <a:pt x="10679" y="4101"/>
                        <a:pt x="2978" y="6477"/>
                        <a:pt x="681" y="9899"/>
                      </a:cubicBezTo>
                      <a:cubicBezTo>
                        <a:pt x="-2128" y="5715"/>
                        <a:pt x="4008" y="1405"/>
                        <a:pt x="14386" y="273"/>
                      </a:cubicBezTo>
                      <a:cubicBezTo>
                        <a:pt x="16044" y="92"/>
                        <a:pt x="17754" y="0"/>
                        <a:pt x="19472" y="0"/>
                      </a:cubicBezTo>
                      <a:close/>
                    </a:path>
                  </a:pathLst>
                </a:custGeom>
                <a:solidFill>
                  <a:srgbClr val="29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905" name="Shape"/>
                <p:cNvSpPr/>
                <p:nvPr/>
              </p:nvSpPr>
              <p:spPr>
                <a:xfrm rot="16381696" flipH="1">
                  <a:off x="-58351" y="72309"/>
                  <a:ext cx="338562" cy="2042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72" h="21600" extrusionOk="0">
                      <a:moveTo>
                        <a:pt x="19472" y="8948"/>
                      </a:moveTo>
                      <a:cubicBezTo>
                        <a:pt x="10679" y="8948"/>
                        <a:pt x="2978" y="14133"/>
                        <a:pt x="681" y="21600"/>
                      </a:cubicBezTo>
                      <a:cubicBezTo>
                        <a:pt x="-2128" y="12470"/>
                        <a:pt x="4008" y="3066"/>
                        <a:pt x="14386" y="595"/>
                      </a:cubicBezTo>
                      <a:cubicBezTo>
                        <a:pt x="16044" y="200"/>
                        <a:pt x="17754" y="0"/>
                        <a:pt x="1947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906" name="Line"/>
                <p:cNvSpPr/>
                <p:nvPr/>
              </p:nvSpPr>
              <p:spPr>
                <a:xfrm rot="16381696" flipH="1">
                  <a:off x="62233" y="-41984"/>
                  <a:ext cx="338478" cy="4456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7849"/>
                      </a:moveTo>
                      <a:cubicBezTo>
                        <a:pt x="0" y="11428"/>
                        <a:pt x="6663" y="14554"/>
                        <a:pt x="16200" y="15448"/>
                      </a:cubicBezTo>
                      <a:lnTo>
                        <a:pt x="16200" y="13398"/>
                      </a:lnTo>
                      <a:lnTo>
                        <a:pt x="21600" y="17748"/>
                      </a:lnTo>
                      <a:lnTo>
                        <a:pt x="16200" y="21600"/>
                      </a:lnTo>
                      <a:lnTo>
                        <a:pt x="16200" y="19550"/>
                      </a:lnTo>
                      <a:lnTo>
                        <a:pt x="16200" y="19550"/>
                      </a:lnTo>
                      <a:cubicBezTo>
                        <a:pt x="6663" y="18655"/>
                        <a:pt x="0" y="15529"/>
                        <a:pt x="0" y="11950"/>
                      </a:cubicBezTo>
                      <a:lnTo>
                        <a:pt x="0" y="7849"/>
                      </a:lnTo>
                      <a:cubicBezTo>
                        <a:pt x="0" y="3514"/>
                        <a:pt x="9671" y="0"/>
                        <a:pt x="21600" y="0"/>
                      </a:cubicBezTo>
                      <a:lnTo>
                        <a:pt x="21600" y="4101"/>
                      </a:lnTo>
                      <a:cubicBezTo>
                        <a:pt x="11844" y="4101"/>
                        <a:pt x="3299" y="6477"/>
                        <a:pt x="750" y="9899"/>
                      </a:cubicBez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911" name="Curved Left Arrow 21"/>
              <p:cNvGrpSpPr/>
              <p:nvPr/>
            </p:nvGrpSpPr>
            <p:grpSpPr>
              <a:xfrm>
                <a:off x="1406694" y="1434233"/>
                <a:ext cx="439375" cy="270978"/>
                <a:chOff x="0" y="0"/>
                <a:chExt cx="439374" cy="270976"/>
              </a:xfrm>
            </p:grpSpPr>
            <p:sp>
              <p:nvSpPr>
                <p:cNvPr id="908" name="Shape"/>
                <p:cNvSpPr/>
                <p:nvPr/>
              </p:nvSpPr>
              <p:spPr>
                <a:xfrm rot="5400000">
                  <a:off x="84198" y="-84199"/>
                  <a:ext cx="270978" cy="4393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08" h="21600" extrusionOk="0">
                      <a:moveTo>
                        <a:pt x="0" y="18538"/>
                      </a:moveTo>
                      <a:lnTo>
                        <a:pt x="4976" y="14940"/>
                      </a:lnTo>
                      <a:lnTo>
                        <a:pt x="4976" y="16605"/>
                      </a:lnTo>
                      <a:cubicBezTo>
                        <a:pt x="12362" y="15797"/>
                        <a:pt x="18008" y="13271"/>
                        <a:pt x="19513" y="10101"/>
                      </a:cubicBezTo>
                      <a:cubicBezTo>
                        <a:pt x="21600" y="14496"/>
                        <a:pt x="15216" y="18814"/>
                        <a:pt x="4976" y="19935"/>
                      </a:cubicBezTo>
                      <a:lnTo>
                        <a:pt x="4976" y="21600"/>
                      </a:lnTo>
                      <a:close/>
                      <a:moveTo>
                        <a:pt x="19905" y="11766"/>
                      </a:moveTo>
                      <a:cubicBezTo>
                        <a:pt x="19905" y="7107"/>
                        <a:pt x="10993" y="3330"/>
                        <a:pt x="0" y="3330"/>
                      </a:cubicBezTo>
                      <a:lnTo>
                        <a:pt x="0" y="0"/>
                      </a:lnTo>
                      <a:cubicBezTo>
                        <a:pt x="10993" y="0"/>
                        <a:pt x="19905" y="3777"/>
                        <a:pt x="19905" y="8437"/>
                      </a:cubicBezTo>
                      <a:close/>
                    </a:path>
                  </a:pathLst>
                </a:custGeom>
                <a:solidFill>
                  <a:srgbClr val="29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909" name="Shape"/>
                <p:cNvSpPr/>
                <p:nvPr/>
              </p:nvSpPr>
              <p:spPr>
                <a:xfrm rot="5400000">
                  <a:off x="184234" y="15793"/>
                  <a:ext cx="270935" cy="2393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cubicBezTo>
                        <a:pt x="21600" y="13047"/>
                        <a:pt x="11929" y="6113"/>
                        <a:pt x="0" y="6113"/>
                      </a:cubicBezTo>
                      <a:lnTo>
                        <a:pt x="0" y="0"/>
                      </a:lnTo>
                      <a:cubicBezTo>
                        <a:pt x="11929" y="0"/>
                        <a:pt x="21600" y="6934"/>
                        <a:pt x="21600" y="15487"/>
                      </a:cubicBezTo>
                      <a:close/>
                    </a:path>
                  </a:pathLst>
                </a:custGeom>
                <a:solidFill>
                  <a:srgbClr val="000000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910" name="Line"/>
                <p:cNvSpPr/>
                <p:nvPr/>
              </p:nvSpPr>
              <p:spPr>
                <a:xfrm rot="5400000">
                  <a:off x="84220" y="-84221"/>
                  <a:ext cx="270934" cy="4393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11766"/>
                      </a:moveTo>
                      <a:cubicBezTo>
                        <a:pt x="21600" y="7107"/>
                        <a:pt x="11929" y="3330"/>
                        <a:pt x="0" y="3330"/>
                      </a:cubicBezTo>
                      <a:lnTo>
                        <a:pt x="0" y="0"/>
                      </a:lnTo>
                      <a:cubicBezTo>
                        <a:pt x="11929" y="0"/>
                        <a:pt x="21600" y="3777"/>
                        <a:pt x="21600" y="8437"/>
                      </a:cubicBezTo>
                      <a:lnTo>
                        <a:pt x="21600" y="11766"/>
                      </a:lnTo>
                      <a:cubicBezTo>
                        <a:pt x="21600" y="15613"/>
                        <a:pt x="14937" y="18973"/>
                        <a:pt x="5400" y="19935"/>
                      </a:cubicBezTo>
                      <a:lnTo>
                        <a:pt x="5400" y="21600"/>
                      </a:lnTo>
                      <a:lnTo>
                        <a:pt x="0" y="18538"/>
                      </a:lnTo>
                      <a:lnTo>
                        <a:pt x="5400" y="14940"/>
                      </a:lnTo>
                      <a:lnTo>
                        <a:pt x="5400" y="16605"/>
                      </a:lnTo>
                      <a:cubicBezTo>
                        <a:pt x="13415" y="15797"/>
                        <a:pt x="19542" y="13271"/>
                        <a:pt x="21175" y="10101"/>
                      </a:cubicBez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</p:grpSp>
        <p:grpSp>
          <p:nvGrpSpPr>
            <p:cNvPr id="915" name="Group 17"/>
            <p:cNvGrpSpPr/>
            <p:nvPr/>
          </p:nvGrpSpPr>
          <p:grpSpPr>
            <a:xfrm>
              <a:off x="203653" y="0"/>
              <a:ext cx="2587710" cy="2235200"/>
              <a:chOff x="0" y="0"/>
              <a:chExt cx="2587709" cy="2235199"/>
            </a:xfrm>
          </p:grpSpPr>
          <p:sp>
            <p:nvSpPr>
              <p:cNvPr id="913" name="Down Arrow 7"/>
              <p:cNvSpPr/>
              <p:nvPr/>
            </p:nvSpPr>
            <p:spPr>
              <a:xfrm>
                <a:off x="1160020" y="0"/>
                <a:ext cx="281787" cy="609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6608"/>
                    </a:moveTo>
                    <a:lnTo>
                      <a:pt x="5400" y="16608"/>
                    </a:lnTo>
                    <a:lnTo>
                      <a:pt x="5400" y="0"/>
                    </a:lnTo>
                    <a:lnTo>
                      <a:pt x="16200" y="0"/>
                    </a:lnTo>
                    <a:lnTo>
                      <a:pt x="16200" y="16608"/>
                    </a:lnTo>
                    <a:lnTo>
                      <a:pt x="21600" y="16608"/>
                    </a:lnTo>
                    <a:lnTo>
                      <a:pt x="10800" y="21600"/>
                    </a:lnTo>
                    <a:close/>
                  </a:path>
                </a:pathLst>
              </a:custGeom>
              <a:solidFill>
                <a:srgbClr val="FFCC00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pic>
            <p:nvPicPr>
              <p:cNvPr id="914" name="Picture 6" descr="Picture 6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 rot="5400000">
                <a:off x="481784" y="129275"/>
                <a:ext cx="1624141" cy="258771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</p:spTree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762000"/>
            <a:ext cx="8686800" cy="5334000"/>
          </a:xfrm>
          <a:prstGeom prst="rect">
            <a:avLst/>
          </a:prstGeom>
        </p:spPr>
        <p:txBody>
          <a:bodyPr/>
          <a:lstStyle/>
          <a:p>
            <a:pPr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But many slides ago I promised that by the end of this note set </a:t>
            </a:r>
          </a:p>
          <a:p>
            <a:pPr>
              <a:defRPr sz="4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r"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I'd explain how we recycle </a:t>
            </a:r>
            <a:r>
              <a:rPr b="1"/>
              <a:t>non-magnetic</a:t>
            </a:r>
            <a:r>
              <a:t> metals (e.g., Al &amp; Cu)</a:t>
            </a:r>
          </a:p>
          <a:p>
            <a:pPr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defRPr sz="14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To do that, we need one FINAL demonstration:</a:t>
            </a:r>
          </a:p>
          <a:p>
            <a:pPr>
              <a:defRPr sz="1000" b="1">
                <a:solidFill>
                  <a:srgbClr val="FFCC00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defRPr sz="1800" b="1">
                <a:solidFill>
                  <a:srgbClr val="FF66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Please now view demonstration #9 on the Resource Webpage:</a:t>
            </a:r>
          </a:p>
        </p:txBody>
      </p:sp>
      <p:sp>
        <p:nvSpPr>
          <p:cNvPr id="919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09600"/>
          </a:xfrm>
          <a:prstGeom prst="rect">
            <a:avLst/>
          </a:prstGeom>
        </p:spPr>
        <p:txBody>
          <a:bodyPr/>
          <a:lstStyle>
            <a:lvl1pPr>
              <a:defRPr sz="2000" i="1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I'm going to guess "brain-freeze" may be now be setting in!</a:t>
            </a:r>
          </a:p>
        </p:txBody>
      </p:sp>
      <p:pic>
        <p:nvPicPr>
          <p:cNvPr id="920" name="Picture 58" descr="Picture 5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00400" y="1600200"/>
            <a:ext cx="2438400" cy="1537765"/>
          </a:xfrm>
          <a:prstGeom prst="rect">
            <a:avLst/>
          </a:prstGeom>
          <a:ln w="12700">
            <a:miter lim="400000"/>
          </a:ln>
        </p:spPr>
      </p:pic>
      <p:pic>
        <p:nvPicPr>
          <p:cNvPr id="921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41600" y="4577838"/>
            <a:ext cx="3796709" cy="21573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Rectangle 3"/>
          <p:cNvSpPr txBox="1">
            <a:spLocks noGrp="1"/>
          </p:cNvSpPr>
          <p:nvPr>
            <p:ph type="body" sz="quarter" idx="1"/>
          </p:nvPr>
        </p:nvSpPr>
        <p:spPr>
          <a:xfrm>
            <a:off x="218016" y="685800"/>
            <a:ext cx="8686801" cy="533400"/>
          </a:xfrm>
          <a:prstGeom prst="rect">
            <a:avLst/>
          </a:prstGeom>
        </p:spPr>
        <p:txBody>
          <a:bodyPr/>
          <a:lstStyle>
            <a:lvl1pPr algn="ctr">
              <a:defRPr sz="1800" b="1">
                <a:solidFill>
                  <a:srgbClr val="FFDE10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Just embed magnets in the roller at the end of a trash conveyer belt!!</a:t>
            </a:r>
          </a:p>
        </p:txBody>
      </p:sp>
      <p:sp>
        <p:nvSpPr>
          <p:cNvPr id="924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457200"/>
          </a:xfrm>
          <a:prstGeom prst="rect">
            <a:avLst/>
          </a:prstGeom>
        </p:spPr>
        <p:txBody>
          <a:bodyPr/>
          <a:lstStyle>
            <a:lvl1pPr>
              <a:defRPr sz="2200" i="1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Based on that demonstration:</a:t>
            </a:r>
          </a:p>
        </p:txBody>
      </p:sp>
      <p:grpSp>
        <p:nvGrpSpPr>
          <p:cNvPr id="973" name="Group 83"/>
          <p:cNvGrpSpPr/>
          <p:nvPr/>
        </p:nvGrpSpPr>
        <p:grpSpPr>
          <a:xfrm>
            <a:off x="3092451" y="1219200"/>
            <a:ext cx="2927349" cy="2133600"/>
            <a:chOff x="0" y="0"/>
            <a:chExt cx="2927347" cy="2133599"/>
          </a:xfrm>
        </p:grpSpPr>
        <p:sp>
          <p:nvSpPr>
            <p:cNvPr id="925" name="Oval 6"/>
            <p:cNvSpPr/>
            <p:nvPr/>
          </p:nvSpPr>
          <p:spPr>
            <a:xfrm>
              <a:off x="351511" y="604625"/>
              <a:ext cx="1266313" cy="1252645"/>
            </a:xfrm>
            <a:prstGeom prst="ellipse">
              <a:avLst/>
            </a:prstGeom>
            <a:solidFill>
              <a:srgbClr val="6D6D6D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26" name="Rectangle 8"/>
            <p:cNvSpPr/>
            <p:nvPr/>
          </p:nvSpPr>
          <p:spPr>
            <a:xfrm>
              <a:off x="869033" y="2012377"/>
              <a:ext cx="1990678" cy="121223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931" name="Group 25"/>
            <p:cNvGrpSpPr/>
            <p:nvPr/>
          </p:nvGrpSpPr>
          <p:grpSpPr>
            <a:xfrm>
              <a:off x="1287491" y="1101447"/>
              <a:ext cx="288255" cy="283812"/>
              <a:chOff x="0" y="0"/>
              <a:chExt cx="288253" cy="283811"/>
            </a:xfrm>
          </p:grpSpPr>
          <p:sp>
            <p:nvSpPr>
              <p:cNvPr id="927" name="Block Arc 75"/>
              <p:cNvSpPr/>
              <p:nvPr/>
            </p:nvSpPr>
            <p:spPr>
              <a:xfrm rot="16200000">
                <a:off x="-27638" y="27636"/>
                <a:ext cx="275504" cy="2202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0" y="9671"/>
                      <a:pt x="4835" y="0"/>
                      <a:pt x="10800" y="0"/>
                    </a:cubicBezTo>
                    <a:cubicBezTo>
                      <a:pt x="16765" y="0"/>
                      <a:pt x="21600" y="9671"/>
                      <a:pt x="21600" y="21600"/>
                    </a:cubicBezTo>
                    <a:lnTo>
                      <a:pt x="16200" y="21600"/>
                    </a:lnTo>
                    <a:cubicBezTo>
                      <a:pt x="16200" y="13402"/>
                      <a:pt x="13782" y="6755"/>
                      <a:pt x="10800" y="6755"/>
                    </a:cubicBezTo>
                    <a:cubicBezTo>
                      <a:pt x="7818" y="6755"/>
                      <a:pt x="5400" y="13402"/>
                      <a:pt x="54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grpSp>
            <p:nvGrpSpPr>
              <p:cNvPr id="930" name="Group 23"/>
              <p:cNvGrpSpPr/>
              <p:nvPr/>
            </p:nvGrpSpPr>
            <p:grpSpPr>
              <a:xfrm>
                <a:off x="196736" y="1"/>
                <a:ext cx="91518" cy="283811"/>
                <a:chOff x="0" y="0"/>
                <a:chExt cx="91516" cy="283809"/>
              </a:xfrm>
            </p:grpSpPr>
            <p:sp>
              <p:nvSpPr>
                <p:cNvPr id="928" name="Rectangle 77"/>
                <p:cNvSpPr/>
                <p:nvPr/>
              </p:nvSpPr>
              <p:spPr>
                <a:xfrm rot="16200000">
                  <a:off x="8354" y="200647"/>
                  <a:ext cx="78234" cy="88092"/>
                </a:xfrm>
                <a:prstGeom prst="rect">
                  <a:avLst/>
                </a:prstGeom>
                <a:solidFill>
                  <a:srgbClr val="6797CC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929" name="Rectangle 78"/>
                <p:cNvSpPr/>
                <p:nvPr/>
              </p:nvSpPr>
              <p:spPr>
                <a:xfrm rot="16200000">
                  <a:off x="4928" y="-4929"/>
                  <a:ext cx="78235" cy="88092"/>
                </a:xfrm>
                <a:prstGeom prst="rect">
                  <a:avLst/>
                </a:prstGeom>
                <a:solidFill>
                  <a:srgbClr val="FF0000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</p:grpSp>
        <p:grpSp>
          <p:nvGrpSpPr>
            <p:cNvPr id="936" name="Group 30"/>
            <p:cNvGrpSpPr/>
            <p:nvPr/>
          </p:nvGrpSpPr>
          <p:grpSpPr>
            <a:xfrm>
              <a:off x="847027" y="658361"/>
              <a:ext cx="286909" cy="285144"/>
              <a:chOff x="0" y="0"/>
              <a:chExt cx="286908" cy="285142"/>
            </a:xfrm>
          </p:grpSpPr>
          <p:sp>
            <p:nvSpPr>
              <p:cNvPr id="932" name="Block Arc 71"/>
              <p:cNvSpPr/>
              <p:nvPr/>
            </p:nvSpPr>
            <p:spPr>
              <a:xfrm rot="10800000">
                <a:off x="0" y="67291"/>
                <a:ext cx="278509" cy="217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0" y="9671"/>
                      <a:pt x="4835" y="0"/>
                      <a:pt x="10800" y="0"/>
                    </a:cubicBezTo>
                    <a:cubicBezTo>
                      <a:pt x="16765" y="0"/>
                      <a:pt x="21600" y="9671"/>
                      <a:pt x="21600" y="21600"/>
                    </a:cubicBezTo>
                    <a:lnTo>
                      <a:pt x="16200" y="21600"/>
                    </a:lnTo>
                    <a:cubicBezTo>
                      <a:pt x="16200" y="13483"/>
                      <a:pt x="13782" y="6904"/>
                      <a:pt x="10800" y="6904"/>
                    </a:cubicBezTo>
                    <a:cubicBezTo>
                      <a:pt x="7818" y="6904"/>
                      <a:pt x="5400" y="13483"/>
                      <a:pt x="54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grpSp>
            <p:nvGrpSpPr>
              <p:cNvPr id="935" name="Group 23"/>
              <p:cNvGrpSpPr/>
              <p:nvPr/>
            </p:nvGrpSpPr>
            <p:grpSpPr>
              <a:xfrm>
                <a:off x="0" y="-1"/>
                <a:ext cx="286909" cy="90530"/>
                <a:chOff x="0" y="0"/>
                <a:chExt cx="286907" cy="90528"/>
              </a:xfrm>
            </p:grpSpPr>
            <p:sp>
              <p:nvSpPr>
                <p:cNvPr id="933" name="Rectangle 73"/>
                <p:cNvSpPr/>
                <p:nvPr/>
              </p:nvSpPr>
              <p:spPr>
                <a:xfrm rot="10800000">
                  <a:off x="207820" y="-1"/>
                  <a:ext cx="79088" cy="87141"/>
                </a:xfrm>
                <a:prstGeom prst="rect">
                  <a:avLst/>
                </a:prstGeom>
                <a:solidFill>
                  <a:srgbClr val="6797CC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934" name="Rectangle 74"/>
                <p:cNvSpPr/>
                <p:nvPr/>
              </p:nvSpPr>
              <p:spPr>
                <a:xfrm rot="10800000">
                  <a:off x="0" y="3388"/>
                  <a:ext cx="79088" cy="87141"/>
                </a:xfrm>
                <a:prstGeom prst="rect">
                  <a:avLst/>
                </a:prstGeom>
                <a:solidFill>
                  <a:srgbClr val="FF0000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</p:grpSp>
        <p:grpSp>
          <p:nvGrpSpPr>
            <p:cNvPr id="941" name="Group 35"/>
            <p:cNvGrpSpPr/>
            <p:nvPr/>
          </p:nvGrpSpPr>
          <p:grpSpPr>
            <a:xfrm>
              <a:off x="489692" y="1328538"/>
              <a:ext cx="404196" cy="395439"/>
              <a:chOff x="0" y="0"/>
              <a:chExt cx="404195" cy="395437"/>
            </a:xfrm>
          </p:grpSpPr>
          <p:sp>
            <p:nvSpPr>
              <p:cNvPr id="937" name="Block Arc 67"/>
              <p:cNvSpPr/>
              <p:nvPr/>
            </p:nvSpPr>
            <p:spPr>
              <a:xfrm rot="2865220">
                <a:off x="92318" y="65889"/>
                <a:ext cx="275503" cy="2202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0" y="9671"/>
                      <a:pt x="4835" y="0"/>
                      <a:pt x="10800" y="0"/>
                    </a:cubicBezTo>
                    <a:cubicBezTo>
                      <a:pt x="16765" y="0"/>
                      <a:pt x="21600" y="9671"/>
                      <a:pt x="21600" y="21600"/>
                    </a:cubicBezTo>
                    <a:lnTo>
                      <a:pt x="16200" y="21600"/>
                    </a:lnTo>
                    <a:cubicBezTo>
                      <a:pt x="16200" y="13402"/>
                      <a:pt x="13782" y="6755"/>
                      <a:pt x="10800" y="6755"/>
                    </a:cubicBezTo>
                    <a:cubicBezTo>
                      <a:pt x="7818" y="6755"/>
                      <a:pt x="5400" y="13402"/>
                      <a:pt x="54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grpSp>
            <p:nvGrpSpPr>
              <p:cNvPr id="940" name="Group 23"/>
              <p:cNvGrpSpPr/>
              <p:nvPr/>
            </p:nvGrpSpPr>
            <p:grpSpPr>
              <a:xfrm>
                <a:off x="-1" y="128422"/>
                <a:ext cx="258559" cy="267016"/>
                <a:chOff x="0" y="0"/>
                <a:chExt cx="258557" cy="267015"/>
              </a:xfrm>
            </p:grpSpPr>
            <p:sp>
              <p:nvSpPr>
                <p:cNvPr id="938" name="Rectangle 69"/>
                <p:cNvSpPr/>
                <p:nvPr/>
              </p:nvSpPr>
              <p:spPr>
                <a:xfrm rot="2865220">
                  <a:off x="19787" y="14523"/>
                  <a:ext cx="78234" cy="88092"/>
                </a:xfrm>
                <a:prstGeom prst="rect">
                  <a:avLst/>
                </a:prstGeom>
                <a:solidFill>
                  <a:srgbClr val="6797CC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939" name="Rectangle 70"/>
                <p:cNvSpPr/>
                <p:nvPr/>
              </p:nvSpPr>
              <p:spPr>
                <a:xfrm rot="2865220">
                  <a:off x="160537" y="164400"/>
                  <a:ext cx="78234" cy="88092"/>
                </a:xfrm>
                <a:prstGeom prst="rect">
                  <a:avLst/>
                </a:prstGeom>
                <a:solidFill>
                  <a:srgbClr val="FF0000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</p:grpSp>
        <p:grpSp>
          <p:nvGrpSpPr>
            <p:cNvPr id="946" name="Group 40"/>
            <p:cNvGrpSpPr/>
            <p:nvPr/>
          </p:nvGrpSpPr>
          <p:grpSpPr>
            <a:xfrm>
              <a:off x="493406" y="733237"/>
              <a:ext cx="394085" cy="401142"/>
              <a:chOff x="0" y="0"/>
              <a:chExt cx="394084" cy="401141"/>
            </a:xfrm>
          </p:grpSpPr>
          <p:sp>
            <p:nvSpPr>
              <p:cNvPr id="942" name="Block Arc 63"/>
              <p:cNvSpPr/>
              <p:nvPr/>
            </p:nvSpPr>
            <p:spPr>
              <a:xfrm rot="7681825">
                <a:off x="84733" y="114683"/>
                <a:ext cx="275503" cy="2202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0" y="9671"/>
                      <a:pt x="4835" y="0"/>
                      <a:pt x="10800" y="0"/>
                    </a:cubicBezTo>
                    <a:cubicBezTo>
                      <a:pt x="16765" y="0"/>
                      <a:pt x="21600" y="9671"/>
                      <a:pt x="21600" y="21600"/>
                    </a:cubicBezTo>
                    <a:lnTo>
                      <a:pt x="16200" y="21600"/>
                    </a:lnTo>
                    <a:cubicBezTo>
                      <a:pt x="16200" y="13402"/>
                      <a:pt x="13782" y="6755"/>
                      <a:pt x="10800" y="6755"/>
                    </a:cubicBezTo>
                    <a:cubicBezTo>
                      <a:pt x="7818" y="6755"/>
                      <a:pt x="5400" y="13402"/>
                      <a:pt x="54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grpSp>
            <p:nvGrpSpPr>
              <p:cNvPr id="945" name="Group 23"/>
              <p:cNvGrpSpPr/>
              <p:nvPr/>
            </p:nvGrpSpPr>
            <p:grpSpPr>
              <a:xfrm>
                <a:off x="0" y="0"/>
                <a:ext cx="241539" cy="279935"/>
                <a:chOff x="0" y="0"/>
                <a:chExt cx="241538" cy="279934"/>
              </a:xfrm>
            </p:grpSpPr>
            <p:sp>
              <p:nvSpPr>
                <p:cNvPr id="943" name="Rectangle 65"/>
                <p:cNvSpPr/>
                <p:nvPr/>
              </p:nvSpPr>
              <p:spPr>
                <a:xfrm rot="7681825">
                  <a:off x="143629" y="13901"/>
                  <a:ext cx="78234" cy="88092"/>
                </a:xfrm>
                <a:prstGeom prst="rect">
                  <a:avLst/>
                </a:prstGeom>
                <a:solidFill>
                  <a:srgbClr val="6797CC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944" name="Rectangle 44"/>
                <p:cNvSpPr/>
                <p:nvPr/>
              </p:nvSpPr>
              <p:spPr>
                <a:xfrm rot="7681825">
                  <a:off x="19676" y="177941"/>
                  <a:ext cx="78234" cy="88092"/>
                </a:xfrm>
                <a:prstGeom prst="rect">
                  <a:avLst/>
                </a:prstGeom>
                <a:solidFill>
                  <a:srgbClr val="FF0000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</p:grpSp>
        <p:grpSp>
          <p:nvGrpSpPr>
            <p:cNvPr id="951" name="Group 45"/>
            <p:cNvGrpSpPr/>
            <p:nvPr/>
          </p:nvGrpSpPr>
          <p:grpSpPr>
            <a:xfrm>
              <a:off x="1086640" y="737314"/>
              <a:ext cx="404103" cy="395297"/>
              <a:chOff x="0" y="0"/>
              <a:chExt cx="404102" cy="395295"/>
            </a:xfrm>
          </p:grpSpPr>
          <p:sp>
            <p:nvSpPr>
              <p:cNvPr id="947" name="Block Arc 58"/>
              <p:cNvSpPr/>
              <p:nvPr/>
            </p:nvSpPr>
            <p:spPr>
              <a:xfrm rot="13683562">
                <a:off x="36223" y="109121"/>
                <a:ext cx="275503" cy="2202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0" y="9671"/>
                      <a:pt x="4835" y="0"/>
                      <a:pt x="10800" y="0"/>
                    </a:cubicBezTo>
                    <a:cubicBezTo>
                      <a:pt x="16765" y="0"/>
                      <a:pt x="21600" y="9671"/>
                      <a:pt x="21600" y="21600"/>
                    </a:cubicBezTo>
                    <a:lnTo>
                      <a:pt x="16200" y="21600"/>
                    </a:lnTo>
                    <a:cubicBezTo>
                      <a:pt x="16200" y="13402"/>
                      <a:pt x="13782" y="6755"/>
                      <a:pt x="10800" y="6755"/>
                    </a:cubicBezTo>
                    <a:cubicBezTo>
                      <a:pt x="7818" y="6755"/>
                      <a:pt x="5400" y="13402"/>
                      <a:pt x="54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grpSp>
            <p:nvGrpSpPr>
              <p:cNvPr id="950" name="Group 23"/>
              <p:cNvGrpSpPr/>
              <p:nvPr/>
            </p:nvGrpSpPr>
            <p:grpSpPr>
              <a:xfrm>
                <a:off x="146341" y="0"/>
                <a:ext cx="257762" cy="267696"/>
                <a:chOff x="0" y="0"/>
                <a:chExt cx="257761" cy="267695"/>
              </a:xfrm>
            </p:grpSpPr>
            <p:sp>
              <p:nvSpPr>
                <p:cNvPr id="948" name="Rectangle 48"/>
                <p:cNvSpPr/>
                <p:nvPr/>
              </p:nvSpPr>
              <p:spPr>
                <a:xfrm rot="13683562">
                  <a:off x="159737" y="165115"/>
                  <a:ext cx="78234" cy="88092"/>
                </a:xfrm>
                <a:prstGeom prst="rect">
                  <a:avLst/>
                </a:prstGeom>
                <a:solidFill>
                  <a:srgbClr val="6797CC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949" name="Rectangle 62"/>
                <p:cNvSpPr/>
                <p:nvPr/>
              </p:nvSpPr>
              <p:spPr>
                <a:xfrm rot="13683562">
                  <a:off x="19790" y="14489"/>
                  <a:ext cx="78234" cy="88092"/>
                </a:xfrm>
                <a:prstGeom prst="rect">
                  <a:avLst/>
                </a:prstGeom>
                <a:solidFill>
                  <a:srgbClr val="FF0000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</p:grpSp>
        <p:grpSp>
          <p:nvGrpSpPr>
            <p:cNvPr id="956" name="Group 50"/>
            <p:cNvGrpSpPr/>
            <p:nvPr/>
          </p:nvGrpSpPr>
          <p:grpSpPr>
            <a:xfrm>
              <a:off x="1073082" y="1335556"/>
              <a:ext cx="396132" cy="404477"/>
              <a:chOff x="0" y="0"/>
              <a:chExt cx="396130" cy="404476"/>
            </a:xfrm>
          </p:grpSpPr>
          <p:sp>
            <p:nvSpPr>
              <p:cNvPr id="952" name="Block Arc 54"/>
              <p:cNvSpPr/>
              <p:nvPr/>
            </p:nvSpPr>
            <p:spPr>
              <a:xfrm rot="18928947">
                <a:off x="36409" y="66377"/>
                <a:ext cx="278509" cy="217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0" y="9671"/>
                      <a:pt x="4835" y="0"/>
                      <a:pt x="10800" y="0"/>
                    </a:cubicBezTo>
                    <a:cubicBezTo>
                      <a:pt x="16765" y="0"/>
                      <a:pt x="21600" y="9671"/>
                      <a:pt x="21600" y="21600"/>
                    </a:cubicBezTo>
                    <a:lnTo>
                      <a:pt x="16200" y="21600"/>
                    </a:lnTo>
                    <a:cubicBezTo>
                      <a:pt x="16200" y="13483"/>
                      <a:pt x="13782" y="6904"/>
                      <a:pt x="10800" y="6904"/>
                    </a:cubicBezTo>
                    <a:cubicBezTo>
                      <a:pt x="7818" y="6904"/>
                      <a:pt x="5400" y="13483"/>
                      <a:pt x="54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grpSp>
            <p:nvGrpSpPr>
              <p:cNvPr id="955" name="Group 23"/>
              <p:cNvGrpSpPr/>
              <p:nvPr/>
            </p:nvGrpSpPr>
            <p:grpSpPr>
              <a:xfrm>
                <a:off x="132835" y="138767"/>
                <a:ext cx="263296" cy="265710"/>
                <a:chOff x="0" y="0"/>
                <a:chExt cx="263295" cy="265708"/>
              </a:xfrm>
            </p:grpSpPr>
            <p:sp>
              <p:nvSpPr>
                <p:cNvPr id="953" name="Rectangle 56"/>
                <p:cNvSpPr/>
                <p:nvPr/>
              </p:nvSpPr>
              <p:spPr>
                <a:xfrm rot="18928947">
                  <a:off x="19200" y="163346"/>
                  <a:ext cx="79088" cy="87141"/>
                </a:xfrm>
                <a:prstGeom prst="rect">
                  <a:avLst/>
                </a:prstGeom>
                <a:solidFill>
                  <a:srgbClr val="6797CC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954" name="Rectangle 57"/>
                <p:cNvSpPr/>
                <p:nvPr/>
              </p:nvSpPr>
              <p:spPr>
                <a:xfrm rot="18928947">
                  <a:off x="165007" y="15222"/>
                  <a:ext cx="79088" cy="87141"/>
                </a:xfrm>
                <a:prstGeom prst="rect">
                  <a:avLst/>
                </a:prstGeom>
                <a:solidFill>
                  <a:srgbClr val="FF0000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</p:grpSp>
        <p:grpSp>
          <p:nvGrpSpPr>
            <p:cNvPr id="961" name="Group 55"/>
            <p:cNvGrpSpPr/>
            <p:nvPr/>
          </p:nvGrpSpPr>
          <p:grpSpPr>
            <a:xfrm>
              <a:off x="817045" y="1524442"/>
              <a:ext cx="286909" cy="285143"/>
              <a:chOff x="0" y="0"/>
              <a:chExt cx="286908" cy="285142"/>
            </a:xfrm>
          </p:grpSpPr>
          <p:sp>
            <p:nvSpPr>
              <p:cNvPr id="957" name="Block Arc 50"/>
              <p:cNvSpPr/>
              <p:nvPr/>
            </p:nvSpPr>
            <p:spPr>
              <a:xfrm>
                <a:off x="8400" y="0"/>
                <a:ext cx="278509" cy="2178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0" y="9671"/>
                      <a:pt x="4835" y="0"/>
                      <a:pt x="10800" y="0"/>
                    </a:cubicBezTo>
                    <a:cubicBezTo>
                      <a:pt x="16765" y="0"/>
                      <a:pt x="21600" y="9671"/>
                      <a:pt x="21600" y="21600"/>
                    </a:cubicBezTo>
                    <a:lnTo>
                      <a:pt x="16200" y="21600"/>
                    </a:lnTo>
                    <a:cubicBezTo>
                      <a:pt x="16200" y="13483"/>
                      <a:pt x="13782" y="6904"/>
                      <a:pt x="10800" y="6904"/>
                    </a:cubicBezTo>
                    <a:cubicBezTo>
                      <a:pt x="7818" y="6904"/>
                      <a:pt x="5400" y="13483"/>
                      <a:pt x="54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grpSp>
            <p:nvGrpSpPr>
              <p:cNvPr id="960" name="Group 23"/>
              <p:cNvGrpSpPr/>
              <p:nvPr/>
            </p:nvGrpSpPr>
            <p:grpSpPr>
              <a:xfrm>
                <a:off x="0" y="194613"/>
                <a:ext cx="286908" cy="90530"/>
                <a:chOff x="0" y="0"/>
                <a:chExt cx="286907" cy="90528"/>
              </a:xfrm>
            </p:grpSpPr>
            <p:sp>
              <p:nvSpPr>
                <p:cNvPr id="958" name="Rectangle 52"/>
                <p:cNvSpPr/>
                <p:nvPr/>
              </p:nvSpPr>
              <p:spPr>
                <a:xfrm>
                  <a:off x="0" y="3388"/>
                  <a:ext cx="79088" cy="87141"/>
                </a:xfrm>
                <a:prstGeom prst="rect">
                  <a:avLst/>
                </a:prstGeom>
                <a:solidFill>
                  <a:srgbClr val="6797CC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959" name="Rectangle 53"/>
                <p:cNvSpPr/>
                <p:nvPr/>
              </p:nvSpPr>
              <p:spPr>
                <a:xfrm>
                  <a:off x="207820" y="0"/>
                  <a:ext cx="79088" cy="87140"/>
                </a:xfrm>
                <a:prstGeom prst="rect">
                  <a:avLst/>
                </a:prstGeom>
                <a:solidFill>
                  <a:srgbClr val="FF0000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</p:grpSp>
        <p:grpSp>
          <p:nvGrpSpPr>
            <p:cNvPr id="966" name="Group 61"/>
            <p:cNvGrpSpPr/>
            <p:nvPr/>
          </p:nvGrpSpPr>
          <p:grpSpPr>
            <a:xfrm>
              <a:off x="418070" y="1095395"/>
              <a:ext cx="288255" cy="283813"/>
              <a:chOff x="0" y="0"/>
              <a:chExt cx="288253" cy="283811"/>
            </a:xfrm>
          </p:grpSpPr>
          <p:sp>
            <p:nvSpPr>
              <p:cNvPr id="962" name="Block Arc 46"/>
              <p:cNvSpPr/>
              <p:nvPr/>
            </p:nvSpPr>
            <p:spPr>
              <a:xfrm rot="5400000">
                <a:off x="40388" y="35946"/>
                <a:ext cx="275503" cy="2202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0" y="9671"/>
                      <a:pt x="4835" y="0"/>
                      <a:pt x="10800" y="0"/>
                    </a:cubicBezTo>
                    <a:cubicBezTo>
                      <a:pt x="16765" y="0"/>
                      <a:pt x="21600" y="9671"/>
                      <a:pt x="21600" y="21600"/>
                    </a:cubicBezTo>
                    <a:lnTo>
                      <a:pt x="16200" y="21600"/>
                    </a:lnTo>
                    <a:cubicBezTo>
                      <a:pt x="16200" y="13402"/>
                      <a:pt x="13782" y="6755"/>
                      <a:pt x="10800" y="6755"/>
                    </a:cubicBezTo>
                    <a:cubicBezTo>
                      <a:pt x="7818" y="6755"/>
                      <a:pt x="5400" y="13402"/>
                      <a:pt x="54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grpSp>
            <p:nvGrpSpPr>
              <p:cNvPr id="965" name="Group 23"/>
              <p:cNvGrpSpPr/>
              <p:nvPr/>
            </p:nvGrpSpPr>
            <p:grpSpPr>
              <a:xfrm>
                <a:off x="-1" y="-1"/>
                <a:ext cx="91518" cy="283811"/>
                <a:chOff x="0" y="0"/>
                <a:chExt cx="91516" cy="283809"/>
              </a:xfrm>
            </p:grpSpPr>
            <p:sp>
              <p:nvSpPr>
                <p:cNvPr id="963" name="Rectangle 48"/>
                <p:cNvSpPr/>
                <p:nvPr/>
              </p:nvSpPr>
              <p:spPr>
                <a:xfrm rot="5400000">
                  <a:off x="4928" y="-4929"/>
                  <a:ext cx="78235" cy="88092"/>
                </a:xfrm>
                <a:prstGeom prst="rect">
                  <a:avLst/>
                </a:prstGeom>
                <a:solidFill>
                  <a:srgbClr val="6797CC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964" name="Rectangle 49"/>
                <p:cNvSpPr/>
                <p:nvPr/>
              </p:nvSpPr>
              <p:spPr>
                <a:xfrm rot="5400000">
                  <a:off x="8354" y="200647"/>
                  <a:ext cx="78234" cy="88092"/>
                </a:xfrm>
                <a:prstGeom prst="rect">
                  <a:avLst/>
                </a:prstGeom>
                <a:solidFill>
                  <a:srgbClr val="FF0000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</p:grpSp>
        <p:sp>
          <p:nvSpPr>
            <p:cNvPr id="967" name="Rectangle 26"/>
            <p:cNvSpPr/>
            <p:nvPr/>
          </p:nvSpPr>
          <p:spPr>
            <a:xfrm>
              <a:off x="2058197" y="0"/>
              <a:ext cx="275286" cy="272314"/>
            </a:xfrm>
            <a:prstGeom prst="rect">
              <a:avLst/>
            </a:prstGeom>
            <a:solidFill>
              <a:schemeClr val="accent4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970" name="Group 79"/>
            <p:cNvGrpSpPr/>
            <p:nvPr/>
          </p:nvGrpSpPr>
          <p:grpSpPr>
            <a:xfrm>
              <a:off x="185998" y="431793"/>
              <a:ext cx="1597887" cy="1546700"/>
              <a:chOff x="0" y="27703"/>
              <a:chExt cx="1597885" cy="1546699"/>
            </a:xfrm>
          </p:grpSpPr>
          <p:sp>
            <p:nvSpPr>
              <p:cNvPr id="968" name="Donut 32"/>
              <p:cNvSpPr/>
              <p:nvPr/>
            </p:nvSpPr>
            <p:spPr>
              <a:xfrm>
                <a:off x="0" y="48018"/>
                <a:ext cx="1597886" cy="15263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673" y="10800"/>
                    </a:moveTo>
                    <a:cubicBezTo>
                      <a:pt x="673" y="16376"/>
                      <a:pt x="5207" y="20896"/>
                      <a:pt x="10800" y="20896"/>
                    </a:cubicBezTo>
                    <a:cubicBezTo>
                      <a:pt x="16393" y="20896"/>
                      <a:pt x="20927" y="16376"/>
                      <a:pt x="20927" y="10800"/>
                    </a:cubicBezTo>
                    <a:cubicBezTo>
                      <a:pt x="20927" y="5224"/>
                      <a:pt x="16393" y="704"/>
                      <a:pt x="10800" y="704"/>
                    </a:cubicBezTo>
                    <a:cubicBezTo>
                      <a:pt x="5207" y="704"/>
                      <a:pt x="673" y="5224"/>
                      <a:pt x="673" y="10800"/>
                    </a:cubicBezTo>
                    <a:close/>
                  </a:path>
                </a:pathLst>
              </a:custGeom>
              <a:solidFill>
                <a:srgbClr val="FFDE10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69" name="Isosceles Triangle 33"/>
              <p:cNvSpPr/>
              <p:nvPr/>
            </p:nvSpPr>
            <p:spPr>
              <a:xfrm rot="18147448">
                <a:off x="1077401" y="158819"/>
                <a:ext cx="424465" cy="207041"/>
              </a:xfrm>
              <a:prstGeom prst="triangle">
                <a:avLst/>
              </a:prstGeom>
              <a:solidFill>
                <a:srgbClr val="FFDE10"/>
              </a:solidFill>
              <a:ln w="12700" cap="flat">
                <a:solidFill>
                  <a:srgbClr val="FFDE1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971" name="Block Arc 80"/>
            <p:cNvSpPr/>
            <p:nvPr/>
          </p:nvSpPr>
          <p:spPr>
            <a:xfrm rot="16200000">
              <a:off x="-455086" y="727399"/>
              <a:ext cx="1861287" cy="9511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9872"/>
                  </a:moveTo>
                  <a:cubicBezTo>
                    <a:pt x="0" y="8897"/>
                    <a:pt x="4835" y="0"/>
                    <a:pt x="10800" y="0"/>
                  </a:cubicBezTo>
                  <a:cubicBezTo>
                    <a:pt x="16765" y="0"/>
                    <a:pt x="21600" y="8897"/>
                    <a:pt x="21600" y="19872"/>
                  </a:cubicBezTo>
                  <a:cubicBezTo>
                    <a:pt x="21600" y="20449"/>
                    <a:pt x="21586" y="21025"/>
                    <a:pt x="21559" y="21600"/>
                  </a:cubicBezTo>
                  <a:lnTo>
                    <a:pt x="20128" y="21370"/>
                  </a:lnTo>
                  <a:cubicBezTo>
                    <a:pt x="20582" y="11983"/>
                    <a:pt x="16774" y="3702"/>
                    <a:pt x="11622" y="2875"/>
                  </a:cubicBezTo>
                  <a:cubicBezTo>
                    <a:pt x="6470" y="2048"/>
                    <a:pt x="1926" y="8987"/>
                    <a:pt x="1472" y="18374"/>
                  </a:cubicBezTo>
                  <a:cubicBezTo>
                    <a:pt x="1448" y="18872"/>
                    <a:pt x="1435" y="19372"/>
                    <a:pt x="1435" y="1987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72" name="Rectangle 82"/>
            <p:cNvSpPr/>
            <p:nvPr/>
          </p:nvSpPr>
          <p:spPr>
            <a:xfrm>
              <a:off x="936671" y="272313"/>
              <a:ext cx="1990678" cy="121223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974" name="Rectangle 3"/>
          <p:cNvSpPr txBox="1"/>
          <p:nvPr/>
        </p:nvSpPr>
        <p:spPr>
          <a:xfrm>
            <a:off x="370416" y="3657600"/>
            <a:ext cx="8686801" cy="26818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400"/>
              </a:spcBef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As that roller rapidly rotates, magnets are whipping up toward the top of belt</a:t>
            </a:r>
          </a:p>
          <a:p>
            <a:pPr>
              <a:spcBef>
                <a:spcPts val="400"/>
              </a:spcBef>
              <a:defRPr sz="11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44500" algn="l"/>
                <a:tab pos="901700" algn="l"/>
                <a:tab pos="13716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Slinging their magnetic fields upward and to the left</a:t>
            </a:r>
          </a:p>
          <a:p>
            <a:pPr>
              <a:spcBef>
                <a:spcPts val="400"/>
              </a:spcBef>
              <a:tabLst>
                <a:tab pos="444500" algn="l"/>
                <a:tab pos="901700" algn="l"/>
                <a:tab pos="13716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44500" algn="l"/>
                <a:tab pos="901700" algn="l"/>
                <a:tab pos="13716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When that </a:t>
            </a:r>
            <a:r>
              <a:rPr b="1"/>
              <a:t>block of metal </a:t>
            </a:r>
            <a:r>
              <a:t>approaches the end of the belt</a:t>
            </a:r>
          </a:p>
          <a:p>
            <a:pPr>
              <a:spcBef>
                <a:spcPts val="400"/>
              </a:spcBef>
              <a:tabLst>
                <a:tab pos="444500" algn="l"/>
                <a:tab pos="901700" algn="l"/>
                <a:tab pos="1371600" algn="l"/>
              </a:tabLst>
              <a:defRPr sz="14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44500" algn="l"/>
                <a:tab pos="901700" algn="l"/>
                <a:tab pos="13716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Its </a:t>
            </a:r>
            <a:r>
              <a:rPr b="1">
                <a:solidFill>
                  <a:srgbClr val="34F20D"/>
                </a:solidFill>
              </a:rPr>
              <a:t>electrons</a:t>
            </a:r>
            <a:r>
              <a:t> are going to be pummeled by those moving magnetic fields </a:t>
            </a:r>
          </a:p>
          <a:p>
            <a:pPr>
              <a:spcBef>
                <a:spcPts val="400"/>
              </a:spcBef>
              <a:tabLst>
                <a:tab pos="444500" algn="l"/>
                <a:tab pos="901700" algn="l"/>
                <a:tab pos="1371600" algn="l"/>
              </a:tabLst>
              <a:defRPr sz="1400"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spcBef>
                <a:spcPts val="400"/>
              </a:spcBef>
              <a:tabLst>
                <a:tab pos="444500" algn="l"/>
                <a:tab pos="901700" algn="l"/>
                <a:tab pos="1371600" algn="l"/>
              </a:tabLst>
              <a:defRPr b="0">
                <a:solidFill>
                  <a:srgbClr val="FF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pPr>
            <a:r>
              <a:t>		=&gt; </a:t>
            </a:r>
            <a:r>
              <a:rPr b="1">
                <a:solidFill>
                  <a:srgbClr val="34F20D"/>
                </a:solidFill>
              </a:rPr>
              <a:t>Forces</a:t>
            </a:r>
            <a:r>
              <a:t> that will push those electrons (and the block) up off the belt!</a:t>
            </a:r>
          </a:p>
        </p:txBody>
      </p:sp>
      <p:grpSp>
        <p:nvGrpSpPr>
          <p:cNvPr id="984" name="Group 90"/>
          <p:cNvGrpSpPr/>
          <p:nvPr/>
        </p:nvGrpSpPr>
        <p:grpSpPr>
          <a:xfrm>
            <a:off x="7212578" y="4196194"/>
            <a:ext cx="1031071" cy="1101286"/>
            <a:chOff x="0" y="0"/>
            <a:chExt cx="1031069" cy="1101285"/>
          </a:xfrm>
        </p:grpSpPr>
        <p:sp>
          <p:nvSpPr>
            <p:cNvPr id="975" name="Block Arc 81"/>
            <p:cNvSpPr/>
            <p:nvPr/>
          </p:nvSpPr>
          <p:spPr>
            <a:xfrm rot="13683562">
              <a:off x="38855" y="801887"/>
              <a:ext cx="285343" cy="231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0" y="9671"/>
                    <a:pt x="4835" y="0"/>
                    <a:pt x="10800" y="0"/>
                  </a:cubicBezTo>
                  <a:cubicBezTo>
                    <a:pt x="16765" y="0"/>
                    <a:pt x="21600" y="9671"/>
                    <a:pt x="21600" y="21600"/>
                  </a:cubicBezTo>
                  <a:lnTo>
                    <a:pt x="16200" y="21600"/>
                  </a:lnTo>
                  <a:cubicBezTo>
                    <a:pt x="16200" y="13344"/>
                    <a:pt x="13782" y="6650"/>
                    <a:pt x="10800" y="6650"/>
                  </a:cubicBezTo>
                  <a:cubicBezTo>
                    <a:pt x="7818" y="6650"/>
                    <a:pt x="5400" y="13344"/>
                    <a:pt x="5400" y="2160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76" name="Rectangle 48"/>
            <p:cNvSpPr/>
            <p:nvPr/>
          </p:nvSpPr>
          <p:spPr>
            <a:xfrm rot="13683562">
              <a:off x="328446" y="855262"/>
              <a:ext cx="81029" cy="92679"/>
            </a:xfrm>
            <a:prstGeom prst="rect">
              <a:avLst/>
            </a:prstGeom>
            <a:solidFill>
              <a:srgbClr val="6797CC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77" name="Rectangle 85"/>
            <p:cNvSpPr/>
            <p:nvPr/>
          </p:nvSpPr>
          <p:spPr>
            <a:xfrm rot="13683562">
              <a:off x="194151" y="684478"/>
              <a:ext cx="81029" cy="92679"/>
            </a:xfrm>
            <a:prstGeom prst="rect">
              <a:avLst/>
            </a:prstGeom>
            <a:solidFill>
              <a:srgbClr val="FF0000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78" name="Rectangle 87"/>
            <p:cNvSpPr/>
            <p:nvPr/>
          </p:nvSpPr>
          <p:spPr>
            <a:xfrm>
              <a:off x="93378" y="100979"/>
              <a:ext cx="289618" cy="282040"/>
            </a:xfrm>
            <a:prstGeom prst="rect">
              <a:avLst/>
            </a:prstGeom>
            <a:solidFill>
              <a:schemeClr val="accent4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79" name="Block Arc 88"/>
            <p:cNvSpPr/>
            <p:nvPr/>
          </p:nvSpPr>
          <p:spPr>
            <a:xfrm rot="2930616">
              <a:off x="374695" y="412753"/>
              <a:ext cx="304801" cy="419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0" y="9671"/>
                    <a:pt x="4835" y="0"/>
                    <a:pt x="10800" y="0"/>
                  </a:cubicBezTo>
                  <a:cubicBezTo>
                    <a:pt x="16765" y="0"/>
                    <a:pt x="21600" y="9671"/>
                    <a:pt x="21600" y="21600"/>
                  </a:cubicBezTo>
                  <a:lnTo>
                    <a:pt x="19200" y="21600"/>
                  </a:lnTo>
                  <a:cubicBezTo>
                    <a:pt x="19200" y="10635"/>
                    <a:pt x="15439" y="1745"/>
                    <a:pt x="10800" y="1745"/>
                  </a:cubicBezTo>
                  <a:cubicBezTo>
                    <a:pt x="6161" y="1745"/>
                    <a:pt x="2400" y="10635"/>
                    <a:pt x="2400" y="21600"/>
                  </a:cubicBezTo>
                  <a:close/>
                </a:path>
              </a:pathLst>
            </a:custGeom>
            <a:solidFill>
              <a:srgbClr val="5CADFF"/>
            </a:solidFill>
            <a:ln w="12700" cap="flat">
              <a:solidFill>
                <a:srgbClr val="ADD6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983" name="Curved Up Arrow 89"/>
            <p:cNvGrpSpPr/>
            <p:nvPr/>
          </p:nvGrpSpPr>
          <p:grpSpPr>
            <a:xfrm>
              <a:off x="162587" y="-1"/>
              <a:ext cx="868483" cy="1068820"/>
              <a:chOff x="0" y="0"/>
              <a:chExt cx="868482" cy="1068818"/>
            </a:xfrm>
          </p:grpSpPr>
          <p:sp>
            <p:nvSpPr>
              <p:cNvPr id="980" name="Shape"/>
              <p:cNvSpPr/>
              <p:nvPr/>
            </p:nvSpPr>
            <p:spPr>
              <a:xfrm rot="14195008">
                <a:off x="-91722" y="361192"/>
                <a:ext cx="1051926" cy="3464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749" extrusionOk="0">
                    <a:moveTo>
                      <a:pt x="20127" y="0"/>
                    </a:moveTo>
                    <a:lnTo>
                      <a:pt x="21600" y="5187"/>
                    </a:lnTo>
                    <a:lnTo>
                      <a:pt x="20711" y="5187"/>
                    </a:lnTo>
                    <a:cubicBezTo>
                      <a:pt x="19531" y="15045"/>
                      <a:pt x="15208" y="21600"/>
                      <a:pt x="10508" y="20659"/>
                    </a:cubicBezTo>
                    <a:lnTo>
                      <a:pt x="10508" y="20659"/>
                    </a:lnTo>
                    <a:cubicBezTo>
                      <a:pt x="14548" y="19850"/>
                      <a:pt x="17918" y="13660"/>
                      <a:pt x="18933" y="5187"/>
                    </a:cubicBezTo>
                    <a:lnTo>
                      <a:pt x="18043" y="5187"/>
                    </a:lnTo>
                    <a:close/>
                    <a:moveTo>
                      <a:pt x="9619" y="20748"/>
                    </a:moveTo>
                    <a:cubicBezTo>
                      <a:pt x="4307" y="20748"/>
                      <a:pt x="0" y="11459"/>
                      <a:pt x="0" y="0"/>
                    </a:cubicBezTo>
                    <a:lnTo>
                      <a:pt x="1778" y="0"/>
                    </a:lnTo>
                    <a:cubicBezTo>
                      <a:pt x="1778" y="11459"/>
                      <a:pt x="6085" y="20748"/>
                      <a:pt x="11397" y="20748"/>
                    </a:cubicBezTo>
                    <a:close/>
                  </a:path>
                </a:pathLst>
              </a:custGeom>
              <a:solidFill>
                <a:srgbClr val="FFCC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81" name="Shape"/>
              <p:cNvSpPr/>
              <p:nvPr/>
            </p:nvSpPr>
            <p:spPr>
              <a:xfrm rot="14195008">
                <a:off x="293529" y="568571"/>
                <a:ext cx="555052" cy="3464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230" y="21600"/>
                    </a:moveTo>
                    <a:cubicBezTo>
                      <a:pt x="8162" y="21600"/>
                      <a:pt x="0" y="11929"/>
                      <a:pt x="0" y="0"/>
                    </a:cubicBezTo>
                    <a:lnTo>
                      <a:pt x="3370" y="0"/>
                    </a:lnTo>
                    <a:cubicBezTo>
                      <a:pt x="3370" y="11929"/>
                      <a:pt x="11532" y="21600"/>
                      <a:pt x="21600" y="21600"/>
                    </a:cubicBez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82" name="Line"/>
              <p:cNvSpPr/>
              <p:nvPr/>
            </p:nvSpPr>
            <p:spPr>
              <a:xfrm rot="14195008">
                <a:off x="-91728" y="361203"/>
                <a:ext cx="1051926" cy="3464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508" y="21508"/>
                    </a:moveTo>
                    <a:lnTo>
                      <a:pt x="10508" y="21508"/>
                    </a:lnTo>
                    <a:cubicBezTo>
                      <a:pt x="14548" y="20665"/>
                      <a:pt x="17918" y="14222"/>
                      <a:pt x="18933" y="5400"/>
                    </a:cubicBezTo>
                    <a:lnTo>
                      <a:pt x="18043" y="5400"/>
                    </a:lnTo>
                    <a:lnTo>
                      <a:pt x="20127" y="0"/>
                    </a:lnTo>
                    <a:lnTo>
                      <a:pt x="21600" y="5400"/>
                    </a:lnTo>
                    <a:lnTo>
                      <a:pt x="20711" y="5400"/>
                    </a:lnTo>
                    <a:cubicBezTo>
                      <a:pt x="19614" y="14937"/>
                      <a:pt x="15784" y="21600"/>
                      <a:pt x="11397" y="21600"/>
                    </a:cubicBezTo>
                    <a:lnTo>
                      <a:pt x="9619" y="21600"/>
                    </a:lnTo>
                    <a:cubicBezTo>
                      <a:pt x="4307" y="21600"/>
                      <a:pt x="0" y="11929"/>
                      <a:pt x="0" y="0"/>
                    </a:cubicBezTo>
                    <a:lnTo>
                      <a:pt x="1778" y="0"/>
                    </a:lnTo>
                    <a:cubicBezTo>
                      <a:pt x="1778" y="11929"/>
                      <a:pt x="6085" y="21600"/>
                      <a:pt x="11397" y="21600"/>
                    </a:cubicBezTo>
                  </a:path>
                </a:pathLst>
              </a:custGeom>
              <a:noFill/>
              <a:ln w="12700" cap="flat">
                <a:solidFill>
                  <a:srgbClr val="FFCC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</p:grpSp>
    </p:spTree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  <p:sp>
        <p:nvSpPr>
          <p:cNvPr id="987" name="Rectangle 3"/>
          <p:cNvSpPr txBox="1">
            <a:spLocks noGrp="1"/>
          </p:cNvSpPr>
          <p:nvPr>
            <p:ph type="body" idx="1"/>
          </p:nvPr>
        </p:nvSpPr>
        <p:spPr>
          <a:xfrm>
            <a:off x="152400" y="838200"/>
            <a:ext cx="8686800" cy="5334000"/>
          </a:xfrm>
          <a:prstGeom prst="rect">
            <a:avLst/>
          </a:prstGeom>
        </p:spPr>
        <p:txBody>
          <a:bodyPr/>
          <a:lstStyle/>
          <a:p>
            <a:pPr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Nonmagnetic metals (such as Al &amp; Cu) missed by the earlier electromagnet   </a:t>
            </a:r>
          </a:p>
          <a:p>
            <a:pPr>
              <a:defRPr sz="7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Are now going to be </a:t>
            </a:r>
            <a:r>
              <a:rPr b="1"/>
              <a:t>slung upward</a:t>
            </a:r>
          </a:p>
          <a:p>
            <a:pPr>
              <a:tabLst>
                <a:tab pos="444500" algn="l"/>
                <a:tab pos="901700" algn="l"/>
                <a:tab pos="1371600" algn="l"/>
              </a:tabLst>
              <a:defRPr sz="7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	Allowing them to jump over a barrier</a:t>
            </a:r>
          </a:p>
          <a:p>
            <a:pPr>
              <a:tabLst>
                <a:tab pos="444500" algn="l"/>
                <a:tab pos="901700" algn="l"/>
                <a:tab pos="13716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		Onto a second conveyor now carrying away ONLY metals</a:t>
            </a:r>
          </a:p>
          <a:p>
            <a:pPr>
              <a:tabLst>
                <a:tab pos="444500" algn="l"/>
                <a:tab pos="901700" algn="l"/>
                <a:tab pos="1371600" algn="l"/>
              </a:tabLst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			Or flicking them into a separate "metals only" bin:</a:t>
            </a:r>
          </a:p>
        </p:txBody>
      </p:sp>
      <p:sp>
        <p:nvSpPr>
          <p:cNvPr id="988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09600"/>
          </a:xfrm>
          <a:prstGeom prst="rect">
            <a:avLst/>
          </a:prstGeom>
        </p:spPr>
        <p:txBody>
          <a:bodyPr/>
          <a:lstStyle/>
          <a:p>
            <a:pPr>
              <a:defRPr sz="2200" i="1">
                <a:latin typeface="+mj-lt"/>
                <a:ea typeface="+mj-ea"/>
                <a:cs typeface="+mj-cs"/>
                <a:sym typeface="Arial"/>
              </a:defRPr>
            </a:pPr>
            <a:r>
              <a:t>So while the </a:t>
            </a:r>
            <a:r>
              <a:rPr b="1"/>
              <a:t>trash</a:t>
            </a:r>
            <a:r>
              <a:t> </a:t>
            </a:r>
            <a:r>
              <a:rPr b="1"/>
              <a:t>falls</a:t>
            </a:r>
            <a:r>
              <a:t> off the end of the belt:</a:t>
            </a:r>
          </a:p>
        </p:txBody>
      </p:sp>
      <p:grpSp>
        <p:nvGrpSpPr>
          <p:cNvPr id="1072" name="Group 108"/>
          <p:cNvGrpSpPr/>
          <p:nvPr/>
        </p:nvGrpSpPr>
        <p:grpSpPr>
          <a:xfrm>
            <a:off x="304794" y="3334182"/>
            <a:ext cx="8610606" cy="2914218"/>
            <a:chOff x="0" y="0"/>
            <a:chExt cx="8610605" cy="2914217"/>
          </a:xfrm>
        </p:grpSpPr>
        <p:sp>
          <p:nvSpPr>
            <p:cNvPr id="989" name="Block Arc 4"/>
            <p:cNvSpPr/>
            <p:nvPr/>
          </p:nvSpPr>
          <p:spPr>
            <a:xfrm rot="16200000">
              <a:off x="3560789" y="1428530"/>
              <a:ext cx="1387173" cy="8409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005"/>
                  </a:moveTo>
                  <a:cubicBezTo>
                    <a:pt x="0" y="8956"/>
                    <a:pt x="4835" y="0"/>
                    <a:pt x="10800" y="0"/>
                  </a:cubicBezTo>
                  <a:cubicBezTo>
                    <a:pt x="16765" y="0"/>
                    <a:pt x="21600" y="8956"/>
                    <a:pt x="21600" y="20005"/>
                  </a:cubicBezTo>
                  <a:cubicBezTo>
                    <a:pt x="21600" y="20537"/>
                    <a:pt x="21589" y="21069"/>
                    <a:pt x="21566" y="21600"/>
                  </a:cubicBezTo>
                  <a:lnTo>
                    <a:pt x="19252" y="21257"/>
                  </a:lnTo>
                  <a:cubicBezTo>
                    <a:pt x="19615" y="12351"/>
                    <a:pt x="16125" y="4571"/>
                    <a:pt x="11456" y="3879"/>
                  </a:cubicBezTo>
                  <a:cubicBezTo>
                    <a:pt x="6788" y="3188"/>
                    <a:pt x="2710" y="9847"/>
                    <a:pt x="2348" y="18753"/>
                  </a:cubicBezTo>
                  <a:cubicBezTo>
                    <a:pt x="2331" y="19169"/>
                    <a:pt x="2322" y="19587"/>
                    <a:pt x="2322" y="20005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90" name="Oval 5"/>
            <p:cNvSpPr/>
            <p:nvPr/>
          </p:nvSpPr>
          <p:spPr>
            <a:xfrm>
              <a:off x="3989685" y="1298897"/>
              <a:ext cx="1194171" cy="1100172"/>
            </a:xfrm>
            <a:prstGeom prst="ellipse">
              <a:avLst/>
            </a:prstGeom>
            <a:solidFill>
              <a:srgbClr val="6D6D6D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91" name="Rectangle 6"/>
            <p:cNvSpPr/>
            <p:nvPr/>
          </p:nvSpPr>
          <p:spPr>
            <a:xfrm>
              <a:off x="4664651" y="1155398"/>
              <a:ext cx="3945955" cy="143501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92" name="Rectangle 7"/>
            <p:cNvSpPr/>
            <p:nvPr/>
          </p:nvSpPr>
          <p:spPr>
            <a:xfrm>
              <a:off x="4609270" y="2399068"/>
              <a:ext cx="3994414" cy="143501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93" name="Oval 8"/>
            <p:cNvSpPr/>
            <p:nvPr/>
          </p:nvSpPr>
          <p:spPr>
            <a:xfrm>
              <a:off x="5703060" y="1298897"/>
              <a:ext cx="1194171" cy="1100172"/>
            </a:xfrm>
            <a:prstGeom prst="ellipse">
              <a:avLst/>
            </a:prstGeom>
            <a:solidFill>
              <a:srgbClr val="6D6D6D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94" name="Oval 13"/>
            <p:cNvSpPr/>
            <p:nvPr/>
          </p:nvSpPr>
          <p:spPr>
            <a:xfrm>
              <a:off x="7364515" y="1298897"/>
              <a:ext cx="1194171" cy="1100172"/>
            </a:xfrm>
            <a:prstGeom prst="ellipse">
              <a:avLst/>
            </a:prstGeom>
            <a:solidFill>
              <a:srgbClr val="6D6D6D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999" name="Group 25"/>
            <p:cNvGrpSpPr/>
            <p:nvPr/>
          </p:nvGrpSpPr>
          <p:grpSpPr>
            <a:xfrm>
              <a:off x="4872343" y="1735244"/>
              <a:ext cx="271833" cy="249267"/>
              <a:chOff x="0" y="0"/>
              <a:chExt cx="271831" cy="249266"/>
            </a:xfrm>
          </p:grpSpPr>
          <p:sp>
            <p:nvSpPr>
              <p:cNvPr id="995" name="Block Arc 26"/>
              <p:cNvSpPr/>
              <p:nvPr/>
            </p:nvSpPr>
            <p:spPr>
              <a:xfrm rot="16200000">
                <a:off x="-17144" y="17143"/>
                <a:ext cx="241970" cy="2076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0" y="9671"/>
                      <a:pt x="4835" y="0"/>
                      <a:pt x="10800" y="0"/>
                    </a:cubicBezTo>
                    <a:cubicBezTo>
                      <a:pt x="16765" y="0"/>
                      <a:pt x="21600" y="9671"/>
                      <a:pt x="21600" y="21600"/>
                    </a:cubicBezTo>
                    <a:lnTo>
                      <a:pt x="16200" y="21600"/>
                    </a:lnTo>
                    <a:cubicBezTo>
                      <a:pt x="16200" y="13145"/>
                      <a:pt x="13782" y="6291"/>
                      <a:pt x="10800" y="6291"/>
                    </a:cubicBezTo>
                    <a:cubicBezTo>
                      <a:pt x="7818" y="6291"/>
                      <a:pt x="5400" y="13145"/>
                      <a:pt x="54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grpSp>
            <p:nvGrpSpPr>
              <p:cNvPr id="998" name="Group 23"/>
              <p:cNvGrpSpPr/>
              <p:nvPr/>
            </p:nvGrpSpPr>
            <p:grpSpPr>
              <a:xfrm>
                <a:off x="185529" y="1"/>
                <a:ext cx="86303" cy="249266"/>
                <a:chOff x="0" y="0"/>
                <a:chExt cx="86302" cy="249264"/>
              </a:xfrm>
            </p:grpSpPr>
            <p:sp>
              <p:nvSpPr>
                <p:cNvPr id="996" name="Rectangle 28"/>
                <p:cNvSpPr/>
                <p:nvPr/>
              </p:nvSpPr>
              <p:spPr>
                <a:xfrm rot="16200000">
                  <a:off x="10411" y="173373"/>
                  <a:ext cx="68711" cy="83073"/>
                </a:xfrm>
                <a:prstGeom prst="rect">
                  <a:avLst/>
                </a:prstGeom>
                <a:solidFill>
                  <a:srgbClr val="6797CC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997" name="Rectangle 29"/>
                <p:cNvSpPr/>
                <p:nvPr/>
              </p:nvSpPr>
              <p:spPr>
                <a:xfrm rot="16200000">
                  <a:off x="7180" y="-7181"/>
                  <a:ext cx="68712" cy="83073"/>
                </a:xfrm>
                <a:prstGeom prst="rect">
                  <a:avLst/>
                </a:prstGeom>
                <a:solidFill>
                  <a:srgbClr val="FF0000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</p:grpSp>
        <p:grpSp>
          <p:nvGrpSpPr>
            <p:cNvPr id="1004" name="Group 30"/>
            <p:cNvGrpSpPr/>
            <p:nvPr/>
          </p:nvGrpSpPr>
          <p:grpSpPr>
            <a:xfrm>
              <a:off x="4456970" y="1346093"/>
              <a:ext cx="270565" cy="250435"/>
              <a:chOff x="0" y="0"/>
              <a:chExt cx="270563" cy="250434"/>
            </a:xfrm>
          </p:grpSpPr>
          <p:sp>
            <p:nvSpPr>
              <p:cNvPr id="1000" name="Block Arc 31"/>
              <p:cNvSpPr/>
              <p:nvPr/>
            </p:nvSpPr>
            <p:spPr>
              <a:xfrm rot="10800000">
                <a:off x="-1" y="59100"/>
                <a:ext cx="262644" cy="1913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0" y="9671"/>
                      <a:pt x="4835" y="0"/>
                      <a:pt x="10800" y="0"/>
                    </a:cubicBezTo>
                    <a:cubicBezTo>
                      <a:pt x="16765" y="0"/>
                      <a:pt x="21600" y="9671"/>
                      <a:pt x="21600" y="21600"/>
                    </a:cubicBezTo>
                    <a:lnTo>
                      <a:pt x="16200" y="21600"/>
                    </a:lnTo>
                    <a:cubicBezTo>
                      <a:pt x="16200" y="13764"/>
                      <a:pt x="13782" y="7412"/>
                      <a:pt x="10800" y="7412"/>
                    </a:cubicBezTo>
                    <a:cubicBezTo>
                      <a:pt x="7818" y="7412"/>
                      <a:pt x="5400" y="13764"/>
                      <a:pt x="54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grpSp>
            <p:nvGrpSpPr>
              <p:cNvPr id="1003" name="Group 23"/>
              <p:cNvGrpSpPr/>
              <p:nvPr/>
            </p:nvGrpSpPr>
            <p:grpSpPr>
              <a:xfrm>
                <a:off x="1" y="-1"/>
                <a:ext cx="270563" cy="79511"/>
                <a:chOff x="0" y="0"/>
                <a:chExt cx="270562" cy="79509"/>
              </a:xfrm>
            </p:grpSpPr>
            <p:sp>
              <p:nvSpPr>
                <p:cNvPr id="1001" name="Rectangle 33"/>
                <p:cNvSpPr/>
                <p:nvPr/>
              </p:nvSpPr>
              <p:spPr>
                <a:xfrm rot="10800000">
                  <a:off x="195981" y="-1"/>
                  <a:ext cx="74582" cy="76535"/>
                </a:xfrm>
                <a:prstGeom prst="rect">
                  <a:avLst/>
                </a:prstGeom>
                <a:solidFill>
                  <a:srgbClr val="6797CC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002" name="Rectangle 34"/>
                <p:cNvSpPr/>
                <p:nvPr/>
              </p:nvSpPr>
              <p:spPr>
                <a:xfrm rot="10800000">
                  <a:off x="0" y="2976"/>
                  <a:ext cx="74581" cy="76534"/>
                </a:xfrm>
                <a:prstGeom prst="rect">
                  <a:avLst/>
                </a:prstGeom>
                <a:solidFill>
                  <a:srgbClr val="FF0000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</p:grpSp>
        <p:grpSp>
          <p:nvGrpSpPr>
            <p:cNvPr id="1009" name="Group 35"/>
            <p:cNvGrpSpPr/>
            <p:nvPr/>
          </p:nvGrpSpPr>
          <p:grpSpPr>
            <a:xfrm>
              <a:off x="4126172" y="1925107"/>
              <a:ext cx="368814" cy="359704"/>
              <a:chOff x="0" y="0"/>
              <a:chExt cx="368812" cy="359703"/>
            </a:xfrm>
          </p:grpSpPr>
          <p:sp>
            <p:nvSpPr>
              <p:cNvPr id="1005" name="Block Arc 36"/>
              <p:cNvSpPr/>
              <p:nvPr/>
            </p:nvSpPr>
            <p:spPr>
              <a:xfrm rot="2865220">
                <a:off x="89619" y="55533"/>
                <a:ext cx="241969" cy="2076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0" y="9671"/>
                      <a:pt x="4835" y="0"/>
                      <a:pt x="10800" y="0"/>
                    </a:cubicBezTo>
                    <a:cubicBezTo>
                      <a:pt x="16765" y="0"/>
                      <a:pt x="21600" y="9671"/>
                      <a:pt x="21600" y="21600"/>
                    </a:cubicBezTo>
                    <a:lnTo>
                      <a:pt x="16200" y="21600"/>
                    </a:lnTo>
                    <a:cubicBezTo>
                      <a:pt x="16200" y="13145"/>
                      <a:pt x="13782" y="6291"/>
                      <a:pt x="10800" y="6291"/>
                    </a:cubicBezTo>
                    <a:cubicBezTo>
                      <a:pt x="7818" y="6291"/>
                      <a:pt x="5400" y="13145"/>
                      <a:pt x="54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grpSp>
            <p:nvGrpSpPr>
              <p:cNvPr id="1008" name="Group 23"/>
              <p:cNvGrpSpPr/>
              <p:nvPr/>
            </p:nvGrpSpPr>
            <p:grpSpPr>
              <a:xfrm>
                <a:off x="-1" y="121504"/>
                <a:ext cx="231473" cy="238200"/>
                <a:chOff x="0" y="0"/>
                <a:chExt cx="231471" cy="238199"/>
              </a:xfrm>
            </p:grpSpPr>
            <p:sp>
              <p:nvSpPr>
                <p:cNvPr id="1006" name="Rectangle 38"/>
                <p:cNvSpPr/>
                <p:nvPr/>
              </p:nvSpPr>
              <p:spPr>
                <a:xfrm rot="2865220">
                  <a:off x="19490" y="11821"/>
                  <a:ext cx="68711" cy="83073"/>
                </a:xfrm>
                <a:prstGeom prst="rect">
                  <a:avLst/>
                </a:prstGeom>
                <a:solidFill>
                  <a:srgbClr val="6797CC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007" name="Rectangle 39"/>
                <p:cNvSpPr/>
                <p:nvPr/>
              </p:nvSpPr>
              <p:spPr>
                <a:xfrm rot="2865220">
                  <a:off x="143271" y="143306"/>
                  <a:ext cx="68711" cy="83073"/>
                </a:xfrm>
                <a:prstGeom prst="rect">
                  <a:avLst/>
                </a:prstGeom>
                <a:solidFill>
                  <a:srgbClr val="FF0000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</p:grpSp>
        <p:grpSp>
          <p:nvGrpSpPr>
            <p:cNvPr id="1014" name="Group 40"/>
            <p:cNvGrpSpPr/>
            <p:nvPr/>
          </p:nvGrpSpPr>
          <p:grpSpPr>
            <a:xfrm>
              <a:off x="4129158" y="1409142"/>
              <a:ext cx="360644" cy="363814"/>
              <a:chOff x="0" y="0"/>
              <a:chExt cx="360643" cy="363812"/>
            </a:xfrm>
          </p:grpSpPr>
          <p:sp>
            <p:nvSpPr>
              <p:cNvPr id="1010" name="Block Arc 41"/>
              <p:cNvSpPr/>
              <p:nvPr/>
            </p:nvSpPr>
            <p:spPr>
              <a:xfrm rot="7681825">
                <a:off x="83329" y="100700"/>
                <a:ext cx="241969" cy="2076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0" y="9671"/>
                      <a:pt x="4835" y="0"/>
                      <a:pt x="10800" y="0"/>
                    </a:cubicBezTo>
                    <a:cubicBezTo>
                      <a:pt x="16765" y="0"/>
                      <a:pt x="21600" y="9671"/>
                      <a:pt x="21600" y="21600"/>
                    </a:cubicBezTo>
                    <a:lnTo>
                      <a:pt x="16200" y="21600"/>
                    </a:lnTo>
                    <a:cubicBezTo>
                      <a:pt x="16200" y="13145"/>
                      <a:pt x="13782" y="6291"/>
                      <a:pt x="10800" y="6291"/>
                    </a:cubicBezTo>
                    <a:cubicBezTo>
                      <a:pt x="7818" y="6291"/>
                      <a:pt x="5400" y="13145"/>
                      <a:pt x="54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grpSp>
            <p:nvGrpSpPr>
              <p:cNvPr id="1013" name="Group 23"/>
              <p:cNvGrpSpPr/>
              <p:nvPr/>
            </p:nvGrpSpPr>
            <p:grpSpPr>
              <a:xfrm>
                <a:off x="0" y="0"/>
                <a:ext cx="216457" cy="249511"/>
                <a:chOff x="0" y="0"/>
                <a:chExt cx="216456" cy="249510"/>
              </a:xfrm>
            </p:grpSpPr>
            <p:sp>
              <p:nvSpPr>
                <p:cNvPr id="1011" name="Rectangle 43"/>
                <p:cNvSpPr/>
                <p:nvPr/>
              </p:nvSpPr>
              <p:spPr>
                <a:xfrm rot="7681825">
                  <a:off x="128218" y="11114"/>
                  <a:ext cx="68711" cy="83073"/>
                </a:xfrm>
                <a:prstGeom prst="rect">
                  <a:avLst/>
                </a:prstGeom>
                <a:solidFill>
                  <a:srgbClr val="6797CC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012" name="Rectangle 44"/>
                <p:cNvSpPr/>
                <p:nvPr/>
              </p:nvSpPr>
              <p:spPr>
                <a:xfrm rot="7681825">
                  <a:off x="19527" y="155324"/>
                  <a:ext cx="68711" cy="83073"/>
                </a:xfrm>
                <a:prstGeom prst="rect">
                  <a:avLst/>
                </a:prstGeom>
                <a:solidFill>
                  <a:srgbClr val="FF0000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</p:grpSp>
        <p:grpSp>
          <p:nvGrpSpPr>
            <p:cNvPr id="1019" name="Group 45"/>
            <p:cNvGrpSpPr/>
            <p:nvPr/>
          </p:nvGrpSpPr>
          <p:grpSpPr>
            <a:xfrm>
              <a:off x="4689074" y="1412639"/>
              <a:ext cx="368799" cy="359507"/>
              <a:chOff x="0" y="0"/>
              <a:chExt cx="368798" cy="359505"/>
            </a:xfrm>
          </p:grpSpPr>
          <p:sp>
            <p:nvSpPr>
              <p:cNvPr id="1015" name="Block Arc 46"/>
              <p:cNvSpPr/>
              <p:nvPr/>
            </p:nvSpPr>
            <p:spPr>
              <a:xfrm rot="13683562">
                <a:off x="37117" y="96269"/>
                <a:ext cx="241969" cy="2076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0" y="9671"/>
                      <a:pt x="4835" y="0"/>
                      <a:pt x="10800" y="0"/>
                    </a:cubicBezTo>
                    <a:cubicBezTo>
                      <a:pt x="16765" y="0"/>
                      <a:pt x="21600" y="9671"/>
                      <a:pt x="21600" y="21600"/>
                    </a:cubicBezTo>
                    <a:lnTo>
                      <a:pt x="16200" y="21600"/>
                    </a:lnTo>
                    <a:cubicBezTo>
                      <a:pt x="16200" y="13145"/>
                      <a:pt x="13782" y="6291"/>
                      <a:pt x="10800" y="6291"/>
                    </a:cubicBezTo>
                    <a:cubicBezTo>
                      <a:pt x="7818" y="6291"/>
                      <a:pt x="5400" y="13145"/>
                      <a:pt x="54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grpSp>
            <p:nvGrpSpPr>
              <p:cNvPr id="1018" name="Group 23"/>
              <p:cNvGrpSpPr/>
              <p:nvPr/>
            </p:nvGrpSpPr>
            <p:grpSpPr>
              <a:xfrm>
                <a:off x="138004" y="0"/>
                <a:ext cx="230795" cy="238775"/>
                <a:chOff x="0" y="0"/>
                <a:chExt cx="230793" cy="238774"/>
              </a:xfrm>
            </p:grpSpPr>
            <p:sp>
              <p:nvSpPr>
                <p:cNvPr id="1016" name="Rectangle 48"/>
                <p:cNvSpPr/>
                <p:nvPr/>
              </p:nvSpPr>
              <p:spPr>
                <a:xfrm rot="13683562">
                  <a:off x="142580" y="143923"/>
                  <a:ext cx="68711" cy="83073"/>
                </a:xfrm>
                <a:prstGeom prst="rect">
                  <a:avLst/>
                </a:prstGeom>
                <a:solidFill>
                  <a:srgbClr val="6797CC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017" name="Rectangle 49"/>
                <p:cNvSpPr/>
                <p:nvPr/>
              </p:nvSpPr>
              <p:spPr>
                <a:xfrm rot="13683562">
                  <a:off x="19502" y="11779"/>
                  <a:ext cx="68711" cy="83073"/>
                </a:xfrm>
                <a:prstGeom prst="rect">
                  <a:avLst/>
                </a:prstGeom>
                <a:solidFill>
                  <a:srgbClr val="FF0000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</p:grpSp>
        <p:grpSp>
          <p:nvGrpSpPr>
            <p:cNvPr id="1024" name="Group 50"/>
            <p:cNvGrpSpPr/>
            <p:nvPr/>
          </p:nvGrpSpPr>
          <p:grpSpPr>
            <a:xfrm>
              <a:off x="4680039" y="1934346"/>
              <a:ext cx="360773" cy="368269"/>
              <a:chOff x="0" y="0"/>
              <a:chExt cx="360771" cy="368268"/>
            </a:xfrm>
          </p:grpSpPr>
          <p:sp>
            <p:nvSpPr>
              <p:cNvPr id="1020" name="Block Arc 51"/>
              <p:cNvSpPr/>
              <p:nvPr/>
            </p:nvSpPr>
            <p:spPr>
              <a:xfrm rot="18928947">
                <a:off x="29390" y="64619"/>
                <a:ext cx="262643" cy="1913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0" y="9671"/>
                      <a:pt x="4835" y="0"/>
                      <a:pt x="10800" y="0"/>
                    </a:cubicBezTo>
                    <a:cubicBezTo>
                      <a:pt x="16765" y="0"/>
                      <a:pt x="21600" y="9671"/>
                      <a:pt x="21600" y="21600"/>
                    </a:cubicBezTo>
                    <a:lnTo>
                      <a:pt x="16200" y="21600"/>
                    </a:lnTo>
                    <a:cubicBezTo>
                      <a:pt x="16200" y="13764"/>
                      <a:pt x="13782" y="7412"/>
                      <a:pt x="10800" y="7412"/>
                    </a:cubicBezTo>
                    <a:cubicBezTo>
                      <a:pt x="7818" y="7412"/>
                      <a:pt x="5400" y="13764"/>
                      <a:pt x="54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grpSp>
            <p:nvGrpSpPr>
              <p:cNvPr id="1023" name="Group 23"/>
              <p:cNvGrpSpPr/>
              <p:nvPr/>
            </p:nvGrpSpPr>
            <p:grpSpPr>
              <a:xfrm>
                <a:off x="116278" y="121876"/>
                <a:ext cx="244494" cy="246393"/>
                <a:chOff x="0" y="0"/>
                <a:chExt cx="244493" cy="246391"/>
              </a:xfrm>
            </p:grpSpPr>
            <p:sp>
              <p:nvSpPr>
                <p:cNvPr id="1021" name="Rectangle 53"/>
                <p:cNvSpPr/>
                <p:nvPr/>
              </p:nvSpPr>
              <p:spPr>
                <a:xfrm rot="18928947">
                  <a:off x="16128" y="154694"/>
                  <a:ext cx="74582" cy="76534"/>
                </a:xfrm>
                <a:prstGeom prst="rect">
                  <a:avLst/>
                </a:prstGeom>
                <a:solidFill>
                  <a:srgbClr val="6797CC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022" name="Rectangle 54"/>
                <p:cNvSpPr/>
                <p:nvPr/>
              </p:nvSpPr>
              <p:spPr>
                <a:xfrm rot="18928947">
                  <a:off x="153783" y="15164"/>
                  <a:ext cx="74582" cy="76534"/>
                </a:xfrm>
                <a:prstGeom prst="rect">
                  <a:avLst/>
                </a:prstGeom>
                <a:solidFill>
                  <a:srgbClr val="FF0000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</p:grpSp>
        <p:grpSp>
          <p:nvGrpSpPr>
            <p:cNvPr id="1029" name="Group 55"/>
            <p:cNvGrpSpPr/>
            <p:nvPr/>
          </p:nvGrpSpPr>
          <p:grpSpPr>
            <a:xfrm>
              <a:off x="4428698" y="2106752"/>
              <a:ext cx="270565" cy="250436"/>
              <a:chOff x="0" y="0"/>
              <a:chExt cx="270563" cy="250434"/>
            </a:xfrm>
          </p:grpSpPr>
          <p:sp>
            <p:nvSpPr>
              <p:cNvPr id="1025" name="Block Arc 56"/>
              <p:cNvSpPr/>
              <p:nvPr/>
            </p:nvSpPr>
            <p:spPr>
              <a:xfrm>
                <a:off x="7921" y="0"/>
                <a:ext cx="262643" cy="1913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0" y="9671"/>
                      <a:pt x="4835" y="0"/>
                      <a:pt x="10800" y="0"/>
                    </a:cubicBezTo>
                    <a:cubicBezTo>
                      <a:pt x="16765" y="0"/>
                      <a:pt x="21600" y="9671"/>
                      <a:pt x="21600" y="21600"/>
                    </a:cubicBezTo>
                    <a:lnTo>
                      <a:pt x="16200" y="21600"/>
                    </a:lnTo>
                    <a:cubicBezTo>
                      <a:pt x="16200" y="13764"/>
                      <a:pt x="13782" y="7412"/>
                      <a:pt x="10800" y="7412"/>
                    </a:cubicBezTo>
                    <a:cubicBezTo>
                      <a:pt x="7818" y="7412"/>
                      <a:pt x="5400" y="13764"/>
                      <a:pt x="54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grpSp>
            <p:nvGrpSpPr>
              <p:cNvPr id="1028" name="Group 23"/>
              <p:cNvGrpSpPr/>
              <p:nvPr/>
            </p:nvGrpSpPr>
            <p:grpSpPr>
              <a:xfrm>
                <a:off x="0" y="170925"/>
                <a:ext cx="270563" cy="79510"/>
                <a:chOff x="0" y="0"/>
                <a:chExt cx="270562" cy="79509"/>
              </a:xfrm>
            </p:grpSpPr>
            <p:sp>
              <p:nvSpPr>
                <p:cNvPr id="1026" name="Rectangle 58"/>
                <p:cNvSpPr/>
                <p:nvPr/>
              </p:nvSpPr>
              <p:spPr>
                <a:xfrm>
                  <a:off x="0" y="2976"/>
                  <a:ext cx="74581" cy="76534"/>
                </a:xfrm>
                <a:prstGeom prst="rect">
                  <a:avLst/>
                </a:prstGeom>
                <a:solidFill>
                  <a:srgbClr val="6797CC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027" name="Rectangle 59"/>
                <p:cNvSpPr/>
                <p:nvPr/>
              </p:nvSpPr>
              <p:spPr>
                <a:xfrm>
                  <a:off x="195981" y="-1"/>
                  <a:ext cx="74582" cy="76534"/>
                </a:xfrm>
                <a:prstGeom prst="rect">
                  <a:avLst/>
                </a:prstGeom>
                <a:solidFill>
                  <a:srgbClr val="FF0000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</p:grpSp>
        <p:grpSp>
          <p:nvGrpSpPr>
            <p:cNvPr id="1034" name="Group 61"/>
            <p:cNvGrpSpPr/>
            <p:nvPr/>
          </p:nvGrpSpPr>
          <p:grpSpPr>
            <a:xfrm>
              <a:off x="4052453" y="1729931"/>
              <a:ext cx="271833" cy="249267"/>
              <a:chOff x="0" y="0"/>
              <a:chExt cx="271831" cy="249266"/>
            </a:xfrm>
          </p:grpSpPr>
          <p:sp>
            <p:nvSpPr>
              <p:cNvPr id="1030" name="Block Arc 62"/>
              <p:cNvSpPr/>
              <p:nvPr/>
            </p:nvSpPr>
            <p:spPr>
              <a:xfrm rot="5400000">
                <a:off x="47006" y="24441"/>
                <a:ext cx="241969" cy="2076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0" y="9671"/>
                      <a:pt x="4835" y="0"/>
                      <a:pt x="10800" y="0"/>
                    </a:cubicBezTo>
                    <a:cubicBezTo>
                      <a:pt x="16765" y="0"/>
                      <a:pt x="21600" y="9671"/>
                      <a:pt x="21600" y="21600"/>
                    </a:cubicBezTo>
                    <a:lnTo>
                      <a:pt x="16200" y="21600"/>
                    </a:lnTo>
                    <a:cubicBezTo>
                      <a:pt x="16200" y="13145"/>
                      <a:pt x="13782" y="6291"/>
                      <a:pt x="10800" y="6291"/>
                    </a:cubicBezTo>
                    <a:cubicBezTo>
                      <a:pt x="7818" y="6291"/>
                      <a:pt x="5400" y="13145"/>
                      <a:pt x="540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grpSp>
            <p:nvGrpSpPr>
              <p:cNvPr id="1033" name="Group 23"/>
              <p:cNvGrpSpPr/>
              <p:nvPr/>
            </p:nvGrpSpPr>
            <p:grpSpPr>
              <a:xfrm>
                <a:off x="0" y="-1"/>
                <a:ext cx="86303" cy="249266"/>
                <a:chOff x="0" y="0"/>
                <a:chExt cx="86302" cy="249264"/>
              </a:xfrm>
            </p:grpSpPr>
            <p:sp>
              <p:nvSpPr>
                <p:cNvPr id="1031" name="Rectangle 64"/>
                <p:cNvSpPr/>
                <p:nvPr/>
              </p:nvSpPr>
              <p:spPr>
                <a:xfrm rot="5400000">
                  <a:off x="7180" y="-7181"/>
                  <a:ext cx="68712" cy="83073"/>
                </a:xfrm>
                <a:prstGeom prst="rect">
                  <a:avLst/>
                </a:prstGeom>
                <a:solidFill>
                  <a:srgbClr val="6797CC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032" name="Rectangle 65"/>
                <p:cNvSpPr/>
                <p:nvPr/>
              </p:nvSpPr>
              <p:spPr>
                <a:xfrm rot="5400000">
                  <a:off x="10411" y="173373"/>
                  <a:ext cx="68711" cy="83073"/>
                </a:xfrm>
                <a:prstGeom prst="rect">
                  <a:avLst/>
                </a:prstGeom>
                <a:solidFill>
                  <a:srgbClr val="FF0000"/>
                </a:solidFill>
                <a:ln w="127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</p:grpSp>
        <p:sp>
          <p:nvSpPr>
            <p:cNvPr id="1035" name="Rectangle 69"/>
            <p:cNvSpPr/>
            <p:nvPr/>
          </p:nvSpPr>
          <p:spPr>
            <a:xfrm rot="20383469">
              <a:off x="2447857" y="648616"/>
              <a:ext cx="1579788" cy="168862"/>
            </a:xfrm>
            <a:prstGeom prst="rect">
              <a:avLst/>
            </a:prstGeom>
            <a:solidFill>
              <a:srgbClr val="6D6D6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1038" name="Cloud 72"/>
            <p:cNvGrpSpPr/>
            <p:nvPr/>
          </p:nvGrpSpPr>
          <p:grpSpPr>
            <a:xfrm>
              <a:off x="5383602" y="917002"/>
              <a:ext cx="415916" cy="239634"/>
              <a:chOff x="0" y="0"/>
              <a:chExt cx="415914" cy="239632"/>
            </a:xfrm>
          </p:grpSpPr>
          <p:sp>
            <p:nvSpPr>
              <p:cNvPr id="1036" name="Shape"/>
              <p:cNvSpPr/>
              <p:nvPr/>
            </p:nvSpPr>
            <p:spPr>
              <a:xfrm>
                <a:off x="0" y="-1"/>
                <a:ext cx="415915" cy="2396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9" h="20684" extrusionOk="0">
                    <a:moveTo>
                      <a:pt x="1901" y="6800"/>
                    </a:moveTo>
                    <a:cubicBezTo>
                      <a:pt x="1658" y="4397"/>
                      <a:pt x="2907" y="2184"/>
                      <a:pt x="4691" y="1857"/>
                    </a:cubicBezTo>
                    <a:cubicBezTo>
                      <a:pt x="5414" y="1724"/>
                      <a:pt x="6149" y="1922"/>
                      <a:pt x="6778" y="2419"/>
                    </a:cubicBezTo>
                    <a:cubicBezTo>
                      <a:pt x="7445" y="725"/>
                      <a:pt x="9003" y="82"/>
                      <a:pt x="10259" y="981"/>
                    </a:cubicBezTo>
                    <a:cubicBezTo>
                      <a:pt x="10478" y="1139"/>
                      <a:pt x="10680" y="1338"/>
                      <a:pt x="10857" y="1573"/>
                    </a:cubicBezTo>
                    <a:cubicBezTo>
                      <a:pt x="11377" y="169"/>
                      <a:pt x="12642" y="-401"/>
                      <a:pt x="13683" y="299"/>
                    </a:cubicBezTo>
                    <a:cubicBezTo>
                      <a:pt x="13971" y="493"/>
                      <a:pt x="14223" y="774"/>
                      <a:pt x="14418" y="1119"/>
                    </a:cubicBezTo>
                    <a:cubicBezTo>
                      <a:pt x="15255" y="-209"/>
                      <a:pt x="16734" y="-373"/>
                      <a:pt x="17722" y="753"/>
                    </a:cubicBezTo>
                    <a:cubicBezTo>
                      <a:pt x="18137" y="1226"/>
                      <a:pt x="18417" y="1878"/>
                      <a:pt x="18513" y="2598"/>
                    </a:cubicBezTo>
                    <a:cubicBezTo>
                      <a:pt x="19885" y="3102"/>
                      <a:pt x="20694" y="5013"/>
                      <a:pt x="20321" y="6865"/>
                    </a:cubicBezTo>
                    <a:cubicBezTo>
                      <a:pt x="20289" y="7020"/>
                      <a:pt x="20250" y="7173"/>
                      <a:pt x="20203" y="7321"/>
                    </a:cubicBezTo>
                    <a:cubicBezTo>
                      <a:pt x="21303" y="9251"/>
                      <a:pt x="21034" y="12017"/>
                      <a:pt x="19601" y="13499"/>
                    </a:cubicBezTo>
                    <a:cubicBezTo>
                      <a:pt x="19156" y="13961"/>
                      <a:pt x="18629" y="14259"/>
                      <a:pt x="18072" y="14367"/>
                    </a:cubicBezTo>
                    <a:cubicBezTo>
                      <a:pt x="18072" y="16443"/>
                      <a:pt x="16822" y="18126"/>
                      <a:pt x="15280" y="18126"/>
                    </a:cubicBezTo>
                    <a:cubicBezTo>
                      <a:pt x="14757" y="18126"/>
                      <a:pt x="14245" y="17928"/>
                      <a:pt x="13801" y="17556"/>
                    </a:cubicBezTo>
                    <a:cubicBezTo>
                      <a:pt x="13280" y="19883"/>
                      <a:pt x="11460" y="21199"/>
                      <a:pt x="9738" y="20494"/>
                    </a:cubicBezTo>
                    <a:cubicBezTo>
                      <a:pt x="9016" y="20199"/>
                      <a:pt x="8392" y="19574"/>
                      <a:pt x="7973" y="18727"/>
                    </a:cubicBezTo>
                    <a:cubicBezTo>
                      <a:pt x="6209" y="20160"/>
                      <a:pt x="3920" y="19389"/>
                      <a:pt x="2859" y="17004"/>
                    </a:cubicBezTo>
                    <a:cubicBezTo>
                      <a:pt x="2846" y="16974"/>
                      <a:pt x="2833" y="16944"/>
                      <a:pt x="2820" y="16914"/>
                    </a:cubicBezTo>
                    <a:cubicBezTo>
                      <a:pt x="1666" y="17096"/>
                      <a:pt x="620" y="15986"/>
                      <a:pt x="485" y="14435"/>
                    </a:cubicBezTo>
                    <a:cubicBezTo>
                      <a:pt x="412" y="13608"/>
                      <a:pt x="615" y="12780"/>
                      <a:pt x="1038" y="12172"/>
                    </a:cubicBezTo>
                    <a:cubicBezTo>
                      <a:pt x="39" y="11379"/>
                      <a:pt x="-297" y="9639"/>
                      <a:pt x="288" y="8285"/>
                    </a:cubicBezTo>
                    <a:cubicBezTo>
                      <a:pt x="626" y="7504"/>
                      <a:pt x="1218" y="6988"/>
                      <a:pt x="1883" y="6895"/>
                    </a:cubicBezTo>
                    <a:close/>
                  </a:path>
                </a:pathLst>
              </a:custGeom>
              <a:solidFill>
                <a:srgbClr val="4E5768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037" name="Shape"/>
              <p:cNvSpPr/>
              <p:nvPr/>
            </p:nvSpPr>
            <p:spPr>
              <a:xfrm>
                <a:off x="21119" y="12185"/>
                <a:ext cx="381117" cy="2034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80" y="14010"/>
                    </a:moveTo>
                    <a:cubicBezTo>
                      <a:pt x="899" y="14066"/>
                      <a:pt x="417" y="13902"/>
                      <a:pt x="0" y="13542"/>
                    </a:cubicBezTo>
                    <a:moveTo>
                      <a:pt x="2598" y="19137"/>
                    </a:moveTo>
                    <a:cubicBezTo>
                      <a:pt x="2405" y="19250"/>
                      <a:pt x="2202" y="19325"/>
                      <a:pt x="1994" y="19361"/>
                    </a:cubicBezTo>
                    <a:moveTo>
                      <a:pt x="7802" y="21600"/>
                    </a:moveTo>
                    <a:cubicBezTo>
                      <a:pt x="7657" y="21279"/>
                      <a:pt x="7535" y="20936"/>
                      <a:pt x="7438" y="20577"/>
                    </a:cubicBezTo>
                    <a:moveTo>
                      <a:pt x="14532" y="19050"/>
                    </a:moveTo>
                    <a:cubicBezTo>
                      <a:pt x="14510" y="19430"/>
                      <a:pt x="14462" y="19806"/>
                      <a:pt x="14386" y="20172"/>
                    </a:cubicBezTo>
                    <a:moveTo>
                      <a:pt x="17421" y="12116"/>
                    </a:moveTo>
                    <a:cubicBezTo>
                      <a:pt x="18505" y="12890"/>
                      <a:pt x="19193" y="14504"/>
                      <a:pt x="19193" y="16273"/>
                    </a:cubicBezTo>
                    <a:moveTo>
                      <a:pt x="21600" y="7649"/>
                    </a:moveTo>
                    <a:cubicBezTo>
                      <a:pt x="21423" y="8256"/>
                      <a:pt x="21153" y="8794"/>
                      <a:pt x="20811" y="9222"/>
                    </a:cubicBezTo>
                    <a:moveTo>
                      <a:pt x="19707" y="1814"/>
                    </a:moveTo>
                    <a:cubicBezTo>
                      <a:pt x="19737" y="2059"/>
                      <a:pt x="19751" y="2307"/>
                      <a:pt x="19749" y="2556"/>
                    </a:cubicBezTo>
                    <a:moveTo>
                      <a:pt x="14668" y="947"/>
                    </a:moveTo>
                    <a:cubicBezTo>
                      <a:pt x="14771" y="605"/>
                      <a:pt x="14907" y="286"/>
                      <a:pt x="15073" y="0"/>
                    </a:cubicBezTo>
                    <a:moveTo>
                      <a:pt x="10888" y="1399"/>
                    </a:moveTo>
                    <a:cubicBezTo>
                      <a:pt x="10930" y="1115"/>
                      <a:pt x="10996" y="841"/>
                      <a:pt x="11084" y="582"/>
                    </a:cubicBezTo>
                    <a:moveTo>
                      <a:pt x="6452" y="1676"/>
                    </a:moveTo>
                    <a:cubicBezTo>
                      <a:pt x="6709" y="1897"/>
                      <a:pt x="6947" y="2163"/>
                      <a:pt x="7160" y="2469"/>
                    </a:cubicBezTo>
                    <a:moveTo>
                      <a:pt x="1072" y="7905"/>
                    </a:moveTo>
                    <a:cubicBezTo>
                      <a:pt x="1016" y="7632"/>
                      <a:pt x="974" y="7353"/>
                      <a:pt x="948" y="7071"/>
                    </a:cubicBez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1041" name="Cloud 73"/>
            <p:cNvGrpSpPr/>
            <p:nvPr/>
          </p:nvGrpSpPr>
          <p:grpSpPr>
            <a:xfrm>
              <a:off x="6629692" y="917002"/>
              <a:ext cx="415916" cy="239634"/>
              <a:chOff x="0" y="0"/>
              <a:chExt cx="415914" cy="239632"/>
            </a:xfrm>
          </p:grpSpPr>
          <p:sp>
            <p:nvSpPr>
              <p:cNvPr id="1039" name="Shape"/>
              <p:cNvSpPr/>
              <p:nvPr/>
            </p:nvSpPr>
            <p:spPr>
              <a:xfrm>
                <a:off x="0" y="-1"/>
                <a:ext cx="415915" cy="2396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9" h="20684" extrusionOk="0">
                    <a:moveTo>
                      <a:pt x="1901" y="6800"/>
                    </a:moveTo>
                    <a:cubicBezTo>
                      <a:pt x="1658" y="4397"/>
                      <a:pt x="2907" y="2184"/>
                      <a:pt x="4691" y="1857"/>
                    </a:cubicBezTo>
                    <a:cubicBezTo>
                      <a:pt x="5414" y="1724"/>
                      <a:pt x="6149" y="1922"/>
                      <a:pt x="6778" y="2419"/>
                    </a:cubicBezTo>
                    <a:cubicBezTo>
                      <a:pt x="7445" y="725"/>
                      <a:pt x="9003" y="82"/>
                      <a:pt x="10259" y="981"/>
                    </a:cubicBezTo>
                    <a:cubicBezTo>
                      <a:pt x="10478" y="1139"/>
                      <a:pt x="10680" y="1338"/>
                      <a:pt x="10857" y="1573"/>
                    </a:cubicBezTo>
                    <a:cubicBezTo>
                      <a:pt x="11377" y="169"/>
                      <a:pt x="12642" y="-401"/>
                      <a:pt x="13683" y="299"/>
                    </a:cubicBezTo>
                    <a:cubicBezTo>
                      <a:pt x="13971" y="493"/>
                      <a:pt x="14223" y="774"/>
                      <a:pt x="14418" y="1119"/>
                    </a:cubicBezTo>
                    <a:cubicBezTo>
                      <a:pt x="15255" y="-209"/>
                      <a:pt x="16734" y="-373"/>
                      <a:pt x="17722" y="753"/>
                    </a:cubicBezTo>
                    <a:cubicBezTo>
                      <a:pt x="18137" y="1226"/>
                      <a:pt x="18417" y="1878"/>
                      <a:pt x="18513" y="2598"/>
                    </a:cubicBezTo>
                    <a:cubicBezTo>
                      <a:pt x="19885" y="3102"/>
                      <a:pt x="20694" y="5013"/>
                      <a:pt x="20321" y="6865"/>
                    </a:cubicBezTo>
                    <a:cubicBezTo>
                      <a:pt x="20289" y="7020"/>
                      <a:pt x="20250" y="7173"/>
                      <a:pt x="20203" y="7321"/>
                    </a:cubicBezTo>
                    <a:cubicBezTo>
                      <a:pt x="21303" y="9251"/>
                      <a:pt x="21034" y="12017"/>
                      <a:pt x="19601" y="13499"/>
                    </a:cubicBezTo>
                    <a:cubicBezTo>
                      <a:pt x="19156" y="13961"/>
                      <a:pt x="18629" y="14259"/>
                      <a:pt x="18072" y="14367"/>
                    </a:cubicBezTo>
                    <a:cubicBezTo>
                      <a:pt x="18072" y="16443"/>
                      <a:pt x="16822" y="18126"/>
                      <a:pt x="15280" y="18126"/>
                    </a:cubicBezTo>
                    <a:cubicBezTo>
                      <a:pt x="14757" y="18126"/>
                      <a:pt x="14245" y="17928"/>
                      <a:pt x="13801" y="17556"/>
                    </a:cubicBezTo>
                    <a:cubicBezTo>
                      <a:pt x="13280" y="19883"/>
                      <a:pt x="11460" y="21199"/>
                      <a:pt x="9738" y="20494"/>
                    </a:cubicBezTo>
                    <a:cubicBezTo>
                      <a:pt x="9016" y="20199"/>
                      <a:pt x="8392" y="19574"/>
                      <a:pt x="7973" y="18727"/>
                    </a:cubicBezTo>
                    <a:cubicBezTo>
                      <a:pt x="6209" y="20160"/>
                      <a:pt x="3920" y="19389"/>
                      <a:pt x="2859" y="17004"/>
                    </a:cubicBezTo>
                    <a:cubicBezTo>
                      <a:pt x="2846" y="16974"/>
                      <a:pt x="2833" y="16944"/>
                      <a:pt x="2820" y="16914"/>
                    </a:cubicBezTo>
                    <a:cubicBezTo>
                      <a:pt x="1666" y="17096"/>
                      <a:pt x="620" y="15986"/>
                      <a:pt x="485" y="14435"/>
                    </a:cubicBezTo>
                    <a:cubicBezTo>
                      <a:pt x="412" y="13608"/>
                      <a:pt x="615" y="12780"/>
                      <a:pt x="1038" y="12172"/>
                    </a:cubicBezTo>
                    <a:cubicBezTo>
                      <a:pt x="39" y="11379"/>
                      <a:pt x="-297" y="9639"/>
                      <a:pt x="288" y="8285"/>
                    </a:cubicBezTo>
                    <a:cubicBezTo>
                      <a:pt x="626" y="7504"/>
                      <a:pt x="1218" y="6988"/>
                      <a:pt x="1883" y="6895"/>
                    </a:cubicBezTo>
                    <a:close/>
                  </a:path>
                </a:pathLst>
              </a:custGeom>
              <a:solidFill>
                <a:srgbClr val="4E5768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040" name="Shape"/>
              <p:cNvSpPr/>
              <p:nvPr/>
            </p:nvSpPr>
            <p:spPr>
              <a:xfrm>
                <a:off x="21119" y="12185"/>
                <a:ext cx="381117" cy="2034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80" y="14010"/>
                    </a:moveTo>
                    <a:cubicBezTo>
                      <a:pt x="899" y="14066"/>
                      <a:pt x="417" y="13902"/>
                      <a:pt x="0" y="13542"/>
                    </a:cubicBezTo>
                    <a:moveTo>
                      <a:pt x="2598" y="19137"/>
                    </a:moveTo>
                    <a:cubicBezTo>
                      <a:pt x="2405" y="19250"/>
                      <a:pt x="2202" y="19325"/>
                      <a:pt x="1994" y="19361"/>
                    </a:cubicBezTo>
                    <a:moveTo>
                      <a:pt x="7802" y="21600"/>
                    </a:moveTo>
                    <a:cubicBezTo>
                      <a:pt x="7657" y="21279"/>
                      <a:pt x="7535" y="20936"/>
                      <a:pt x="7438" y="20577"/>
                    </a:cubicBezTo>
                    <a:moveTo>
                      <a:pt x="14532" y="19050"/>
                    </a:moveTo>
                    <a:cubicBezTo>
                      <a:pt x="14510" y="19430"/>
                      <a:pt x="14462" y="19806"/>
                      <a:pt x="14386" y="20172"/>
                    </a:cubicBezTo>
                    <a:moveTo>
                      <a:pt x="17421" y="12116"/>
                    </a:moveTo>
                    <a:cubicBezTo>
                      <a:pt x="18505" y="12890"/>
                      <a:pt x="19193" y="14504"/>
                      <a:pt x="19193" y="16273"/>
                    </a:cubicBezTo>
                    <a:moveTo>
                      <a:pt x="21600" y="7649"/>
                    </a:moveTo>
                    <a:cubicBezTo>
                      <a:pt x="21423" y="8256"/>
                      <a:pt x="21153" y="8794"/>
                      <a:pt x="20811" y="9222"/>
                    </a:cubicBezTo>
                    <a:moveTo>
                      <a:pt x="19707" y="1814"/>
                    </a:moveTo>
                    <a:cubicBezTo>
                      <a:pt x="19737" y="2059"/>
                      <a:pt x="19751" y="2307"/>
                      <a:pt x="19749" y="2556"/>
                    </a:cubicBezTo>
                    <a:moveTo>
                      <a:pt x="14668" y="947"/>
                    </a:moveTo>
                    <a:cubicBezTo>
                      <a:pt x="14771" y="605"/>
                      <a:pt x="14907" y="286"/>
                      <a:pt x="15073" y="0"/>
                    </a:cubicBezTo>
                    <a:moveTo>
                      <a:pt x="10888" y="1399"/>
                    </a:moveTo>
                    <a:cubicBezTo>
                      <a:pt x="10930" y="1115"/>
                      <a:pt x="10996" y="841"/>
                      <a:pt x="11084" y="582"/>
                    </a:cubicBezTo>
                    <a:moveTo>
                      <a:pt x="6452" y="1676"/>
                    </a:moveTo>
                    <a:cubicBezTo>
                      <a:pt x="6709" y="1897"/>
                      <a:pt x="6947" y="2163"/>
                      <a:pt x="7160" y="2469"/>
                    </a:cubicBezTo>
                    <a:moveTo>
                      <a:pt x="1072" y="7905"/>
                    </a:moveTo>
                    <a:cubicBezTo>
                      <a:pt x="1016" y="7632"/>
                      <a:pt x="974" y="7353"/>
                      <a:pt x="948" y="7071"/>
                    </a:cubicBez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1044" name="Cloud 75"/>
            <p:cNvGrpSpPr/>
            <p:nvPr/>
          </p:nvGrpSpPr>
          <p:grpSpPr>
            <a:xfrm>
              <a:off x="7979625" y="917002"/>
              <a:ext cx="415915" cy="239634"/>
              <a:chOff x="0" y="0"/>
              <a:chExt cx="415914" cy="239632"/>
            </a:xfrm>
          </p:grpSpPr>
          <p:sp>
            <p:nvSpPr>
              <p:cNvPr id="1042" name="Shape"/>
              <p:cNvSpPr/>
              <p:nvPr/>
            </p:nvSpPr>
            <p:spPr>
              <a:xfrm>
                <a:off x="0" y="-1"/>
                <a:ext cx="415915" cy="2396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9" h="20684" extrusionOk="0">
                    <a:moveTo>
                      <a:pt x="1901" y="6800"/>
                    </a:moveTo>
                    <a:cubicBezTo>
                      <a:pt x="1658" y="4397"/>
                      <a:pt x="2907" y="2184"/>
                      <a:pt x="4691" y="1857"/>
                    </a:cubicBezTo>
                    <a:cubicBezTo>
                      <a:pt x="5414" y="1724"/>
                      <a:pt x="6149" y="1922"/>
                      <a:pt x="6778" y="2419"/>
                    </a:cubicBezTo>
                    <a:cubicBezTo>
                      <a:pt x="7445" y="725"/>
                      <a:pt x="9003" y="82"/>
                      <a:pt x="10259" y="981"/>
                    </a:cubicBezTo>
                    <a:cubicBezTo>
                      <a:pt x="10478" y="1139"/>
                      <a:pt x="10680" y="1338"/>
                      <a:pt x="10857" y="1573"/>
                    </a:cubicBezTo>
                    <a:cubicBezTo>
                      <a:pt x="11377" y="169"/>
                      <a:pt x="12642" y="-401"/>
                      <a:pt x="13683" y="299"/>
                    </a:cubicBezTo>
                    <a:cubicBezTo>
                      <a:pt x="13971" y="493"/>
                      <a:pt x="14223" y="774"/>
                      <a:pt x="14418" y="1119"/>
                    </a:cubicBezTo>
                    <a:cubicBezTo>
                      <a:pt x="15255" y="-209"/>
                      <a:pt x="16734" y="-373"/>
                      <a:pt x="17722" y="753"/>
                    </a:cubicBezTo>
                    <a:cubicBezTo>
                      <a:pt x="18137" y="1226"/>
                      <a:pt x="18417" y="1878"/>
                      <a:pt x="18513" y="2598"/>
                    </a:cubicBezTo>
                    <a:cubicBezTo>
                      <a:pt x="19885" y="3102"/>
                      <a:pt x="20694" y="5013"/>
                      <a:pt x="20321" y="6865"/>
                    </a:cubicBezTo>
                    <a:cubicBezTo>
                      <a:pt x="20289" y="7020"/>
                      <a:pt x="20250" y="7173"/>
                      <a:pt x="20203" y="7321"/>
                    </a:cubicBezTo>
                    <a:cubicBezTo>
                      <a:pt x="21303" y="9251"/>
                      <a:pt x="21034" y="12017"/>
                      <a:pt x="19601" y="13499"/>
                    </a:cubicBezTo>
                    <a:cubicBezTo>
                      <a:pt x="19156" y="13961"/>
                      <a:pt x="18629" y="14259"/>
                      <a:pt x="18072" y="14367"/>
                    </a:cubicBezTo>
                    <a:cubicBezTo>
                      <a:pt x="18072" y="16443"/>
                      <a:pt x="16822" y="18126"/>
                      <a:pt x="15280" y="18126"/>
                    </a:cubicBezTo>
                    <a:cubicBezTo>
                      <a:pt x="14757" y="18126"/>
                      <a:pt x="14245" y="17928"/>
                      <a:pt x="13801" y="17556"/>
                    </a:cubicBezTo>
                    <a:cubicBezTo>
                      <a:pt x="13280" y="19883"/>
                      <a:pt x="11460" y="21199"/>
                      <a:pt x="9738" y="20494"/>
                    </a:cubicBezTo>
                    <a:cubicBezTo>
                      <a:pt x="9016" y="20199"/>
                      <a:pt x="8392" y="19574"/>
                      <a:pt x="7973" y="18727"/>
                    </a:cubicBezTo>
                    <a:cubicBezTo>
                      <a:pt x="6209" y="20160"/>
                      <a:pt x="3920" y="19389"/>
                      <a:pt x="2859" y="17004"/>
                    </a:cubicBezTo>
                    <a:cubicBezTo>
                      <a:pt x="2846" y="16974"/>
                      <a:pt x="2833" y="16944"/>
                      <a:pt x="2820" y="16914"/>
                    </a:cubicBezTo>
                    <a:cubicBezTo>
                      <a:pt x="1666" y="17096"/>
                      <a:pt x="620" y="15986"/>
                      <a:pt x="485" y="14435"/>
                    </a:cubicBezTo>
                    <a:cubicBezTo>
                      <a:pt x="412" y="13608"/>
                      <a:pt x="615" y="12780"/>
                      <a:pt x="1038" y="12172"/>
                    </a:cubicBezTo>
                    <a:cubicBezTo>
                      <a:pt x="39" y="11379"/>
                      <a:pt x="-297" y="9639"/>
                      <a:pt x="288" y="8285"/>
                    </a:cubicBezTo>
                    <a:cubicBezTo>
                      <a:pt x="626" y="7504"/>
                      <a:pt x="1218" y="6988"/>
                      <a:pt x="1883" y="6895"/>
                    </a:cubicBezTo>
                    <a:close/>
                  </a:path>
                </a:pathLst>
              </a:custGeom>
              <a:solidFill>
                <a:srgbClr val="4E5768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043" name="Shape"/>
              <p:cNvSpPr/>
              <p:nvPr/>
            </p:nvSpPr>
            <p:spPr>
              <a:xfrm>
                <a:off x="21119" y="12185"/>
                <a:ext cx="381117" cy="2034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80" y="14010"/>
                    </a:moveTo>
                    <a:cubicBezTo>
                      <a:pt x="899" y="14066"/>
                      <a:pt x="417" y="13902"/>
                      <a:pt x="0" y="13542"/>
                    </a:cubicBezTo>
                    <a:moveTo>
                      <a:pt x="2598" y="19137"/>
                    </a:moveTo>
                    <a:cubicBezTo>
                      <a:pt x="2405" y="19250"/>
                      <a:pt x="2202" y="19325"/>
                      <a:pt x="1994" y="19361"/>
                    </a:cubicBezTo>
                    <a:moveTo>
                      <a:pt x="7802" y="21600"/>
                    </a:moveTo>
                    <a:cubicBezTo>
                      <a:pt x="7657" y="21279"/>
                      <a:pt x="7535" y="20936"/>
                      <a:pt x="7438" y="20577"/>
                    </a:cubicBezTo>
                    <a:moveTo>
                      <a:pt x="14532" y="19050"/>
                    </a:moveTo>
                    <a:cubicBezTo>
                      <a:pt x="14510" y="19430"/>
                      <a:pt x="14462" y="19806"/>
                      <a:pt x="14386" y="20172"/>
                    </a:cubicBezTo>
                    <a:moveTo>
                      <a:pt x="17421" y="12116"/>
                    </a:moveTo>
                    <a:cubicBezTo>
                      <a:pt x="18505" y="12890"/>
                      <a:pt x="19193" y="14504"/>
                      <a:pt x="19193" y="16273"/>
                    </a:cubicBezTo>
                    <a:moveTo>
                      <a:pt x="21600" y="7649"/>
                    </a:moveTo>
                    <a:cubicBezTo>
                      <a:pt x="21423" y="8256"/>
                      <a:pt x="21153" y="8794"/>
                      <a:pt x="20811" y="9222"/>
                    </a:cubicBezTo>
                    <a:moveTo>
                      <a:pt x="19707" y="1814"/>
                    </a:moveTo>
                    <a:cubicBezTo>
                      <a:pt x="19737" y="2059"/>
                      <a:pt x="19751" y="2307"/>
                      <a:pt x="19749" y="2556"/>
                    </a:cubicBezTo>
                    <a:moveTo>
                      <a:pt x="14668" y="947"/>
                    </a:moveTo>
                    <a:cubicBezTo>
                      <a:pt x="14771" y="605"/>
                      <a:pt x="14907" y="286"/>
                      <a:pt x="15073" y="0"/>
                    </a:cubicBezTo>
                    <a:moveTo>
                      <a:pt x="10888" y="1399"/>
                    </a:moveTo>
                    <a:cubicBezTo>
                      <a:pt x="10930" y="1115"/>
                      <a:pt x="10996" y="841"/>
                      <a:pt x="11084" y="582"/>
                    </a:cubicBezTo>
                    <a:moveTo>
                      <a:pt x="6452" y="1676"/>
                    </a:moveTo>
                    <a:cubicBezTo>
                      <a:pt x="6709" y="1897"/>
                      <a:pt x="6947" y="2163"/>
                      <a:pt x="7160" y="2469"/>
                    </a:cubicBezTo>
                    <a:moveTo>
                      <a:pt x="1072" y="7905"/>
                    </a:moveTo>
                    <a:cubicBezTo>
                      <a:pt x="1016" y="7632"/>
                      <a:pt x="974" y="7353"/>
                      <a:pt x="948" y="7071"/>
                    </a:cubicBez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1047" name="Cloud 76"/>
            <p:cNvGrpSpPr/>
            <p:nvPr/>
          </p:nvGrpSpPr>
          <p:grpSpPr>
            <a:xfrm>
              <a:off x="3773664" y="1049279"/>
              <a:ext cx="469787" cy="455848"/>
              <a:chOff x="0" y="0"/>
              <a:chExt cx="469785" cy="455846"/>
            </a:xfrm>
          </p:grpSpPr>
          <p:sp>
            <p:nvSpPr>
              <p:cNvPr id="1045" name="Shape"/>
              <p:cNvSpPr/>
              <p:nvPr/>
            </p:nvSpPr>
            <p:spPr>
              <a:xfrm rot="19092318">
                <a:off x="26935" y="108107"/>
                <a:ext cx="415916" cy="2396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9" h="20684" extrusionOk="0">
                    <a:moveTo>
                      <a:pt x="1901" y="6800"/>
                    </a:moveTo>
                    <a:cubicBezTo>
                      <a:pt x="1658" y="4397"/>
                      <a:pt x="2907" y="2184"/>
                      <a:pt x="4691" y="1857"/>
                    </a:cubicBezTo>
                    <a:cubicBezTo>
                      <a:pt x="5414" y="1724"/>
                      <a:pt x="6149" y="1922"/>
                      <a:pt x="6778" y="2419"/>
                    </a:cubicBezTo>
                    <a:cubicBezTo>
                      <a:pt x="7445" y="725"/>
                      <a:pt x="9003" y="82"/>
                      <a:pt x="10259" y="981"/>
                    </a:cubicBezTo>
                    <a:cubicBezTo>
                      <a:pt x="10478" y="1139"/>
                      <a:pt x="10680" y="1338"/>
                      <a:pt x="10857" y="1573"/>
                    </a:cubicBezTo>
                    <a:cubicBezTo>
                      <a:pt x="11377" y="169"/>
                      <a:pt x="12642" y="-401"/>
                      <a:pt x="13683" y="299"/>
                    </a:cubicBezTo>
                    <a:cubicBezTo>
                      <a:pt x="13971" y="493"/>
                      <a:pt x="14223" y="774"/>
                      <a:pt x="14418" y="1119"/>
                    </a:cubicBezTo>
                    <a:cubicBezTo>
                      <a:pt x="15255" y="-209"/>
                      <a:pt x="16734" y="-373"/>
                      <a:pt x="17722" y="753"/>
                    </a:cubicBezTo>
                    <a:cubicBezTo>
                      <a:pt x="18137" y="1226"/>
                      <a:pt x="18417" y="1878"/>
                      <a:pt x="18513" y="2598"/>
                    </a:cubicBezTo>
                    <a:cubicBezTo>
                      <a:pt x="19885" y="3102"/>
                      <a:pt x="20694" y="5013"/>
                      <a:pt x="20321" y="6865"/>
                    </a:cubicBezTo>
                    <a:cubicBezTo>
                      <a:pt x="20289" y="7020"/>
                      <a:pt x="20250" y="7173"/>
                      <a:pt x="20203" y="7321"/>
                    </a:cubicBezTo>
                    <a:cubicBezTo>
                      <a:pt x="21303" y="9251"/>
                      <a:pt x="21034" y="12017"/>
                      <a:pt x="19601" y="13499"/>
                    </a:cubicBezTo>
                    <a:cubicBezTo>
                      <a:pt x="19156" y="13961"/>
                      <a:pt x="18629" y="14259"/>
                      <a:pt x="18072" y="14367"/>
                    </a:cubicBezTo>
                    <a:cubicBezTo>
                      <a:pt x="18072" y="16443"/>
                      <a:pt x="16822" y="18126"/>
                      <a:pt x="15280" y="18126"/>
                    </a:cubicBezTo>
                    <a:cubicBezTo>
                      <a:pt x="14757" y="18126"/>
                      <a:pt x="14245" y="17928"/>
                      <a:pt x="13801" y="17556"/>
                    </a:cubicBezTo>
                    <a:cubicBezTo>
                      <a:pt x="13280" y="19883"/>
                      <a:pt x="11460" y="21199"/>
                      <a:pt x="9738" y="20494"/>
                    </a:cubicBezTo>
                    <a:cubicBezTo>
                      <a:pt x="9016" y="20199"/>
                      <a:pt x="8392" y="19574"/>
                      <a:pt x="7973" y="18727"/>
                    </a:cubicBezTo>
                    <a:cubicBezTo>
                      <a:pt x="6209" y="20160"/>
                      <a:pt x="3920" y="19389"/>
                      <a:pt x="2859" y="17004"/>
                    </a:cubicBezTo>
                    <a:cubicBezTo>
                      <a:pt x="2846" y="16974"/>
                      <a:pt x="2833" y="16944"/>
                      <a:pt x="2820" y="16914"/>
                    </a:cubicBezTo>
                    <a:cubicBezTo>
                      <a:pt x="1666" y="17096"/>
                      <a:pt x="620" y="15986"/>
                      <a:pt x="485" y="14435"/>
                    </a:cubicBezTo>
                    <a:cubicBezTo>
                      <a:pt x="412" y="13608"/>
                      <a:pt x="615" y="12780"/>
                      <a:pt x="1038" y="12172"/>
                    </a:cubicBezTo>
                    <a:cubicBezTo>
                      <a:pt x="39" y="11379"/>
                      <a:pt x="-297" y="9639"/>
                      <a:pt x="288" y="8285"/>
                    </a:cubicBezTo>
                    <a:cubicBezTo>
                      <a:pt x="626" y="7504"/>
                      <a:pt x="1218" y="6988"/>
                      <a:pt x="1883" y="6895"/>
                    </a:cubicBezTo>
                    <a:close/>
                  </a:path>
                </a:pathLst>
              </a:custGeom>
              <a:solidFill>
                <a:srgbClr val="4E5768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046" name="Shape"/>
              <p:cNvSpPr/>
              <p:nvPr/>
            </p:nvSpPr>
            <p:spPr>
              <a:xfrm rot="19092318">
                <a:off x="43174" y="119314"/>
                <a:ext cx="381117" cy="2034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80" y="14010"/>
                    </a:moveTo>
                    <a:cubicBezTo>
                      <a:pt x="899" y="14066"/>
                      <a:pt x="417" y="13902"/>
                      <a:pt x="0" y="13542"/>
                    </a:cubicBezTo>
                    <a:moveTo>
                      <a:pt x="2598" y="19137"/>
                    </a:moveTo>
                    <a:cubicBezTo>
                      <a:pt x="2405" y="19250"/>
                      <a:pt x="2202" y="19325"/>
                      <a:pt x="1994" y="19361"/>
                    </a:cubicBezTo>
                    <a:moveTo>
                      <a:pt x="7802" y="21600"/>
                    </a:moveTo>
                    <a:cubicBezTo>
                      <a:pt x="7657" y="21279"/>
                      <a:pt x="7535" y="20936"/>
                      <a:pt x="7438" y="20577"/>
                    </a:cubicBezTo>
                    <a:moveTo>
                      <a:pt x="14532" y="19050"/>
                    </a:moveTo>
                    <a:cubicBezTo>
                      <a:pt x="14510" y="19430"/>
                      <a:pt x="14462" y="19806"/>
                      <a:pt x="14386" y="20172"/>
                    </a:cubicBezTo>
                    <a:moveTo>
                      <a:pt x="17421" y="12116"/>
                    </a:moveTo>
                    <a:cubicBezTo>
                      <a:pt x="18505" y="12890"/>
                      <a:pt x="19193" y="14504"/>
                      <a:pt x="19193" y="16273"/>
                    </a:cubicBezTo>
                    <a:moveTo>
                      <a:pt x="21600" y="7649"/>
                    </a:moveTo>
                    <a:cubicBezTo>
                      <a:pt x="21423" y="8256"/>
                      <a:pt x="21153" y="8794"/>
                      <a:pt x="20811" y="9222"/>
                    </a:cubicBezTo>
                    <a:moveTo>
                      <a:pt x="19707" y="1814"/>
                    </a:moveTo>
                    <a:cubicBezTo>
                      <a:pt x="19737" y="2059"/>
                      <a:pt x="19751" y="2307"/>
                      <a:pt x="19749" y="2556"/>
                    </a:cubicBezTo>
                    <a:moveTo>
                      <a:pt x="14668" y="947"/>
                    </a:moveTo>
                    <a:cubicBezTo>
                      <a:pt x="14771" y="605"/>
                      <a:pt x="14907" y="286"/>
                      <a:pt x="15073" y="0"/>
                    </a:cubicBezTo>
                    <a:moveTo>
                      <a:pt x="10888" y="1399"/>
                    </a:moveTo>
                    <a:cubicBezTo>
                      <a:pt x="10930" y="1115"/>
                      <a:pt x="10996" y="841"/>
                      <a:pt x="11084" y="582"/>
                    </a:cubicBezTo>
                    <a:moveTo>
                      <a:pt x="6452" y="1676"/>
                    </a:moveTo>
                    <a:cubicBezTo>
                      <a:pt x="6709" y="1897"/>
                      <a:pt x="6947" y="2163"/>
                      <a:pt x="7160" y="2469"/>
                    </a:cubicBezTo>
                    <a:moveTo>
                      <a:pt x="1072" y="7905"/>
                    </a:moveTo>
                    <a:cubicBezTo>
                      <a:pt x="1016" y="7632"/>
                      <a:pt x="974" y="7353"/>
                      <a:pt x="948" y="7071"/>
                    </a:cubicBez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1050" name="Cloud 77"/>
            <p:cNvGrpSpPr/>
            <p:nvPr/>
          </p:nvGrpSpPr>
          <p:grpSpPr>
            <a:xfrm>
              <a:off x="3608052" y="2063597"/>
              <a:ext cx="278352" cy="395319"/>
              <a:chOff x="0" y="0"/>
              <a:chExt cx="278350" cy="395317"/>
            </a:xfrm>
          </p:grpSpPr>
          <p:sp>
            <p:nvSpPr>
              <p:cNvPr id="1048" name="Shape"/>
              <p:cNvSpPr/>
              <p:nvPr/>
            </p:nvSpPr>
            <p:spPr>
              <a:xfrm rot="16366479">
                <a:off x="-52413" y="67605"/>
                <a:ext cx="383177" cy="2601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9" h="20684" extrusionOk="0">
                    <a:moveTo>
                      <a:pt x="1901" y="6800"/>
                    </a:moveTo>
                    <a:cubicBezTo>
                      <a:pt x="1658" y="4397"/>
                      <a:pt x="2907" y="2184"/>
                      <a:pt x="4691" y="1857"/>
                    </a:cubicBezTo>
                    <a:cubicBezTo>
                      <a:pt x="5414" y="1724"/>
                      <a:pt x="6149" y="1922"/>
                      <a:pt x="6778" y="2419"/>
                    </a:cubicBezTo>
                    <a:cubicBezTo>
                      <a:pt x="7445" y="725"/>
                      <a:pt x="9003" y="82"/>
                      <a:pt x="10259" y="981"/>
                    </a:cubicBezTo>
                    <a:cubicBezTo>
                      <a:pt x="10478" y="1139"/>
                      <a:pt x="10680" y="1338"/>
                      <a:pt x="10857" y="1573"/>
                    </a:cubicBezTo>
                    <a:cubicBezTo>
                      <a:pt x="11377" y="169"/>
                      <a:pt x="12642" y="-401"/>
                      <a:pt x="13683" y="299"/>
                    </a:cubicBezTo>
                    <a:cubicBezTo>
                      <a:pt x="13971" y="493"/>
                      <a:pt x="14223" y="774"/>
                      <a:pt x="14418" y="1119"/>
                    </a:cubicBezTo>
                    <a:cubicBezTo>
                      <a:pt x="15255" y="-209"/>
                      <a:pt x="16734" y="-373"/>
                      <a:pt x="17722" y="753"/>
                    </a:cubicBezTo>
                    <a:cubicBezTo>
                      <a:pt x="18137" y="1226"/>
                      <a:pt x="18417" y="1878"/>
                      <a:pt x="18513" y="2598"/>
                    </a:cubicBezTo>
                    <a:cubicBezTo>
                      <a:pt x="19885" y="3102"/>
                      <a:pt x="20694" y="5013"/>
                      <a:pt x="20321" y="6865"/>
                    </a:cubicBezTo>
                    <a:cubicBezTo>
                      <a:pt x="20289" y="7020"/>
                      <a:pt x="20250" y="7173"/>
                      <a:pt x="20203" y="7321"/>
                    </a:cubicBezTo>
                    <a:cubicBezTo>
                      <a:pt x="21303" y="9251"/>
                      <a:pt x="21034" y="12017"/>
                      <a:pt x="19601" y="13499"/>
                    </a:cubicBezTo>
                    <a:cubicBezTo>
                      <a:pt x="19156" y="13961"/>
                      <a:pt x="18629" y="14259"/>
                      <a:pt x="18072" y="14367"/>
                    </a:cubicBezTo>
                    <a:cubicBezTo>
                      <a:pt x="18072" y="16443"/>
                      <a:pt x="16822" y="18126"/>
                      <a:pt x="15280" y="18126"/>
                    </a:cubicBezTo>
                    <a:cubicBezTo>
                      <a:pt x="14757" y="18126"/>
                      <a:pt x="14245" y="17928"/>
                      <a:pt x="13801" y="17556"/>
                    </a:cubicBezTo>
                    <a:cubicBezTo>
                      <a:pt x="13280" y="19883"/>
                      <a:pt x="11460" y="21199"/>
                      <a:pt x="9738" y="20494"/>
                    </a:cubicBezTo>
                    <a:cubicBezTo>
                      <a:pt x="9016" y="20199"/>
                      <a:pt x="8392" y="19574"/>
                      <a:pt x="7973" y="18727"/>
                    </a:cubicBezTo>
                    <a:cubicBezTo>
                      <a:pt x="6209" y="20160"/>
                      <a:pt x="3920" y="19389"/>
                      <a:pt x="2859" y="17004"/>
                    </a:cubicBezTo>
                    <a:cubicBezTo>
                      <a:pt x="2846" y="16974"/>
                      <a:pt x="2833" y="16944"/>
                      <a:pt x="2820" y="16914"/>
                    </a:cubicBezTo>
                    <a:cubicBezTo>
                      <a:pt x="1666" y="17096"/>
                      <a:pt x="620" y="15986"/>
                      <a:pt x="485" y="14435"/>
                    </a:cubicBezTo>
                    <a:cubicBezTo>
                      <a:pt x="412" y="13608"/>
                      <a:pt x="615" y="12780"/>
                      <a:pt x="1038" y="12172"/>
                    </a:cubicBezTo>
                    <a:cubicBezTo>
                      <a:pt x="39" y="11379"/>
                      <a:pt x="-297" y="9639"/>
                      <a:pt x="288" y="8285"/>
                    </a:cubicBezTo>
                    <a:cubicBezTo>
                      <a:pt x="626" y="7504"/>
                      <a:pt x="1218" y="6988"/>
                      <a:pt x="1883" y="6895"/>
                    </a:cubicBezTo>
                    <a:close/>
                  </a:path>
                </a:pathLst>
              </a:custGeom>
              <a:solidFill>
                <a:srgbClr val="4E5768"/>
              </a:solidFill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049" name="Shape"/>
              <p:cNvSpPr/>
              <p:nvPr/>
            </p:nvSpPr>
            <p:spPr>
              <a:xfrm rot="16366479">
                <a:off x="-42618" y="83505"/>
                <a:ext cx="351118" cy="2208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80" y="14010"/>
                    </a:moveTo>
                    <a:cubicBezTo>
                      <a:pt x="899" y="14066"/>
                      <a:pt x="417" y="13902"/>
                      <a:pt x="0" y="13542"/>
                    </a:cubicBezTo>
                    <a:moveTo>
                      <a:pt x="2598" y="19137"/>
                    </a:moveTo>
                    <a:cubicBezTo>
                      <a:pt x="2405" y="19250"/>
                      <a:pt x="2202" y="19325"/>
                      <a:pt x="1994" y="19361"/>
                    </a:cubicBezTo>
                    <a:moveTo>
                      <a:pt x="7802" y="21600"/>
                    </a:moveTo>
                    <a:cubicBezTo>
                      <a:pt x="7657" y="21279"/>
                      <a:pt x="7535" y="20936"/>
                      <a:pt x="7438" y="20577"/>
                    </a:cubicBezTo>
                    <a:moveTo>
                      <a:pt x="14532" y="19050"/>
                    </a:moveTo>
                    <a:cubicBezTo>
                      <a:pt x="14510" y="19430"/>
                      <a:pt x="14462" y="19806"/>
                      <a:pt x="14386" y="20172"/>
                    </a:cubicBezTo>
                    <a:moveTo>
                      <a:pt x="17421" y="12116"/>
                    </a:moveTo>
                    <a:cubicBezTo>
                      <a:pt x="18505" y="12890"/>
                      <a:pt x="19193" y="14504"/>
                      <a:pt x="19193" y="16273"/>
                    </a:cubicBezTo>
                    <a:moveTo>
                      <a:pt x="21600" y="7649"/>
                    </a:moveTo>
                    <a:cubicBezTo>
                      <a:pt x="21423" y="8256"/>
                      <a:pt x="21153" y="8794"/>
                      <a:pt x="20811" y="9222"/>
                    </a:cubicBezTo>
                    <a:moveTo>
                      <a:pt x="19707" y="1814"/>
                    </a:moveTo>
                    <a:cubicBezTo>
                      <a:pt x="19737" y="2059"/>
                      <a:pt x="19751" y="2307"/>
                      <a:pt x="19749" y="2556"/>
                    </a:cubicBezTo>
                    <a:moveTo>
                      <a:pt x="14668" y="947"/>
                    </a:moveTo>
                    <a:cubicBezTo>
                      <a:pt x="14771" y="605"/>
                      <a:pt x="14907" y="286"/>
                      <a:pt x="15073" y="0"/>
                    </a:cubicBezTo>
                    <a:moveTo>
                      <a:pt x="10888" y="1399"/>
                    </a:moveTo>
                    <a:cubicBezTo>
                      <a:pt x="10930" y="1115"/>
                      <a:pt x="10996" y="841"/>
                      <a:pt x="11084" y="582"/>
                    </a:cubicBezTo>
                    <a:moveTo>
                      <a:pt x="6452" y="1676"/>
                    </a:moveTo>
                    <a:cubicBezTo>
                      <a:pt x="6709" y="1897"/>
                      <a:pt x="6947" y="2163"/>
                      <a:pt x="7160" y="2469"/>
                    </a:cubicBezTo>
                    <a:moveTo>
                      <a:pt x="1072" y="7905"/>
                    </a:moveTo>
                    <a:cubicBezTo>
                      <a:pt x="1016" y="7632"/>
                      <a:pt x="974" y="7353"/>
                      <a:pt x="948" y="7071"/>
                    </a:cubicBez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1051" name="Rectangle 79"/>
            <p:cNvSpPr/>
            <p:nvPr/>
          </p:nvSpPr>
          <p:spPr>
            <a:xfrm>
              <a:off x="7400198" y="908258"/>
              <a:ext cx="259603" cy="239168"/>
            </a:xfrm>
            <a:prstGeom prst="rect">
              <a:avLst/>
            </a:prstGeom>
            <a:solidFill>
              <a:schemeClr val="accent4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52" name="Rectangle 80"/>
            <p:cNvSpPr/>
            <p:nvPr/>
          </p:nvSpPr>
          <p:spPr>
            <a:xfrm>
              <a:off x="6110841" y="908258"/>
              <a:ext cx="259603" cy="239168"/>
            </a:xfrm>
            <a:prstGeom prst="rect">
              <a:avLst/>
            </a:prstGeom>
            <a:solidFill>
              <a:schemeClr val="accent4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53" name="Rectangle 81"/>
            <p:cNvSpPr/>
            <p:nvPr/>
          </p:nvSpPr>
          <p:spPr>
            <a:xfrm rot="21066749">
              <a:off x="3973948" y="18617"/>
              <a:ext cx="259603" cy="239168"/>
            </a:xfrm>
            <a:prstGeom prst="rect">
              <a:avLst/>
            </a:prstGeom>
            <a:solidFill>
              <a:schemeClr val="accent4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54" name="Rectangle 83"/>
            <p:cNvSpPr/>
            <p:nvPr/>
          </p:nvSpPr>
          <p:spPr>
            <a:xfrm rot="20051578">
              <a:off x="2698884" y="485503"/>
              <a:ext cx="251954" cy="246429"/>
            </a:xfrm>
            <a:prstGeom prst="rect">
              <a:avLst/>
            </a:prstGeom>
            <a:solidFill>
              <a:schemeClr val="accent4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55" name="Rectangle 84"/>
            <p:cNvSpPr/>
            <p:nvPr/>
          </p:nvSpPr>
          <p:spPr>
            <a:xfrm>
              <a:off x="1578615" y="925346"/>
              <a:ext cx="259603" cy="239168"/>
            </a:xfrm>
            <a:prstGeom prst="rect">
              <a:avLst/>
            </a:prstGeom>
            <a:solidFill>
              <a:schemeClr val="accent4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56" name="Rectangle 85"/>
            <p:cNvSpPr/>
            <p:nvPr/>
          </p:nvSpPr>
          <p:spPr>
            <a:xfrm>
              <a:off x="215270" y="925346"/>
              <a:ext cx="259603" cy="239168"/>
            </a:xfrm>
            <a:prstGeom prst="rect">
              <a:avLst/>
            </a:prstGeom>
            <a:solidFill>
              <a:schemeClr val="accent4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57" name="Left Arrow 86"/>
            <p:cNvSpPr/>
            <p:nvPr/>
          </p:nvSpPr>
          <p:spPr>
            <a:xfrm rot="2949166">
              <a:off x="4269426" y="557244"/>
              <a:ext cx="540193" cy="216721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rgbClr val="FFDE10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58" name="Donut 97"/>
            <p:cNvSpPr/>
            <p:nvPr/>
          </p:nvSpPr>
          <p:spPr>
            <a:xfrm>
              <a:off x="5858822" y="1466315"/>
              <a:ext cx="882649" cy="765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317" y="10800"/>
                  </a:moveTo>
                  <a:cubicBezTo>
                    <a:pt x="1317" y="15926"/>
                    <a:pt x="5563" y="20081"/>
                    <a:pt x="10800" y="20081"/>
                  </a:cubicBezTo>
                  <a:cubicBezTo>
                    <a:pt x="16037" y="20081"/>
                    <a:pt x="20283" y="15926"/>
                    <a:pt x="20283" y="10800"/>
                  </a:cubicBezTo>
                  <a:cubicBezTo>
                    <a:pt x="20283" y="5674"/>
                    <a:pt x="16037" y="1519"/>
                    <a:pt x="10800" y="1519"/>
                  </a:cubicBezTo>
                  <a:cubicBezTo>
                    <a:pt x="5563" y="1519"/>
                    <a:pt x="1317" y="5674"/>
                    <a:pt x="1317" y="10800"/>
                  </a:cubicBezTo>
                  <a:close/>
                </a:path>
              </a:pathLst>
            </a:custGeom>
            <a:solidFill>
              <a:srgbClr val="FFDE10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59" name="Isosceles Triangle 98"/>
            <p:cNvSpPr/>
            <p:nvPr/>
          </p:nvSpPr>
          <p:spPr>
            <a:xfrm rot="18147448">
              <a:off x="6426755" y="1482058"/>
              <a:ext cx="287002" cy="207683"/>
            </a:xfrm>
            <a:prstGeom prst="triangle">
              <a:avLst/>
            </a:prstGeom>
            <a:solidFill>
              <a:srgbClr val="FFDE10"/>
            </a:solidFill>
            <a:ln w="12700" cap="flat">
              <a:solidFill>
                <a:srgbClr val="FFDE1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60" name="Donut 99"/>
            <p:cNvSpPr/>
            <p:nvPr/>
          </p:nvSpPr>
          <p:spPr>
            <a:xfrm>
              <a:off x="7520276" y="1490232"/>
              <a:ext cx="882649" cy="765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317" y="10800"/>
                  </a:moveTo>
                  <a:cubicBezTo>
                    <a:pt x="1317" y="15926"/>
                    <a:pt x="5563" y="20081"/>
                    <a:pt x="10800" y="20081"/>
                  </a:cubicBezTo>
                  <a:cubicBezTo>
                    <a:pt x="16037" y="20081"/>
                    <a:pt x="20283" y="15926"/>
                    <a:pt x="20283" y="10800"/>
                  </a:cubicBezTo>
                  <a:cubicBezTo>
                    <a:pt x="20283" y="5674"/>
                    <a:pt x="16037" y="1519"/>
                    <a:pt x="10800" y="1519"/>
                  </a:cubicBezTo>
                  <a:cubicBezTo>
                    <a:pt x="5563" y="1519"/>
                    <a:pt x="1317" y="5674"/>
                    <a:pt x="1317" y="10800"/>
                  </a:cubicBezTo>
                  <a:close/>
                </a:path>
              </a:pathLst>
            </a:custGeom>
            <a:solidFill>
              <a:srgbClr val="FFDE10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61" name="Isosceles Triangle 100"/>
            <p:cNvSpPr/>
            <p:nvPr/>
          </p:nvSpPr>
          <p:spPr>
            <a:xfrm rot="18147448">
              <a:off x="8088210" y="1505974"/>
              <a:ext cx="287002" cy="207683"/>
            </a:xfrm>
            <a:prstGeom prst="triangle">
              <a:avLst/>
            </a:prstGeom>
            <a:solidFill>
              <a:srgbClr val="FFDE10"/>
            </a:solidFill>
            <a:ln w="12700" cap="flat">
              <a:solidFill>
                <a:srgbClr val="FFDE1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62" name="Left Arrow 102"/>
            <p:cNvSpPr/>
            <p:nvPr/>
          </p:nvSpPr>
          <p:spPr>
            <a:xfrm>
              <a:off x="6836445" y="544255"/>
              <a:ext cx="1327498" cy="192569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rgbClr val="FFDE10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63" name="Left Arrow 103"/>
            <p:cNvSpPr/>
            <p:nvPr/>
          </p:nvSpPr>
          <p:spPr>
            <a:xfrm rot="16200000">
              <a:off x="3557254" y="2609063"/>
              <a:ext cx="365254" cy="245055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rgbClr val="FFDE10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64" name="Block Arc 74"/>
            <p:cNvSpPr/>
            <p:nvPr/>
          </p:nvSpPr>
          <p:spPr>
            <a:xfrm rot="5400000">
              <a:off x="1612656" y="1437647"/>
              <a:ext cx="1387173" cy="8409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005"/>
                  </a:moveTo>
                  <a:cubicBezTo>
                    <a:pt x="0" y="8956"/>
                    <a:pt x="4835" y="0"/>
                    <a:pt x="10800" y="0"/>
                  </a:cubicBezTo>
                  <a:cubicBezTo>
                    <a:pt x="16765" y="0"/>
                    <a:pt x="21600" y="8956"/>
                    <a:pt x="21600" y="20005"/>
                  </a:cubicBezTo>
                  <a:cubicBezTo>
                    <a:pt x="21600" y="20537"/>
                    <a:pt x="21589" y="21069"/>
                    <a:pt x="21566" y="21600"/>
                  </a:cubicBezTo>
                  <a:lnTo>
                    <a:pt x="19252" y="21257"/>
                  </a:lnTo>
                  <a:cubicBezTo>
                    <a:pt x="19615" y="12351"/>
                    <a:pt x="16125" y="4571"/>
                    <a:pt x="11456" y="3879"/>
                  </a:cubicBezTo>
                  <a:cubicBezTo>
                    <a:pt x="6788" y="3188"/>
                    <a:pt x="2710" y="9847"/>
                    <a:pt x="2348" y="18753"/>
                  </a:cubicBezTo>
                  <a:cubicBezTo>
                    <a:pt x="2331" y="19169"/>
                    <a:pt x="2322" y="19587"/>
                    <a:pt x="2322" y="20005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65" name="Oval 89"/>
            <p:cNvSpPr/>
            <p:nvPr/>
          </p:nvSpPr>
          <p:spPr>
            <a:xfrm>
              <a:off x="1377948" y="1308014"/>
              <a:ext cx="1194171" cy="1100171"/>
            </a:xfrm>
            <a:prstGeom prst="ellipse">
              <a:avLst/>
            </a:prstGeom>
            <a:solidFill>
              <a:srgbClr val="6D6D6D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66" name="Donut 91"/>
            <p:cNvSpPr/>
            <p:nvPr/>
          </p:nvSpPr>
          <p:spPr>
            <a:xfrm>
              <a:off x="1533709" y="1499348"/>
              <a:ext cx="882649" cy="765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317" y="10800"/>
                  </a:moveTo>
                  <a:cubicBezTo>
                    <a:pt x="1317" y="15926"/>
                    <a:pt x="5563" y="20081"/>
                    <a:pt x="10800" y="20081"/>
                  </a:cubicBezTo>
                  <a:cubicBezTo>
                    <a:pt x="16037" y="20081"/>
                    <a:pt x="20283" y="15926"/>
                    <a:pt x="20283" y="10800"/>
                  </a:cubicBezTo>
                  <a:cubicBezTo>
                    <a:pt x="20283" y="5674"/>
                    <a:pt x="16037" y="1519"/>
                    <a:pt x="10800" y="1519"/>
                  </a:cubicBezTo>
                  <a:cubicBezTo>
                    <a:pt x="5563" y="1519"/>
                    <a:pt x="1317" y="5674"/>
                    <a:pt x="1317" y="10800"/>
                  </a:cubicBezTo>
                  <a:close/>
                </a:path>
              </a:pathLst>
            </a:custGeom>
            <a:solidFill>
              <a:srgbClr val="FFDE10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67" name="Rectangle 93"/>
            <p:cNvSpPr/>
            <p:nvPr/>
          </p:nvSpPr>
          <p:spPr>
            <a:xfrm rot="16200000">
              <a:off x="2481551" y="1386830"/>
              <a:ext cx="1566615" cy="215265"/>
            </a:xfrm>
            <a:prstGeom prst="rect">
              <a:avLst/>
            </a:prstGeom>
            <a:solidFill>
              <a:srgbClr val="6D6D6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68" name="Rectangle 95"/>
            <p:cNvSpPr/>
            <p:nvPr/>
          </p:nvSpPr>
          <p:spPr>
            <a:xfrm>
              <a:off x="15951" y="1164514"/>
              <a:ext cx="1937386" cy="136228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69" name="Rectangle 96"/>
            <p:cNvSpPr/>
            <p:nvPr/>
          </p:nvSpPr>
          <p:spPr>
            <a:xfrm>
              <a:off x="0" y="2405696"/>
              <a:ext cx="1937386" cy="136228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70" name="Isosceles Triangle 106"/>
            <p:cNvSpPr/>
            <p:nvPr/>
          </p:nvSpPr>
          <p:spPr>
            <a:xfrm rot="18147448">
              <a:off x="1983915" y="1438999"/>
              <a:ext cx="287002" cy="207683"/>
            </a:xfrm>
            <a:prstGeom prst="triangle">
              <a:avLst/>
            </a:prstGeom>
            <a:solidFill>
              <a:srgbClr val="FFDE10"/>
            </a:solidFill>
            <a:ln w="12700" cap="flat">
              <a:solidFill>
                <a:srgbClr val="FFDE1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71" name="Left Arrow 107"/>
            <p:cNvSpPr/>
            <p:nvPr/>
          </p:nvSpPr>
          <p:spPr>
            <a:xfrm>
              <a:off x="287025" y="551490"/>
              <a:ext cx="1327498" cy="192569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rgbClr val="FFDE10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pic>
        <p:nvPicPr>
          <p:cNvPr id="1073" name="Picture 78" descr="Picture 7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7200" y="762000"/>
            <a:ext cx="869772" cy="5485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chemeClr val="accent1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https://www.youtube.com/channel/UCurq7PjCvPBx4zZ6v0i0wGw</a:t>
            </a:r>
          </a:p>
        </p:txBody>
      </p:sp>
      <p:sp>
        <p:nvSpPr>
          <p:cNvPr id="1076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1219200"/>
            <a:ext cx="8686800" cy="4800600"/>
          </a:xfrm>
          <a:prstGeom prst="rect">
            <a:avLst/>
          </a:prstGeom>
        </p:spPr>
        <p:txBody>
          <a:bodyPr/>
          <a:lstStyle/>
          <a:p>
            <a:pPr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A video from the "American Recycling Center" of such an operating conveyor</a:t>
            </a:r>
          </a:p>
          <a:p>
            <a:pPr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445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Using </a:t>
            </a:r>
            <a:r>
              <a:rPr b="1"/>
              <a:t>magnetic induction </a:t>
            </a:r>
            <a:r>
              <a:t>to sort out </a:t>
            </a:r>
            <a:r>
              <a:rPr b="1"/>
              <a:t>non-magnetic </a:t>
            </a:r>
            <a:r>
              <a:t>aluminum &amp; copper:</a:t>
            </a:r>
          </a:p>
        </p:txBody>
      </p:sp>
      <p:sp>
        <p:nvSpPr>
          <p:cNvPr id="1077" name="Rectangle 2"/>
          <p:cNvSpPr txBox="1">
            <a:spLocks noGrp="1"/>
          </p:cNvSpPr>
          <p:nvPr>
            <p:ph type="title"/>
          </p:nvPr>
        </p:nvSpPr>
        <p:spPr>
          <a:xfrm>
            <a:off x="304800" y="152400"/>
            <a:ext cx="8534400" cy="609600"/>
          </a:xfrm>
          <a:prstGeom prst="rect">
            <a:avLst/>
          </a:prstGeom>
        </p:spPr>
        <p:txBody>
          <a:bodyPr/>
          <a:lstStyle>
            <a:lvl1pPr>
              <a:defRPr sz="2000" i="1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From the bottom of this note set's Resources Webpage:</a:t>
            </a:r>
          </a:p>
        </p:txBody>
      </p:sp>
      <p:pic>
        <p:nvPicPr>
          <p:cNvPr id="1078" name="Picture 78" descr="Picture 7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3400" y="2600919"/>
            <a:ext cx="3775075" cy="21234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9" name="Picture 82" descr="Picture 8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24400" y="3721596"/>
            <a:ext cx="3814763" cy="21458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  <p:sp>
        <p:nvSpPr>
          <p:cNvPr id="1082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1143000"/>
            <a:ext cx="8686800" cy="4800600"/>
          </a:xfrm>
          <a:prstGeom prst="rect">
            <a:avLst/>
          </a:prstGeom>
        </p:spPr>
        <p:txBody>
          <a:bodyPr/>
          <a:lstStyle/>
          <a:p>
            <a: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latin typeface="+mj-lt"/>
                <a:ea typeface="+mj-ea"/>
                <a:cs typeface="+mj-cs"/>
                <a:sym typeface="Arial"/>
              </a:defRPr>
            </a:pPr>
            <a:r>
              <a:t>But in the note set </a:t>
            </a:r>
            <a:r>
              <a:rPr b="1"/>
              <a:t>Magnetic Induction</a:t>
            </a:r>
            <a:r>
              <a:t> (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2"/>
              </a:rPr>
              <a:t>pptx</a:t>
            </a:r>
            <a:r>
              <a:t> / 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3"/>
              </a:rPr>
              <a:t>pdf </a:t>
            </a:r>
            <a:r>
              <a:t>/ </a:t>
            </a:r>
            <a:r>
              <a:rPr u="sng">
                <a:solidFill>
                  <a:srgbClr val="00CCFF"/>
                </a:solidFill>
                <a:uFill>
                  <a:solidFill>
                    <a:srgbClr val="00CCFF"/>
                  </a:solidFill>
                </a:uFill>
                <a:hlinkClick r:id="rId4"/>
              </a:rPr>
              <a:t>key</a:t>
            </a:r>
            <a:r>
              <a:t>) I’ll show you how: 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</a:tabLst>
              <a:defRPr sz="1400" b="1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</a:tabLst>
              <a:defRPr b="1">
                <a:latin typeface="+mj-lt"/>
                <a:ea typeface="+mj-ea"/>
                <a:cs typeface="+mj-cs"/>
                <a:sym typeface="Arial"/>
              </a:defRPr>
            </a:pPr>
            <a:r>
              <a:t>	</a:t>
            </a:r>
            <a:r>
              <a:rPr>
                <a:solidFill>
                  <a:srgbClr val="FBC901"/>
                </a:solidFill>
              </a:rPr>
              <a:t>Magnetic Induction </a:t>
            </a:r>
            <a:r>
              <a:t>+ </a:t>
            </a:r>
            <a:r>
              <a:rPr>
                <a:solidFill>
                  <a:srgbClr val="FBC901"/>
                </a:solidFill>
              </a:rPr>
              <a:t>Electro-Magnetism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</a:tabLst>
              <a:defRPr sz="1600" b="1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</a:tabLst>
              <a:defRPr b="1">
                <a:latin typeface="+mj-lt"/>
                <a:ea typeface="+mj-ea"/>
                <a:cs typeface="+mj-cs"/>
                <a:sym typeface="Arial"/>
              </a:defRPr>
            </a:pPr>
            <a:r>
              <a:t>		yield electric motors, electric generators &amp; transformers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</a:tabLst>
              <a:defRPr sz="1600" b="1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</a:tabLst>
              <a:defRPr b="1">
                <a:latin typeface="+mj-lt"/>
                <a:ea typeface="+mj-ea"/>
                <a:cs typeface="+mj-cs"/>
                <a:sym typeface="Arial"/>
              </a:defRPr>
            </a:pPr>
            <a:r>
              <a:t>			= THE KEY ELEMENTS OF </a:t>
            </a:r>
            <a:r>
              <a:rPr u="sng"/>
              <a:t>ALL</a:t>
            </a:r>
            <a:r>
              <a:t> ENERGY SYSTEMS</a:t>
            </a:r>
            <a:r>
              <a:rPr sz="1800"/>
              <a:t>		</a:t>
            </a:r>
          </a:p>
        </p:txBody>
      </p:sp>
      <p:sp>
        <p:nvSpPr>
          <p:cNvPr id="1083" name="Rectangle 2"/>
          <p:cNvSpPr txBox="1">
            <a:spLocks noGrp="1"/>
          </p:cNvSpPr>
          <p:nvPr>
            <p:ph type="title"/>
          </p:nvPr>
        </p:nvSpPr>
        <p:spPr>
          <a:xfrm>
            <a:off x="0" y="76200"/>
            <a:ext cx="9144000" cy="609600"/>
          </a:xfrm>
          <a:prstGeom prst="rect">
            <a:avLst/>
          </a:prstGeom>
        </p:spPr>
        <p:txBody>
          <a:bodyPr/>
          <a:lstStyle>
            <a:lvl1pPr>
              <a:defRPr sz="2000" b="1" i="1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The energy savings of recycling make magnetism MILDLY relevant</a:t>
            </a:r>
          </a:p>
        </p:txBody>
      </p:sp>
      <p:pic>
        <p:nvPicPr>
          <p:cNvPr id="1084" name="Picture 4" descr="Picture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768600" y="3771900"/>
            <a:ext cx="3403600" cy="2552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  <p:sp>
        <p:nvSpPr>
          <p:cNvPr id="1087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838200"/>
          </a:xfrm>
          <a:prstGeom prst="rect">
            <a:avLst/>
          </a:prstGeom>
        </p:spPr>
        <p:txBody>
          <a:bodyPr/>
          <a:lstStyle>
            <a:lvl1pPr>
              <a:defRPr sz="2400" i="1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Credits / Acknowledgements</a:t>
            </a:r>
          </a:p>
        </p:txBody>
      </p:sp>
      <p:sp>
        <p:nvSpPr>
          <p:cNvPr id="1088" name="Rectangle 3"/>
          <p:cNvSpPr txBox="1">
            <a:spLocks noGrp="1"/>
          </p:cNvSpPr>
          <p:nvPr>
            <p:ph type="body" idx="1"/>
          </p:nvPr>
        </p:nvSpPr>
        <p:spPr>
          <a:xfrm>
            <a:off x="304800" y="990600"/>
            <a:ext cx="8534400" cy="541020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300"/>
              </a:spcBef>
              <a:defRPr sz="1400">
                <a:latin typeface="+mj-lt"/>
                <a:ea typeface="+mj-ea"/>
                <a:cs typeface="+mj-cs"/>
                <a:sym typeface="Arial"/>
              </a:defRPr>
            </a:pPr>
            <a:r>
              <a:t>Some materials used in this class were developed under a National Science Foundation "Research Initiation Grant in Engineering Education" (RIGEE).</a:t>
            </a:r>
          </a:p>
          <a:p>
            <a:pPr>
              <a:defRPr sz="14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spcBef>
                <a:spcPts val="300"/>
              </a:spcBef>
              <a:defRPr sz="1400">
                <a:latin typeface="+mj-lt"/>
                <a:ea typeface="+mj-ea"/>
                <a:cs typeface="+mj-cs"/>
                <a:sym typeface="Arial"/>
              </a:defRPr>
            </a:pPr>
            <a:r>
              <a:t>Other materials, including the WeCanFigureThisOut.org "Virtual Lab" science education website, were developed under even earlier NSF "Course, Curriculum and Laboratory Improvement" (CCLI) and "Nanoscience Undergraduate Education" (NUE) awards.</a:t>
            </a:r>
          </a:p>
          <a:p>
            <a:pPr>
              <a:defRPr sz="14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spcBef>
                <a:spcPts val="300"/>
              </a:spcBef>
              <a:defRPr sz="1400">
                <a:latin typeface="+mj-lt"/>
                <a:ea typeface="+mj-ea"/>
                <a:cs typeface="+mj-cs"/>
                <a:sym typeface="Arial"/>
              </a:defRPr>
            </a:pPr>
            <a:r>
              <a:t>This set of notes was authored by John C. Bean who also created all figures not explicitly credited above.  </a:t>
            </a:r>
          </a:p>
          <a:p>
            <a:pPr>
              <a:defRPr sz="14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defRPr sz="14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defRPr sz="14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defRPr sz="1400" u="sng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defRPr sz="1400" u="sng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defRPr sz="1400" u="sng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spcBef>
                <a:spcPts val="300"/>
              </a:spcBef>
              <a:defRPr sz="1400">
                <a:solidFill>
                  <a:srgbClr val="FF33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Copyright John C. Bean</a:t>
            </a:r>
            <a:r>
              <a:rPr u="sng"/>
              <a:t> </a:t>
            </a:r>
          </a:p>
          <a:p>
            <a:pPr algn="ctr">
              <a:defRPr sz="800" u="sng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algn="ctr">
              <a:spcBef>
                <a:spcPts val="200"/>
              </a:spcBef>
              <a:defRPr sz="1200">
                <a:latin typeface="+mj-lt"/>
                <a:ea typeface="+mj-ea"/>
                <a:cs typeface="+mj-cs"/>
                <a:sym typeface="Arial"/>
              </a:defRPr>
            </a:pPr>
            <a:r>
              <a:t>(However, permission is granted for use by individual instructors in non-profit academic institutions)</a:t>
            </a:r>
          </a:p>
        </p:txBody>
      </p:sp>
    </p:spTree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Rectangle 5"/>
          <p:cNvSpPr txBox="1"/>
          <p:nvPr/>
        </p:nvSpPr>
        <p:spPr>
          <a:xfrm>
            <a:off x="304800" y="6457220"/>
            <a:ext cx="853440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2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An Introduction to Sustainable Energy Systems: WeCanFigureThisOut.org/ENERGY/Energy_home.htm</a:t>
            </a:r>
          </a:p>
        </p:txBody>
      </p:sp>
      <p:sp>
        <p:nvSpPr>
          <p:cNvPr id="152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09600"/>
          </a:xfrm>
          <a:prstGeom prst="rect">
            <a:avLst/>
          </a:prstGeom>
        </p:spPr>
        <p:txBody>
          <a:bodyPr/>
          <a:lstStyle>
            <a:lvl1pPr>
              <a:defRPr sz="2200" i="1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Leading to my novel (downright heretical) plan for this note set:</a:t>
            </a:r>
          </a:p>
        </p:txBody>
      </p:sp>
      <p:sp>
        <p:nvSpPr>
          <p:cNvPr id="153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838200"/>
            <a:ext cx="8915400" cy="5466621"/>
          </a:xfrm>
          <a:prstGeom prst="rect">
            <a:avLst/>
          </a:prstGeom>
        </p:spPr>
        <p:txBody>
          <a:bodyPr/>
          <a:lstStyle/>
          <a:p>
            <a:pPr>
              <a:tabLst>
                <a:tab pos="444500" algn="l"/>
                <a:tab pos="901700" algn="l"/>
                <a:tab pos="13716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Let's forget about the final Maxwell Equations</a:t>
            </a:r>
          </a:p>
          <a:p>
            <a:pPr>
              <a:tabLst>
                <a:tab pos="444500" algn="l"/>
                <a:tab pos="901700" algn="l"/>
                <a:tab pos="1371600" algn="l"/>
              </a:tabLst>
              <a:defRPr sz="9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Let's avoid the formality of the Lorentz Force Law</a:t>
            </a:r>
          </a:p>
          <a:p>
            <a:pPr>
              <a:tabLst>
                <a:tab pos="444500" algn="l"/>
                <a:tab pos="901700" algn="l"/>
                <a:tab pos="1371600" algn="l"/>
              </a:tabLst>
              <a:defRPr sz="9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	Let's slide by most of those subsidiary "laws" and "theorems" </a:t>
            </a:r>
          </a:p>
          <a:p>
            <a:pPr>
              <a:tabLst>
                <a:tab pos="444500" algn="l"/>
                <a:tab pos="901700" algn="l"/>
                <a:tab pos="13716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Let's instead </a:t>
            </a:r>
            <a:r>
              <a:rPr b="1"/>
              <a:t>look at the behavior of electric and magnetic fields</a:t>
            </a:r>
          </a:p>
          <a:p>
            <a:pPr>
              <a:tabLst>
                <a:tab pos="444500" algn="l"/>
                <a:tab pos="901700" algn="l"/>
                <a:tab pos="1371600" algn="l"/>
              </a:tabLst>
              <a:defRPr sz="9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Drawing on our personal experiences</a:t>
            </a:r>
          </a:p>
          <a:p>
            <a:pPr>
              <a:tabLst>
                <a:tab pos="444500" algn="l"/>
                <a:tab pos="901700" algn="l"/>
                <a:tab pos="1371600" algn="l"/>
              </a:tabLst>
              <a:defRPr sz="9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Drawing upon videos I've found showing electric field behavior</a:t>
            </a:r>
          </a:p>
          <a:p>
            <a:pPr>
              <a:tabLst>
                <a:tab pos="444500" algn="l"/>
                <a:tab pos="901700" algn="l"/>
                <a:tab pos="1371600" algn="l"/>
              </a:tabLst>
              <a:defRPr sz="9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Drawing upon videos </a:t>
            </a:r>
            <a:r>
              <a:rPr b="1"/>
              <a:t>I've now created </a:t>
            </a:r>
            <a:r>
              <a:t>showing magnet field behavior</a:t>
            </a:r>
          </a:p>
          <a:p>
            <a:pPr>
              <a:tabLst>
                <a:tab pos="444500" algn="l"/>
                <a:tab pos="901700" algn="l"/>
                <a:tab pos="13716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 </a:t>
            </a:r>
          </a:p>
          <a:p>
            <a:pPr>
              <a:tabLst>
                <a:tab pos="444500" algn="l"/>
                <a:tab pos="901700" algn="l"/>
                <a:tab pos="13716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Those observations alone can give us the intuition we now need</a:t>
            </a:r>
          </a:p>
          <a:p>
            <a:pPr>
              <a:tabLst>
                <a:tab pos="444500" algn="l"/>
                <a:tab pos="901700" algn="l"/>
                <a:tab pos="1371600" algn="l"/>
              </a:tabLst>
              <a:defRPr sz="9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Further, our attempts at explaining observed behavior will take us along</a:t>
            </a:r>
          </a:p>
          <a:p>
            <a:pPr>
              <a:tabLst>
                <a:tab pos="444500" algn="l"/>
                <a:tab pos="901700" algn="l"/>
                <a:tab pos="1371600" algn="l"/>
              </a:tabLst>
              <a:defRPr sz="9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	</a:t>
            </a:r>
            <a:r>
              <a:rPr>
                <a:solidFill>
                  <a:srgbClr val="FBC901"/>
                </a:solidFill>
              </a:rPr>
              <a:t>the same path that led scientists to invent all of those weird laws!</a:t>
            </a:r>
          </a:p>
        </p:txBody>
      </p:sp>
    </p:spTree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Rectangle 3"/>
          <p:cNvSpPr txBox="1">
            <a:spLocks noGrp="1"/>
          </p:cNvSpPr>
          <p:nvPr>
            <p:ph type="body" idx="1"/>
          </p:nvPr>
        </p:nvSpPr>
        <p:spPr>
          <a:xfrm>
            <a:off x="152400" y="838200"/>
            <a:ext cx="8991600" cy="5715000"/>
          </a:xfrm>
          <a:prstGeom prst="rect">
            <a:avLst/>
          </a:prstGeom>
        </p:spPr>
        <p:txBody>
          <a:bodyPr/>
          <a:lstStyle/>
          <a:p>
            <a:pPr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I recall these:</a:t>
            </a:r>
          </a:p>
          <a:p>
            <a:pPr>
              <a:defRPr sz="14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44500" algn="l"/>
              </a:tabLst>
              <a:defRPr sz="1400">
                <a:latin typeface="+mj-lt"/>
                <a:ea typeface="+mj-ea"/>
                <a:cs typeface="+mj-cs"/>
                <a:sym typeface="Arial"/>
              </a:defRPr>
            </a:pPr>
            <a:r>
              <a:t>	</a:t>
            </a:r>
            <a:r>
              <a:rPr sz="1800"/>
              <a:t>A shocking winter experience:</a:t>
            </a:r>
          </a:p>
          <a:p>
            <a:pPr>
              <a:tabLst>
                <a:tab pos="4445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445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44500" algn="l"/>
              </a:tabLst>
              <a:defRPr sz="32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445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Toddlers gone wild:</a:t>
            </a:r>
          </a:p>
          <a:p>
            <a:pPr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  <a:endParaRPr sz="1800"/>
          </a:p>
          <a:p>
            <a:pPr>
              <a:tabLst>
                <a:tab pos="4445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The latter generally seen only for a toddler with freshly cleaned hair</a:t>
            </a:r>
          </a:p>
          <a:p>
            <a:pPr>
              <a:defRPr sz="9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	because, somehow, clean fine (and thus light) hair seemed to be essential,</a:t>
            </a:r>
          </a:p>
          <a:p>
            <a:pPr>
              <a:spcBef>
                <a:spcPts val="200"/>
              </a:spcBef>
              <a:tabLst>
                <a:tab pos="444500" algn="l"/>
                <a:tab pos="901700" algn="l"/>
                <a:tab pos="1371600" algn="l"/>
              </a:tabLst>
              <a:defRPr sz="900">
                <a:latin typeface="+mj-lt"/>
                <a:ea typeface="+mj-ea"/>
                <a:cs typeface="+mj-cs"/>
                <a:sym typeface="Arial"/>
              </a:defRPr>
            </a:pPr>
            <a:r>
              <a:t>	</a:t>
            </a:r>
          </a:p>
          <a:p>
            <a:pPr>
              <a:tabLst>
                <a:tab pos="444500" algn="l"/>
                <a:tab pos="901700" algn="l"/>
                <a:tab pos="13716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		suggesting that </a:t>
            </a:r>
            <a:r>
              <a:rPr b="1"/>
              <a:t>something </a:t>
            </a:r>
            <a:r>
              <a:t>was just </a:t>
            </a:r>
            <a:r>
              <a:rPr b="1"/>
              <a:t>barely</a:t>
            </a:r>
            <a:r>
              <a:t> overcoming gravity!</a:t>
            </a:r>
          </a:p>
        </p:txBody>
      </p:sp>
      <p:sp>
        <p:nvSpPr>
          <p:cNvPr id="156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609600"/>
          </a:xfrm>
          <a:prstGeom prst="rect">
            <a:avLst/>
          </a:prstGeom>
        </p:spPr>
        <p:txBody>
          <a:bodyPr/>
          <a:lstStyle/>
          <a:p>
            <a:pPr>
              <a:defRPr sz="2000">
                <a:latin typeface="+mj-lt"/>
                <a:ea typeface="+mj-ea"/>
                <a:cs typeface="+mj-cs"/>
                <a:sym typeface="Arial"/>
              </a:defRPr>
            </a:pPr>
            <a:r>
              <a:t>THUS: What were </a:t>
            </a:r>
            <a:r>
              <a:rPr b="1"/>
              <a:t>our</a:t>
            </a:r>
            <a:r>
              <a:t> earliest personal experiences of </a:t>
            </a:r>
            <a:r>
              <a:rPr b="1"/>
              <a:t>electricity</a:t>
            </a:r>
            <a:r>
              <a:t>?</a:t>
            </a:r>
          </a:p>
        </p:txBody>
      </p:sp>
      <p:pic>
        <p:nvPicPr>
          <p:cNvPr id="157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35580" y="3048000"/>
            <a:ext cx="1965020" cy="1776414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TextBox 5"/>
          <p:cNvSpPr txBox="1"/>
          <p:nvPr/>
        </p:nvSpPr>
        <p:spPr>
          <a:xfrm>
            <a:off x="6781800" y="4191000"/>
            <a:ext cx="2133600" cy="370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900" b="0">
                <a:solidFill>
                  <a:schemeClr val="accent1"/>
                </a:solidFill>
              </a:defRPr>
            </a:pPr>
            <a:r>
              <a:t>http://joyerickson.wordpress.com/</a:t>
            </a:r>
            <a:endParaRPr>
              <a:solidFill>
                <a:srgbClr val="FFFFFF"/>
              </a:solidFill>
            </a:endParaRPr>
          </a:p>
          <a:p>
            <a:pPr>
              <a:defRPr sz="900" b="0">
                <a:solidFill>
                  <a:schemeClr val="accent1"/>
                </a:solidFill>
              </a:defRPr>
            </a:pPr>
            <a:r>
              <a:t>2012/08/05/pull-up-something-cool/</a:t>
            </a:r>
          </a:p>
        </p:txBody>
      </p:sp>
      <p:sp>
        <p:nvSpPr>
          <p:cNvPr id="159" name="TextBox 6"/>
          <p:cNvSpPr txBox="1"/>
          <p:nvPr/>
        </p:nvSpPr>
        <p:spPr>
          <a:xfrm>
            <a:off x="6934200" y="1905000"/>
            <a:ext cx="1981200" cy="370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900" b="0">
                <a:solidFill>
                  <a:schemeClr val="accent1"/>
                </a:solidFill>
              </a:defRPr>
            </a:lvl1pPr>
          </a:lstStyle>
          <a:p>
            <a:r>
              <a:t>http://www.nachi.org/static-electricity.htm</a:t>
            </a:r>
          </a:p>
        </p:txBody>
      </p:sp>
      <p:pic>
        <p:nvPicPr>
          <p:cNvPr id="160" name="Picture 7" descr="Picture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56282" y="1371600"/>
            <a:ext cx="2049318" cy="1524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Rectangle 5"/>
          <p:cNvSpPr txBox="1"/>
          <p:nvPr/>
        </p:nvSpPr>
        <p:spPr>
          <a:xfrm>
            <a:off x="304800" y="6432651"/>
            <a:ext cx="8534400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400" b="0" i="1">
                <a:solidFill>
                  <a:srgbClr val="E5FFFF"/>
                </a:solidFill>
                <a:effectLst>
                  <a:outerShdw blurRad="38100" dist="38100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1) To their everlasting shame (I hope!), "Ancient Aliens" is probably a "History Channel" trademark</a:t>
            </a:r>
          </a:p>
        </p:txBody>
      </p:sp>
      <p:sp>
        <p:nvSpPr>
          <p:cNvPr id="163" name="Rectangle 2"/>
          <p:cNvSpPr txBox="1">
            <a:spLocks noGrp="1"/>
          </p:cNvSpPr>
          <p:nvPr>
            <p:ph type="title"/>
          </p:nvPr>
        </p:nvSpPr>
        <p:spPr>
          <a:xfrm>
            <a:off x="304800" y="76200"/>
            <a:ext cx="8534400" cy="762000"/>
          </a:xfrm>
          <a:prstGeom prst="rect">
            <a:avLst/>
          </a:prstGeom>
        </p:spPr>
        <p:txBody>
          <a:bodyPr/>
          <a:lstStyle>
            <a:lvl1pPr>
              <a:defRPr sz="2000" i="1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These were much more likely if a lot of winter shuffling was involved</a:t>
            </a:r>
          </a:p>
        </p:txBody>
      </p:sp>
      <p:sp>
        <p:nvSpPr>
          <p:cNvPr id="164" name="Rectangle 3"/>
          <p:cNvSpPr txBox="1">
            <a:spLocks noGrp="1"/>
          </p:cNvSpPr>
          <p:nvPr>
            <p:ph type="body" idx="1"/>
          </p:nvPr>
        </p:nvSpPr>
        <p:spPr>
          <a:xfrm>
            <a:off x="228600" y="990600"/>
            <a:ext cx="8686800" cy="5334000"/>
          </a:xfrm>
          <a:prstGeom prst="rect">
            <a:avLst/>
          </a:prstGeom>
        </p:spPr>
        <p:txBody>
          <a:bodyPr/>
          <a:lstStyle/>
          <a:p>
            <a:pPr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Suggesting that the act of shuffling was somehow </a:t>
            </a:r>
            <a:r>
              <a:rPr b="1"/>
              <a:t>transforming</a:t>
            </a:r>
            <a:r>
              <a:t> us</a:t>
            </a:r>
          </a:p>
          <a:p>
            <a:pPr>
              <a:defRPr sz="9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	"Magic carpet spirits?" 	"Ancient Aliens?" </a:t>
            </a:r>
            <a:r>
              <a:rPr baseline="30000"/>
              <a:t>1</a:t>
            </a:r>
          </a:p>
          <a:p>
            <a:pPr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However, if you watched REALLY closely, you occasionally saw something more:</a:t>
            </a:r>
          </a:p>
          <a:p>
            <a:pPr>
              <a:defRPr sz="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One toddler started with </a:t>
            </a:r>
            <a:r>
              <a:rPr b="1"/>
              <a:t>wildly</a:t>
            </a:r>
            <a:r>
              <a:t> dancing hair</a:t>
            </a:r>
          </a:p>
          <a:p>
            <a:pPr>
              <a:tabLst>
                <a:tab pos="444500" algn="l"/>
                <a:tab pos="901700" algn="l"/>
                <a:tab pos="1371600" algn="l"/>
              </a:tabLst>
              <a:defRPr sz="10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	He/she touched a second toddler with normal hair</a:t>
            </a:r>
          </a:p>
          <a:p>
            <a:pPr>
              <a:tabLst>
                <a:tab pos="444500" algn="l"/>
                <a:tab pos="901700" algn="l"/>
                <a:tab pos="1371600" algn="l"/>
              </a:tabLst>
              <a:defRPr sz="10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tabLst>
                <a:tab pos="444500" algn="l"/>
                <a:tab pos="901700" algn="l"/>
                <a:tab pos="1371600" algn="l"/>
              </a:tabLst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			Resulting in two toddlers </a:t>
            </a:r>
            <a:r>
              <a:rPr b="1"/>
              <a:t>both</a:t>
            </a:r>
            <a:r>
              <a:t> now with </a:t>
            </a:r>
            <a:r>
              <a:rPr b="1"/>
              <a:t>mildly</a:t>
            </a:r>
            <a:r>
              <a:t> dancing hair</a:t>
            </a:r>
          </a:p>
          <a:p>
            <a:pPr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defRPr sz="1800">
                <a:solidFill>
                  <a:srgbClr val="FBC901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Suggesting that the first toddler had acquired </a:t>
            </a:r>
            <a:r>
              <a:rPr b="1"/>
              <a:t>something</a:t>
            </a:r>
            <a:r>
              <a:t> from the carpet</a:t>
            </a:r>
          </a:p>
          <a:p>
            <a:pPr>
              <a:defRPr sz="1000">
                <a:solidFill>
                  <a:srgbClr val="FBC901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defRPr sz="1800">
                <a:solidFill>
                  <a:srgbClr val="FBC901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	Which was then shared (and diluted) between the two toddlers</a:t>
            </a:r>
          </a:p>
          <a:p>
            <a:pPr>
              <a:defRPr sz="18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>
              <a:defRPr sz="1800">
                <a:latin typeface="+mj-lt"/>
                <a:ea typeface="+mj-ea"/>
                <a:cs typeface="+mj-cs"/>
                <a:sym typeface="Arial"/>
              </a:defRPr>
            </a:pPr>
            <a:r>
              <a:t>To figure out that </a:t>
            </a:r>
            <a:r>
              <a:rPr b="1"/>
              <a:t>something</a:t>
            </a:r>
            <a:r>
              <a:t>, there was a great historical tool: </a:t>
            </a:r>
            <a:r>
              <a:rPr sz="2000" b="1"/>
              <a:t>Pith Balls</a:t>
            </a:r>
          </a:p>
        </p:txBody>
      </p:sp>
    </p:spTree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a14="http://schemas.microsoft.com/office/drawing/2010/main" xmlns:m="http://schemas.openxmlformats.org/officeDocument/2006/math" xmlns:p="http://schemas.openxmlformats.org/presentationml/2006/main" xmlns:r="http://schemas.openxmlformats.org/officeDocument/2006/relationships" xmlns:a="http://schemas.openxmlformats.org/drawingml/2006/main" xmlns="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Lecture 1 - What is Nanoscience">
  <a:themeElements>
    <a:clrScheme name="Custom 78">
      <a:dk1>
        <a:srgbClr val="003366"/>
      </a:dk1>
      <a:lt1>
        <a:srgbClr val="666666"/>
      </a:lt1>
      <a:dk2>
        <a:srgbClr val="A7A7A7"/>
      </a:dk2>
      <a:lt2>
        <a:srgbClr val="535353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20FFFF"/>
      </a:hlink>
      <a:folHlink>
        <a:srgbClr val="FF00FF"/>
      </a:folHlink>
    </a:clrScheme>
    <a:fontScheme name="Lecture 1 - What is Nanoscienc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Lecture 1 - What is Nanoscien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1" i="0" u="none" strike="noStrike" cap="none" spc="0" normalizeH="0" baseline="0">
            <a:ln>
              <a:noFill/>
            </a:ln>
            <a:solidFill>
              <a:srgbClr val="003366"/>
            </a:solidFill>
            <a:effectLst/>
            <a:uFillTx/>
            <a:latin typeface="Tahoma"/>
            <a:ea typeface="Tahoma"/>
            <a:cs typeface="Tahoma"/>
            <a:sym typeface="Tahom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1" i="0" u="none" strike="noStrike" cap="none" spc="0" normalizeH="0" baseline="0">
            <a:ln>
              <a:noFill/>
            </a:ln>
            <a:solidFill>
              <a:srgbClr val="003366"/>
            </a:solidFill>
            <a:effectLst/>
            <a:uFillTx/>
            <a:latin typeface="Tahoma"/>
            <a:ea typeface="Tahoma"/>
            <a:cs typeface="Tahoma"/>
            <a:sym typeface="Tahom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Lecture 1 - What is Nanoscience">
  <a:themeElements>
    <a:clrScheme name="Lecture 1 - What is Nanoscien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00FF"/>
      </a:hlink>
      <a:folHlink>
        <a:srgbClr val="FF00FF"/>
      </a:folHlink>
    </a:clrScheme>
    <a:fontScheme name="Lecture 1 - What is Nanoscienc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Lecture 1 - What is Nanoscien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1" i="0" u="none" strike="noStrike" cap="none" spc="0" normalizeH="0" baseline="0">
            <a:ln>
              <a:noFill/>
            </a:ln>
            <a:solidFill>
              <a:srgbClr val="003366"/>
            </a:solidFill>
            <a:effectLst/>
            <a:uFillTx/>
            <a:latin typeface="Tahoma"/>
            <a:ea typeface="Tahoma"/>
            <a:cs typeface="Tahoma"/>
            <a:sym typeface="Tahom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1" i="0" u="none" strike="noStrike" cap="none" spc="0" normalizeH="0" baseline="0">
            <a:ln>
              <a:noFill/>
            </a:ln>
            <a:solidFill>
              <a:srgbClr val="003366"/>
            </a:solidFill>
            <a:effectLst/>
            <a:uFillTx/>
            <a:latin typeface="Tahoma"/>
            <a:ea typeface="Tahoma"/>
            <a:cs typeface="Tahoma"/>
            <a:sym typeface="Tahom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6685</Words>
  <Application>Microsoft Macintosh PowerPoint</Application>
  <PresentationFormat>On-screen Show (4:3)</PresentationFormat>
  <Paragraphs>1113</Paragraphs>
  <Slides>67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68" baseType="lpstr">
      <vt:lpstr>Lecture 1 - What is Nanoscience</vt:lpstr>
      <vt:lpstr>Electric and Magnetic Fields</vt:lpstr>
      <vt:lpstr>Electric and Magnetic Fields</vt:lpstr>
      <vt:lpstr>But what do I mean by "a feel" for electricity &amp; magnetism?</vt:lpstr>
      <vt:lpstr>But electricity &amp; magnetism lessons are normally built upon mathematics</vt:lpstr>
      <vt:lpstr>WHY do physics teachers teach "E &amp; M" this way?!</vt:lpstr>
      <vt:lpstr>WE NOW NEED INTUITION - Which is born from personal observation</vt:lpstr>
      <vt:lpstr>Leading to my novel (downright heretical) plan for this note set:</vt:lpstr>
      <vt:lpstr>THUS: What were our earliest personal experiences of electricity?</vt:lpstr>
      <vt:lpstr>These were much more likely if a lot of winter shuffling was involved</vt:lpstr>
      <vt:lpstr>What the heck are "Pith Balls?"</vt:lpstr>
      <vt:lpstr>Those "experiments" were first done in 1754:</vt:lpstr>
      <vt:lpstr>Which, as with our toddlers, suggested that:</vt:lpstr>
      <vt:lpstr>But to prove that it CAN be done, I offer you these YouTube videos:</vt:lpstr>
      <vt:lpstr>Or a pair of our X-ray vision / virtual reality animations:</vt:lpstr>
      <vt:lpstr>I'm sorry that I couldn't film a full set of real "Pith Ball" experiments</vt:lpstr>
      <vt:lpstr>Proceeding (for now) in virtual reality:</vt:lpstr>
      <vt:lpstr>Repeating the experiment but rubbing the rod on different fur or cloth:</vt:lpstr>
      <vt:lpstr>To test, treat each ball differently:</vt:lpstr>
      <vt:lpstr>Whoops: We now seem to have TWO THINGS!</vt:lpstr>
      <vt:lpstr>But what about the observed forces?</vt:lpstr>
      <vt:lpstr>Looking from above, recording the probe ball's deflection:</vt:lpstr>
      <vt:lpstr>But it's MUCH easier to merge all of those arrows together:</vt:lpstr>
      <vt:lpstr>THIS, finally, is recognizable as the common map of an electric field:</vt:lpstr>
      <vt:lpstr>Stepping Back</vt:lpstr>
      <vt:lpstr>Electric Fields = How forces spread out BETWEEN charges </vt:lpstr>
      <vt:lpstr>The line spacing does not even (directly) give the strength of the force</vt:lpstr>
      <vt:lpstr>Recapping our "basic answers" about Electric Fields:</vt:lpstr>
      <vt:lpstr>But to clear up some possible confusion, let's now board a time machine  and come forward a century or so:</vt:lpstr>
      <vt:lpstr>Moving on to:</vt:lpstr>
      <vt:lpstr>A necessary logistical digression:</vt:lpstr>
      <vt:lpstr>Starting at the beginning: What IS a magnet?</vt:lpstr>
      <vt:lpstr>For now, a simpler question:  "What do magnets do?"</vt:lpstr>
      <vt:lpstr>Results of that experiment:</vt:lpstr>
      <vt:lpstr>"Houston, we have a problem!"</vt:lpstr>
      <vt:lpstr>Proceeding to some other "basic questions"</vt:lpstr>
      <vt:lpstr>From experiment / demonstration #2:</vt:lpstr>
      <vt:lpstr>Could the arrows instead map Magnetic Force upon other magnets?</vt:lpstr>
      <vt:lpstr>So whatever this was trying to show us:</vt:lpstr>
      <vt:lpstr>Showing how those rules explain the magnets' movements:</vt:lpstr>
      <vt:lpstr>Or if pushed together while not perfectly aligned</vt:lpstr>
      <vt:lpstr>But this is a class/website about Sustainable Energy Systems</vt:lpstr>
      <vt:lpstr>The first was discovered by Danish professor Hans Christian Ørsted</vt:lpstr>
      <vt:lpstr>Did some of those names sound a bit familiar?</vt:lpstr>
      <vt:lpstr>But this was all done in the early/mid 1800's</vt:lpstr>
      <vt:lpstr>In the end, you can often actually ignore the charge's sign:</vt:lpstr>
      <vt:lpstr>Electro-magnetism provides a second way of creating magnetic fields</vt:lpstr>
      <vt:lpstr>OK, but how does this defiance of gravity make magnetism relevant?</vt:lpstr>
      <vt:lpstr>Those magnets (partially) resisted the force of gravity</vt:lpstr>
      <vt:lpstr>The "Drop Test #1" part of that spreadsheet:</vt:lpstr>
      <vt:lpstr>Spreadsheet plots of Drop Test #1 (left) and Drop Test #2 (right):</vt:lpstr>
      <vt:lpstr>That sequence shown in diagrams:</vt:lpstr>
      <vt:lpstr>Why do only configurations at left slow the magnet's fall?</vt:lpstr>
      <vt:lpstr>But how could a non-magnetic pipe suddenly behave like a magnet?!</vt:lpstr>
      <vt:lpstr>Evidence for such an implausible occurrence?</vt:lpstr>
      <vt:lpstr>So we really do get dueling magnets!   But from our Drop Tests:</vt:lpstr>
      <vt:lpstr>But also from those Drop Tests:</vt:lpstr>
      <vt:lpstr>It depends on HOW the magnetic field passes by the electron!</vt:lpstr>
      <vt:lpstr>Putting this together yields what we now call the Lorentz Force</vt:lpstr>
      <vt:lpstr>Reviewing this magnetic induction + electro-magnetism conspiracy:</vt:lpstr>
      <vt:lpstr>Applying our new Left Hand Rule:</vt:lpstr>
      <vt:lpstr>Those forces of magnetic induction drive an electron loop</vt:lpstr>
      <vt:lpstr>I'm going to guess "brain-freeze" may be now be setting in!</vt:lpstr>
      <vt:lpstr>Based on that demonstration:</vt:lpstr>
      <vt:lpstr>So while the trash falls off the end of the belt:</vt:lpstr>
      <vt:lpstr>From the bottom of this note set's Resources Webpage:</vt:lpstr>
      <vt:lpstr>The energy savings of recycling make magnetism MILDLY relevant</vt:lpstr>
      <vt:lpstr>Credits / Acknowledgements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Electric and Magnetic Fields</dc:title>
  <cp:lastModifiedBy>John Bean</cp:lastModifiedBy>
  <cp:revision>3</cp:revision>
  <dcterms:created xsi:type="dcterms:W3CDTF">2019-07-02T19:01:41Z</dcterms:created>
  <dcterms:modified xsi:type="dcterms:W3CDTF">2019-07-02T19:01:55Z</dcterms:modified>
</cp:coreProperties>
</file>