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5" r:id="rId57"/>
    <p:sldId id="316" r:id="rId58"/>
    <p:sldId id="311" r:id="rId59"/>
    <p:sldId id="312" r:id="rId60"/>
    <p:sldId id="313" r:id="rId61"/>
    <p:sldId id="314" r:id="rId6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snapToObjects="1">
      <p:cViewPr varScale="1">
        <p:scale>
          <a:sx n="119" d="100"/>
          <a:sy n="119" d="100"/>
        </p:scale>
        <p:origin x="-58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a:lstStyle>
            <a:lvl1pPr>
              <a:defRPr sz="4400" i="0">
                <a:latin typeface="Tahoma"/>
                <a:ea typeface="Tahoma"/>
                <a:cs typeface="Tahoma"/>
                <a:sym typeface="Tahoma"/>
              </a:defRPr>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i="0" cap="all">
                <a:latin typeface="Tahoma"/>
                <a:ea typeface="Tahoma"/>
                <a:cs typeface="Tahoma"/>
                <a:sym typeface="Tahoma"/>
              </a:defRPr>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i="0">
                <a:latin typeface="Tahoma"/>
                <a:ea typeface="Tahoma"/>
                <a:cs typeface="Tahoma"/>
                <a:sym typeface="Tahoma"/>
              </a:defRPr>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a:spcBef>
                <a:spcPts val="500"/>
              </a:spcBef>
              <a:defRPr sz="2400" b="1"/>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defRPr sz="1400" b="0">
                <a:solidFill>
                  <a:srgbClr val="FFFFFF"/>
                </a:solidFill>
                <a:effectLst>
                  <a:outerShdw blurRad="38100" dist="38100" dir="2700000" rotWithShape="0">
                    <a:srgbClr val="000000"/>
                  </a:outerShdw>
                </a:effectLst>
                <a:latin typeface="+mn-lt"/>
                <a:ea typeface="+mn-ea"/>
                <a:cs typeface="+mn-cs"/>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1pPr>
      <a:lvl2pPr marL="661307" marR="0" indent="-204107"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2pPr>
      <a:lvl3pPr marL="1104900" marR="0" indent="-1905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3pPr>
      <a:lvl4pPr marL="1600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4pPr>
      <a:lvl5pPr marL="20574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5pPr>
      <a:lvl6pPr marL="25146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6pPr>
      <a:lvl7pPr marL="29718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7pPr>
      <a:lvl8pPr marL="34290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8pPr>
      <a:lvl9pPr marL="3886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ecanfigurethisout.org/ENERGY/Web_notes/Carbon/Fossil%20Fuels.pdf" TargetMode="External"/><Relationship Id="rId4" Type="http://schemas.openxmlformats.org/officeDocument/2006/relationships/hyperlink" Target="https://wecanfigurethisout.org/ENERGY/Web_notes/Carbon/Fossil%20Fuels.key" TargetMode="External"/><Relationship Id="rId1" Type="http://schemas.openxmlformats.org/officeDocument/2006/relationships/slideLayout" Target="../slideLayouts/slideLayout1.xml"/><Relationship Id="rId2" Type="http://schemas.openxmlformats.org/officeDocument/2006/relationships/hyperlink" Target="https://wecanfigurethisout.org/ENERGY/Web_notes/Carbon/Fossil%20Fuels.ppt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ecanfigurethisout.org/ENERGY/Web_notes/Technology%20Comparisons/Plant%20Economics.pdf" TargetMode="External"/><Relationship Id="rId4" Type="http://schemas.openxmlformats.org/officeDocument/2006/relationships/hyperlink" Target="https://wecanfigurethisout.org/ENERGY/Web_notes/Technology%20Comparisons/Plant%20Economics.key" TargetMode="External"/><Relationship Id="rId1" Type="http://schemas.openxmlformats.org/officeDocument/2006/relationships/slideLayout" Target="../slideLayouts/slideLayout1.xml"/><Relationship Id="rId2" Type="http://schemas.openxmlformats.org/officeDocument/2006/relationships/hyperlink" Target="https://wecanfigurethisout.org/ENERGY/Web_notes/Technology%20Comparisons/Plant%20Economics.ppt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ogle.com/url?sa=t&amp;rct=j&amp;q=&amp;esrc=s&amp;source=web&amp;cd=17&amp;ved=0ahUKEwj7wYKTsLvLAhXIbR4KHaDMBMAQFghzMBA&amp;url=http://www.eurelectric.org/Download/Download.aspx?DocumentID=13549&amp;usg=AFQjCNH_41MwVJ57EVzrpWHxpDmc1WkZ-w&amp;sig2=wxMKAcHEdOyGSTRLO6MODg&amp;cad=rj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wecanfigurethisout.org/ENERGY/Web_notes/Introduction/US%20Energy%20Production%20and%20Consumption.pdf" TargetMode="External"/><Relationship Id="rId4" Type="http://schemas.openxmlformats.org/officeDocument/2006/relationships/hyperlink" Target="https://wecanfigurethisout.org/ENERGY/Web_notes/Introduction/US%20Energy%20Production%20and%20Consumption.key" TargetMode="External"/><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hyperlink" Target="https://wecanfigurethisout.org/ENERGY/Web_notes/Introduction/US%20Energy%20Production%20and%20Consumption.ppt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hyperlink" Target="https://www.nature.com/articles/s41467-019-12808-z"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eCanFigureThisOut.org/ENERGY/Lecture_notes/Where_do_we_go_from_here-Cap_and_Trade_Carbon_Tax_Supporting%20Materials/MacKay_Obituary.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Rectangle 5"/>
          <p:cNvSpPr txBox="1"/>
          <p:nvPr/>
        </p:nvSpPr>
        <p:spPr>
          <a:xfrm>
            <a:off x="304800" y="6444476"/>
            <a:ext cx="8534400" cy="27699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rPr dirty="0"/>
              <a:t>(Written / Revised: </a:t>
            </a:r>
            <a:r>
              <a:rPr dirty="0" smtClean="0"/>
              <a:t> </a:t>
            </a:r>
            <a:r>
              <a:rPr lang="en-US" dirty="0" smtClean="0"/>
              <a:t>November </a:t>
            </a:r>
            <a:r>
              <a:rPr lang="en-US" dirty="0" smtClean="0"/>
              <a:t>2019</a:t>
            </a:r>
            <a:r>
              <a:rPr dirty="0" smtClean="0"/>
              <a:t>)</a:t>
            </a:r>
            <a:endParaRPr dirty="0"/>
          </a:p>
        </p:txBody>
      </p:sp>
      <p:sp>
        <p:nvSpPr>
          <p:cNvPr id="113" name="Rectangle 2"/>
          <p:cNvSpPr txBox="1">
            <a:spLocks noGrp="1"/>
          </p:cNvSpPr>
          <p:nvPr>
            <p:ph type="title"/>
          </p:nvPr>
        </p:nvSpPr>
        <p:spPr>
          <a:xfrm>
            <a:off x="304800" y="76200"/>
            <a:ext cx="8534400" cy="654050"/>
          </a:xfrm>
          <a:prstGeom prst="rect">
            <a:avLst/>
          </a:prstGeom>
        </p:spPr>
        <p:txBody>
          <a:bodyPr/>
          <a:lstStyle/>
          <a:p>
            <a:r>
              <a:t>Where Do We Go from Here?</a:t>
            </a:r>
          </a:p>
        </p:txBody>
      </p:sp>
      <p:sp>
        <p:nvSpPr>
          <p:cNvPr id="114" name="Rectangle 3"/>
          <p:cNvSpPr txBox="1">
            <a:spLocks noGrp="1"/>
          </p:cNvSpPr>
          <p:nvPr>
            <p:ph type="body" idx="1"/>
          </p:nvPr>
        </p:nvSpPr>
        <p:spPr>
          <a:xfrm>
            <a:off x="228600" y="747189"/>
            <a:ext cx="8534400" cy="5577411"/>
          </a:xfrm>
          <a:prstGeom prst="rect">
            <a:avLst/>
          </a:prstGeom>
        </p:spPr>
        <p:txBody>
          <a:bodyPr/>
          <a:lstStyle/>
          <a:p>
            <a:pPr algn="ctr">
              <a:tabLst>
                <a:tab pos="457200" algn="l"/>
                <a:tab pos="914400" algn="l"/>
                <a:tab pos="1371600" algn="l"/>
                <a:tab pos="1828800" algn="l"/>
                <a:tab pos="2286000" algn="l"/>
              </a:tabLst>
              <a:defRPr sz="1800">
                <a:latin typeface="+mn-lt"/>
                <a:ea typeface="+mn-ea"/>
                <a:cs typeface="+mn-cs"/>
                <a:sym typeface="Arial"/>
              </a:defRPr>
            </a:pPr>
            <a:r>
              <a:rPr dirty="0"/>
              <a:t>John C. Bean</a:t>
            </a:r>
          </a:p>
          <a:p>
            <a:pPr>
              <a:tabLst>
                <a:tab pos="457200" algn="l"/>
                <a:tab pos="914400" algn="l"/>
                <a:tab pos="1371600" algn="l"/>
                <a:tab pos="1828800" algn="l"/>
                <a:tab pos="2286000" algn="l"/>
              </a:tabLst>
              <a:defRPr sz="1100">
                <a:latin typeface="+mn-lt"/>
                <a:ea typeface="+mn-ea"/>
                <a:cs typeface="+mn-cs"/>
                <a:sym typeface="Arial"/>
              </a:defRPr>
            </a:pPr>
            <a:endParaRPr dirty="0"/>
          </a:p>
          <a:p>
            <a:pPr algn="ctr">
              <a:spcBef>
                <a:spcPts val="300"/>
              </a:spcBef>
              <a:tabLst>
                <a:tab pos="457200" algn="l"/>
                <a:tab pos="914400" algn="l"/>
                <a:tab pos="1371600" algn="l"/>
                <a:tab pos="1828800" algn="l"/>
                <a:tab pos="2286000" algn="l"/>
              </a:tabLst>
              <a:defRPr sz="1600" u="sng">
                <a:latin typeface="+mn-lt"/>
                <a:ea typeface="+mn-ea"/>
                <a:cs typeface="+mn-cs"/>
                <a:sym typeface="Arial"/>
              </a:defRPr>
            </a:pPr>
            <a:r>
              <a:t>Outline</a:t>
            </a:r>
          </a:p>
          <a:p>
            <a:pPr algn="ctr">
              <a:tabLst>
                <a:tab pos="457200" algn="l"/>
                <a:tab pos="914400" algn="l"/>
                <a:tab pos="1371600" algn="l"/>
                <a:tab pos="1828800" algn="l"/>
                <a:tab pos="2286000" algn="l"/>
              </a:tabLst>
              <a:defRPr sz="9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Searching for an effective, politician &amp; lobbyist-proof, way of mitigating climate change</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Cap &amp; Trade: Affecting industry directly / but me only indirectly</a:t>
            </a:r>
          </a:p>
          <a:p>
            <a:pPr>
              <a:spcBef>
                <a:spcPts val="100"/>
              </a:spcBef>
              <a:tabLst>
                <a:tab pos="457200" algn="l"/>
                <a:tab pos="914400" algn="l"/>
                <a:tab pos="1371600" algn="l"/>
                <a:tab pos="1828800" algn="l"/>
                <a:tab pos="2286000" algn="l"/>
              </a:tabLst>
              <a:defRPr sz="600">
                <a:latin typeface="+mn-lt"/>
                <a:ea typeface="+mn-ea"/>
                <a:cs typeface="+mn-cs"/>
                <a:sym typeface="Arial"/>
              </a:defRPr>
            </a:pPr>
            <a:r>
              <a:rPr dirty="0"/>
              <a:t> </a:t>
            </a:r>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	Its success with acid rain vs. the complexities of applying it to climate change</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Carbon Tax: Affecting ALL directly</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	What tax rate would be required to produce the desired changes?</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		A prediction based on present day energy economics </a:t>
            </a:r>
            <a:endParaRPr sz="600" dirty="0"/>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	What is my personal carbon footprint? =&gt; How much tax would I likely pay?</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		Household cost as a function of carbon tax rate and your local energy sources</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Would this be justified by what economists call the Social Cost of Carbon?</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	Their last two decades of research &amp; debate about this cost</a:t>
            </a:r>
          </a:p>
          <a:p>
            <a:pPr>
              <a:tabLst>
                <a:tab pos="457200" algn="l"/>
                <a:tab pos="914400" algn="l"/>
                <a:tab pos="1371600" algn="l"/>
                <a:tab pos="1828800" algn="l"/>
                <a:tab pos="2286000" algn="l"/>
              </a:tabLst>
              <a:defRPr sz="600">
                <a:latin typeface="+mn-lt"/>
                <a:ea typeface="+mn-ea"/>
                <a:cs typeface="+mn-cs"/>
                <a:sym typeface="Arial"/>
              </a:defRPr>
            </a:pPr>
            <a:endParaRPr dirty="0"/>
          </a:p>
          <a:p>
            <a:pPr>
              <a:spcBef>
                <a:spcPts val="300"/>
              </a:spcBef>
              <a:tabLst>
                <a:tab pos="457200" algn="l"/>
                <a:tab pos="914400" algn="l"/>
                <a:tab pos="1371600" algn="l"/>
                <a:tab pos="1828800" algn="l"/>
                <a:tab pos="2286000" algn="l"/>
              </a:tabLst>
              <a:defRPr sz="1600">
                <a:latin typeface="+mn-lt"/>
                <a:ea typeface="+mn-ea"/>
                <a:cs typeface="+mn-cs"/>
                <a:sym typeface="Arial"/>
              </a:defRPr>
            </a:pPr>
            <a:r>
              <a:rPr dirty="0"/>
              <a:t>		My analysis of their data, incorporating more recent climate modeling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147" name="Rectangle 2"/>
          <p:cNvSpPr txBox="1">
            <a:spLocks noGrp="1"/>
          </p:cNvSpPr>
          <p:nvPr>
            <p:ph type="title"/>
          </p:nvPr>
        </p:nvSpPr>
        <p:spPr>
          <a:xfrm>
            <a:off x="304800" y="76200"/>
            <a:ext cx="8534400" cy="838200"/>
          </a:xfrm>
          <a:prstGeom prst="rect">
            <a:avLst/>
          </a:prstGeom>
        </p:spPr>
        <p:txBody>
          <a:bodyPr/>
          <a:lstStyle/>
          <a:p>
            <a:r>
              <a:t>That is where The </a:t>
            </a:r>
            <a:r>
              <a:rPr b="1" i="0">
                <a:solidFill>
                  <a:srgbClr val="FFCC00"/>
                </a:solidFill>
                <a:latin typeface="Tahoma"/>
                <a:ea typeface="Tahoma"/>
                <a:cs typeface="Tahoma"/>
                <a:sym typeface="Tahoma"/>
              </a:rPr>
              <a:t>Trade</a:t>
            </a:r>
            <a:r>
              <a:t> comes in:</a:t>
            </a:r>
          </a:p>
        </p:txBody>
      </p:sp>
      <p:sp>
        <p:nvSpPr>
          <p:cNvPr id="148" name="Rectangle 3"/>
          <p:cNvSpPr txBox="1">
            <a:spLocks noGrp="1"/>
          </p:cNvSpPr>
          <p:nvPr>
            <p:ph type="body" idx="1"/>
          </p:nvPr>
        </p:nvSpPr>
        <p:spPr>
          <a:xfrm>
            <a:off x="228600" y="990600"/>
            <a:ext cx="89154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Companies are allowed to sell their pollutant emission permits to one another</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So </a:t>
            </a:r>
            <a:r>
              <a:rPr b="1">
                <a:solidFill>
                  <a:srgbClr val="FF0000"/>
                </a:solidFill>
              </a:rPr>
              <a:t>Company A </a:t>
            </a:r>
            <a:r>
              <a:t>can offer to buy permits from </a:t>
            </a:r>
            <a:r>
              <a:rPr b="1">
                <a:solidFill>
                  <a:srgbClr val="FF6FCF"/>
                </a:solidFill>
              </a:rPr>
              <a:t>Company B</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Those permits (as all permits) still decrease according to The Schedule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buying these permits is going to add to Company A's expenses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will increase the cost of its product</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if </a:t>
            </a:r>
            <a:r>
              <a:rPr b="1">
                <a:solidFill>
                  <a:srgbClr val="FF0000"/>
                </a:solidFill>
              </a:rPr>
              <a:t>Company A's </a:t>
            </a:r>
            <a:r>
              <a:rPr b="1"/>
              <a:t>product is essential</a:t>
            </a:r>
            <a:r>
              <a:t>, we'll accept that now-increasing price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But we'll sure as heck try to find ways of using </a:t>
            </a:r>
            <a:r>
              <a:rPr b="1"/>
              <a:t>less</a:t>
            </a:r>
            <a:r>
              <a:t> of that product!</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Meanwhile, the income </a:t>
            </a:r>
            <a:r>
              <a:rPr b="1">
                <a:solidFill>
                  <a:srgbClr val="FF6FCF"/>
                </a:solidFill>
              </a:rPr>
              <a:t>Company B </a:t>
            </a:r>
            <a:r>
              <a:t>got by selling its permits to Company A</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could help finance its development of that new less polluting process,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allowing it to convert itself into a new green </a:t>
            </a:r>
            <a:r>
              <a:rPr b="1">
                <a:solidFill>
                  <a:srgbClr val="80FF00"/>
                </a:solidFill>
              </a:rPr>
              <a:t>Company B</a:t>
            </a:r>
            <a:r>
              <a:t>!</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https://en.wikipedia.org/wiki/Invisible_hand</a:t>
            </a:r>
          </a:p>
        </p:txBody>
      </p:sp>
      <p:sp>
        <p:nvSpPr>
          <p:cNvPr id="151" name="Rectangle 2"/>
          <p:cNvSpPr txBox="1">
            <a:spLocks noGrp="1"/>
          </p:cNvSpPr>
          <p:nvPr>
            <p:ph type="title"/>
          </p:nvPr>
        </p:nvSpPr>
        <p:spPr>
          <a:xfrm>
            <a:off x="304800" y="76200"/>
            <a:ext cx="8534400" cy="838200"/>
          </a:xfrm>
          <a:prstGeom prst="rect">
            <a:avLst/>
          </a:prstGeom>
        </p:spPr>
        <p:txBody>
          <a:bodyPr/>
          <a:lstStyle/>
          <a:p>
            <a:r>
              <a:t>The winners?</a:t>
            </a:r>
          </a:p>
        </p:txBody>
      </p:sp>
      <p:sp>
        <p:nvSpPr>
          <p:cNvPr id="152" name="Rectangle 3"/>
          <p:cNvSpPr txBox="1">
            <a:spLocks noGrp="1"/>
          </p:cNvSpPr>
          <p:nvPr>
            <p:ph type="body" idx="1"/>
          </p:nvPr>
        </p:nvSpPr>
        <p:spPr>
          <a:xfrm>
            <a:off x="228600" y="990600"/>
            <a:ext cx="8915400" cy="5334000"/>
          </a:xfrm>
          <a:prstGeom prst="rect">
            <a:avLst/>
          </a:prstGeom>
        </p:spPr>
        <p:txBody>
          <a:bodyPr/>
          <a:lstStyle/>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The Environment: </a:t>
            </a:r>
            <a:r>
              <a:rPr b="0">
                <a:solidFill>
                  <a:srgbClr val="FFFFFF"/>
                </a:solidFill>
              </a:rPr>
              <a:t>Pollutant emission has decreased according to The Schedule</a:t>
            </a:r>
          </a:p>
          <a:p>
            <a:pPr>
              <a:tabLst>
                <a:tab pos="457200" algn="l"/>
                <a:tab pos="914400" algn="l"/>
                <a:tab pos="1371600" algn="l"/>
                <a:tab pos="1828800" algn="l"/>
                <a:tab pos="2286000" algn="l"/>
              </a:tabLst>
              <a:defRPr sz="12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Company B: </a:t>
            </a:r>
            <a:r>
              <a:rPr b="0">
                <a:solidFill>
                  <a:srgbClr val="FFFFFF"/>
                </a:solidFill>
              </a:rPr>
              <a:t>Which has recast itself into an new greener form</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Company A: </a:t>
            </a:r>
            <a:r>
              <a:rPr b="0">
                <a:solidFill>
                  <a:srgbClr val="FFFFFF"/>
                </a:solidFill>
              </a:rPr>
              <a:t>Which survived because it has an essential product</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But which is still being squeezed by its permits' decreasing emission limits</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by consumers trying to avoid use of its ever more expensive product</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All of which has supposedly been accomplished by:</a:t>
            </a:r>
          </a:p>
          <a:p>
            <a:pPr>
              <a:tabLst>
                <a:tab pos="457200" algn="l"/>
                <a:tab pos="914400" algn="l"/>
                <a:tab pos="1371600" algn="l"/>
                <a:tab pos="1828800" algn="l"/>
                <a:tab pos="2286000" algn="l"/>
              </a:tabLst>
              <a:defRPr sz="12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Replacing massive governmental micromanagement / regulation with</a:t>
            </a:r>
          </a:p>
          <a:p>
            <a:pPr>
              <a:tabLst>
                <a:tab pos="457200" algn="l"/>
                <a:tab pos="914400" algn="l"/>
                <a:tab pos="1371600" algn="l"/>
                <a:tab pos="1828800" algn="l"/>
                <a:tab pos="2286000" algn="l"/>
              </a:tabLst>
              <a:defRPr sz="12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00"/>
                </a:solidFill>
              </a:rPr>
              <a:t>The Invisible Hand </a:t>
            </a:r>
            <a:r>
              <a:rPr b="1"/>
              <a:t>of a (quasi) free market economic system </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 Adam Smith's "unintended social benefits resulting from individual actions" </a:t>
            </a:r>
            <a:r>
              <a:rPr baseline="30000"/>
              <a:t>1</a:t>
            </a:r>
            <a:r>
              <a:t> </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https://en.wikipedia.org/wiki/Emissions_trading</a:t>
            </a:r>
          </a:p>
        </p:txBody>
      </p:sp>
      <p:sp>
        <p:nvSpPr>
          <p:cNvPr id="155" name="Rectangle 2"/>
          <p:cNvSpPr txBox="1">
            <a:spLocks noGrp="1"/>
          </p:cNvSpPr>
          <p:nvPr>
            <p:ph type="title"/>
          </p:nvPr>
        </p:nvSpPr>
        <p:spPr>
          <a:xfrm>
            <a:off x="304800" y="76200"/>
            <a:ext cx="8534400" cy="609600"/>
          </a:xfrm>
          <a:prstGeom prst="rect">
            <a:avLst/>
          </a:prstGeom>
        </p:spPr>
        <p:txBody>
          <a:bodyPr/>
          <a:lstStyle/>
          <a:p>
            <a:r>
              <a:t>Does Cap and Trade really work?</a:t>
            </a:r>
          </a:p>
        </p:txBody>
      </p:sp>
      <p:sp>
        <p:nvSpPr>
          <p:cNvPr id="156" name="Rectangle 3"/>
          <p:cNvSpPr txBox="1">
            <a:spLocks noGrp="1"/>
          </p:cNvSpPr>
          <p:nvPr>
            <p:ph type="body" idx="1"/>
          </p:nvPr>
        </p:nvSpPr>
        <p:spPr>
          <a:xfrm>
            <a:off x="127000" y="762000"/>
            <a:ext cx="8915400" cy="5334000"/>
          </a:xfrm>
          <a:prstGeom prst="rect">
            <a:avLst/>
          </a:prstGeom>
        </p:spPr>
        <p:txBody>
          <a:bodyPr/>
          <a:lstStyle/>
          <a:p>
            <a:pPr defTabSz="886968">
              <a:tabLst>
                <a:tab pos="431800" algn="l"/>
                <a:tab pos="876300" algn="l"/>
                <a:tab pos="1320800" algn="l"/>
                <a:tab pos="1765300" algn="l"/>
                <a:tab pos="2209800" algn="l"/>
              </a:tabLst>
              <a:defRPr sz="1746">
                <a:effectLst>
                  <a:outerShdw blurRad="36957" dist="36957" dir="2700000" rotWithShape="0">
                    <a:srgbClr val="000000"/>
                  </a:outerShdw>
                </a:effectLst>
                <a:latin typeface="+mn-lt"/>
                <a:ea typeface="+mn-ea"/>
                <a:cs typeface="+mn-cs"/>
                <a:sym typeface="Arial"/>
              </a:defRPr>
            </a:pPr>
            <a:r>
              <a:t>It was first tested by economists in computer models at the precursor of the EPA: </a:t>
            </a:r>
            <a:r>
              <a:rPr baseline="29938"/>
              <a:t>1</a:t>
            </a:r>
          </a:p>
          <a:p>
            <a:pPr defTabSz="886968">
              <a:tabLst>
                <a:tab pos="431800" algn="l"/>
                <a:tab pos="876300" algn="l"/>
                <a:tab pos="1320800" algn="l"/>
                <a:tab pos="1765300" algn="l"/>
                <a:tab pos="2209800" algn="l"/>
              </a:tabLst>
              <a:defRPr sz="970">
                <a:effectLst>
                  <a:outerShdw blurRad="36957" dist="36957" dir="2700000" rotWithShape="0">
                    <a:srgbClr val="000000"/>
                  </a:outerShdw>
                </a:effectLst>
                <a:latin typeface="+mn-lt"/>
                <a:ea typeface="+mn-ea"/>
                <a:cs typeface="+mn-cs"/>
                <a:sym typeface="Arial"/>
              </a:defRPr>
            </a:pPr>
            <a:endParaRPr/>
          </a:p>
          <a:p>
            <a:pPr indent="441944" defTabSz="886968">
              <a:spcBef>
                <a:spcPts val="300"/>
              </a:spcBef>
              <a:tabLst>
                <a:tab pos="431800" algn="l"/>
                <a:tab pos="876300" algn="l"/>
                <a:tab pos="1320800" algn="l"/>
                <a:tab pos="1765300" algn="l"/>
                <a:tab pos="2209800" algn="l"/>
              </a:tabLst>
              <a:defRPr sz="1552">
                <a:effectLst>
                  <a:outerShdw blurRad="36957" dist="36957" dir="2700000" rotWithShape="0">
                    <a:srgbClr val="000000"/>
                  </a:outerShdw>
                </a:effectLst>
                <a:latin typeface="+mn-lt"/>
                <a:ea typeface="+mn-ea"/>
                <a:cs typeface="+mn-cs"/>
                <a:sym typeface="Arial"/>
              </a:defRPr>
            </a:pPr>
            <a:r>
              <a:t>"These studies used mathematical models of several cities and their emission sources in order to compare the cost and effectiveness of various control strategies.</a:t>
            </a:r>
            <a:r>
              <a:rPr baseline="29938"/>
              <a:t> </a:t>
            </a:r>
            <a:r>
              <a:t>Each abatement strategy was compared with the "least cost solution" produced by a computer optimization program to identify the least costly combination of source reductions in order to achieve a given abatement goal. </a:t>
            </a:r>
            <a:r>
              <a:rPr>
                <a:solidFill>
                  <a:srgbClr val="FFCC00"/>
                </a:solidFill>
              </a:rPr>
              <a:t>In each case it was found that the least cost solution was dramatically less costly than the same amount of pollution reduction produced by any conventional abatement strategy" </a:t>
            </a:r>
            <a:r>
              <a:rPr baseline="29938">
                <a:solidFill>
                  <a:srgbClr val="FFCC00"/>
                </a:solidFill>
              </a:rPr>
              <a:t>1</a:t>
            </a:r>
            <a:endParaRPr sz="1746" baseline="29938">
              <a:solidFill>
                <a:srgbClr val="FFCC00"/>
              </a:solidFill>
            </a:endParaRPr>
          </a:p>
          <a:p>
            <a:pPr defTabSz="886968">
              <a:tabLst>
                <a:tab pos="431800" algn="l"/>
                <a:tab pos="876300" algn="l"/>
                <a:tab pos="1320800" algn="l"/>
                <a:tab pos="1765300" algn="l"/>
                <a:tab pos="2209800" algn="l"/>
              </a:tabLst>
              <a:defRPr sz="2328">
                <a:effectLst>
                  <a:outerShdw blurRad="36957" dist="36957" dir="2700000" rotWithShape="0">
                    <a:srgbClr val="000000"/>
                  </a:outerShdw>
                </a:effectLst>
                <a:latin typeface="+mn-lt"/>
                <a:ea typeface="+mn-ea"/>
                <a:cs typeface="+mn-cs"/>
                <a:sym typeface="Arial"/>
              </a:defRPr>
            </a:pPr>
            <a:endParaRPr/>
          </a:p>
          <a:p>
            <a:pPr defTabSz="886968">
              <a:tabLst>
                <a:tab pos="431800" algn="l"/>
                <a:tab pos="876300" algn="l"/>
                <a:tab pos="1320800" algn="l"/>
                <a:tab pos="1765300" algn="l"/>
                <a:tab pos="2209800" algn="l"/>
              </a:tabLst>
              <a:defRPr sz="1746">
                <a:effectLst>
                  <a:outerShdw blurRad="36957" dist="36957" dir="2700000" rotWithShape="0">
                    <a:srgbClr val="000000"/>
                  </a:outerShdw>
                </a:effectLst>
                <a:latin typeface="+mn-lt"/>
                <a:ea typeface="+mn-ea"/>
                <a:cs typeface="+mn-cs"/>
                <a:sym typeface="Arial"/>
              </a:defRPr>
            </a:pPr>
            <a:r>
              <a:t>The </a:t>
            </a:r>
            <a:r>
              <a:rPr b="1"/>
              <a:t>Bush I administration</a:t>
            </a:r>
            <a:r>
              <a:t> then worked with the </a:t>
            </a:r>
            <a:r>
              <a:rPr b="1"/>
              <a:t>Environmental Defense Fund</a:t>
            </a:r>
          </a:p>
          <a:p>
            <a:pPr defTabSz="886968">
              <a:tabLst>
                <a:tab pos="431800" algn="l"/>
                <a:tab pos="876300" algn="l"/>
                <a:tab pos="1320800" algn="l"/>
                <a:tab pos="1765300" algn="l"/>
                <a:tab pos="2209800" algn="l"/>
              </a:tabLst>
              <a:defRPr sz="873">
                <a:effectLst>
                  <a:outerShdw blurRad="36957" dist="36957" dir="2700000" rotWithShape="0">
                    <a:srgbClr val="000000"/>
                  </a:outerShdw>
                </a:effectLst>
                <a:latin typeface="+mn-lt"/>
                <a:ea typeface="+mn-ea"/>
                <a:cs typeface="+mn-cs"/>
                <a:sym typeface="Arial"/>
              </a:defRPr>
            </a:pPr>
            <a:endParaRPr/>
          </a:p>
          <a:p>
            <a:pPr defTabSz="886968">
              <a:tabLst>
                <a:tab pos="431800" algn="l"/>
                <a:tab pos="876300" algn="l"/>
                <a:tab pos="1320800" algn="l"/>
                <a:tab pos="1765300" algn="l"/>
                <a:tab pos="2209800" algn="l"/>
              </a:tabLst>
              <a:defRPr sz="1746">
                <a:effectLst>
                  <a:outerShdw blurRad="36957" dist="36957" dir="2700000" rotWithShape="0">
                    <a:srgbClr val="000000"/>
                  </a:outerShdw>
                </a:effectLst>
                <a:latin typeface="+mn-lt"/>
                <a:ea typeface="+mn-ea"/>
                <a:cs typeface="+mn-cs"/>
                <a:sym typeface="Arial"/>
              </a:defRPr>
            </a:pPr>
            <a:r>
              <a:t>	Writing a version of C&amp;T into the 1990 Clean Air Act, targeting SO</a:t>
            </a:r>
            <a:r>
              <a:rPr baseline="-25587"/>
              <a:t>2</a:t>
            </a:r>
            <a:r>
              <a:t> emissions</a:t>
            </a:r>
          </a:p>
          <a:p>
            <a:pPr defTabSz="886968">
              <a:tabLst>
                <a:tab pos="431800" algn="l"/>
                <a:tab pos="876300" algn="l"/>
                <a:tab pos="1320800" algn="l"/>
                <a:tab pos="1765300" algn="l"/>
                <a:tab pos="2209800" algn="l"/>
              </a:tabLst>
              <a:defRPr sz="873">
                <a:effectLst>
                  <a:outerShdw blurRad="36957" dist="36957" dir="2700000" rotWithShape="0">
                    <a:srgbClr val="000000"/>
                  </a:outerShdw>
                </a:effectLst>
                <a:latin typeface="+mn-lt"/>
                <a:ea typeface="+mn-ea"/>
                <a:cs typeface="+mn-cs"/>
                <a:sym typeface="Arial"/>
              </a:defRPr>
            </a:pPr>
            <a:endParaRPr/>
          </a:p>
          <a:p>
            <a:pPr defTabSz="886968">
              <a:tabLst>
                <a:tab pos="431800" algn="l"/>
                <a:tab pos="876300" algn="l"/>
                <a:tab pos="1320800" algn="l"/>
                <a:tab pos="1765300" algn="l"/>
                <a:tab pos="2209800" algn="l"/>
              </a:tabLst>
              <a:defRPr sz="1746">
                <a:effectLst>
                  <a:outerShdw blurRad="36957" dist="36957" dir="2700000" rotWithShape="0">
                    <a:srgbClr val="000000"/>
                  </a:outerShdw>
                </a:effectLst>
                <a:latin typeface="+mn-lt"/>
                <a:ea typeface="+mn-ea"/>
                <a:cs typeface="+mn-cs"/>
                <a:sym typeface="Arial"/>
              </a:defRPr>
            </a:pPr>
            <a:r>
              <a:t>		SO</a:t>
            </a:r>
            <a:r>
              <a:rPr baseline="-25587"/>
              <a:t>2</a:t>
            </a:r>
            <a:r>
              <a:t> + H</a:t>
            </a:r>
            <a:r>
              <a:rPr baseline="-25587"/>
              <a:t>2</a:t>
            </a:r>
            <a:r>
              <a:t>O =&gt; Sulfuric acid =&gt; Acid rain =&gt; Dead northeastern lakes</a:t>
            </a:r>
          </a:p>
          <a:p>
            <a:pPr defTabSz="886968">
              <a:tabLst>
                <a:tab pos="431800" algn="l"/>
                <a:tab pos="876300" algn="l"/>
                <a:tab pos="1320800" algn="l"/>
                <a:tab pos="1765300" algn="l"/>
                <a:tab pos="2209800" algn="l"/>
              </a:tabLst>
              <a:defRPr sz="2328">
                <a:effectLst>
                  <a:outerShdw blurRad="36957" dist="36957" dir="2700000" rotWithShape="0">
                    <a:srgbClr val="000000"/>
                  </a:outerShdw>
                </a:effectLst>
                <a:latin typeface="+mn-lt"/>
                <a:ea typeface="+mn-ea"/>
                <a:cs typeface="+mn-cs"/>
                <a:sym typeface="Arial"/>
              </a:defRPr>
            </a:pPr>
            <a:endParaRPr/>
          </a:p>
          <a:p>
            <a:pPr defTabSz="886968">
              <a:tabLst>
                <a:tab pos="431800" algn="l"/>
                <a:tab pos="876300" algn="l"/>
                <a:tab pos="1320800" algn="l"/>
                <a:tab pos="1765300" algn="l"/>
                <a:tab pos="2209800" algn="l"/>
              </a:tabLst>
              <a:defRPr sz="1746">
                <a:solidFill>
                  <a:srgbClr val="FFCC00"/>
                </a:solidFill>
                <a:effectLst>
                  <a:outerShdw blurRad="36957" dist="36957" dir="2700000" rotWithShape="0">
                    <a:srgbClr val="000000"/>
                  </a:outerShdw>
                </a:effectLst>
                <a:latin typeface="+mn-lt"/>
                <a:ea typeface="+mn-ea"/>
                <a:cs typeface="+mn-cs"/>
                <a:sym typeface="Arial"/>
              </a:defRPr>
            </a:pPr>
            <a:r>
              <a:t>The result?   A rapid and dramatic reduction in U.S. SO</a:t>
            </a:r>
            <a:r>
              <a:rPr baseline="-25587"/>
              <a:t>2</a:t>
            </a:r>
            <a:r>
              <a:t> emissions</a:t>
            </a:r>
          </a:p>
          <a:p>
            <a:pPr defTabSz="886968">
              <a:tabLst>
                <a:tab pos="431800" algn="l"/>
                <a:tab pos="876300" algn="l"/>
                <a:tab pos="1320800" algn="l"/>
                <a:tab pos="1765300" algn="l"/>
                <a:tab pos="2209800" algn="l"/>
              </a:tabLst>
              <a:defRPr sz="970">
                <a:effectLst>
                  <a:outerShdw blurRad="36957" dist="36957" dir="2700000" rotWithShape="0">
                    <a:srgbClr val="000000"/>
                  </a:outerShdw>
                </a:effectLst>
                <a:latin typeface="+mn-lt"/>
                <a:ea typeface="+mn-ea"/>
                <a:cs typeface="+mn-cs"/>
                <a:sym typeface="Arial"/>
              </a:defRPr>
            </a:pPr>
            <a:endParaRPr/>
          </a:p>
          <a:p>
            <a:pPr defTabSz="886968">
              <a:tabLst>
                <a:tab pos="431800" algn="l"/>
                <a:tab pos="876300" algn="l"/>
                <a:tab pos="1320800" algn="l"/>
                <a:tab pos="1765300" algn="l"/>
                <a:tab pos="2209800" algn="l"/>
              </a:tabLst>
              <a:defRPr sz="1746">
                <a:effectLst>
                  <a:outerShdw blurRad="36957" dist="36957" dir="2700000" rotWithShape="0">
                    <a:srgbClr val="000000"/>
                  </a:outerShdw>
                </a:effectLst>
                <a:latin typeface="+mn-lt"/>
                <a:ea typeface="+mn-ea"/>
                <a:cs typeface="+mn-cs"/>
                <a:sym typeface="Arial"/>
              </a:defRPr>
            </a:pPr>
            <a:r>
              <a:t>	Leading U.S. &amp; international agencies to label SO</a:t>
            </a:r>
            <a:r>
              <a:rPr baseline="-25587"/>
              <a:t>2</a:t>
            </a:r>
            <a:r>
              <a:t> C&amp;T a resounding success!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 name="Rectangle 2"/>
          <p:cNvSpPr txBox="1">
            <a:spLocks noGrp="1"/>
          </p:cNvSpPr>
          <p:nvPr>
            <p:ph type="title"/>
          </p:nvPr>
        </p:nvSpPr>
        <p:spPr>
          <a:xfrm>
            <a:off x="304800" y="76200"/>
            <a:ext cx="8534400" cy="838200"/>
          </a:xfrm>
          <a:prstGeom prst="rect">
            <a:avLst/>
          </a:prstGeom>
        </p:spPr>
        <p:txBody>
          <a:bodyPr/>
          <a:lstStyle/>
          <a:p>
            <a:r>
              <a:t>Why not just apply Cap and Trade to ALL greenhouse gases?</a:t>
            </a:r>
          </a:p>
        </p:txBody>
      </p:sp>
      <p:sp>
        <p:nvSpPr>
          <p:cNvPr id="159" name="Rectangle 3"/>
          <p:cNvSpPr txBox="1">
            <a:spLocks noGrp="1"/>
          </p:cNvSpPr>
          <p:nvPr>
            <p:ph type="body" idx="1"/>
          </p:nvPr>
        </p:nvSpPr>
        <p:spPr>
          <a:xfrm>
            <a:off x="152400" y="914400"/>
            <a:ext cx="8991600" cy="5715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Well, as cited above, that IS exactly what many suggest</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Including many economists, investment houses, and the EDF</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However, as applied to all greenhouse gases, Cap and Trade gets very complicated:</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1) </a:t>
            </a:r>
            <a:r>
              <a:rPr>
                <a:solidFill>
                  <a:srgbClr val="FFCC00"/>
                </a:solidFill>
              </a:rPr>
              <a:t>There are a LOT of different greenhouse gases</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2) Cap and Trade depends on precise initial answers to the questions of:</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000">
                <a:solidFill>
                  <a:srgbClr val="FFCC00"/>
                </a:solidFill>
                <a:latin typeface="+mn-lt"/>
                <a:ea typeface="+mn-ea"/>
                <a:cs typeface="+mn-cs"/>
                <a:sym typeface="Arial"/>
              </a:defRPr>
            </a:pPr>
            <a:r>
              <a:t>	</a:t>
            </a:r>
            <a:r>
              <a:rPr sz="1800"/>
              <a:t>What is each gas's current emission?   By whom, in exactly what amounts?</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consider my </a:t>
            </a:r>
            <a:r>
              <a:rPr b="1"/>
              <a:t>Fossil Fuels</a:t>
            </a:r>
            <a:r>
              <a:t> (</a:t>
            </a:r>
            <a:r>
              <a:rPr u="sng">
                <a:solidFill>
                  <a:srgbClr val="00CCFF"/>
                </a:solidFill>
                <a:uFill>
                  <a:solidFill>
                    <a:srgbClr val="00CCFF"/>
                  </a:solidFill>
                </a:uFill>
                <a:hlinkClick r:id="rId2"/>
              </a:rPr>
              <a:t>pptx</a:t>
            </a:r>
            <a:r>
              <a:t> / </a:t>
            </a:r>
            <a:r>
              <a:rPr u="sng">
                <a:solidFill>
                  <a:srgbClr val="00CCFF"/>
                </a:solidFill>
                <a:uFill>
                  <a:solidFill>
                    <a:srgbClr val="00CCFF"/>
                  </a:solidFill>
                </a:uFill>
                <a:hlinkClick r:id="rId3"/>
              </a:rPr>
              <a:t>pdf</a:t>
            </a:r>
            <a:r>
              <a:t> / </a:t>
            </a:r>
            <a:r>
              <a:rPr u="sng">
                <a:solidFill>
                  <a:srgbClr val="00CCFF"/>
                </a:solidFill>
                <a:uFill>
                  <a:solidFill>
                    <a:srgbClr val="00CCFF"/>
                  </a:solidFill>
                </a:uFill>
                <a:hlinkClick r:id="rId4"/>
              </a:rPr>
              <a:t>key</a:t>
            </a:r>
            <a:r>
              <a:t>) note set where: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Recent studies suggested that EPA's bottom-up assessment of CH</a:t>
            </a:r>
            <a:r>
              <a:rPr baseline="-25000"/>
              <a:t>4</a:t>
            </a:r>
            <a:r>
              <a:t> emission:</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 Massively understates that greenhouse gas's total emission</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 And completely misses "accidental" / "off the books" emissions </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from rogue operators within the natural gas industry</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http://www.cmu.edu/gdi/docs/cap-and-trade.pdf</a:t>
            </a:r>
          </a:p>
        </p:txBody>
      </p:sp>
      <p:sp>
        <p:nvSpPr>
          <p:cNvPr id="162" name="Rectangle 2"/>
          <p:cNvSpPr txBox="1">
            <a:spLocks noGrp="1"/>
          </p:cNvSpPr>
          <p:nvPr>
            <p:ph type="title"/>
          </p:nvPr>
        </p:nvSpPr>
        <p:spPr>
          <a:xfrm>
            <a:off x="0" y="76200"/>
            <a:ext cx="9144000" cy="838200"/>
          </a:xfrm>
          <a:prstGeom prst="rect">
            <a:avLst/>
          </a:prstGeom>
        </p:spPr>
        <p:txBody>
          <a:bodyPr/>
          <a:lstStyle/>
          <a:p>
            <a:pPr defTabSz="749808">
              <a:defRPr sz="1640">
                <a:effectLst>
                  <a:outerShdw blurRad="31242" dist="31242" dir="2700000" rotWithShape="0">
                    <a:srgbClr val="000000"/>
                  </a:outerShdw>
                </a:effectLst>
              </a:defRPr>
            </a:pPr>
            <a:r>
              <a:t>So while Cap &amp; Trade minimizes </a:t>
            </a:r>
            <a:r>
              <a:rPr b="1" i="0">
                <a:latin typeface="Tahoma"/>
                <a:ea typeface="Tahoma"/>
                <a:cs typeface="Tahoma"/>
                <a:sym typeface="Tahoma"/>
              </a:rPr>
              <a:t>later</a:t>
            </a:r>
            <a:r>
              <a:t> governmental micromanagement</a:t>
            </a:r>
            <a:br/>
            <a:r>
              <a:t/>
            </a:r>
            <a:br/>
            <a:r>
              <a:t>It </a:t>
            </a:r>
            <a:r>
              <a:rPr>
                <a:solidFill>
                  <a:srgbClr val="FFCC00"/>
                </a:solidFill>
              </a:rPr>
              <a:t>depends</a:t>
            </a:r>
            <a:r>
              <a:t> on </a:t>
            </a:r>
            <a:r>
              <a:rPr b="1" i="0">
                <a:latin typeface="Tahoma"/>
                <a:ea typeface="Tahoma"/>
                <a:cs typeface="Tahoma"/>
                <a:sym typeface="Tahoma"/>
              </a:rPr>
              <a:t>up front </a:t>
            </a:r>
            <a:r>
              <a:t>governmental micromanagement:</a:t>
            </a:r>
          </a:p>
        </p:txBody>
      </p:sp>
      <p:sp>
        <p:nvSpPr>
          <p:cNvPr id="163" name="Rectangle 3"/>
          <p:cNvSpPr txBox="1">
            <a:spLocks noGrp="1"/>
          </p:cNvSpPr>
          <p:nvPr>
            <p:ph type="body" idx="1"/>
          </p:nvPr>
        </p:nvSpPr>
        <p:spPr>
          <a:xfrm>
            <a:off x="228600" y="1143000"/>
            <a:ext cx="8915400" cy="5181600"/>
          </a:xfrm>
          <a:prstGeom prst="rect">
            <a:avLst/>
          </a:prstGeom>
        </p:spPr>
        <p:txBody>
          <a:bodyPr/>
          <a:lstStyle/>
          <a:p>
            <a:pPr defTabSz="896111">
              <a:tabLst>
                <a:tab pos="444500" algn="l"/>
                <a:tab pos="889000" algn="l"/>
                <a:tab pos="1333500" algn="l"/>
                <a:tab pos="1790700" algn="l"/>
                <a:tab pos="2235200" algn="l"/>
              </a:tabLst>
              <a:defRPr sz="1764">
                <a:solidFill>
                  <a:srgbClr val="FFCC00"/>
                </a:solidFill>
                <a:effectLst>
                  <a:outerShdw blurRad="37338" dist="37338" dir="2700000" rotWithShape="0">
                    <a:srgbClr val="000000"/>
                  </a:outerShdw>
                </a:effectLst>
                <a:latin typeface="+mn-lt"/>
                <a:ea typeface="+mn-ea"/>
                <a:cs typeface="+mn-cs"/>
                <a:sym typeface="Arial"/>
              </a:defRPr>
            </a:pPr>
            <a:r>
              <a:t>First, to acquire accurate information on which to base the overall capping schedule</a:t>
            </a:r>
          </a:p>
          <a:p>
            <a:pPr defTabSz="896111">
              <a:tabLst>
                <a:tab pos="444500" algn="l"/>
                <a:tab pos="889000" algn="l"/>
                <a:tab pos="1333500" algn="l"/>
                <a:tab pos="1790700" algn="l"/>
                <a:tab pos="22352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solidFill>
                  <a:srgbClr val="FFCC00"/>
                </a:solidFill>
                <a:effectLst>
                  <a:outerShdw blurRad="37338" dist="37338" dir="2700000" rotWithShape="0">
                    <a:srgbClr val="000000"/>
                  </a:outerShdw>
                </a:effectLst>
                <a:latin typeface="+mn-lt"/>
                <a:ea typeface="+mn-ea"/>
                <a:cs typeface="+mn-cs"/>
                <a:sym typeface="Arial"/>
              </a:defRPr>
            </a:pPr>
            <a:r>
              <a:t>Second, to determine size of a </a:t>
            </a:r>
            <a:r>
              <a:rPr b="1"/>
              <a:t>massive number </a:t>
            </a:r>
            <a:r>
              <a:t>of company-by-company permits</a:t>
            </a:r>
          </a:p>
          <a:p>
            <a:pPr defTabSz="896111">
              <a:tabLst>
                <a:tab pos="444500" algn="l"/>
                <a:tab pos="889000" algn="l"/>
                <a:tab pos="1333500" algn="l"/>
                <a:tab pos="1790700" algn="l"/>
                <a:tab pos="2235200" algn="l"/>
              </a:tabLst>
              <a:defRPr sz="784">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=&gt; Hugely complex computations and negotiations</a:t>
            </a:r>
          </a:p>
          <a:p>
            <a:pPr defTabSz="896111">
              <a:tabLst>
                <a:tab pos="444500" algn="l"/>
                <a:tab pos="889000" algn="l"/>
                <a:tab pos="1333500" algn="l"/>
                <a:tab pos="1790700" algn="l"/>
                <a:tab pos="2235200" algn="l"/>
              </a:tabLst>
              <a:defRPr sz="784">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Almost certainly occurring behind closed doors in marathon processes</a:t>
            </a:r>
          </a:p>
          <a:p>
            <a:pPr defTabSz="896111">
              <a:tabLst>
                <a:tab pos="444500" algn="l"/>
                <a:tab pos="889000" algn="l"/>
                <a:tab pos="1333500" algn="l"/>
                <a:tab pos="1790700" algn="l"/>
                <a:tab pos="2235200" algn="l"/>
              </a:tabLst>
              <a:defRPr sz="1568">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Which, I fear, reopens possibility of massive well-funded corporate lobbying efforts</a:t>
            </a:r>
          </a:p>
          <a:p>
            <a:pPr defTabSz="896111">
              <a:tabLst>
                <a:tab pos="444500" algn="l"/>
                <a:tab pos="889000" algn="l"/>
                <a:tab pos="1333500" algn="l"/>
                <a:tab pos="1790700" algn="l"/>
                <a:tab pos="2235200" algn="l"/>
              </a:tabLst>
              <a:defRPr sz="784">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Aimed at special corporate dispensations, blunting and/or corrupting results</a:t>
            </a:r>
          </a:p>
          <a:p>
            <a:pPr defTabSz="896111">
              <a:tabLst>
                <a:tab pos="444500" algn="l"/>
                <a:tab pos="889000" algn="l"/>
                <a:tab pos="1333500" algn="l"/>
                <a:tab pos="1790700" algn="l"/>
                <a:tab pos="2235200" algn="l"/>
              </a:tabLst>
              <a:defRPr sz="1568">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It's claimed this is exactly what's happening to EU's greenhouse gas C&amp;T program </a:t>
            </a:r>
          </a:p>
          <a:p>
            <a:pPr defTabSz="896111">
              <a:tabLst>
                <a:tab pos="444500" algn="l"/>
                <a:tab pos="889000" algn="l"/>
                <a:tab pos="1333500" algn="l"/>
                <a:tab pos="1790700" algn="l"/>
                <a:tab pos="2235200" algn="l"/>
              </a:tabLst>
              <a:defRPr sz="1078">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E.G., a Carnegie Mellon study </a:t>
            </a:r>
            <a:r>
              <a:rPr>
                <a:solidFill>
                  <a:srgbClr val="FFCC00"/>
                </a:solidFill>
              </a:rPr>
              <a:t>"Cap and Trade is Not Enough" </a:t>
            </a:r>
            <a:r>
              <a:t>which concluded:</a:t>
            </a:r>
          </a:p>
          <a:p>
            <a:pPr defTabSz="896111">
              <a:tabLst>
                <a:tab pos="444500" algn="l"/>
                <a:tab pos="889000" algn="l"/>
                <a:tab pos="1333500" algn="l"/>
                <a:tab pos="1790700" algn="l"/>
                <a:tab pos="2235200" algn="l"/>
              </a:tabLst>
              <a:defRPr sz="88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Facing economic stagnation, the EU has backed off their C&amp;T targets</a:t>
            </a:r>
          </a:p>
          <a:p>
            <a:pPr defTabSz="896111">
              <a:tabLst>
                <a:tab pos="444500" algn="l"/>
                <a:tab pos="889000" algn="l"/>
                <a:tab pos="1333500" algn="l"/>
                <a:tab pos="1790700" algn="l"/>
                <a:tab pos="2235200" algn="l"/>
              </a:tabLst>
              <a:defRPr sz="88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Effectively undercutting the whole program</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Pogo, by Walt Kelly, Post Hall Syndicate</a:t>
            </a:r>
          </a:p>
        </p:txBody>
      </p:sp>
      <p:sp>
        <p:nvSpPr>
          <p:cNvPr id="166" name="Rectangle 2"/>
          <p:cNvSpPr txBox="1">
            <a:spLocks noGrp="1"/>
          </p:cNvSpPr>
          <p:nvPr>
            <p:ph type="title"/>
          </p:nvPr>
        </p:nvSpPr>
        <p:spPr>
          <a:xfrm>
            <a:off x="304800" y="76200"/>
            <a:ext cx="8534400" cy="685800"/>
          </a:xfrm>
          <a:prstGeom prst="rect">
            <a:avLst/>
          </a:prstGeom>
        </p:spPr>
        <p:txBody>
          <a:bodyPr/>
          <a:lstStyle/>
          <a:p>
            <a:r>
              <a:t>Further, Cap and Trade lets "us" get off rather easily</a:t>
            </a:r>
          </a:p>
        </p:txBody>
      </p:sp>
      <p:sp>
        <p:nvSpPr>
          <p:cNvPr id="167" name="Rectangle 3"/>
          <p:cNvSpPr txBox="1">
            <a:spLocks noGrp="1"/>
          </p:cNvSpPr>
          <p:nvPr>
            <p:ph type="body" idx="1"/>
          </p:nvPr>
        </p:nvSpPr>
        <p:spPr>
          <a:xfrm>
            <a:off x="76200" y="838200"/>
            <a:ext cx="8915400" cy="5542821"/>
          </a:xfrm>
          <a:prstGeom prst="rect">
            <a:avLst/>
          </a:prstGeom>
        </p:spPr>
        <p:txBody>
          <a:bodyPr/>
          <a:lstStyle/>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As discussed in my lectures on power consumption in transportation and housing:</a:t>
            </a:r>
          </a:p>
          <a:p>
            <a:pPr defTabSz="896111">
              <a:tabLst>
                <a:tab pos="444500" algn="l"/>
                <a:tab pos="889000" algn="l"/>
                <a:tab pos="1333500" algn="l"/>
                <a:tab pos="1790700" algn="l"/>
                <a:tab pos="22352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"Our" personal transportation and housing choices</a:t>
            </a:r>
          </a:p>
          <a:p>
            <a:pPr defTabSz="896111">
              <a:tabLst>
                <a:tab pos="444500" algn="l"/>
                <a:tab pos="889000" algn="l"/>
                <a:tab pos="1333500" algn="l"/>
                <a:tab pos="1790700" algn="l"/>
                <a:tab pos="22352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account for nearly half of the U.S.'s </a:t>
            </a:r>
          </a:p>
          <a:p>
            <a:pPr defTabSz="896111">
              <a:tabLst>
                <a:tab pos="444500" algn="l"/>
                <a:tab pos="889000" algn="l"/>
                <a:tab pos="1333500" algn="l"/>
                <a:tab pos="1790700" algn="l"/>
                <a:tab pos="22352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(spectacularly) high energy consumption</a:t>
            </a:r>
          </a:p>
          <a:p>
            <a:pPr defTabSz="896111">
              <a:tabLst>
                <a:tab pos="444500" algn="l"/>
                <a:tab pos="889000" algn="l"/>
                <a:tab pos="1333500" algn="l"/>
                <a:tab pos="1790700" algn="l"/>
                <a:tab pos="2235200" algn="l"/>
              </a:tabLst>
              <a:defRPr sz="284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Thus, as the majority of that energy production relied on greenhouse gas emissions,</a:t>
            </a:r>
          </a:p>
          <a:p>
            <a:pPr defTabSz="896111">
              <a:tabLst>
                <a:tab pos="444500" algn="l"/>
                <a:tab pos="889000" algn="l"/>
                <a:tab pos="1333500" algn="l"/>
                <a:tab pos="1790700" algn="l"/>
                <a:tab pos="2235200" algn="l"/>
              </a:tabLst>
              <a:defRPr sz="88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"our" personal choices drive almost </a:t>
            </a:r>
            <a:r>
              <a:rPr b="1"/>
              <a:t>half</a:t>
            </a:r>
            <a:r>
              <a:t> of the total U.S. greenhouse emissions</a:t>
            </a:r>
          </a:p>
          <a:p>
            <a:pPr defTabSz="896111">
              <a:tabLst>
                <a:tab pos="444500" algn="l"/>
                <a:tab pos="889000" algn="l"/>
                <a:tab pos="1333500" algn="l"/>
                <a:tab pos="1790700" algn="l"/>
                <a:tab pos="22352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Nevertheless, Cap and Trade has almost no </a:t>
            </a:r>
            <a:r>
              <a:rPr b="1"/>
              <a:t>directly perceivable </a:t>
            </a:r>
            <a:r>
              <a:t>effect upon us:</a:t>
            </a:r>
          </a:p>
          <a:p>
            <a:pPr defTabSz="896111">
              <a:tabLst>
                <a:tab pos="444500" algn="l"/>
                <a:tab pos="889000" algn="l"/>
                <a:tab pos="1333500" algn="l"/>
                <a:tab pos="1790700" algn="l"/>
                <a:tab pos="2235200" algn="l"/>
              </a:tabLst>
              <a:defRPr sz="686">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Above, we got hit only via the increasing cost of </a:t>
            </a:r>
            <a:r>
              <a:rPr>
                <a:solidFill>
                  <a:srgbClr val="FF3300"/>
                </a:solidFill>
              </a:rPr>
              <a:t>Company A's</a:t>
            </a:r>
            <a:r>
              <a:t> product</a:t>
            </a:r>
          </a:p>
          <a:p>
            <a:pPr defTabSz="896111">
              <a:tabLst>
                <a:tab pos="444500" algn="l"/>
                <a:tab pos="889000" algn="l"/>
                <a:tab pos="1333500" algn="l"/>
                <a:tab pos="1790700" algn="l"/>
                <a:tab pos="2235200" algn="l"/>
              </a:tabLst>
              <a:defRPr sz="137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Wouldn't a program </a:t>
            </a:r>
            <a:r>
              <a:rPr b="1">
                <a:solidFill>
                  <a:srgbClr val="FFCC00"/>
                </a:solidFill>
              </a:rPr>
              <a:t>confronting</a:t>
            </a:r>
            <a:r>
              <a:rPr>
                <a:solidFill>
                  <a:srgbClr val="FFCC00"/>
                </a:solidFill>
              </a:rPr>
              <a:t> </a:t>
            </a:r>
            <a:r>
              <a:rPr b="1">
                <a:solidFill>
                  <a:srgbClr val="FFCC00"/>
                </a:solidFill>
              </a:rPr>
              <a:t>us</a:t>
            </a:r>
            <a:r>
              <a:rPr>
                <a:solidFill>
                  <a:srgbClr val="FFCC00"/>
                </a:solidFill>
              </a:rPr>
              <a:t> </a:t>
            </a:r>
            <a:r>
              <a:rPr b="1">
                <a:solidFill>
                  <a:srgbClr val="FFCC00"/>
                </a:solidFill>
              </a:rPr>
              <a:t>with the consequences of our choices</a:t>
            </a:r>
          </a:p>
          <a:p>
            <a:pPr defTabSz="896111">
              <a:tabLst>
                <a:tab pos="444500" algn="l"/>
                <a:tab pos="889000" algn="l"/>
                <a:tab pos="1333500" algn="l"/>
                <a:tab pos="1790700" algn="l"/>
                <a:tab pos="2235200" algn="l"/>
              </a:tabLst>
              <a:defRPr sz="882">
                <a:effectLst>
                  <a:outerShdw blurRad="37338" dist="37338" dir="2700000" rotWithShape="0">
                    <a:srgbClr val="000000"/>
                  </a:outerShdw>
                </a:effectLst>
                <a:latin typeface="+mn-lt"/>
                <a:ea typeface="+mn-ea"/>
                <a:cs typeface="+mn-cs"/>
                <a:sym typeface="Arial"/>
              </a:defRPr>
            </a:pPr>
            <a:endParaRPr/>
          </a:p>
          <a:p>
            <a:pPr defTabSz="896111">
              <a:tabLst>
                <a:tab pos="444500" algn="l"/>
                <a:tab pos="889000" algn="l"/>
                <a:tab pos="1333500" algn="l"/>
                <a:tab pos="1790700" algn="l"/>
                <a:tab pos="2235200" algn="l"/>
              </a:tabLst>
              <a:defRPr sz="1764">
                <a:effectLst>
                  <a:outerShdw blurRad="37338" dist="37338" dir="2700000" rotWithShape="0">
                    <a:srgbClr val="000000"/>
                  </a:outerShdw>
                </a:effectLst>
                <a:latin typeface="+mn-lt"/>
                <a:ea typeface="+mn-ea"/>
                <a:cs typeface="+mn-cs"/>
                <a:sym typeface="Arial"/>
              </a:defRPr>
            </a:pPr>
            <a:r>
              <a:t>	produce dramatically quicker and larger reduction in greenhouse gas emissions?</a:t>
            </a:r>
          </a:p>
        </p:txBody>
      </p:sp>
      <p:pic>
        <p:nvPicPr>
          <p:cNvPr id="168" name="Picture 4" descr="Picture 4"/>
          <p:cNvPicPr>
            <a:picLocks noChangeAspect="1"/>
          </p:cNvPicPr>
          <p:nvPr/>
        </p:nvPicPr>
        <p:blipFill>
          <a:blip r:embed="rId2">
            <a:extLst/>
          </a:blip>
          <a:srcRect l="16143" r="16143"/>
          <a:stretch>
            <a:fillRect/>
          </a:stretch>
        </p:blipFill>
        <p:spPr>
          <a:xfrm>
            <a:off x="609600" y="1282700"/>
            <a:ext cx="1295400" cy="1938803"/>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 name="Rectangle 2"/>
          <p:cNvSpPr txBox="1">
            <a:spLocks noGrp="1"/>
          </p:cNvSpPr>
          <p:nvPr>
            <p:ph type="title"/>
          </p:nvPr>
        </p:nvSpPr>
        <p:spPr>
          <a:xfrm>
            <a:off x="0" y="76200"/>
            <a:ext cx="9144000" cy="609600"/>
          </a:xfrm>
          <a:prstGeom prst="rect">
            <a:avLst/>
          </a:prstGeom>
        </p:spPr>
        <p:txBody>
          <a:bodyPr/>
          <a:lstStyle/>
          <a:p>
            <a:r>
              <a:t>Leading to idea of a more even-handed and visible </a:t>
            </a:r>
            <a:r>
              <a:rPr b="1" i="0">
                <a:solidFill>
                  <a:srgbClr val="FFCC00"/>
                </a:solidFill>
                <a:latin typeface="Tahoma"/>
                <a:ea typeface="Tahoma"/>
                <a:cs typeface="Tahoma"/>
                <a:sym typeface="Tahoma"/>
              </a:rPr>
              <a:t>Carbon Tax</a:t>
            </a:r>
          </a:p>
        </p:txBody>
      </p:sp>
      <p:sp>
        <p:nvSpPr>
          <p:cNvPr id="171" name="Rectangle 3"/>
          <p:cNvSpPr txBox="1">
            <a:spLocks noGrp="1"/>
          </p:cNvSpPr>
          <p:nvPr>
            <p:ph type="body" idx="1"/>
          </p:nvPr>
        </p:nvSpPr>
        <p:spPr>
          <a:xfrm>
            <a:off x="228600" y="914400"/>
            <a:ext cx="8915400" cy="5857399"/>
          </a:xfrm>
          <a:prstGeom prst="rect">
            <a:avLst/>
          </a:prstGeom>
        </p:spPr>
        <p:txBody>
          <a:bodyPr/>
          <a:lstStyle/>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It's ~ </a:t>
            </a:r>
            <a:r>
              <a:rPr b="1">
                <a:solidFill>
                  <a:srgbClr val="FFCC00"/>
                </a:solidFill>
              </a:rPr>
              <a:t>a negative value added tax</a:t>
            </a:r>
            <a:r>
              <a:rPr>
                <a:solidFill>
                  <a:srgbClr val="FFCC00"/>
                </a:solidFill>
              </a:rPr>
              <a:t> </a:t>
            </a:r>
            <a:r>
              <a:t>where, for any step in a product's production </a:t>
            </a:r>
          </a:p>
          <a:p>
            <a:pPr defTabSz="832104">
              <a:tabLst>
                <a:tab pos="406400" algn="l"/>
                <a:tab pos="825500" algn="l"/>
                <a:tab pos="1244600" algn="l"/>
                <a:tab pos="1663700" algn="l"/>
                <a:tab pos="2070100" algn="l"/>
              </a:tabLst>
              <a:defRPr sz="637">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	that (at least eventually) produces greenhouses gases,</a:t>
            </a:r>
          </a:p>
          <a:p>
            <a:pPr defTabSz="832104">
              <a:tabLst>
                <a:tab pos="406400" algn="l"/>
                <a:tab pos="825500" algn="l"/>
                <a:tab pos="1244600" algn="l"/>
                <a:tab pos="1663700" algn="l"/>
                <a:tab pos="2070100" algn="l"/>
              </a:tabLst>
              <a:defRPr sz="637">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		a tax is added proportional to the amount of greenhouse gas released </a:t>
            </a: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
            </a:r>
            <a:br/>
            <a:r>
              <a:t>If CO</a:t>
            </a:r>
            <a:r>
              <a:rPr baseline="-26879"/>
              <a:t>2</a:t>
            </a:r>
            <a:r>
              <a:t> is released, add a tax in proportion to that CO</a:t>
            </a:r>
            <a:r>
              <a:rPr baseline="-26879"/>
              <a:t>2</a:t>
            </a:r>
            <a:r>
              <a:t> weight</a:t>
            </a:r>
          </a:p>
          <a:p>
            <a:pPr defTabSz="832104">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If another gas is released, scale the tax up or down</a:t>
            </a:r>
          </a:p>
          <a:p>
            <a:pPr defTabSz="832104">
              <a:tabLst>
                <a:tab pos="406400" algn="l"/>
                <a:tab pos="825500" algn="l"/>
                <a:tab pos="1244600" algn="l"/>
                <a:tab pos="1663700" algn="l"/>
                <a:tab pos="2070100" algn="l"/>
              </a:tabLst>
              <a:defRPr sz="637">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	Based on the ratio of that gas's greenhouse impact relative to CO</a:t>
            </a:r>
            <a:r>
              <a:rPr baseline="-26879"/>
              <a:t>2</a:t>
            </a:r>
          </a:p>
          <a:p>
            <a:pPr defTabSz="832104">
              <a:tabLst>
                <a:tab pos="406400" algn="l"/>
                <a:tab pos="825500" algn="l"/>
                <a:tab pos="1244600" algn="l"/>
                <a:tab pos="1663700" algn="l"/>
                <a:tab pos="2070100" algn="l"/>
              </a:tabLst>
              <a:defRPr sz="1456">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Economists (vague on combustion?) talk of tax per equivalent tonne of </a:t>
            </a:r>
            <a:r>
              <a:rPr b="1">
                <a:solidFill>
                  <a:srgbClr val="FFCC00"/>
                </a:solidFill>
              </a:rPr>
              <a:t>C burned</a:t>
            </a:r>
          </a:p>
          <a:p>
            <a:pPr defTabSz="832104">
              <a:tabLst>
                <a:tab pos="406400" algn="l"/>
                <a:tab pos="825500" algn="l"/>
                <a:tab pos="1244600" algn="l"/>
                <a:tab pos="1663700" algn="l"/>
                <a:tab pos="2070100" algn="l"/>
              </a:tabLst>
              <a:defRPr sz="637">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	Scientists talk of tax per equivalent tonne of </a:t>
            </a:r>
            <a:r>
              <a:rPr b="1">
                <a:solidFill>
                  <a:srgbClr val="FFCC00"/>
                </a:solidFill>
              </a:rPr>
              <a:t>CO</a:t>
            </a:r>
            <a:r>
              <a:rPr b="1" baseline="-26879">
                <a:solidFill>
                  <a:srgbClr val="FFCC00"/>
                </a:solidFill>
              </a:rPr>
              <a:t>2</a:t>
            </a:r>
            <a:r>
              <a:rPr b="1">
                <a:solidFill>
                  <a:srgbClr val="FFCC00"/>
                </a:solidFill>
              </a:rPr>
              <a:t> emitted</a:t>
            </a:r>
          </a:p>
          <a:p>
            <a:pPr defTabSz="832104">
              <a:tabLst>
                <a:tab pos="406400" algn="l"/>
                <a:tab pos="825500" algn="l"/>
                <a:tab pos="1244600" algn="l"/>
                <a:tab pos="1663700" algn="l"/>
                <a:tab pos="2070100" algn="l"/>
              </a:tabLst>
              <a:defRPr sz="1274">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solidFill>
                  <a:srgbClr val="FFCC00"/>
                </a:solidFill>
                <a:effectLst>
                  <a:outerShdw blurRad="34671" dist="34671" dir="2700000" rotWithShape="0">
                    <a:srgbClr val="000000"/>
                  </a:outerShdw>
                </a:effectLst>
                <a:latin typeface="+mn-lt"/>
                <a:ea typeface="+mn-ea"/>
                <a:cs typeface="+mn-cs"/>
                <a:sym typeface="Arial"/>
              </a:defRPr>
            </a:pPr>
            <a:r>
              <a:t>One tonne of Carbon burned =&gt; (44/12) tonnes of CO</a:t>
            </a:r>
            <a:r>
              <a:rPr baseline="-26879"/>
              <a:t>2</a:t>
            </a:r>
            <a:r>
              <a:t> emitted</a:t>
            </a:r>
            <a:endParaRPr baseline="-26879"/>
          </a:p>
          <a:p>
            <a:pPr defTabSz="832104">
              <a:tabLst>
                <a:tab pos="406400" algn="l"/>
                <a:tab pos="825500" algn="l"/>
                <a:tab pos="1244600" algn="l"/>
                <a:tab pos="1663700" algn="l"/>
                <a:tab pos="2070100" algn="l"/>
              </a:tabLst>
              <a:defRPr sz="637">
                <a:effectLst>
                  <a:outerShdw blurRad="34671" dist="34671" dir="2700000" rotWithShape="0">
                    <a:srgbClr val="000000"/>
                  </a:outerShdw>
                </a:effectLst>
                <a:latin typeface="+mn-lt"/>
                <a:ea typeface="+mn-ea"/>
                <a:cs typeface="+mn-cs"/>
                <a:sym typeface="Arial"/>
              </a:defRPr>
            </a:pPr>
            <a:endParaRPr/>
          </a:p>
          <a:p>
            <a:pPr defTabSz="832104">
              <a:spcBef>
                <a:spcPts val="300"/>
              </a:spcBef>
              <a:tabLst>
                <a:tab pos="406400" algn="l"/>
                <a:tab pos="825500" algn="l"/>
                <a:tab pos="1244600" algn="l"/>
                <a:tab pos="1663700" algn="l"/>
                <a:tab pos="2070100" algn="l"/>
              </a:tabLst>
              <a:defRPr sz="1638">
                <a:effectLst>
                  <a:outerShdw blurRad="34671" dist="34671" dir="2700000" rotWithShape="0">
                    <a:srgbClr val="000000"/>
                  </a:outerShdw>
                </a:effectLst>
                <a:latin typeface="+mn-lt"/>
                <a:ea typeface="+mn-ea"/>
                <a:cs typeface="+mn-cs"/>
                <a:sym typeface="Arial"/>
              </a:defRPr>
            </a:pPr>
            <a:r>
              <a:t>	Based on the relative atomic masses of C (= 12) and CO</a:t>
            </a:r>
            <a:r>
              <a:rPr baseline="-26879"/>
              <a:t>2</a:t>
            </a:r>
            <a:r>
              <a:t> (= 44)</a:t>
            </a:r>
          </a:p>
          <a:p>
            <a:pPr defTabSz="832104">
              <a:tabLst>
                <a:tab pos="406400" algn="l"/>
                <a:tab pos="825500" algn="l"/>
                <a:tab pos="1244600" algn="l"/>
                <a:tab pos="1663700" algn="l"/>
                <a:tab pos="2070100" algn="l"/>
              </a:tabLst>
              <a:defRPr sz="2912" baseline="-26879">
                <a:effectLst>
                  <a:outerShdw blurRad="34671" dist="34671" dir="2700000" rotWithShape="0">
                    <a:srgbClr val="000000"/>
                  </a:outerShdw>
                </a:effectLst>
                <a:latin typeface="+mn-lt"/>
                <a:ea typeface="+mn-ea"/>
                <a:cs typeface="+mn-cs"/>
                <a:sym typeface="Arial"/>
              </a:defRPr>
            </a:pPr>
            <a:endParaRPr/>
          </a:p>
          <a:p>
            <a:pPr algn="ctr" defTabSz="832104">
              <a:spcBef>
                <a:spcPts val="300"/>
              </a:spcBef>
              <a:tabLst>
                <a:tab pos="406400" algn="l"/>
                <a:tab pos="825500" algn="l"/>
                <a:tab pos="1244600" algn="l"/>
                <a:tab pos="1663700" algn="l"/>
                <a:tab pos="2070100" algn="l"/>
              </a:tabLst>
              <a:defRPr sz="1274">
                <a:effectLst>
                  <a:outerShdw blurRad="34671" dist="34671" dir="2700000" rotWithShape="0">
                    <a:srgbClr val="000000"/>
                  </a:outerShdw>
                </a:effectLst>
                <a:latin typeface="+mn-lt"/>
                <a:ea typeface="+mn-ea"/>
                <a:cs typeface="+mn-cs"/>
                <a:sym typeface="Arial"/>
              </a:defRPr>
            </a:pPr>
            <a:r>
              <a:t>(1 tonne = 1000 kg ~ 1.1 "tons" - an antiquated, now virtually abandoned, primitive unit)</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David J.C. MacKay, Sustainable Energy without the Hot Air, page 224 / Figure 29.2</a:t>
            </a:r>
          </a:p>
        </p:txBody>
      </p:sp>
      <p:sp>
        <p:nvSpPr>
          <p:cNvPr id="174" name="Rectangle 2"/>
          <p:cNvSpPr txBox="1">
            <a:spLocks noGrp="1"/>
          </p:cNvSpPr>
          <p:nvPr>
            <p:ph type="title"/>
          </p:nvPr>
        </p:nvSpPr>
        <p:spPr>
          <a:xfrm>
            <a:off x="0" y="76200"/>
            <a:ext cx="9144000" cy="685800"/>
          </a:xfrm>
          <a:prstGeom prst="rect">
            <a:avLst/>
          </a:prstGeom>
        </p:spPr>
        <p:txBody>
          <a:bodyPr/>
          <a:lstStyle/>
          <a:p>
            <a:r>
              <a:t>So the idea's simple - But I had trouble putting it into perspective!</a:t>
            </a:r>
          </a:p>
        </p:txBody>
      </p:sp>
      <p:sp>
        <p:nvSpPr>
          <p:cNvPr id="175" name="Rectangle 3"/>
          <p:cNvSpPr txBox="1">
            <a:spLocks noGrp="1"/>
          </p:cNvSpPr>
          <p:nvPr>
            <p:ph type="body" idx="1"/>
          </p:nvPr>
        </p:nvSpPr>
        <p:spPr>
          <a:xfrm>
            <a:off x="228600" y="838200"/>
            <a:ext cx="8915400" cy="5334000"/>
          </a:xfrm>
          <a:prstGeom prst="rect">
            <a:avLst/>
          </a:prstGeom>
        </p:spPr>
        <p:txBody>
          <a:bodyPr/>
          <a:lstStyle/>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Because it seemed to raise all of these hard-to-answer questions:</a:t>
            </a:r>
          </a:p>
          <a:p>
            <a:pPr defTabSz="868680">
              <a:tabLst>
                <a:tab pos="431800" algn="l"/>
                <a:tab pos="863600" algn="l"/>
                <a:tab pos="1295400" algn="l"/>
                <a:tab pos="1727200" algn="l"/>
                <a:tab pos="21590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solidFill>
                  <a:srgbClr val="FFCC00"/>
                </a:solidFill>
                <a:effectLst>
                  <a:outerShdw blurRad="36195" dist="36195" dir="2700000" rotWithShape="0">
                    <a:srgbClr val="000000"/>
                  </a:outerShdw>
                </a:effectLst>
                <a:latin typeface="+mn-lt"/>
                <a:ea typeface="+mn-ea"/>
                <a:cs typeface="+mn-cs"/>
                <a:sym typeface="Arial"/>
              </a:defRPr>
            </a:pPr>
            <a:r>
              <a:t>1) How big would the tax have to be in order to drive down greenhouse emissions?</a:t>
            </a:r>
          </a:p>
          <a:p>
            <a:pPr defTabSz="868680">
              <a:tabLst>
                <a:tab pos="431800" algn="l"/>
                <a:tab pos="863600" algn="l"/>
                <a:tab pos="1295400" algn="l"/>
                <a:tab pos="1727200" algn="l"/>
                <a:tab pos="2159000" algn="l"/>
              </a:tabLst>
              <a:defRPr sz="855">
                <a:solidFill>
                  <a:srgbClr val="FFCC00"/>
                </a:solidFill>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solidFill>
                  <a:srgbClr val="FFCC00"/>
                </a:solidFill>
                <a:effectLst>
                  <a:outerShdw blurRad="36195" dist="36195" dir="2700000" rotWithShape="0">
                    <a:srgbClr val="000000"/>
                  </a:outerShdw>
                </a:effectLst>
                <a:latin typeface="+mn-lt"/>
                <a:ea typeface="+mn-ea"/>
                <a:cs typeface="+mn-cs"/>
                <a:sym typeface="Arial"/>
              </a:defRPr>
            </a:pPr>
            <a:r>
              <a:t>	</a:t>
            </a:r>
            <a:r>
              <a:rPr>
                <a:solidFill>
                  <a:srgbClr val="FFFFFF"/>
                </a:solidFill>
              </a:rPr>
              <a:t>Heck! MacKay discusses tax rates from </a:t>
            </a:r>
            <a:r>
              <a:rPr b="1">
                <a:solidFill>
                  <a:srgbClr val="FFFFFF"/>
                </a:solidFill>
              </a:rPr>
              <a:t>$7 to $900 </a:t>
            </a:r>
            <a:r>
              <a:rPr>
                <a:solidFill>
                  <a:srgbClr val="FFFFFF"/>
                </a:solidFill>
              </a:rPr>
              <a:t>per CO</a:t>
            </a:r>
            <a:r>
              <a:rPr baseline="-25999">
                <a:solidFill>
                  <a:srgbClr val="FFFFFF"/>
                </a:solidFill>
              </a:rPr>
              <a:t>2</a:t>
            </a:r>
            <a:r>
              <a:rPr>
                <a:solidFill>
                  <a:srgbClr val="FFFFFF"/>
                </a:solidFill>
              </a:rPr>
              <a:t> tonne!!!  </a:t>
            </a:r>
            <a:r>
              <a:rPr baseline="29894">
                <a:solidFill>
                  <a:srgbClr val="FFFFFF"/>
                </a:solidFill>
              </a:rPr>
              <a:t>1</a:t>
            </a:r>
          </a:p>
          <a:p>
            <a:pPr defTabSz="868680">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solidFill>
                  <a:srgbClr val="FFCC00"/>
                </a:solidFill>
                <a:effectLst>
                  <a:outerShdw blurRad="36195" dist="36195" dir="2700000" rotWithShape="0">
                    <a:srgbClr val="000000"/>
                  </a:outerShdw>
                </a:effectLst>
                <a:latin typeface="+mn-lt"/>
                <a:ea typeface="+mn-ea"/>
                <a:cs typeface="+mn-cs"/>
                <a:sym typeface="Arial"/>
              </a:defRPr>
            </a:pPr>
            <a:r>
              <a:t>2) How would a certain level of tax affect </a:t>
            </a:r>
            <a:r>
              <a:rPr b="1"/>
              <a:t>ME</a:t>
            </a:r>
            <a:r>
              <a:t> personally?</a:t>
            </a:r>
          </a:p>
          <a:p>
            <a:pPr defTabSz="868680">
              <a:tabLst>
                <a:tab pos="431800" algn="l"/>
                <a:tab pos="863600" algn="l"/>
                <a:tab pos="1295400" algn="l"/>
                <a:tab pos="1727200" algn="l"/>
                <a:tab pos="21590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Requiring </a:t>
            </a:r>
            <a:r>
              <a:rPr b="1"/>
              <a:t>ME</a:t>
            </a:r>
            <a:r>
              <a:t> to figure out:  </a:t>
            </a:r>
            <a:r>
              <a:rPr>
                <a:solidFill>
                  <a:srgbClr val="FFCC00"/>
                </a:solidFill>
              </a:rPr>
              <a:t>How much greenhouse gas am</a:t>
            </a:r>
            <a:r>
              <a:rPr b="1">
                <a:solidFill>
                  <a:srgbClr val="FFCC00"/>
                </a:solidFill>
              </a:rPr>
              <a:t> I </a:t>
            </a:r>
            <a:r>
              <a:rPr>
                <a:solidFill>
                  <a:srgbClr val="FFCC00"/>
                </a:solidFill>
              </a:rPr>
              <a:t>responsible for?</a:t>
            </a:r>
          </a:p>
          <a:p>
            <a:pPr defTabSz="868680">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solidFill>
                  <a:srgbClr val="FFCC00"/>
                </a:solidFill>
                <a:effectLst>
                  <a:outerShdw blurRad="36195" dist="36195" dir="2700000" rotWithShape="0">
                    <a:srgbClr val="000000"/>
                  </a:outerShdw>
                </a:effectLst>
                <a:latin typeface="+mn-lt"/>
                <a:ea typeface="+mn-ea"/>
                <a:cs typeface="+mn-cs"/>
                <a:sym typeface="Arial"/>
              </a:defRPr>
            </a:pPr>
            <a:r>
              <a:t>3) What would be the larger/longer-term impacts of the tax upon our economy?</a:t>
            </a:r>
          </a:p>
          <a:p>
            <a:pPr defTabSz="868680">
              <a:tabLst>
                <a:tab pos="431800" algn="l"/>
                <a:tab pos="863600" algn="l"/>
                <a:tab pos="1295400" algn="l"/>
                <a:tab pos="1727200" algn="l"/>
                <a:tab pos="2159000" algn="l"/>
              </a:tabLst>
              <a:defRPr sz="1045">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Which leads economists to ask:  </a:t>
            </a:r>
            <a:r>
              <a:rPr>
                <a:solidFill>
                  <a:srgbClr val="FFCC00"/>
                </a:solidFill>
              </a:rPr>
              <a:t>What is the true "</a:t>
            </a:r>
            <a:r>
              <a:rPr b="1">
                <a:solidFill>
                  <a:srgbClr val="FFCC00"/>
                </a:solidFill>
              </a:rPr>
              <a:t>Social Cost of Carbon</a:t>
            </a:r>
            <a:r>
              <a:rPr>
                <a:solidFill>
                  <a:srgbClr val="FFCC00"/>
                </a:solidFill>
              </a:rPr>
              <a:t>?"</a:t>
            </a:r>
          </a:p>
          <a:p>
            <a:pPr defTabSz="868680">
              <a:tabLst>
                <a:tab pos="431800" algn="l"/>
                <a:tab pos="863600" algn="l"/>
                <a:tab pos="1295400" algn="l"/>
                <a:tab pos="1727200" algn="l"/>
                <a:tab pos="21590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 Idea that if the </a:t>
            </a:r>
            <a:r>
              <a:rPr b="1"/>
              <a:t>true/complete cost</a:t>
            </a:r>
            <a:r>
              <a:t> were actually charged,</a:t>
            </a:r>
          </a:p>
          <a:p>
            <a:pPr defTabSz="868680">
              <a:tabLst>
                <a:tab pos="431800" algn="l"/>
                <a:tab pos="863600" algn="l"/>
                <a:tab pos="1295400" algn="l"/>
                <a:tab pos="1727200" algn="l"/>
                <a:tab pos="21590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free market's </a:t>
            </a:r>
            <a:r>
              <a:rPr b="1"/>
              <a:t>Invisible Hand </a:t>
            </a:r>
            <a:r>
              <a:t>could then find the optimum solution</a:t>
            </a: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endParaRPr/>
          </a:p>
          <a:p>
            <a:pPr algn="ct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I'll now try to figure out the answers to those questions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 name="Rectangle 2"/>
          <p:cNvSpPr txBox="1">
            <a:spLocks noGrp="1"/>
          </p:cNvSpPr>
          <p:nvPr>
            <p:ph type="title"/>
          </p:nvPr>
        </p:nvSpPr>
        <p:spPr>
          <a:xfrm>
            <a:off x="0" y="76200"/>
            <a:ext cx="9144000" cy="838200"/>
          </a:xfrm>
          <a:prstGeom prst="rect">
            <a:avLst/>
          </a:prstGeom>
        </p:spPr>
        <p:txBody>
          <a:bodyPr/>
          <a:lstStyle>
            <a:lvl1pPr>
              <a:defRPr sz="2000"/>
            </a:lvl1pPr>
          </a:lstStyle>
          <a:p>
            <a:r>
              <a:t>What size tax is required to drive down greenhouse gas emissions?</a:t>
            </a:r>
          </a:p>
        </p:txBody>
      </p:sp>
      <p:sp>
        <p:nvSpPr>
          <p:cNvPr id="178" name="Rectangle 3"/>
          <p:cNvSpPr txBox="1">
            <a:spLocks noGrp="1"/>
          </p:cNvSpPr>
          <p:nvPr>
            <p:ph type="body" idx="1"/>
          </p:nvPr>
        </p:nvSpPr>
        <p:spPr>
          <a:xfrm>
            <a:off x="76200" y="990600"/>
            <a:ext cx="90678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Throughout this class we've noted that onshore </a:t>
            </a:r>
            <a:r>
              <a:rPr b="1">
                <a:solidFill>
                  <a:srgbClr val="FFCC00"/>
                </a:solidFill>
              </a:rPr>
              <a:t>wind energy </a:t>
            </a:r>
            <a:r>
              <a:t>is thriving:</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Now 5% of U.S. power, and our preferred target for new energy investment</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While in contrast, </a:t>
            </a:r>
            <a:r>
              <a:rPr b="1">
                <a:solidFill>
                  <a:srgbClr val="FFCC00"/>
                </a:solidFill>
              </a:rPr>
              <a:t>solar energy </a:t>
            </a:r>
            <a:r>
              <a:t>is struggling:</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Less than 1% of U.S. power</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With even that number dependent on government subsidies/programs</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In present day ~ free-market energy system, difference </a:t>
            </a:r>
            <a:r>
              <a:rPr b="1"/>
              <a:t>must</a:t>
            </a:r>
            <a:r>
              <a:t> be due to economics:</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Levelized cost of energy (LCOE) from wind </a:t>
            </a:r>
            <a:r>
              <a:rPr b="1"/>
              <a:t>IS</a:t>
            </a:r>
            <a:r>
              <a:t> competitive</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Levelized cost of energy from unsubsidized solar </a:t>
            </a:r>
            <a:r>
              <a:rPr b="1"/>
              <a:t>IS NOT </a:t>
            </a:r>
            <a:r>
              <a:t>competitive</a:t>
            </a:r>
          </a:p>
          <a:p>
            <a:pPr>
              <a:tabLst>
                <a:tab pos="457200" algn="l"/>
                <a:tab pos="914400" algn="l"/>
                <a:tab pos="1371600" algn="l"/>
                <a:tab pos="1828800" algn="l"/>
                <a:tab pos="2286000" algn="l"/>
              </a:tabLst>
              <a:defRPr sz="1800">
                <a:latin typeface="+mn-lt"/>
                <a:ea typeface="+mn-ea"/>
                <a:cs typeface="+mn-cs"/>
                <a:sym typeface="Arial"/>
              </a:defRPr>
            </a:pPr>
            <a:endParaRP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LCOE difference, added to fossil fuels, should make THEM non-competitive!</a:t>
            </a:r>
          </a:p>
          <a:p>
            <a:pPr algn="ctr">
              <a:tabLst>
                <a:tab pos="457200" algn="l"/>
                <a:tab pos="914400" algn="l"/>
                <a:tab pos="1371600" algn="l"/>
                <a:tab pos="1828800" algn="l"/>
                <a:tab pos="2286000" algn="l"/>
              </a:tabLst>
              <a:defRPr sz="1000">
                <a:solidFill>
                  <a:srgbClr val="FFCC00"/>
                </a:solidFill>
                <a:latin typeface="+mn-lt"/>
                <a:ea typeface="+mn-ea"/>
                <a:cs typeface="+mn-cs"/>
                <a:sym typeface="Arial"/>
              </a:defRPr>
            </a:pPr>
            <a:endParaRPr/>
          </a:p>
          <a:p>
            <a:pPr algn="ctr">
              <a:tabLst>
                <a:tab pos="457200" algn="l"/>
                <a:tab pos="914400" algn="l"/>
                <a:tab pos="1371600" algn="l"/>
                <a:tab pos="1828800" algn="l"/>
                <a:tab pos="2286000" algn="l"/>
              </a:tabLst>
              <a:defRPr sz="1800">
                <a:solidFill>
                  <a:srgbClr val="FFCC00"/>
                </a:solidFill>
                <a:latin typeface="+mn-lt"/>
                <a:ea typeface="+mn-ea"/>
                <a:cs typeface="+mn-cs"/>
                <a:sym typeface="Arial"/>
              </a:defRPr>
            </a:pPr>
            <a:r>
              <a:t>= Plausible target value for an effective carbon tax</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 name="Rectangle 2"/>
          <p:cNvSpPr txBox="1">
            <a:spLocks noGrp="1"/>
          </p:cNvSpPr>
          <p:nvPr>
            <p:ph type="title"/>
          </p:nvPr>
        </p:nvSpPr>
        <p:spPr>
          <a:xfrm>
            <a:off x="304800" y="76200"/>
            <a:ext cx="8839200" cy="381000"/>
          </a:xfrm>
          <a:prstGeom prst="rect">
            <a:avLst/>
          </a:prstGeom>
        </p:spPr>
        <p:txBody>
          <a:bodyPr/>
          <a:lstStyle/>
          <a:p>
            <a:pPr>
              <a:defRPr sz="2000">
                <a:solidFill>
                  <a:srgbClr val="FFFFFF"/>
                </a:solidFill>
              </a:defRPr>
            </a:pPr>
            <a:r>
              <a:t>Recent LCOE data from </a:t>
            </a:r>
            <a:r>
              <a:rPr b="1"/>
              <a:t>Power Plant Economics</a:t>
            </a:r>
            <a:r>
              <a:t> (</a:t>
            </a:r>
            <a:r>
              <a:rPr u="sng">
                <a:solidFill>
                  <a:srgbClr val="00CCFF"/>
                </a:solidFill>
                <a:uFill>
                  <a:solidFill>
                    <a:srgbClr val="00CCFF"/>
                  </a:solidFill>
                </a:uFill>
                <a:hlinkClick r:id="rId2"/>
              </a:rPr>
              <a:t>pptx</a:t>
            </a:r>
            <a:r>
              <a:t> / </a:t>
            </a:r>
            <a:r>
              <a:rPr u="sng">
                <a:solidFill>
                  <a:srgbClr val="00CCFF"/>
                </a:solidFill>
                <a:uFill>
                  <a:solidFill>
                    <a:srgbClr val="00CCFF"/>
                  </a:solidFill>
                </a:uFill>
                <a:hlinkClick r:id="rId3"/>
              </a:rPr>
              <a:t>pdf</a:t>
            </a:r>
            <a:r>
              <a:t> / </a:t>
            </a:r>
            <a:r>
              <a:rPr u="sng">
                <a:solidFill>
                  <a:srgbClr val="00CCFF"/>
                </a:solidFill>
                <a:uFill>
                  <a:solidFill>
                    <a:srgbClr val="00CCFF"/>
                  </a:solidFill>
                </a:uFill>
                <a:hlinkClick r:id="rId4"/>
              </a:rPr>
              <a:t>key</a:t>
            </a:r>
            <a:r>
              <a:t>) notes:</a:t>
            </a:r>
          </a:p>
        </p:txBody>
      </p:sp>
      <p:sp>
        <p:nvSpPr>
          <p:cNvPr id="181" name="Rectangle 3"/>
          <p:cNvSpPr txBox="1">
            <a:spLocks noGrp="1"/>
          </p:cNvSpPr>
          <p:nvPr>
            <p:ph type="body" idx="1"/>
          </p:nvPr>
        </p:nvSpPr>
        <p:spPr>
          <a:xfrm>
            <a:off x="162982" y="609600"/>
            <a:ext cx="8981018" cy="6248400"/>
          </a:xfrm>
          <a:prstGeom prst="rect">
            <a:avLst/>
          </a:prstGeom>
        </p:spPr>
        <p:txBody>
          <a:bodyPr/>
          <a:lstStyle/>
          <a:p>
            <a:pPr defTabSz="868680">
              <a:tabLst>
                <a:tab pos="419100" algn="l"/>
                <a:tab pos="4762500" algn="l"/>
                <a:tab pos="6502400" algn="l"/>
              </a:tabLst>
              <a:defRPr sz="1710">
                <a:effectLst>
                  <a:outerShdw blurRad="36195" dist="36195" dir="2700000" rotWithShape="0">
                    <a:srgbClr val="000000"/>
                  </a:outerShdw>
                </a:effectLst>
                <a:latin typeface="+mn-lt"/>
                <a:ea typeface="+mn-ea"/>
                <a:cs typeface="+mn-cs"/>
                <a:sym typeface="Arial"/>
              </a:defRPr>
            </a:pPr>
            <a:r>
              <a:t>		</a:t>
            </a:r>
            <a:r>
              <a:rPr b="1"/>
              <a:t>EIA	Lazard	</a:t>
            </a:r>
            <a:endParaRPr sz="570"/>
          </a:p>
          <a:p>
            <a:pPr defTabSz="868680">
              <a:tabLst>
                <a:tab pos="419100" algn="l"/>
                <a:tab pos="4762500" algn="l"/>
                <a:tab pos="6502400" algn="l"/>
              </a:tabLst>
              <a:defRPr sz="38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Sequestered IGCC Coal	119.1	143 </a:t>
            </a:r>
            <a:r>
              <a:rPr baseline="29894"/>
              <a:t>1</a:t>
            </a:r>
            <a:r>
              <a:t>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Natural Gas CC (CCGT)	50.1	42-78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Natural Gas Peaking (OCGT)	85.1	156-210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Hydroelectric	61.7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Nuclear	92.6	112-183</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Biomass - no subsidy </a:t>
            </a:r>
            <a:r>
              <a:rPr>
                <a:solidFill>
                  <a:srgbClr val="44C700"/>
                </a:solidFill>
              </a:rPr>
              <a:t>(subsidized)</a:t>
            </a:r>
            <a:r>
              <a:t>	95.3	55-114 (</a:t>
            </a:r>
            <a:r>
              <a:rPr>
                <a:solidFill>
                  <a:srgbClr val="44C700"/>
                </a:solidFill>
              </a:rPr>
              <a:t>40-112</a:t>
            </a:r>
            <a:r>
              <a:t>)</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Geothermal - no subsidy </a:t>
            </a:r>
            <a:r>
              <a:rPr>
                <a:solidFill>
                  <a:srgbClr val="44C700"/>
                </a:solidFill>
              </a:rPr>
              <a:t>(subsidized)</a:t>
            </a:r>
            <a:r>
              <a:t>	44.6 </a:t>
            </a:r>
            <a:r>
              <a:rPr>
                <a:solidFill>
                  <a:srgbClr val="44C700"/>
                </a:solidFill>
              </a:rPr>
              <a:t>(41.6)</a:t>
            </a:r>
            <a:r>
              <a:t>	77-117 (</a:t>
            </a:r>
            <a:r>
              <a:rPr>
                <a:solidFill>
                  <a:srgbClr val="44C700"/>
                </a:solidFill>
              </a:rPr>
              <a:t>64-116</a:t>
            </a:r>
            <a:r>
              <a:t>)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Wind Onshore- no subsidy </a:t>
            </a:r>
            <a:r>
              <a:rPr>
                <a:solidFill>
                  <a:srgbClr val="44C700"/>
                </a:solidFill>
              </a:rPr>
              <a:t>(subsidized)</a:t>
            </a:r>
            <a:r>
              <a:t>	59.1 </a:t>
            </a:r>
            <a:r>
              <a:rPr>
                <a:solidFill>
                  <a:srgbClr val="44C700"/>
                </a:solidFill>
              </a:rPr>
              <a:t>(48)</a:t>
            </a:r>
            <a:r>
              <a:t>	30-60 (</a:t>
            </a:r>
            <a:r>
              <a:rPr>
                <a:solidFill>
                  <a:srgbClr val="44C700"/>
                </a:solidFill>
              </a:rPr>
              <a:t>14-52</a:t>
            </a:r>
            <a:r>
              <a:t>)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Wind Offshore - no subsidy </a:t>
            </a:r>
            <a:r>
              <a:rPr>
                <a:solidFill>
                  <a:srgbClr val="44C700"/>
                </a:solidFill>
              </a:rPr>
              <a:t>(subsidized)</a:t>
            </a:r>
            <a:r>
              <a:t>	138.0 </a:t>
            </a:r>
            <a:r>
              <a:rPr>
                <a:solidFill>
                  <a:srgbClr val="44C700"/>
                </a:solidFill>
              </a:rPr>
              <a:t>(117.1)</a:t>
            </a:r>
            <a:r>
              <a:t>	113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Solar PV	63.2 </a:t>
            </a:r>
            <a:r>
              <a:rPr>
                <a:solidFill>
                  <a:srgbClr val="44C700"/>
                </a:solidFill>
              </a:rPr>
              <a:t>(49.9)</a:t>
            </a:r>
            <a:r>
              <a:t>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Si crystalline PV – utility - no subsidy </a:t>
            </a:r>
            <a:r>
              <a:rPr>
                <a:solidFill>
                  <a:srgbClr val="44C700"/>
                </a:solidFill>
              </a:rPr>
              <a:t>(subsidized)</a:t>
            </a:r>
            <a:r>
              <a:t>		46-53 (</a:t>
            </a:r>
            <a:r>
              <a:rPr>
                <a:solidFill>
                  <a:srgbClr val="44C700"/>
                </a:solidFill>
              </a:rPr>
              <a:t>37-42</a:t>
            </a:r>
            <a:r>
              <a:t>)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Thin Film PV – utility - no subsidy </a:t>
            </a:r>
            <a:r>
              <a:rPr>
                <a:solidFill>
                  <a:srgbClr val="44C700"/>
                </a:solidFill>
              </a:rPr>
              <a:t>(subsidized)</a:t>
            </a:r>
            <a:r>
              <a:t>		43-48 (</a:t>
            </a:r>
            <a:r>
              <a:rPr>
                <a:solidFill>
                  <a:srgbClr val="44C700"/>
                </a:solidFill>
              </a:rPr>
              <a:t>35-48</a:t>
            </a:r>
            <a:r>
              <a:t>)	</a:t>
            </a:r>
          </a:p>
          <a:p>
            <a:pPr defTabSz="868680">
              <a:tabLst>
                <a:tab pos="419100" algn="l"/>
                <a:tab pos="4762500" algn="l"/>
                <a:tab pos="6502400" algn="l"/>
              </a:tabLst>
              <a:defRPr sz="47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Solar Thermal w/o Storage - no subsidy </a:t>
            </a:r>
            <a:r>
              <a:rPr>
                <a:solidFill>
                  <a:srgbClr val="44C700"/>
                </a:solidFill>
              </a:rPr>
              <a:t>(subsidized) </a:t>
            </a:r>
            <a:r>
              <a:t>		237</a:t>
            </a:r>
          </a:p>
          <a:p>
            <a:pPr defTabSz="868680">
              <a:tabLst>
                <a:tab pos="419100" algn="l"/>
                <a:tab pos="4762500" algn="l"/>
                <a:tab pos="6502400" algn="l"/>
              </a:tabLst>
              <a:defRPr sz="950" baseline="29894">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19100" algn="l"/>
                <a:tab pos="4762500" algn="l"/>
                <a:tab pos="6502400" algn="l"/>
              </a:tabLst>
              <a:defRPr sz="1520">
                <a:effectLst>
                  <a:outerShdw blurRad="36195" dist="36195" dir="2700000" rotWithShape="0">
                    <a:srgbClr val="000000"/>
                  </a:outerShdw>
                </a:effectLst>
                <a:latin typeface="+mn-lt"/>
                <a:ea typeface="+mn-ea"/>
                <a:cs typeface="+mn-cs"/>
                <a:sym typeface="Arial"/>
              </a:defRPr>
            </a:pPr>
            <a:r>
              <a:t>Solar Thermal w/ Storage - no subsidy </a:t>
            </a:r>
            <a:r>
              <a:rPr>
                <a:solidFill>
                  <a:srgbClr val="44C700"/>
                </a:solidFill>
              </a:rPr>
              <a:t>(subsidized)</a:t>
            </a:r>
            <a:r>
              <a:t>	165.1? (</a:t>
            </a:r>
            <a:r>
              <a:rPr>
                <a:solidFill>
                  <a:srgbClr val="44C700"/>
                </a:solidFill>
              </a:rPr>
              <a:t>126.6)?</a:t>
            </a:r>
            <a:r>
              <a:t>	98-181 (</a:t>
            </a:r>
            <a:r>
              <a:rPr>
                <a:solidFill>
                  <a:srgbClr val="44C700"/>
                </a:solidFill>
              </a:rPr>
              <a:t>79-140</a:t>
            </a:r>
            <a:r>
              <a:t>) </a:t>
            </a:r>
            <a:endParaRPr baseline="29894"/>
          </a:p>
          <a:p>
            <a:pPr defTabSz="868680">
              <a:spcBef>
                <a:spcPts val="100"/>
              </a:spcBef>
              <a:tabLst>
                <a:tab pos="419100" algn="l"/>
                <a:tab pos="4762500" algn="l"/>
                <a:tab pos="6502400" algn="l"/>
              </a:tabLst>
              <a:defRPr sz="665">
                <a:effectLst>
                  <a:outerShdw blurRad="36195" dist="36195" dir="2700000" rotWithShape="0">
                    <a:srgbClr val="000000"/>
                  </a:outerShdw>
                </a:effectLst>
                <a:latin typeface="+mn-lt"/>
                <a:ea typeface="+mn-ea"/>
                <a:cs typeface="+mn-cs"/>
                <a:sym typeface="Arial"/>
              </a:defRPr>
            </a:pPr>
            <a:r>
              <a:t>	</a:t>
            </a:r>
            <a:endParaRPr sz="1045" baseline="29894"/>
          </a:p>
          <a:p>
            <a:pPr algn="ctr" defTabSz="868680">
              <a:spcBef>
                <a:spcPts val="300"/>
              </a:spcBef>
              <a:tabLst>
                <a:tab pos="419100" algn="l"/>
                <a:tab pos="4762500" algn="l"/>
                <a:tab pos="6502400" algn="l"/>
              </a:tabLst>
              <a:defRPr sz="1330">
                <a:solidFill>
                  <a:schemeClr val="accent1"/>
                </a:solidFill>
                <a:effectLst>
                  <a:outerShdw blurRad="36195" dist="36195" dir="2700000" rotWithShape="0">
                    <a:srgbClr val="000000"/>
                  </a:outerShdw>
                </a:effectLst>
                <a:latin typeface="+mn-lt"/>
                <a:ea typeface="+mn-ea"/>
                <a:cs typeface="+mn-cs"/>
                <a:sym typeface="Arial"/>
              </a:defRPr>
            </a:pPr>
            <a:r>
              <a:t>1) Lazard gives sequestered IGCC coal as being at the top of their bar = 143 (footnote 11) </a:t>
            </a:r>
            <a:r>
              <a:rPr sz="1520">
                <a:solidFill>
                  <a:srgbClr val="FFFFFF"/>
                </a:solidFill>
              </a:rPr>
              <a:t>		</a:t>
            </a:r>
          </a:p>
        </p:txBody>
      </p:sp>
      <p:sp>
        <p:nvSpPr>
          <p:cNvPr id="182" name="Rectangle 3"/>
          <p:cNvSpPr/>
          <p:nvPr/>
        </p:nvSpPr>
        <p:spPr>
          <a:xfrm>
            <a:off x="0" y="4514847"/>
            <a:ext cx="9144000" cy="1143000"/>
          </a:xfrm>
          <a:prstGeom prst="rect">
            <a:avLst/>
          </a:prstGeom>
          <a:ln w="38100">
            <a:solidFill>
              <a:srgbClr val="FFCC00"/>
            </a:solidFill>
          </a:ln>
        </p:spPr>
        <p:txBody>
          <a:bodyPr lIns="45719" rIns="45719"/>
          <a:lstStyle/>
          <a:p>
            <a:pPr>
              <a:defRPr>
                <a:solidFill>
                  <a:srgbClr val="FFFFFF"/>
                </a:solidFill>
              </a:defRPr>
            </a:pPr>
            <a:endParaRPr/>
          </a:p>
        </p:txBody>
      </p:sp>
      <p:sp>
        <p:nvSpPr>
          <p:cNvPr id="183" name="Rectangle 4"/>
          <p:cNvSpPr/>
          <p:nvPr/>
        </p:nvSpPr>
        <p:spPr>
          <a:xfrm>
            <a:off x="0" y="3710515"/>
            <a:ext cx="9144000" cy="381000"/>
          </a:xfrm>
          <a:prstGeom prst="rect">
            <a:avLst/>
          </a:prstGeom>
          <a:ln w="38100">
            <a:solidFill>
              <a:srgbClr val="FFCC00"/>
            </a:solidFill>
          </a:ln>
        </p:spPr>
        <p:txBody>
          <a:bodyPr lIns="45719" rIns="45719"/>
          <a:lstStyle/>
          <a:p>
            <a:pPr>
              <a:defRPr>
                <a:solidFill>
                  <a:srgbClr val="FFFFFF"/>
                </a:solidFill>
              </a:defRPr>
            </a:pPr>
            <a:endParaRP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Rectangle 2"/>
          <p:cNvSpPr txBox="1">
            <a:spLocks noGrp="1"/>
          </p:cNvSpPr>
          <p:nvPr>
            <p:ph type="title"/>
          </p:nvPr>
        </p:nvSpPr>
        <p:spPr>
          <a:xfrm>
            <a:off x="304800" y="152400"/>
            <a:ext cx="8534400" cy="381000"/>
          </a:xfrm>
          <a:prstGeom prst="rect">
            <a:avLst/>
          </a:prstGeom>
        </p:spPr>
        <p:txBody>
          <a:bodyPr/>
          <a:lstStyle>
            <a:lvl1pPr>
              <a:defRPr sz="2000"/>
            </a:lvl1pPr>
          </a:lstStyle>
          <a:p>
            <a:r>
              <a:t>A former student recently sent me this card:</a:t>
            </a:r>
          </a:p>
        </p:txBody>
      </p:sp>
      <p:sp>
        <p:nvSpPr>
          <p:cNvPr id="117" name="Rectangle 3"/>
          <p:cNvSpPr txBox="1">
            <a:spLocks noGrp="1"/>
          </p:cNvSpPr>
          <p:nvPr>
            <p:ph type="body" sz="quarter" idx="1"/>
          </p:nvPr>
        </p:nvSpPr>
        <p:spPr>
          <a:xfrm>
            <a:off x="228600" y="5562600"/>
            <a:ext cx="8763000" cy="990600"/>
          </a:xfrm>
          <a:prstGeom prst="rect">
            <a:avLst/>
          </a:prstGeom>
        </p:spPr>
        <p:txBody>
          <a:bodyPr/>
          <a:lstStyle/>
          <a:p>
            <a:pPr algn="ctr">
              <a:tabLst>
                <a:tab pos="457200" algn="l"/>
                <a:tab pos="914400" algn="l"/>
                <a:tab pos="1371600" algn="l"/>
                <a:tab pos="1828800" algn="l"/>
                <a:tab pos="2286000" algn="l"/>
              </a:tabLst>
              <a:defRPr sz="1800">
                <a:latin typeface="+mn-lt"/>
                <a:ea typeface="+mn-ea"/>
                <a:cs typeface="+mn-cs"/>
                <a:sym typeface="Arial"/>
              </a:defRPr>
            </a:pPr>
            <a:r>
              <a:t>She noted the strong resonance with this class</a:t>
            </a:r>
          </a:p>
          <a:p>
            <a:pPr algn="ctr">
              <a:tabLst>
                <a:tab pos="457200" algn="l"/>
                <a:tab pos="914400" algn="l"/>
                <a:tab pos="1371600" algn="l"/>
                <a:tab pos="1828800" algn="l"/>
                <a:tab pos="2286000" algn="l"/>
              </a:tabLst>
              <a:defRPr sz="1000">
                <a:latin typeface="+mn-lt"/>
                <a:ea typeface="+mn-ea"/>
                <a:cs typeface="+mn-cs"/>
                <a:sym typeface="Arial"/>
              </a:defRPr>
            </a:pPr>
            <a:endParaRPr/>
          </a:p>
          <a:p>
            <a:pPr algn="ctr">
              <a:tabLst>
                <a:tab pos="457200" algn="l"/>
                <a:tab pos="914400" algn="l"/>
                <a:tab pos="1371600" algn="l"/>
                <a:tab pos="1828800" algn="l"/>
                <a:tab pos="2286000" algn="l"/>
              </a:tabLst>
              <a:defRPr sz="1800">
                <a:latin typeface="+mn-lt"/>
                <a:ea typeface="+mn-ea"/>
                <a:cs typeface="+mn-cs"/>
                <a:sym typeface="Arial"/>
              </a:defRPr>
            </a:pPr>
            <a:r>
              <a:t>Which leads me to now pose a final question:</a:t>
            </a:r>
          </a:p>
        </p:txBody>
      </p:sp>
      <p:pic>
        <p:nvPicPr>
          <p:cNvPr id="118" name="Picture 4" descr="Picture 4"/>
          <p:cNvPicPr>
            <a:picLocks noChangeAspect="1"/>
          </p:cNvPicPr>
          <p:nvPr/>
        </p:nvPicPr>
        <p:blipFill>
          <a:blip r:embed="rId2">
            <a:extLst/>
          </a:blip>
          <a:stretch>
            <a:fillRect/>
          </a:stretch>
        </p:blipFill>
        <p:spPr>
          <a:xfrm>
            <a:off x="2362200" y="762000"/>
            <a:ext cx="4572000" cy="4604971"/>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 name="Rectangle 2"/>
          <p:cNvSpPr txBox="1">
            <a:spLocks noGrp="1"/>
          </p:cNvSpPr>
          <p:nvPr>
            <p:ph type="title"/>
          </p:nvPr>
        </p:nvSpPr>
        <p:spPr>
          <a:xfrm>
            <a:off x="304800" y="76200"/>
            <a:ext cx="8534400" cy="838200"/>
          </a:xfrm>
          <a:prstGeom prst="rect">
            <a:avLst/>
          </a:prstGeom>
        </p:spPr>
        <p:txBody>
          <a:bodyPr/>
          <a:lstStyle>
            <a:lvl1pPr>
              <a:defRPr>
                <a:solidFill>
                  <a:srgbClr val="FFFFFF"/>
                </a:solidFill>
              </a:defRPr>
            </a:lvl1pPr>
          </a:lstStyle>
          <a:p>
            <a:r>
              <a:t>Comparing solar LCOE vs. wind LCOE :</a:t>
            </a:r>
          </a:p>
        </p:txBody>
      </p:sp>
      <p:sp>
        <p:nvSpPr>
          <p:cNvPr id="186" name="Rectangle 3"/>
          <p:cNvSpPr txBox="1">
            <a:spLocks noGrp="1"/>
          </p:cNvSpPr>
          <p:nvPr>
            <p:ph type="body" idx="1"/>
          </p:nvPr>
        </p:nvSpPr>
        <p:spPr>
          <a:xfrm>
            <a:off x="228600" y="990600"/>
            <a:ext cx="8915400" cy="5712024"/>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2017 value of difference: (LCOE for solar) – (LCOE for onshore wind) = </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EIA 2017:			~ 25 $/MW-hour	</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Lazard 2016:			~ 25 $/MW-hour</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Whereas, in preceding years, the EIA reported a difference of more like $50</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Difference over </a:t>
            </a:r>
            <a:r>
              <a:rPr b="1"/>
              <a:t>whole time span </a:t>
            </a:r>
            <a:r>
              <a:t>contributed to Solar's lower present day use </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Thus, lumping these together:</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00"/>
                </a:solidFill>
              </a:rPr>
              <a:t>25-50 $/MW-hour difference </a:t>
            </a:r>
            <a:r>
              <a:t>made</a:t>
            </a:r>
            <a:r>
              <a:rPr b="1">
                <a:solidFill>
                  <a:srgbClr val="FFCC00"/>
                </a:solidFill>
              </a:rPr>
              <a:t> </a:t>
            </a:r>
            <a:r>
              <a:t>solar markedly less competitive</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So a carbon tax that forced fossil-fuel power plants to charge that much more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should</a:t>
            </a:r>
            <a:r>
              <a:t> also make those fossil-fuel power plants markedly less competitive</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Or, to accelerate the transition away from fossil fuels,</a:t>
            </a:r>
          </a:p>
          <a:p>
            <a:pPr>
              <a:tabLst>
                <a:tab pos="457200" algn="l"/>
                <a:tab pos="914400" algn="l"/>
                <a:tab pos="1371600" algn="l"/>
                <a:tab pos="1828800" algn="l"/>
                <a:tab pos="2286000" algn="l"/>
              </a:tabLst>
              <a:defRPr sz="800" b="1">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	we might want to set the Carbon Tax rate to twice that value</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 name="Rectangle 5"/>
          <p:cNvSpPr txBox="1"/>
          <p:nvPr/>
        </p:nvSpPr>
        <p:spPr>
          <a:xfrm>
            <a:off x="304800" y="5923820"/>
            <a:ext cx="8534400" cy="79765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1) Rubin, Introduction to Engineering &amp; the Environment, Table 5.1 page 165</a:t>
            </a:r>
            <a:endParaRPr i="1">
              <a:solidFill>
                <a:srgbClr val="E5FFFF"/>
              </a:solidFill>
            </a:endParaRPr>
          </a:p>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2) Example 5.1, Rubin, Introduction to Engineering &amp; the Environment, page 166 </a:t>
            </a:r>
          </a:p>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3) http://www.powermag.com/pushing-the-60-efficiency-gas-turbine-barrier/ </a:t>
            </a:r>
          </a:p>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4) "Efficiency in Electricity Generation" - EURELECTRIC</a:t>
            </a:r>
            <a:r>
              <a:rPr i="1"/>
              <a:t>   (impossibly long web </a:t>
            </a:r>
            <a:r>
              <a:rPr i="1" u="sng">
                <a:solidFill>
                  <a:srgbClr val="00CCFF"/>
                </a:solidFill>
                <a:uFill>
                  <a:solidFill>
                    <a:srgbClr val="00CCFF"/>
                  </a:solidFill>
                </a:uFill>
                <a:hlinkClick r:id="rId2"/>
              </a:rPr>
              <a:t>link</a:t>
            </a:r>
            <a:r>
              <a:rPr i="1"/>
              <a:t>)</a:t>
            </a:r>
          </a:p>
        </p:txBody>
      </p:sp>
      <p:sp>
        <p:nvSpPr>
          <p:cNvPr id="189" name="Rectangle 2"/>
          <p:cNvSpPr txBox="1">
            <a:spLocks noGrp="1"/>
          </p:cNvSpPr>
          <p:nvPr>
            <p:ph type="title"/>
          </p:nvPr>
        </p:nvSpPr>
        <p:spPr>
          <a:xfrm>
            <a:off x="304800" y="76200"/>
            <a:ext cx="8534400" cy="838200"/>
          </a:xfrm>
          <a:prstGeom prst="rect">
            <a:avLst/>
          </a:prstGeom>
        </p:spPr>
        <p:txBody>
          <a:bodyPr/>
          <a:lstStyle>
            <a:lvl1pPr>
              <a:defRPr sz="2000"/>
            </a:lvl1pPr>
          </a:lstStyle>
          <a:p>
            <a:r>
              <a:t>But we still have to figure out each power plant's carbon production:</a:t>
            </a:r>
          </a:p>
        </p:txBody>
      </p:sp>
      <p:sp>
        <p:nvSpPr>
          <p:cNvPr id="190" name="Rectangle 3"/>
          <p:cNvSpPr txBox="1">
            <a:spLocks noGrp="1"/>
          </p:cNvSpPr>
          <p:nvPr>
            <p:ph type="body" idx="1"/>
          </p:nvPr>
        </p:nvSpPr>
        <p:spPr>
          <a:xfrm>
            <a:off x="218016" y="914400"/>
            <a:ext cx="8915401" cy="5334000"/>
          </a:xfrm>
          <a:prstGeom prst="rect">
            <a:avLst/>
          </a:prstGeom>
        </p:spPr>
        <p:txBody>
          <a:bodyPr/>
          <a:lstStyle/>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latin typeface="+mn-lt"/>
                <a:ea typeface="+mn-ea"/>
                <a:cs typeface="+mn-cs"/>
                <a:sym typeface="Arial"/>
              </a:defRPr>
            </a:pPr>
            <a:r>
              <a:t>We can do this by answering a sequence of science/technology questions:</a:t>
            </a:r>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latin typeface="+mn-lt"/>
                <a:ea typeface="+mn-ea"/>
                <a:cs typeface="+mn-cs"/>
                <a:sym typeface="Arial"/>
              </a:defRPr>
            </a:pPr>
            <a:endParaRPr/>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solidFill>
                  <a:srgbClr val="FFCC00"/>
                </a:solidFill>
                <a:latin typeface="+mn-lt"/>
                <a:ea typeface="+mn-ea"/>
                <a:cs typeface="+mn-cs"/>
                <a:sym typeface="Arial"/>
              </a:defRPr>
            </a:pPr>
            <a:r>
              <a:t>1) What fraction of each fossil fuel is carbon (by weight)?  </a:t>
            </a:r>
            <a:endParaRPr baseline="30000"/>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latin typeface="+mn-lt"/>
                <a:ea typeface="+mn-ea"/>
                <a:cs typeface="+mn-cs"/>
                <a:sym typeface="Arial"/>
              </a:defRPr>
            </a:pPr>
            <a:endParaRPr/>
          </a:p>
          <a:p>
            <a:pPr>
              <a:spcBef>
                <a:spcPts val="5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2400">
                <a:latin typeface="+mn-lt"/>
                <a:ea typeface="+mn-ea"/>
                <a:cs typeface="+mn-cs"/>
                <a:sym typeface="Arial"/>
              </a:defRPr>
            </a:pPr>
            <a:r>
              <a:t>	</a:t>
            </a:r>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solidFill>
                  <a:srgbClr val="FFCC00"/>
                </a:solidFill>
                <a:latin typeface="+mn-lt"/>
                <a:ea typeface="+mn-ea"/>
                <a:cs typeface="+mn-cs"/>
                <a:sym typeface="Arial"/>
              </a:defRPr>
            </a:pPr>
            <a:r>
              <a:t> 2) How much combustion heat energy is produced per mass of fuel (in kJ/kg)?  </a:t>
            </a:r>
            <a:endParaRPr baseline="30000"/>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latin typeface="+mn-lt"/>
                <a:ea typeface="+mn-ea"/>
                <a:cs typeface="+mn-cs"/>
                <a:sym typeface="Arial"/>
              </a:defRPr>
            </a:pPr>
            <a:endParaRPr/>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latin typeface="+mn-lt"/>
                <a:ea typeface="+mn-ea"/>
                <a:cs typeface="+mn-cs"/>
                <a:sym typeface="Arial"/>
              </a:defRPr>
            </a:pPr>
            <a:endParaRPr/>
          </a:p>
          <a:p>
            <a:pPr>
              <a:spcBef>
                <a:spcPts val="3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600">
                <a:latin typeface="+mn-lt"/>
                <a:ea typeface="+mn-ea"/>
                <a:cs typeface="+mn-cs"/>
                <a:sym typeface="Arial"/>
              </a:defRPr>
            </a:pPr>
            <a:r>
              <a:t>	</a:t>
            </a:r>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solidFill>
                  <a:srgbClr val="FFCC00"/>
                </a:solidFill>
                <a:latin typeface="+mn-lt"/>
                <a:ea typeface="+mn-ea"/>
                <a:cs typeface="+mn-cs"/>
                <a:sym typeface="Arial"/>
              </a:defRPr>
            </a:pPr>
            <a:r>
              <a:t>3) What electrical energy is produced (by power plant) per fuel's heat energy?</a:t>
            </a:r>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latin typeface="+mn-lt"/>
                <a:ea typeface="+mn-ea"/>
                <a:cs typeface="+mn-cs"/>
                <a:sym typeface="Arial"/>
              </a:defRPr>
            </a:pPr>
            <a:endParaRPr/>
          </a:p>
          <a:p>
            <a:pPr>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800">
                <a:latin typeface="+mn-lt"/>
                <a:ea typeface="+mn-ea"/>
                <a:cs typeface="+mn-cs"/>
                <a:sym typeface="Arial"/>
              </a:defRPr>
            </a:pPr>
            <a:endParaRPr/>
          </a:p>
          <a:p>
            <a:pPr>
              <a:spcBef>
                <a:spcPts val="2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000">
                <a:latin typeface="+mn-lt"/>
                <a:ea typeface="+mn-ea"/>
                <a:cs typeface="+mn-cs"/>
                <a:sym typeface="Arial"/>
              </a:defRPr>
            </a:pPr>
            <a:r>
              <a:t>	</a:t>
            </a:r>
          </a:p>
          <a:p>
            <a:pPr algn="ctr">
              <a:spcBef>
                <a:spcPts val="3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600">
                <a:latin typeface="+mn-lt"/>
                <a:ea typeface="+mn-ea"/>
                <a:cs typeface="+mn-cs"/>
                <a:sym typeface="Arial"/>
              </a:defRPr>
            </a:pPr>
            <a:r>
              <a:t>NG OCGT = Natural Gas using Open Cycle (single) Gas Turbine</a:t>
            </a:r>
          </a:p>
          <a:p>
            <a:pPr algn="ctr">
              <a:spcBef>
                <a:spcPts val="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200">
                <a:latin typeface="+mn-lt"/>
                <a:ea typeface="+mn-ea"/>
                <a:cs typeface="+mn-cs"/>
                <a:sym typeface="Arial"/>
              </a:defRPr>
            </a:pPr>
            <a:r>
              <a:t>		</a:t>
            </a:r>
          </a:p>
          <a:p>
            <a:pPr algn="ctr">
              <a:spcBef>
                <a:spcPts val="3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600">
                <a:latin typeface="+mn-lt"/>
                <a:ea typeface="+mn-ea"/>
                <a:cs typeface="+mn-cs"/>
                <a:sym typeface="Arial"/>
              </a:defRPr>
            </a:pPr>
            <a:r>
              <a:t>NG CCGT = Natural Gas using Combined Cycle Gas Turbines</a:t>
            </a:r>
          </a:p>
          <a:p>
            <a:pPr>
              <a:spcBef>
                <a:spcPts val="3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400">
                <a:latin typeface="+mn-lt"/>
                <a:ea typeface="+mn-ea"/>
                <a:cs typeface="+mn-cs"/>
                <a:sym typeface="Arial"/>
              </a:defRPr>
            </a:pPr>
            <a:r>
              <a:t>  </a:t>
            </a:r>
          </a:p>
        </p:txBody>
      </p:sp>
      <p:sp>
        <p:nvSpPr>
          <p:cNvPr id="191" name="Rectangle 3"/>
          <p:cNvSpPr txBox="1"/>
          <p:nvPr/>
        </p:nvSpPr>
        <p:spPr>
          <a:xfrm>
            <a:off x="457200" y="2057400"/>
            <a:ext cx="2286000" cy="37084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Coal = 0.67 </a:t>
            </a:r>
            <a:r>
              <a:rPr baseline="30000"/>
              <a:t>1</a:t>
            </a:r>
            <a:r>
              <a:t>	</a:t>
            </a:r>
          </a:p>
        </p:txBody>
      </p:sp>
      <p:sp>
        <p:nvSpPr>
          <p:cNvPr id="192" name="Rectangle 3"/>
          <p:cNvSpPr txBox="1"/>
          <p:nvPr/>
        </p:nvSpPr>
        <p:spPr>
          <a:xfrm>
            <a:off x="3124200" y="2057400"/>
            <a:ext cx="3048000" cy="37084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Natural Gas = 0.74 </a:t>
            </a:r>
            <a:r>
              <a:rPr baseline="30000"/>
              <a:t>1</a:t>
            </a:r>
          </a:p>
        </p:txBody>
      </p:sp>
      <p:sp>
        <p:nvSpPr>
          <p:cNvPr id="193" name="Rectangle 3"/>
          <p:cNvSpPr txBox="1"/>
          <p:nvPr/>
        </p:nvSpPr>
        <p:spPr>
          <a:xfrm>
            <a:off x="6705600" y="2057400"/>
            <a:ext cx="2133600" cy="37084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Oil = 0.87 </a:t>
            </a:r>
            <a:r>
              <a:rPr baseline="30000"/>
              <a:t>1</a:t>
            </a:r>
          </a:p>
        </p:txBody>
      </p:sp>
      <p:sp>
        <p:nvSpPr>
          <p:cNvPr id="194" name="Rectangle 3"/>
          <p:cNvSpPr txBox="1"/>
          <p:nvPr/>
        </p:nvSpPr>
        <p:spPr>
          <a:xfrm>
            <a:off x="457200" y="4516966"/>
            <a:ext cx="1905000"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Coal = 0.37 </a:t>
            </a:r>
            <a:r>
              <a:rPr baseline="30000"/>
              <a:t>2</a:t>
            </a:r>
          </a:p>
        </p:txBody>
      </p:sp>
      <p:sp>
        <p:nvSpPr>
          <p:cNvPr id="195" name="Rectangle 3"/>
          <p:cNvSpPr txBox="1"/>
          <p:nvPr/>
        </p:nvSpPr>
        <p:spPr>
          <a:xfrm>
            <a:off x="2362200" y="4516966"/>
            <a:ext cx="2209800"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NG OCGT = 0.37 </a:t>
            </a:r>
            <a:r>
              <a:rPr baseline="30000"/>
              <a:t>3</a:t>
            </a:r>
          </a:p>
        </p:txBody>
      </p:sp>
      <p:sp>
        <p:nvSpPr>
          <p:cNvPr id="196" name="Rectangle 3"/>
          <p:cNvSpPr txBox="1"/>
          <p:nvPr/>
        </p:nvSpPr>
        <p:spPr>
          <a:xfrm>
            <a:off x="4572000" y="4516966"/>
            <a:ext cx="2362200"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NG CCGT = 0.61 </a:t>
            </a:r>
            <a:r>
              <a:rPr baseline="30000"/>
              <a:t>3</a:t>
            </a:r>
          </a:p>
        </p:txBody>
      </p:sp>
      <p:sp>
        <p:nvSpPr>
          <p:cNvPr id="197" name="Rectangle 3"/>
          <p:cNvSpPr txBox="1"/>
          <p:nvPr/>
        </p:nvSpPr>
        <p:spPr>
          <a:xfrm>
            <a:off x="457200" y="3255433"/>
            <a:ext cx="2209800"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Coal = 28,400 </a:t>
            </a:r>
            <a:r>
              <a:rPr baseline="30000"/>
              <a:t>1</a:t>
            </a:r>
            <a:r>
              <a:t>	</a:t>
            </a:r>
          </a:p>
        </p:txBody>
      </p:sp>
      <p:sp>
        <p:nvSpPr>
          <p:cNvPr id="198" name="Rectangle 3"/>
          <p:cNvSpPr txBox="1"/>
          <p:nvPr/>
        </p:nvSpPr>
        <p:spPr>
          <a:xfrm>
            <a:off x="3048000" y="3255433"/>
            <a:ext cx="2971800"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Natural Gas = 54,400 </a:t>
            </a:r>
            <a:r>
              <a:rPr baseline="30000"/>
              <a:t>1</a:t>
            </a:r>
          </a:p>
        </p:txBody>
      </p:sp>
      <p:sp>
        <p:nvSpPr>
          <p:cNvPr id="199" name="Rectangle 3"/>
          <p:cNvSpPr txBox="1"/>
          <p:nvPr/>
        </p:nvSpPr>
        <p:spPr>
          <a:xfrm>
            <a:off x="6781800" y="3255433"/>
            <a:ext cx="2133600"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Oil = 45,300 </a:t>
            </a:r>
            <a:r>
              <a:rPr baseline="30000"/>
              <a:t>1</a:t>
            </a:r>
          </a:p>
        </p:txBody>
      </p:sp>
      <p:sp>
        <p:nvSpPr>
          <p:cNvPr id="200" name="Rectangle 3"/>
          <p:cNvSpPr txBox="1"/>
          <p:nvPr/>
        </p:nvSpPr>
        <p:spPr>
          <a:xfrm>
            <a:off x="6839211" y="4527172"/>
            <a:ext cx="2133601"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FFFF"/>
                </a:solidFill>
                <a:effectLst>
                  <a:outerShdw blurRad="38100" dist="38100" dir="2700000" rotWithShape="0">
                    <a:srgbClr val="000000"/>
                  </a:outerShdw>
                </a:effectLst>
              </a:defRPr>
            </a:pPr>
            <a:r>
              <a:t>Oil = ~ 0.4 </a:t>
            </a:r>
            <a:r>
              <a:rPr baseline="30000"/>
              <a:t>4</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 name="Rectangle 5"/>
          <p:cNvSpPr txBox="1"/>
          <p:nvPr/>
        </p:nvSpPr>
        <p:spPr>
          <a:xfrm>
            <a:off x="304800" y="6060345"/>
            <a:ext cx="8534400" cy="7976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1) Rubin, Introduction to Engineering &amp; the Environment, Table 5.2 page 168</a:t>
            </a:r>
            <a:endParaRPr i="1">
              <a:solidFill>
                <a:srgbClr val="E5FFFF"/>
              </a:solidFill>
            </a:endParaRPr>
          </a:p>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2) https://en.wikipedia.org/wiki/Fossil-fuel_power_station</a:t>
            </a:r>
          </a:p>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3) https://www.netl.doe.gov/publications/proceedings/01/carbon_seq/1b2.pdf</a:t>
            </a:r>
            <a:endParaRPr i="1">
              <a:solidFill>
                <a:srgbClr val="E5FFFF"/>
              </a:solidFill>
            </a:endParaRPr>
          </a:p>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4) http://bravenewclimate.com/2010/01/09/emission-cuts-realities/</a:t>
            </a:r>
            <a:r>
              <a:rPr i="1"/>
              <a:t> </a:t>
            </a:r>
            <a:r>
              <a:t> </a:t>
            </a:r>
          </a:p>
        </p:txBody>
      </p:sp>
      <p:sp>
        <p:nvSpPr>
          <p:cNvPr id="203" name="Rectangle 2"/>
          <p:cNvSpPr txBox="1">
            <a:spLocks noGrp="1"/>
          </p:cNvSpPr>
          <p:nvPr>
            <p:ph type="title"/>
          </p:nvPr>
        </p:nvSpPr>
        <p:spPr>
          <a:xfrm>
            <a:off x="304800" y="76200"/>
            <a:ext cx="8534400" cy="609600"/>
          </a:xfrm>
          <a:prstGeom prst="rect">
            <a:avLst/>
          </a:prstGeom>
        </p:spPr>
        <p:txBody>
          <a:bodyPr/>
          <a:lstStyle/>
          <a:p>
            <a:r>
              <a:t>Combining these factors for each fuel:</a:t>
            </a:r>
          </a:p>
        </p:txBody>
      </p:sp>
      <p:sp>
        <p:nvSpPr>
          <p:cNvPr id="204" name="Rectangle 3"/>
          <p:cNvSpPr txBox="1">
            <a:spLocks noGrp="1"/>
          </p:cNvSpPr>
          <p:nvPr>
            <p:ph type="body" idx="1"/>
          </p:nvPr>
        </p:nvSpPr>
        <p:spPr>
          <a:xfrm>
            <a:off x="76200" y="838200"/>
            <a:ext cx="9067800" cy="3092452"/>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Throwing in factor of 44/12 to convert from mass C burned to CO</a:t>
            </a:r>
            <a:r>
              <a:rPr baseline="-25000"/>
              <a:t>2</a:t>
            </a:r>
            <a:r>
              <a:t> emitted:</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CO</a:t>
            </a:r>
            <a:r>
              <a:rPr baseline="-25000"/>
              <a:t>2</a:t>
            </a:r>
            <a:r>
              <a:t> Mass / Electrical Energy = [(44/12) (Fuel C Fraction)] ÷ </a:t>
            </a:r>
          </a:p>
          <a:p>
            <a:pPr algn="r">
              <a:tabLst>
                <a:tab pos="457200" algn="l"/>
                <a:tab pos="914400" algn="l"/>
                <a:tab pos="1371600" algn="l"/>
                <a:tab pos="1828800" algn="l"/>
                <a:tab pos="2286000" algn="l"/>
              </a:tabLst>
              <a:defRPr sz="400">
                <a:solidFill>
                  <a:srgbClr val="FFCC00"/>
                </a:solidFill>
                <a:latin typeface="+mn-lt"/>
                <a:ea typeface="+mn-ea"/>
                <a:cs typeface="+mn-cs"/>
                <a:sym typeface="Arial"/>
              </a:defRPr>
            </a:pPr>
            <a:endParaRPr/>
          </a:p>
          <a:p>
            <a:pPr algn="r">
              <a:tabLst>
                <a:tab pos="457200" algn="l"/>
                <a:tab pos="914400" algn="l"/>
                <a:tab pos="1371600" algn="l"/>
                <a:tab pos="1828800" algn="l"/>
                <a:tab pos="2286000" algn="l"/>
              </a:tabLst>
              <a:defRPr sz="1800">
                <a:solidFill>
                  <a:srgbClr val="FFCC00"/>
                </a:solidFill>
                <a:latin typeface="+mn-lt"/>
                <a:ea typeface="+mn-ea"/>
                <a:cs typeface="+mn-cs"/>
                <a:sym typeface="Arial"/>
              </a:defRPr>
            </a:pPr>
            <a:r>
              <a:t>[(Heat Energy / Fuel Mass) (Electrical Energy / Heat Energy)]</a:t>
            </a:r>
            <a:endParaRPr baseline="30000"/>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In units of grams CO</a:t>
            </a:r>
            <a:r>
              <a:rPr baseline="-25000"/>
              <a:t>2</a:t>
            </a:r>
            <a:r>
              <a:t> produced per </a:t>
            </a:r>
            <a:r>
              <a:rPr b="1"/>
              <a:t>kW-h </a:t>
            </a:r>
            <a:r>
              <a:t>of electrical energy produced:</a:t>
            </a:r>
          </a:p>
          <a:p>
            <a:pPr>
              <a:tabLst>
                <a:tab pos="457200" algn="l"/>
                <a:tab pos="914400" algn="l"/>
                <a:tab pos="1371600" algn="l"/>
                <a:tab pos="1828800" algn="l"/>
                <a:tab pos="2286000" algn="l"/>
              </a:tabLst>
              <a:defRPr sz="3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Versus final number alone, as found on various websites (in g CO</a:t>
            </a:r>
            <a:r>
              <a:rPr baseline="-25000"/>
              <a:t>2</a:t>
            </a:r>
            <a:r>
              <a:t>/kW-h):</a:t>
            </a:r>
          </a:p>
        </p:txBody>
      </p:sp>
      <p:sp>
        <p:nvSpPr>
          <p:cNvPr id="205" name="Rectangle 3"/>
          <p:cNvSpPr txBox="1"/>
          <p:nvPr/>
        </p:nvSpPr>
        <p:spPr>
          <a:xfrm>
            <a:off x="685800" y="2969683"/>
            <a:ext cx="16002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Coal = 865</a:t>
            </a:r>
          </a:p>
        </p:txBody>
      </p:sp>
      <p:sp>
        <p:nvSpPr>
          <p:cNvPr id="206" name="Rectangle 3"/>
          <p:cNvSpPr txBox="1"/>
          <p:nvPr/>
        </p:nvSpPr>
        <p:spPr>
          <a:xfrm>
            <a:off x="2743200" y="2969683"/>
            <a:ext cx="20574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NG OCGT = 486</a:t>
            </a:r>
          </a:p>
        </p:txBody>
      </p:sp>
      <p:sp>
        <p:nvSpPr>
          <p:cNvPr id="207" name="Rectangle 3"/>
          <p:cNvSpPr txBox="1"/>
          <p:nvPr/>
        </p:nvSpPr>
        <p:spPr>
          <a:xfrm>
            <a:off x="4800600" y="2969683"/>
            <a:ext cx="21336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NG CCGT = 295</a:t>
            </a:r>
          </a:p>
        </p:txBody>
      </p:sp>
      <p:sp>
        <p:nvSpPr>
          <p:cNvPr id="208" name="Rectangle 3"/>
          <p:cNvSpPr txBox="1"/>
          <p:nvPr/>
        </p:nvSpPr>
        <p:spPr>
          <a:xfrm>
            <a:off x="7162800" y="2969683"/>
            <a:ext cx="17526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Oil = 620</a:t>
            </a:r>
          </a:p>
        </p:txBody>
      </p:sp>
      <p:sp>
        <p:nvSpPr>
          <p:cNvPr id="209" name="Rectangle 3"/>
          <p:cNvSpPr txBox="1"/>
          <p:nvPr/>
        </p:nvSpPr>
        <p:spPr>
          <a:xfrm>
            <a:off x="685800" y="4083051"/>
            <a:ext cx="16002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Coal = 989	</a:t>
            </a:r>
          </a:p>
        </p:txBody>
      </p:sp>
      <p:sp>
        <p:nvSpPr>
          <p:cNvPr id="210" name="Rectangle 3"/>
          <p:cNvSpPr txBox="1"/>
          <p:nvPr/>
        </p:nvSpPr>
        <p:spPr>
          <a:xfrm>
            <a:off x="3886200" y="4083051"/>
            <a:ext cx="20574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NG = 803</a:t>
            </a:r>
          </a:p>
        </p:txBody>
      </p:sp>
      <p:sp>
        <p:nvSpPr>
          <p:cNvPr id="211" name="Rectangle 3"/>
          <p:cNvSpPr txBox="1"/>
          <p:nvPr/>
        </p:nvSpPr>
        <p:spPr>
          <a:xfrm>
            <a:off x="7162800" y="4083051"/>
            <a:ext cx="15240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Oil = 1020</a:t>
            </a:r>
          </a:p>
        </p:txBody>
      </p:sp>
      <p:sp>
        <p:nvSpPr>
          <p:cNvPr id="212" name="Rectangle 3"/>
          <p:cNvSpPr txBox="1"/>
          <p:nvPr/>
        </p:nvSpPr>
        <p:spPr>
          <a:xfrm>
            <a:off x="8610600" y="4083051"/>
            <a:ext cx="533400" cy="6173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600" b="0">
                <a:solidFill>
                  <a:srgbClr val="FFFFFF"/>
                </a:solidFill>
                <a:effectLst>
                  <a:outerShdw blurRad="38100" dist="38100" dir="2700000" rotWithShape="0">
                    <a:srgbClr val="000000"/>
                  </a:outerShdw>
                </a:effectLst>
                <a:latin typeface="+mn-lt"/>
                <a:ea typeface="+mn-ea"/>
                <a:cs typeface="+mn-cs"/>
                <a:sym typeface="Arial"/>
              </a:defRPr>
            </a:pPr>
            <a:r>
              <a:t>(1)</a:t>
            </a:r>
            <a:r>
              <a:rPr sz="1800">
                <a:solidFill>
                  <a:srgbClr val="FFCC00"/>
                </a:solidFill>
              </a:rPr>
              <a:t>			</a:t>
            </a:r>
          </a:p>
        </p:txBody>
      </p:sp>
      <p:sp>
        <p:nvSpPr>
          <p:cNvPr id="213" name="Rectangle 3"/>
          <p:cNvSpPr txBox="1"/>
          <p:nvPr/>
        </p:nvSpPr>
        <p:spPr>
          <a:xfrm>
            <a:off x="685800" y="4540251"/>
            <a:ext cx="18288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Coal = 1029</a:t>
            </a:r>
          </a:p>
        </p:txBody>
      </p:sp>
      <p:sp>
        <p:nvSpPr>
          <p:cNvPr id="214" name="Rectangle 3"/>
          <p:cNvSpPr txBox="1"/>
          <p:nvPr/>
        </p:nvSpPr>
        <p:spPr>
          <a:xfrm>
            <a:off x="3886200" y="4540251"/>
            <a:ext cx="20574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NG = 515</a:t>
            </a:r>
          </a:p>
        </p:txBody>
      </p:sp>
      <p:sp>
        <p:nvSpPr>
          <p:cNvPr id="215" name="Rectangle 3"/>
          <p:cNvSpPr txBox="1"/>
          <p:nvPr/>
        </p:nvSpPr>
        <p:spPr>
          <a:xfrm>
            <a:off x="7162800" y="4572000"/>
            <a:ext cx="15240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Oil = 758</a:t>
            </a:r>
          </a:p>
        </p:txBody>
      </p:sp>
      <p:sp>
        <p:nvSpPr>
          <p:cNvPr id="216" name="Rectangle 3"/>
          <p:cNvSpPr txBox="1"/>
          <p:nvPr/>
        </p:nvSpPr>
        <p:spPr>
          <a:xfrm>
            <a:off x="8610600" y="4540251"/>
            <a:ext cx="533400" cy="6173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600" b="0">
                <a:solidFill>
                  <a:srgbClr val="FFFFFF"/>
                </a:solidFill>
                <a:effectLst>
                  <a:outerShdw blurRad="38100" dist="38100" dir="2700000" rotWithShape="0">
                    <a:srgbClr val="000000"/>
                  </a:outerShdw>
                </a:effectLst>
                <a:latin typeface="+mn-lt"/>
                <a:ea typeface="+mn-ea"/>
                <a:cs typeface="+mn-cs"/>
                <a:sym typeface="Arial"/>
              </a:defRPr>
            </a:pPr>
            <a:r>
              <a:t>(2)</a:t>
            </a:r>
            <a:r>
              <a:rPr sz="1800">
                <a:solidFill>
                  <a:srgbClr val="FFCC00"/>
                </a:solidFill>
              </a:rPr>
              <a:t>			</a:t>
            </a:r>
          </a:p>
        </p:txBody>
      </p:sp>
      <p:sp>
        <p:nvSpPr>
          <p:cNvPr id="217" name="Rectangle 3"/>
          <p:cNvSpPr txBox="1"/>
          <p:nvPr/>
        </p:nvSpPr>
        <p:spPr>
          <a:xfrm>
            <a:off x="675215" y="5020736"/>
            <a:ext cx="1839385"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Coal = 1039</a:t>
            </a:r>
          </a:p>
        </p:txBody>
      </p:sp>
      <p:sp>
        <p:nvSpPr>
          <p:cNvPr id="218" name="Rectangle 3"/>
          <p:cNvSpPr txBox="1"/>
          <p:nvPr/>
        </p:nvSpPr>
        <p:spPr>
          <a:xfrm>
            <a:off x="4876800" y="5020736"/>
            <a:ext cx="22860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NG CCGT = 375</a:t>
            </a:r>
          </a:p>
        </p:txBody>
      </p:sp>
      <p:sp>
        <p:nvSpPr>
          <p:cNvPr id="219" name="Rectangle 3"/>
          <p:cNvSpPr txBox="1"/>
          <p:nvPr/>
        </p:nvSpPr>
        <p:spPr>
          <a:xfrm>
            <a:off x="8600016" y="5020736"/>
            <a:ext cx="533401" cy="6173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600" b="0">
                <a:solidFill>
                  <a:srgbClr val="FFFFFF"/>
                </a:solidFill>
                <a:effectLst>
                  <a:outerShdw blurRad="38100" dist="38100" dir="2700000" rotWithShape="0">
                    <a:srgbClr val="000000"/>
                  </a:outerShdw>
                </a:effectLst>
                <a:latin typeface="+mn-lt"/>
                <a:ea typeface="+mn-ea"/>
                <a:cs typeface="+mn-cs"/>
                <a:sym typeface="Arial"/>
              </a:defRPr>
            </a:pPr>
            <a:r>
              <a:t>(3)</a:t>
            </a:r>
            <a:r>
              <a:rPr sz="1800">
                <a:solidFill>
                  <a:srgbClr val="FFCC00"/>
                </a:solidFill>
              </a:rPr>
              <a:t>			</a:t>
            </a:r>
          </a:p>
        </p:txBody>
      </p:sp>
      <p:sp>
        <p:nvSpPr>
          <p:cNvPr id="220" name="Rectangle 3"/>
          <p:cNvSpPr txBox="1"/>
          <p:nvPr/>
        </p:nvSpPr>
        <p:spPr>
          <a:xfrm>
            <a:off x="685800" y="5486400"/>
            <a:ext cx="21336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Coal = 840-1200</a:t>
            </a:r>
          </a:p>
        </p:txBody>
      </p:sp>
      <p:sp>
        <p:nvSpPr>
          <p:cNvPr id="221" name="Rectangle 3"/>
          <p:cNvSpPr txBox="1"/>
          <p:nvPr/>
        </p:nvSpPr>
        <p:spPr>
          <a:xfrm>
            <a:off x="4887383" y="5486400"/>
            <a:ext cx="2275417"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NG CCGT = 450</a:t>
            </a:r>
          </a:p>
        </p:txBody>
      </p:sp>
      <p:sp>
        <p:nvSpPr>
          <p:cNvPr id="222" name="Rectangle 3"/>
          <p:cNvSpPr txBox="1"/>
          <p:nvPr/>
        </p:nvSpPr>
        <p:spPr>
          <a:xfrm>
            <a:off x="8610600" y="5486400"/>
            <a:ext cx="533400" cy="6173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sz="1600" b="0">
                <a:solidFill>
                  <a:srgbClr val="FFFFFF"/>
                </a:solidFill>
                <a:effectLst>
                  <a:outerShdw blurRad="38100" dist="38100" dir="2700000" rotWithShape="0">
                    <a:srgbClr val="000000"/>
                  </a:outerShdw>
                </a:effectLst>
                <a:latin typeface="+mn-lt"/>
                <a:ea typeface="+mn-ea"/>
                <a:cs typeface="+mn-cs"/>
                <a:sym typeface="Arial"/>
              </a:defRPr>
            </a:pPr>
            <a:r>
              <a:t>(4)</a:t>
            </a:r>
            <a:r>
              <a:rPr sz="1800">
                <a:solidFill>
                  <a:srgbClr val="FFCC00"/>
                </a:solidFill>
              </a:rPr>
              <a:t>			</a:t>
            </a:r>
          </a:p>
        </p:txBody>
      </p:sp>
      <p:sp>
        <p:nvSpPr>
          <p:cNvPr id="223" name="Rectangle 3"/>
          <p:cNvSpPr txBox="1"/>
          <p:nvPr/>
        </p:nvSpPr>
        <p:spPr>
          <a:xfrm>
            <a:off x="2743200" y="5486400"/>
            <a:ext cx="22860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NG OCGT = 700</a:t>
            </a:r>
          </a:p>
        </p:txBody>
      </p:sp>
      <p:sp>
        <p:nvSpPr>
          <p:cNvPr id="224" name="Rectangle 3"/>
          <p:cNvSpPr txBox="1"/>
          <p:nvPr/>
        </p:nvSpPr>
        <p:spPr>
          <a:xfrm>
            <a:off x="7162800" y="5486400"/>
            <a:ext cx="15240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 pos="3187700" algn="l"/>
                <a:tab pos="3657600" algn="l"/>
                <a:tab pos="4114800" algn="l"/>
                <a:tab pos="4572000" algn="l"/>
                <a:tab pos="5016500" algn="l"/>
                <a:tab pos="5473700" algn="l"/>
                <a:tab pos="5943600" algn="l"/>
                <a:tab pos="6400800" algn="l"/>
                <a:tab pos="6858000" algn="l"/>
              </a:tabLst>
              <a:defRPr b="0">
                <a:solidFill>
                  <a:srgbClr val="FFCC00"/>
                </a:solidFill>
                <a:effectLst>
                  <a:outerShdw blurRad="38100" dist="38100" dir="2700000" rotWithShape="0">
                    <a:srgbClr val="000000"/>
                  </a:outerShdw>
                </a:effectLst>
                <a:latin typeface="+mn-lt"/>
                <a:ea typeface="+mn-ea"/>
                <a:cs typeface="+mn-cs"/>
                <a:sym typeface="Arial"/>
              </a:defRPr>
            </a:lvl1pPr>
          </a:lstStyle>
          <a:p>
            <a:r>
              <a:t>Oil = 780</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 name="Rectangle 5"/>
          <p:cNvSpPr txBox="1"/>
          <p:nvPr/>
        </p:nvSpPr>
        <p:spPr>
          <a:xfrm>
            <a:off x="0" y="6432651"/>
            <a:ext cx="9144000" cy="28882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400" b="0" i="1">
                <a:solidFill>
                  <a:srgbClr val="E5FFFF"/>
                </a:solidFill>
                <a:effectLst>
                  <a:outerShdw blurRad="38100" dist="38100" dir="2700000" rotWithShape="0">
                    <a:srgbClr val="000000"/>
                  </a:outerShdw>
                </a:effectLst>
                <a:latin typeface="+mn-lt"/>
                <a:ea typeface="+mn-ea"/>
                <a:cs typeface="+mn-cs"/>
                <a:sym typeface="Arial"/>
              </a:defRPr>
            </a:lvl1pPr>
          </a:lstStyle>
          <a:p>
            <a:r>
              <a:t>1) From Carbon Fuels lecture: IGCC = Integrated Gasification (of coal) with Combined Cycle (dual turbines)</a:t>
            </a:r>
          </a:p>
        </p:txBody>
      </p:sp>
      <p:sp>
        <p:nvSpPr>
          <p:cNvPr id="227" name="Rectangle 2"/>
          <p:cNvSpPr txBox="1">
            <a:spLocks noGrp="1"/>
          </p:cNvSpPr>
          <p:nvPr>
            <p:ph type="title"/>
          </p:nvPr>
        </p:nvSpPr>
        <p:spPr>
          <a:xfrm>
            <a:off x="304800" y="76200"/>
            <a:ext cx="8534400" cy="609600"/>
          </a:xfrm>
          <a:prstGeom prst="rect">
            <a:avLst/>
          </a:prstGeom>
        </p:spPr>
        <p:txBody>
          <a:bodyPr/>
          <a:lstStyle/>
          <a:p>
            <a:r>
              <a:t>Then extracting a sort of consensus value for each fuel:</a:t>
            </a:r>
          </a:p>
        </p:txBody>
      </p:sp>
      <p:sp>
        <p:nvSpPr>
          <p:cNvPr id="228" name="Rectangle 3"/>
          <p:cNvSpPr txBox="1">
            <a:spLocks noGrp="1"/>
          </p:cNvSpPr>
          <p:nvPr>
            <p:ph type="body" sz="half" idx="1"/>
          </p:nvPr>
        </p:nvSpPr>
        <p:spPr>
          <a:xfrm>
            <a:off x="228600" y="914400"/>
            <a:ext cx="8915400" cy="1600200"/>
          </a:xfrm>
          <a:prstGeom prst="rect">
            <a:avLst/>
          </a:prstGeom>
        </p:spPr>
        <p:txBody>
          <a:bodyPr/>
          <a:lstStyle/>
          <a:p>
            <a:pPr defTabSz="868680">
              <a:tabLst>
                <a:tab pos="431800" algn="l"/>
                <a:tab pos="863600" algn="l"/>
                <a:tab pos="1295400" algn="l"/>
                <a:tab pos="1727200" algn="l"/>
                <a:tab pos="2159000" algn="l"/>
              </a:tabLst>
              <a:defRPr sz="1710" b="1">
                <a:effectLst>
                  <a:outerShdw blurRad="36195" dist="36195" dir="2700000" rotWithShape="0">
                    <a:srgbClr val="000000"/>
                  </a:outerShdw>
                </a:effectLst>
                <a:latin typeface="+mn-lt"/>
                <a:ea typeface="+mn-ea"/>
                <a:cs typeface="+mn-cs"/>
                <a:sym typeface="Arial"/>
              </a:defRPr>
            </a:pPr>
            <a:r>
              <a:t>Also</a:t>
            </a:r>
            <a:r>
              <a:rPr b="0"/>
              <a:t> inserting data on IGCC coal </a:t>
            </a:r>
            <a:r>
              <a:rPr b="0" baseline="29894"/>
              <a:t>1</a:t>
            </a:r>
            <a:r>
              <a:rPr b="0"/>
              <a:t> power that I did not have space for above</a:t>
            </a:r>
          </a:p>
          <a:p>
            <a:pPr defTabSz="868680">
              <a:tabLst>
                <a:tab pos="431800" algn="l"/>
                <a:tab pos="863600" algn="l"/>
                <a:tab pos="1295400" algn="l"/>
                <a:tab pos="1727200" algn="l"/>
                <a:tab pos="2159000" algn="l"/>
              </a:tabLst>
              <a:defRPr sz="1710" b="1">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b="1">
                <a:effectLst>
                  <a:outerShdw blurRad="36195" dist="36195" dir="2700000" rotWithShape="0">
                    <a:srgbClr val="000000"/>
                  </a:outerShdw>
                </a:effectLst>
                <a:latin typeface="+mn-lt"/>
                <a:ea typeface="+mn-ea"/>
                <a:cs typeface="+mn-cs"/>
                <a:sym typeface="Arial"/>
              </a:defRPr>
            </a:pPr>
            <a:r>
              <a:t>And</a:t>
            </a:r>
            <a:r>
              <a:rPr b="0"/>
              <a:t> converting from kW-h to MW-h (as used in LCOE's)</a:t>
            </a: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I conclude that for these fossil fuels, using the indicated power plant technology:</a:t>
            </a:r>
          </a:p>
        </p:txBody>
      </p:sp>
      <p:sp>
        <p:nvSpPr>
          <p:cNvPr id="229" name="Rectangle 3"/>
          <p:cNvSpPr txBox="1"/>
          <p:nvPr/>
        </p:nvSpPr>
        <p:spPr>
          <a:xfrm>
            <a:off x="228600" y="2971800"/>
            <a:ext cx="8382000" cy="39409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2730500" algn="l"/>
                <a:tab pos="3187700" algn="l"/>
              </a:tabLst>
              <a:defRPr>
                <a:solidFill>
                  <a:srgbClr val="FFCC00"/>
                </a:solidFill>
                <a:effectLst>
                  <a:outerShdw blurRad="38100" dist="38100" dir="2700000" rotWithShape="0">
                    <a:srgbClr val="000000"/>
                  </a:outerShdw>
                </a:effectLst>
                <a:latin typeface="+mn-lt"/>
                <a:ea typeface="+mn-ea"/>
                <a:cs typeface="+mn-cs"/>
                <a:sym typeface="Arial"/>
              </a:defRPr>
            </a:pPr>
            <a:r>
              <a:t>Conventional Coal     =&gt;     1.0 </a:t>
            </a:r>
            <a:r>
              <a:rPr b="0">
                <a:solidFill>
                  <a:srgbClr val="FFFFFF"/>
                </a:solidFill>
              </a:rPr>
              <a:t>tonne CO</a:t>
            </a:r>
            <a:r>
              <a:rPr b="0" baseline="-25000">
                <a:solidFill>
                  <a:srgbClr val="FFFFFF"/>
                </a:solidFill>
              </a:rPr>
              <a:t>2</a:t>
            </a:r>
            <a:r>
              <a:rPr b="0">
                <a:solidFill>
                  <a:srgbClr val="FFFFFF"/>
                </a:solidFill>
              </a:rPr>
              <a:t> produced / MW-hour of electricity</a:t>
            </a:r>
          </a:p>
        </p:txBody>
      </p:sp>
      <p:sp>
        <p:nvSpPr>
          <p:cNvPr id="230" name="Rectangle 3"/>
          <p:cNvSpPr txBox="1"/>
          <p:nvPr/>
        </p:nvSpPr>
        <p:spPr>
          <a:xfrm>
            <a:off x="1143000" y="3581400"/>
            <a:ext cx="7620000" cy="39409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2730500" algn="l"/>
                <a:tab pos="3187700" algn="l"/>
              </a:tabLst>
              <a:defRPr>
                <a:solidFill>
                  <a:srgbClr val="FFCC00"/>
                </a:solidFill>
                <a:effectLst>
                  <a:outerShdw blurRad="38100" dist="38100" dir="2700000" rotWithShape="0">
                    <a:srgbClr val="000000"/>
                  </a:outerShdw>
                </a:effectLst>
                <a:latin typeface="+mn-lt"/>
                <a:ea typeface="+mn-ea"/>
                <a:cs typeface="+mn-cs"/>
                <a:sym typeface="Arial"/>
              </a:defRPr>
            </a:pPr>
            <a:r>
              <a:t>IGCC Coal     =&gt;     0.7 </a:t>
            </a:r>
            <a:r>
              <a:rPr b="0">
                <a:solidFill>
                  <a:srgbClr val="FFFFFF"/>
                </a:solidFill>
              </a:rPr>
              <a:t>tonnes CO</a:t>
            </a:r>
            <a:r>
              <a:rPr b="0" baseline="-25000">
                <a:solidFill>
                  <a:srgbClr val="FFFFFF"/>
                </a:solidFill>
              </a:rPr>
              <a:t>2</a:t>
            </a:r>
            <a:r>
              <a:rPr b="0">
                <a:solidFill>
                  <a:srgbClr val="FFFFFF"/>
                </a:solidFill>
              </a:rPr>
              <a:t> produced / MW-hour of electricity</a:t>
            </a:r>
          </a:p>
        </p:txBody>
      </p:sp>
      <p:sp>
        <p:nvSpPr>
          <p:cNvPr id="231" name="Rectangle 3"/>
          <p:cNvSpPr txBox="1"/>
          <p:nvPr/>
        </p:nvSpPr>
        <p:spPr>
          <a:xfrm>
            <a:off x="1219200" y="4191000"/>
            <a:ext cx="7467600" cy="39409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2730500" algn="l"/>
                <a:tab pos="3187700" algn="l"/>
              </a:tabLst>
              <a:defRPr>
                <a:solidFill>
                  <a:srgbClr val="FFCC00"/>
                </a:solidFill>
                <a:effectLst>
                  <a:outerShdw blurRad="38100" dist="38100" dir="2700000" rotWithShape="0">
                    <a:srgbClr val="000000"/>
                  </a:outerShdw>
                </a:effectLst>
                <a:latin typeface="+mn-lt"/>
                <a:ea typeface="+mn-ea"/>
                <a:cs typeface="+mn-cs"/>
                <a:sym typeface="Arial"/>
              </a:defRPr>
            </a:pPr>
            <a:r>
              <a:t>NG OCGT     =&gt;     0.7 </a:t>
            </a:r>
            <a:r>
              <a:rPr b="0">
                <a:solidFill>
                  <a:srgbClr val="FFFFFF"/>
                </a:solidFill>
              </a:rPr>
              <a:t>tonnes CO</a:t>
            </a:r>
            <a:r>
              <a:rPr b="0" baseline="-25000">
                <a:solidFill>
                  <a:srgbClr val="FFFFFF"/>
                </a:solidFill>
              </a:rPr>
              <a:t>2</a:t>
            </a:r>
            <a:r>
              <a:rPr b="0">
                <a:solidFill>
                  <a:srgbClr val="FFFFFF"/>
                </a:solidFill>
              </a:rPr>
              <a:t> produced / MW-hour of electricity</a:t>
            </a:r>
          </a:p>
        </p:txBody>
      </p:sp>
      <p:sp>
        <p:nvSpPr>
          <p:cNvPr id="232" name="Rectangle 3"/>
          <p:cNvSpPr txBox="1"/>
          <p:nvPr/>
        </p:nvSpPr>
        <p:spPr>
          <a:xfrm>
            <a:off x="1253067" y="4800600"/>
            <a:ext cx="7620001" cy="71566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2730500" algn="l"/>
                <a:tab pos="3187700" algn="l"/>
              </a:tabLst>
              <a:defRPr>
                <a:solidFill>
                  <a:srgbClr val="FFCC00"/>
                </a:solidFill>
                <a:effectLst>
                  <a:outerShdw blurRad="38100" dist="38100" dir="2700000" rotWithShape="0">
                    <a:srgbClr val="000000"/>
                  </a:outerShdw>
                </a:effectLst>
                <a:latin typeface="+mn-lt"/>
                <a:ea typeface="+mn-ea"/>
                <a:cs typeface="+mn-cs"/>
                <a:sym typeface="Arial"/>
              </a:defRPr>
            </a:pPr>
            <a:r>
              <a:t>NG CCGT     =&gt;     0.45 </a:t>
            </a:r>
            <a:r>
              <a:rPr b="0">
                <a:solidFill>
                  <a:srgbClr val="FFFFFF"/>
                </a:solidFill>
              </a:rPr>
              <a:t>tonnes CO</a:t>
            </a:r>
            <a:r>
              <a:rPr b="0" baseline="-25000">
                <a:solidFill>
                  <a:srgbClr val="FFFFFF"/>
                </a:solidFill>
              </a:rPr>
              <a:t>2</a:t>
            </a:r>
            <a:r>
              <a:rPr b="0">
                <a:solidFill>
                  <a:srgbClr val="FFFFFF"/>
                </a:solidFill>
              </a:rPr>
              <a:t> produced / MW-hour of electricity</a:t>
            </a:r>
            <a:endParaRPr>
              <a:solidFill>
                <a:srgbClr val="FFFFFF"/>
              </a:solidFill>
            </a:endParaRPr>
          </a:p>
        </p:txBody>
      </p:sp>
      <p:sp>
        <p:nvSpPr>
          <p:cNvPr id="233" name="Rectangle 3"/>
          <p:cNvSpPr txBox="1"/>
          <p:nvPr/>
        </p:nvSpPr>
        <p:spPr>
          <a:xfrm>
            <a:off x="1970616" y="5410200"/>
            <a:ext cx="7010401" cy="71566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 pos="2730500" algn="l"/>
                <a:tab pos="3187700" algn="l"/>
              </a:tabLst>
              <a:defRPr>
                <a:solidFill>
                  <a:srgbClr val="FFCC00"/>
                </a:solidFill>
                <a:effectLst>
                  <a:outerShdw blurRad="38100" dist="38100" dir="2700000" rotWithShape="0">
                    <a:srgbClr val="000000"/>
                  </a:outerShdw>
                </a:effectLst>
                <a:latin typeface="+mn-lt"/>
                <a:ea typeface="+mn-ea"/>
                <a:cs typeface="+mn-cs"/>
                <a:sym typeface="Arial"/>
              </a:defRPr>
            </a:pPr>
            <a:r>
              <a:t>Oil     =&gt;     0.78 </a:t>
            </a:r>
            <a:r>
              <a:rPr b="0">
                <a:solidFill>
                  <a:srgbClr val="FFFFFF"/>
                </a:solidFill>
              </a:rPr>
              <a:t>tonnes CO</a:t>
            </a:r>
            <a:r>
              <a:rPr b="0" baseline="-25000">
                <a:solidFill>
                  <a:srgbClr val="FFFFFF"/>
                </a:solidFill>
              </a:rPr>
              <a:t>2</a:t>
            </a:r>
            <a:r>
              <a:rPr b="0">
                <a:solidFill>
                  <a:srgbClr val="FFFFFF"/>
                </a:solidFill>
              </a:rPr>
              <a:t> produced / MW-hour of electricity</a:t>
            </a:r>
            <a:endParaRPr>
              <a:solidFill>
                <a:srgbClr val="FFFFFF"/>
              </a:solidFill>
            </a:endParaRP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 name="Rectangle 2"/>
          <p:cNvSpPr txBox="1">
            <a:spLocks noGrp="1"/>
          </p:cNvSpPr>
          <p:nvPr>
            <p:ph type="title"/>
          </p:nvPr>
        </p:nvSpPr>
        <p:spPr>
          <a:xfrm>
            <a:off x="304800" y="76200"/>
            <a:ext cx="8534400" cy="609600"/>
          </a:xfrm>
          <a:prstGeom prst="rect">
            <a:avLst/>
          </a:prstGeom>
        </p:spPr>
        <p:txBody>
          <a:bodyPr/>
          <a:lstStyle/>
          <a:p>
            <a:r>
              <a:t>Then, to make each of these fossil fuels non-competitive:</a:t>
            </a:r>
          </a:p>
        </p:txBody>
      </p:sp>
      <p:sp>
        <p:nvSpPr>
          <p:cNvPr id="236" name="Rectangle 3"/>
          <p:cNvSpPr txBox="1">
            <a:spLocks noGrp="1"/>
          </p:cNvSpPr>
          <p:nvPr>
            <p:ph type="body" idx="1"/>
          </p:nvPr>
        </p:nvSpPr>
        <p:spPr>
          <a:xfrm>
            <a:off x="228600" y="774700"/>
            <a:ext cx="8915400" cy="4250370"/>
          </a:xfrm>
          <a:prstGeom prst="rect">
            <a:avLst/>
          </a:prstGeom>
        </p:spPr>
        <p:txBody>
          <a:bodyPr/>
          <a:lstStyle/>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Wind vs. Solar analysis suggested LCOE's must rise ~ 25-50 $/MW-hour</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Most of the above fuels produced roughly 1 tonne CO</a:t>
            </a:r>
            <a:r>
              <a:rPr baseline="-25000"/>
              <a:t>2</a:t>
            </a:r>
            <a:r>
              <a:t> per MW-hour electricity</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Suggesting a </a:t>
            </a:r>
            <a:r>
              <a:rPr b="1"/>
              <a:t>Carbon Tax =&gt; 25-50 $/tonne CO</a:t>
            </a:r>
            <a:r>
              <a:rPr b="1" baseline="-25000"/>
              <a:t>2</a:t>
            </a:r>
            <a:r>
              <a:rPr b="1"/>
              <a:t> </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NG CCGT produced half the CO</a:t>
            </a:r>
            <a:r>
              <a:rPr baseline="-25000"/>
              <a:t>2</a:t>
            </a:r>
            <a:r>
              <a:t>, but to pressure it as hard we could double its tax:</a:t>
            </a:r>
          </a:p>
          <a:p>
            <a:pPr>
              <a:tabLst>
                <a:tab pos="457200" algn="l"/>
                <a:tab pos="914400" algn="l"/>
                <a:tab pos="1371600" algn="l"/>
                <a:tab pos="1828800" algn="l"/>
                <a:tab pos="2286000" algn="l"/>
              </a:tabLst>
              <a:defRPr sz="700" b="1">
                <a:latin typeface="+mn-lt"/>
                <a:ea typeface="+mn-ea"/>
                <a:cs typeface="+mn-cs"/>
                <a:sym typeface="Arial"/>
              </a:defRPr>
            </a:pPr>
            <a:endParaRPr/>
          </a:p>
          <a:p>
            <a:pPr>
              <a:tabLst>
                <a:tab pos="457200" algn="l"/>
                <a:tab pos="914400" algn="l"/>
                <a:tab pos="1371600" algn="l"/>
                <a:tab pos="1828800" algn="l"/>
                <a:tab pos="2286000" algn="l"/>
              </a:tabLst>
              <a:defRPr sz="1800" b="1">
                <a:latin typeface="+mn-lt"/>
                <a:ea typeface="+mn-ea"/>
                <a:cs typeface="+mn-cs"/>
                <a:sym typeface="Arial"/>
              </a:defRPr>
            </a:pPr>
            <a:r>
              <a:t>	Carbon Tax =&gt; 50-100 $/tonne CO</a:t>
            </a:r>
            <a:r>
              <a:rPr baseline="-25000"/>
              <a:t>2</a:t>
            </a:r>
            <a:r>
              <a:t> </a:t>
            </a:r>
          </a:p>
          <a:p>
            <a:pPr>
              <a:tabLst>
                <a:tab pos="457200" algn="l"/>
                <a:tab pos="914400" algn="l"/>
                <a:tab pos="1371600" algn="l"/>
                <a:tab pos="1828800" algn="l"/>
                <a:tab pos="2286000" algn="l"/>
              </a:tabLst>
              <a:defRPr sz="1000" b="1">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Or, to speed shift away from fossil fuels, we might just tax </a:t>
            </a:r>
            <a:r>
              <a:rPr b="1"/>
              <a:t>all fuels </a:t>
            </a:r>
            <a:r>
              <a:t>at:</a:t>
            </a:r>
          </a:p>
          <a:p>
            <a:pPr>
              <a:tabLst>
                <a:tab pos="457200" algn="l"/>
                <a:tab pos="914400" algn="l"/>
                <a:tab pos="1371600" algn="l"/>
                <a:tab pos="1828800" algn="l"/>
                <a:tab pos="2286000" algn="l"/>
              </a:tabLst>
              <a:defRPr sz="700" b="1">
                <a:latin typeface="+mn-lt"/>
                <a:ea typeface="+mn-ea"/>
                <a:cs typeface="+mn-cs"/>
                <a:sym typeface="Arial"/>
              </a:defRPr>
            </a:pPr>
            <a:endParaRPr/>
          </a:p>
          <a:p>
            <a:pPr>
              <a:tabLst>
                <a:tab pos="457200" algn="l"/>
                <a:tab pos="914400" algn="l"/>
                <a:tab pos="1371600" algn="l"/>
                <a:tab pos="1828800" algn="l"/>
                <a:tab pos="2286000" algn="l"/>
              </a:tabLst>
              <a:defRPr sz="1800" b="1">
                <a:latin typeface="+mn-lt"/>
                <a:ea typeface="+mn-ea"/>
                <a:cs typeface="+mn-cs"/>
                <a:sym typeface="Arial"/>
              </a:defRPr>
            </a:pPr>
            <a:r>
              <a:t>	Carbon Tax =&gt; 100 $/tonne CO</a:t>
            </a:r>
            <a:r>
              <a:rPr baseline="-25000"/>
              <a:t>2</a:t>
            </a:r>
            <a:r>
              <a:t> </a:t>
            </a:r>
          </a:p>
          <a:p>
            <a:pPr>
              <a:tabLst>
                <a:tab pos="457200" algn="l"/>
                <a:tab pos="914400" algn="l"/>
                <a:tab pos="1371600" algn="l"/>
                <a:tab pos="1828800" algn="l"/>
                <a:tab pos="2286000" algn="l"/>
              </a:tabLst>
              <a:defRPr sz="600" b="1">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My spreadsheet with a range of possible values for tax per CO</a:t>
            </a:r>
            <a:r>
              <a:rPr baseline="-25000"/>
              <a:t>2</a:t>
            </a:r>
            <a:r>
              <a:t> tonne emitted:</a:t>
            </a:r>
          </a:p>
        </p:txBody>
      </p:sp>
      <p:pic>
        <p:nvPicPr>
          <p:cNvPr id="237" name="Picture 5" descr="Picture 5"/>
          <p:cNvPicPr>
            <a:picLocks noChangeAspect="1"/>
          </p:cNvPicPr>
          <p:nvPr/>
        </p:nvPicPr>
        <p:blipFill>
          <a:blip r:embed="rId2">
            <a:extLst/>
          </a:blip>
          <a:stretch>
            <a:fillRect/>
          </a:stretch>
        </p:blipFill>
        <p:spPr>
          <a:xfrm>
            <a:off x="247650" y="4937597"/>
            <a:ext cx="8667750" cy="1844203"/>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240" name="Rectangle 2"/>
          <p:cNvSpPr txBox="1">
            <a:spLocks noGrp="1"/>
          </p:cNvSpPr>
          <p:nvPr>
            <p:ph type="title"/>
          </p:nvPr>
        </p:nvSpPr>
        <p:spPr>
          <a:xfrm>
            <a:off x="0" y="76200"/>
            <a:ext cx="9144000" cy="838200"/>
          </a:xfrm>
          <a:prstGeom prst="rect">
            <a:avLst/>
          </a:prstGeom>
        </p:spPr>
        <p:txBody>
          <a:bodyPr/>
          <a:lstStyle/>
          <a:p>
            <a:pPr>
              <a:tabLst>
                <a:tab pos="457200" algn="l"/>
                <a:tab pos="914400" algn="l"/>
                <a:tab pos="1371600" algn="l"/>
                <a:tab pos="1828800" algn="l"/>
                <a:tab pos="2286000" algn="l"/>
              </a:tabLst>
              <a:defRPr sz="2000"/>
            </a:pPr>
            <a:r>
              <a:t>So how will those possible Carbon Tax rates affect </a:t>
            </a:r>
            <a:r>
              <a:rPr b="1" i="0">
                <a:latin typeface="Tahoma"/>
                <a:ea typeface="Tahoma"/>
                <a:cs typeface="Tahoma"/>
                <a:sym typeface="Tahoma"/>
              </a:rPr>
              <a:t>ME</a:t>
            </a:r>
            <a:r>
              <a:t>?</a:t>
            </a:r>
          </a:p>
        </p:txBody>
      </p:sp>
      <p:sp>
        <p:nvSpPr>
          <p:cNvPr id="241" name="Rectangle 3"/>
          <p:cNvSpPr txBox="1">
            <a:spLocks noGrp="1"/>
          </p:cNvSpPr>
          <p:nvPr>
            <p:ph type="body" idx="1"/>
          </p:nvPr>
        </p:nvSpPr>
        <p:spPr>
          <a:xfrm>
            <a:off x="228600" y="990600"/>
            <a:ext cx="87630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The EIA says average U.S. household uses 911 kW-h of electrical power per month</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Which yields an annual household electricity consumption of 10.932 MW-h</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Multiplying the table on the previous slide by that number, we then get: </a:t>
            </a:r>
          </a:p>
          <a:p>
            <a:pPr>
              <a:tabLst>
                <a:tab pos="457200" algn="l"/>
                <a:tab pos="914400" algn="l"/>
                <a:tab pos="1371600" algn="l"/>
                <a:tab pos="1828800" algn="l"/>
                <a:tab pos="2286000" algn="l"/>
              </a:tabLst>
              <a:defRPr sz="1800" b="1">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ADDED household cost per year</a:t>
            </a:r>
            <a:r>
              <a:rPr>
                <a:solidFill>
                  <a:srgbClr val="FFFFFF"/>
                </a:solidFill>
              </a:rPr>
              <a:t>, for a CO</a:t>
            </a:r>
            <a:r>
              <a:rPr baseline="-25000">
                <a:solidFill>
                  <a:srgbClr val="FFFFFF"/>
                </a:solidFill>
              </a:rPr>
              <a:t>2</a:t>
            </a:r>
            <a:r>
              <a:rPr>
                <a:solidFill>
                  <a:srgbClr val="FFFFFF"/>
                </a:solidFill>
              </a:rPr>
              <a:t> Tax per tonne at rate in </a:t>
            </a:r>
            <a:r>
              <a:rPr>
                <a:solidFill>
                  <a:srgbClr val="FF3300"/>
                </a:solidFill>
              </a:rPr>
              <a:t>red</a:t>
            </a:r>
            <a:r>
              <a:rPr>
                <a:solidFill>
                  <a:srgbClr val="FFFFFF"/>
                </a:solidFill>
              </a:rPr>
              <a:t>: </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(for that electrical energy produced via alternate fuels / technologies)</a:t>
            </a:r>
          </a:p>
        </p:txBody>
      </p:sp>
      <p:pic>
        <p:nvPicPr>
          <p:cNvPr id="242" name="Picture 4" descr="Picture 4"/>
          <p:cNvPicPr>
            <a:picLocks noChangeAspect="1"/>
          </p:cNvPicPr>
          <p:nvPr/>
        </p:nvPicPr>
        <p:blipFill>
          <a:blip r:embed="rId2">
            <a:extLst/>
          </a:blip>
          <a:stretch>
            <a:fillRect/>
          </a:stretch>
        </p:blipFill>
        <p:spPr>
          <a:xfrm>
            <a:off x="247650" y="3815674"/>
            <a:ext cx="8743950" cy="2356526"/>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 name="Rectangle 5"/>
          <p:cNvSpPr txBox="1"/>
          <p:nvPr/>
        </p:nvSpPr>
        <p:spPr>
          <a:xfrm>
            <a:off x="304800" y="6339745"/>
            <a:ext cx="8534400" cy="4420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http://www.npr.org/2015/09/10/319535020/coal-gas-nuclear-hydro-how-your-state-generates-power?utm_source=facebook.com&amp;utm_medium=social&amp;utm_campaign=npr&amp;utm_term=nprnews&amp;utm_content=20150910</a:t>
            </a:r>
          </a:p>
        </p:txBody>
      </p:sp>
      <p:sp>
        <p:nvSpPr>
          <p:cNvPr id="245" name="Rectangle 2"/>
          <p:cNvSpPr txBox="1">
            <a:spLocks noGrp="1"/>
          </p:cNvSpPr>
          <p:nvPr>
            <p:ph type="title"/>
          </p:nvPr>
        </p:nvSpPr>
        <p:spPr>
          <a:xfrm>
            <a:off x="304800" y="76200"/>
            <a:ext cx="8534400" cy="838200"/>
          </a:xfrm>
          <a:prstGeom prst="rect">
            <a:avLst/>
          </a:prstGeom>
        </p:spPr>
        <p:txBody>
          <a:bodyPr/>
          <a:lstStyle/>
          <a:p>
            <a:r>
              <a:t>But MY power is generated by a mix of power plant types / fuels</a:t>
            </a:r>
          </a:p>
        </p:txBody>
      </p:sp>
      <p:sp>
        <p:nvSpPr>
          <p:cNvPr id="246" name="Rectangle 3"/>
          <p:cNvSpPr txBox="1">
            <a:spLocks noGrp="1"/>
          </p:cNvSpPr>
          <p:nvPr>
            <p:ph type="body" idx="1"/>
          </p:nvPr>
        </p:nvSpPr>
        <p:spPr>
          <a:xfrm>
            <a:off x="165100" y="990600"/>
            <a:ext cx="89154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Further, I know that the mix of power technologies and fuels changes state by state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From NPR data</a:t>
            </a:r>
            <a:r>
              <a:rPr baseline="31999"/>
              <a:t>1 </a:t>
            </a:r>
            <a:r>
              <a:t>in </a:t>
            </a:r>
            <a:r>
              <a:rPr b="1"/>
              <a:t>U.S. Energy Consumption &amp; Production</a:t>
            </a:r>
            <a:r>
              <a:t> (</a:t>
            </a:r>
            <a:r>
              <a:rPr u="sng">
                <a:solidFill>
                  <a:srgbClr val="00CCFF"/>
                </a:solidFill>
                <a:uFill>
                  <a:solidFill>
                    <a:srgbClr val="00CCFF"/>
                  </a:solidFill>
                </a:uFill>
                <a:hlinkClick r:id="rId2"/>
              </a:rPr>
              <a:t>pptx</a:t>
            </a:r>
            <a:r>
              <a:t> / </a:t>
            </a:r>
            <a:r>
              <a:rPr u="sng">
                <a:solidFill>
                  <a:srgbClr val="00CCFF"/>
                </a:solidFill>
                <a:uFill>
                  <a:solidFill>
                    <a:srgbClr val="00CCFF"/>
                  </a:solidFill>
                </a:uFill>
                <a:hlinkClick r:id="rId3"/>
              </a:rPr>
              <a:t>pdf</a:t>
            </a:r>
            <a:r>
              <a:t> / </a:t>
            </a:r>
            <a:r>
              <a:rPr u="sng">
                <a:solidFill>
                  <a:srgbClr val="00CCFF"/>
                </a:solidFill>
                <a:uFill>
                  <a:solidFill>
                    <a:srgbClr val="00CCFF"/>
                  </a:solidFill>
                </a:uFill>
                <a:hlinkClick r:id="rId4"/>
              </a:rPr>
              <a:t>key</a:t>
            </a:r>
            <a:r>
              <a:t>) notes: </a:t>
            </a:r>
            <a:endParaRPr baseline="30000"/>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NPR did not break down if natural gas power was OCGT or CCGT</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So let me assume it is 50% of each</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Then, combine the weighting of this table with the preceding table to get:</a:t>
            </a:r>
          </a:p>
        </p:txBody>
      </p:sp>
      <p:pic>
        <p:nvPicPr>
          <p:cNvPr id="247" name="Picture 5" descr="Picture 5"/>
          <p:cNvPicPr>
            <a:picLocks noChangeAspect="1"/>
          </p:cNvPicPr>
          <p:nvPr/>
        </p:nvPicPr>
        <p:blipFill>
          <a:blip r:embed="rId5">
            <a:extLst/>
          </a:blip>
          <a:stretch>
            <a:fillRect/>
          </a:stretch>
        </p:blipFill>
        <p:spPr>
          <a:xfrm>
            <a:off x="990600" y="2044700"/>
            <a:ext cx="7061200" cy="2298700"/>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 name="Rectangle 2"/>
          <p:cNvSpPr txBox="1">
            <a:spLocks noGrp="1"/>
          </p:cNvSpPr>
          <p:nvPr>
            <p:ph type="title"/>
          </p:nvPr>
        </p:nvSpPr>
        <p:spPr>
          <a:xfrm>
            <a:off x="304800" y="76200"/>
            <a:ext cx="8534400" cy="533400"/>
          </a:xfrm>
          <a:prstGeom prst="rect">
            <a:avLst/>
          </a:prstGeom>
        </p:spPr>
        <p:txBody>
          <a:bodyPr/>
          <a:lstStyle/>
          <a:p>
            <a:r>
              <a:t>Added cost of electrical power per average household per year:</a:t>
            </a:r>
          </a:p>
        </p:txBody>
      </p:sp>
      <p:sp>
        <p:nvSpPr>
          <p:cNvPr id="250" name="Rectangle 3"/>
          <p:cNvSpPr txBox="1">
            <a:spLocks noGrp="1"/>
          </p:cNvSpPr>
          <p:nvPr>
            <p:ph type="body" idx="1"/>
          </p:nvPr>
        </p:nvSpPr>
        <p:spPr>
          <a:xfrm>
            <a:off x="228600" y="838200"/>
            <a:ext cx="8915400" cy="60198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For CO</a:t>
            </a:r>
            <a:r>
              <a:rPr baseline="-25000"/>
              <a:t>2</a:t>
            </a:r>
            <a:r>
              <a:t> tax per tonne in </a:t>
            </a:r>
            <a:r>
              <a:rPr>
                <a:solidFill>
                  <a:srgbClr val="FF3300"/>
                </a:solidFill>
              </a:rPr>
              <a:t>red</a:t>
            </a:r>
            <a:r>
              <a:t>, and each state's 2014 methods of power generation:</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Vermont:  </a:t>
            </a:r>
            <a:r>
              <a:rPr b="0">
                <a:solidFill>
                  <a:srgbClr val="FFFFFF"/>
                </a:solidFill>
              </a:rPr>
              <a:t>CO</a:t>
            </a:r>
            <a:r>
              <a:rPr b="0" baseline="-25000">
                <a:solidFill>
                  <a:srgbClr val="FFFFFF"/>
                </a:solidFill>
              </a:rPr>
              <a:t>2</a:t>
            </a:r>
            <a:r>
              <a:rPr b="0">
                <a:solidFill>
                  <a:srgbClr val="FFFFFF"/>
                </a:solidFill>
              </a:rPr>
              <a:t> tax has 0$ impact - because their power is 0% fossil fueled</a:t>
            </a:r>
          </a:p>
          <a:p>
            <a:pPr>
              <a:tabLst>
                <a:tab pos="457200" algn="l"/>
                <a:tab pos="914400" algn="l"/>
                <a:tab pos="1371600" algn="l"/>
                <a:tab pos="1828800" algn="l"/>
                <a:tab pos="2286000" algn="l"/>
              </a:tabLst>
              <a:defRPr sz="12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Most other states</a:t>
            </a:r>
            <a:r>
              <a:rPr b="0">
                <a:solidFill>
                  <a:srgbClr val="FFFFFF"/>
                </a:solidFill>
              </a:rPr>
              <a:t> (with mixes of fossil-fueled and non-fossil fueled electricity):</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Added cost / household / year ~ </a:t>
            </a:r>
            <a:r>
              <a:rPr b="1"/>
              <a:t>5 times the CO</a:t>
            </a:r>
            <a:r>
              <a:rPr b="1" baseline="-25000"/>
              <a:t>2</a:t>
            </a:r>
            <a:r>
              <a:rPr b="1"/>
              <a:t> tax / tonne</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West Virginia </a:t>
            </a:r>
            <a:r>
              <a:rPr b="0">
                <a:solidFill>
                  <a:srgbClr val="FFFFFF"/>
                </a:solidFill>
              </a:rPr>
              <a:t>(with 96% coal fossil-fueled electricity):</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Added cost / household / year ~ </a:t>
            </a:r>
            <a:r>
              <a:rPr b="1"/>
              <a:t>10 times the CO</a:t>
            </a:r>
            <a:r>
              <a:rPr b="1" baseline="-25000"/>
              <a:t>2</a:t>
            </a:r>
            <a:r>
              <a:rPr b="1"/>
              <a:t> tax / tonne</a:t>
            </a:r>
          </a:p>
        </p:txBody>
      </p:sp>
      <p:pic>
        <p:nvPicPr>
          <p:cNvPr id="251" name="Picture 5" descr="Picture 5"/>
          <p:cNvPicPr>
            <a:picLocks noChangeAspect="1"/>
          </p:cNvPicPr>
          <p:nvPr/>
        </p:nvPicPr>
        <p:blipFill>
          <a:blip r:embed="rId2">
            <a:extLst/>
          </a:blip>
          <a:stretch>
            <a:fillRect/>
          </a:stretch>
        </p:blipFill>
        <p:spPr>
          <a:xfrm>
            <a:off x="330200" y="1295400"/>
            <a:ext cx="8432800" cy="2527444"/>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 name="Rectangle 5"/>
          <p:cNvSpPr txBox="1"/>
          <p:nvPr/>
        </p:nvSpPr>
        <p:spPr>
          <a:xfrm>
            <a:off x="304800" y="6279420"/>
            <a:ext cx="8534400" cy="4420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b="0">
                <a:solidFill>
                  <a:srgbClr val="E5FFFF"/>
                </a:solidFill>
                <a:effectLst>
                  <a:outerShdw blurRad="38100" dist="38100" dir="2700000" rotWithShape="0">
                    <a:srgbClr val="000000"/>
                  </a:outerShdw>
                </a:effectLst>
                <a:latin typeface="+mn-lt"/>
                <a:ea typeface="+mn-ea"/>
                <a:cs typeface="+mn-cs"/>
                <a:sym typeface="Arial"/>
              </a:defRPr>
            </a:pPr>
            <a:r>
              <a:t>1) COTAP = "Carbon Offsets to Alleviate Poverty" organization</a:t>
            </a:r>
            <a:endParaRPr i="1"/>
          </a:p>
          <a:p>
            <a:pPr algn="ctr">
              <a:defRPr sz="1200" b="0">
                <a:solidFill>
                  <a:schemeClr val="accent1"/>
                </a:solidFill>
                <a:effectLst>
                  <a:outerShdw blurRad="38100" dist="38100" dir="2700000" rotWithShape="0">
                    <a:srgbClr val="000000"/>
                  </a:outerShdw>
                </a:effectLst>
                <a:latin typeface="+mn-lt"/>
                <a:ea typeface="+mn-ea"/>
                <a:cs typeface="+mn-cs"/>
                <a:sym typeface="Arial"/>
              </a:defRPr>
            </a:pPr>
            <a:r>
              <a:t>http://cotap.org/carbon-emissions-calculator/</a:t>
            </a:r>
            <a:r>
              <a:rPr i="1"/>
              <a:t> </a:t>
            </a:r>
          </a:p>
        </p:txBody>
      </p:sp>
      <p:sp>
        <p:nvSpPr>
          <p:cNvPr id="254" name="Rectangle 2"/>
          <p:cNvSpPr txBox="1">
            <a:spLocks noGrp="1"/>
          </p:cNvSpPr>
          <p:nvPr>
            <p:ph type="title"/>
          </p:nvPr>
        </p:nvSpPr>
        <p:spPr>
          <a:xfrm>
            <a:off x="304800" y="76200"/>
            <a:ext cx="8534400" cy="685800"/>
          </a:xfrm>
          <a:prstGeom prst="rect">
            <a:avLst/>
          </a:prstGeom>
        </p:spPr>
        <p:txBody>
          <a:bodyPr/>
          <a:lstStyle/>
          <a:p>
            <a:r>
              <a:t>What about the impact on MY annual transportation costs?</a:t>
            </a:r>
          </a:p>
        </p:txBody>
      </p:sp>
      <p:sp>
        <p:nvSpPr>
          <p:cNvPr id="255" name="Rectangle 3"/>
          <p:cNvSpPr txBox="1">
            <a:spLocks noGrp="1"/>
          </p:cNvSpPr>
          <p:nvPr>
            <p:ph type="body" idx="1"/>
          </p:nvPr>
        </p:nvSpPr>
        <p:spPr>
          <a:xfrm>
            <a:off x="76200" y="838200"/>
            <a:ext cx="8763000" cy="41148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From website advocating carbon trading to support 3</a:t>
            </a:r>
            <a:r>
              <a:rPr baseline="30000"/>
              <a:t>rd</a:t>
            </a:r>
            <a:r>
              <a:t> world forestry &amp; farming: </a:t>
            </a:r>
            <a:r>
              <a:rPr baseline="30000"/>
              <a:t>1</a:t>
            </a:r>
            <a:r>
              <a:t>  </a:t>
            </a:r>
            <a:endParaRPr baseline="30000"/>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Gasoline liberates ~ 0.0088 tonnes CO</a:t>
            </a:r>
            <a:r>
              <a:rPr baseline="-25000"/>
              <a:t>2</a:t>
            </a:r>
            <a:r>
              <a:t> per gallon burned</a:t>
            </a:r>
          </a:p>
          <a:p>
            <a:pPr>
              <a:tabLst>
                <a:tab pos="457200" algn="l"/>
                <a:tab pos="914400" algn="l"/>
                <a:tab pos="1371600" algn="l"/>
                <a:tab pos="1828800" algn="l"/>
                <a:tab pos="2286000" algn="l"/>
              </a:tabLst>
              <a:defRPr sz="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Assuming MY car gets 20 MPG</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that I drive (alone) </a:t>
            </a:r>
            <a:r>
              <a:rPr b="1">
                <a:solidFill>
                  <a:srgbClr val="FFCC00"/>
                </a:solidFill>
              </a:rPr>
              <a:t>12,000 miles by car each year </a:t>
            </a:r>
          </a:p>
          <a:p>
            <a:pPr>
              <a:tabLst>
                <a:tab pos="457200" algn="l"/>
                <a:tab pos="914400" algn="l"/>
                <a:tab pos="1371600" algn="l"/>
                <a:tab pos="1828800" algn="l"/>
                <a:tab pos="2286000" algn="l"/>
              </a:tabLst>
              <a:defRPr sz="500" b="1">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			</a:t>
            </a:r>
            <a:r>
              <a:rPr b="0">
                <a:solidFill>
                  <a:srgbClr val="FFFFFF"/>
                </a:solidFill>
              </a:rPr>
              <a:t>	(meaning that I burn 600 gallons of gasoline per year)</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Out and back 5500 mi jet trip emits 2 tonnes CO</a:t>
            </a:r>
            <a:r>
              <a:rPr baseline="-25000"/>
              <a:t>2</a:t>
            </a:r>
            <a:r>
              <a:t> per passenger</a:t>
            </a:r>
          </a:p>
          <a:p>
            <a:pPr>
              <a:tabLst>
                <a:tab pos="457200" algn="l"/>
                <a:tab pos="914400" algn="l"/>
                <a:tab pos="1371600" algn="l"/>
                <a:tab pos="1828800" algn="l"/>
                <a:tab pos="2286000" algn="l"/>
              </a:tabLst>
              <a:defRPr sz="5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assuming that I travel </a:t>
            </a:r>
            <a:r>
              <a:rPr b="1">
                <a:solidFill>
                  <a:srgbClr val="FFCC00"/>
                </a:solidFill>
              </a:rPr>
              <a:t>12,000 miles by jet each year</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=&gt; MY added annual transportation costs for the CO</a:t>
            </a:r>
            <a:r>
              <a:rPr baseline="-25000"/>
              <a:t>2</a:t>
            </a:r>
            <a:r>
              <a:t> tax rates per tonne in </a:t>
            </a:r>
            <a:r>
              <a:rPr>
                <a:solidFill>
                  <a:srgbClr val="FF3300"/>
                </a:solidFill>
              </a:rPr>
              <a:t>red</a:t>
            </a:r>
            <a:r>
              <a:t>:</a:t>
            </a:r>
          </a:p>
        </p:txBody>
      </p:sp>
      <p:pic>
        <p:nvPicPr>
          <p:cNvPr id="256" name="Picture 4" descr="Picture 4"/>
          <p:cNvPicPr>
            <a:picLocks noChangeAspect="1"/>
          </p:cNvPicPr>
          <p:nvPr/>
        </p:nvPicPr>
        <p:blipFill>
          <a:blip r:embed="rId2">
            <a:extLst/>
          </a:blip>
          <a:stretch>
            <a:fillRect/>
          </a:stretch>
        </p:blipFill>
        <p:spPr>
          <a:xfrm>
            <a:off x="279400" y="5029200"/>
            <a:ext cx="8559800" cy="960547"/>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 name="Rectangle 2"/>
          <p:cNvSpPr txBox="1">
            <a:spLocks noGrp="1"/>
          </p:cNvSpPr>
          <p:nvPr>
            <p:ph type="title"/>
          </p:nvPr>
        </p:nvSpPr>
        <p:spPr>
          <a:xfrm>
            <a:off x="304800" y="76200"/>
            <a:ext cx="8534400" cy="685800"/>
          </a:xfrm>
          <a:prstGeom prst="rect">
            <a:avLst/>
          </a:prstGeom>
        </p:spPr>
        <p:txBody>
          <a:bodyPr/>
          <a:lstStyle/>
          <a:p>
            <a:r>
              <a:t>Recapping my answers to this point:</a:t>
            </a:r>
          </a:p>
        </p:txBody>
      </p:sp>
      <p:sp>
        <p:nvSpPr>
          <p:cNvPr id="259" name="Rectangle 3"/>
          <p:cNvSpPr txBox="1">
            <a:spLocks noGrp="1"/>
          </p:cNvSpPr>
          <p:nvPr>
            <p:ph type="body" idx="1"/>
          </p:nvPr>
        </p:nvSpPr>
        <p:spPr>
          <a:xfrm>
            <a:off x="228600" y="838200"/>
            <a:ext cx="8915400" cy="6019800"/>
          </a:xfrm>
          <a:prstGeom prst="rect">
            <a:avLst/>
          </a:prstGeom>
        </p:spPr>
        <p:txBody>
          <a:bodyPr/>
          <a:lstStyle/>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Carbon Tax necessary to </a:t>
            </a:r>
            <a:r>
              <a:rPr b="1">
                <a:solidFill>
                  <a:srgbClr val="FF9933"/>
                </a:solidFill>
              </a:rPr>
              <a:t>NUDGE</a:t>
            </a:r>
            <a:r>
              <a:t> power production away from fossil fuels:</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a:t>
            </a:r>
            <a:r>
              <a:rPr b="1">
                <a:solidFill>
                  <a:srgbClr val="FFCC00"/>
                </a:solidFill>
              </a:rPr>
              <a:t>~ 25-50 $ / equivalent tonne of CO</a:t>
            </a:r>
            <a:r>
              <a:rPr b="1" baseline="-25999">
                <a:solidFill>
                  <a:srgbClr val="FFCC00"/>
                </a:solidFill>
              </a:rPr>
              <a:t>2</a:t>
            </a:r>
            <a:r>
              <a:rPr b="1">
                <a:solidFill>
                  <a:srgbClr val="FFCC00"/>
                </a:solidFill>
              </a:rPr>
              <a:t> emitted </a:t>
            </a:r>
          </a:p>
          <a:p>
            <a:pPr defTabSz="868680">
              <a:tabLst>
                <a:tab pos="431800" algn="l"/>
                <a:tab pos="863600" algn="l"/>
                <a:tab pos="1295400" algn="l"/>
                <a:tab pos="1727200" algn="l"/>
                <a:tab pos="2159000" algn="l"/>
              </a:tabLst>
              <a:defRPr sz="114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Carbon Tax necessary to </a:t>
            </a:r>
            <a:r>
              <a:rPr b="1">
                <a:solidFill>
                  <a:srgbClr val="FF9933"/>
                </a:solidFill>
              </a:rPr>
              <a:t>SHOVE</a:t>
            </a:r>
            <a:r>
              <a:t> power production away from fossil fuels:</a:t>
            </a:r>
          </a:p>
          <a:p>
            <a:pPr defTabSz="868680">
              <a:tabLst>
                <a:tab pos="431800" algn="l"/>
                <a:tab pos="863600" algn="l"/>
                <a:tab pos="1295400" algn="l"/>
                <a:tab pos="1727200" algn="l"/>
                <a:tab pos="2159000" algn="l"/>
              </a:tabLst>
              <a:defRPr sz="76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a:t>
            </a:r>
            <a:r>
              <a:rPr b="1">
                <a:solidFill>
                  <a:srgbClr val="FFCC00"/>
                </a:solidFill>
              </a:rPr>
              <a:t>~ 50-100 $ / equivalent tonne of CO</a:t>
            </a:r>
            <a:r>
              <a:rPr b="1" baseline="-25999">
                <a:solidFill>
                  <a:srgbClr val="FFCC00"/>
                </a:solidFill>
              </a:rPr>
              <a:t>2</a:t>
            </a:r>
            <a:r>
              <a:rPr b="1">
                <a:solidFill>
                  <a:srgbClr val="FFCC00"/>
                </a:solidFill>
              </a:rPr>
              <a:t> emitted </a:t>
            </a:r>
          </a:p>
          <a:p>
            <a:pPr defTabSz="868680">
              <a:tabLst>
                <a:tab pos="431800" algn="l"/>
                <a:tab pos="863600" algn="l"/>
                <a:tab pos="1295400" algn="l"/>
                <a:tab pos="1727200" algn="l"/>
                <a:tab pos="2159000" algn="l"/>
              </a:tabLst>
              <a:defRPr sz="114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Impact on typical American's annual household power bill:</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States using totally greenish energy: 	</a:t>
            </a:r>
            <a:r>
              <a:rPr>
                <a:solidFill>
                  <a:srgbClr val="FFCC00"/>
                </a:solidFill>
              </a:rPr>
              <a:t> 0$</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States using ~ 50% greenish energy:  	</a:t>
            </a:r>
            <a:r>
              <a:rPr>
                <a:solidFill>
                  <a:srgbClr val="FFCC00"/>
                </a:solidFill>
              </a:rPr>
              <a:t>~ 5X the CO</a:t>
            </a:r>
            <a:r>
              <a:rPr baseline="-25999">
                <a:solidFill>
                  <a:srgbClr val="FFCC00"/>
                </a:solidFill>
              </a:rPr>
              <a:t>2</a:t>
            </a:r>
            <a:r>
              <a:rPr>
                <a:solidFill>
                  <a:srgbClr val="FFCC00"/>
                </a:solidFill>
              </a:rPr>
              <a:t> Carbon Tax Rate above</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States using ~ 0% greenish energy:	</a:t>
            </a:r>
            <a:r>
              <a:rPr>
                <a:solidFill>
                  <a:srgbClr val="FFCC00"/>
                </a:solidFill>
              </a:rPr>
              <a:t>~ 10X the CO</a:t>
            </a:r>
            <a:r>
              <a:rPr baseline="-25999">
                <a:solidFill>
                  <a:srgbClr val="FFCC00"/>
                </a:solidFill>
              </a:rPr>
              <a:t>2</a:t>
            </a:r>
            <a:r>
              <a:rPr>
                <a:solidFill>
                  <a:srgbClr val="FFCC00"/>
                </a:solidFill>
              </a:rPr>
              <a:t> Carbon Tax Rate above</a:t>
            </a:r>
          </a:p>
          <a:p>
            <a:pPr defTabSz="868680">
              <a:tabLst>
                <a:tab pos="431800" algn="l"/>
                <a:tab pos="863600" algn="l"/>
                <a:tab pos="1295400" algn="l"/>
                <a:tab pos="1727200" algn="l"/>
                <a:tab pos="2159000" algn="l"/>
              </a:tabLst>
              <a:defRPr sz="114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Impact on individual American's annual transportation bill:</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For 12,000 automobile miles:		</a:t>
            </a:r>
            <a:r>
              <a:rPr>
                <a:solidFill>
                  <a:srgbClr val="FFCC00"/>
                </a:solidFill>
              </a:rPr>
              <a:t>~ 5X the CO</a:t>
            </a:r>
            <a:r>
              <a:rPr baseline="-25999">
                <a:solidFill>
                  <a:srgbClr val="FFCC00"/>
                </a:solidFill>
              </a:rPr>
              <a:t>2</a:t>
            </a:r>
            <a:r>
              <a:rPr>
                <a:solidFill>
                  <a:srgbClr val="FFCC00"/>
                </a:solidFill>
              </a:rPr>
              <a:t> Carbon Tax Rate above</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	For 12,000 jet miles:			</a:t>
            </a:r>
            <a:r>
              <a:rPr>
                <a:solidFill>
                  <a:srgbClr val="FFCC00"/>
                </a:solidFill>
              </a:rPr>
              <a:t>~ 2X the CO</a:t>
            </a:r>
            <a:r>
              <a:rPr baseline="-25999">
                <a:solidFill>
                  <a:srgbClr val="FFCC00"/>
                </a:solidFill>
              </a:rPr>
              <a:t>2</a:t>
            </a:r>
            <a:r>
              <a:rPr>
                <a:solidFill>
                  <a:srgbClr val="FFCC00"/>
                </a:solidFill>
              </a:rPr>
              <a:t> Carbon Tax Rate above</a:t>
            </a:r>
          </a:p>
          <a:p>
            <a:pPr defTabSz="868680">
              <a:tabLst>
                <a:tab pos="431800" algn="l"/>
                <a:tab pos="863600" algn="l"/>
                <a:tab pos="1295400" algn="l"/>
                <a:tab pos="1727200" algn="l"/>
                <a:tab pos="2159000" algn="l"/>
              </a:tabLst>
              <a:defRPr sz="1140">
                <a:solidFill>
                  <a:srgbClr val="FFCC00"/>
                </a:solidFill>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b="1">
                <a:solidFill>
                  <a:srgbClr val="FFCC00"/>
                </a:solidFill>
                <a:effectLst>
                  <a:outerShdw blurRad="36195" dist="36195" dir="2700000" rotWithShape="0">
                    <a:srgbClr val="000000"/>
                  </a:outerShdw>
                </a:effectLst>
                <a:latin typeface="+mn-lt"/>
                <a:ea typeface="+mn-ea"/>
                <a:cs typeface="+mn-cs"/>
                <a:sym typeface="Arial"/>
              </a:defRPr>
            </a:pPr>
            <a:r>
              <a:t>Total, for resident of 50% state: 	~ 12X the CO</a:t>
            </a:r>
            <a:r>
              <a:rPr baseline="-25999"/>
              <a:t>2</a:t>
            </a:r>
            <a:r>
              <a:t> Carbon Tax Rate</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 name="Rectangle 2"/>
          <p:cNvSpPr txBox="1">
            <a:spLocks noGrp="1"/>
          </p:cNvSpPr>
          <p:nvPr>
            <p:ph type="title"/>
          </p:nvPr>
        </p:nvSpPr>
        <p:spPr>
          <a:xfrm>
            <a:off x="304800" y="76200"/>
            <a:ext cx="8534400" cy="838200"/>
          </a:xfrm>
          <a:prstGeom prst="rect">
            <a:avLst/>
          </a:prstGeom>
        </p:spPr>
        <p:txBody>
          <a:bodyPr/>
          <a:lstStyle>
            <a:lvl1pPr>
              <a:defRPr b="1" i="0">
                <a:latin typeface="Tahoma"/>
                <a:ea typeface="Tahoma"/>
                <a:cs typeface="Tahoma"/>
                <a:sym typeface="Tahoma"/>
              </a:defRPr>
            </a:lvl1pPr>
          </a:lstStyle>
          <a:p>
            <a:r>
              <a:t>Where Do We Go from Here?</a:t>
            </a:r>
          </a:p>
        </p:txBody>
      </p:sp>
      <p:sp>
        <p:nvSpPr>
          <p:cNvPr id="121" name="Rectangle 3"/>
          <p:cNvSpPr txBox="1">
            <a:spLocks noGrp="1"/>
          </p:cNvSpPr>
          <p:nvPr>
            <p:ph type="body" idx="1"/>
          </p:nvPr>
        </p:nvSpPr>
        <p:spPr>
          <a:xfrm>
            <a:off x="228600" y="990600"/>
            <a:ext cx="87630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I've described my own early error of fixating upon a </a:t>
            </a:r>
            <a:r>
              <a:rPr b="1"/>
              <a:t>single</a:t>
            </a:r>
            <a:r>
              <a:t> energy technology</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driven by my research interests, turned out to be solar photovoltaics</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David McKay then taught me the need to consider </a:t>
            </a:r>
            <a:r>
              <a:rPr b="1"/>
              <a:t>entire energy systems</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And that energy systems were now hugely complex and rapidly changing puzzles</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David and I have now taught </a:t>
            </a:r>
            <a:r>
              <a:rPr b="1"/>
              <a:t>YOU</a:t>
            </a:r>
            <a:r>
              <a:t> a lot about those energy system pieces</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Hopefully, that now suggests many ways in which they might be fit together</a:t>
            </a:r>
          </a:p>
        </p:txBody>
      </p:sp>
      <p:pic>
        <p:nvPicPr>
          <p:cNvPr id="122" name="Picture 4" descr="Picture 4"/>
          <p:cNvPicPr>
            <a:picLocks noChangeAspect="1"/>
          </p:cNvPicPr>
          <p:nvPr/>
        </p:nvPicPr>
        <p:blipFill>
          <a:blip r:embed="rId2">
            <a:extLst/>
          </a:blip>
          <a:stretch>
            <a:fillRect/>
          </a:stretch>
        </p:blipFill>
        <p:spPr>
          <a:xfrm>
            <a:off x="3131127" y="3200400"/>
            <a:ext cx="2660073" cy="1828800"/>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 name="Rectangle 2"/>
          <p:cNvSpPr txBox="1">
            <a:spLocks noGrp="1"/>
          </p:cNvSpPr>
          <p:nvPr>
            <p:ph type="title"/>
          </p:nvPr>
        </p:nvSpPr>
        <p:spPr>
          <a:xfrm>
            <a:off x="304800" y="76200"/>
            <a:ext cx="8534400" cy="838200"/>
          </a:xfrm>
          <a:prstGeom prst="rect">
            <a:avLst/>
          </a:prstGeom>
        </p:spPr>
        <p:txBody>
          <a:bodyPr/>
          <a:lstStyle/>
          <a:p>
            <a:r>
              <a:t>So we seem to be talking ~ $600-1200 per person per year</a:t>
            </a:r>
          </a:p>
        </p:txBody>
      </p:sp>
      <p:sp>
        <p:nvSpPr>
          <p:cNvPr id="262" name="Rectangle 3"/>
          <p:cNvSpPr txBox="1">
            <a:spLocks noGrp="1"/>
          </p:cNvSpPr>
          <p:nvPr>
            <p:ph type="body" idx="1"/>
          </p:nvPr>
        </p:nvSpPr>
        <p:spPr>
          <a:xfrm>
            <a:off x="228600" y="990600"/>
            <a:ext cx="8915400" cy="5334000"/>
          </a:xfrm>
          <a:prstGeom prst="rect">
            <a:avLst/>
          </a:prstGeom>
        </p:spPr>
        <p:txBody>
          <a:bodyPr/>
          <a:lstStyle/>
          <a:p>
            <a:pPr defTabSz="868680">
              <a:tabLst>
                <a:tab pos="431800" algn="l"/>
                <a:tab pos="863600" algn="l"/>
                <a:tab pos="1295400" algn="l"/>
                <a:tab pos="1727200" algn="l"/>
                <a:tab pos="2159000" algn="l"/>
              </a:tabLst>
              <a:defRPr sz="1710" b="1">
                <a:solidFill>
                  <a:srgbClr val="FFCC00"/>
                </a:solidFill>
                <a:effectLst>
                  <a:outerShdw blurRad="36195" dist="36195" dir="2700000" rotWithShape="0">
                    <a:srgbClr val="000000"/>
                  </a:outerShdw>
                </a:effectLst>
                <a:latin typeface="+mn-lt"/>
                <a:ea typeface="+mn-ea"/>
                <a:cs typeface="+mn-cs"/>
                <a:sym typeface="Arial"/>
              </a:defRPr>
            </a:pPr>
            <a:r>
              <a:t>PLUS the rise in prices</a:t>
            </a:r>
            <a:r>
              <a:rPr b="0">
                <a:solidFill>
                  <a:srgbClr val="FFFFFF"/>
                </a:solidFill>
              </a:rPr>
              <a:t> of purchased goods/services that also emitted carbon</a:t>
            </a:r>
          </a:p>
          <a:p>
            <a:pPr defTabSz="868680">
              <a:tabLst>
                <a:tab pos="431800" algn="l"/>
                <a:tab pos="863600" algn="l"/>
                <a:tab pos="1295400" algn="l"/>
                <a:tab pos="1727200" algn="l"/>
                <a:tab pos="2159000" algn="l"/>
              </a:tabLst>
              <a:defRPr sz="1710" b="1">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b="1">
                <a:effectLst>
                  <a:outerShdw blurRad="36195" dist="36195" dir="2700000" rotWithShape="0">
                    <a:srgbClr val="000000"/>
                  </a:outerShdw>
                </a:effectLst>
                <a:latin typeface="+mn-lt"/>
                <a:ea typeface="+mn-ea"/>
                <a:cs typeface="+mn-cs"/>
                <a:sym typeface="Arial"/>
              </a:defRPr>
            </a:pPr>
            <a:r>
              <a:t>For which the ultimate payback would be reducing the </a:t>
            </a:r>
          </a:p>
          <a:p>
            <a:pPr defTabSz="868680">
              <a:tabLst>
                <a:tab pos="431800" algn="l"/>
                <a:tab pos="863600" algn="l"/>
                <a:tab pos="1295400" algn="l"/>
                <a:tab pos="1727200" algn="l"/>
                <a:tab pos="2159000" algn="l"/>
              </a:tabLst>
              <a:defRPr sz="665" b="1">
                <a:effectLst>
                  <a:outerShdw blurRad="36195" dist="36195" dir="2700000" rotWithShape="0">
                    <a:srgbClr val="000000"/>
                  </a:outerShdw>
                </a:effectLst>
                <a:latin typeface="+mn-lt"/>
                <a:ea typeface="+mn-ea"/>
                <a:cs typeface="+mn-cs"/>
                <a:sym typeface="Arial"/>
              </a:defRPr>
            </a:pPr>
            <a:endParaRPr/>
          </a:p>
          <a:p>
            <a:pPr algn="r" defTabSz="868680">
              <a:tabLst>
                <a:tab pos="431800" algn="l"/>
                <a:tab pos="863600" algn="l"/>
                <a:tab pos="1295400" algn="l"/>
                <a:tab pos="1727200" algn="l"/>
                <a:tab pos="2159000" algn="l"/>
              </a:tabLst>
              <a:defRPr sz="1710" b="1">
                <a:effectLst>
                  <a:outerShdw blurRad="36195" dist="36195" dir="2700000" rotWithShape="0">
                    <a:srgbClr val="000000"/>
                  </a:outerShdw>
                </a:effectLst>
                <a:latin typeface="+mn-lt"/>
                <a:ea typeface="+mn-ea"/>
                <a:cs typeface="+mn-cs"/>
                <a:sym typeface="Arial"/>
              </a:defRPr>
            </a:pPr>
            <a:r>
              <a:t>presumably much LARGER cost of continued fossil fuel use</a:t>
            </a:r>
          </a:p>
          <a:p>
            <a:pPr defTabSz="868680">
              <a:tabLst>
                <a:tab pos="431800" algn="l"/>
                <a:tab pos="863600" algn="l"/>
                <a:tab pos="1295400" algn="l"/>
                <a:tab pos="1727200" algn="l"/>
                <a:tab pos="21590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Including health and environmental costs from its pollution,</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algn="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as well as possibly huge costs predicted to accompany global warming</a:t>
            </a:r>
          </a:p>
          <a:p>
            <a:pPr defTabSz="868680">
              <a:tabLst>
                <a:tab pos="431800" algn="l"/>
                <a:tab pos="863600" algn="l"/>
                <a:tab pos="1295400" algn="l"/>
                <a:tab pos="1727200" algn="l"/>
                <a:tab pos="2159000" algn="l"/>
              </a:tabLst>
              <a:defRPr sz="2280">
                <a:effectLst>
                  <a:outerShdw blurRad="36195" dist="36195" dir="2700000" rotWithShape="0">
                    <a:srgbClr val="000000"/>
                  </a:outerShdw>
                </a:effectLst>
                <a:latin typeface="+mn-lt"/>
                <a:ea typeface="+mn-ea"/>
                <a:cs typeface="+mn-cs"/>
                <a:sym typeface="Arial"/>
              </a:defRPr>
            </a:pPr>
            <a:endParaRPr/>
          </a:p>
          <a:p>
            <a:pPr algn="ct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To which some might respond:</a:t>
            </a:r>
          </a:p>
          <a:p>
            <a:pPr defTabSz="868680">
              <a:tabLst>
                <a:tab pos="431800" algn="l"/>
                <a:tab pos="863600" algn="l"/>
                <a:tab pos="1295400" algn="l"/>
                <a:tab pos="1727200" algn="l"/>
                <a:tab pos="21590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solidFill>
                  <a:srgbClr val="FFCC00"/>
                </a:solidFill>
                <a:effectLst>
                  <a:outerShdw blurRad="36195" dist="36195" dir="2700000" rotWithShape="0">
                    <a:srgbClr val="000000"/>
                  </a:outerShdw>
                </a:effectLst>
                <a:latin typeface="+mn-lt"/>
                <a:ea typeface="+mn-ea"/>
                <a:cs typeface="+mn-cs"/>
                <a:sym typeface="Arial"/>
              </a:defRPr>
            </a:pPr>
            <a:r>
              <a:t>But payoff is decades/generations in the future, humans don't think that far ahead!</a:t>
            </a:r>
          </a:p>
          <a:p>
            <a:pPr defTabSz="868680">
              <a:tabLst>
                <a:tab pos="431800" algn="l"/>
                <a:tab pos="863600" algn="l"/>
                <a:tab pos="1295400" algn="l"/>
                <a:tab pos="1727200" algn="l"/>
                <a:tab pos="2159000" algn="l"/>
              </a:tabLst>
              <a:defRPr sz="1330">
                <a:solidFill>
                  <a:srgbClr val="FFCC00"/>
                </a:solidFill>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solidFill>
                  <a:srgbClr val="FFCC00"/>
                </a:solidFill>
                <a:effectLst>
                  <a:outerShdw blurRad="36195" dist="36195" dir="2700000" rotWithShape="0">
                    <a:srgbClr val="000000"/>
                  </a:outerShdw>
                </a:effectLst>
                <a:latin typeface="+mn-lt"/>
                <a:ea typeface="+mn-ea"/>
                <a:cs typeface="+mn-cs"/>
                <a:sym typeface="Arial"/>
              </a:defRPr>
            </a:pPr>
            <a:r>
              <a:t>Sticky-fingered politicians would just use this as an excuse to add more taxes!</a:t>
            </a:r>
          </a:p>
          <a:p>
            <a:pPr defTabSz="868680">
              <a:tabLst>
                <a:tab pos="431800" algn="l"/>
                <a:tab pos="863600" algn="l"/>
                <a:tab pos="1295400" algn="l"/>
                <a:tab pos="1727200" algn="l"/>
                <a:tab pos="2159000" algn="l"/>
              </a:tabLst>
              <a:defRPr sz="1330">
                <a:solidFill>
                  <a:srgbClr val="FFCC00"/>
                </a:solidFill>
                <a:effectLst>
                  <a:outerShdw blurRad="36195" dist="36195" dir="2700000" rotWithShape="0">
                    <a:srgbClr val="000000"/>
                  </a:outerShdw>
                </a:effectLst>
                <a:latin typeface="+mn-lt"/>
                <a:ea typeface="+mn-ea"/>
                <a:cs typeface="+mn-cs"/>
                <a:sym typeface="Arial"/>
              </a:defRPr>
            </a:pPr>
            <a:endParaRPr/>
          </a:p>
          <a:p>
            <a:pPr defTabSz="868680">
              <a:tabLst>
                <a:tab pos="431800" algn="l"/>
                <a:tab pos="863600" algn="l"/>
                <a:tab pos="1295400" algn="l"/>
                <a:tab pos="1727200" algn="l"/>
                <a:tab pos="2159000" algn="l"/>
              </a:tabLst>
              <a:defRPr sz="1710">
                <a:solidFill>
                  <a:srgbClr val="FFCC00"/>
                </a:solidFill>
                <a:effectLst>
                  <a:outerShdw blurRad="36195" dist="36195" dir="2700000" rotWithShape="0">
                    <a:srgbClr val="000000"/>
                  </a:outerShdw>
                </a:effectLst>
                <a:latin typeface="+mn-lt"/>
                <a:ea typeface="+mn-ea"/>
                <a:cs typeface="+mn-cs"/>
                <a:sym typeface="Arial"/>
              </a:defRPr>
            </a:pPr>
            <a:r>
              <a:t>What's the evidence that fossil fuel use or global warming </a:t>
            </a:r>
            <a:r>
              <a:rPr b="1"/>
              <a:t>will</a:t>
            </a:r>
            <a:r>
              <a:t> be so expensive?</a:t>
            </a:r>
          </a:p>
          <a:p>
            <a:pPr algn="ctr" defTabSz="868680">
              <a:tabLst>
                <a:tab pos="431800" algn="l"/>
                <a:tab pos="863600" algn="l"/>
                <a:tab pos="1295400" algn="l"/>
                <a:tab pos="1727200" algn="l"/>
                <a:tab pos="2159000" algn="l"/>
              </a:tabLst>
              <a:defRPr sz="1330">
                <a:effectLst>
                  <a:outerShdw blurRad="36195" dist="36195" dir="2700000" rotWithShape="0">
                    <a:srgbClr val="000000"/>
                  </a:outerShdw>
                </a:effectLst>
                <a:latin typeface="+mn-lt"/>
                <a:ea typeface="+mn-ea"/>
                <a:cs typeface="+mn-cs"/>
                <a:sym typeface="Arial"/>
              </a:defRPr>
            </a:pPr>
            <a:endParaRPr/>
          </a:p>
          <a:p>
            <a:pPr algn="ct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Reacting to those objections: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 name="Rectangle 5"/>
          <p:cNvSpPr txBox="1"/>
          <p:nvPr/>
        </p:nvSpPr>
        <p:spPr>
          <a:xfrm>
            <a:off x="0" y="5885305"/>
            <a:ext cx="9144000" cy="83617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100" b="0" i="1">
                <a:solidFill>
                  <a:srgbClr val="E5FFFF"/>
                </a:solidFill>
                <a:effectLst>
                  <a:outerShdw blurRad="38100" dist="38100" dir="2700000" rotWithShape="0">
                    <a:srgbClr val="000000"/>
                  </a:outerShdw>
                </a:effectLst>
                <a:latin typeface="+mn-lt"/>
                <a:ea typeface="+mn-ea"/>
                <a:cs typeface="+mn-cs"/>
                <a:sym typeface="Arial"/>
              </a:defRPr>
            </a:pPr>
            <a:r>
              <a:t>1) </a:t>
            </a:r>
            <a:r>
              <a:rPr b="1"/>
              <a:t>New York Times: </a:t>
            </a:r>
            <a:r>
              <a:t>http://www.nytimes.com/2006/01/29/science/earth/29climate.html?_r=2&amp;pagewanted=print&amp; </a:t>
            </a:r>
            <a:endParaRPr sz="1200"/>
          </a:p>
          <a:p>
            <a:pPr algn="ctr">
              <a:defRPr sz="300" b="0" i="1">
                <a:solidFill>
                  <a:srgbClr val="E5FFFF"/>
                </a:solidFill>
                <a:effectLst>
                  <a:outerShdw blurRad="38100" dist="38100" dir="2700000" rotWithShape="0">
                    <a:srgbClr val="000000"/>
                  </a:outerShdw>
                </a:effectLst>
                <a:latin typeface="+mn-lt"/>
                <a:ea typeface="+mn-ea"/>
                <a:cs typeface="+mn-cs"/>
                <a:sym typeface="Arial"/>
              </a:defRPr>
            </a:pPr>
            <a:endParaRPr/>
          </a:p>
          <a:p>
            <a:pPr algn="ctr">
              <a:defRPr sz="1100" b="0" i="1">
                <a:solidFill>
                  <a:srgbClr val="E5FFFF"/>
                </a:solidFill>
                <a:effectLst>
                  <a:outerShdw blurRad="38100" dist="38100" dir="2700000" rotWithShape="0">
                    <a:srgbClr val="000000"/>
                  </a:outerShdw>
                </a:effectLst>
                <a:latin typeface="+mn-lt"/>
                <a:ea typeface="+mn-ea"/>
                <a:cs typeface="+mn-cs"/>
                <a:sym typeface="Arial"/>
              </a:defRPr>
            </a:pPr>
            <a:r>
              <a:t>2) </a:t>
            </a:r>
            <a:r>
              <a:rPr b="1"/>
              <a:t>Scientific American: </a:t>
            </a:r>
            <a:r>
              <a:t>http://www.scientificamerican.com/article/nasa-climate-scientist-james-hansen-quits-to-fight-global-warming/</a:t>
            </a:r>
            <a:r>
              <a:rPr sz="1200"/>
              <a:t> </a:t>
            </a:r>
            <a:endParaRPr sz="400"/>
          </a:p>
          <a:p>
            <a:pPr algn="ctr">
              <a:defRPr sz="400" b="0" i="1">
                <a:solidFill>
                  <a:srgbClr val="E5FFFF"/>
                </a:solidFill>
                <a:effectLst>
                  <a:outerShdw blurRad="38100" dist="38100" dir="2700000" rotWithShape="0">
                    <a:srgbClr val="000000"/>
                  </a:outerShdw>
                </a:effectLst>
                <a:latin typeface="+mn-lt"/>
                <a:ea typeface="+mn-ea"/>
                <a:cs typeface="+mn-cs"/>
                <a:sym typeface="Arial"/>
              </a:defRPr>
            </a:pPr>
            <a:endParaRPr/>
          </a:p>
          <a:p>
            <a:pPr algn="ctr">
              <a:defRPr sz="1100" b="0" i="1">
                <a:solidFill>
                  <a:srgbClr val="E5FFFF"/>
                </a:solidFill>
                <a:effectLst>
                  <a:outerShdw blurRad="38100" dist="38100" dir="2700000" rotWithShape="0">
                    <a:srgbClr val="000000"/>
                  </a:outerShdw>
                </a:effectLst>
                <a:latin typeface="+mn-lt"/>
                <a:ea typeface="+mn-ea"/>
                <a:cs typeface="+mn-cs"/>
                <a:sym typeface="Arial"/>
              </a:defRPr>
            </a:pPr>
            <a:r>
              <a:t>3) </a:t>
            </a:r>
            <a:r>
              <a:rPr b="1"/>
              <a:t>Union of Concerned Scientists: </a:t>
            </a:r>
            <a:r>
              <a:t>http://www.ucsusa.org/our-work/center-science-and-democracy/promoting-scientific-integrity/james-hansen.html#.VroQGTZx6_U Page 1 of 4</a:t>
            </a:r>
          </a:p>
        </p:txBody>
      </p:sp>
      <p:sp>
        <p:nvSpPr>
          <p:cNvPr id="265" name="Rectangle 2"/>
          <p:cNvSpPr txBox="1">
            <a:spLocks noGrp="1"/>
          </p:cNvSpPr>
          <p:nvPr>
            <p:ph type="title"/>
          </p:nvPr>
        </p:nvSpPr>
        <p:spPr>
          <a:xfrm>
            <a:off x="304800" y="76200"/>
            <a:ext cx="8534400" cy="762000"/>
          </a:xfrm>
          <a:prstGeom prst="rect">
            <a:avLst/>
          </a:prstGeom>
        </p:spPr>
        <p:txBody>
          <a:bodyPr/>
          <a:lstStyle/>
          <a:p>
            <a:r>
              <a:t>James Hansen's modest Carbon Tax proposal:</a:t>
            </a:r>
          </a:p>
        </p:txBody>
      </p:sp>
      <p:sp>
        <p:nvSpPr>
          <p:cNvPr id="266" name="Rectangle 3"/>
          <p:cNvSpPr txBox="1">
            <a:spLocks noGrp="1"/>
          </p:cNvSpPr>
          <p:nvPr>
            <p:ph type="body" idx="1"/>
          </p:nvPr>
        </p:nvSpPr>
        <p:spPr>
          <a:xfrm>
            <a:off x="304800" y="914400"/>
            <a:ext cx="8839200" cy="47244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James Hansen is an environmental scientist who used to work for NASA</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NASA he and his colleagues studied the atmosphere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got them into the subject of global warming</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then got them into big trouble with the Bush II administration</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Bush II officials (with high-level NASA cooperation?) tried to gag these scientists</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Preventing any contact with the press and censoring their presentations</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is an eye-opening history I urge you to further investigate </a:t>
            </a:r>
            <a:r>
              <a:rPr baseline="30000"/>
              <a:t>1-3</a:t>
            </a:r>
          </a:p>
          <a:p>
            <a:pPr>
              <a:tabLst>
                <a:tab pos="457200" algn="l"/>
                <a:tab pos="914400" algn="l"/>
                <a:tab pos="1371600" algn="l"/>
                <a:tab pos="1828800" algn="l"/>
                <a:tab pos="2286000" algn="l"/>
              </a:tabLst>
              <a:defRPr sz="1800">
                <a:latin typeface="+mn-lt"/>
                <a:ea typeface="+mn-ea"/>
                <a:cs typeface="+mn-cs"/>
                <a:sym typeface="Arial"/>
              </a:defRPr>
            </a:pPr>
            <a:endParaRPr/>
          </a:p>
          <a:p>
            <a:pPr algn="ctr">
              <a:tabLst>
                <a:tab pos="457200" algn="l"/>
                <a:tab pos="914400" algn="l"/>
                <a:tab pos="1371600" algn="l"/>
                <a:tab pos="1828800" algn="l"/>
                <a:tab pos="2286000" algn="l"/>
              </a:tabLst>
              <a:defRPr sz="1800">
                <a:solidFill>
                  <a:srgbClr val="FFCC00"/>
                </a:solidFill>
                <a:latin typeface="+mn-lt"/>
                <a:ea typeface="+mn-ea"/>
                <a:cs typeface="+mn-cs"/>
                <a:sym typeface="Arial"/>
              </a:defRPr>
            </a:pPr>
            <a:r>
              <a:t>But today's relevance is that Hansen now advocates a unique Carbon Tax </a:t>
            </a:r>
          </a:p>
          <a:p>
            <a:pPr algn="ctr">
              <a:tabLst>
                <a:tab pos="457200" algn="l"/>
                <a:tab pos="914400" algn="l"/>
                <a:tab pos="1371600" algn="l"/>
                <a:tab pos="1828800" algn="l"/>
                <a:tab pos="2286000" algn="l"/>
              </a:tabLst>
              <a:defRPr sz="700">
                <a:solidFill>
                  <a:srgbClr val="FFCC00"/>
                </a:solidFill>
                <a:latin typeface="+mn-lt"/>
                <a:ea typeface="+mn-ea"/>
                <a:cs typeface="+mn-cs"/>
                <a:sym typeface="Arial"/>
              </a:defRPr>
            </a:pPr>
            <a:endParaRP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countering</a:t>
            </a:r>
            <a:r>
              <a:rPr b="0"/>
              <a:t> both human short-sightedness AND government's sticky fingers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 name="Rectangle 5"/>
          <p:cNvSpPr txBox="1"/>
          <p:nvPr/>
        </p:nvSpPr>
        <p:spPr>
          <a:xfrm>
            <a:off x="304800" y="65461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1) http://www.columbia.edu/~jeh1/mailings/2008/20080604_TaxAndDividend.pdf</a:t>
            </a:r>
          </a:p>
        </p:txBody>
      </p:sp>
      <p:sp>
        <p:nvSpPr>
          <p:cNvPr id="269" name="Rectangle 2"/>
          <p:cNvSpPr txBox="1">
            <a:spLocks noGrp="1"/>
          </p:cNvSpPr>
          <p:nvPr>
            <p:ph type="title"/>
          </p:nvPr>
        </p:nvSpPr>
        <p:spPr>
          <a:xfrm>
            <a:off x="304800" y="76200"/>
            <a:ext cx="8534400" cy="609600"/>
          </a:xfrm>
          <a:prstGeom prst="rect">
            <a:avLst/>
          </a:prstGeom>
        </p:spPr>
        <p:txBody>
          <a:bodyPr/>
          <a:lstStyle/>
          <a:p>
            <a:r>
              <a:t>Hansen's "Carbon Tax and 100% Dividend" proposal: </a:t>
            </a:r>
            <a:r>
              <a:rPr baseline="30000"/>
              <a:t>1</a:t>
            </a:r>
          </a:p>
        </p:txBody>
      </p:sp>
      <p:sp>
        <p:nvSpPr>
          <p:cNvPr id="270" name="Rectangle 3"/>
          <p:cNvSpPr txBox="1">
            <a:spLocks noGrp="1"/>
          </p:cNvSpPr>
          <p:nvPr>
            <p:ph type="body" idx="1"/>
          </p:nvPr>
        </p:nvSpPr>
        <p:spPr>
          <a:xfrm>
            <a:off x="228600" y="762000"/>
            <a:ext cx="8915400" cy="5638800"/>
          </a:xfrm>
          <a:prstGeom prst="rect">
            <a:avLst/>
          </a:prstGeom>
        </p:spPr>
        <p:txBody>
          <a:bodyPr/>
          <a:lstStyle/>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Hansen suggests an immediate carbon tax on the order of $100 / tonne CO</a:t>
            </a:r>
            <a:r>
              <a:rPr baseline="-25000"/>
              <a:t>2</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he estimates might cost the typical American $1200 per year</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is dead on my preceding estimates for a level</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that should </a:t>
            </a:r>
            <a:r>
              <a:rPr>
                <a:solidFill>
                  <a:srgbClr val="FF9933"/>
                </a:solidFill>
              </a:rPr>
              <a:t>SHOVE</a:t>
            </a:r>
            <a:r>
              <a:t> us toward diminished fossil fuel use</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But he would guarantee that we get all that tax back, almost immediately</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Specifically: We would each be sent a $100 refund check each month</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Actually, he suggests a direct bank deposit</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I doubt practicality of that, especially for many poorer citizens</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But while we'd all get the same FIXED MONTHLY REFUND, </a:t>
            </a:r>
          </a:p>
          <a:p>
            <a:pPr>
              <a:tabLst>
                <a:tab pos="457200" algn="l"/>
                <a:tab pos="914400" algn="l"/>
                <a:tab pos="1371600" algn="l"/>
                <a:tab pos="1828800" algn="l"/>
                <a:tab pos="2286000" algn="l"/>
              </a:tabLst>
              <a:defRPr sz="700" b="1">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		we could reduce our personal Carbon Tax PAYMENT</a:t>
            </a:r>
          </a:p>
          <a:p>
            <a:pPr>
              <a:tabLst>
                <a:tab pos="457200" algn="l"/>
                <a:tab pos="914400" algn="l"/>
                <a:tab pos="1371600" algn="l"/>
                <a:tab pos="1828800" algn="l"/>
                <a:tab pos="2286000" algn="l"/>
              </a:tabLst>
              <a:defRPr sz="900" b="1">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			by choosing goods &amp; services NOT subject to the Carbon Tax</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273" name="Rectangle 2"/>
          <p:cNvSpPr txBox="1">
            <a:spLocks noGrp="1"/>
          </p:cNvSpPr>
          <p:nvPr>
            <p:ph type="title"/>
          </p:nvPr>
        </p:nvSpPr>
        <p:spPr>
          <a:xfrm>
            <a:off x="0" y="76200"/>
            <a:ext cx="9144000" cy="838200"/>
          </a:xfrm>
          <a:prstGeom prst="rect">
            <a:avLst/>
          </a:prstGeom>
        </p:spPr>
        <p:txBody>
          <a:bodyPr/>
          <a:lstStyle/>
          <a:p>
            <a:pPr>
              <a:tabLst>
                <a:tab pos="457200" algn="l"/>
                <a:tab pos="914400" algn="l"/>
                <a:tab pos="1371600" algn="l"/>
                <a:tab pos="1828800" algn="l"/>
                <a:tab pos="2286000" algn="l"/>
              </a:tabLst>
              <a:defRPr sz="1200"/>
            </a:pPr>
            <a:r>
              <a:t/>
            </a:r>
            <a:br/>
            <a:r>
              <a:rPr sz="2000">
                <a:solidFill>
                  <a:srgbClr val="FFFFFF"/>
                </a:solidFill>
              </a:rPr>
              <a:t>=&gt; Revenue &amp; tax neutral behavior-modification tool only!</a:t>
            </a:r>
            <a:br>
              <a:rPr sz="2000">
                <a:solidFill>
                  <a:srgbClr val="FFFFFF"/>
                </a:solidFill>
              </a:rPr>
            </a:br>
            <a:endParaRPr sz="2000">
              <a:solidFill>
                <a:srgbClr val="FFFFFF"/>
              </a:solidFill>
            </a:endParaRPr>
          </a:p>
        </p:txBody>
      </p:sp>
      <p:sp>
        <p:nvSpPr>
          <p:cNvPr id="274" name="Rectangle 3"/>
          <p:cNvSpPr txBox="1">
            <a:spLocks noGrp="1"/>
          </p:cNvSpPr>
          <p:nvPr>
            <p:ph type="body" idx="1"/>
          </p:nvPr>
        </p:nvSpPr>
        <p:spPr>
          <a:xfrm>
            <a:off x="228600" y="914400"/>
            <a:ext cx="8915400" cy="5334000"/>
          </a:xfrm>
          <a:prstGeom prst="rect">
            <a:avLst/>
          </a:prstGeom>
        </p:spPr>
        <p:txBody>
          <a:bodyPr/>
          <a:lstStyle/>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But by raising U.S. costs, wouldn't we just INVITE foreign imports?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least from countries that do NOT also impose a Carbon Tax?</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Well, China has also become </a:t>
            </a:r>
            <a:r>
              <a:rPr b="1"/>
              <a:t>extremely</a:t>
            </a:r>
            <a:r>
              <a:t> concerned with air pollution</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But yes, countries like India now seem unable to deal with this challenge </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So let me modify Hansen's proposal - Apply his tax to ONLY:</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00"/>
                </a:solidFill>
              </a:rPr>
              <a:t>- Fossil Fuels			- Electrical Power 	</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And apply this "Hansen/Bean" tax regardless of the fuel/power country-of-origin:</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U.S. Carbon Tax rate, minus Carbon Tax rate applied in country-of-origin</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This would be easy, transparent and fair (to </a:t>
            </a:r>
            <a:r>
              <a:rPr b="1"/>
              <a:t>all</a:t>
            </a:r>
            <a:r>
              <a:t> of the countries involved)  AND</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This would still affect our two biggest sources of greenhouse gases!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https://en.wikipedia.org/wiki/Externality</a:t>
            </a:r>
          </a:p>
        </p:txBody>
      </p:sp>
      <p:sp>
        <p:nvSpPr>
          <p:cNvPr id="277" name="Rectangle 2"/>
          <p:cNvSpPr txBox="1">
            <a:spLocks noGrp="1"/>
          </p:cNvSpPr>
          <p:nvPr>
            <p:ph type="title"/>
          </p:nvPr>
        </p:nvSpPr>
        <p:spPr>
          <a:xfrm>
            <a:off x="304800" y="152400"/>
            <a:ext cx="8534400" cy="609600"/>
          </a:xfrm>
          <a:prstGeom prst="rect">
            <a:avLst/>
          </a:prstGeom>
        </p:spPr>
        <p:txBody>
          <a:bodyPr/>
          <a:lstStyle>
            <a:lvl1pPr>
              <a:defRPr sz="2000" b="1" i="0">
                <a:latin typeface="Tahoma"/>
                <a:ea typeface="Tahoma"/>
                <a:cs typeface="Tahoma"/>
                <a:sym typeface="Tahoma"/>
              </a:defRPr>
            </a:lvl1pPr>
          </a:lstStyle>
          <a:p>
            <a:r>
              <a:t>OK, that's a climate activist's proposed solution</a:t>
            </a:r>
          </a:p>
        </p:txBody>
      </p:sp>
      <p:sp>
        <p:nvSpPr>
          <p:cNvPr id="278" name="Rectangle 3"/>
          <p:cNvSpPr txBox="1">
            <a:spLocks noGrp="1"/>
          </p:cNvSpPr>
          <p:nvPr>
            <p:ph type="body" idx="1"/>
          </p:nvPr>
        </p:nvSpPr>
        <p:spPr>
          <a:xfrm>
            <a:off x="139700" y="914400"/>
            <a:ext cx="90678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But climate activism is controversial, at least in the United States</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So let's go back, instead, to the type of questions economists ask, such as: </a:t>
            </a:r>
          </a:p>
          <a:p>
            <a:pPr>
              <a:tabLst>
                <a:tab pos="457200" algn="l"/>
                <a:tab pos="914400" algn="l"/>
                <a:tab pos="1371600" algn="l"/>
                <a:tab pos="1828800" algn="l"/>
                <a:tab pos="2286000" algn="l"/>
              </a:tabLst>
              <a:defRPr sz="1400" b="1">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	1) What would continued use of fossil fuels really cost?</a:t>
            </a:r>
          </a:p>
          <a:p>
            <a:pPr>
              <a:tabLst>
                <a:tab pos="457200" algn="l"/>
                <a:tab pos="914400" algn="l"/>
                <a:tab pos="1371600" algn="l"/>
                <a:tab pos="1828800" algn="l"/>
                <a:tab pos="2286000" algn="l"/>
              </a:tabLst>
              <a:defRPr sz="1100" b="1">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t>	2) What level of carbon tax would accurately recover those costs?</a:t>
            </a:r>
          </a:p>
          <a:p>
            <a:pPr>
              <a:tabLst>
                <a:tab pos="457200" algn="l"/>
                <a:tab pos="914400" algn="l"/>
                <a:tab pos="1371600" algn="l"/>
                <a:tab pos="1828800" algn="l"/>
                <a:tab pos="2286000" algn="l"/>
              </a:tabLst>
              <a:defRPr sz="2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Economists try to answer such questions through the concept of an </a:t>
            </a:r>
            <a:r>
              <a:rPr b="1">
                <a:solidFill>
                  <a:srgbClr val="FFCC00"/>
                </a:solidFill>
              </a:rPr>
              <a:t>Externality</a:t>
            </a:r>
            <a:r>
              <a:t>:</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 externality is an effect of some activity on an entity (such as a person) that is 	not party to a market transaction related to that activity.”  </a:t>
            </a:r>
            <a:r>
              <a:rPr baseline="30000"/>
              <a:t>1</a:t>
            </a:r>
          </a:p>
          <a:p>
            <a:pPr>
              <a:tabLst>
                <a:tab pos="457200" algn="l"/>
                <a:tab pos="914400" algn="l"/>
                <a:tab pos="1371600" algn="l"/>
                <a:tab pos="1828800" algn="l"/>
                <a:tab pos="2286000" algn="l"/>
              </a:tabLst>
              <a:defRPr sz="12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“In economics, an externality is the cost or benefit that affects a party who did 	not choose to incur that cost or benefit.”  </a:t>
            </a:r>
            <a:r>
              <a:rPr baseline="30000"/>
              <a:t>1</a:t>
            </a:r>
          </a:p>
          <a:p>
            <a:pPr>
              <a:tabLst>
                <a:tab pos="457200" algn="l"/>
                <a:tab pos="914400" algn="l"/>
                <a:tab pos="1371600" algn="l"/>
                <a:tab pos="1828800" algn="l"/>
                <a:tab pos="2286000" algn="l"/>
              </a:tabLst>
              <a:defRPr sz="1800">
                <a:latin typeface="+mn-lt"/>
                <a:ea typeface="+mn-ea"/>
                <a:cs typeface="+mn-cs"/>
                <a:sym typeface="Arial"/>
              </a:defRPr>
            </a:pPr>
            <a:r>
              <a:t>		</a:t>
            </a:r>
          </a:p>
          <a:p>
            <a:pPr>
              <a:tabLst>
                <a:tab pos="457200" algn="l"/>
                <a:tab pos="914400" algn="l"/>
                <a:tab pos="1371600" algn="l"/>
                <a:tab pos="1828800" algn="l"/>
                <a:tab pos="2286000" algn="l"/>
              </a:tabLst>
              <a:defRPr sz="1800">
                <a:latin typeface="+mn-lt"/>
                <a:ea typeface="+mn-ea"/>
                <a:cs typeface="+mn-cs"/>
                <a:sym typeface="Arial"/>
              </a:defRPr>
            </a:pPr>
            <a:r>
              <a:t>I.E.: </a:t>
            </a:r>
            <a:r>
              <a:rPr b="1"/>
              <a:t>The full cost of an action may NOT be represented by its market price</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 name="Rectangle 2"/>
          <p:cNvSpPr txBox="1">
            <a:spLocks noGrp="1"/>
          </p:cNvSpPr>
          <p:nvPr>
            <p:ph type="title"/>
          </p:nvPr>
        </p:nvSpPr>
        <p:spPr>
          <a:xfrm>
            <a:off x="304800" y="76200"/>
            <a:ext cx="8534400" cy="533400"/>
          </a:xfrm>
          <a:prstGeom prst="rect">
            <a:avLst/>
          </a:prstGeom>
        </p:spPr>
        <p:txBody>
          <a:bodyPr/>
          <a:lstStyle/>
          <a:p>
            <a:pPr>
              <a:defRPr sz="2000"/>
            </a:pPr>
            <a:r>
              <a:t>An </a:t>
            </a:r>
            <a:r>
              <a:rPr b="1" i="0">
                <a:latin typeface="Tahoma"/>
                <a:ea typeface="Tahoma"/>
                <a:cs typeface="Tahoma"/>
                <a:sym typeface="Tahoma"/>
              </a:rPr>
              <a:t>externality</a:t>
            </a:r>
            <a:r>
              <a:t> as defined via classic Supply and Demand curves:</a:t>
            </a:r>
          </a:p>
        </p:txBody>
      </p:sp>
      <p:sp>
        <p:nvSpPr>
          <p:cNvPr id="281" name="Rectangle 3"/>
          <p:cNvSpPr txBox="1">
            <a:spLocks noGrp="1"/>
          </p:cNvSpPr>
          <p:nvPr>
            <p:ph type="body" idx="1"/>
          </p:nvPr>
        </p:nvSpPr>
        <p:spPr>
          <a:xfrm>
            <a:off x="152400" y="685800"/>
            <a:ext cx="8763000" cy="2971800"/>
          </a:xfrm>
          <a:prstGeom prst="rect">
            <a:avLst/>
          </a:prstGeom>
        </p:spPr>
        <p:txBody>
          <a:bodyPr/>
          <a:lstStyle/>
          <a:p>
            <a:pPr>
              <a:tabLst>
                <a:tab pos="457200" algn="l"/>
                <a:tab pos="914400" algn="l"/>
                <a:tab pos="1371600" algn="l"/>
                <a:tab pos="1828800" algn="l"/>
                <a:tab pos="2286000" algn="l"/>
              </a:tabLst>
              <a:defRPr sz="1800" b="1">
                <a:solidFill>
                  <a:srgbClr val="FF0000"/>
                </a:solidFill>
                <a:latin typeface="+mn-lt"/>
                <a:ea typeface="+mn-ea"/>
                <a:cs typeface="+mn-cs"/>
                <a:sym typeface="Arial"/>
              </a:defRPr>
            </a:pPr>
            <a:r>
              <a:t>Red </a:t>
            </a:r>
            <a:r>
              <a:rPr b="0"/>
              <a:t>= </a:t>
            </a:r>
            <a:r>
              <a:t>Supply</a:t>
            </a:r>
            <a:r>
              <a:rPr b="0"/>
              <a:t> </a:t>
            </a:r>
            <a:r>
              <a:rPr b="0">
                <a:solidFill>
                  <a:srgbClr val="FFFFFF"/>
                </a:solidFill>
              </a:rPr>
              <a:t>line of quantity vs. price</a:t>
            </a:r>
          </a:p>
          <a:p>
            <a:pPr algn="r">
              <a:tabLst>
                <a:tab pos="457200" algn="l"/>
                <a:tab pos="914400" algn="l"/>
                <a:tab pos="1371600" algn="l"/>
                <a:tab pos="1828800" algn="l"/>
                <a:tab pos="2286000" algn="l"/>
              </a:tabLst>
              <a:defRPr sz="1800">
                <a:latin typeface="+mn-lt"/>
                <a:ea typeface="+mn-ea"/>
                <a:cs typeface="+mn-cs"/>
                <a:sym typeface="Arial"/>
              </a:defRPr>
            </a:pPr>
            <a:r>
              <a:t>Intersection =&gt; </a:t>
            </a:r>
            <a:r>
              <a:rPr b="1"/>
              <a:t>Market Cost</a:t>
            </a:r>
          </a:p>
          <a:p>
            <a:pPr>
              <a:tabLst>
                <a:tab pos="457200" algn="l"/>
                <a:tab pos="914400" algn="l"/>
                <a:tab pos="1371600" algn="l"/>
                <a:tab pos="1828800" algn="l"/>
                <a:tab pos="2286000" algn="l"/>
              </a:tabLst>
              <a:defRPr sz="1800" b="1">
                <a:solidFill>
                  <a:srgbClr val="00FF00"/>
                </a:solidFill>
                <a:latin typeface="+mn-lt"/>
                <a:ea typeface="+mn-ea"/>
                <a:cs typeface="+mn-cs"/>
                <a:sym typeface="Arial"/>
              </a:defRPr>
            </a:pPr>
            <a:r>
              <a:t>Green = Demand </a:t>
            </a:r>
            <a:r>
              <a:rPr b="0">
                <a:solidFill>
                  <a:srgbClr val="FFFFFF"/>
                </a:solidFill>
              </a:rPr>
              <a:t>line of quantity vs. price</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a:t>
            </a:r>
            <a:r>
              <a:rPr b="1">
                <a:solidFill>
                  <a:srgbClr val="FFCC00"/>
                </a:solidFill>
              </a:rPr>
              <a:t>Yellow = Social Marginal Cost </a:t>
            </a:r>
            <a:r>
              <a:t>= Complete cost to society vs. quantity</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Intersection of social marginal cost line and the supply line</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=&gt; More economically accurate value for true </a:t>
            </a:r>
            <a:r>
              <a:rPr b="1">
                <a:solidFill>
                  <a:srgbClr val="FFCC00"/>
                </a:solidFill>
              </a:rPr>
              <a:t>Social Cost </a:t>
            </a:r>
            <a:r>
              <a:t>of the product</a:t>
            </a:r>
          </a:p>
        </p:txBody>
      </p:sp>
      <p:grpSp>
        <p:nvGrpSpPr>
          <p:cNvPr id="286" name="Group 10"/>
          <p:cNvGrpSpPr/>
          <p:nvPr/>
        </p:nvGrpSpPr>
        <p:grpSpPr>
          <a:xfrm>
            <a:off x="152400" y="3733800"/>
            <a:ext cx="3962400" cy="2819445"/>
            <a:chOff x="0" y="0"/>
            <a:chExt cx="3962400" cy="2819444"/>
          </a:xfrm>
        </p:grpSpPr>
        <p:pic>
          <p:nvPicPr>
            <p:cNvPr id="282" name="Picture 1" descr="Picture 1"/>
            <p:cNvPicPr>
              <a:picLocks noChangeAspect="1"/>
            </p:cNvPicPr>
            <p:nvPr/>
          </p:nvPicPr>
          <p:blipFill>
            <a:blip r:embed="rId2">
              <a:extLst/>
            </a:blip>
            <a:stretch>
              <a:fillRect/>
            </a:stretch>
          </p:blipFill>
          <p:spPr>
            <a:xfrm>
              <a:off x="0" y="0"/>
              <a:ext cx="3962400" cy="2819445"/>
            </a:xfrm>
            <a:prstGeom prst="rect">
              <a:avLst/>
            </a:prstGeom>
            <a:ln w="12700" cap="flat">
              <a:noFill/>
              <a:miter lim="400000"/>
            </a:ln>
            <a:effectLst/>
          </p:spPr>
        </p:pic>
        <p:sp>
          <p:nvSpPr>
            <p:cNvPr id="283" name="Straight Connector 5"/>
            <p:cNvSpPr/>
            <p:nvPr/>
          </p:nvSpPr>
          <p:spPr>
            <a:xfrm flipV="1">
              <a:off x="1020243" y="119977"/>
              <a:ext cx="1778842" cy="1851279"/>
            </a:xfrm>
            <a:prstGeom prst="line">
              <a:avLst/>
            </a:prstGeom>
            <a:solidFill>
              <a:schemeClr val="accent1"/>
            </a:solidFill>
            <a:ln w="5715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4" name="Straight Connector 6"/>
            <p:cNvSpPr/>
            <p:nvPr/>
          </p:nvSpPr>
          <p:spPr>
            <a:xfrm flipV="1">
              <a:off x="1346863" y="401581"/>
              <a:ext cx="1706846" cy="1799624"/>
            </a:xfrm>
            <a:prstGeom prst="line">
              <a:avLst/>
            </a:prstGeom>
            <a:solidFill>
              <a:schemeClr val="accent1"/>
            </a:solidFill>
            <a:ln w="5715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 name="Straight Connector 7"/>
            <p:cNvSpPr/>
            <p:nvPr/>
          </p:nvSpPr>
          <p:spPr>
            <a:xfrm flipH="1" flipV="1">
              <a:off x="760358" y="429913"/>
              <a:ext cx="1959710" cy="1679648"/>
            </a:xfrm>
            <a:prstGeom prst="line">
              <a:avLst/>
            </a:prstGeom>
            <a:solidFill>
              <a:schemeClr val="accent1"/>
            </a:solid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87" name="Rectangle 3"/>
          <p:cNvSpPr txBox="1"/>
          <p:nvPr/>
        </p:nvSpPr>
        <p:spPr>
          <a:xfrm>
            <a:off x="4191000" y="4572000"/>
            <a:ext cx="4800600" cy="180608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Lst>
              <a:defRPr>
                <a:solidFill>
                  <a:srgbClr val="FFCC00"/>
                </a:solidFill>
                <a:effectLst>
                  <a:outerShdw blurRad="38100" dist="38100" dir="2700000" rotWithShape="0">
                    <a:srgbClr val="000000"/>
                  </a:outerShdw>
                </a:effectLst>
                <a:latin typeface="+mn-lt"/>
                <a:ea typeface="+mn-ea"/>
                <a:cs typeface="+mn-cs"/>
                <a:sym typeface="Arial"/>
              </a:defRPr>
            </a:pPr>
            <a:r>
              <a:t>Market Cost – Social Cost = Externality</a:t>
            </a:r>
            <a:endParaRPr>
              <a:solidFill>
                <a:srgbClr val="FFFFFF"/>
              </a:solidFill>
            </a:endParaRPr>
          </a:p>
          <a:p>
            <a:pPr>
              <a:spcBef>
                <a:spcPts val="400"/>
              </a:spcBef>
              <a:tabLst>
                <a:tab pos="457200" algn="l"/>
                <a:tab pos="914400" algn="l"/>
                <a:tab pos="1371600" algn="l"/>
                <a:tab pos="1828800" algn="l"/>
                <a:tab pos="2286000" algn="l"/>
              </a:tabLst>
              <a:defRPr sz="8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	</a:t>
            </a:r>
            <a:r>
              <a:rPr sz="1600"/>
              <a:t>(here there is a "negative externality")</a:t>
            </a:r>
          </a:p>
          <a:p>
            <a:pPr>
              <a:spcBef>
                <a:spcPts val="400"/>
              </a:spcBef>
              <a:tabLst>
                <a:tab pos="457200" algn="l"/>
                <a:tab pos="914400" algn="l"/>
                <a:tab pos="1371600" algn="l"/>
                <a:tab pos="1828800" algn="l"/>
                <a:tab pos="2286000" algn="l"/>
              </a:tabLst>
              <a:defRPr b="0">
                <a:solidFill>
                  <a:srgbClr val="FFCC00"/>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CC00"/>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		</a:t>
            </a:r>
          </a:p>
        </p:txBody>
      </p:sp>
      <p:sp>
        <p:nvSpPr>
          <p:cNvPr id="288" name="Right Brace 12"/>
          <p:cNvSpPr/>
          <p:nvPr/>
        </p:nvSpPr>
        <p:spPr>
          <a:xfrm>
            <a:off x="5029200" y="838200"/>
            <a:ext cx="533400" cy="762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564"/>
                  <a:pt x="10800" y="1260"/>
                </a:cubicBezTo>
                <a:lnTo>
                  <a:pt x="10800" y="9540"/>
                </a:lnTo>
                <a:cubicBezTo>
                  <a:pt x="10800" y="10236"/>
                  <a:pt x="15635" y="10800"/>
                  <a:pt x="21600" y="10800"/>
                </a:cubicBezTo>
                <a:cubicBezTo>
                  <a:pt x="15635" y="10800"/>
                  <a:pt x="10800" y="11364"/>
                  <a:pt x="10800" y="12060"/>
                </a:cubicBezTo>
                <a:lnTo>
                  <a:pt x="10800" y="20340"/>
                </a:lnTo>
                <a:cubicBezTo>
                  <a:pt x="10800" y="21036"/>
                  <a:pt x="5965" y="21600"/>
                  <a:pt x="0" y="21600"/>
                </a:cubicBezTo>
              </a:path>
            </a:pathLst>
          </a:custGeom>
          <a:ln w="38100">
            <a:solidFill>
              <a:srgbClr val="FFFFFF"/>
            </a:solidFill>
          </a:ln>
        </p:spPr>
        <p:txBody>
          <a:bodyPr lIns="45719" rIns="45719"/>
          <a:lstStyle/>
          <a:p>
            <a:pPr>
              <a:defRPr>
                <a:solidFill>
                  <a:srgbClr val="FFFFFF"/>
                </a:solidFill>
              </a:defRPr>
            </a:pPr>
            <a:endParaRP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 name="Rectangle 2"/>
          <p:cNvSpPr txBox="1">
            <a:spLocks noGrp="1"/>
          </p:cNvSpPr>
          <p:nvPr>
            <p:ph type="title"/>
          </p:nvPr>
        </p:nvSpPr>
        <p:spPr>
          <a:xfrm>
            <a:off x="152400" y="76200"/>
            <a:ext cx="8839200" cy="838200"/>
          </a:xfrm>
          <a:prstGeom prst="rect">
            <a:avLst/>
          </a:prstGeom>
        </p:spPr>
        <p:txBody>
          <a:bodyPr/>
          <a:lstStyle/>
          <a:p>
            <a:pPr>
              <a:defRPr sz="2000"/>
            </a:pPr>
            <a:r>
              <a:t>Products with </a:t>
            </a:r>
            <a:r>
              <a:rPr b="1" i="0">
                <a:latin typeface="Tahoma"/>
                <a:ea typeface="Tahoma"/>
                <a:cs typeface="Tahoma"/>
                <a:sym typeface="Tahoma"/>
              </a:rPr>
              <a:t>negative externalities </a:t>
            </a:r>
            <a:r>
              <a:t>are considered to be </a:t>
            </a:r>
            <a:r>
              <a:rPr b="1" i="0">
                <a:solidFill>
                  <a:srgbClr val="FFCC00"/>
                </a:solidFill>
                <a:latin typeface="Tahoma"/>
                <a:ea typeface="Tahoma"/>
                <a:cs typeface="Tahoma"/>
                <a:sym typeface="Tahoma"/>
              </a:rPr>
              <a:t>subsidized</a:t>
            </a:r>
            <a:r>
              <a:t> </a:t>
            </a:r>
          </a:p>
        </p:txBody>
      </p:sp>
      <p:sp>
        <p:nvSpPr>
          <p:cNvPr id="291" name="Rectangle 3"/>
          <p:cNvSpPr txBox="1">
            <a:spLocks noGrp="1"/>
          </p:cNvSpPr>
          <p:nvPr>
            <p:ph type="body" idx="1"/>
          </p:nvPr>
        </p:nvSpPr>
        <p:spPr>
          <a:xfrm>
            <a:off x="228600" y="990600"/>
            <a:ext cx="8763000" cy="56388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rPr dirty="0"/>
              <a:t>Merriam-Webster defines subsidy as:</a:t>
            </a:r>
          </a:p>
          <a:p>
            <a:pPr>
              <a:tabLst>
                <a:tab pos="457200" algn="l"/>
                <a:tab pos="914400" algn="l"/>
                <a:tab pos="1371600" algn="l"/>
                <a:tab pos="1828800" algn="l"/>
                <a:tab pos="2286000" algn="l"/>
              </a:tabLst>
              <a:defRPr sz="1000">
                <a:latin typeface="+mn-lt"/>
                <a:ea typeface="+mn-ea"/>
                <a:cs typeface="+mn-cs"/>
                <a:sym typeface="Arial"/>
              </a:defRPr>
            </a:pPr>
            <a:endParaRPr dirty="0"/>
          </a:p>
          <a:p>
            <a:pPr marL="455613" indent="-1588">
              <a:tabLst>
                <a:tab pos="457200" algn="l"/>
                <a:tab pos="914400" algn="l"/>
                <a:tab pos="1371600" algn="l"/>
                <a:tab pos="1828800" algn="l"/>
                <a:tab pos="2286000" algn="l"/>
              </a:tabLst>
              <a:defRPr sz="1800">
                <a:latin typeface="+mn-lt"/>
                <a:ea typeface="+mn-ea"/>
                <a:cs typeface="+mn-cs"/>
                <a:sym typeface="Arial"/>
              </a:defRPr>
            </a:pPr>
            <a:r>
              <a:rPr dirty="0"/>
              <a:t>“Money that is paid, usually by a government, to keep the price of a product or service low or to help a business or organization to continue to function (or) a grant by a government to a private person or company to assist an enterprise deemed advantageous to the public”</a:t>
            </a:r>
          </a:p>
          <a:p>
            <a:pPr>
              <a:tabLst>
                <a:tab pos="457200" algn="l"/>
                <a:tab pos="914400" algn="l"/>
                <a:tab pos="1371600" algn="l"/>
                <a:tab pos="1828800" algn="l"/>
                <a:tab pos="2286000" algn="l"/>
              </a:tabLst>
              <a:defRPr sz="1400">
                <a:solidFill>
                  <a:srgbClr val="FFCC00"/>
                </a:solidFill>
                <a:latin typeface="+mn-lt"/>
                <a:ea typeface="+mn-ea"/>
                <a:cs typeface="+mn-cs"/>
                <a:sym typeface="Arial"/>
              </a:defRPr>
            </a:pPr>
            <a:endParaRPr dirty="0"/>
          </a:p>
          <a:p>
            <a:pPr>
              <a:tabLst>
                <a:tab pos="457200" algn="l"/>
                <a:tab pos="914400" algn="l"/>
                <a:tab pos="1371600" algn="l"/>
                <a:tab pos="1828800" algn="l"/>
                <a:tab pos="2286000" algn="l"/>
              </a:tabLst>
              <a:defRPr sz="1800" b="1">
                <a:solidFill>
                  <a:srgbClr val="FFCC00"/>
                </a:solidFill>
                <a:latin typeface="+mn-lt"/>
                <a:ea typeface="+mn-ea"/>
                <a:cs typeface="+mn-cs"/>
                <a:sym typeface="Arial"/>
              </a:defRPr>
            </a:pPr>
            <a:r>
              <a:rPr dirty="0"/>
              <a:t>The energy industry is ABSOLUTELY RIDDLED with subsidies!</a:t>
            </a:r>
          </a:p>
          <a:p>
            <a:pPr>
              <a:tabLst>
                <a:tab pos="457200" algn="l"/>
                <a:tab pos="914400" algn="l"/>
                <a:tab pos="1371600" algn="l"/>
                <a:tab pos="1828800" algn="l"/>
                <a:tab pos="2286000" algn="l"/>
              </a:tabLst>
              <a:defRPr sz="800">
                <a:latin typeface="+mn-lt"/>
                <a:ea typeface="+mn-ea"/>
                <a:cs typeface="+mn-cs"/>
                <a:sym typeface="Arial"/>
              </a:defRPr>
            </a:pPr>
            <a:endParaRPr dirty="0"/>
          </a:p>
          <a:p>
            <a:pPr>
              <a:tabLst>
                <a:tab pos="457200" algn="l"/>
                <a:tab pos="914400" algn="l"/>
                <a:tab pos="1371600" algn="l"/>
                <a:tab pos="1828800" algn="l"/>
                <a:tab pos="2286000" algn="l"/>
              </a:tabLst>
              <a:defRPr sz="1800">
                <a:latin typeface="+mn-lt"/>
                <a:ea typeface="+mn-ea"/>
                <a:cs typeface="+mn-cs"/>
                <a:sym typeface="Arial"/>
              </a:defRPr>
            </a:pPr>
            <a:r>
              <a:rPr dirty="0"/>
              <a:t>	Some of which are well known, such as subsides for solar energy </a:t>
            </a:r>
          </a:p>
          <a:p>
            <a:pPr>
              <a:tabLst>
                <a:tab pos="457200" algn="l"/>
                <a:tab pos="914400" algn="l"/>
                <a:tab pos="1371600" algn="l"/>
                <a:tab pos="1828800" algn="l"/>
                <a:tab pos="2286000" algn="l"/>
              </a:tabLst>
              <a:defRPr sz="800">
                <a:latin typeface="+mn-lt"/>
                <a:ea typeface="+mn-ea"/>
                <a:cs typeface="+mn-cs"/>
                <a:sym typeface="Arial"/>
              </a:defRPr>
            </a:pPr>
            <a:endParaRPr dirty="0"/>
          </a:p>
          <a:p>
            <a:pPr>
              <a:tabLst>
                <a:tab pos="457200" algn="l"/>
                <a:tab pos="914400" algn="l"/>
                <a:tab pos="1371600" algn="l"/>
                <a:tab pos="1828800" algn="l"/>
                <a:tab pos="2286000" algn="l"/>
              </a:tabLst>
              <a:defRPr sz="1800">
                <a:latin typeface="+mn-lt"/>
                <a:ea typeface="+mn-ea"/>
                <a:cs typeface="+mn-cs"/>
                <a:sym typeface="Arial"/>
              </a:defRPr>
            </a:pPr>
            <a:r>
              <a:rPr dirty="0"/>
              <a:t>	Some of which are hidden, such as </a:t>
            </a:r>
            <a:r>
              <a:rPr b="1" dirty="0"/>
              <a:t>huge</a:t>
            </a:r>
            <a:r>
              <a:rPr dirty="0"/>
              <a:t> tax breaks for fossil fuel production</a:t>
            </a:r>
          </a:p>
          <a:p>
            <a:pPr>
              <a:spcBef>
                <a:spcPts val="300"/>
              </a:spcBef>
              <a:tabLst>
                <a:tab pos="457200" algn="l"/>
                <a:tab pos="914400" algn="l"/>
                <a:tab pos="1371600" algn="l"/>
                <a:tab pos="1828800" algn="l"/>
                <a:tab pos="2286000" algn="l"/>
              </a:tabLst>
              <a:defRPr sz="1400">
                <a:latin typeface="+mn-lt"/>
                <a:ea typeface="+mn-ea"/>
                <a:cs typeface="+mn-cs"/>
                <a:sym typeface="Arial"/>
              </a:defRPr>
            </a:pPr>
            <a:r>
              <a:rPr dirty="0"/>
              <a:t>	</a:t>
            </a:r>
          </a:p>
          <a:p>
            <a:pPr>
              <a:tabLst>
                <a:tab pos="457200" algn="l"/>
                <a:tab pos="914400" algn="l"/>
                <a:tab pos="1371600" algn="l"/>
                <a:tab pos="1828800" algn="l"/>
                <a:tab pos="2286000" algn="l"/>
              </a:tabLst>
              <a:defRPr sz="1800">
                <a:latin typeface="+mn-lt"/>
                <a:ea typeface="+mn-ea"/>
                <a:cs typeface="+mn-cs"/>
                <a:sym typeface="Arial"/>
              </a:defRPr>
            </a:pPr>
            <a:r>
              <a:rPr dirty="0"/>
              <a:t>And then there are a raft of ongoing, non-governmental, subsides</a:t>
            </a:r>
          </a:p>
          <a:p>
            <a:pPr>
              <a:tabLst>
                <a:tab pos="457200" algn="l"/>
                <a:tab pos="914400" algn="l"/>
                <a:tab pos="1371600" algn="l"/>
                <a:tab pos="1828800" algn="l"/>
                <a:tab pos="2286000" algn="l"/>
              </a:tabLst>
              <a:defRPr sz="800">
                <a:latin typeface="+mn-lt"/>
                <a:ea typeface="+mn-ea"/>
                <a:cs typeface="+mn-cs"/>
                <a:sym typeface="Arial"/>
              </a:defRPr>
            </a:pPr>
            <a:endParaRPr dirty="0"/>
          </a:p>
          <a:p>
            <a:pPr>
              <a:tabLst>
                <a:tab pos="457200" algn="l"/>
                <a:tab pos="914400" algn="l"/>
                <a:tab pos="1371600" algn="l"/>
                <a:tab pos="1828800" algn="l"/>
                <a:tab pos="2286000" algn="l"/>
              </a:tabLst>
              <a:defRPr sz="1800">
                <a:latin typeface="+mn-lt"/>
                <a:ea typeface="+mn-ea"/>
                <a:cs typeface="+mn-cs"/>
                <a:sym typeface="Arial"/>
              </a:defRPr>
            </a:pPr>
            <a:r>
              <a:rPr dirty="0"/>
              <a:t>	Such as allowing industries to pollute the air</a:t>
            </a:r>
          </a:p>
          <a:p>
            <a:pPr>
              <a:tabLst>
                <a:tab pos="457200" algn="l"/>
                <a:tab pos="914400" algn="l"/>
                <a:tab pos="1371600" algn="l"/>
                <a:tab pos="1828800" algn="l"/>
                <a:tab pos="2286000" algn="l"/>
              </a:tabLst>
              <a:defRPr sz="1000">
                <a:latin typeface="+mn-lt"/>
                <a:ea typeface="+mn-ea"/>
                <a:cs typeface="+mn-cs"/>
                <a:sym typeface="Arial"/>
              </a:defRPr>
            </a:pPr>
            <a:endParaRPr dirty="0"/>
          </a:p>
          <a:p>
            <a:pPr>
              <a:tabLst>
                <a:tab pos="457200" algn="l"/>
                <a:tab pos="914400" algn="l"/>
                <a:tab pos="1371600" algn="l"/>
                <a:tab pos="1828800" algn="l"/>
                <a:tab pos="2286000" algn="l"/>
              </a:tabLst>
              <a:defRPr sz="1800">
                <a:latin typeface="+mn-lt"/>
                <a:ea typeface="+mn-ea"/>
                <a:cs typeface="+mn-cs"/>
                <a:sym typeface="Arial"/>
              </a:defRPr>
            </a:pPr>
            <a:r>
              <a:rPr dirty="0"/>
              <a:t>		without paying for that pollution's health and environmental costs</a:t>
            </a:r>
          </a:p>
          <a:p>
            <a:pPr>
              <a:tabLst>
                <a:tab pos="457200" algn="l"/>
                <a:tab pos="914400" algn="l"/>
                <a:tab pos="1371600" algn="l"/>
                <a:tab pos="1828800" algn="l"/>
                <a:tab pos="2286000" algn="l"/>
              </a:tabLst>
              <a:defRPr sz="1000">
                <a:latin typeface="+mn-lt"/>
                <a:ea typeface="+mn-ea"/>
                <a:cs typeface="+mn-cs"/>
                <a:sym typeface="Arial"/>
              </a:defRPr>
            </a:pPr>
            <a:endParaRPr dirty="0"/>
          </a:p>
          <a:p>
            <a:pPr>
              <a:tabLst>
                <a:tab pos="457200" algn="l"/>
                <a:tab pos="914400" algn="l"/>
                <a:tab pos="1371600" algn="l"/>
                <a:tab pos="1828800" algn="l"/>
                <a:tab pos="2286000" algn="l"/>
              </a:tabLst>
              <a:defRPr sz="1800">
                <a:latin typeface="+mn-lt"/>
                <a:ea typeface="+mn-ea"/>
                <a:cs typeface="+mn-cs"/>
                <a:sym typeface="Arial"/>
              </a:defRPr>
            </a:pPr>
            <a:r>
              <a:rPr dirty="0"/>
              <a:t>And lurking subsidies, such as not charging them for future costs of sea level rise</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https://www.imf.org/external/pubs/ft/wp/2015/wp15105.pdf</a:t>
            </a:r>
          </a:p>
        </p:txBody>
      </p:sp>
      <p:sp>
        <p:nvSpPr>
          <p:cNvPr id="294" name="Rectangle 2"/>
          <p:cNvSpPr txBox="1">
            <a:spLocks noGrp="1"/>
          </p:cNvSpPr>
          <p:nvPr>
            <p:ph type="title"/>
          </p:nvPr>
        </p:nvSpPr>
        <p:spPr>
          <a:xfrm>
            <a:off x="0" y="76200"/>
            <a:ext cx="9144000" cy="838200"/>
          </a:xfrm>
          <a:prstGeom prst="rect">
            <a:avLst/>
          </a:prstGeom>
        </p:spPr>
        <p:txBody>
          <a:bodyPr/>
          <a:lstStyle/>
          <a:p>
            <a:pPr>
              <a:defRPr sz="2000"/>
            </a:pPr>
            <a:r>
              <a:t>Economists believe that </a:t>
            </a:r>
            <a:r>
              <a:rPr b="1" i="0">
                <a:latin typeface="Tahoma"/>
                <a:ea typeface="Tahoma"/>
                <a:cs typeface="Tahoma"/>
                <a:sym typeface="Tahoma"/>
              </a:rPr>
              <a:t>subsidies</a:t>
            </a:r>
            <a:r>
              <a:t> effectively subvert the economic system</a:t>
            </a:r>
          </a:p>
        </p:txBody>
      </p:sp>
      <p:sp>
        <p:nvSpPr>
          <p:cNvPr id="295" name="Rectangle 3"/>
          <p:cNvSpPr txBox="1">
            <a:spLocks noGrp="1"/>
          </p:cNvSpPr>
          <p:nvPr>
            <p:ph type="body" idx="1"/>
          </p:nvPr>
        </p:nvSpPr>
        <p:spPr>
          <a:xfrm>
            <a:off x="152400" y="990600"/>
            <a:ext cx="8915400" cy="54102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Leading them to take the lead in trying identify </a:t>
            </a:r>
            <a:r>
              <a:rPr b="1"/>
              <a:t>all</a:t>
            </a:r>
            <a:r>
              <a:t> such energy industry subsidies </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 example of which was the 2015 International Monetary Fund publication:</a:t>
            </a:r>
          </a:p>
          <a:p>
            <a:pPr>
              <a:tabLst>
                <a:tab pos="457200" algn="l"/>
                <a:tab pos="914400" algn="l"/>
                <a:tab pos="1371600" algn="l"/>
                <a:tab pos="1828800" algn="l"/>
                <a:tab pos="2286000" algn="l"/>
              </a:tabLst>
              <a:defRPr sz="1200">
                <a:latin typeface="+mn-lt"/>
                <a:ea typeface="+mn-ea"/>
                <a:cs typeface="+mn-cs"/>
                <a:sym typeface="Arial"/>
              </a:defRPr>
            </a:pPr>
            <a:endParaRPr/>
          </a:p>
          <a:p>
            <a:pPr algn="ctr">
              <a:tabLst>
                <a:tab pos="457200" algn="l"/>
                <a:tab pos="914400" algn="l"/>
                <a:tab pos="1371600" algn="l"/>
                <a:tab pos="1828800" algn="l"/>
                <a:tab pos="2286000" algn="l"/>
              </a:tabLst>
              <a:defRPr sz="1800">
                <a:latin typeface="+mn-lt"/>
                <a:ea typeface="+mn-ea"/>
                <a:cs typeface="+mn-cs"/>
                <a:sym typeface="Arial"/>
              </a:defRPr>
            </a:pPr>
            <a:r>
              <a:t>"IMF Working Paper: How Large Are Global Subsidies?" </a:t>
            </a:r>
            <a:r>
              <a:rPr baseline="30000"/>
              <a:t>1</a:t>
            </a:r>
          </a:p>
          <a:p>
            <a:pPr>
              <a:tabLst>
                <a:tab pos="457200" algn="l"/>
                <a:tab pos="914400" algn="l"/>
                <a:tab pos="1371600" algn="l"/>
                <a:tab pos="1828800" algn="l"/>
                <a:tab pos="2286000" algn="l"/>
              </a:tabLst>
              <a:defRPr sz="1800" baseline="30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Which concluded that, worldwide:</a:t>
            </a:r>
          </a:p>
          <a:p>
            <a:pPr>
              <a:tabLst>
                <a:tab pos="457200" algn="l"/>
                <a:tab pos="914400" algn="l"/>
                <a:tab pos="1371600" algn="l"/>
                <a:tab pos="1828800" algn="l"/>
                <a:tab pos="2286000" algn="l"/>
              </a:tabLst>
              <a:defRPr sz="900">
                <a:latin typeface="+mn-lt"/>
                <a:ea typeface="+mn-ea"/>
                <a:cs typeface="+mn-cs"/>
                <a:sym typeface="Arial"/>
              </a:defRPr>
            </a:pPr>
            <a:endParaRP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Fossil fuels receive a $5.3 trillion annual subsidy = 6.5% of global GDP</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of that, only $500 billion came via </a:t>
            </a:r>
            <a:r>
              <a:rPr b="1"/>
              <a:t>explicit</a:t>
            </a:r>
            <a:r>
              <a:t> government spending &amp; tax-breaks</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economist's refer to as being: </a:t>
            </a:r>
            <a:r>
              <a:rPr b="1">
                <a:solidFill>
                  <a:srgbClr val="FFCC00"/>
                </a:solidFill>
              </a:rPr>
              <a:t>Pre-tax subsidies</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The much, much larger, but hidden, balance came from:</a:t>
            </a:r>
            <a:endParaRPr b="1">
              <a:solidFill>
                <a:srgbClr val="FFCC00"/>
              </a:solidFill>
            </a:endParaRPr>
          </a:p>
          <a:p>
            <a:pPr>
              <a:tabLst>
                <a:tab pos="457200" algn="l"/>
                <a:tab pos="914400" algn="l"/>
                <a:tab pos="1371600" algn="l"/>
                <a:tab pos="1828800" algn="l"/>
                <a:tab pos="2286000" algn="l"/>
              </a:tabLst>
              <a:defRPr sz="1000" b="1">
                <a:solidFill>
                  <a:srgbClr val="FFCC00"/>
                </a:solidFill>
                <a:latin typeface="+mn-lt"/>
                <a:ea typeface="+mn-ea"/>
                <a:cs typeface="+mn-cs"/>
                <a:sym typeface="Arial"/>
              </a:defRPr>
            </a:pPr>
            <a:endParaRP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Post-tax subsidies = "failure to internalize negative externalities"</a:t>
            </a:r>
          </a:p>
          <a:p>
            <a:pPr>
              <a:tabLst>
                <a:tab pos="457200" algn="l"/>
                <a:tab pos="914400" algn="l"/>
                <a:tab pos="1371600" algn="l"/>
                <a:tab pos="1828800" algn="l"/>
                <a:tab pos="2286000" algn="l"/>
              </a:tabLst>
              <a:defRPr sz="900" b="1">
                <a:solidFill>
                  <a:srgbClr val="FFCC00"/>
                </a:solidFill>
                <a:latin typeface="+mn-lt"/>
                <a:ea typeface="+mn-ea"/>
                <a:cs typeface="+mn-cs"/>
                <a:sym typeface="Arial"/>
              </a:defRPr>
            </a:pPr>
            <a:endParaRPr/>
          </a:p>
          <a:p>
            <a:pPr algn="ctr">
              <a:tabLst>
                <a:tab pos="457200" algn="l"/>
                <a:tab pos="914400" algn="l"/>
                <a:tab pos="1371600" algn="l"/>
                <a:tab pos="1828800" algn="l"/>
                <a:tab pos="2286000" algn="l"/>
              </a:tabLst>
              <a:defRPr sz="1800">
                <a:solidFill>
                  <a:srgbClr val="FFCC00"/>
                </a:solidFill>
                <a:latin typeface="+mn-lt"/>
                <a:ea typeface="+mn-ea"/>
                <a:cs typeface="+mn-cs"/>
                <a:sym typeface="Arial"/>
              </a:defRPr>
            </a:pPr>
            <a:r>
              <a:t>= Not taking product's full impacts (and thus true costs) into account</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 name="Rectangle 2"/>
          <p:cNvSpPr txBox="1">
            <a:spLocks noGrp="1"/>
          </p:cNvSpPr>
          <p:nvPr>
            <p:ph type="title"/>
          </p:nvPr>
        </p:nvSpPr>
        <p:spPr>
          <a:xfrm>
            <a:off x="0" y="76200"/>
            <a:ext cx="9144000" cy="533400"/>
          </a:xfrm>
          <a:prstGeom prst="rect">
            <a:avLst/>
          </a:prstGeom>
        </p:spPr>
        <p:txBody>
          <a:bodyPr/>
          <a:lstStyle/>
          <a:p>
            <a:r>
              <a:t>Economists argue that all such "</a:t>
            </a:r>
            <a:r>
              <a:rPr>
                <a:solidFill>
                  <a:srgbClr val="FFCC00"/>
                </a:solidFill>
              </a:rPr>
              <a:t>Externalities should be Internalized!</a:t>
            </a:r>
            <a:r>
              <a:t>"</a:t>
            </a:r>
          </a:p>
        </p:txBody>
      </p:sp>
      <p:sp>
        <p:nvSpPr>
          <p:cNvPr id="298" name="Rectangle 3"/>
          <p:cNvSpPr txBox="1">
            <a:spLocks noGrp="1"/>
          </p:cNvSpPr>
          <p:nvPr>
            <p:ph type="body" idx="1"/>
          </p:nvPr>
        </p:nvSpPr>
        <p:spPr>
          <a:xfrm>
            <a:off x="228600" y="762000"/>
            <a:ext cx="8915400" cy="6096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Which, translating into English, seems to mean that they should be eliminated</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a:ln w="9524">
                  <a:solidFill>
                    <a:srgbClr val="00FF00"/>
                  </a:solidFill>
                </a:ln>
              </a:rPr>
              <a:t>Green</a:t>
            </a:r>
            <a:r>
              <a:t> "Supply – Private Marginal Cost" line would then RISE to overlay	</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a:ln w="9524">
                  <a:solidFill>
                    <a:srgbClr val="FFCC00"/>
                  </a:solidFill>
                </a:ln>
              </a:rPr>
              <a:t>Yellow</a:t>
            </a:r>
            <a:r>
              <a:t> "Social Marginal Cost" line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=&gt; </a:t>
            </a:r>
            <a:r>
              <a:rPr b="1">
                <a:solidFill>
                  <a:srgbClr val="FFCC00"/>
                </a:solidFill>
              </a:rPr>
              <a:t>A simple, but now accurate, Supply vs. Demand problem</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Or, falling into geek-speak, we would do away with </a:t>
            </a:r>
            <a:r>
              <a:rPr b="1"/>
              <a:t>G I G O</a:t>
            </a:r>
            <a:r>
              <a:t>:</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"Garbage in" (misinformation) =&gt; "garbage out" (inefficient economic solutions)</a:t>
            </a:r>
          </a:p>
        </p:txBody>
      </p:sp>
      <p:pic>
        <p:nvPicPr>
          <p:cNvPr id="299" name="Picture 4" descr="Picture 4"/>
          <p:cNvPicPr>
            <a:picLocks noChangeAspect="1"/>
          </p:cNvPicPr>
          <p:nvPr/>
        </p:nvPicPr>
        <p:blipFill>
          <a:blip r:embed="rId2">
            <a:extLst/>
          </a:blip>
          <a:stretch>
            <a:fillRect/>
          </a:stretch>
        </p:blipFill>
        <p:spPr>
          <a:xfrm>
            <a:off x="2438400" y="2819400"/>
            <a:ext cx="3962400" cy="2819445"/>
          </a:xfrm>
          <a:prstGeom prst="rect">
            <a:avLst/>
          </a:prstGeom>
          <a:ln w="12700">
            <a:miter lim="400000"/>
          </a:ln>
        </p:spPr>
      </p:pic>
      <p:sp>
        <p:nvSpPr>
          <p:cNvPr id="300" name="Straight Connector 5"/>
          <p:cNvSpPr/>
          <p:nvPr/>
        </p:nvSpPr>
        <p:spPr>
          <a:xfrm flipV="1">
            <a:off x="3458644" y="2939376"/>
            <a:ext cx="1778843" cy="1851280"/>
          </a:xfrm>
          <a:prstGeom prst="line">
            <a:avLst/>
          </a:prstGeom>
          <a:solidFill>
            <a:schemeClr val="accent1"/>
          </a:solidFill>
          <a:ln w="57150">
            <a:solidFill>
              <a:srgbClr val="FFCC00"/>
            </a:solidFill>
          </a:ln>
        </p:spPr>
        <p:txBody>
          <a:bodyPr lIns="45719" rIns="45719"/>
          <a:lstStyle/>
          <a:p>
            <a:pPr>
              <a:defRPr>
                <a:solidFill>
                  <a:srgbClr val="FFFFFF"/>
                </a:solidFill>
              </a:defRPr>
            </a:pPr>
            <a:endParaRPr/>
          </a:p>
        </p:txBody>
      </p:sp>
      <p:sp>
        <p:nvSpPr>
          <p:cNvPr id="301" name="Straight Connector 6"/>
          <p:cNvSpPr/>
          <p:nvPr/>
        </p:nvSpPr>
        <p:spPr>
          <a:xfrm flipV="1">
            <a:off x="3785263" y="3220982"/>
            <a:ext cx="1706846" cy="1799622"/>
          </a:xfrm>
          <a:prstGeom prst="line">
            <a:avLst/>
          </a:prstGeom>
          <a:solidFill>
            <a:schemeClr val="accent1"/>
          </a:solidFill>
          <a:ln w="57150">
            <a:solidFill>
              <a:srgbClr val="00FF00"/>
            </a:solidFill>
          </a:ln>
        </p:spPr>
        <p:txBody>
          <a:bodyPr lIns="45719" rIns="45719"/>
          <a:lstStyle/>
          <a:p>
            <a:pPr>
              <a:defRPr>
                <a:solidFill>
                  <a:srgbClr val="FFFFFF"/>
                </a:solidFill>
              </a:defRPr>
            </a:pPr>
            <a:endParaRPr/>
          </a:p>
        </p:txBody>
      </p:sp>
      <p:sp>
        <p:nvSpPr>
          <p:cNvPr id="302" name="Straight Connector 7"/>
          <p:cNvSpPr/>
          <p:nvPr/>
        </p:nvSpPr>
        <p:spPr>
          <a:xfrm flipH="1" flipV="1">
            <a:off x="3198758" y="3249312"/>
            <a:ext cx="1959711" cy="1679648"/>
          </a:xfrm>
          <a:prstGeom prst="line">
            <a:avLst/>
          </a:prstGeom>
          <a:solidFill>
            <a:schemeClr val="accent1"/>
          </a:solidFill>
          <a:ln w="57150">
            <a:solidFill>
              <a:srgbClr val="FF0000"/>
            </a:solidFill>
          </a:ln>
        </p:spPr>
        <p:txBody>
          <a:bodyPr lIns="45719" rIns="45719"/>
          <a:lstStyle/>
          <a:p>
            <a:pPr>
              <a:defRPr>
                <a:solidFill>
                  <a:srgbClr val="FFFFFF"/>
                </a:solidFill>
              </a:defRPr>
            </a:pPr>
            <a:endParaRPr/>
          </a:p>
        </p:txBody>
      </p:sp>
      <p:sp>
        <p:nvSpPr>
          <p:cNvPr id="303" name="Straight Connector 8"/>
          <p:cNvSpPr/>
          <p:nvPr/>
        </p:nvSpPr>
        <p:spPr>
          <a:xfrm>
            <a:off x="3785263" y="4487204"/>
            <a:ext cx="24737" cy="389596"/>
          </a:xfrm>
          <a:prstGeom prst="line">
            <a:avLst/>
          </a:prstGeom>
          <a:solidFill>
            <a:schemeClr val="accent1"/>
          </a:solidFill>
          <a:ln w="57150">
            <a:solidFill>
              <a:srgbClr val="00FF00"/>
            </a:solidFill>
            <a:headEnd type="triangle"/>
          </a:ln>
        </p:spPr>
        <p:txBody>
          <a:bodyPr lIns="45719" rIns="45719"/>
          <a:lstStyle/>
          <a:p>
            <a:pPr>
              <a:defRPr>
                <a:solidFill>
                  <a:srgbClr val="FFFFFF"/>
                </a:solidFill>
              </a:defRPr>
            </a:pPr>
            <a:endParaRPr/>
          </a:p>
        </p:txBody>
      </p:sp>
      <p:sp>
        <p:nvSpPr>
          <p:cNvPr id="304" name="Straight Connector 10"/>
          <p:cNvSpPr/>
          <p:nvPr/>
        </p:nvSpPr>
        <p:spPr>
          <a:xfrm>
            <a:off x="4274212" y="3987672"/>
            <a:ext cx="24737" cy="389596"/>
          </a:xfrm>
          <a:prstGeom prst="line">
            <a:avLst/>
          </a:prstGeom>
          <a:solidFill>
            <a:schemeClr val="accent1"/>
          </a:solidFill>
          <a:ln w="57150">
            <a:solidFill>
              <a:srgbClr val="00FF00"/>
            </a:solidFill>
            <a:headEnd type="triangle"/>
          </a:ln>
        </p:spPr>
        <p:txBody>
          <a:bodyPr lIns="45719" rIns="45719"/>
          <a:lstStyle/>
          <a:p>
            <a:pPr>
              <a:defRPr>
                <a:solidFill>
                  <a:srgbClr val="FFFFFF"/>
                </a:solidFill>
              </a:defRPr>
            </a:pPr>
            <a:endParaRPr/>
          </a:p>
        </p:txBody>
      </p:sp>
      <p:sp>
        <p:nvSpPr>
          <p:cNvPr id="305" name="Straight Connector 11"/>
          <p:cNvSpPr/>
          <p:nvPr/>
        </p:nvSpPr>
        <p:spPr>
          <a:xfrm>
            <a:off x="4720829" y="3498855"/>
            <a:ext cx="24737" cy="389596"/>
          </a:xfrm>
          <a:prstGeom prst="line">
            <a:avLst/>
          </a:prstGeom>
          <a:solidFill>
            <a:schemeClr val="accent1"/>
          </a:solidFill>
          <a:ln w="57150">
            <a:solidFill>
              <a:srgbClr val="00FF00"/>
            </a:solidFill>
            <a:headEnd type="triangle"/>
          </a:ln>
        </p:spPr>
        <p:txBody>
          <a:bodyPr lIns="45719" rIns="45719"/>
          <a:lstStyle/>
          <a:p>
            <a:pPr>
              <a:defRPr>
                <a:solidFill>
                  <a:srgbClr val="FFFFFF"/>
                </a:solidFill>
              </a:defRPr>
            </a:pPr>
            <a:endParaRPr/>
          </a:p>
        </p:txBody>
      </p:sp>
      <p:sp>
        <p:nvSpPr>
          <p:cNvPr id="306" name="Straight Connector 12"/>
          <p:cNvSpPr/>
          <p:nvPr/>
        </p:nvSpPr>
        <p:spPr>
          <a:xfrm>
            <a:off x="5243646" y="2997204"/>
            <a:ext cx="24737" cy="389596"/>
          </a:xfrm>
          <a:prstGeom prst="line">
            <a:avLst/>
          </a:prstGeom>
          <a:solidFill>
            <a:schemeClr val="accent1"/>
          </a:solidFill>
          <a:ln w="57150">
            <a:solidFill>
              <a:srgbClr val="00FF00"/>
            </a:solidFill>
            <a:headEnd type="triangle"/>
          </a:ln>
        </p:spPr>
        <p:txBody>
          <a:bodyPr lIns="45719" rIns="45719"/>
          <a:lstStyle/>
          <a:p>
            <a:pPr>
              <a:defRPr>
                <a:solidFill>
                  <a:srgbClr val="FFFFFF"/>
                </a:solidFill>
              </a:defRPr>
            </a:pPr>
            <a:endParaRP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 name="Rectangle 2"/>
          <p:cNvSpPr txBox="1">
            <a:spLocks noGrp="1"/>
          </p:cNvSpPr>
          <p:nvPr>
            <p:ph type="title"/>
          </p:nvPr>
        </p:nvSpPr>
        <p:spPr>
          <a:xfrm>
            <a:off x="0" y="76200"/>
            <a:ext cx="9144000" cy="685800"/>
          </a:xfrm>
          <a:prstGeom prst="rect">
            <a:avLst/>
          </a:prstGeom>
        </p:spPr>
        <p:txBody>
          <a:bodyPr/>
          <a:lstStyle/>
          <a:p>
            <a:r>
              <a:t>What does IMF identify as (largely invisible) "post-tax" externalities?</a:t>
            </a:r>
          </a:p>
        </p:txBody>
      </p:sp>
      <p:sp>
        <p:nvSpPr>
          <p:cNvPr id="309" name="Rectangle 3"/>
          <p:cNvSpPr txBox="1">
            <a:spLocks noGrp="1"/>
          </p:cNvSpPr>
          <p:nvPr>
            <p:ph type="body" idx="1"/>
          </p:nvPr>
        </p:nvSpPr>
        <p:spPr>
          <a:xfrm>
            <a:off x="152400" y="990600"/>
            <a:ext cx="89154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It's tally of negative externalities due to fossil fuels: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Global Warming </a:t>
            </a:r>
            <a:r>
              <a:t>= $219.19 billion</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Local Air Pollution </a:t>
            </a:r>
            <a:r>
              <a:t>= $206.56 billion</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Congestion</a:t>
            </a:r>
            <a:r>
              <a:t> = $147.10 billion</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Accidents</a:t>
            </a:r>
            <a:r>
              <a:t> = $58.26 billion</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Road Damage </a:t>
            </a:r>
            <a:r>
              <a:t>= $9.48 billion</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Forgone Consumption Tax Revenue </a:t>
            </a:r>
            <a:r>
              <a:t>= $45.32 billion</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Or, for the U.S. alone (per year):</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00"/>
                </a:solidFill>
              </a:rPr>
              <a:t>(Visible) Pre-Tax U.S. Fossil-Fuel Subsidies = $13.29 billion</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00"/>
                </a:solidFill>
              </a:rPr>
              <a:t>(Largely invisible) Post-Tax U.S. Fossil Fuel Subsidies = $699.18 billion</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 name="Rectangle 2"/>
          <p:cNvSpPr txBox="1">
            <a:spLocks noGrp="1"/>
          </p:cNvSpPr>
          <p:nvPr>
            <p:ph type="title"/>
          </p:nvPr>
        </p:nvSpPr>
        <p:spPr>
          <a:xfrm>
            <a:off x="304800" y="76200"/>
            <a:ext cx="8534400" cy="685800"/>
          </a:xfrm>
          <a:prstGeom prst="rect">
            <a:avLst/>
          </a:prstGeom>
        </p:spPr>
        <p:txBody>
          <a:bodyPr/>
          <a:lstStyle/>
          <a:p>
            <a:r>
              <a:t>But how do we ensure that anything is now actually </a:t>
            </a:r>
            <a:r>
              <a:rPr b="1" i="0">
                <a:latin typeface="Tahoma"/>
                <a:ea typeface="Tahoma"/>
                <a:cs typeface="Tahoma"/>
                <a:sym typeface="Tahoma"/>
              </a:rPr>
              <a:t>DONE</a:t>
            </a:r>
            <a:r>
              <a:t>?</a:t>
            </a:r>
          </a:p>
        </p:txBody>
      </p:sp>
      <p:sp>
        <p:nvSpPr>
          <p:cNvPr id="125" name="Rectangle 3"/>
          <p:cNvSpPr txBox="1">
            <a:spLocks noGrp="1"/>
          </p:cNvSpPr>
          <p:nvPr>
            <p:ph type="body" idx="1"/>
          </p:nvPr>
        </p:nvSpPr>
        <p:spPr>
          <a:xfrm>
            <a:off x="228600" y="914400"/>
            <a:ext cx="8915400" cy="5777151"/>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In his book's final brief chapter, David's closing admonitions were:</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	1) "</a:t>
            </a:r>
            <a:r>
              <a:rPr b="1"/>
              <a:t>Stop saying NO and start saying YES" </a:t>
            </a:r>
            <a:r>
              <a:t>(to specific energy alternatives)</a:t>
            </a:r>
            <a:endParaRPr sz="1000"/>
          </a:p>
          <a:p>
            <a:pPr>
              <a:tabLst>
                <a:tab pos="457200" algn="l"/>
                <a:tab pos="914400" algn="l"/>
                <a:tab pos="1371600" algn="l"/>
                <a:tab pos="1828800" algn="l"/>
                <a:tab pos="2286000" algn="l"/>
              </a:tabLst>
              <a:defRPr sz="1400">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	2) Craft your chosen alternatives into "</a:t>
            </a:r>
            <a:r>
              <a:rPr b="1"/>
              <a:t>A plan that adds up"</a:t>
            </a:r>
          </a:p>
          <a:p>
            <a:pPr>
              <a:tabLst>
                <a:tab pos="457200" algn="l"/>
                <a:tab pos="914400" algn="l"/>
                <a:tab pos="1371600" algn="l"/>
                <a:tab pos="1828800" algn="l"/>
                <a:tab pos="2286000" algn="l"/>
              </a:tabLst>
              <a:defRPr sz="1400">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	3) And then </a:t>
            </a:r>
            <a:r>
              <a:rPr b="1"/>
              <a:t>"Tell all your political representatives"</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2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lgn="ctr">
              <a:tabLst>
                <a:tab pos="457200" algn="l"/>
                <a:tab pos="914400" algn="l"/>
                <a:tab pos="1371600" algn="l"/>
                <a:tab pos="1828800" algn="l"/>
                <a:tab pos="2286000" algn="l"/>
              </a:tabLst>
              <a:defRPr sz="1800">
                <a:latin typeface="+mn-lt"/>
                <a:ea typeface="+mn-ea"/>
                <a:cs typeface="+mn-cs"/>
                <a:sym typeface="Arial"/>
              </a:defRPr>
            </a:pPr>
            <a:r>
              <a:t>I echo David's sentiment, but am increasing troubled with his 3</a:t>
            </a:r>
            <a:r>
              <a:rPr baseline="30000"/>
              <a:t>rd</a:t>
            </a:r>
            <a:r>
              <a:t> recommendation</a:t>
            </a:r>
          </a:p>
        </p:txBody>
      </p:sp>
      <p:pic>
        <p:nvPicPr>
          <p:cNvPr id="126" name="Picture 5" descr="Picture 5"/>
          <p:cNvPicPr>
            <a:picLocks noChangeAspect="1"/>
          </p:cNvPicPr>
          <p:nvPr/>
        </p:nvPicPr>
        <p:blipFill>
          <a:blip r:embed="rId2">
            <a:extLst/>
          </a:blip>
          <a:stretch>
            <a:fillRect/>
          </a:stretch>
        </p:blipFill>
        <p:spPr>
          <a:xfrm>
            <a:off x="3351534" y="3352800"/>
            <a:ext cx="2114631" cy="2438400"/>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 name="Rectangle 2"/>
          <p:cNvSpPr txBox="1">
            <a:spLocks noGrp="1"/>
          </p:cNvSpPr>
          <p:nvPr>
            <p:ph type="title"/>
          </p:nvPr>
        </p:nvSpPr>
        <p:spPr>
          <a:xfrm>
            <a:off x="0" y="152400"/>
            <a:ext cx="9144000" cy="838200"/>
          </a:xfrm>
          <a:prstGeom prst="rect">
            <a:avLst/>
          </a:prstGeom>
        </p:spPr>
        <p:txBody>
          <a:bodyPr/>
          <a:lstStyle/>
          <a:p>
            <a:pPr defTabSz="841247">
              <a:defRPr sz="1840">
                <a:solidFill>
                  <a:srgbClr val="FFE25C"/>
                </a:solidFill>
                <a:effectLst>
                  <a:outerShdw blurRad="35052" dist="35052" dir="2700000" rotWithShape="0">
                    <a:srgbClr val="000000"/>
                  </a:outerShdw>
                </a:effectLst>
              </a:defRPr>
            </a:pPr>
            <a:r>
              <a:t>But critical IMF data was drawn from an almost inaccessible OECD report </a:t>
            </a:r>
            <a:r>
              <a:rPr sz="2576"/>
              <a:t> </a:t>
            </a:r>
            <a:br>
              <a:rPr sz="2576"/>
            </a:br>
            <a:r>
              <a:rPr sz="736"/>
              <a:t/>
            </a:r>
            <a:br>
              <a:rPr sz="736"/>
            </a:br>
            <a:r>
              <a:rPr b="1"/>
              <a:t>We wanted to see the source data!</a:t>
            </a:r>
          </a:p>
        </p:txBody>
      </p:sp>
      <p:sp>
        <p:nvSpPr>
          <p:cNvPr id="312" name="Rectangle 3"/>
          <p:cNvSpPr txBox="1">
            <a:spLocks noGrp="1"/>
          </p:cNvSpPr>
          <p:nvPr>
            <p:ph type="body" idx="1"/>
          </p:nvPr>
        </p:nvSpPr>
        <p:spPr>
          <a:xfrm>
            <a:off x="228600" y="1143000"/>
            <a:ext cx="8763000" cy="60198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Luckily, it turns out that economists are really bugged by "negative externalities"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Because they subvert the "invisible hand's" generation of economic solutions!</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Economists have thus studied energy's negative externalities for ~ two decades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they have generated a large and accessible body of (pre-IMF) research</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about both </a:t>
            </a:r>
            <a:r>
              <a:rPr b="1"/>
              <a:t>past AND future </a:t>
            </a:r>
            <a:r>
              <a:t>hidden costs of fossil fuels </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Further, they used this research to compute the </a:t>
            </a:r>
            <a:r>
              <a:rPr b="1">
                <a:solidFill>
                  <a:srgbClr val="FFCC00"/>
                </a:solidFill>
              </a:rPr>
              <a:t>Social Cost of Carbon (SCC),</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ideally, should now be added to the cost of fossil fuels</a:t>
            </a:r>
          </a:p>
          <a:p>
            <a:pPr>
              <a:tabLst>
                <a:tab pos="457200" algn="l"/>
                <a:tab pos="914400" algn="l"/>
                <a:tab pos="1371600" algn="l"/>
                <a:tab pos="1828800" algn="l"/>
                <a:tab pos="2286000" algn="l"/>
              </a:tabLst>
              <a:defRPr sz="800">
                <a:latin typeface="+mn-lt"/>
                <a:ea typeface="+mn-ea"/>
                <a:cs typeface="+mn-cs"/>
                <a:sym typeface="Arial"/>
              </a:defRPr>
            </a:pPr>
            <a:endParaRPr/>
          </a:p>
          <a:p>
            <a:pPr algn="ctr">
              <a:tabLst>
                <a:tab pos="457200" algn="l"/>
                <a:tab pos="914400" algn="l"/>
                <a:tab pos="1371600" algn="l"/>
                <a:tab pos="1828800" algn="l"/>
                <a:tab pos="2286000" algn="l"/>
              </a:tabLst>
              <a:defRPr sz="1800">
                <a:latin typeface="+mn-lt"/>
                <a:ea typeface="+mn-ea"/>
                <a:cs typeface="+mn-cs"/>
                <a:sym typeface="Arial"/>
              </a:defRPr>
            </a:pPr>
            <a:r>
              <a:t>= Which we could now do by imposing a carbon tax!</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But what is this social cost of carbon (as estimated by economists)?</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Wikipedia cites it as $48 / tonne C  (=&gt; </a:t>
            </a:r>
            <a:r>
              <a:rPr b="1">
                <a:solidFill>
                  <a:srgbClr val="FFCC00"/>
                </a:solidFill>
              </a:rPr>
              <a:t>$12 / tonne CO</a:t>
            </a:r>
            <a:r>
              <a:rPr b="1" baseline="-25000">
                <a:solidFill>
                  <a:srgbClr val="FFCC00"/>
                </a:solidFill>
              </a:rPr>
              <a:t>2</a:t>
            </a:r>
            <a:r>
              <a:t>)</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00"/>
                </a:solidFill>
              </a:rPr>
              <a:t>MUCH less than the behavior-modifying tax we discussed earlier!</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 name="Rectangle 2"/>
          <p:cNvSpPr txBox="1">
            <a:spLocks noGrp="1"/>
          </p:cNvSpPr>
          <p:nvPr>
            <p:ph type="title"/>
          </p:nvPr>
        </p:nvSpPr>
        <p:spPr>
          <a:xfrm>
            <a:off x="304800" y="76200"/>
            <a:ext cx="8534400" cy="609600"/>
          </a:xfrm>
          <a:prstGeom prst="rect">
            <a:avLst/>
          </a:prstGeom>
        </p:spPr>
        <p:txBody>
          <a:bodyPr/>
          <a:lstStyle>
            <a:lvl1pPr>
              <a:defRPr sz="2000"/>
            </a:lvl1pPr>
          </a:lstStyle>
          <a:p>
            <a:r>
              <a:t>So would our earlier "effective" carbon tax = An economic travesty?</a:t>
            </a:r>
          </a:p>
        </p:txBody>
      </p:sp>
      <p:sp>
        <p:nvSpPr>
          <p:cNvPr id="315" name="Rectangle 3"/>
          <p:cNvSpPr txBox="1">
            <a:spLocks noGrp="1"/>
          </p:cNvSpPr>
          <p:nvPr>
            <p:ph type="body" idx="1"/>
          </p:nvPr>
        </p:nvSpPr>
        <p:spPr>
          <a:xfrm>
            <a:off x="228600" y="838200"/>
            <a:ext cx="8915400" cy="60198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We found that a 50-100 $/tonne CO</a:t>
            </a:r>
            <a:r>
              <a:rPr baseline="-25000"/>
              <a:t>2</a:t>
            </a:r>
            <a:r>
              <a:t> tax would strongly curtail carbon emissions</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But if true societal cost of those carbon emissions is 12 $/tonne CO</a:t>
            </a:r>
            <a:r>
              <a:rPr baseline="-25000"/>
              <a:t>2</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We'd be grossly distorting the operation of the economic system</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=&gt; Inefficiencies, waste, unnecessary pain &amp; suffering, etc.</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b="1">
                <a:latin typeface="+mn-lt"/>
                <a:ea typeface="+mn-ea"/>
                <a:cs typeface="+mn-cs"/>
                <a:sym typeface="Arial"/>
              </a:defRPr>
            </a:pPr>
            <a:r>
              <a:t>So let's look at how economists came up with 12$/tonne CO</a:t>
            </a:r>
            <a:r>
              <a:rPr baseline="-25000"/>
              <a:t>2</a:t>
            </a:r>
            <a:r>
              <a:t> figure:</a:t>
            </a:r>
            <a:endParaRPr baseline="-25000"/>
          </a:p>
          <a:p>
            <a:pPr>
              <a:tabLst>
                <a:tab pos="457200" algn="l"/>
                <a:tab pos="914400" algn="l"/>
                <a:tab pos="1371600" algn="l"/>
                <a:tab pos="1828800" algn="l"/>
                <a:tab pos="2286000" algn="l"/>
              </a:tabLst>
              <a:defRPr sz="900" baseline="-25000">
                <a:latin typeface="+mn-lt"/>
                <a:ea typeface="+mn-ea"/>
                <a:cs typeface="+mn-cs"/>
                <a:sym typeface="Arial"/>
              </a:defRPr>
            </a:pPr>
            <a:endParaRPr/>
          </a:p>
          <a:p>
            <a:pPr>
              <a:tabLst>
                <a:tab pos="457200" algn="l"/>
                <a:tab pos="914400" algn="l"/>
                <a:tab pos="1371600" algn="l"/>
                <a:tab pos="1828800" algn="l"/>
                <a:tab pos="2286000" algn="l"/>
              </a:tabLst>
              <a:defRPr sz="1800" baseline="-25000">
                <a:latin typeface="+mn-lt"/>
                <a:ea typeface="+mn-ea"/>
                <a:cs typeface="+mn-cs"/>
                <a:sym typeface="Arial"/>
              </a:defRPr>
            </a:pPr>
            <a:r>
              <a:t>	</a:t>
            </a:r>
            <a:r>
              <a:rPr baseline="0"/>
              <a:t>Wikipedia cites key publication with first author identified as "Yoh"</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Who turns out to be head of the IPCC committee that compiled the study</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Key work cited in that study is by </a:t>
            </a:r>
            <a:r>
              <a:rPr b="1">
                <a:solidFill>
                  <a:srgbClr val="FFCC00"/>
                </a:solidFill>
              </a:rPr>
              <a:t>German economist R.S.J. Tol </a:t>
            </a:r>
            <a:r>
              <a:t>who:</a:t>
            </a:r>
          </a:p>
          <a:p>
            <a:pPr>
              <a:tabLst>
                <a:tab pos="457200" algn="l"/>
                <a:tab pos="914400" algn="l"/>
                <a:tab pos="1371600" algn="l"/>
                <a:tab pos="1828800" algn="l"/>
                <a:tab pos="2286000" algn="l"/>
              </a:tabLst>
              <a:defRPr sz="1000" b="1">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1) </a:t>
            </a:r>
            <a:r>
              <a:rPr b="1"/>
              <a:t>FIRST</a:t>
            </a:r>
            <a:r>
              <a:t> did his own research on Social Cost of Carbon (~ 1995-2005) </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2) </a:t>
            </a:r>
            <a:r>
              <a:rPr b="1"/>
              <a:t>THEN</a:t>
            </a:r>
            <a:r>
              <a:t> reviewed the SCC work of </a:t>
            </a:r>
            <a:r>
              <a:rPr b="1"/>
              <a:t>dozens of other economists</a:t>
            </a:r>
            <a:r>
              <a:t> </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a:solidFill>
                  <a:srgbClr val="FFCC00"/>
                </a:solidFill>
              </a:rPr>
              <a:t>Both roles AND their timing turn out to be very important!</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 name="Rectangle 5"/>
          <p:cNvSpPr txBox="1"/>
          <p:nvPr/>
        </p:nvSpPr>
        <p:spPr>
          <a:xfrm>
            <a:off x="6858000" y="2342420"/>
            <a:ext cx="2133600" cy="7976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http://www.copenhagenconsensus.com/sites/default/files/climate_change.pdf</a:t>
            </a:r>
          </a:p>
        </p:txBody>
      </p:sp>
      <p:sp>
        <p:nvSpPr>
          <p:cNvPr id="318" name="Rectangle 2"/>
          <p:cNvSpPr txBox="1">
            <a:spLocks noGrp="1"/>
          </p:cNvSpPr>
          <p:nvPr>
            <p:ph type="title"/>
          </p:nvPr>
        </p:nvSpPr>
        <p:spPr>
          <a:xfrm>
            <a:off x="0" y="76200"/>
            <a:ext cx="9144000" cy="685800"/>
          </a:xfrm>
          <a:prstGeom prst="rect">
            <a:avLst/>
          </a:prstGeom>
        </p:spPr>
        <p:txBody>
          <a:bodyPr/>
          <a:lstStyle/>
          <a:p>
            <a:r>
              <a:t>Tol's summary of a SCC computations by all economists</a:t>
            </a:r>
          </a:p>
        </p:txBody>
      </p:sp>
      <p:sp>
        <p:nvSpPr>
          <p:cNvPr id="319" name="Rectangle 3"/>
          <p:cNvSpPr txBox="1">
            <a:spLocks noGrp="1"/>
          </p:cNvSpPr>
          <p:nvPr>
            <p:ph type="body" sz="half" idx="1"/>
          </p:nvPr>
        </p:nvSpPr>
        <p:spPr>
          <a:xfrm>
            <a:off x="228600" y="4648200"/>
            <a:ext cx="8686800" cy="20574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Things economists think could </a:t>
            </a:r>
            <a:r>
              <a:rPr b="1"/>
              <a:t>benefit</a:t>
            </a:r>
            <a:r>
              <a:t> from climate change: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sz="1600" b="1">
                <a:solidFill>
                  <a:srgbClr val="69AF16"/>
                </a:solidFill>
              </a:rPr>
              <a:t>Agriculture (1900-2100), </a:t>
            </a:r>
            <a:r>
              <a:rPr sz="1600" b="1">
                <a:solidFill>
                  <a:srgbClr val="B02B35"/>
                </a:solidFill>
              </a:rPr>
              <a:t>Energy (&lt; 2025), </a:t>
            </a:r>
            <a:r>
              <a:rPr sz="1600" b="1">
                <a:solidFill>
                  <a:srgbClr val="FF8000"/>
                </a:solidFill>
              </a:rPr>
              <a:t>Health (most of 1900-2100)</a:t>
            </a:r>
            <a:endParaRPr b="1">
              <a:solidFill>
                <a:srgbClr val="FF8000"/>
              </a:solidFill>
            </a:endParaRP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Things economists think could be hurt by climate change:</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b="1">
                <a:latin typeface="+mn-lt"/>
                <a:ea typeface="+mn-ea"/>
                <a:cs typeface="+mn-cs"/>
                <a:sym typeface="Arial"/>
              </a:defRPr>
            </a:pPr>
            <a:r>
              <a:t>	</a:t>
            </a:r>
            <a:r>
              <a:rPr sz="1600">
                <a:solidFill>
                  <a:srgbClr val="B02B35"/>
                </a:solidFill>
              </a:rPr>
              <a:t>Energy (&gt; 2025), </a:t>
            </a:r>
            <a:r>
              <a:rPr sz="1600">
                <a:solidFill>
                  <a:srgbClr val="FF0000"/>
                </a:solidFill>
              </a:rPr>
              <a:t>Ecosystems (post ~ 2000)</a:t>
            </a:r>
            <a:r>
              <a:rPr sz="1600">
                <a:solidFill>
                  <a:srgbClr val="B02B35"/>
                </a:solidFill>
              </a:rPr>
              <a:t>, </a:t>
            </a:r>
            <a:r>
              <a:rPr sz="1600">
                <a:solidFill>
                  <a:srgbClr val="0A85FF"/>
                </a:solidFill>
              </a:rPr>
              <a:t>Sea Level Rise (1900-2000)</a:t>
            </a:r>
          </a:p>
        </p:txBody>
      </p:sp>
      <p:grpSp>
        <p:nvGrpSpPr>
          <p:cNvPr id="325" name="Group 10"/>
          <p:cNvGrpSpPr/>
          <p:nvPr/>
        </p:nvGrpSpPr>
        <p:grpSpPr>
          <a:xfrm>
            <a:off x="1679231" y="1447800"/>
            <a:ext cx="5178770" cy="3048001"/>
            <a:chOff x="0" y="0"/>
            <a:chExt cx="5178769" cy="3048000"/>
          </a:xfrm>
        </p:grpSpPr>
        <p:grpSp>
          <p:nvGrpSpPr>
            <p:cNvPr id="323" name="Group 8"/>
            <p:cNvGrpSpPr/>
            <p:nvPr/>
          </p:nvGrpSpPr>
          <p:grpSpPr>
            <a:xfrm>
              <a:off x="0" y="0"/>
              <a:ext cx="5178770" cy="3048001"/>
              <a:chOff x="0" y="0"/>
              <a:chExt cx="5178769" cy="3048000"/>
            </a:xfrm>
          </p:grpSpPr>
          <p:pic>
            <p:nvPicPr>
              <p:cNvPr id="320" name="Picture 5" descr="Picture 5"/>
              <p:cNvPicPr>
                <a:picLocks noChangeAspect="1"/>
              </p:cNvPicPr>
              <p:nvPr/>
            </p:nvPicPr>
            <p:blipFill>
              <a:blip r:embed="rId2">
                <a:extLst/>
              </a:blip>
              <a:stretch>
                <a:fillRect/>
              </a:stretch>
            </p:blipFill>
            <p:spPr>
              <a:xfrm>
                <a:off x="0" y="0"/>
                <a:ext cx="5178770" cy="3048000"/>
              </a:xfrm>
              <a:prstGeom prst="rect">
                <a:avLst/>
              </a:prstGeom>
              <a:ln w="12700" cap="flat">
                <a:noFill/>
                <a:miter lim="400000"/>
              </a:ln>
              <a:effectLst/>
            </p:spPr>
          </p:pic>
          <p:sp>
            <p:nvSpPr>
              <p:cNvPr id="321" name="TextBox 6"/>
              <p:cNvSpPr txBox="1"/>
              <p:nvPr/>
            </p:nvSpPr>
            <p:spPr>
              <a:xfrm rot="16200000">
                <a:off x="-1294539" y="1439981"/>
                <a:ext cx="2908699" cy="3073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b="0">
                    <a:solidFill>
                      <a:srgbClr val="2B5481"/>
                    </a:solidFill>
                  </a:defRPr>
                </a:lvl1pPr>
              </a:lstStyle>
              <a:p>
                <a:r>
                  <a:t>Percent of Gross Domestic Product</a:t>
                </a:r>
              </a:p>
            </p:txBody>
          </p:sp>
          <p:sp>
            <p:nvSpPr>
              <p:cNvPr id="322" name="Rectangle 7"/>
              <p:cNvSpPr/>
              <p:nvPr/>
            </p:nvSpPr>
            <p:spPr>
              <a:xfrm>
                <a:off x="305575" y="1236295"/>
                <a:ext cx="172786" cy="548498"/>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24" name="TextBox 9"/>
            <p:cNvSpPr txBox="1"/>
            <p:nvPr/>
          </p:nvSpPr>
          <p:spPr>
            <a:xfrm>
              <a:off x="1309260" y="2629647"/>
              <a:ext cx="3191964" cy="3327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600" b="0">
                  <a:solidFill>
                    <a:srgbClr val="001A33"/>
                  </a:solidFill>
                </a:defRPr>
              </a:lvl1pPr>
            </a:lstStyle>
            <a:p>
              <a:r>
                <a:t>Versus year (1900 – 2100)</a:t>
              </a:r>
            </a:p>
          </p:txBody>
        </p:sp>
      </p:grpSp>
      <p:sp>
        <p:nvSpPr>
          <p:cNvPr id="326" name="Rectangle 3"/>
          <p:cNvSpPr txBox="1"/>
          <p:nvPr/>
        </p:nvSpPr>
        <p:spPr>
          <a:xfrm>
            <a:off x="304800" y="914400"/>
            <a:ext cx="8686800" cy="35066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lvl1pPr>
          </a:lstStyle>
          <a:p>
            <a:r>
              <a:t>Components of SCC, expressed as percentages of Gross Domestic Product:</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8" name="Rectangle 5"/>
          <p:cNvSpPr txBox="1"/>
          <p:nvPr/>
        </p:nvSpPr>
        <p:spPr>
          <a:xfrm>
            <a:off x="304800" y="6494489"/>
            <a:ext cx="8534400" cy="22698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spcBef>
                <a:spcPts val="200"/>
              </a:spcBef>
              <a:tabLst>
                <a:tab pos="457200" algn="l"/>
                <a:tab pos="914400" algn="l"/>
                <a:tab pos="1371600" algn="l"/>
                <a:tab pos="1828800" algn="l"/>
                <a:tab pos="2286000" algn="l"/>
              </a:tabLst>
              <a:defRPr sz="1000" b="0" i="1">
                <a:solidFill>
                  <a:schemeClr val="accent1"/>
                </a:solidFill>
                <a:effectLst>
                  <a:outerShdw blurRad="38100" dist="38100" dir="2700000" rotWithShape="0">
                    <a:srgbClr val="000000"/>
                  </a:outerShdw>
                </a:effectLst>
                <a:latin typeface="+mn-lt"/>
                <a:ea typeface="+mn-ea"/>
                <a:cs typeface="+mn-cs"/>
                <a:sym typeface="Arial"/>
              </a:defRPr>
            </a:lvl1pPr>
          </a:lstStyle>
          <a:p>
            <a:r>
              <a:t>1) Estimates of the Damage Costs of Climate Change, Environmental and Resource Economics 21, pp. 135-160 (2002)</a:t>
            </a:r>
          </a:p>
        </p:txBody>
      </p:sp>
      <p:sp>
        <p:nvSpPr>
          <p:cNvPr id="329" name="Rectangle 2"/>
          <p:cNvSpPr txBox="1">
            <a:spLocks noGrp="1"/>
          </p:cNvSpPr>
          <p:nvPr>
            <p:ph type="title"/>
          </p:nvPr>
        </p:nvSpPr>
        <p:spPr>
          <a:xfrm>
            <a:off x="0" y="76200"/>
            <a:ext cx="9144000" cy="685800"/>
          </a:xfrm>
          <a:prstGeom prst="rect">
            <a:avLst/>
          </a:prstGeom>
        </p:spPr>
        <p:txBody>
          <a:bodyPr/>
          <a:lstStyle/>
          <a:p>
            <a:r>
              <a:t>The economists' reasoning: </a:t>
            </a:r>
            <a:r>
              <a:rPr baseline="30000"/>
              <a:t>1</a:t>
            </a:r>
          </a:p>
        </p:txBody>
      </p:sp>
      <p:sp>
        <p:nvSpPr>
          <p:cNvPr id="330" name="Rectangle 3"/>
          <p:cNvSpPr txBox="1"/>
          <p:nvPr/>
        </p:nvSpPr>
        <p:spPr>
          <a:xfrm>
            <a:off x="304800" y="914400"/>
            <a:ext cx="8686800" cy="534404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Lst>
              <a:defRPr>
                <a:solidFill>
                  <a:srgbClr val="69AF16"/>
                </a:solidFill>
                <a:latin typeface="+mn-lt"/>
                <a:ea typeface="+mn-ea"/>
                <a:cs typeface="+mn-cs"/>
                <a:sym typeface="Arial"/>
              </a:defRPr>
            </a:pPr>
            <a:r>
              <a:t>Agriculture</a:t>
            </a:r>
            <a:r>
              <a:rPr b="0">
                <a:solidFill>
                  <a:srgbClr val="FFFFFF"/>
                </a:solidFill>
                <a:effectLst>
                  <a:outerShdw blurRad="38100" dist="38100" dir="2700000" rotWithShape="0">
                    <a:srgbClr val="000000"/>
                  </a:outerShdw>
                </a:effectLst>
              </a:rPr>
              <a:t> benefits because plants grow better with more CO</a:t>
            </a:r>
            <a:r>
              <a:rPr b="0" baseline="-25000">
                <a:solidFill>
                  <a:srgbClr val="FFFFFF"/>
                </a:solidFill>
                <a:effectLst>
                  <a:outerShdw blurRad="38100" dist="38100" dir="2700000" rotWithShape="0">
                    <a:srgbClr val="000000"/>
                  </a:outerShdw>
                </a:effectLst>
              </a:rPr>
              <a:t>2</a:t>
            </a:r>
            <a:r>
              <a:rPr b="0">
                <a:solidFill>
                  <a:srgbClr val="FFFFFF"/>
                </a:solidFill>
                <a:effectLst>
                  <a:outerShdw blurRad="38100" dist="38100" dir="2700000" rotWithShape="0">
                    <a:srgbClr val="000000"/>
                  </a:outerShdw>
                </a:effectLst>
              </a:rPr>
              <a:t> to consume</a:t>
            </a:r>
            <a:endParaRPr>
              <a:solidFill>
                <a:srgbClr val="FFFFFF"/>
              </a:solidFill>
            </a:endParaRPr>
          </a:p>
          <a:p>
            <a:pPr>
              <a:spcBef>
                <a:spcPts val="400"/>
              </a:spcBef>
              <a:tabLst>
                <a:tab pos="457200" algn="l"/>
                <a:tab pos="914400" algn="l"/>
                <a:tab pos="1371600" algn="l"/>
                <a:tab pos="1828800" algn="l"/>
                <a:tab pos="2286000" algn="l"/>
              </a:tabLst>
              <a:defRPr sz="9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	</a:t>
            </a:r>
            <a:r>
              <a:rPr b="1"/>
              <a:t>Until late this century </a:t>
            </a:r>
            <a:r>
              <a:t>when heating + drought knock back their growth</a:t>
            </a:r>
          </a:p>
          <a:p>
            <a:pPr>
              <a:spcBef>
                <a:spcPts val="400"/>
              </a:spcBef>
              <a:tabLst>
                <a:tab pos="4572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a:solidFill>
                  <a:srgbClr val="B02B35"/>
                </a:solidFill>
                <a:effectLst>
                  <a:outerShdw blurRad="38100" dist="38100" dir="2700000" rotWithShape="0">
                    <a:srgbClr val="000000"/>
                  </a:outerShdw>
                </a:effectLst>
                <a:latin typeface="+mn-lt"/>
                <a:ea typeface="+mn-ea"/>
                <a:cs typeface="+mn-cs"/>
                <a:sym typeface="Arial"/>
              </a:defRPr>
            </a:pPr>
            <a:r>
              <a:t>Energy</a:t>
            </a:r>
            <a:r>
              <a:rPr b="0">
                <a:solidFill>
                  <a:srgbClr val="FFFFFF"/>
                </a:solidFill>
              </a:rPr>
              <a:t> consumption </a:t>
            </a:r>
            <a:r>
              <a:rPr>
                <a:solidFill>
                  <a:srgbClr val="FFFFFF"/>
                </a:solidFill>
              </a:rPr>
              <a:t>initially drops </a:t>
            </a:r>
            <a:r>
              <a:rPr b="0">
                <a:solidFill>
                  <a:srgbClr val="FFFFFF"/>
                </a:solidFill>
              </a:rPr>
              <a:t>because of its decreased use for heating</a:t>
            </a:r>
            <a:endParaRPr>
              <a:solidFill>
                <a:srgbClr val="FFFFFF"/>
              </a:solidFill>
            </a:endParaRPr>
          </a:p>
          <a:p>
            <a:pPr>
              <a:spcBef>
                <a:spcPts val="400"/>
              </a:spcBef>
              <a:tabLst>
                <a:tab pos="457200" algn="l"/>
                <a:tab pos="914400" algn="l"/>
                <a:tab pos="1371600" algn="l"/>
                <a:tab pos="1828800" algn="l"/>
                <a:tab pos="2286000" algn="l"/>
              </a:tabLst>
              <a:defRPr sz="9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	</a:t>
            </a:r>
            <a:r>
              <a:rPr b="1"/>
              <a:t>Until ~2025 </a:t>
            </a:r>
            <a:r>
              <a:t>when warming </a:t>
            </a:r>
            <a:r>
              <a:rPr b="1"/>
              <a:t>massively increases </a:t>
            </a:r>
            <a:r>
              <a:t>air-conditioning energy</a:t>
            </a:r>
          </a:p>
          <a:p>
            <a:pPr>
              <a:spcBef>
                <a:spcPts val="400"/>
              </a:spcBef>
              <a:tabLst>
                <a:tab pos="4572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a:solidFill>
                  <a:srgbClr val="FF8000"/>
                </a:solidFill>
                <a:effectLst>
                  <a:outerShdw blurRad="38100" dist="38100" dir="2700000" rotWithShape="0">
                    <a:srgbClr val="000000"/>
                  </a:outerShdw>
                </a:effectLst>
                <a:latin typeface="+mn-lt"/>
                <a:ea typeface="+mn-ea"/>
                <a:cs typeface="+mn-cs"/>
                <a:sym typeface="Arial"/>
              </a:defRPr>
            </a:pPr>
            <a:r>
              <a:t>Health</a:t>
            </a:r>
            <a:r>
              <a:rPr b="0"/>
              <a:t> </a:t>
            </a:r>
            <a:r>
              <a:rPr b="0">
                <a:solidFill>
                  <a:srgbClr val="FFFFFF"/>
                </a:solidFill>
              </a:rPr>
              <a:t>benefits from decreased impact of tropical diseases such as</a:t>
            </a:r>
            <a:endParaRPr>
              <a:solidFill>
                <a:srgbClr val="FFFFFF"/>
              </a:solidFill>
            </a:endParaRPr>
          </a:p>
          <a:p>
            <a:pPr>
              <a:spcBef>
                <a:spcPts val="400"/>
              </a:spcBef>
              <a:tabLst>
                <a:tab pos="457200" algn="l"/>
                <a:tab pos="914400" algn="l"/>
                <a:tab pos="1371600" algn="l"/>
                <a:tab pos="1828800" algn="l"/>
                <a:tab pos="2286000" algn="l"/>
              </a:tabLst>
              <a:defRPr sz="10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	Malaria, Dengue Fever . . . as jungles and wetlands dry out </a:t>
            </a:r>
          </a:p>
          <a:p>
            <a:pPr>
              <a:spcBef>
                <a:spcPts val="400"/>
              </a:spcBef>
              <a:tabLst>
                <a:tab pos="4572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a:solidFill>
                  <a:srgbClr val="FF0000"/>
                </a:solidFill>
                <a:latin typeface="+mn-lt"/>
                <a:ea typeface="+mn-ea"/>
                <a:cs typeface="+mn-cs"/>
                <a:sym typeface="Arial"/>
              </a:defRPr>
            </a:pPr>
            <a:r>
              <a:t>Ecosystems </a:t>
            </a:r>
            <a:r>
              <a:rPr b="0">
                <a:solidFill>
                  <a:srgbClr val="FFFFFF"/>
                </a:solidFill>
              </a:rPr>
              <a:t>are damaged from ~2000 onward, </a:t>
            </a:r>
            <a:endParaRPr>
              <a:solidFill>
                <a:srgbClr val="FFFFFF"/>
              </a:solidFill>
            </a:endParaRPr>
          </a:p>
          <a:p>
            <a:pPr>
              <a:spcBef>
                <a:spcPts val="400"/>
              </a:spcBef>
              <a:tabLst>
                <a:tab pos="457200" algn="l"/>
                <a:tab pos="914400" algn="l"/>
                <a:tab pos="1371600" algn="l"/>
                <a:tab pos="1828800" algn="l"/>
                <a:tab pos="2286000" algn="l"/>
              </a:tabLst>
              <a:defRPr sz="1000" b="0">
                <a:solidFill>
                  <a:srgbClr val="FFFFFF"/>
                </a:solidFill>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latin typeface="+mn-lt"/>
                <a:ea typeface="+mn-ea"/>
                <a:cs typeface="+mn-cs"/>
                <a:sym typeface="Arial"/>
              </a:defRPr>
            </a:pPr>
            <a:r>
              <a:t>	But financial impact is miniscule compared to benefits above</a:t>
            </a:r>
            <a:endParaRPr>
              <a:effectLst>
                <a:outerShdw blurRad="38100" dist="38100" dir="2700000" rotWithShape="0">
                  <a:srgbClr val="000000"/>
                </a:outerShdw>
              </a:effectLst>
            </a:endParaRPr>
          </a:p>
          <a:p>
            <a:pPr>
              <a:spcBef>
                <a:spcPts val="400"/>
              </a:spcBef>
              <a:tabLst>
                <a:tab pos="4572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a:solidFill>
                  <a:srgbClr val="0A85FF"/>
                </a:solidFill>
                <a:latin typeface="+mn-lt"/>
                <a:ea typeface="+mn-ea"/>
                <a:cs typeface="+mn-cs"/>
                <a:sym typeface="Arial"/>
              </a:defRPr>
            </a:pPr>
            <a:r>
              <a:t>Sea Level Rise </a:t>
            </a:r>
            <a:r>
              <a:rPr b="0">
                <a:solidFill>
                  <a:srgbClr val="FFFFFF"/>
                </a:solidFill>
                <a:effectLst>
                  <a:outerShdw blurRad="38100" dist="38100" dir="2700000" rotWithShape="0">
                    <a:srgbClr val="000000"/>
                  </a:outerShdw>
                </a:effectLst>
              </a:rPr>
              <a:t>costs are similarly minimal</a:t>
            </a:r>
            <a:endParaRPr>
              <a:solidFill>
                <a:srgbClr val="FFFFFF"/>
              </a:solidFill>
            </a:endParaRPr>
          </a:p>
          <a:p>
            <a:pPr>
              <a:spcBef>
                <a:spcPts val="400"/>
              </a:spcBef>
              <a:tabLst>
                <a:tab pos="457200" algn="l"/>
                <a:tab pos="914400" algn="l"/>
                <a:tab pos="1371600" algn="l"/>
                <a:tab pos="1828800" algn="l"/>
                <a:tab pos="2286000" algn="l"/>
              </a:tabLst>
              <a:defRPr sz="8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	Actually thought to be smaller in 21</a:t>
            </a:r>
            <a:r>
              <a:rPr baseline="30000"/>
              <a:t>st</a:t>
            </a:r>
            <a:r>
              <a:t> century then in mid 20</a:t>
            </a:r>
            <a:r>
              <a:rPr baseline="30000"/>
              <a:t>th</a:t>
            </a:r>
            <a:r>
              <a:t> century!</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http://www.copenhagenconsensus.com/sites/default/files/climate_change.pdf</a:t>
            </a:r>
          </a:p>
        </p:txBody>
      </p:sp>
      <p:sp>
        <p:nvSpPr>
          <p:cNvPr id="333" name="Rectangle 2"/>
          <p:cNvSpPr txBox="1">
            <a:spLocks noGrp="1"/>
          </p:cNvSpPr>
          <p:nvPr>
            <p:ph type="title"/>
          </p:nvPr>
        </p:nvSpPr>
        <p:spPr>
          <a:xfrm>
            <a:off x="304800" y="76200"/>
            <a:ext cx="8534400" cy="533400"/>
          </a:xfrm>
          <a:prstGeom prst="rect">
            <a:avLst/>
          </a:prstGeom>
        </p:spPr>
        <p:txBody>
          <a:bodyPr/>
          <a:lstStyle/>
          <a:p>
            <a:r>
              <a:t>Do you have problems with any of that?</a:t>
            </a:r>
          </a:p>
        </p:txBody>
      </p:sp>
      <p:grpSp>
        <p:nvGrpSpPr>
          <p:cNvPr id="348" name="Group 23"/>
          <p:cNvGrpSpPr/>
          <p:nvPr/>
        </p:nvGrpSpPr>
        <p:grpSpPr>
          <a:xfrm>
            <a:off x="914400" y="1981200"/>
            <a:ext cx="7010400" cy="4343401"/>
            <a:chOff x="0" y="0"/>
            <a:chExt cx="7010400" cy="4343400"/>
          </a:xfrm>
        </p:grpSpPr>
        <p:sp>
          <p:nvSpPr>
            <p:cNvPr id="334" name="Rectangle 22"/>
            <p:cNvSpPr/>
            <p:nvPr/>
          </p:nvSpPr>
          <p:spPr>
            <a:xfrm>
              <a:off x="0" y="0"/>
              <a:ext cx="7010400" cy="4343400"/>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341" name="Group 12"/>
            <p:cNvGrpSpPr/>
            <p:nvPr/>
          </p:nvGrpSpPr>
          <p:grpSpPr>
            <a:xfrm>
              <a:off x="289088" y="22273"/>
              <a:ext cx="6435329" cy="4321128"/>
              <a:chOff x="0" y="0"/>
              <a:chExt cx="6435328" cy="4321126"/>
            </a:xfrm>
          </p:grpSpPr>
          <p:pic>
            <p:nvPicPr>
              <p:cNvPr id="335" name="Picture 5" descr="Picture 5"/>
              <p:cNvPicPr>
                <a:picLocks noChangeAspect="1"/>
              </p:cNvPicPr>
              <p:nvPr/>
            </p:nvPicPr>
            <p:blipFill>
              <a:blip r:embed="rId2">
                <a:extLst/>
              </a:blip>
              <a:stretch>
                <a:fillRect/>
              </a:stretch>
            </p:blipFill>
            <p:spPr>
              <a:xfrm>
                <a:off x="0" y="0"/>
                <a:ext cx="6435329" cy="4321127"/>
              </a:xfrm>
              <a:prstGeom prst="rect">
                <a:avLst/>
              </a:prstGeom>
              <a:ln w="12700" cap="flat">
                <a:noFill/>
                <a:miter lim="400000"/>
              </a:ln>
              <a:effectLst/>
            </p:spPr>
          </p:pic>
          <p:sp>
            <p:nvSpPr>
              <p:cNvPr id="336" name="TextBox 7"/>
              <p:cNvSpPr txBox="1"/>
              <p:nvPr/>
            </p:nvSpPr>
            <p:spPr>
              <a:xfrm>
                <a:off x="3324519" y="311833"/>
                <a:ext cx="1517715" cy="2692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1200">
                    <a:solidFill>
                      <a:srgbClr val="000000"/>
                    </a:solidFill>
                  </a:defRPr>
                </a:lvl1pPr>
              </a:lstStyle>
              <a:p>
                <a:r>
                  <a:t>&lt;= Average </a:t>
                </a:r>
              </a:p>
            </p:txBody>
          </p:sp>
          <p:sp>
            <p:nvSpPr>
              <p:cNvPr id="337" name="TextBox 8"/>
              <p:cNvSpPr txBox="1"/>
              <p:nvPr/>
            </p:nvSpPr>
            <p:spPr>
              <a:xfrm>
                <a:off x="3035430" y="1581442"/>
                <a:ext cx="1445444" cy="2692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1200">
                    <a:solidFill>
                      <a:srgbClr val="008040"/>
                    </a:solidFill>
                  </a:defRPr>
                </a:lvl1pPr>
              </a:lstStyle>
              <a:p>
                <a:r>
                  <a:t>Maximum =&gt;</a:t>
                </a:r>
              </a:p>
            </p:txBody>
          </p:sp>
          <p:sp>
            <p:nvSpPr>
              <p:cNvPr id="338" name="TextBox 9"/>
              <p:cNvSpPr txBox="1"/>
              <p:nvPr/>
            </p:nvSpPr>
            <p:spPr>
              <a:xfrm>
                <a:off x="3541336" y="2516945"/>
                <a:ext cx="1445444" cy="2692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1200">
                    <a:solidFill>
                      <a:srgbClr val="C30202"/>
                    </a:solidFill>
                  </a:defRPr>
                </a:lvl1pPr>
              </a:lstStyle>
              <a:p>
                <a:r>
                  <a:t>Minimum =&gt;</a:t>
                </a:r>
              </a:p>
            </p:txBody>
          </p:sp>
          <p:sp>
            <p:nvSpPr>
              <p:cNvPr id="339" name="TextBox 10"/>
              <p:cNvSpPr txBox="1"/>
              <p:nvPr/>
            </p:nvSpPr>
            <p:spPr>
              <a:xfrm>
                <a:off x="1084081" y="245013"/>
                <a:ext cx="1951348" cy="2692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1200">
                    <a:solidFill>
                      <a:srgbClr val="000000"/>
                    </a:solidFill>
                  </a:defRPr>
                </a:lvl1pPr>
              </a:lstStyle>
              <a:p>
                <a:r>
                  <a:t>&lt;= Equity Weighted</a:t>
                </a:r>
              </a:p>
            </p:txBody>
          </p:sp>
          <p:sp>
            <p:nvSpPr>
              <p:cNvPr id="340" name="TextBox 11"/>
              <p:cNvSpPr txBox="1"/>
              <p:nvPr/>
            </p:nvSpPr>
            <p:spPr>
              <a:xfrm>
                <a:off x="3324519" y="1885097"/>
                <a:ext cx="1445444" cy="2692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1200">
                    <a:solidFill>
                      <a:srgbClr val="000000"/>
                    </a:solidFill>
                  </a:defRPr>
                </a:lvl1pPr>
              </a:lstStyle>
              <a:p>
                <a:r>
                  <a:t>Average =&gt;</a:t>
                </a:r>
              </a:p>
            </p:txBody>
          </p:sp>
        </p:grpSp>
        <p:grpSp>
          <p:nvGrpSpPr>
            <p:cNvPr id="344" name="Group 16"/>
            <p:cNvGrpSpPr/>
            <p:nvPr/>
          </p:nvGrpSpPr>
          <p:grpSpPr>
            <a:xfrm>
              <a:off x="6521196" y="592113"/>
              <a:ext cx="307341" cy="3274258"/>
              <a:chOff x="0" y="0"/>
              <a:chExt cx="307340" cy="3274257"/>
            </a:xfrm>
          </p:grpSpPr>
          <p:sp>
            <p:nvSpPr>
              <p:cNvPr id="342" name="Rectangle 17"/>
              <p:cNvSpPr/>
              <p:nvPr/>
            </p:nvSpPr>
            <p:spPr>
              <a:xfrm>
                <a:off x="55569" y="0"/>
                <a:ext cx="216817" cy="3274256"/>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3" name="TextBox 18"/>
              <p:cNvSpPr txBox="1"/>
              <p:nvPr/>
            </p:nvSpPr>
            <p:spPr>
              <a:xfrm rot="16200000">
                <a:off x="-1472405" y="1494512"/>
                <a:ext cx="3252150" cy="3073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b="0">
                    <a:solidFill>
                      <a:srgbClr val="2B5481"/>
                    </a:solidFill>
                  </a:defRPr>
                </a:lvl1pPr>
              </a:lstStyle>
              <a:p>
                <a:r>
                  <a:t>Percent of Gross Domestic Product</a:t>
                </a:r>
              </a:p>
            </p:txBody>
          </p:sp>
        </p:grpSp>
        <p:grpSp>
          <p:nvGrpSpPr>
            <p:cNvPr id="347" name="Group 19"/>
            <p:cNvGrpSpPr/>
            <p:nvPr/>
          </p:nvGrpSpPr>
          <p:grpSpPr>
            <a:xfrm>
              <a:off x="191466" y="610674"/>
              <a:ext cx="307341" cy="3274258"/>
              <a:chOff x="0" y="0"/>
              <a:chExt cx="307340" cy="3274257"/>
            </a:xfrm>
          </p:grpSpPr>
          <p:sp>
            <p:nvSpPr>
              <p:cNvPr id="345" name="Rectangle 20"/>
              <p:cNvSpPr/>
              <p:nvPr/>
            </p:nvSpPr>
            <p:spPr>
              <a:xfrm>
                <a:off x="65606" y="0"/>
                <a:ext cx="216817" cy="3274256"/>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6" name="TextBox 21"/>
              <p:cNvSpPr txBox="1"/>
              <p:nvPr/>
            </p:nvSpPr>
            <p:spPr>
              <a:xfrm rot="16200000">
                <a:off x="-1472405" y="1494512"/>
                <a:ext cx="3252150" cy="3073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b="0">
                    <a:solidFill>
                      <a:srgbClr val="2B5481"/>
                    </a:solidFill>
                  </a:defRPr>
                </a:lvl1pPr>
              </a:lstStyle>
              <a:p>
                <a:r>
                  <a:t>Percent of Gross Domestic Product</a:t>
                </a:r>
              </a:p>
            </p:txBody>
          </p:sp>
        </p:grpSp>
      </p:grpSp>
      <p:sp>
        <p:nvSpPr>
          <p:cNvPr id="349" name="Rectangle 3"/>
          <p:cNvSpPr txBox="1"/>
          <p:nvPr/>
        </p:nvSpPr>
        <p:spPr>
          <a:xfrm>
            <a:off x="304800" y="838200"/>
            <a:ext cx="8686800" cy="86679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You are in good company:  Economists </a:t>
            </a:r>
            <a:r>
              <a:rPr b="1"/>
              <a:t>massively disagree with each other</a:t>
            </a:r>
          </a:p>
          <a:p>
            <a:pPr>
              <a:spcBef>
                <a:spcPts val="400"/>
              </a:spcBef>
              <a:tabLst>
                <a:tab pos="457200" algn="l"/>
                <a:tab pos="914400" algn="l"/>
                <a:tab pos="1371600" algn="l"/>
                <a:tab pos="1828800" algn="l"/>
                <a:tab pos="2286000" algn="l"/>
              </a:tabLst>
              <a:defRPr sz="10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	As revealed by study's alternate plots of TOTAL SCC cost, 1900-2100:</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1" name="Rectangle 5"/>
          <p:cNvSpPr txBox="1"/>
          <p:nvPr/>
        </p:nvSpPr>
        <p:spPr>
          <a:xfrm>
            <a:off x="7086600" y="3774345"/>
            <a:ext cx="1981200" cy="7976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http://www.ssc.wisc.edu/~walker/wp/wp-content/uploads/2012/09/Tol2009.pdf</a:t>
            </a:r>
          </a:p>
        </p:txBody>
      </p:sp>
      <p:sp>
        <p:nvSpPr>
          <p:cNvPr id="352" name="Rectangle 2"/>
          <p:cNvSpPr txBox="1">
            <a:spLocks noGrp="1"/>
          </p:cNvSpPr>
          <p:nvPr>
            <p:ph type="title"/>
          </p:nvPr>
        </p:nvSpPr>
        <p:spPr>
          <a:xfrm>
            <a:off x="0" y="76200"/>
            <a:ext cx="9144000" cy="533400"/>
          </a:xfrm>
          <a:prstGeom prst="rect">
            <a:avLst/>
          </a:prstGeom>
        </p:spPr>
        <p:txBody>
          <a:bodyPr/>
          <a:lstStyle/>
          <a:p>
            <a:r>
              <a:t>Disagreement is also apparent in this table from one of Tol's reviews</a:t>
            </a:r>
          </a:p>
        </p:txBody>
      </p:sp>
      <p:pic>
        <p:nvPicPr>
          <p:cNvPr id="353" name="Picture 2" descr="Picture 2"/>
          <p:cNvPicPr>
            <a:picLocks noChangeAspect="1"/>
          </p:cNvPicPr>
          <p:nvPr/>
        </p:nvPicPr>
        <p:blipFill>
          <a:blip r:embed="rId2">
            <a:extLst/>
          </a:blip>
          <a:stretch>
            <a:fillRect/>
          </a:stretch>
        </p:blipFill>
        <p:spPr>
          <a:xfrm>
            <a:off x="1750774" y="1914412"/>
            <a:ext cx="4954826" cy="4867388"/>
          </a:xfrm>
          <a:prstGeom prst="rect">
            <a:avLst/>
          </a:prstGeom>
          <a:ln w="12700">
            <a:miter lim="400000"/>
          </a:ln>
        </p:spPr>
      </p:pic>
      <p:sp>
        <p:nvSpPr>
          <p:cNvPr id="354" name="Rectangle 3"/>
          <p:cNvSpPr txBox="1">
            <a:spLocks noGrp="1"/>
          </p:cNvSpPr>
          <p:nvPr>
            <p:ph type="body" sz="quarter" idx="1"/>
          </p:nvPr>
        </p:nvSpPr>
        <p:spPr>
          <a:xfrm>
            <a:off x="152400" y="838200"/>
            <a:ext cx="8991600" cy="12954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Different table lines = SCC results calculated by different economists</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00"/>
                </a:solidFill>
              </a:rPr>
              <a:t>Note not only differences in cost numbers but even difference in signs!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 name="Rectangle 5"/>
          <p:cNvSpPr txBox="1"/>
          <p:nvPr/>
        </p:nvSpPr>
        <p:spPr>
          <a:xfrm>
            <a:off x="304800" y="6408082"/>
            <a:ext cx="8534400" cy="31339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600" b="0" i="1">
                <a:solidFill>
                  <a:srgbClr val="FFFFFF"/>
                </a:solidFill>
                <a:effectLst>
                  <a:outerShdw blurRad="38100" dist="38100" dir="2700000" rotWithShape="0">
                    <a:srgbClr val="000000"/>
                  </a:outerShdw>
                </a:effectLst>
                <a:latin typeface="+mn-lt"/>
                <a:ea typeface="+mn-ea"/>
                <a:cs typeface="+mn-cs"/>
                <a:sym typeface="Arial"/>
              </a:defRPr>
            </a:lvl1pPr>
          </a:lstStyle>
          <a:p>
            <a:r>
              <a:t>(For discussion of those models see my lecture on Climatology and Climate Change)</a:t>
            </a:r>
          </a:p>
        </p:txBody>
      </p:sp>
      <p:sp>
        <p:nvSpPr>
          <p:cNvPr id="357" name="Rectangle 2"/>
          <p:cNvSpPr txBox="1">
            <a:spLocks noGrp="1"/>
          </p:cNvSpPr>
          <p:nvPr>
            <p:ph type="title"/>
          </p:nvPr>
        </p:nvSpPr>
        <p:spPr>
          <a:xfrm>
            <a:off x="0" y="76200"/>
            <a:ext cx="9144000" cy="685800"/>
          </a:xfrm>
          <a:prstGeom prst="rect">
            <a:avLst/>
          </a:prstGeom>
        </p:spPr>
        <p:txBody>
          <a:bodyPr/>
          <a:lstStyle/>
          <a:p>
            <a:r>
              <a:t>But "elephant in the room" may actually be the DATE of those studies:</a:t>
            </a:r>
          </a:p>
        </p:txBody>
      </p:sp>
      <p:sp>
        <p:nvSpPr>
          <p:cNvPr id="358" name="Rectangle 3"/>
          <p:cNvSpPr txBox="1"/>
          <p:nvPr/>
        </p:nvSpPr>
        <p:spPr>
          <a:xfrm>
            <a:off x="304800" y="914400"/>
            <a:ext cx="8686800" cy="175579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Key cross-field review article (giving SCC, component by component) was:</a:t>
            </a:r>
          </a:p>
          <a:p>
            <a:pPr>
              <a:spcBef>
                <a:spcPts val="400"/>
              </a:spcBef>
              <a:tabLst>
                <a:tab pos="457200" algn="l"/>
                <a:tab pos="914400" algn="l"/>
                <a:tab pos="1371600" algn="l"/>
                <a:tab pos="1828800" algn="l"/>
                <a:tab pos="2286000" algn="l"/>
              </a:tabLst>
              <a:defRPr sz="1100" b="0">
                <a:solidFill>
                  <a:srgbClr val="FFFFFF"/>
                </a:solidFill>
                <a:effectLst>
                  <a:outerShdw blurRad="38100" dist="38100" dir="2700000" rotWithShape="0">
                    <a:srgbClr val="000000"/>
                  </a:outerShdw>
                </a:effectLst>
                <a:latin typeface="+mn-lt"/>
                <a:ea typeface="+mn-ea"/>
                <a:cs typeface="+mn-cs"/>
                <a:sym typeface="Arial"/>
              </a:defRPr>
            </a:pPr>
            <a:endParaRPr/>
          </a:p>
          <a:p>
            <a:pPr algn="ctr">
              <a:spcBef>
                <a:spcPts val="300"/>
              </a:spcBef>
              <a:tabLst>
                <a:tab pos="457200" algn="l"/>
                <a:tab pos="914400" algn="l"/>
                <a:tab pos="1371600" algn="l"/>
                <a:tab pos="1828800" algn="l"/>
                <a:tab pos="2286000" algn="l"/>
              </a:tabLst>
              <a:defRPr sz="1600">
                <a:solidFill>
                  <a:srgbClr val="FFCC00"/>
                </a:solidFill>
                <a:latin typeface="+mn-lt"/>
                <a:ea typeface="+mn-ea"/>
                <a:cs typeface="+mn-cs"/>
                <a:sym typeface="Arial"/>
              </a:defRPr>
            </a:pPr>
            <a:r>
              <a:t>Estimates of the Damage Costs of Climate Change, </a:t>
            </a:r>
            <a:endParaRPr>
              <a:solidFill>
                <a:srgbClr val="FFFFFF"/>
              </a:solidFill>
            </a:endParaRPr>
          </a:p>
          <a:p>
            <a:pPr algn="ctr">
              <a:spcBef>
                <a:spcPts val="300"/>
              </a:spcBef>
              <a:tabLst>
                <a:tab pos="457200" algn="l"/>
                <a:tab pos="914400" algn="l"/>
                <a:tab pos="1371600" algn="l"/>
                <a:tab pos="1828800" algn="l"/>
                <a:tab pos="2286000" algn="l"/>
              </a:tabLst>
              <a:defRPr sz="1600">
                <a:solidFill>
                  <a:srgbClr val="FFCC00"/>
                </a:solidFill>
                <a:latin typeface="+mn-lt"/>
                <a:ea typeface="+mn-ea"/>
                <a:cs typeface="+mn-cs"/>
                <a:sym typeface="Arial"/>
              </a:defRPr>
            </a:pPr>
            <a:r>
              <a:t>Journal of Environmental and Resource Economics 21, pp. 135-160 </a:t>
            </a:r>
            <a:r>
              <a:rPr>
                <a:solidFill>
                  <a:srgbClr val="FF0000"/>
                </a:solidFill>
              </a:rPr>
              <a:t>(2002)</a:t>
            </a:r>
            <a:endParaRPr>
              <a:solidFill>
                <a:srgbClr val="FFFFFF"/>
              </a:solidFill>
            </a:endParaRP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a:p>
            <a:pPr algn="ct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r>
              <a:t>But that was </a:t>
            </a:r>
            <a:r>
              <a:rPr b="1"/>
              <a:t>well before </a:t>
            </a:r>
            <a:r>
              <a:t>the maturation of our climate change models! </a:t>
            </a:r>
          </a:p>
        </p:txBody>
      </p:sp>
      <p:grpSp>
        <p:nvGrpSpPr>
          <p:cNvPr id="365" name="Group 5"/>
          <p:cNvGrpSpPr/>
          <p:nvPr/>
        </p:nvGrpSpPr>
        <p:grpSpPr>
          <a:xfrm>
            <a:off x="1411349" y="3047999"/>
            <a:ext cx="6056252" cy="3079750"/>
            <a:chOff x="0" y="0"/>
            <a:chExt cx="6056250" cy="3079748"/>
          </a:xfrm>
        </p:grpSpPr>
        <p:grpSp>
          <p:nvGrpSpPr>
            <p:cNvPr id="361" name="Group 8"/>
            <p:cNvGrpSpPr/>
            <p:nvPr/>
          </p:nvGrpSpPr>
          <p:grpSpPr>
            <a:xfrm>
              <a:off x="0" y="-1"/>
              <a:ext cx="6056251" cy="3079750"/>
              <a:chOff x="0" y="0"/>
              <a:chExt cx="6056250" cy="3079748"/>
            </a:xfrm>
          </p:grpSpPr>
          <p:pic>
            <p:nvPicPr>
              <p:cNvPr id="359" name="Picture 10" descr="Picture 10"/>
              <p:cNvPicPr>
                <a:picLocks noChangeAspect="1"/>
              </p:cNvPicPr>
              <p:nvPr/>
            </p:nvPicPr>
            <p:blipFill>
              <a:blip r:embed="rId2">
                <a:extLst/>
              </a:blip>
              <a:srcRect t="48600"/>
              <a:stretch>
                <a:fillRect/>
              </a:stretch>
            </p:blipFill>
            <p:spPr>
              <a:xfrm>
                <a:off x="2269" y="1489165"/>
                <a:ext cx="6053981" cy="1590584"/>
              </a:xfrm>
              <a:prstGeom prst="rect">
                <a:avLst/>
              </a:prstGeom>
              <a:ln w="12700" cap="flat">
                <a:noFill/>
                <a:miter lim="400000"/>
              </a:ln>
              <a:effectLst/>
            </p:spPr>
          </p:pic>
          <p:pic>
            <p:nvPicPr>
              <p:cNvPr id="360" name="Picture 12" descr="Picture 12"/>
              <p:cNvPicPr>
                <a:picLocks noChangeAspect="1"/>
              </p:cNvPicPr>
              <p:nvPr/>
            </p:nvPicPr>
            <p:blipFill>
              <a:blip r:embed="rId2">
                <a:extLst/>
              </a:blip>
              <a:srcRect b="50400"/>
              <a:stretch>
                <a:fillRect/>
              </a:stretch>
            </p:blipFill>
            <p:spPr>
              <a:xfrm>
                <a:off x="0" y="-1"/>
                <a:ext cx="6056251" cy="1526085"/>
              </a:xfrm>
              <a:prstGeom prst="rect">
                <a:avLst/>
              </a:prstGeom>
              <a:ln w="12700" cap="flat">
                <a:noFill/>
                <a:miter lim="400000"/>
              </a:ln>
              <a:effectLst/>
            </p:spPr>
          </p:pic>
        </p:grpSp>
        <p:sp>
          <p:nvSpPr>
            <p:cNvPr id="362" name="TextBox 7"/>
            <p:cNvSpPr txBox="1"/>
            <p:nvPr/>
          </p:nvSpPr>
          <p:spPr>
            <a:xfrm>
              <a:off x="1120190" y="1547285"/>
              <a:ext cx="609601" cy="23114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900" b="0">
                  <a:solidFill>
                    <a:srgbClr val="FFFFFF"/>
                  </a:solidFill>
                </a:defRPr>
              </a:lvl1pPr>
            </a:lstStyle>
            <a:p>
              <a:r>
                <a:t>(1996)</a:t>
              </a:r>
            </a:p>
          </p:txBody>
        </p:sp>
        <p:sp>
          <p:nvSpPr>
            <p:cNvPr id="363" name="TextBox 8"/>
            <p:cNvSpPr txBox="1"/>
            <p:nvPr/>
          </p:nvSpPr>
          <p:spPr>
            <a:xfrm>
              <a:off x="3105616" y="1524000"/>
              <a:ext cx="609601" cy="231140"/>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900" b="0">
                  <a:solidFill>
                    <a:srgbClr val="FFFFFF"/>
                  </a:solidFill>
                </a:defRPr>
              </a:lvl1pPr>
            </a:lstStyle>
            <a:p>
              <a:r>
                <a:t>(2001)</a:t>
              </a:r>
            </a:p>
          </p:txBody>
        </p:sp>
        <p:sp>
          <p:nvSpPr>
            <p:cNvPr id="364" name="TextBox 9"/>
            <p:cNvSpPr txBox="1"/>
            <p:nvPr/>
          </p:nvSpPr>
          <p:spPr>
            <a:xfrm>
              <a:off x="5110101" y="1524000"/>
              <a:ext cx="609601" cy="231140"/>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900" b="0">
                  <a:solidFill>
                    <a:srgbClr val="FFFFFF"/>
                  </a:solidFill>
                </a:defRPr>
              </a:lvl1pPr>
            </a:lstStyle>
            <a:p>
              <a:r>
                <a:t>(2007)</a:t>
              </a:r>
            </a:p>
          </p:txBody>
        </p:sp>
      </p:gr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Tol 2009: J. Economic Perspectives 23(2), pp. 29-51(2009)</a:t>
            </a:r>
          </a:p>
        </p:txBody>
      </p:sp>
      <p:sp>
        <p:nvSpPr>
          <p:cNvPr id="368" name="Rectangle 2"/>
          <p:cNvSpPr txBox="1">
            <a:spLocks noGrp="1"/>
          </p:cNvSpPr>
          <p:nvPr>
            <p:ph type="title"/>
          </p:nvPr>
        </p:nvSpPr>
        <p:spPr>
          <a:xfrm>
            <a:off x="304800" y="76200"/>
            <a:ext cx="8534400" cy="838200"/>
          </a:xfrm>
          <a:prstGeom prst="rect">
            <a:avLst/>
          </a:prstGeom>
        </p:spPr>
        <p:txBody>
          <a:bodyPr/>
          <a:lstStyle/>
          <a:p>
            <a:r>
              <a:t>The economists WERE aware of the this problem:</a:t>
            </a:r>
          </a:p>
        </p:txBody>
      </p:sp>
      <p:sp>
        <p:nvSpPr>
          <p:cNvPr id="369" name="Rectangle 3"/>
          <p:cNvSpPr txBox="1">
            <a:spLocks noGrp="1"/>
          </p:cNvSpPr>
          <p:nvPr>
            <p:ph type="body" sz="quarter" idx="1"/>
          </p:nvPr>
        </p:nvSpPr>
        <p:spPr>
          <a:xfrm>
            <a:off x="228600" y="1066800"/>
            <a:ext cx="8534400" cy="6096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As Tol, himself pointedly acknowledged in his 2009 SCC review paper: </a:t>
            </a:r>
            <a:r>
              <a:rPr baseline="30000"/>
              <a:t>1</a:t>
            </a:r>
            <a:r>
              <a:t>  </a:t>
            </a:r>
          </a:p>
        </p:txBody>
      </p:sp>
      <p:sp>
        <p:nvSpPr>
          <p:cNvPr id="370" name="Rectangle 3"/>
          <p:cNvSpPr txBox="1"/>
          <p:nvPr/>
        </p:nvSpPr>
        <p:spPr>
          <a:xfrm>
            <a:off x="609600" y="1981200"/>
            <a:ext cx="7162800" cy="308014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tabLst>
                <a:tab pos="457200" algn="l"/>
                <a:tab pos="914400" algn="l"/>
                <a:tab pos="1371600" algn="l"/>
                <a:tab pos="1828800" algn="l"/>
                <a:tab pos="2286000" algn="l"/>
              </a:tabLst>
              <a:defRPr>
                <a:solidFill>
                  <a:srgbClr val="FFE25C"/>
                </a:solidFill>
                <a:effectLst>
                  <a:outerShdw blurRad="38100" dist="38100" dir="2700000" rotWithShape="0">
                    <a:srgbClr val="000000"/>
                  </a:outerShdw>
                </a:effectLst>
                <a:latin typeface="+mn-lt"/>
                <a:ea typeface="+mn-ea"/>
                <a:cs typeface="+mn-cs"/>
                <a:sym typeface="Arial"/>
              </a:defRPr>
            </a:pPr>
            <a:r>
              <a:t>"In a survey article I co-authored more than a decade ago on the social costs of climate change, we suggested that all aspects of the problem were roughly known, and that research would be complete within a few years. </a:t>
            </a:r>
            <a:endParaRPr>
              <a:solidFill>
                <a:srgbClr val="FFFFFF"/>
              </a:solidFill>
            </a:endParaRPr>
          </a:p>
          <a:p>
            <a:pPr algn="ctr">
              <a:spcBef>
                <a:spcPts val="400"/>
              </a:spcBef>
              <a:tabLst>
                <a:tab pos="457200" algn="l"/>
                <a:tab pos="914400" algn="l"/>
                <a:tab pos="1371600" algn="l"/>
                <a:tab pos="1828800" algn="l"/>
                <a:tab pos="2286000" algn="l"/>
              </a:tabLst>
              <a:defRPr>
                <a:solidFill>
                  <a:srgbClr val="FFE25C"/>
                </a:solidFill>
                <a:effectLst>
                  <a:outerShdw blurRad="38100" dist="38100" dir="2700000" rotWithShape="0">
                    <a:srgbClr val="000000"/>
                  </a:outerShdw>
                </a:effectLst>
                <a:latin typeface="+mn-lt"/>
                <a:ea typeface="+mn-ea"/>
                <a:cs typeface="+mn-cs"/>
                <a:sym typeface="Arial"/>
              </a:defRPr>
            </a:pPr>
            <a:endParaRPr/>
          </a:p>
          <a:p>
            <a:pPr algn="ctr">
              <a:spcBef>
                <a:spcPts val="400"/>
              </a:spcBef>
              <a:tabLst>
                <a:tab pos="457200" algn="l"/>
                <a:tab pos="914400" algn="l"/>
                <a:tab pos="1371600" algn="l"/>
                <a:tab pos="1828800" algn="l"/>
                <a:tab pos="2286000" algn="l"/>
              </a:tabLst>
              <a:defRPr>
                <a:solidFill>
                  <a:srgbClr val="FFE25C"/>
                </a:solidFill>
                <a:effectLst>
                  <a:outerShdw blurRad="38100" dist="38100" dir="2700000" rotWithShape="0">
                    <a:srgbClr val="000000"/>
                  </a:outerShdw>
                </a:effectLst>
                <a:latin typeface="+mn-lt"/>
                <a:ea typeface="+mn-ea"/>
                <a:cs typeface="+mn-cs"/>
                <a:sym typeface="Arial"/>
              </a:defRPr>
            </a:pPr>
            <a:endParaRPr/>
          </a:p>
          <a:p>
            <a:pPr algn="ctr">
              <a:spcBef>
                <a:spcPts val="400"/>
              </a:spcBef>
              <a:tabLst>
                <a:tab pos="457200" algn="l"/>
                <a:tab pos="914400" algn="l"/>
                <a:tab pos="1371600" algn="l"/>
                <a:tab pos="1828800" algn="l"/>
                <a:tab pos="2286000" algn="l"/>
              </a:tabLst>
              <a:defRPr>
                <a:solidFill>
                  <a:srgbClr val="FFE25C"/>
                </a:solidFill>
                <a:effectLst>
                  <a:outerShdw blurRad="38100" dist="38100" dir="2700000" rotWithShape="0">
                    <a:srgbClr val="000000"/>
                  </a:outerShdw>
                </a:effectLst>
                <a:latin typeface="+mn-lt"/>
                <a:ea typeface="+mn-ea"/>
                <a:cs typeface="+mn-cs"/>
                <a:sym typeface="Arial"/>
              </a:defRPr>
            </a:pPr>
            <a:r>
              <a:t>This view turned out to be so overoptimistic </a:t>
            </a:r>
            <a:endParaRPr>
              <a:solidFill>
                <a:srgbClr val="FFFFFF"/>
              </a:solidFill>
            </a:endParaRPr>
          </a:p>
          <a:p>
            <a:pPr algn="ctr">
              <a:spcBef>
                <a:spcPts val="400"/>
              </a:spcBef>
              <a:tabLst>
                <a:tab pos="457200" algn="l"/>
                <a:tab pos="914400" algn="l"/>
                <a:tab pos="1371600" algn="l"/>
                <a:tab pos="1828800" algn="l"/>
                <a:tab pos="2286000" algn="l"/>
              </a:tabLst>
              <a:defRPr>
                <a:solidFill>
                  <a:srgbClr val="FFE25C"/>
                </a:solidFill>
                <a:effectLst>
                  <a:outerShdw blurRad="38100" dist="38100" dir="2700000" rotWithShape="0">
                    <a:srgbClr val="000000"/>
                  </a:outerShdw>
                </a:effectLst>
                <a:latin typeface="+mn-lt"/>
                <a:ea typeface="+mn-ea"/>
                <a:cs typeface="+mn-cs"/>
                <a:sym typeface="Arial"/>
              </a:defRPr>
            </a:pPr>
            <a:r>
              <a:t>as to be entirely mistaken." </a:t>
            </a:r>
          </a:p>
          <a:p>
            <a:pPr>
              <a:spcBef>
                <a:spcPts val="400"/>
              </a:spcBef>
              <a:tabLst>
                <a:tab pos="457200" algn="l"/>
                <a:tab pos="914400" algn="l"/>
                <a:tab pos="1371600" algn="l"/>
                <a:tab pos="1828800" algn="l"/>
                <a:tab pos="22860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Tol 2009: J. Economic Perspectives 23(2), pp. 29-51(2009)</a:t>
            </a:r>
          </a:p>
        </p:txBody>
      </p:sp>
      <p:sp>
        <p:nvSpPr>
          <p:cNvPr id="373" name="Rectangle 2"/>
          <p:cNvSpPr txBox="1">
            <a:spLocks noGrp="1"/>
          </p:cNvSpPr>
          <p:nvPr>
            <p:ph type="title"/>
          </p:nvPr>
        </p:nvSpPr>
        <p:spPr>
          <a:xfrm>
            <a:off x="0" y="76200"/>
            <a:ext cx="9144000" cy="685800"/>
          </a:xfrm>
          <a:prstGeom prst="rect">
            <a:avLst/>
          </a:prstGeom>
        </p:spPr>
        <p:txBody>
          <a:bodyPr/>
          <a:lstStyle/>
          <a:p>
            <a:pPr>
              <a:defRPr sz="2000"/>
            </a:pPr>
            <a:r>
              <a:t>He also acknowledged that they'd NOT considered </a:t>
            </a:r>
            <a:r>
              <a:rPr b="1"/>
              <a:t>catastrophic</a:t>
            </a:r>
            <a:r>
              <a:t> change:</a:t>
            </a:r>
          </a:p>
        </p:txBody>
      </p:sp>
      <p:sp>
        <p:nvSpPr>
          <p:cNvPr id="374" name="Rectangle 3"/>
          <p:cNvSpPr txBox="1">
            <a:spLocks noGrp="1"/>
          </p:cNvSpPr>
          <p:nvPr>
            <p:ph type="body" idx="1"/>
          </p:nvPr>
        </p:nvSpPr>
        <p:spPr>
          <a:xfrm>
            <a:off x="228600" y="914400"/>
            <a:ext cx="8915400" cy="5334000"/>
          </a:xfrm>
          <a:prstGeom prst="rect">
            <a:avLst/>
          </a:prstGeom>
        </p:spPr>
        <p:txBody>
          <a:bodyPr/>
          <a:lstStyle/>
          <a:p>
            <a:pPr>
              <a:spcBef>
                <a:spcPts val="300"/>
              </a:spcBef>
              <a:defRPr sz="1600">
                <a:latin typeface="+mn-lt"/>
                <a:ea typeface="+mn-ea"/>
                <a:cs typeface="+mn-cs"/>
                <a:sym typeface="Arial"/>
              </a:defRPr>
            </a:pPr>
            <a:r>
              <a:t>"Examples of extreme climate scenarios include an alteration of ocean circulation patterns  . . . (which) could lead to a sharp drop in temperature in and around the North Atlantic . . . </a:t>
            </a:r>
          </a:p>
          <a:p>
            <a:pPr>
              <a:defRPr sz="1600">
                <a:latin typeface="+mn-lt"/>
                <a:ea typeface="+mn-ea"/>
                <a:cs typeface="+mn-cs"/>
                <a:sym typeface="Arial"/>
              </a:defRPr>
            </a:pPr>
            <a:endParaRPr/>
          </a:p>
          <a:p>
            <a:pPr>
              <a:spcBef>
                <a:spcPts val="300"/>
              </a:spcBef>
              <a:defRPr sz="1600">
                <a:latin typeface="+mn-lt"/>
                <a:ea typeface="+mn-ea"/>
                <a:cs typeface="+mn-cs"/>
                <a:sym typeface="Arial"/>
              </a:defRPr>
            </a:pPr>
            <a:r>
              <a:t>(Or) collapse of the West Antarctic Ice Sheet . . . which would lead to a sea level rise of 5 - 6 meters in a matter of centuries. </a:t>
            </a:r>
          </a:p>
          <a:p>
            <a:pPr>
              <a:defRPr sz="1600">
                <a:latin typeface="+mn-lt"/>
                <a:ea typeface="+mn-ea"/>
                <a:cs typeface="+mn-cs"/>
                <a:sym typeface="Arial"/>
              </a:defRPr>
            </a:pPr>
            <a:endParaRPr/>
          </a:p>
          <a:p>
            <a:pPr>
              <a:spcBef>
                <a:spcPts val="300"/>
              </a:spcBef>
              <a:defRPr sz="1600">
                <a:latin typeface="+mn-lt"/>
                <a:ea typeface="+mn-ea"/>
                <a:cs typeface="+mn-cs"/>
                <a:sym typeface="Arial"/>
              </a:defRPr>
            </a:pPr>
            <a:r>
              <a:t>(Or) the massive release of methane from melting permafrost . . . which would lead to rapid warming worldwide. </a:t>
            </a:r>
          </a:p>
          <a:p>
            <a:pPr>
              <a:defRPr sz="1600">
                <a:latin typeface="+mn-lt"/>
                <a:ea typeface="+mn-ea"/>
                <a:cs typeface="+mn-cs"/>
                <a:sym typeface="Arial"/>
              </a:defRPr>
            </a:pPr>
            <a:endParaRPr/>
          </a:p>
          <a:p>
            <a:pPr>
              <a:spcBef>
                <a:spcPts val="300"/>
              </a:spcBef>
              <a:defRPr sz="1600">
                <a:latin typeface="+mn-lt"/>
                <a:ea typeface="+mn-ea"/>
                <a:cs typeface="+mn-cs"/>
                <a:sym typeface="Arial"/>
              </a:defRPr>
            </a:pPr>
            <a:r>
              <a:t>(These) have the potential to happen relatively quickly, and if they did, the costs could be substantial . . .</a:t>
            </a:r>
          </a:p>
          <a:p>
            <a:pPr>
              <a:defRPr sz="1600">
                <a:latin typeface="+mn-lt"/>
                <a:ea typeface="+mn-ea"/>
                <a:cs typeface="+mn-cs"/>
                <a:sym typeface="Arial"/>
              </a:defRPr>
            </a:pPr>
            <a:endParaRPr/>
          </a:p>
          <a:p>
            <a:pPr>
              <a:spcBef>
                <a:spcPts val="300"/>
              </a:spcBef>
              <a:defRPr sz="1600">
                <a:latin typeface="+mn-lt"/>
                <a:ea typeface="+mn-ea"/>
                <a:cs typeface="+mn-cs"/>
                <a:sym typeface="Arial"/>
              </a:defRPr>
            </a:pPr>
            <a:r>
              <a:t>Effects of sea level rise would increase </a:t>
            </a:r>
            <a:r>
              <a:rPr b="1"/>
              <a:t>ten-fold </a:t>
            </a:r>
            <a:r>
              <a:t>should the West Antarctic Ice Sheet collapse.   </a:t>
            </a:r>
          </a:p>
          <a:p>
            <a:pPr>
              <a:defRPr sz="1600">
                <a:latin typeface="+mn-lt"/>
                <a:ea typeface="+mn-ea"/>
                <a:cs typeface="+mn-cs"/>
                <a:sym typeface="Arial"/>
              </a:defRPr>
            </a:pPr>
            <a:endParaRPr/>
          </a:p>
          <a:p>
            <a:pPr>
              <a:spcBef>
                <a:spcPts val="300"/>
              </a:spcBef>
              <a:defRPr sz="1600">
                <a:latin typeface="+mn-lt"/>
                <a:ea typeface="+mn-ea"/>
                <a:cs typeface="+mn-cs"/>
                <a:sym typeface="Arial"/>
              </a:defRPr>
            </a:pPr>
            <a:r>
              <a:t>But the work of Olsthoorn, van der Werff, Bouwer, and Huitema </a:t>
            </a:r>
          </a:p>
          <a:p>
            <a:pPr>
              <a:spcBef>
                <a:spcPts val="300"/>
              </a:spcBef>
              <a:defRPr sz="1600">
                <a:latin typeface="+mn-lt"/>
                <a:ea typeface="+mn-ea"/>
                <a:cs typeface="+mn-cs"/>
                <a:sym typeface="Arial"/>
              </a:defRPr>
            </a:pPr>
            <a:r>
              <a:t>suggests that this may be too optimistic." </a:t>
            </a:r>
            <a:r>
              <a:rPr baseline="30000"/>
              <a:t>1</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 name="Rectangle 2"/>
          <p:cNvSpPr txBox="1">
            <a:spLocks noGrp="1"/>
          </p:cNvSpPr>
          <p:nvPr>
            <p:ph type="title"/>
          </p:nvPr>
        </p:nvSpPr>
        <p:spPr>
          <a:xfrm>
            <a:off x="304800" y="76200"/>
            <a:ext cx="8534400" cy="685800"/>
          </a:xfrm>
          <a:prstGeom prst="rect">
            <a:avLst/>
          </a:prstGeom>
        </p:spPr>
        <p:txBody>
          <a:bodyPr/>
          <a:lstStyle/>
          <a:p>
            <a:r>
              <a:t>Let me look at just his sea-level-rise cost estimates:</a:t>
            </a:r>
          </a:p>
        </p:txBody>
      </p:sp>
      <p:sp>
        <p:nvSpPr>
          <p:cNvPr id="377" name="Rectangle 3"/>
          <p:cNvSpPr txBox="1">
            <a:spLocks noGrp="1"/>
          </p:cNvSpPr>
          <p:nvPr>
            <p:ph type="body" idx="1"/>
          </p:nvPr>
        </p:nvSpPr>
        <p:spPr>
          <a:xfrm>
            <a:off x="228600" y="838200"/>
            <a:ext cx="8915400" cy="5791200"/>
          </a:xfrm>
          <a:prstGeom prst="rect">
            <a:avLst/>
          </a:prstGeom>
        </p:spPr>
        <p:txBody>
          <a:bodyPr/>
          <a:lstStyle/>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r>
              <a:t>In 2002 he generated this table for impact of </a:t>
            </a:r>
            <a:r>
              <a:rPr>
                <a:solidFill>
                  <a:srgbClr val="FFCC00"/>
                </a:solidFill>
              </a:rPr>
              <a:t>century long 1 meter rise in sea level  </a:t>
            </a:r>
          </a:p>
          <a:p>
            <a:pPr defTabSz="905255">
              <a:tabLst>
                <a:tab pos="444500" algn="l"/>
                <a:tab pos="901700" algn="l"/>
                <a:tab pos="1346200" algn="l"/>
                <a:tab pos="1803400" algn="l"/>
                <a:tab pos="2260600" algn="l"/>
              </a:tabLst>
              <a:defRPr sz="891">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r>
              <a:t>	He noted that this was a </a:t>
            </a:r>
            <a:r>
              <a:rPr b="1"/>
              <a:t>higher</a:t>
            </a:r>
            <a:r>
              <a:t> rise than the IPCC </a:t>
            </a:r>
            <a:r>
              <a:rPr b="1"/>
              <a:t>then</a:t>
            </a:r>
            <a:r>
              <a:t> predicted: </a:t>
            </a: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r>
              <a:t>"OECD A" and "OECD E" refer to North America and Europe respectively:</a:t>
            </a:r>
          </a:p>
          <a:p>
            <a:pPr defTabSz="905255">
              <a:tabLst>
                <a:tab pos="444500" algn="l"/>
                <a:tab pos="901700" algn="l"/>
                <a:tab pos="1346200" algn="l"/>
                <a:tab pos="1803400" algn="l"/>
                <a:tab pos="2260600" algn="l"/>
              </a:tabLst>
              <a:defRPr sz="891">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r>
              <a:t>	North America:  1 meter sea level rise =&gt; </a:t>
            </a:r>
            <a:r>
              <a:rPr b="1">
                <a:solidFill>
                  <a:srgbClr val="FFCC00"/>
                </a:solidFill>
              </a:rPr>
              <a:t>130,000 displaced persons</a:t>
            </a:r>
          </a:p>
          <a:p>
            <a:pPr defTabSz="905255">
              <a:tabLst>
                <a:tab pos="444500" algn="l"/>
                <a:tab pos="901700" algn="l"/>
                <a:tab pos="1346200" algn="l"/>
                <a:tab pos="1803400" algn="l"/>
                <a:tab pos="2260600" algn="l"/>
              </a:tabLst>
              <a:defRPr sz="891">
                <a:effectLst>
                  <a:outerShdw blurRad="37719" dist="37719" dir="2700000" rotWithShape="0">
                    <a:srgbClr val="000000"/>
                  </a:outerShdw>
                </a:effectLst>
                <a:latin typeface="+mn-lt"/>
                <a:ea typeface="+mn-ea"/>
                <a:cs typeface="+mn-cs"/>
                <a:sym typeface="Arial"/>
              </a:defRPr>
            </a:pPr>
            <a:endParaRPr/>
          </a:p>
          <a:p>
            <a:pPr defTabSz="905255">
              <a:tabLst>
                <a:tab pos="444500" algn="l"/>
                <a:tab pos="901700" algn="l"/>
                <a:tab pos="1346200" algn="l"/>
                <a:tab pos="1803400" algn="l"/>
                <a:tab pos="2260600" algn="l"/>
              </a:tabLst>
              <a:defRPr sz="1782">
                <a:effectLst>
                  <a:outerShdw blurRad="37719" dist="37719" dir="2700000" rotWithShape="0">
                    <a:srgbClr val="000000"/>
                  </a:outerShdw>
                </a:effectLst>
                <a:latin typeface="+mn-lt"/>
                <a:ea typeface="+mn-ea"/>
                <a:cs typeface="+mn-cs"/>
                <a:sym typeface="Arial"/>
              </a:defRPr>
            </a:pPr>
            <a:r>
              <a:t>	Europe: 1 meter sea level rise =&gt; </a:t>
            </a:r>
            <a:r>
              <a:rPr b="1">
                <a:solidFill>
                  <a:srgbClr val="FFCC00"/>
                </a:solidFill>
              </a:rPr>
              <a:t>220,000  displaced persons </a:t>
            </a:r>
          </a:p>
        </p:txBody>
      </p:sp>
      <p:grpSp>
        <p:nvGrpSpPr>
          <p:cNvPr id="380" name="Group 6"/>
          <p:cNvGrpSpPr/>
          <p:nvPr/>
        </p:nvGrpSpPr>
        <p:grpSpPr>
          <a:xfrm>
            <a:off x="1219200" y="1828800"/>
            <a:ext cx="6667500" cy="3290774"/>
            <a:chOff x="0" y="0"/>
            <a:chExt cx="6667500" cy="3290773"/>
          </a:xfrm>
        </p:grpSpPr>
        <p:pic>
          <p:nvPicPr>
            <p:cNvPr id="378" name="Picture 4" descr="Picture 4"/>
            <p:cNvPicPr>
              <a:picLocks noChangeAspect="1"/>
            </p:cNvPicPr>
            <p:nvPr/>
          </p:nvPicPr>
          <p:blipFill>
            <a:blip r:embed="rId2">
              <a:extLst/>
            </a:blip>
            <a:stretch>
              <a:fillRect/>
            </a:stretch>
          </p:blipFill>
          <p:spPr>
            <a:xfrm>
              <a:off x="0" y="0"/>
              <a:ext cx="6667500" cy="3290774"/>
            </a:xfrm>
            <a:prstGeom prst="rect">
              <a:avLst/>
            </a:prstGeom>
            <a:ln w="12700" cap="flat">
              <a:noFill/>
              <a:miter lim="400000"/>
            </a:ln>
            <a:effectLst/>
          </p:spPr>
        </p:pic>
        <p:sp>
          <p:nvSpPr>
            <p:cNvPr id="379" name="Rectangle 5"/>
            <p:cNvSpPr/>
            <p:nvPr/>
          </p:nvSpPr>
          <p:spPr>
            <a:xfrm>
              <a:off x="5791200" y="1164166"/>
              <a:ext cx="381000" cy="457201"/>
            </a:xfrm>
            <a:prstGeom prst="rect">
              <a:avLst/>
            </a:prstGeom>
            <a:solidFill>
              <a:srgbClr val="FFFF00">
                <a:alpha val="42000"/>
              </a:srgbClr>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 name="Rectangle 2"/>
          <p:cNvSpPr txBox="1">
            <a:spLocks noGrp="1"/>
          </p:cNvSpPr>
          <p:nvPr>
            <p:ph type="title"/>
          </p:nvPr>
        </p:nvSpPr>
        <p:spPr>
          <a:xfrm>
            <a:off x="304800" y="76200"/>
            <a:ext cx="8534400" cy="838200"/>
          </a:xfrm>
          <a:prstGeom prst="rect">
            <a:avLst/>
          </a:prstGeom>
        </p:spPr>
        <p:txBody>
          <a:bodyPr/>
          <a:lstStyle/>
          <a:p>
            <a:r>
              <a:t>Sadly, today's politicians are almost always someone who:</a:t>
            </a:r>
          </a:p>
        </p:txBody>
      </p:sp>
      <p:sp>
        <p:nvSpPr>
          <p:cNvPr id="129" name="Rectangle 3"/>
          <p:cNvSpPr txBox="1">
            <a:spLocks noGrp="1"/>
          </p:cNvSpPr>
          <p:nvPr>
            <p:ph type="body" idx="1"/>
          </p:nvPr>
        </p:nvSpPr>
        <p:spPr>
          <a:xfrm>
            <a:off x="152400" y="990600"/>
            <a:ext cx="89916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1) </a:t>
            </a:r>
            <a:r>
              <a:rPr b="1"/>
              <a:t>DID</a:t>
            </a:r>
            <a:r>
              <a:t> manage to eek out some sort of law degree . . .  from somewhere</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2) Has </a:t>
            </a:r>
            <a:r>
              <a:rPr b="1"/>
              <a:t>NOW</a:t>
            </a:r>
            <a:r>
              <a:t> mastered the ability to parrot a set of talking points</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3) But is </a:t>
            </a:r>
            <a:r>
              <a:rPr b="1"/>
              <a:t>totally</a:t>
            </a:r>
            <a:r>
              <a:t> preoccupied with funding his/her </a:t>
            </a:r>
            <a:r>
              <a:rPr b="1"/>
              <a:t>FUTURE</a:t>
            </a:r>
            <a:r>
              <a:t> re-election campaign</a:t>
            </a:r>
          </a:p>
          <a:p>
            <a:pPr>
              <a:tabLst>
                <a:tab pos="457200" algn="l"/>
                <a:tab pos="914400" algn="l"/>
                <a:tab pos="1371600" algn="l"/>
                <a:tab pos="1828800" algn="l"/>
                <a:tab pos="2286000" algn="l"/>
              </a:tabLst>
              <a:defRPr sz="2400">
                <a:latin typeface="+mn-lt"/>
                <a:ea typeface="+mn-ea"/>
                <a:cs typeface="+mn-cs"/>
                <a:sym typeface="Arial"/>
              </a:defRPr>
            </a:pPr>
            <a:endParaRP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 People qualified or inclined to study our carefully crafted energy plans</a:t>
            </a:r>
          </a:p>
          <a:p>
            <a:pPr>
              <a:tabLst>
                <a:tab pos="457200" algn="l"/>
                <a:tab pos="914400" algn="l"/>
                <a:tab pos="1371600" algn="l"/>
                <a:tab pos="1828800" algn="l"/>
                <a:tab pos="2286000" algn="l"/>
              </a:tabLst>
              <a:defRPr>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Instead, in their hands our complex plans can easily disappear behind closed doors</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Through which only well-moneyed lobbyists have access</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emerge as endlessly complex, carefully loophole-infested bills</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That </a:t>
            </a:r>
            <a:r>
              <a:rPr b="1"/>
              <a:t>only</a:t>
            </a:r>
            <a:r>
              <a:t> a pack of lawyers can really understand (or exploit)</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2"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383" name="Rectangle 2"/>
          <p:cNvSpPr txBox="1">
            <a:spLocks noGrp="1"/>
          </p:cNvSpPr>
          <p:nvPr>
            <p:ph type="title"/>
          </p:nvPr>
        </p:nvSpPr>
        <p:spPr>
          <a:xfrm>
            <a:off x="152400" y="76200"/>
            <a:ext cx="8991600" cy="838200"/>
          </a:xfrm>
          <a:prstGeom prst="rect">
            <a:avLst/>
          </a:prstGeom>
        </p:spPr>
        <p:txBody>
          <a:bodyPr/>
          <a:lstStyle/>
          <a:p>
            <a:pPr>
              <a:defRPr sz="2000"/>
            </a:pPr>
            <a:r>
              <a:t>This was then folded into the economists' SCC estimate of 12$/ tonne CO</a:t>
            </a:r>
            <a:r>
              <a:rPr baseline="-25000"/>
              <a:t>2</a:t>
            </a:r>
          </a:p>
        </p:txBody>
      </p:sp>
      <p:sp>
        <p:nvSpPr>
          <p:cNvPr id="384" name="Rectangle 3"/>
          <p:cNvSpPr txBox="1">
            <a:spLocks noGrp="1"/>
          </p:cNvSpPr>
          <p:nvPr>
            <p:ph type="body" idx="1"/>
          </p:nvPr>
        </p:nvSpPr>
        <p:spPr>
          <a:xfrm>
            <a:off x="152400" y="990600"/>
            <a:ext cx="89154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This result </a:t>
            </a:r>
            <a:r>
              <a:rPr b="1"/>
              <a:t>was</a:t>
            </a:r>
            <a:r>
              <a:t> based on most elaborate climatological studies available in 2002</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a </a:t>
            </a:r>
            <a:r>
              <a:rPr b="1"/>
              <a:t>decade later </a:t>
            </a:r>
            <a:r>
              <a:t>more (&amp; more sophisticated) studies have now been published </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Including one published in March 2016 issue of Nature Climate change entitled:</a:t>
            </a:r>
          </a:p>
          <a:p>
            <a:pPr algn="ctr">
              <a:tabLst>
                <a:tab pos="457200" algn="l"/>
                <a:tab pos="914400" algn="l"/>
                <a:tab pos="1371600" algn="l"/>
                <a:tab pos="1828800" algn="l"/>
                <a:tab pos="2286000" algn="l"/>
              </a:tabLst>
              <a:defRPr sz="1000">
                <a:latin typeface="+mn-lt"/>
                <a:ea typeface="+mn-ea"/>
                <a:cs typeface="+mn-cs"/>
                <a:sym typeface="Arial"/>
              </a:defRPr>
            </a:pPr>
            <a:endParaRP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Millions projected to be at risk from sea-level rise </a:t>
            </a: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in the continental United States</a:t>
            </a:r>
          </a:p>
          <a:p>
            <a:pPr algn="ctr">
              <a:tabLst>
                <a:tab pos="457200" algn="l"/>
                <a:tab pos="914400" algn="l"/>
                <a:tab pos="1371600" algn="l"/>
                <a:tab pos="1828800" algn="l"/>
                <a:tab pos="2286000" algn="l"/>
              </a:tabLst>
              <a:defRPr sz="1800">
                <a:latin typeface="+mn-lt"/>
                <a:ea typeface="+mn-ea"/>
                <a:cs typeface="+mn-cs"/>
                <a:sym typeface="Arial"/>
              </a:defRPr>
            </a:pPr>
            <a:endParaRPr/>
          </a:p>
          <a:p>
            <a:pPr algn="ctr">
              <a:spcBef>
                <a:spcPts val="300"/>
              </a:spcBef>
              <a:tabLst>
                <a:tab pos="457200" algn="l"/>
                <a:tab pos="914400" algn="l"/>
                <a:tab pos="1371600" algn="l"/>
                <a:tab pos="1828800" algn="l"/>
                <a:tab pos="2286000" algn="l"/>
              </a:tabLst>
              <a:defRPr sz="1400">
                <a:latin typeface="+mn-lt"/>
                <a:ea typeface="+mn-ea"/>
                <a:cs typeface="+mn-cs"/>
                <a:sym typeface="Arial"/>
              </a:defRPr>
            </a:pPr>
            <a:r>
              <a:t>From that research paper's abstract:</a:t>
            </a:r>
          </a:p>
          <a:p>
            <a:pPr algn="ctr">
              <a:tabLst>
                <a:tab pos="457200" algn="l"/>
                <a:tab pos="914400" algn="l"/>
                <a:tab pos="1371600" algn="l"/>
                <a:tab pos="1828800" algn="l"/>
                <a:tab pos="2286000" algn="l"/>
              </a:tabLst>
              <a:defRPr sz="1000">
                <a:latin typeface="+mn-lt"/>
                <a:ea typeface="+mn-ea"/>
                <a:cs typeface="+mn-cs"/>
                <a:sym typeface="Arial"/>
              </a:defRPr>
            </a:pPr>
            <a:endParaRPr/>
          </a:p>
          <a:p>
            <a:pPr algn="ctr">
              <a:tabLst>
                <a:tab pos="457200" algn="l"/>
                <a:tab pos="914400" algn="l"/>
                <a:tab pos="1371600" algn="l"/>
                <a:tab pos="1828800" algn="l"/>
                <a:tab pos="2286000" algn="l"/>
              </a:tabLst>
              <a:defRPr sz="1800" b="1">
                <a:latin typeface="+mn-lt"/>
                <a:ea typeface="+mn-ea"/>
                <a:cs typeface="+mn-cs"/>
                <a:sym typeface="Arial"/>
              </a:defRPr>
            </a:pPr>
            <a:r>
              <a:t>"We find that a 2100 SLR (Sea Level Rise) of 0.9 meter places a land area projected to house </a:t>
            </a:r>
            <a:r>
              <a:rPr>
                <a:solidFill>
                  <a:srgbClr val="FFCC00"/>
                </a:solidFill>
              </a:rPr>
              <a:t>4.2 million people </a:t>
            </a:r>
            <a:r>
              <a:t>at risk of inundation, </a:t>
            </a:r>
          </a:p>
          <a:p>
            <a:pPr algn="ctr">
              <a:tabLst>
                <a:tab pos="457200" algn="l"/>
                <a:tab pos="914400" algn="l"/>
                <a:tab pos="1371600" algn="l"/>
                <a:tab pos="1828800" algn="l"/>
                <a:tab pos="2286000" algn="l"/>
              </a:tabLst>
              <a:defRPr sz="1800" b="1">
                <a:latin typeface="+mn-lt"/>
                <a:ea typeface="+mn-ea"/>
                <a:cs typeface="+mn-cs"/>
                <a:sym typeface="Arial"/>
              </a:defRPr>
            </a:pPr>
            <a:r>
              <a:t>whereas 1.8 meters affects </a:t>
            </a:r>
            <a:r>
              <a:rPr>
                <a:solidFill>
                  <a:srgbClr val="FFCC00"/>
                </a:solidFill>
              </a:rPr>
              <a:t>13.1</a:t>
            </a:r>
            <a:r>
              <a:t> </a:t>
            </a:r>
            <a:r>
              <a:rPr>
                <a:solidFill>
                  <a:srgbClr val="FFCC00"/>
                </a:solidFill>
              </a:rPr>
              <a:t>million people</a:t>
            </a:r>
            <a:r>
              <a:t>"</a:t>
            </a:r>
          </a:p>
          <a:p>
            <a:pPr>
              <a:tabLst>
                <a:tab pos="457200" algn="l"/>
                <a:tab pos="914400" algn="l"/>
                <a:tab pos="1371600" algn="l"/>
                <a:tab pos="1828800" algn="l"/>
                <a:tab pos="2286000" algn="l"/>
              </a:tabLst>
              <a:defRPr sz="1800" b="1">
                <a:latin typeface="+mn-lt"/>
                <a:ea typeface="+mn-ea"/>
                <a:cs typeface="+mn-cs"/>
                <a:sym typeface="Arial"/>
              </a:defRPr>
            </a:pPr>
            <a:endParaRPr/>
          </a:p>
          <a:p>
            <a:pPr>
              <a:tabLst>
                <a:tab pos="457200" algn="l"/>
                <a:tab pos="914400" algn="l"/>
                <a:tab pos="1371600" algn="l"/>
                <a:tab pos="1828800" algn="l"/>
                <a:tab pos="2286000" algn="l"/>
              </a:tabLst>
              <a:defRPr sz="1800" b="1">
                <a:latin typeface="+mn-lt"/>
                <a:ea typeface="+mn-ea"/>
                <a:cs typeface="+mn-cs"/>
                <a:sym typeface="Arial"/>
              </a:defRPr>
            </a:pPr>
            <a:endParaRPr/>
          </a:p>
          <a:p>
            <a:pPr algn="ctr">
              <a:tabLst>
                <a:tab pos="457200" algn="l"/>
                <a:tab pos="914400" algn="l"/>
                <a:tab pos="1371600" algn="l"/>
                <a:tab pos="1828800" algn="l"/>
                <a:tab pos="2286000" algn="l"/>
              </a:tabLst>
              <a:defRPr sz="1800">
                <a:latin typeface="+mn-lt"/>
                <a:ea typeface="+mn-ea"/>
                <a:cs typeface="+mn-cs"/>
                <a:sym typeface="Arial"/>
              </a:defRPr>
            </a:pPr>
            <a:r>
              <a:t>Take a look at that paper's state-by-state predictions: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6"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387" name="Rectangle 2"/>
          <p:cNvSpPr txBox="1">
            <a:spLocks noGrp="1"/>
          </p:cNvSpPr>
          <p:nvPr>
            <p:ph type="title"/>
          </p:nvPr>
        </p:nvSpPr>
        <p:spPr>
          <a:xfrm>
            <a:off x="152400" y="76200"/>
            <a:ext cx="8839200" cy="838200"/>
          </a:xfrm>
          <a:prstGeom prst="rect">
            <a:avLst/>
          </a:prstGeom>
        </p:spPr>
        <p:txBody>
          <a:bodyPr/>
          <a:lstStyle/>
          <a:p>
            <a:r>
              <a:t>State-by-state predictions of population affected by sea level rise:</a:t>
            </a:r>
          </a:p>
        </p:txBody>
      </p:sp>
      <p:sp>
        <p:nvSpPr>
          <p:cNvPr id="388" name="Rectangle 3"/>
          <p:cNvSpPr txBox="1">
            <a:spLocks noGrp="1"/>
          </p:cNvSpPr>
          <p:nvPr>
            <p:ph type="body" sz="quarter" idx="1"/>
          </p:nvPr>
        </p:nvSpPr>
        <p:spPr>
          <a:xfrm>
            <a:off x="228600" y="5943600"/>
            <a:ext cx="8686800" cy="533400"/>
          </a:xfrm>
          <a:prstGeom prst="rect">
            <a:avLst/>
          </a:prstGeom>
        </p:spPr>
        <p:txBody>
          <a:bodyPr/>
          <a:lstStyle>
            <a:lvl1pPr algn="ctr">
              <a:tabLst>
                <a:tab pos="457200" algn="l"/>
                <a:tab pos="914400" algn="l"/>
                <a:tab pos="1371600" algn="l"/>
                <a:tab pos="1828800" algn="l"/>
                <a:tab pos="2286000" algn="l"/>
              </a:tabLst>
              <a:defRPr sz="1800">
                <a:latin typeface="+mn-lt"/>
                <a:ea typeface="+mn-ea"/>
                <a:cs typeface="+mn-cs"/>
                <a:sym typeface="Arial"/>
              </a:defRPr>
            </a:lvl1pPr>
          </a:lstStyle>
          <a:p>
            <a:r>
              <a:t>Or the same data shown on a U.S. coastal map:</a:t>
            </a:r>
          </a:p>
        </p:txBody>
      </p:sp>
      <p:grpSp>
        <p:nvGrpSpPr>
          <p:cNvPr id="392" name="Group 8"/>
          <p:cNvGrpSpPr/>
          <p:nvPr/>
        </p:nvGrpSpPr>
        <p:grpSpPr>
          <a:xfrm>
            <a:off x="228600" y="914400"/>
            <a:ext cx="8676645" cy="4921249"/>
            <a:chOff x="0" y="0"/>
            <a:chExt cx="8676644" cy="4921248"/>
          </a:xfrm>
        </p:grpSpPr>
        <p:pic>
          <p:nvPicPr>
            <p:cNvPr id="389" name="Picture 4" descr="Picture 4"/>
            <p:cNvPicPr>
              <a:picLocks noChangeAspect="1"/>
            </p:cNvPicPr>
            <p:nvPr/>
          </p:nvPicPr>
          <p:blipFill>
            <a:blip r:embed="rId2">
              <a:extLst/>
            </a:blip>
            <a:stretch>
              <a:fillRect/>
            </a:stretch>
          </p:blipFill>
          <p:spPr>
            <a:xfrm>
              <a:off x="0" y="0"/>
              <a:ext cx="8676645" cy="4921249"/>
            </a:xfrm>
            <a:prstGeom prst="rect">
              <a:avLst/>
            </a:prstGeom>
            <a:ln w="12700" cap="flat">
              <a:noFill/>
              <a:miter lim="400000"/>
            </a:ln>
            <a:effectLst/>
          </p:spPr>
        </p:pic>
        <p:sp>
          <p:nvSpPr>
            <p:cNvPr id="390" name="Rectangle 5"/>
            <p:cNvSpPr/>
            <p:nvPr/>
          </p:nvSpPr>
          <p:spPr>
            <a:xfrm>
              <a:off x="3962400" y="4593165"/>
              <a:ext cx="762000" cy="207435"/>
            </a:xfrm>
            <a:prstGeom prst="rect">
              <a:avLst/>
            </a:prstGeom>
            <a:solidFill>
              <a:srgbClr val="FFFF00">
                <a:alpha val="42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91" name="Rectangle 7"/>
            <p:cNvSpPr/>
            <p:nvPr/>
          </p:nvSpPr>
          <p:spPr>
            <a:xfrm>
              <a:off x="6434668" y="4571999"/>
              <a:ext cx="762001" cy="207435"/>
            </a:xfrm>
            <a:prstGeom prst="rect">
              <a:avLst/>
            </a:prstGeom>
            <a:solidFill>
              <a:srgbClr val="FFFF00">
                <a:alpha val="42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97" name="Group 10"/>
          <p:cNvGrpSpPr/>
          <p:nvPr/>
        </p:nvGrpSpPr>
        <p:grpSpPr>
          <a:xfrm>
            <a:off x="762000" y="609600"/>
            <a:ext cx="7696200" cy="5181601"/>
            <a:chOff x="0" y="0"/>
            <a:chExt cx="7696199" cy="5181600"/>
          </a:xfrm>
        </p:grpSpPr>
        <p:pic>
          <p:nvPicPr>
            <p:cNvPr id="394" name="Picture 6" descr="Picture 6"/>
            <p:cNvPicPr>
              <a:picLocks noChangeAspect="1"/>
            </p:cNvPicPr>
            <p:nvPr/>
          </p:nvPicPr>
          <p:blipFill>
            <a:blip r:embed="rId2">
              <a:extLst/>
            </a:blip>
            <a:stretch>
              <a:fillRect/>
            </a:stretch>
          </p:blipFill>
          <p:spPr>
            <a:xfrm>
              <a:off x="0" y="25501"/>
              <a:ext cx="2109041" cy="5127253"/>
            </a:xfrm>
            <a:prstGeom prst="rect">
              <a:avLst/>
            </a:prstGeom>
            <a:ln w="12700" cap="flat">
              <a:noFill/>
              <a:miter lim="400000"/>
            </a:ln>
            <a:effectLst/>
          </p:spPr>
        </p:pic>
        <p:pic>
          <p:nvPicPr>
            <p:cNvPr id="395" name="Picture 7" descr="Picture 7"/>
            <p:cNvPicPr>
              <a:picLocks noChangeAspect="1"/>
            </p:cNvPicPr>
            <p:nvPr/>
          </p:nvPicPr>
          <p:blipFill>
            <a:blip r:embed="rId3">
              <a:extLst/>
            </a:blip>
            <a:stretch>
              <a:fillRect/>
            </a:stretch>
          </p:blipFill>
          <p:spPr>
            <a:xfrm>
              <a:off x="2724282" y="263"/>
              <a:ext cx="4971918" cy="5181338"/>
            </a:xfrm>
            <a:prstGeom prst="rect">
              <a:avLst/>
            </a:prstGeom>
            <a:ln w="12700" cap="flat">
              <a:noFill/>
              <a:miter lim="400000"/>
            </a:ln>
            <a:effectLst/>
          </p:spPr>
        </p:pic>
        <p:pic>
          <p:nvPicPr>
            <p:cNvPr id="396" name="Picture 9" descr="Picture 9"/>
            <p:cNvPicPr>
              <a:picLocks noChangeAspect="1"/>
            </p:cNvPicPr>
            <p:nvPr/>
          </p:nvPicPr>
          <p:blipFill>
            <a:blip r:embed="rId4">
              <a:extLst/>
            </a:blip>
            <a:srcRect t="48195"/>
            <a:stretch>
              <a:fillRect/>
            </a:stretch>
          </p:blipFill>
          <p:spPr>
            <a:xfrm>
              <a:off x="2734176" y="0"/>
              <a:ext cx="2731439" cy="3753758"/>
            </a:xfrm>
            <a:prstGeom prst="rect">
              <a:avLst/>
            </a:prstGeom>
            <a:ln w="12700" cap="flat">
              <a:noFill/>
              <a:miter lim="400000"/>
            </a:ln>
            <a:effectLst/>
          </p:spPr>
        </p:pic>
      </p:grpSp>
      <p:sp>
        <p:nvSpPr>
          <p:cNvPr id="398" name="Rectangle 3"/>
          <p:cNvSpPr txBox="1">
            <a:spLocks noGrp="1"/>
          </p:cNvSpPr>
          <p:nvPr>
            <p:ph type="body" sz="quarter" idx="1"/>
          </p:nvPr>
        </p:nvSpPr>
        <p:spPr>
          <a:xfrm>
            <a:off x="0" y="6172200"/>
            <a:ext cx="9144000" cy="533400"/>
          </a:xfrm>
          <a:prstGeom prst="rect">
            <a:avLst/>
          </a:prstGeom>
        </p:spPr>
        <p:txBody>
          <a:bodyPr/>
          <a:lstStyle/>
          <a:p>
            <a:pPr algn="ctr">
              <a:tabLst>
                <a:tab pos="457200" algn="l"/>
                <a:tab pos="914400" algn="l"/>
                <a:tab pos="1371600" algn="l"/>
                <a:tab pos="1828800" algn="l"/>
                <a:tab pos="2286000" algn="l"/>
              </a:tabLst>
              <a:defRPr sz="1800"/>
            </a:pPr>
            <a:r>
              <a:t>Note that this shows </a:t>
            </a:r>
            <a:r>
              <a:rPr b="1"/>
              <a:t>counties affected </a:t>
            </a:r>
            <a:r>
              <a:t>rather than actual flooding boundaries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 name="Rectangle 5"/>
          <p:cNvSpPr txBox="1"/>
          <p:nvPr/>
        </p:nvSpPr>
        <p:spPr>
          <a:xfrm>
            <a:off x="304800" y="6488969"/>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2) http://link.springer.com/article/10.1007%2Fs10584-008-9423-z</a:t>
            </a:r>
          </a:p>
        </p:txBody>
      </p:sp>
      <p:sp>
        <p:nvSpPr>
          <p:cNvPr id="401" name="Rectangle 2"/>
          <p:cNvSpPr txBox="1">
            <a:spLocks noGrp="1"/>
          </p:cNvSpPr>
          <p:nvPr>
            <p:ph type="title"/>
          </p:nvPr>
        </p:nvSpPr>
        <p:spPr>
          <a:xfrm>
            <a:off x="304800" y="76200"/>
            <a:ext cx="8534400" cy="609600"/>
          </a:xfrm>
          <a:prstGeom prst="rect">
            <a:avLst/>
          </a:prstGeom>
        </p:spPr>
        <p:txBody>
          <a:bodyPr/>
          <a:lstStyle>
            <a:lvl1pPr>
              <a:defRPr sz="2000"/>
            </a:lvl1pPr>
          </a:lstStyle>
          <a:p>
            <a:r>
              <a:t>TWO things have changed from the time of the economist's work:</a:t>
            </a:r>
          </a:p>
        </p:txBody>
      </p:sp>
      <p:sp>
        <p:nvSpPr>
          <p:cNvPr id="402" name="Rectangle 3"/>
          <p:cNvSpPr txBox="1">
            <a:spLocks noGrp="1"/>
          </p:cNvSpPr>
          <p:nvPr>
            <p:ph type="body" idx="1"/>
          </p:nvPr>
        </p:nvSpPr>
        <p:spPr>
          <a:xfrm>
            <a:off x="152400" y="914400"/>
            <a:ext cx="89916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1) In 2002, IPCC </a:t>
            </a:r>
            <a:r>
              <a:rPr b="1"/>
              <a:t>had</a:t>
            </a:r>
            <a:r>
              <a:t> been estimating sea level rises of </a:t>
            </a:r>
            <a:r>
              <a:rPr b="1">
                <a:solidFill>
                  <a:srgbClr val="FFCC00"/>
                </a:solidFill>
              </a:rPr>
              <a:t>less than 1 meter,</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Whereas sea level rises of </a:t>
            </a:r>
            <a:r>
              <a:rPr b="1">
                <a:solidFill>
                  <a:srgbClr val="FFCC00"/>
                </a:solidFill>
              </a:rPr>
              <a:t>up to 1.8 meters</a:t>
            </a:r>
            <a:r>
              <a:t> are now seriously discussed</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2) For even a 1 meter rise, vastly greater impact is now predicted</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Tol 2002:  1 meter rise impacts </a:t>
            </a:r>
            <a:r>
              <a:rPr b="1">
                <a:solidFill>
                  <a:srgbClr val="FFCC00"/>
                </a:solidFill>
              </a:rPr>
              <a:t>130,000</a:t>
            </a:r>
            <a:r>
              <a:t> people over whole of North America</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New Study:  0.9 meter rise impacts </a:t>
            </a:r>
            <a:r>
              <a:rPr b="1">
                <a:solidFill>
                  <a:srgbClr val="FFCC00"/>
                </a:solidFill>
              </a:rPr>
              <a:t>4,310,981</a:t>
            </a:r>
            <a:r>
              <a:t> in the U.S. alone</a:t>
            </a:r>
            <a:endParaRPr sz="1400">
              <a:solidFill>
                <a:srgbClr val="FFCC00"/>
              </a:solidFill>
            </a:endParaRPr>
          </a:p>
          <a:p>
            <a:pPr algn="ctr">
              <a:tabLst>
                <a:tab pos="457200" algn="l"/>
                <a:tab pos="914400" algn="l"/>
                <a:tab pos="1371600" algn="l"/>
                <a:tab pos="1828800" algn="l"/>
                <a:tab pos="2286000" algn="l"/>
              </a:tabLst>
              <a:defRPr sz="2400">
                <a:solidFill>
                  <a:srgbClr val="FFCC00"/>
                </a:solidFill>
                <a:latin typeface="+mn-lt"/>
                <a:ea typeface="+mn-ea"/>
                <a:cs typeface="+mn-cs"/>
                <a:sym typeface="Arial"/>
              </a:defRPr>
            </a:pPr>
            <a:endParaRPr/>
          </a:p>
          <a:p>
            <a:pPr algn="ctr">
              <a:tabLst>
                <a:tab pos="457200" algn="l"/>
                <a:tab pos="914400" algn="l"/>
                <a:tab pos="1371600" algn="l"/>
                <a:tab pos="1828800" algn="l"/>
                <a:tab pos="2286000" algn="l"/>
              </a:tabLst>
              <a:defRPr sz="1800" b="1">
                <a:latin typeface="+mn-lt"/>
                <a:ea typeface="+mn-ea"/>
                <a:cs typeface="+mn-cs"/>
                <a:sym typeface="Arial"/>
              </a:defRPr>
            </a:pPr>
            <a:r>
              <a:t>How could 1 meter rise now threaten ~ 50 TIMES more people?</a:t>
            </a:r>
          </a:p>
          <a:p>
            <a:pPr algn="ctr">
              <a:tabLst>
                <a:tab pos="457200" algn="l"/>
                <a:tab pos="914400" algn="l"/>
                <a:tab pos="1371600" algn="l"/>
                <a:tab pos="1828800" algn="l"/>
                <a:tab pos="2286000" algn="l"/>
              </a:tabLst>
              <a:defRPr sz="1800">
                <a:latin typeface="+mn-lt"/>
                <a:ea typeface="+mn-ea"/>
                <a:cs typeface="+mn-cs"/>
                <a:sym typeface="Arial"/>
              </a:defRPr>
            </a:pPr>
            <a:endParaRPr/>
          </a:p>
          <a:p>
            <a:pPr algn="ctr">
              <a:tabLst>
                <a:tab pos="457200" algn="l"/>
                <a:tab pos="914400" algn="l"/>
                <a:tab pos="1371600" algn="l"/>
                <a:tab pos="1828800" algn="l"/>
                <a:tab pos="2286000" algn="l"/>
              </a:tabLst>
              <a:defRPr sz="1800">
                <a:latin typeface="+mn-lt"/>
                <a:ea typeface="+mn-ea"/>
                <a:cs typeface="+mn-cs"/>
                <a:sym typeface="Arial"/>
              </a:defRPr>
            </a:pPr>
            <a:r>
              <a:t>The answer comes one sentence later in Tol's earlier musings:</a:t>
            </a:r>
          </a:p>
          <a:p>
            <a:pPr>
              <a:tabLst>
                <a:tab pos="457200" algn="l"/>
                <a:tab pos="914400" algn="l"/>
                <a:tab pos="1371600" algn="l"/>
                <a:tab pos="1828800" algn="l"/>
                <a:tab pos="2286000" algn="l"/>
              </a:tabLst>
              <a:defRPr sz="700">
                <a:latin typeface="+mn-lt"/>
                <a:ea typeface="+mn-ea"/>
                <a:cs typeface="+mn-cs"/>
                <a:sym typeface="Arial"/>
              </a:defRPr>
            </a:pPr>
            <a:endParaRPr/>
          </a:p>
          <a:p>
            <a:pPr>
              <a:defRPr sz="1800">
                <a:latin typeface="+mn-lt"/>
                <a:ea typeface="+mn-ea"/>
                <a:cs typeface="+mn-cs"/>
                <a:sym typeface="Arial"/>
              </a:defRPr>
            </a:pPr>
            <a:r>
              <a:t>"Effects of sea level rise would increase ten-fold should the West Antarctic Ice Sheet collapse.  But the work of Olsthoorn, van der Werff, Bouwer, and Huitema </a:t>
            </a:r>
            <a:r>
              <a:rPr baseline="30000"/>
              <a:t>2</a:t>
            </a:r>
            <a:r>
              <a:t> suggests that this may be too optimistic: </a:t>
            </a:r>
            <a:r>
              <a:rPr b="1">
                <a:solidFill>
                  <a:srgbClr val="FFCC00"/>
                </a:solidFill>
              </a:rPr>
              <a:t>that we may have overestimated the speed with which coastal protection can be built up"</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4" name="Rectangle 2"/>
          <p:cNvSpPr txBox="1">
            <a:spLocks noGrp="1"/>
          </p:cNvSpPr>
          <p:nvPr>
            <p:ph type="title"/>
          </p:nvPr>
        </p:nvSpPr>
        <p:spPr>
          <a:xfrm>
            <a:off x="304800" y="76200"/>
            <a:ext cx="8534400" cy="609600"/>
          </a:xfrm>
          <a:prstGeom prst="rect">
            <a:avLst/>
          </a:prstGeom>
        </p:spPr>
        <p:txBody>
          <a:bodyPr/>
          <a:lstStyle/>
          <a:p>
            <a:pPr>
              <a:defRPr sz="2000"/>
            </a:pPr>
            <a:r>
              <a:t>So discrepancy is not in </a:t>
            </a:r>
            <a:r>
              <a:rPr b="1" i="0">
                <a:latin typeface="Tahoma"/>
                <a:ea typeface="Tahoma"/>
                <a:cs typeface="Tahoma"/>
                <a:sym typeface="Tahoma"/>
              </a:rPr>
              <a:t>HOW MANY </a:t>
            </a:r>
            <a:r>
              <a:t>would be affected by a 1 meter rise</a:t>
            </a:r>
          </a:p>
        </p:txBody>
      </p:sp>
      <p:sp>
        <p:nvSpPr>
          <p:cNvPr id="405" name="Rectangle 3"/>
          <p:cNvSpPr txBox="1">
            <a:spLocks noGrp="1"/>
          </p:cNvSpPr>
          <p:nvPr>
            <p:ph type="body" idx="1"/>
          </p:nvPr>
        </p:nvSpPr>
        <p:spPr>
          <a:xfrm>
            <a:off x="152400" y="685800"/>
            <a:ext cx="8991600" cy="5931615"/>
          </a:xfrm>
          <a:prstGeom prst="rect">
            <a:avLst/>
          </a:prstGeom>
        </p:spPr>
        <p:txBody>
          <a:bodyPr/>
          <a:lstStyle/>
          <a:p>
            <a:pPr algn="ctr">
              <a:tabLst>
                <a:tab pos="457200" algn="l"/>
                <a:tab pos="914400" algn="l"/>
                <a:tab pos="1371600" algn="l"/>
                <a:tab pos="1828800" algn="l"/>
                <a:tab pos="2286000" algn="l"/>
              </a:tabLst>
              <a:defRPr>
                <a:latin typeface="+mn-lt"/>
                <a:ea typeface="+mn-ea"/>
                <a:cs typeface="+mn-cs"/>
                <a:sym typeface="Arial"/>
              </a:defRPr>
            </a:pPr>
            <a:r>
              <a:t>Discrepancy is in </a:t>
            </a:r>
            <a:r>
              <a:rPr b="1"/>
              <a:t>HOW</a:t>
            </a:r>
            <a:r>
              <a:t> those people would be affected!</a:t>
            </a:r>
          </a:p>
          <a:p>
            <a:pPr>
              <a:tabLst>
                <a:tab pos="457200" algn="l"/>
                <a:tab pos="914400" algn="l"/>
                <a:tab pos="1371600" algn="l"/>
                <a:tab pos="1828800" algn="l"/>
                <a:tab pos="2286000" algn="l"/>
              </a:tabLst>
              <a:defRPr sz="1200">
                <a:latin typeface="+mn-lt"/>
                <a:ea typeface="+mn-ea"/>
                <a:cs typeface="+mn-cs"/>
                <a:sym typeface="Arial"/>
              </a:defRPr>
            </a:pPr>
            <a:endParaRPr/>
          </a:p>
          <a:p>
            <a:pPr algn="ctr">
              <a:tabLst>
                <a:tab pos="457200" algn="l"/>
                <a:tab pos="914400" algn="l"/>
                <a:tab pos="1371600" algn="l"/>
                <a:tab pos="1828800" algn="l"/>
                <a:tab pos="2286000" algn="l"/>
              </a:tabLst>
              <a:defRPr sz="1800" b="1">
                <a:solidFill>
                  <a:srgbClr val="FFCC00"/>
                </a:solidFill>
                <a:latin typeface="+mn-lt"/>
                <a:ea typeface="+mn-ea"/>
                <a:cs typeface="+mn-cs"/>
                <a:sym typeface="Arial"/>
              </a:defRPr>
            </a:pPr>
            <a:r>
              <a:t>Economists had assumed ocean barriers could prevent ~ all encroachment</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Cutting number having to relocate from millions to hundreds of thousands</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Was that really EVER plausible </a:t>
            </a:r>
          </a:p>
          <a:p>
            <a:pPr>
              <a:tabLst>
                <a:tab pos="457200" algn="l"/>
                <a:tab pos="914400" algn="l"/>
                <a:tab pos="1371600" algn="l"/>
                <a:tab pos="1828800" algn="l"/>
                <a:tab pos="2286000" algn="l"/>
              </a:tabLst>
              <a:defRPr sz="900" b="1">
                <a:latin typeface="+mn-lt"/>
                <a:ea typeface="+mn-ea"/>
                <a:cs typeface="+mn-cs"/>
                <a:sym typeface="Arial"/>
              </a:defRPr>
            </a:pPr>
            <a:endParaRPr/>
          </a:p>
          <a:p>
            <a:pPr>
              <a:tabLst>
                <a:tab pos="457200" algn="l"/>
                <a:tab pos="914400" algn="l"/>
                <a:tab pos="1371600" algn="l"/>
                <a:tab pos="1828800" algn="l"/>
                <a:tab pos="2286000" algn="l"/>
              </a:tabLst>
              <a:defRPr sz="1800" b="1">
                <a:latin typeface="+mn-lt"/>
                <a:ea typeface="+mn-ea"/>
                <a:cs typeface="+mn-cs"/>
                <a:sym typeface="Arial"/>
              </a:defRPr>
            </a:pPr>
            <a:r>
              <a:t>	given the length of U.S. coastline?</a:t>
            </a:r>
          </a:p>
          <a:p>
            <a:pPr>
              <a:tabLst>
                <a:tab pos="457200" algn="l"/>
                <a:tab pos="914400" algn="l"/>
                <a:tab pos="1371600" algn="l"/>
                <a:tab pos="1828800" algn="l"/>
                <a:tab pos="2286000" algn="l"/>
              </a:tabLst>
              <a:defRPr sz="2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Further, those economists assumed </a:t>
            </a:r>
            <a:r>
              <a:rPr b="1"/>
              <a:t>COST</a:t>
            </a:r>
            <a:r>
              <a:t> of such construction would be so palatable </a:t>
            </a:r>
          </a:p>
          <a:p>
            <a:pPr>
              <a:tabLst>
                <a:tab pos="457200" algn="l"/>
                <a:tab pos="914400" algn="l"/>
                <a:tab pos="1371600" algn="l"/>
                <a:tab pos="1828800" algn="l"/>
                <a:tab pos="2286000" algn="l"/>
              </a:tabLst>
              <a:defRPr sz="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that the total Social Cost of Carbon would still be only 12$ / tonne CO</a:t>
            </a:r>
            <a:r>
              <a:rPr baseline="-25000"/>
              <a:t>2</a:t>
            </a:r>
          </a:p>
          <a:p>
            <a:pPr>
              <a:defRPr baseline="30000">
                <a:solidFill>
                  <a:srgbClr val="FFCC00"/>
                </a:solidFill>
                <a:latin typeface="+mn-lt"/>
                <a:ea typeface="+mn-ea"/>
                <a:cs typeface="+mn-cs"/>
                <a:sym typeface="Arial"/>
              </a:defRPr>
            </a:pPr>
            <a:endParaRPr/>
          </a:p>
          <a:p>
            <a:pPr algn="ctr">
              <a:defRPr sz="1800">
                <a:solidFill>
                  <a:srgbClr val="FFCC00"/>
                </a:solidFill>
                <a:latin typeface="+mn-lt"/>
                <a:ea typeface="+mn-ea"/>
                <a:cs typeface="+mn-cs"/>
                <a:sym typeface="Arial"/>
              </a:defRPr>
            </a:pPr>
            <a:r>
              <a:t>Instead, economists Olsthoorn, van der Werff, Bouwer, and Huitema </a:t>
            </a:r>
          </a:p>
          <a:p>
            <a:pPr algn="ctr">
              <a:defRPr sz="1800">
                <a:solidFill>
                  <a:srgbClr val="FFCC00"/>
                </a:solidFill>
                <a:latin typeface="+mn-lt"/>
                <a:ea typeface="+mn-ea"/>
                <a:cs typeface="+mn-cs"/>
                <a:sym typeface="Arial"/>
              </a:defRPr>
            </a:pPr>
            <a:r>
              <a:t>(from the the world's premiere dike-building country of the Netherlands)</a:t>
            </a:r>
          </a:p>
          <a:p>
            <a:pPr algn="ctr">
              <a:defRPr sz="1800" b="1">
                <a:solidFill>
                  <a:srgbClr val="FFCC00"/>
                </a:solidFill>
                <a:latin typeface="+mn-lt"/>
                <a:ea typeface="+mn-ea"/>
                <a:cs typeface="+mn-cs"/>
                <a:sym typeface="Arial"/>
              </a:defRPr>
            </a:pPr>
            <a:r>
              <a:t> had warned from the start about the difficulty of holding back the sea!</a:t>
            </a:r>
          </a:p>
        </p:txBody>
      </p:sp>
      <p:grpSp>
        <p:nvGrpSpPr>
          <p:cNvPr id="409" name="Group 5"/>
          <p:cNvGrpSpPr/>
          <p:nvPr/>
        </p:nvGrpSpPr>
        <p:grpSpPr>
          <a:xfrm>
            <a:off x="5105399" y="2286000"/>
            <a:ext cx="3124202" cy="1905001"/>
            <a:chOff x="0" y="0"/>
            <a:chExt cx="3124200" cy="1905000"/>
          </a:xfrm>
        </p:grpSpPr>
        <p:pic>
          <p:nvPicPr>
            <p:cNvPr id="406" name="Picture 6" descr="Picture 6"/>
            <p:cNvPicPr>
              <a:picLocks noChangeAspect="1"/>
            </p:cNvPicPr>
            <p:nvPr/>
          </p:nvPicPr>
          <p:blipFill>
            <a:blip r:embed="rId2">
              <a:extLst/>
            </a:blip>
            <a:stretch>
              <a:fillRect/>
            </a:stretch>
          </p:blipFill>
          <p:spPr>
            <a:xfrm>
              <a:off x="-1" y="9375"/>
              <a:ext cx="856147" cy="1885020"/>
            </a:xfrm>
            <a:prstGeom prst="rect">
              <a:avLst/>
            </a:prstGeom>
            <a:ln w="12700" cap="flat">
              <a:noFill/>
              <a:miter lim="400000"/>
            </a:ln>
            <a:effectLst/>
          </p:spPr>
        </p:pic>
        <p:pic>
          <p:nvPicPr>
            <p:cNvPr id="407" name="Picture 7" descr="Picture 7"/>
            <p:cNvPicPr>
              <a:picLocks noChangeAspect="1"/>
            </p:cNvPicPr>
            <p:nvPr/>
          </p:nvPicPr>
          <p:blipFill>
            <a:blip r:embed="rId3">
              <a:extLst/>
            </a:blip>
            <a:stretch>
              <a:fillRect/>
            </a:stretch>
          </p:blipFill>
          <p:spPr>
            <a:xfrm>
              <a:off x="1105896" y="96"/>
              <a:ext cx="2018305" cy="1904905"/>
            </a:xfrm>
            <a:prstGeom prst="rect">
              <a:avLst/>
            </a:prstGeom>
            <a:ln w="12700" cap="flat">
              <a:noFill/>
              <a:miter lim="400000"/>
            </a:ln>
            <a:effectLst/>
          </p:spPr>
        </p:pic>
        <p:pic>
          <p:nvPicPr>
            <p:cNvPr id="408" name="Picture 8" descr="Picture 8"/>
            <p:cNvPicPr>
              <a:picLocks noChangeAspect="1"/>
            </p:cNvPicPr>
            <p:nvPr/>
          </p:nvPicPr>
          <p:blipFill>
            <a:blip r:embed="rId4">
              <a:extLst/>
            </a:blip>
            <a:srcRect t="48195"/>
            <a:stretch>
              <a:fillRect/>
            </a:stretch>
          </p:blipFill>
          <p:spPr>
            <a:xfrm>
              <a:off x="1109913" y="0"/>
              <a:ext cx="1108802" cy="1380059"/>
            </a:xfrm>
            <a:prstGeom prst="rect">
              <a:avLst/>
            </a:prstGeom>
            <a:ln w="12700" cap="flat">
              <a:noFill/>
              <a:miter lim="400000"/>
            </a:ln>
            <a:effectLst/>
          </p:spPr>
        </p:pic>
      </p:gr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1" name="Rectangle 2"/>
          <p:cNvSpPr txBox="1">
            <a:spLocks noGrp="1"/>
          </p:cNvSpPr>
          <p:nvPr>
            <p:ph type="title"/>
          </p:nvPr>
        </p:nvSpPr>
        <p:spPr>
          <a:xfrm>
            <a:off x="304800" y="76200"/>
            <a:ext cx="8534400" cy="609600"/>
          </a:xfrm>
          <a:prstGeom prst="rect">
            <a:avLst/>
          </a:prstGeom>
        </p:spPr>
        <p:txBody>
          <a:bodyPr/>
          <a:lstStyle/>
          <a:p>
            <a:r>
              <a:t>And it is not just one report:</a:t>
            </a:r>
          </a:p>
        </p:txBody>
      </p:sp>
      <p:sp>
        <p:nvSpPr>
          <p:cNvPr id="412" name="Rectangle 3"/>
          <p:cNvSpPr txBox="1">
            <a:spLocks noGrp="1"/>
          </p:cNvSpPr>
          <p:nvPr>
            <p:ph type="body" idx="1"/>
          </p:nvPr>
        </p:nvSpPr>
        <p:spPr>
          <a:xfrm>
            <a:off x="152400" y="685800"/>
            <a:ext cx="8991600" cy="5805012"/>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The IPCC's 5</a:t>
            </a:r>
            <a:r>
              <a:rPr baseline="30000"/>
              <a:t>th</a:t>
            </a:r>
            <a:r>
              <a:t> Assessment (2013) has </a:t>
            </a:r>
            <a:r>
              <a:rPr b="1"/>
              <a:t>also</a:t>
            </a:r>
            <a:r>
              <a:t> upped predictions of sea level rise: </a:t>
            </a:r>
            <a:r>
              <a:rPr baseline="30000"/>
              <a:t>6</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2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Violet ("RCP2.6") =  </a:t>
            </a:r>
            <a:r>
              <a:rPr b="1">
                <a:solidFill>
                  <a:srgbClr val="FFCC00"/>
                </a:solidFill>
              </a:rPr>
              <a:t>With</a:t>
            </a:r>
            <a:r>
              <a:t> strong international efforts to curb greenhouse gases</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Orange ("RCP8.5") = </a:t>
            </a:r>
            <a:r>
              <a:rPr b="1">
                <a:solidFill>
                  <a:srgbClr val="FFCC00"/>
                </a:solidFill>
              </a:rPr>
              <a:t>Without</a:t>
            </a:r>
            <a:r>
              <a:t> such efforts </a:t>
            </a:r>
          </a:p>
        </p:txBody>
      </p:sp>
      <p:sp>
        <p:nvSpPr>
          <p:cNvPr id="413" name="Rectangle 5"/>
          <p:cNvSpPr txBox="1"/>
          <p:nvPr/>
        </p:nvSpPr>
        <p:spPr>
          <a:xfrm>
            <a:off x="304800" y="6441345"/>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6) https://www.ipcc.ch/pdf/assessment-report/ar5/wg1/WG1AR5_Chapter13_FINAL.pdf</a:t>
            </a:r>
          </a:p>
        </p:txBody>
      </p:sp>
      <p:pic>
        <p:nvPicPr>
          <p:cNvPr id="414" name="Picture 4" descr="Picture 4"/>
          <p:cNvPicPr>
            <a:picLocks noChangeAspect="1"/>
          </p:cNvPicPr>
          <p:nvPr/>
        </p:nvPicPr>
        <p:blipFill>
          <a:blip r:embed="rId2">
            <a:extLst/>
          </a:blip>
          <a:stretch>
            <a:fillRect/>
          </a:stretch>
        </p:blipFill>
        <p:spPr>
          <a:xfrm>
            <a:off x="2971800" y="1219200"/>
            <a:ext cx="4267200" cy="4011060"/>
          </a:xfrm>
          <a:prstGeom prst="rect">
            <a:avLst/>
          </a:prstGeom>
          <a:ln w="12700">
            <a:miter lim="400000"/>
          </a:ln>
        </p:spPr>
      </p:pic>
      <p:sp>
        <p:nvSpPr>
          <p:cNvPr id="415" name="TextBox 5"/>
          <p:cNvSpPr txBox="1"/>
          <p:nvPr/>
        </p:nvSpPr>
        <p:spPr>
          <a:xfrm>
            <a:off x="7393519" y="1697565"/>
            <a:ext cx="1447801" cy="37084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a:solidFill>
                  <a:srgbClr val="FFCC00"/>
                </a:solidFill>
              </a:defRPr>
            </a:lvl1pPr>
          </a:lstStyle>
          <a:p>
            <a:r>
              <a:t>1 Meter</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 name="Picture 5" descr="Picture 5"/>
          <p:cNvPicPr>
            <a:picLocks noChangeAspect="1"/>
          </p:cNvPicPr>
          <p:nvPr/>
        </p:nvPicPr>
        <p:blipFill>
          <a:blip r:embed="rId2">
            <a:extLst/>
          </a:blip>
          <a:srcRect b="26915"/>
          <a:stretch>
            <a:fillRect/>
          </a:stretch>
        </p:blipFill>
        <p:spPr>
          <a:xfrm>
            <a:off x="3143250" y="111360"/>
            <a:ext cx="2876550" cy="422041"/>
          </a:xfrm>
          <a:prstGeom prst="rect">
            <a:avLst/>
          </a:prstGeom>
          <a:ln w="12700">
            <a:miter lim="400000"/>
          </a:ln>
        </p:spPr>
      </p:pic>
      <p:sp>
        <p:nvSpPr>
          <p:cNvPr id="95" name="Rectangle 3"/>
          <p:cNvSpPr txBox="1">
            <a:spLocks noGrp="1"/>
          </p:cNvSpPr>
          <p:nvPr>
            <p:ph type="body" sz="quarter" idx="1"/>
          </p:nvPr>
        </p:nvSpPr>
        <p:spPr>
          <a:xfrm>
            <a:off x="313216" y="558799"/>
            <a:ext cx="8534400" cy="457200"/>
          </a:xfrm>
          <a:prstGeom prst="rect">
            <a:avLst/>
          </a:prstGeom>
        </p:spPr>
        <p:txBody>
          <a:bodyPr/>
          <a:lstStyle>
            <a:lvl1pPr algn="ctr">
              <a:spcBef>
                <a:spcPts val="200"/>
              </a:spcBef>
              <a:defRPr sz="1200"/>
            </a:lvl1pPr>
          </a:lstStyle>
          <a:p>
            <a:r>
              <a:rPr dirty="0"/>
              <a:t>(Relevant news articles I've not yet fully researched and/or verified)</a:t>
            </a:r>
          </a:p>
        </p:txBody>
      </p:sp>
      <p:sp>
        <p:nvSpPr>
          <p:cNvPr id="96" name="Rectangle 3"/>
          <p:cNvSpPr txBox="1"/>
          <p:nvPr/>
        </p:nvSpPr>
        <p:spPr>
          <a:xfrm>
            <a:off x="237231" y="1015999"/>
            <a:ext cx="8669537" cy="571438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defRPr sz="1400" b="0">
                <a:solidFill>
                  <a:srgbClr val="FFFFFF"/>
                </a:solidFill>
                <a:effectLst>
                  <a:outerShdw blurRad="38100" dist="38100" dir="2700000" rotWithShape="0">
                    <a:srgbClr val="000000"/>
                  </a:outerShdw>
                </a:effectLst>
                <a:latin typeface="+mj-lt"/>
                <a:ea typeface="+mj-ea"/>
                <a:cs typeface="+mj-cs"/>
                <a:sym typeface="Arial"/>
              </a:defRPr>
            </a:pPr>
            <a:r>
              <a:rPr sz="1800" b="1" dirty="0"/>
              <a:t>New Elevation Data Triple Estimates of Global Vulnerability to Sea-Level Rise and Coastal Flooding</a:t>
            </a:r>
            <a:r>
              <a:rPr dirty="0"/>
              <a:t> </a:t>
            </a:r>
            <a:endParaRPr sz="1200" dirty="0"/>
          </a:p>
          <a:p>
            <a:pPr algn="ctr">
              <a:spcBef>
                <a:spcPts val="400"/>
              </a:spcBef>
              <a:defRPr sz="500">
                <a:solidFill>
                  <a:srgbClr val="FFFFFF"/>
                </a:solidFill>
                <a:effectLst>
                  <a:outerShdw blurRad="38100" dist="38100" dir="2700000" rotWithShape="0">
                    <a:srgbClr val="000000"/>
                  </a:outerShdw>
                </a:effectLst>
                <a:latin typeface="+mj-lt"/>
                <a:ea typeface="+mj-ea"/>
                <a:cs typeface="+mj-cs"/>
                <a:sym typeface="Arial"/>
              </a:defRPr>
            </a:pPr>
            <a:r>
              <a:rPr dirty="0"/>
              <a:t> </a:t>
            </a:r>
          </a:p>
          <a:p>
            <a:pPr algn="ct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rPr sz="1600" dirty="0"/>
              <a:t>Princeton University (Nature Communications, October 2019) </a:t>
            </a:r>
            <a:r>
              <a:rPr sz="1600" baseline="31999" dirty="0"/>
              <a:t>1, 2</a:t>
            </a:r>
          </a:p>
          <a:p>
            <a:pPr algn="ctr">
              <a:spcBef>
                <a:spcPts val="400"/>
              </a:spcBef>
              <a:defRPr sz="1100" b="0">
                <a:solidFill>
                  <a:srgbClr val="FFFFFF"/>
                </a:solidFill>
                <a:effectLst>
                  <a:outerShdw blurRad="38100" dist="38100" dir="2700000" rotWithShape="0">
                    <a:srgbClr val="000000"/>
                  </a:outerShdw>
                </a:effectLst>
                <a:latin typeface="+mj-lt"/>
                <a:ea typeface="+mj-ea"/>
                <a:cs typeface="+mj-cs"/>
                <a:sym typeface="Arial"/>
              </a:defRPr>
            </a:pPr>
            <a:endParaRPr dirty="0"/>
          </a:p>
          <a:p>
            <a:pPr>
              <a:spcBef>
                <a:spcPts val="400"/>
              </a:spcBef>
              <a:defRPr b="0" i="1">
                <a:solidFill>
                  <a:srgbClr val="FFFFFF"/>
                </a:solidFill>
                <a:effectLst>
                  <a:outerShdw blurRad="38100" dist="38100" dir="2700000" rotWithShape="0">
                    <a:srgbClr val="000000"/>
                  </a:outerShdw>
                </a:effectLst>
                <a:latin typeface="+mj-lt"/>
                <a:ea typeface="+mj-ea"/>
                <a:cs typeface="+mj-cs"/>
                <a:sym typeface="Arial"/>
              </a:defRPr>
            </a:pPr>
            <a:r>
              <a:rPr dirty="0">
                <a:solidFill>
                  <a:srgbClr val="FBC901"/>
                </a:solidFill>
              </a:rPr>
              <a:t>Based on new airborne LIDAR mapping data &amp; modeling: "Here we show . . . that 190 million people currently occupy global land below projected high tide lines for 2100 under low carbon emissions, up from 110 million today, for a median increase of 80 million. </a:t>
            </a:r>
          </a:p>
          <a:p>
            <a:pPr>
              <a:spcBef>
                <a:spcPts val="400"/>
              </a:spcBef>
              <a:defRPr sz="900" b="0" i="1">
                <a:solidFill>
                  <a:srgbClr val="FFFFFF"/>
                </a:solidFill>
                <a:effectLst>
                  <a:outerShdw blurRad="38100" dist="38100" dir="2700000" rotWithShape="0">
                    <a:srgbClr val="000000"/>
                  </a:outerShdw>
                </a:effectLst>
                <a:latin typeface="+mj-lt"/>
                <a:ea typeface="+mj-ea"/>
                <a:cs typeface="+mj-cs"/>
                <a:sym typeface="Arial"/>
              </a:defRPr>
            </a:pPr>
            <a:endParaRPr dirty="0">
              <a:solidFill>
                <a:srgbClr val="FBC901"/>
              </a:solidFill>
            </a:endParaRPr>
          </a:p>
          <a:p>
            <a:pPr>
              <a:spcBef>
                <a:spcPts val="400"/>
              </a:spcBef>
              <a:defRPr b="0" i="1">
                <a:solidFill>
                  <a:srgbClr val="FFFFFF"/>
                </a:solidFill>
                <a:effectLst>
                  <a:outerShdw blurRad="38100" dist="38100" dir="2700000" rotWithShape="0">
                    <a:srgbClr val="000000"/>
                  </a:outerShdw>
                </a:effectLst>
                <a:latin typeface="+mj-lt"/>
                <a:ea typeface="+mj-ea"/>
                <a:cs typeface="+mj-cs"/>
                <a:sym typeface="Arial"/>
              </a:defRPr>
            </a:pPr>
            <a:r>
              <a:rPr dirty="0">
                <a:solidFill>
                  <a:srgbClr val="FBC901"/>
                </a:solidFill>
              </a:rPr>
              <a:t>Under high emissions (our data/modeling) indicates up to 630 million people live on land below projected annual flood levels for 2100, and up to 340 million for mid-century, versus roughly 250 million at present. </a:t>
            </a:r>
          </a:p>
          <a:p>
            <a:pPr>
              <a:spcBef>
                <a:spcPts val="400"/>
              </a:spcBef>
              <a:defRPr sz="1200" b="0" i="1">
                <a:solidFill>
                  <a:srgbClr val="FFFFFF"/>
                </a:solidFill>
                <a:effectLst>
                  <a:outerShdw blurRad="38100" dist="38100" dir="2700000" rotWithShape="0">
                    <a:srgbClr val="000000"/>
                  </a:outerShdw>
                </a:effectLst>
                <a:latin typeface="+mj-lt"/>
                <a:ea typeface="+mj-ea"/>
                <a:cs typeface="+mj-cs"/>
                <a:sym typeface="Arial"/>
              </a:defRPr>
            </a:pPr>
            <a:endParaRPr dirty="0">
              <a:solidFill>
                <a:srgbClr val="FBC901"/>
              </a:solidFill>
            </a:endParaRPr>
          </a:p>
          <a:p>
            <a:pPr>
              <a:spcBef>
                <a:spcPts val="400"/>
              </a:spcBef>
              <a:defRPr b="0" i="1">
                <a:solidFill>
                  <a:srgbClr val="FFFFFF"/>
                </a:solidFill>
                <a:effectLst>
                  <a:outerShdw blurRad="38100" dist="38100" dir="2700000" rotWithShape="0">
                    <a:srgbClr val="000000"/>
                  </a:outerShdw>
                </a:effectLst>
                <a:latin typeface="+mj-lt"/>
                <a:ea typeface="+mj-ea"/>
                <a:cs typeface="+mj-cs"/>
                <a:sym typeface="Arial"/>
              </a:defRPr>
            </a:pPr>
            <a:r>
              <a:rPr dirty="0">
                <a:solidFill>
                  <a:srgbClr val="FBC901"/>
                </a:solidFill>
              </a:rPr>
              <a:t>We estimate one billion people now occupy land less than 10 meter above current high tide lines, including 250 million below 1 meter.</a:t>
            </a:r>
            <a:r>
              <a:rPr dirty="0" smtClean="0">
                <a:solidFill>
                  <a:srgbClr val="FBC901"/>
                </a:solidFill>
              </a:rPr>
              <a:t>"</a:t>
            </a:r>
            <a:endParaRPr lang="en-US" dirty="0" smtClean="0">
              <a:solidFill>
                <a:srgbClr val="FBC901"/>
              </a:solidFill>
            </a:endParaRPr>
          </a:p>
          <a:p>
            <a:pPr>
              <a:spcBef>
                <a:spcPts val="400"/>
              </a:spcBef>
              <a:defRPr b="0" i="1">
                <a:solidFill>
                  <a:srgbClr val="FFFFFF"/>
                </a:solidFill>
                <a:effectLst>
                  <a:outerShdw blurRad="38100" dist="38100" dir="2700000" rotWithShape="0">
                    <a:srgbClr val="000000"/>
                  </a:outerShdw>
                </a:effectLst>
                <a:latin typeface="+mj-lt"/>
                <a:ea typeface="+mj-ea"/>
                <a:cs typeface="+mj-cs"/>
                <a:sym typeface="Arial"/>
              </a:defRPr>
            </a:pPr>
            <a:endParaRPr sz="900" dirty="0" smtClean="0"/>
          </a:p>
          <a:p>
            <a:pPr algn="ctr">
              <a:spcBef>
                <a:spcPts val="400"/>
              </a:spcBef>
              <a:defRPr sz="1200" b="0" i="1">
                <a:solidFill>
                  <a:srgbClr val="2BAD81"/>
                </a:solidFill>
                <a:effectLst>
                  <a:outerShdw blurRad="38100" dist="38100" dir="2700000" rotWithShape="0">
                    <a:srgbClr val="000000"/>
                  </a:outerShdw>
                </a:effectLst>
                <a:latin typeface="+mj-lt"/>
                <a:ea typeface="+mj-ea"/>
                <a:cs typeface="+mj-cs"/>
                <a:sym typeface="Arial"/>
              </a:defRPr>
            </a:pPr>
            <a:r>
              <a:rPr dirty="0"/>
              <a:t>1) Source Nature Communications report: </a:t>
            </a:r>
            <a:r>
              <a:rPr u="sng" dirty="0">
                <a:solidFill>
                  <a:srgbClr val="00CCFF"/>
                </a:solidFill>
                <a:uFill>
                  <a:solidFill>
                    <a:srgbClr val="00CCFF"/>
                  </a:solidFill>
                </a:uFill>
                <a:hlinkClick r:id="rId3"/>
              </a:rPr>
              <a:t>https://www.nature.com/articles/s41467-019-12808-z</a:t>
            </a:r>
          </a:p>
          <a:p>
            <a:pPr algn="ctr">
              <a:spcBef>
                <a:spcPts val="400"/>
              </a:spcBef>
              <a:defRPr sz="1200" b="0" i="1">
                <a:solidFill>
                  <a:srgbClr val="2BAD81"/>
                </a:solidFill>
                <a:effectLst>
                  <a:outerShdw blurRad="38100" dist="38100" dir="2700000" rotWithShape="0">
                    <a:srgbClr val="000000"/>
                  </a:outerShdw>
                </a:effectLst>
                <a:latin typeface="+mj-lt"/>
                <a:ea typeface="+mj-ea"/>
                <a:cs typeface="+mj-cs"/>
                <a:sym typeface="Arial"/>
              </a:defRPr>
            </a:pPr>
            <a:r>
              <a:rPr dirty="0"/>
              <a:t>2) Climate Central Org analysis: https://climatecentral.org/pdfs/2019CoastalDEMReport.pdf</a:t>
            </a:r>
          </a:p>
          <a:p>
            <a:pPr algn="ctr">
              <a:spcBef>
                <a:spcPts val="400"/>
              </a:spcBef>
              <a:defRPr sz="1200" b="0" i="1">
                <a:solidFill>
                  <a:srgbClr val="2BAD81"/>
                </a:solidFill>
                <a:effectLst>
                  <a:outerShdw blurRad="38100" dist="38100" dir="2700000" rotWithShape="0">
                    <a:srgbClr val="000000"/>
                  </a:outerShdw>
                </a:effectLst>
                <a:latin typeface="+mj-lt"/>
                <a:ea typeface="+mj-ea"/>
                <a:cs typeface="+mj-cs"/>
                <a:sym typeface="Arial"/>
              </a:defRPr>
            </a:pPr>
            <a:r>
              <a:rPr dirty="0"/>
              <a:t>3) BBC Article: https://www.bbc.com/news/science-environment-50236882</a:t>
            </a:r>
          </a:p>
          <a:p>
            <a:pPr algn="ctr">
              <a:spcBef>
                <a:spcPts val="400"/>
              </a:spcBef>
              <a:defRPr sz="1200" b="0" i="1">
                <a:solidFill>
                  <a:srgbClr val="2BAD81"/>
                </a:solidFill>
                <a:effectLst>
                  <a:outerShdw blurRad="38100" dist="38100" dir="2700000" rotWithShape="0">
                    <a:srgbClr val="000000"/>
                  </a:outerShdw>
                </a:effectLst>
                <a:latin typeface="+mj-lt"/>
                <a:ea typeface="+mj-ea"/>
                <a:cs typeface="+mj-cs"/>
                <a:sym typeface="Arial"/>
              </a:defRPr>
            </a:pPr>
            <a:r>
              <a:rPr dirty="0"/>
              <a:t>4) Guardian Article: https://www.theguardian.com/environment/2019/oct/29/rising-sea-levels-pose-threat-to-homes-of-300m-people-study?CMP=</a:t>
            </a:r>
            <a:r>
              <a:rPr dirty="0" smtClean="0"/>
              <a:t>Share_iOSApp_Other</a:t>
            </a:r>
            <a:endParaRPr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 name="Picture 5" descr="Picture 5"/>
          <p:cNvPicPr>
            <a:picLocks noChangeAspect="1"/>
          </p:cNvPicPr>
          <p:nvPr/>
        </p:nvPicPr>
        <p:blipFill>
          <a:blip r:embed="rId2">
            <a:extLst/>
          </a:blip>
          <a:srcRect b="26915"/>
          <a:stretch>
            <a:fillRect/>
          </a:stretch>
        </p:blipFill>
        <p:spPr>
          <a:xfrm>
            <a:off x="3143250" y="111360"/>
            <a:ext cx="2876550" cy="422041"/>
          </a:xfrm>
          <a:prstGeom prst="rect">
            <a:avLst/>
          </a:prstGeom>
          <a:ln w="12700">
            <a:miter lim="400000"/>
          </a:ln>
        </p:spPr>
      </p:pic>
      <p:sp>
        <p:nvSpPr>
          <p:cNvPr id="96" name="Rectangle 3"/>
          <p:cNvSpPr txBox="1"/>
          <p:nvPr/>
        </p:nvSpPr>
        <p:spPr>
          <a:xfrm>
            <a:off x="237231" y="1015999"/>
            <a:ext cx="8669537" cy="534505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r>
              <a:rPr dirty="0"/>
              <a:t>Missing Economic Risks in Assessments of Climate Change Impacts </a:t>
            </a:r>
          </a:p>
          <a:p>
            <a:pPr algn="ct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r>
              <a:rPr sz="1600" dirty="0"/>
              <a:t>Grantham Research Institute, Columbia University - September 2019 </a:t>
            </a:r>
            <a:r>
              <a:rPr sz="1600" baseline="31999" dirty="0"/>
              <a:t>1, 2</a:t>
            </a:r>
          </a:p>
          <a:p>
            <a:pPr algn="ct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dirty="0"/>
          </a:p>
          <a:p>
            <a:pPr>
              <a:spcBef>
                <a:spcPts val="400"/>
              </a:spcBef>
              <a:defRPr b="0" i="1">
                <a:solidFill>
                  <a:srgbClr val="FFFFFF"/>
                </a:solidFill>
                <a:effectLst>
                  <a:outerShdw blurRad="38100" dist="38100" dir="2700000" rotWithShape="0">
                    <a:srgbClr val="000000"/>
                  </a:outerShdw>
                </a:effectLst>
                <a:latin typeface="+mj-lt"/>
                <a:ea typeface="+mj-ea"/>
                <a:cs typeface="+mj-cs"/>
                <a:sym typeface="Arial"/>
              </a:defRPr>
            </a:pPr>
            <a:r>
              <a:rPr dirty="0">
                <a:solidFill>
                  <a:srgbClr val="FBC901"/>
                </a:solidFill>
              </a:rPr>
              <a:t>"Economic assessments of the potential future risks of climate change have been omitting or grossly underestimating many of the most serious consequences for lives and livelihoods because these risks are difficult to quantify precisely and lie outside of human experience."</a:t>
            </a:r>
            <a:r>
              <a:rPr dirty="0"/>
              <a:t> </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dirty="0"/>
          </a:p>
          <a:p>
            <a:pPr>
              <a:spcBef>
                <a:spcPts val="400"/>
              </a:spcBef>
              <a:defRPr b="0" i="1">
                <a:solidFill>
                  <a:srgbClr val="FBC901"/>
                </a:solidFill>
                <a:effectLst>
                  <a:outerShdw blurRad="38100" dist="38100" dir="2700000" rotWithShape="0">
                    <a:srgbClr val="000000"/>
                  </a:outerShdw>
                </a:effectLst>
                <a:latin typeface="+mj-lt"/>
                <a:ea typeface="+mj-ea"/>
                <a:cs typeface="+mj-cs"/>
                <a:sym typeface="Arial"/>
              </a:defRPr>
            </a:pPr>
            <a:r>
              <a:rPr dirty="0"/>
              <a:t>"Some of these impacts involve thresholds in the climate system beyond which major impacts accelerate, or become irreversible and unstoppable."</a:t>
            </a:r>
          </a:p>
          <a:p>
            <a:pPr>
              <a:spcBef>
                <a:spcPts val="400"/>
              </a:spcBef>
              <a:defRPr b="0">
                <a:solidFill>
                  <a:srgbClr val="FFFFFF"/>
                </a:solidFill>
                <a:effectLst>
                  <a:outerShdw blurRad="38100" dist="38100" dir="2700000" rotWithShape="0">
                    <a:srgbClr val="000000"/>
                  </a:outerShdw>
                </a:effectLst>
                <a:latin typeface="+mj-lt"/>
                <a:ea typeface="+mj-ea"/>
                <a:cs typeface="+mj-cs"/>
                <a:sym typeface="Arial"/>
              </a:defRPr>
            </a:pPr>
            <a:endParaRPr dirty="0"/>
          </a:p>
          <a:p>
            <a:pPr>
              <a:spcBef>
                <a:spcPts val="400"/>
              </a:spcBef>
              <a:defRPr b="0" i="1">
                <a:solidFill>
                  <a:srgbClr val="FBC901"/>
                </a:solidFill>
                <a:effectLst>
                  <a:outerShdw blurRad="38100" dist="38100" dir="2700000" rotWithShape="0">
                    <a:srgbClr val="000000"/>
                  </a:outerShdw>
                </a:effectLst>
                <a:latin typeface="+mj-lt"/>
                <a:ea typeface="+mj-ea"/>
                <a:cs typeface="+mj-cs"/>
                <a:sym typeface="Arial"/>
              </a:defRPr>
            </a:pPr>
            <a:r>
              <a:rPr dirty="0"/>
              <a:t>"Many of these impacts could exceed the capacity of human populations to adapt, and would significantly affect and disrupt the lives and livelihoods of hundreds of millions, if not billions, of people worldwide." </a:t>
            </a:r>
          </a:p>
          <a:p>
            <a:pPr algn="ctr">
              <a:spcBef>
                <a:spcPts val="400"/>
              </a:spcBef>
              <a:defRPr sz="2000">
                <a:solidFill>
                  <a:srgbClr val="FFFFFF"/>
                </a:solidFill>
                <a:effectLst>
                  <a:outerShdw blurRad="38100" dist="38100" dir="2700000" rotWithShape="0">
                    <a:srgbClr val="000000"/>
                  </a:outerShdw>
                </a:effectLst>
                <a:latin typeface="+mj-lt"/>
                <a:ea typeface="+mj-ea"/>
                <a:cs typeface="+mj-cs"/>
                <a:sym typeface="Arial"/>
              </a:defRPr>
            </a:pPr>
            <a:endParaRPr dirty="0"/>
          </a:p>
          <a:p>
            <a:pPr algn="ctr">
              <a:spcBef>
                <a:spcPts val="400"/>
              </a:spcBef>
              <a:defRPr sz="1200" b="0" i="1">
                <a:solidFill>
                  <a:srgbClr val="2BAD81"/>
                </a:solidFill>
                <a:effectLst>
                  <a:outerShdw blurRad="38100" dist="38100" dir="2700000" rotWithShape="0">
                    <a:srgbClr val="000000"/>
                  </a:outerShdw>
                </a:effectLst>
                <a:latin typeface="+mj-lt"/>
                <a:ea typeface="+mj-ea"/>
                <a:cs typeface="+mj-cs"/>
                <a:sym typeface="Arial"/>
              </a:defRPr>
            </a:pPr>
            <a:r>
              <a:rPr dirty="0"/>
              <a:t>1) Source report: http://www.lse.ac.uk/GranthamInstitute/wp-content/uploads/2019/09/The-missing-economic-risks-in-assessments-of-climate-change-impacts-2.pdf</a:t>
            </a:r>
          </a:p>
          <a:p>
            <a:pPr algn="ctr">
              <a:spcBef>
                <a:spcPts val="400"/>
              </a:spcBef>
              <a:defRPr sz="1200" b="0" i="1">
                <a:solidFill>
                  <a:srgbClr val="2BAD81"/>
                </a:solidFill>
                <a:effectLst>
                  <a:outerShdw blurRad="38100" dist="38100" dir="2700000" rotWithShape="0">
                    <a:srgbClr val="000000"/>
                  </a:outerShdw>
                </a:effectLst>
                <a:latin typeface="+mj-lt"/>
                <a:ea typeface="+mj-ea"/>
                <a:cs typeface="+mj-cs"/>
                <a:sym typeface="Arial"/>
              </a:defRPr>
            </a:pPr>
            <a:r>
              <a:rPr dirty="0"/>
              <a:t>2) New York Times article:  https://www.nytimes.com/2019/10/23/opinion/climate-change-costs.html?smid=nytcore-ios-share</a:t>
            </a:r>
            <a:r>
              <a:rPr dirty="0" smtClean="0"/>
              <a:t> </a:t>
            </a:r>
            <a:endParaRPr dirty="0"/>
          </a:p>
        </p:txBody>
      </p:sp>
      <p:sp>
        <p:nvSpPr>
          <p:cNvPr id="6" name="Rectangle 3"/>
          <p:cNvSpPr txBox="1">
            <a:spLocks/>
          </p:cNvSpPr>
          <p:nvPr/>
        </p:nvSpPr>
        <p:spPr>
          <a:xfrm>
            <a:off x="313216" y="558799"/>
            <a:ext cx="8534400" cy="4572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ormAutofit/>
          </a:bodyPr>
          <a:lstStyle>
            <a:lvl1pPr algn="ctr">
              <a:spcBef>
                <a:spcPts val="200"/>
              </a:spcBef>
              <a:defRPr sz="1200"/>
            </a:lvl1pPr>
          </a:lstStyle>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n-US" sz="1200" b="0" i="0" u="none" strike="noStrike" kern="0" cap="none" spc="0" normalizeH="0" baseline="0" noProof="0" smtClean="0">
                <a:ln>
                  <a:noFill/>
                </a:ln>
                <a:solidFill>
                  <a:srgbClr val="FFFFFF"/>
                </a:solidFill>
                <a:effectLst>
                  <a:outerShdw blurRad="38100" dist="38100" dir="2700000" rotWithShape="0">
                    <a:srgbClr val="000000"/>
                  </a:outerShdw>
                </a:effectLst>
                <a:uLnTx/>
                <a:uFillTx/>
                <a:latin typeface="Tahoma"/>
                <a:ea typeface="Tahoma"/>
                <a:cs typeface="Tahoma"/>
                <a:sym typeface="Tahoma"/>
              </a:rPr>
              <a:t>(Relevant news articles I've not yet fully researched and/or verified)</a:t>
            </a:r>
            <a:endParaRPr kumimoji="0" lang="en-US" sz="1200" b="0" i="0" u="none" strike="noStrike" kern="0" cap="none" spc="0" normalizeH="0" baseline="0" noProof="0" dirty="0">
              <a:ln>
                <a:noFill/>
              </a:ln>
              <a:solidFill>
                <a:srgbClr val="FFFFFF"/>
              </a:solidFill>
              <a:effectLst>
                <a:outerShdw blurRad="38100" dist="38100" dir="2700000" rotWithShape="0">
                  <a:srgbClr val="000000"/>
                </a:outerShdw>
              </a:effectLst>
              <a:uLnTx/>
              <a:uFillTx/>
              <a:latin typeface="Tahoma"/>
              <a:ea typeface="Tahoma"/>
              <a:cs typeface="Tahoma"/>
              <a:sym typeface="Tahoma"/>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7" name="Rectangle 2"/>
          <p:cNvSpPr txBox="1">
            <a:spLocks noGrp="1"/>
          </p:cNvSpPr>
          <p:nvPr>
            <p:ph type="title"/>
          </p:nvPr>
        </p:nvSpPr>
        <p:spPr>
          <a:xfrm>
            <a:off x="0" y="76200"/>
            <a:ext cx="9144000" cy="609600"/>
          </a:xfrm>
          <a:prstGeom prst="rect">
            <a:avLst/>
          </a:prstGeom>
        </p:spPr>
        <p:txBody>
          <a:bodyPr/>
          <a:lstStyle/>
          <a:p>
            <a:r>
              <a:rPr lang="en-US" dirty="0" smtClean="0"/>
              <a:t>The </a:t>
            </a:r>
            <a:r>
              <a:rPr dirty="0" smtClean="0"/>
              <a:t>Paris </a:t>
            </a:r>
            <a:r>
              <a:rPr dirty="0"/>
              <a:t>Summit</a:t>
            </a:r>
            <a:r>
              <a:rPr dirty="0" smtClean="0"/>
              <a:t> </a:t>
            </a:r>
            <a:r>
              <a:rPr lang="en-US" dirty="0" smtClean="0"/>
              <a:t>thus</a:t>
            </a:r>
            <a:r>
              <a:rPr dirty="0" smtClean="0"/>
              <a:t> leave</a:t>
            </a:r>
            <a:r>
              <a:rPr lang="en-US" dirty="0" smtClean="0"/>
              <a:t>s the</a:t>
            </a:r>
            <a:r>
              <a:rPr dirty="0" smtClean="0"/>
              <a:t> </a:t>
            </a:r>
            <a:r>
              <a:rPr dirty="0"/>
              <a:t>door open to catastrophic change:</a:t>
            </a:r>
          </a:p>
        </p:txBody>
      </p:sp>
      <p:sp>
        <p:nvSpPr>
          <p:cNvPr id="418" name="Rectangle 3"/>
          <p:cNvSpPr txBox="1">
            <a:spLocks noGrp="1"/>
          </p:cNvSpPr>
          <p:nvPr>
            <p:ph type="body" idx="1"/>
          </p:nvPr>
        </p:nvSpPr>
        <p:spPr>
          <a:xfrm>
            <a:off x="228600" y="838200"/>
            <a:ext cx="8915400" cy="5795646"/>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That fall 2015 meeting declared a goal of no more than </a:t>
            </a:r>
            <a:r>
              <a:rPr b="1">
                <a:solidFill>
                  <a:srgbClr val="FFCC00"/>
                </a:solidFill>
              </a:rPr>
              <a:t>2°C </a:t>
            </a:r>
            <a:r>
              <a:t>warming by 2100</a:t>
            </a:r>
          </a:p>
          <a:p>
            <a:pPr>
              <a:tabLst>
                <a:tab pos="457200" algn="l"/>
                <a:tab pos="914400" algn="l"/>
                <a:tab pos="1371600" algn="l"/>
                <a:tab pos="1828800" algn="l"/>
                <a:tab pos="2286000" algn="l"/>
              </a:tabLst>
              <a:defRPr sz="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 goal that is supported by (at best) weak commitments &amp; enforcement</a:t>
            </a:r>
          </a:p>
          <a:p>
            <a:pPr>
              <a:tabLst>
                <a:tab pos="457200" algn="l"/>
                <a:tab pos="914400" algn="l"/>
                <a:tab pos="1371600" algn="l"/>
                <a:tab pos="1828800" algn="l"/>
                <a:tab pos="2286000" algn="l"/>
              </a:tabLst>
              <a:defRPr sz="13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climatologist Hansen and his colleagues have now predicted that </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solidFill>
                  <a:srgbClr val="FFCC66"/>
                </a:solidFill>
              </a:rPr>
              <a:t>1.5°C </a:t>
            </a:r>
            <a:r>
              <a:t>might be enough to trigger collapse of Arctic or Greenland ice sheets </a:t>
            </a:r>
            <a:r>
              <a:rPr baseline="30000"/>
              <a:t>7</a:t>
            </a:r>
          </a:p>
          <a:p>
            <a:pPr>
              <a:tabLst>
                <a:tab pos="457200" algn="l"/>
                <a:tab pos="914400" algn="l"/>
                <a:tab pos="1371600" algn="l"/>
                <a:tab pos="1828800" algn="l"/>
                <a:tab pos="2286000" algn="l"/>
              </a:tabLst>
              <a:defRPr sz="1100" baseline="29090">
                <a:latin typeface="+mn-lt"/>
                <a:ea typeface="+mn-ea"/>
                <a:cs typeface="+mn-cs"/>
                <a:sym typeface="Arial"/>
              </a:defRPr>
            </a:pPr>
            <a:endParaRPr/>
          </a:p>
          <a:p>
            <a:pPr algn="ctr">
              <a:tabLst>
                <a:tab pos="457200" algn="l"/>
                <a:tab pos="914400" algn="l"/>
                <a:tab pos="1371600" algn="l"/>
                <a:tab pos="1828800" algn="l"/>
                <a:tab pos="2286000" algn="l"/>
              </a:tabLst>
              <a:defRPr sz="1800" b="1">
                <a:latin typeface="+mn-lt"/>
                <a:ea typeface="+mn-ea"/>
                <a:cs typeface="+mn-cs"/>
                <a:sym typeface="Arial"/>
              </a:defRPr>
            </a:pPr>
            <a:r>
              <a:t>Which would make STRONG corrective measures imperative!</a:t>
            </a:r>
          </a:p>
          <a:p>
            <a:pPr>
              <a:tabLst>
                <a:tab pos="457200" algn="l"/>
                <a:tab pos="914400" algn="l"/>
                <a:tab pos="1371600" algn="l"/>
                <a:tab pos="1828800" algn="l"/>
                <a:tab pos="2286000" algn="l"/>
              </a:tabLst>
              <a:defRPr sz="1400">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we have now see that while:</a:t>
            </a:r>
          </a:p>
          <a:p>
            <a:pPr>
              <a:tabLst>
                <a:tab pos="457200" algn="l"/>
                <a:tab pos="914400" algn="l"/>
                <a:tab pos="1371600" algn="l"/>
                <a:tab pos="1828800" algn="l"/>
                <a:tab pos="2286000" algn="l"/>
              </a:tabLst>
              <a:defRPr sz="600">
                <a:solidFill>
                  <a:srgbClr val="FFCC00"/>
                </a:solidFill>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	</a:t>
            </a:r>
            <a:r>
              <a:rPr>
                <a:solidFill>
                  <a:srgbClr val="FFCC66"/>
                </a:solidFill>
              </a:rPr>
              <a:t>Early economic studies suggested Social Cost of Carbon of ~ 12$ / tonne CO</a:t>
            </a:r>
            <a:r>
              <a:rPr baseline="-25000">
                <a:solidFill>
                  <a:srgbClr val="FFCC66"/>
                </a:solidFill>
              </a:rPr>
              <a:t>2</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is far less than 50-100$ / tonne CO</a:t>
            </a:r>
            <a:r>
              <a:rPr baseline="-25000"/>
              <a:t>2</a:t>
            </a:r>
            <a:r>
              <a:t> value that I estimated </a:t>
            </a:r>
          </a:p>
          <a:p>
            <a:pPr>
              <a:tabLst>
                <a:tab pos="457200" algn="l"/>
                <a:tab pos="914400" algn="l"/>
                <a:tab pos="1371600" algn="l"/>
                <a:tab pos="1828800" algn="l"/>
                <a:tab pos="2286000" algn="l"/>
              </a:tabLst>
              <a:defRPr sz="7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would be adequate to </a:t>
            </a:r>
            <a:r>
              <a:rPr>
                <a:solidFill>
                  <a:srgbClr val="FF9933"/>
                </a:solidFill>
              </a:rPr>
              <a:t>SHOVE</a:t>
            </a:r>
            <a:r>
              <a:t> power production away from fossil fuels</a:t>
            </a:r>
          </a:p>
          <a:p>
            <a:pPr>
              <a:tabLst>
                <a:tab pos="457200" algn="l"/>
                <a:tab pos="914400" algn="l"/>
                <a:tab pos="1371600" algn="l"/>
                <a:tab pos="1828800" algn="l"/>
                <a:tab pos="2286000" algn="l"/>
              </a:tabLst>
              <a:defRPr sz="1100">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	</a:t>
            </a:r>
            <a:r>
              <a:rPr>
                <a:solidFill>
                  <a:srgbClr val="FFCC66"/>
                </a:solidFill>
              </a:rPr>
              <a:t>Newer studies, consistent with the economists' own earlier doubts,</a:t>
            </a:r>
          </a:p>
          <a:p>
            <a:pPr>
              <a:tabLst>
                <a:tab pos="457200" algn="l"/>
                <a:tab pos="914400" algn="l"/>
                <a:tab pos="1371600" algn="l"/>
                <a:tab pos="1828800" algn="l"/>
                <a:tab pos="2286000" algn="l"/>
              </a:tabLst>
              <a:defRPr sz="700">
                <a:solidFill>
                  <a:srgbClr val="FFCC66"/>
                </a:solidFill>
                <a:latin typeface="+mn-lt"/>
                <a:ea typeface="+mn-ea"/>
                <a:cs typeface="+mn-cs"/>
                <a:sym typeface="Arial"/>
              </a:defRPr>
            </a:pPr>
            <a:endParaRPr/>
          </a:p>
          <a:p>
            <a:pPr>
              <a:tabLst>
                <a:tab pos="457200" algn="l"/>
                <a:tab pos="914400" algn="l"/>
                <a:tab pos="1371600" algn="l"/>
                <a:tab pos="1828800" algn="l"/>
                <a:tab pos="2286000" algn="l"/>
              </a:tabLst>
              <a:defRPr sz="1800">
                <a:solidFill>
                  <a:srgbClr val="FFCC66"/>
                </a:solidFill>
                <a:latin typeface="+mn-lt"/>
                <a:ea typeface="+mn-ea"/>
                <a:cs typeface="+mn-cs"/>
                <a:sym typeface="Arial"/>
              </a:defRPr>
            </a:pPr>
            <a:r>
              <a:t>		suggest that revised Social Cost of Carbon </a:t>
            </a:r>
            <a:r>
              <a:rPr b="1"/>
              <a:t>MAY</a:t>
            </a:r>
            <a:r>
              <a:t> be ~ 50-100$ / tonne CO</a:t>
            </a:r>
            <a:r>
              <a:rPr baseline="-25000"/>
              <a:t>2</a:t>
            </a:r>
          </a:p>
        </p:txBody>
      </p:sp>
      <p:sp>
        <p:nvSpPr>
          <p:cNvPr id="419" name="Rectangle 5"/>
          <p:cNvSpPr txBox="1"/>
          <p:nvPr/>
        </p:nvSpPr>
        <p:spPr>
          <a:xfrm>
            <a:off x="304800" y="6441345"/>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7) http://www.atmos-chem-phys-discuss.net/15/20059/2015/acpd-15-20059-2015-print.pdf</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1" name="Rectangle 2"/>
          <p:cNvSpPr txBox="1">
            <a:spLocks noGrp="1"/>
          </p:cNvSpPr>
          <p:nvPr>
            <p:ph type="title"/>
          </p:nvPr>
        </p:nvSpPr>
        <p:spPr>
          <a:xfrm>
            <a:off x="0" y="76200"/>
            <a:ext cx="9144000" cy="609600"/>
          </a:xfrm>
          <a:prstGeom prst="rect">
            <a:avLst/>
          </a:prstGeom>
        </p:spPr>
        <p:txBody>
          <a:bodyPr/>
          <a:lstStyle/>
          <a:p>
            <a:r>
              <a:t>Putting this all together:</a:t>
            </a:r>
          </a:p>
        </p:txBody>
      </p:sp>
      <p:sp>
        <p:nvSpPr>
          <p:cNvPr id="422" name="Rectangle 3"/>
          <p:cNvSpPr txBox="1">
            <a:spLocks noGrp="1"/>
          </p:cNvSpPr>
          <p:nvPr>
            <p:ph type="body" idx="1"/>
          </p:nvPr>
        </p:nvSpPr>
        <p:spPr>
          <a:xfrm>
            <a:off x="152400" y="838200"/>
            <a:ext cx="8915400" cy="5715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A carbon tax of about $100 per tonne of CO</a:t>
            </a:r>
            <a:r>
              <a:rPr baseline="-25000"/>
              <a:t>2</a:t>
            </a:r>
            <a:r>
              <a:t> (equivalent) emitted:</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WOULD</a:t>
            </a:r>
            <a:r>
              <a:t> offset current cost disadvantages of emerging energy alternatives</a:t>
            </a:r>
          </a:p>
          <a:p>
            <a:pPr>
              <a:tabLst>
                <a:tab pos="457200" algn="l"/>
                <a:tab pos="914400" algn="l"/>
                <a:tab pos="1371600" algn="l"/>
                <a:tab pos="1828800" algn="l"/>
                <a:tab pos="2286000" algn="l"/>
              </a:tabLst>
              <a:defRPr sz="10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b="1"/>
              <a:t>DOES</a:t>
            </a:r>
            <a:r>
              <a:t> apparently represent the true hidden costs of fossil fuel emissions</a:t>
            </a:r>
          </a:p>
          <a:p>
            <a:pPr>
              <a:tabLst>
                <a:tab pos="457200" algn="l"/>
                <a:tab pos="914400" algn="l"/>
                <a:tab pos="1371600" algn="l"/>
                <a:tab pos="1828800" algn="l"/>
                <a:tab pos="2286000" algn="l"/>
              </a:tabLst>
              <a:defRPr>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Which means that Carbon Taxes </a:t>
            </a:r>
            <a:r>
              <a:rPr b="1"/>
              <a:t>DO</a:t>
            </a:r>
            <a:r>
              <a:t> meet David McKay's closing call for:</a:t>
            </a:r>
            <a:endParaRPr sz="700"/>
          </a:p>
          <a:p>
            <a:pPr>
              <a:tabLst>
                <a:tab pos="457200" algn="l"/>
                <a:tab pos="914400" algn="l"/>
                <a:tab pos="1371600" algn="l"/>
                <a:tab pos="1828800" algn="l"/>
                <a:tab pos="2286000" algn="l"/>
              </a:tabLst>
              <a:defRPr sz="1800">
                <a:latin typeface="+mn-lt"/>
                <a:ea typeface="+mn-ea"/>
                <a:cs typeface="+mn-cs"/>
                <a:sym typeface="Arial"/>
              </a:defRPr>
            </a:pPr>
            <a:r>
              <a:t>		</a:t>
            </a:r>
            <a:endParaRPr sz="1200"/>
          </a:p>
          <a:p>
            <a:pPr algn="ctr">
              <a:tabLst>
                <a:tab pos="457200" algn="l"/>
                <a:tab pos="914400" algn="l"/>
                <a:tab pos="1371600" algn="l"/>
                <a:tab pos="1828800" algn="l"/>
                <a:tab pos="2286000" algn="l"/>
              </a:tabLst>
              <a:defRPr b="1">
                <a:solidFill>
                  <a:srgbClr val="FFCC66"/>
                </a:solidFill>
                <a:latin typeface="+mn-lt"/>
                <a:ea typeface="+mn-ea"/>
                <a:cs typeface="+mn-cs"/>
                <a:sym typeface="Arial"/>
              </a:defRPr>
            </a:pPr>
            <a:r>
              <a:t>An idea that DOES add up!</a:t>
            </a:r>
          </a:p>
          <a:p>
            <a:pPr algn="ctr">
              <a:tabLst>
                <a:tab pos="457200" algn="l"/>
                <a:tab pos="914400" algn="l"/>
                <a:tab pos="1371600" algn="l"/>
                <a:tab pos="1828800" algn="l"/>
                <a:tab pos="2286000" algn="l"/>
              </a:tabLst>
              <a:defRPr b="1">
                <a:latin typeface="+mn-lt"/>
                <a:ea typeface="+mn-ea"/>
                <a:cs typeface="+mn-cs"/>
                <a:sym typeface="Arial"/>
              </a:defRPr>
            </a:pPr>
            <a:endParaRPr/>
          </a:p>
          <a:p>
            <a:pPr>
              <a:tabLst>
                <a:tab pos="457200" algn="l"/>
                <a:tab pos="914400" algn="l"/>
                <a:tab pos="1371600" algn="l"/>
                <a:tab pos="1828800" algn="l"/>
                <a:tab pos="2286000" algn="l"/>
              </a:tabLst>
              <a:defRPr>
                <a:latin typeface="+mn-lt"/>
                <a:ea typeface="+mn-ea"/>
                <a:cs typeface="+mn-cs"/>
                <a:sym typeface="Arial"/>
              </a:defRPr>
            </a:pPr>
            <a:r>
              <a:t>Leaving us with David's remaining calls to:</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a:latin typeface="+mn-lt"/>
                <a:ea typeface="+mn-ea"/>
                <a:cs typeface="+mn-cs"/>
                <a:sym typeface="Arial"/>
              </a:defRPr>
            </a:pPr>
            <a:r>
              <a:t>	"Stop staying no and start saying yes!" (to this, or alternatives)</a:t>
            </a:r>
          </a:p>
          <a:p>
            <a:pPr>
              <a:spcBef>
                <a:spcPts val="200"/>
              </a:spcBef>
              <a:tabLst>
                <a:tab pos="457200" algn="l"/>
                <a:tab pos="914400" algn="l"/>
                <a:tab pos="1371600" algn="l"/>
                <a:tab pos="1828800" algn="l"/>
                <a:tab pos="2286000" algn="l"/>
              </a:tabLst>
              <a:defRPr sz="1200">
                <a:latin typeface="+mn-lt"/>
                <a:ea typeface="+mn-ea"/>
                <a:cs typeface="+mn-cs"/>
                <a:sym typeface="Arial"/>
              </a:defRPr>
            </a:pPr>
            <a:r>
              <a:t>	</a:t>
            </a:r>
          </a:p>
          <a:p>
            <a:pPr>
              <a:tabLst>
                <a:tab pos="457200" algn="l"/>
                <a:tab pos="914400" algn="l"/>
                <a:tab pos="1371600" algn="l"/>
                <a:tab pos="1828800" algn="l"/>
                <a:tab pos="2286000" algn="l"/>
              </a:tabLst>
              <a:defRPr>
                <a:latin typeface="+mn-lt"/>
                <a:ea typeface="+mn-ea"/>
                <a:cs typeface="+mn-cs"/>
                <a:sym typeface="Arial"/>
              </a:defRPr>
            </a:pPr>
            <a:r>
              <a:t>		And to start working toward implementation of such ideas</a:t>
            </a:r>
          </a:p>
          <a:p>
            <a:pPr>
              <a:tabLst>
                <a:tab pos="457200" algn="l"/>
                <a:tab pos="914400" algn="l"/>
                <a:tab pos="1371600" algn="l"/>
                <a:tab pos="1828800" algn="l"/>
                <a:tab pos="2286000" algn="l"/>
              </a:tabLst>
              <a:defRPr>
                <a:solidFill>
                  <a:srgbClr val="FFCC66"/>
                </a:solidFill>
                <a:latin typeface="+mn-lt"/>
                <a:ea typeface="+mn-ea"/>
                <a:cs typeface="+mn-cs"/>
                <a:sym typeface="Arial"/>
              </a:defRPr>
            </a:pPr>
            <a:endParaRPr/>
          </a:p>
          <a:p>
            <a:pPr algn="ctr">
              <a:tabLst>
                <a:tab pos="457200" algn="l"/>
                <a:tab pos="914400" algn="l"/>
                <a:tab pos="1371600" algn="l"/>
                <a:tab pos="1828800" algn="l"/>
                <a:tab pos="2286000" algn="l"/>
              </a:tabLst>
              <a:defRPr b="1">
                <a:solidFill>
                  <a:srgbClr val="FFCC66"/>
                </a:solidFill>
                <a:latin typeface="+mn-lt"/>
                <a:ea typeface="+mn-ea"/>
                <a:cs typeface="+mn-cs"/>
                <a:sym typeface="Arial"/>
              </a:defRPr>
            </a:pPr>
            <a:r>
              <a:t>Bringing me to end of this class, with just one more thing to add:</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 name="Rectangle 2"/>
          <p:cNvSpPr txBox="1">
            <a:spLocks noGrp="1"/>
          </p:cNvSpPr>
          <p:nvPr>
            <p:ph type="title"/>
          </p:nvPr>
        </p:nvSpPr>
        <p:spPr>
          <a:xfrm>
            <a:off x="304800" y="76200"/>
            <a:ext cx="8534400" cy="838200"/>
          </a:xfrm>
          <a:prstGeom prst="rect">
            <a:avLst/>
          </a:prstGeom>
        </p:spPr>
        <p:txBody>
          <a:bodyPr/>
          <a:lstStyle/>
          <a:p>
            <a:r>
              <a:t>And I already see rich evidence of highly politicized energy policy:</a:t>
            </a:r>
          </a:p>
        </p:txBody>
      </p:sp>
      <p:sp>
        <p:nvSpPr>
          <p:cNvPr id="132" name="Rectangle 3"/>
          <p:cNvSpPr txBox="1">
            <a:spLocks noGrp="1"/>
          </p:cNvSpPr>
          <p:nvPr>
            <p:ph type="body" idx="1"/>
          </p:nvPr>
        </p:nvSpPr>
        <p:spPr>
          <a:xfrm>
            <a:off x="152400" y="990600"/>
            <a:ext cx="89916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In MacKay's Britain, where politicians have not only gutted support for sustainables</a:t>
            </a:r>
          </a:p>
          <a:p>
            <a:pPr>
              <a:tabLst>
                <a:tab pos="457200" algn="l"/>
                <a:tab pos="914400" algn="l"/>
                <a:tab pos="1371600" algn="l"/>
                <a:tab pos="1828800" algn="l"/>
                <a:tab pos="2286000" algn="l"/>
              </a:tabLst>
              <a:defRPr sz="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but even deleted public service webpages about improving household efficiency</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Or in power companies successfully lobbying against U.S. sustainability programs </a:t>
            </a:r>
          </a:p>
          <a:p>
            <a:pPr>
              <a:tabLst>
                <a:tab pos="457200" algn="l"/>
                <a:tab pos="914400" algn="l"/>
                <a:tab pos="1371600" algn="l"/>
                <a:tab pos="1828800" algn="l"/>
                <a:tab pos="2286000" algn="l"/>
              </a:tabLst>
              <a:defRPr sz="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such as the </a:t>
            </a:r>
            <a:r>
              <a:rPr b="1"/>
              <a:t>Clean Power Plan</a:t>
            </a:r>
            <a:r>
              <a:t>, </a:t>
            </a:r>
            <a:r>
              <a:rPr b="1"/>
              <a:t>Net Metering </a:t>
            </a:r>
            <a:r>
              <a:t>and/or </a:t>
            </a:r>
            <a:r>
              <a:rPr b="1"/>
              <a:t>Feed-in Tariffs </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And here in Virginia where Dominion Power (the state's largest single political donor!)</a:t>
            </a:r>
          </a:p>
          <a:p>
            <a:pPr>
              <a:tabLst>
                <a:tab pos="457200" algn="l"/>
                <a:tab pos="914400" algn="l"/>
                <a:tab pos="1371600" algn="l"/>
                <a:tab pos="1828800" algn="l"/>
                <a:tab pos="2286000" algn="l"/>
              </a:tabLst>
              <a:defRPr sz="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"convinced" the legislature to adopt a renewables plan that </a:t>
            </a:r>
          </a:p>
          <a:p>
            <a:pPr>
              <a:tabLst>
                <a:tab pos="457200" algn="l"/>
                <a:tab pos="914400" algn="l"/>
                <a:tab pos="1371600" algn="l"/>
                <a:tab pos="1828800" algn="l"/>
                <a:tab pos="2286000" algn="l"/>
              </a:tabLst>
              <a:defRPr sz="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makes it exceedingly unattractive for homeowners to sell power to the grid</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400">
                <a:latin typeface="+mn-lt"/>
                <a:ea typeface="+mn-ea"/>
                <a:cs typeface="+mn-cs"/>
                <a:sym typeface="Arial"/>
              </a:defRPr>
            </a:pPr>
            <a:endParaRPr/>
          </a:p>
          <a:p>
            <a:pPr algn="ctr">
              <a:tabLst>
                <a:tab pos="457200" algn="l"/>
                <a:tab pos="914400" algn="l"/>
                <a:tab pos="1371600" algn="l"/>
                <a:tab pos="1828800" algn="l"/>
                <a:tab pos="2286000" algn="l"/>
              </a:tabLst>
              <a:defRPr sz="1800">
                <a:solidFill>
                  <a:srgbClr val="FFCC00"/>
                </a:solidFill>
                <a:latin typeface="+mn-lt"/>
                <a:ea typeface="+mn-ea"/>
                <a:cs typeface="+mn-cs"/>
                <a:sym typeface="Arial"/>
              </a:defRPr>
            </a:pPr>
            <a:r>
              <a:t>So sorry David, before I toss the responsibility "over the fence" to the politicians</a:t>
            </a:r>
          </a:p>
          <a:p>
            <a:pPr algn="ctr">
              <a:tabLst>
                <a:tab pos="457200" algn="l"/>
                <a:tab pos="914400" algn="l"/>
                <a:tab pos="1371600" algn="l"/>
                <a:tab pos="1828800" algn="l"/>
                <a:tab pos="2286000" algn="l"/>
              </a:tabLst>
              <a:defRPr sz="600">
                <a:solidFill>
                  <a:srgbClr val="FFCC00"/>
                </a:solidFill>
                <a:latin typeface="+mn-lt"/>
                <a:ea typeface="+mn-ea"/>
                <a:cs typeface="+mn-cs"/>
                <a:sym typeface="Arial"/>
              </a:defRPr>
            </a:pPr>
            <a:endParaRPr/>
          </a:p>
          <a:p>
            <a:pPr algn="ctr">
              <a:tabLst>
                <a:tab pos="457200" algn="l"/>
                <a:tab pos="914400" algn="l"/>
                <a:tab pos="1371600" algn="l"/>
                <a:tab pos="1828800" algn="l"/>
                <a:tab pos="2286000" algn="l"/>
              </a:tabLst>
              <a:defRPr sz="1800">
                <a:solidFill>
                  <a:srgbClr val="FFCC00"/>
                </a:solidFill>
                <a:latin typeface="+mn-lt"/>
                <a:ea typeface="+mn-ea"/>
                <a:cs typeface="+mn-cs"/>
                <a:sym typeface="Arial"/>
              </a:defRPr>
            </a:pPr>
            <a:r>
              <a:t>I want a plan that is</a:t>
            </a:r>
            <a:r>
              <a:rPr b="1"/>
              <a:t> REALLY </a:t>
            </a:r>
            <a:r>
              <a:t>simple to understand, implement and monitor</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 name="Rectangle 2"/>
          <p:cNvSpPr txBox="1">
            <a:spLocks noGrp="1"/>
          </p:cNvSpPr>
          <p:nvPr>
            <p:ph type="title"/>
          </p:nvPr>
        </p:nvSpPr>
        <p:spPr>
          <a:xfrm>
            <a:off x="0" y="1600200"/>
            <a:ext cx="9144000" cy="609600"/>
          </a:xfrm>
          <a:prstGeom prst="rect">
            <a:avLst/>
          </a:prstGeom>
        </p:spPr>
        <p:txBody>
          <a:bodyPr/>
          <a:lstStyle>
            <a:lvl1pPr>
              <a:defRPr sz="2400" b="1">
                <a:solidFill>
                  <a:srgbClr val="FFCC66"/>
                </a:solidFill>
              </a:defRPr>
            </a:lvl1pPr>
          </a:lstStyle>
          <a:p>
            <a:r>
              <a:t>THANK YOU DAVID</a:t>
            </a:r>
          </a:p>
        </p:txBody>
      </p:sp>
      <p:sp>
        <p:nvSpPr>
          <p:cNvPr id="425" name="Rectangle 3"/>
          <p:cNvSpPr txBox="1">
            <a:spLocks noGrp="1"/>
          </p:cNvSpPr>
          <p:nvPr>
            <p:ph type="body" sz="quarter" idx="1"/>
          </p:nvPr>
        </p:nvSpPr>
        <p:spPr>
          <a:xfrm>
            <a:off x="76200" y="3124200"/>
            <a:ext cx="8915400" cy="1371600"/>
          </a:xfrm>
          <a:prstGeom prst="rect">
            <a:avLst/>
          </a:prstGeom>
        </p:spPr>
        <p:txBody>
          <a:bodyPr/>
          <a:lstStyle/>
          <a:p>
            <a:pPr algn="ctr">
              <a:tabLst>
                <a:tab pos="457200" algn="l"/>
                <a:tab pos="914400" algn="l"/>
                <a:tab pos="1371600" algn="l"/>
                <a:tab pos="1828800" algn="l"/>
                <a:tab pos="2286000" algn="l"/>
              </a:tabLst>
              <a:defRPr b="1">
                <a:latin typeface="+mn-lt"/>
                <a:ea typeface="+mn-ea"/>
                <a:cs typeface="+mn-cs"/>
                <a:sym typeface="Arial"/>
              </a:defRPr>
            </a:pPr>
            <a:r>
              <a:t>IN MEMORIAM – APRIL 2016</a:t>
            </a:r>
          </a:p>
          <a:p>
            <a:pPr algn="ctr">
              <a:tabLst>
                <a:tab pos="457200" algn="l"/>
                <a:tab pos="914400" algn="l"/>
                <a:tab pos="1371600" algn="l"/>
                <a:tab pos="1828800" algn="l"/>
                <a:tab pos="2286000" algn="l"/>
              </a:tabLst>
              <a:defRPr sz="1000">
                <a:latin typeface="+mn-lt"/>
                <a:ea typeface="+mn-ea"/>
                <a:cs typeface="+mn-cs"/>
                <a:sym typeface="Arial"/>
              </a:defRPr>
            </a:pPr>
            <a:endParaRPr/>
          </a:p>
          <a:p>
            <a:pPr algn="ctr">
              <a:spcBef>
                <a:spcPts val="300"/>
              </a:spcBef>
              <a:tabLst>
                <a:tab pos="457200" algn="l"/>
                <a:tab pos="914400" algn="l"/>
                <a:tab pos="1371600" algn="l"/>
                <a:tab pos="1828800" algn="l"/>
                <a:tab pos="2286000" algn="l"/>
              </a:tabLst>
              <a:defRPr sz="1400">
                <a:latin typeface="+mn-lt"/>
                <a:ea typeface="+mn-ea"/>
                <a:cs typeface="+mn-cs"/>
                <a:sym typeface="Arial"/>
              </a:defRPr>
            </a:pPr>
            <a:r>
              <a:rPr u="sng">
                <a:solidFill>
                  <a:srgbClr val="00CCFF"/>
                </a:solidFill>
                <a:uFill>
                  <a:solidFill>
                    <a:srgbClr val="00CCFF"/>
                  </a:solidFill>
                </a:uFill>
                <a:hlinkClick r:id="rId2"/>
              </a:rPr>
              <a:t>Obituary (The Guardian)</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7"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428" name="Rectangle 2"/>
          <p:cNvSpPr txBox="1">
            <a:spLocks noGrp="1"/>
          </p:cNvSpPr>
          <p:nvPr>
            <p:ph type="title"/>
          </p:nvPr>
        </p:nvSpPr>
        <p:spPr>
          <a:xfrm>
            <a:off x="304800" y="76200"/>
            <a:ext cx="8534400" cy="838200"/>
          </a:xfrm>
          <a:prstGeom prst="rect">
            <a:avLst/>
          </a:prstGeom>
        </p:spPr>
        <p:txBody>
          <a:bodyPr/>
          <a:lstStyle>
            <a:lvl1pPr>
              <a:defRPr sz="2400"/>
            </a:lvl1pPr>
          </a:lstStyle>
          <a:p>
            <a:r>
              <a:t>Credits / Acknowledgements</a:t>
            </a:r>
          </a:p>
        </p:txBody>
      </p:sp>
      <p:sp>
        <p:nvSpPr>
          <p:cNvPr id="429" name="Rectangle 3"/>
          <p:cNvSpPr txBox="1">
            <a:spLocks noGrp="1"/>
          </p:cNvSpPr>
          <p:nvPr>
            <p:ph type="body" idx="1"/>
          </p:nvPr>
        </p:nvSpPr>
        <p:spPr>
          <a:xfrm>
            <a:off x="304800" y="990600"/>
            <a:ext cx="8534400" cy="5410200"/>
          </a:xfrm>
          <a:prstGeom prst="rect">
            <a:avLst/>
          </a:prstGeom>
        </p:spPr>
        <p:txBody>
          <a:bodyPr/>
          <a:lstStyle/>
          <a:p>
            <a:pPr>
              <a:spcBef>
                <a:spcPts val="300"/>
              </a:spcBef>
              <a:defRPr sz="1400">
                <a:latin typeface="+mn-lt"/>
                <a:ea typeface="+mn-ea"/>
                <a:cs typeface="+mn-cs"/>
                <a:sym typeface="Arial"/>
              </a:defRPr>
            </a:pPr>
            <a:r>
              <a:t>Some materials used in this class were developed under a National Science Foundation "Research Initiation Grant in Engineering Education" (RIGEE).</a:t>
            </a:r>
          </a:p>
          <a:p>
            <a:pPr>
              <a:defRPr sz="1400">
                <a:latin typeface="+mn-lt"/>
                <a:ea typeface="+mn-ea"/>
                <a:cs typeface="+mn-cs"/>
                <a:sym typeface="Arial"/>
              </a:defRPr>
            </a:pPr>
            <a:endParaRPr/>
          </a:p>
          <a:p>
            <a:pPr>
              <a:spcBef>
                <a:spcPts val="300"/>
              </a:spcBef>
              <a:defRPr sz="1400">
                <a:latin typeface="+mn-lt"/>
                <a:ea typeface="+mn-ea"/>
                <a:cs typeface="+mn-cs"/>
                <a:sym typeface="Arial"/>
              </a:defRPr>
            </a:pPr>
            <a:r>
              <a:t>Other materials, including the WeCanFigureThisOut.org "Virtual Lab" science education website, were developed under even earlier NSF "Course, Curriculum and Laboratory Improvement" (CCLI) and "Nanoscience Undergraduate Education" (NUE) awards.</a:t>
            </a:r>
          </a:p>
          <a:p>
            <a:pPr>
              <a:defRPr sz="1400">
                <a:latin typeface="+mn-lt"/>
                <a:ea typeface="+mn-ea"/>
                <a:cs typeface="+mn-cs"/>
                <a:sym typeface="Arial"/>
              </a:defRPr>
            </a:pPr>
            <a:endParaRPr/>
          </a:p>
          <a:p>
            <a:pPr>
              <a:spcBef>
                <a:spcPts val="300"/>
              </a:spcBef>
              <a:defRPr sz="1400">
                <a:latin typeface="+mn-lt"/>
                <a:ea typeface="+mn-ea"/>
                <a:cs typeface="+mn-cs"/>
                <a:sym typeface="Arial"/>
              </a:defRPr>
            </a:pPr>
            <a:r>
              <a:t>This set of notes was authored by John C. Bean who also created all figures not explicitly credited above.  </a:t>
            </a:r>
          </a:p>
          <a:p>
            <a:pPr>
              <a:defRPr sz="1400">
                <a:latin typeface="+mn-lt"/>
                <a:ea typeface="+mn-ea"/>
                <a:cs typeface="+mn-cs"/>
                <a:sym typeface="Arial"/>
              </a:defRPr>
            </a:pPr>
            <a:endParaRPr/>
          </a:p>
          <a:p>
            <a:pPr>
              <a:defRPr sz="1400">
                <a:latin typeface="+mn-lt"/>
                <a:ea typeface="+mn-ea"/>
                <a:cs typeface="+mn-cs"/>
                <a:sym typeface="Arial"/>
              </a:defRPr>
            </a:pPr>
            <a:endParaRPr/>
          </a:p>
          <a:p>
            <a:pPr>
              <a:defRPr sz="1400">
                <a:latin typeface="+mn-lt"/>
                <a:ea typeface="+mn-ea"/>
                <a:cs typeface="+mn-cs"/>
                <a:sym typeface="Arial"/>
              </a:defRPr>
            </a:pPr>
            <a:endParaRPr/>
          </a:p>
          <a:p>
            <a:pPr algn="ctr">
              <a:defRPr sz="1400" u="sng">
                <a:latin typeface="+mn-lt"/>
                <a:ea typeface="+mn-ea"/>
                <a:cs typeface="+mn-cs"/>
                <a:sym typeface="Arial"/>
              </a:defRPr>
            </a:pPr>
            <a:endParaRPr/>
          </a:p>
          <a:p>
            <a:pPr algn="ctr">
              <a:defRPr sz="1400" u="sng">
                <a:latin typeface="+mn-lt"/>
                <a:ea typeface="+mn-ea"/>
                <a:cs typeface="+mn-cs"/>
                <a:sym typeface="Arial"/>
              </a:defRPr>
            </a:pPr>
            <a:endParaRPr/>
          </a:p>
          <a:p>
            <a:pPr algn="ctr">
              <a:defRPr sz="1400" u="sng">
                <a:latin typeface="+mn-lt"/>
                <a:ea typeface="+mn-ea"/>
                <a:cs typeface="+mn-cs"/>
                <a:sym typeface="Arial"/>
              </a:defRPr>
            </a:pPr>
            <a:endParaRPr/>
          </a:p>
          <a:p>
            <a:pPr algn="ctr">
              <a:spcBef>
                <a:spcPts val="300"/>
              </a:spcBef>
              <a:defRPr sz="1400">
                <a:solidFill>
                  <a:srgbClr val="FF3300"/>
                </a:solidFill>
                <a:latin typeface="+mn-lt"/>
                <a:ea typeface="+mn-ea"/>
                <a:cs typeface="+mn-cs"/>
                <a:sym typeface="Arial"/>
              </a:defRPr>
            </a:pPr>
            <a:r>
              <a:t>Copyright John C. Bean</a:t>
            </a:r>
            <a:r>
              <a:rPr u="sng"/>
              <a:t> </a:t>
            </a:r>
          </a:p>
          <a:p>
            <a:pPr algn="ctr">
              <a:defRPr sz="800" u="sng">
                <a:latin typeface="+mn-lt"/>
                <a:ea typeface="+mn-ea"/>
                <a:cs typeface="+mn-cs"/>
                <a:sym typeface="Arial"/>
              </a:defRPr>
            </a:pPr>
            <a:endParaRPr/>
          </a:p>
          <a:p>
            <a:pPr algn="ctr">
              <a:spcBef>
                <a:spcPts val="200"/>
              </a:spcBef>
              <a:defRPr sz="1200">
                <a:latin typeface="+mn-lt"/>
                <a:ea typeface="+mn-ea"/>
                <a:cs typeface="+mn-cs"/>
                <a:sym typeface="Arial"/>
              </a:defRPr>
            </a:pPr>
            <a:r>
              <a:t>(However, permission is granted for use by individual instructors in non-profit academic institutions)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 name="Rectangle 5"/>
          <p:cNvSpPr txBox="1"/>
          <p:nvPr/>
        </p:nvSpPr>
        <p:spPr>
          <a:xfrm>
            <a:off x="304800" y="6279420"/>
            <a:ext cx="8534400" cy="4420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1) http://www.fern.org/book/trading-carbon/cap-and-trade-most-cost-effective-way-reduce-emissions </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2) https://www.edf.org/climate/how-cap-and-trade-works </a:t>
            </a:r>
          </a:p>
        </p:txBody>
      </p:sp>
      <p:sp>
        <p:nvSpPr>
          <p:cNvPr id="135" name="Rectangle 2"/>
          <p:cNvSpPr txBox="1">
            <a:spLocks noGrp="1"/>
          </p:cNvSpPr>
          <p:nvPr>
            <p:ph type="title"/>
          </p:nvPr>
        </p:nvSpPr>
        <p:spPr>
          <a:xfrm>
            <a:off x="152400" y="76200"/>
            <a:ext cx="8839200" cy="838200"/>
          </a:xfrm>
          <a:prstGeom prst="rect">
            <a:avLst/>
          </a:prstGeom>
        </p:spPr>
        <p:txBody>
          <a:bodyPr/>
          <a:lstStyle>
            <a:lvl1pPr>
              <a:defRPr sz="2000"/>
            </a:lvl1pPr>
          </a:lstStyle>
          <a:p>
            <a:r>
              <a:t>I'm not alone in seeking a simple, clean, efficient, transparent solution</a:t>
            </a:r>
          </a:p>
        </p:txBody>
      </p:sp>
      <p:sp>
        <p:nvSpPr>
          <p:cNvPr id="136" name="Rectangle 3"/>
          <p:cNvSpPr txBox="1">
            <a:spLocks noGrp="1"/>
          </p:cNvSpPr>
          <p:nvPr>
            <p:ph type="body" idx="1"/>
          </p:nvPr>
        </p:nvSpPr>
        <p:spPr>
          <a:xfrm>
            <a:off x="228600" y="990600"/>
            <a:ext cx="89154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The left &amp; the right, businessmen &amp; environmentalists, have all felt a similar need</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this has led to a </a:t>
            </a:r>
            <a:r>
              <a:rPr b="1"/>
              <a:t>LOT</a:t>
            </a:r>
            <a:r>
              <a:t> of recent talk about two closely related ideas:</a:t>
            </a:r>
          </a:p>
          <a:p>
            <a:pPr>
              <a:tabLst>
                <a:tab pos="457200" algn="l"/>
                <a:tab pos="914400" algn="l"/>
                <a:tab pos="1371600" algn="l"/>
                <a:tab pos="1828800" algn="l"/>
                <a:tab pos="2286000" algn="l"/>
              </a:tabLst>
              <a:defRPr sz="1600">
                <a:latin typeface="+mn-lt"/>
                <a:ea typeface="+mn-ea"/>
                <a:cs typeface="+mn-cs"/>
                <a:sym typeface="Arial"/>
              </a:defRPr>
            </a:pPr>
            <a:endParaRPr/>
          </a:p>
          <a:p>
            <a:pPr algn="ctr">
              <a:tabLst>
                <a:tab pos="457200" algn="l"/>
                <a:tab pos="914400" algn="l"/>
                <a:tab pos="1371600" algn="l"/>
                <a:tab pos="1828800" algn="l"/>
                <a:tab pos="2286000" algn="l"/>
              </a:tabLst>
              <a:defRPr b="1">
                <a:solidFill>
                  <a:srgbClr val="FFCC00"/>
                </a:solidFill>
                <a:latin typeface="+mn-lt"/>
                <a:ea typeface="+mn-ea"/>
                <a:cs typeface="+mn-cs"/>
                <a:sym typeface="Arial"/>
              </a:defRPr>
            </a:pPr>
            <a:r>
              <a:t>Carbon Cap and Trade			A Carbon Tax</a:t>
            </a:r>
          </a:p>
          <a:p>
            <a:pPr>
              <a:tabLst>
                <a:tab pos="457200" algn="l"/>
                <a:tab pos="914400" algn="l"/>
                <a:tab pos="1371600" algn="l"/>
                <a:tab pos="1828800" algn="l"/>
                <a:tab pos="2286000" algn="l"/>
              </a:tabLst>
              <a:defRPr>
                <a:latin typeface="+mn-lt"/>
                <a:ea typeface="+mn-ea"/>
                <a:cs typeface="+mn-cs"/>
                <a:sym typeface="Arial"/>
              </a:defRPr>
            </a:pPr>
            <a:endParaRPr/>
          </a:p>
          <a:p>
            <a:pPr algn="ctr">
              <a:tabLst>
                <a:tab pos="457200" algn="l"/>
                <a:tab pos="914400" algn="l"/>
                <a:tab pos="1371600" algn="l"/>
                <a:tab pos="1828800" algn="l"/>
                <a:tab pos="2286000" algn="l"/>
              </a:tabLst>
              <a:defRPr sz="1800">
                <a:latin typeface="+mn-lt"/>
                <a:ea typeface="+mn-ea"/>
                <a:cs typeface="+mn-cs"/>
                <a:sym typeface="Arial"/>
              </a:defRPr>
            </a:pPr>
            <a:r>
              <a:t>Evidence for such a meeting of the minds?</a:t>
            </a:r>
          </a:p>
          <a:p>
            <a:pPr>
              <a:tabLst>
                <a:tab pos="457200" algn="l"/>
                <a:tab pos="914400" algn="l"/>
                <a:tab pos="1371600" algn="l"/>
                <a:tab pos="1828800" algn="l"/>
                <a:tab pos="2286000" algn="l"/>
              </a:tabLst>
              <a:defRPr sz="1100">
                <a:latin typeface="+mn-lt"/>
                <a:ea typeface="+mn-ea"/>
                <a:cs typeface="+mn-cs"/>
                <a:sym typeface="Arial"/>
              </a:defRPr>
            </a:pPr>
            <a:endParaRPr/>
          </a:p>
          <a:p>
            <a:pPr>
              <a:spcBef>
                <a:spcPts val="300"/>
              </a:spcBef>
              <a:tabLst>
                <a:tab pos="457200" algn="l"/>
                <a:tab pos="914400" algn="l"/>
                <a:tab pos="1371600" algn="l"/>
                <a:tab pos="1828800" algn="l"/>
                <a:tab pos="2286000" algn="l"/>
              </a:tabLst>
              <a:defRPr sz="1600" b="1">
                <a:latin typeface="+mn-lt"/>
                <a:ea typeface="+mn-ea"/>
                <a:cs typeface="+mn-cs"/>
                <a:sym typeface="Arial"/>
              </a:defRPr>
            </a:pPr>
            <a:r>
              <a:t>Merril Lynch investment brokers:</a:t>
            </a:r>
            <a:r>
              <a:rPr b="0"/>
              <a:t> "Those who advocate only command-and-control regulation seem to ignore all of the published data, from the experiences of academics, governments and the private sector, that highlight precisely why emissions trading is a more cost-effective approach to reducing emissions than blunt regulation. Put simply, it is better to reduce emissions in a way that results in lowest costs to society." </a:t>
            </a:r>
            <a:r>
              <a:rPr b="0" baseline="30000"/>
              <a:t>1</a:t>
            </a:r>
            <a:endParaRPr baseline="30000"/>
          </a:p>
          <a:p>
            <a:pPr algn="ctr">
              <a:tabLst>
                <a:tab pos="457200" algn="l"/>
                <a:tab pos="914400" algn="l"/>
                <a:tab pos="1371600" algn="l"/>
                <a:tab pos="1828800" algn="l"/>
                <a:tab pos="2286000" algn="l"/>
              </a:tabLst>
              <a:defRPr sz="1200">
                <a:latin typeface="+mn-lt"/>
                <a:ea typeface="+mn-ea"/>
                <a:cs typeface="+mn-cs"/>
                <a:sym typeface="Arial"/>
              </a:defRPr>
            </a:pPr>
            <a:endParaRPr/>
          </a:p>
          <a:p>
            <a:pPr>
              <a:spcBef>
                <a:spcPts val="300"/>
              </a:spcBef>
              <a:tabLst>
                <a:tab pos="457200" algn="l"/>
                <a:tab pos="914400" algn="l"/>
                <a:tab pos="1371600" algn="l"/>
                <a:tab pos="1828800" algn="l"/>
                <a:tab pos="2286000" algn="l"/>
              </a:tabLst>
              <a:defRPr sz="1600" b="1">
                <a:latin typeface="+mn-lt"/>
                <a:ea typeface="+mn-ea"/>
                <a:cs typeface="+mn-cs"/>
                <a:sym typeface="Arial"/>
              </a:defRPr>
            </a:pPr>
            <a:r>
              <a:t>The Environmental Defense Fund</a:t>
            </a:r>
            <a:r>
              <a:rPr b="0"/>
              <a:t>: "Cap and trade is the most environmentally and economically sensible approach to controlling greenhouse gas emissions, the primary driver of global warming."  </a:t>
            </a:r>
            <a:r>
              <a:rPr b="0" baseline="30000"/>
              <a:t>2</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 name="Rectangle 5"/>
          <p:cNvSpPr txBox="1"/>
          <p:nvPr/>
        </p:nvSpPr>
        <p:spPr>
          <a:xfrm>
            <a:off x="304800" y="6457220"/>
            <a:ext cx="8534400" cy="26425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139" name="Rectangle 2"/>
          <p:cNvSpPr txBox="1">
            <a:spLocks noGrp="1"/>
          </p:cNvSpPr>
          <p:nvPr>
            <p:ph type="title"/>
          </p:nvPr>
        </p:nvSpPr>
        <p:spPr>
          <a:xfrm>
            <a:off x="304800" y="76200"/>
            <a:ext cx="8534400" cy="685800"/>
          </a:xfrm>
          <a:prstGeom prst="rect">
            <a:avLst/>
          </a:prstGeom>
        </p:spPr>
        <p:txBody>
          <a:bodyPr/>
          <a:lstStyle/>
          <a:p>
            <a:r>
              <a:t>Cap and Trade has a longer history, so let's examine it first</a:t>
            </a:r>
          </a:p>
        </p:txBody>
      </p:sp>
      <p:sp>
        <p:nvSpPr>
          <p:cNvPr id="140" name="Rectangle 3"/>
          <p:cNvSpPr txBox="1">
            <a:spLocks noGrp="1"/>
          </p:cNvSpPr>
          <p:nvPr>
            <p:ph type="body" idx="1"/>
          </p:nvPr>
        </p:nvSpPr>
        <p:spPr>
          <a:xfrm>
            <a:off x="228600" y="914400"/>
            <a:ext cx="8915400" cy="5334000"/>
          </a:xfrm>
          <a:prstGeom prst="rect">
            <a:avLst/>
          </a:prstGeom>
        </p:spPr>
        <p:txBody>
          <a:bodyPr/>
          <a:lstStyle/>
          <a:p>
            <a:pPr>
              <a:tabLst>
                <a:tab pos="457200" algn="l"/>
                <a:tab pos="914400" algn="l"/>
                <a:tab pos="1371600" algn="l"/>
                <a:tab pos="1828800" algn="l"/>
                <a:tab pos="2286000" algn="l"/>
              </a:tabLst>
              <a:defRPr sz="1800">
                <a:latin typeface="+mn-lt"/>
                <a:ea typeface="+mn-ea"/>
                <a:cs typeface="+mn-cs"/>
                <a:sym typeface="Arial"/>
              </a:defRPr>
            </a:pPr>
            <a:r>
              <a:t>It is a governmental approach to decreasing the emission of a certain pollutant</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But here the government does not legislate </a:t>
            </a:r>
            <a:r>
              <a:rPr b="1"/>
              <a:t>how</a:t>
            </a:r>
            <a:r>
              <a:t> this will be done</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t>
            </a:r>
            <a:r>
              <a:rPr>
                <a:solidFill>
                  <a:srgbClr val="FFCC00"/>
                </a:solidFill>
              </a:rPr>
              <a:t>It just demands that it </a:t>
            </a:r>
            <a:r>
              <a:rPr b="1">
                <a:solidFill>
                  <a:srgbClr val="FFCC00"/>
                </a:solidFill>
              </a:rPr>
              <a:t>will</a:t>
            </a:r>
            <a:r>
              <a:rPr>
                <a:solidFill>
                  <a:srgbClr val="FFCC00"/>
                </a:solidFill>
              </a:rPr>
              <a:t> be done:</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By setting the allowable amount of pollutant emission = The </a:t>
            </a:r>
            <a:r>
              <a:rPr b="1">
                <a:solidFill>
                  <a:srgbClr val="FFCC00"/>
                </a:solidFill>
              </a:rPr>
              <a:t>Cap</a:t>
            </a:r>
          </a:p>
          <a:p>
            <a:pPr>
              <a:tabLst>
                <a:tab pos="457200" algn="l"/>
                <a:tab pos="914400" algn="l"/>
                <a:tab pos="1371600" algn="l"/>
                <a:tab pos="1828800" algn="l"/>
                <a:tab pos="2286000" algn="l"/>
              </a:tabLst>
              <a:defRPr sz="1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The process starts by surveying ALL present day sources of emission</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Then, a company's present day emission of that pollutant =&gt; It's year #1 Cap </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it is issued a </a:t>
            </a:r>
            <a:r>
              <a:rPr b="1"/>
              <a:t>permit</a:t>
            </a:r>
            <a:r>
              <a:t> for that amount of pollutant emission</a:t>
            </a:r>
          </a:p>
          <a:p>
            <a:pPr>
              <a:tabLst>
                <a:tab pos="457200" algn="l"/>
                <a:tab pos="914400" algn="l"/>
                <a:tab pos="1371600" algn="l"/>
                <a:tab pos="1828800" algn="l"/>
                <a:tab pos="2286000" algn="l"/>
              </a:tabLst>
              <a:defRPr sz="16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But in year #2, quantities in ALL Caps/Permits are ratcheted downward by x%</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Following a publically announced, multi-year, decreasing schedule</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solidFill>
                  <a:srgbClr val="FFCC00"/>
                </a:solidFill>
                <a:latin typeface="+mn-lt"/>
                <a:ea typeface="+mn-ea"/>
                <a:cs typeface="+mn-cs"/>
                <a:sym typeface="Arial"/>
              </a:defRPr>
            </a:pPr>
            <a:r>
              <a:t>This, alone, would apply equal pressure on </a:t>
            </a:r>
            <a:r>
              <a:rPr b="1"/>
              <a:t>all</a:t>
            </a:r>
            <a:r>
              <a:t> of the pollutant producers</a:t>
            </a:r>
          </a:p>
        </p:txBody>
      </p:sp>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 name="Rectangle 2"/>
          <p:cNvSpPr txBox="1">
            <a:spLocks noGrp="1"/>
          </p:cNvSpPr>
          <p:nvPr>
            <p:ph type="title"/>
          </p:nvPr>
        </p:nvSpPr>
        <p:spPr>
          <a:xfrm>
            <a:off x="304800" y="76200"/>
            <a:ext cx="8534400" cy="609600"/>
          </a:xfrm>
          <a:prstGeom prst="rect">
            <a:avLst/>
          </a:prstGeom>
        </p:spPr>
        <p:txBody>
          <a:bodyPr/>
          <a:lstStyle/>
          <a:p>
            <a:r>
              <a:t>But different companies likely face very different challenges:</a:t>
            </a:r>
          </a:p>
        </p:txBody>
      </p:sp>
      <p:sp>
        <p:nvSpPr>
          <p:cNvPr id="143" name="Rectangle 3"/>
          <p:cNvSpPr txBox="1">
            <a:spLocks noGrp="1"/>
          </p:cNvSpPr>
          <p:nvPr>
            <p:ph type="body" idx="1"/>
          </p:nvPr>
        </p:nvSpPr>
        <p:spPr>
          <a:xfrm>
            <a:off x="228600" y="838200"/>
            <a:ext cx="8915400" cy="5410200"/>
          </a:xfrm>
          <a:prstGeom prst="rect">
            <a:avLst/>
          </a:prstGeom>
        </p:spPr>
        <p:txBody>
          <a:bodyPr/>
          <a:lstStyle/>
          <a:p>
            <a:pPr>
              <a:tabLst>
                <a:tab pos="457200" algn="l"/>
                <a:tab pos="914400" algn="l"/>
                <a:tab pos="1371600" algn="l"/>
                <a:tab pos="1828800" algn="l"/>
                <a:tab pos="2286000" algn="l"/>
              </a:tabLst>
              <a:defRPr sz="1800" b="1">
                <a:solidFill>
                  <a:srgbClr val="FF0000"/>
                </a:solidFill>
                <a:latin typeface="+mn-lt"/>
                <a:ea typeface="+mn-ea"/>
                <a:cs typeface="+mn-cs"/>
                <a:sym typeface="Arial"/>
              </a:defRPr>
            </a:pPr>
            <a:r>
              <a:t>Company A</a:t>
            </a:r>
            <a:r>
              <a:rPr b="0">
                <a:solidFill>
                  <a:srgbClr val="FFFFFF"/>
                </a:solidFill>
              </a:rPr>
              <a:t>, may have only one possible production process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From which the pollutant is an inevitable byproduct</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The decreasing Cap would thus drive Company A right out of business</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For </a:t>
            </a:r>
            <a:r>
              <a:rPr b="1">
                <a:solidFill>
                  <a:srgbClr val="FF6FCF"/>
                </a:solidFill>
              </a:rPr>
              <a:t>Company B</a:t>
            </a:r>
            <a:r>
              <a:t>, there might be another possible production process</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And investment in that alternative might result in </a:t>
            </a:r>
            <a:r>
              <a:rPr b="1"/>
              <a:t>less pollutant </a:t>
            </a:r>
            <a:r>
              <a:t>emission</a:t>
            </a:r>
          </a:p>
          <a:p>
            <a:pPr>
              <a:tabLst>
                <a:tab pos="457200" algn="l"/>
                <a:tab pos="914400" algn="l"/>
                <a:tab pos="1371600" algn="l"/>
                <a:tab pos="1828800" algn="l"/>
                <a:tab pos="2286000" algn="l"/>
              </a:tabLst>
              <a:defRPr sz="8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So Company B could survive the decreasing Cap </a:t>
            </a:r>
          </a:p>
          <a:p>
            <a:pPr>
              <a:tabLst>
                <a:tab pos="457200" algn="l"/>
                <a:tab pos="914400" algn="l"/>
                <a:tab pos="1371600" algn="l"/>
                <a:tab pos="1828800" algn="l"/>
                <a:tab pos="2286000" algn="l"/>
              </a:tabLst>
              <a:defRPr sz="14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Thus caps alone would drive a rapid </a:t>
            </a:r>
            <a:r>
              <a:rPr>
                <a:solidFill>
                  <a:srgbClr val="FFCC00"/>
                </a:solidFill>
              </a:rPr>
              <a:t>corporate survival of the fittest</a:t>
            </a:r>
          </a:p>
          <a:p>
            <a:pPr>
              <a:tabLst>
                <a:tab pos="457200" algn="l"/>
                <a:tab pos="914400" algn="l"/>
                <a:tab pos="1371600" algn="l"/>
                <a:tab pos="1828800" algn="l"/>
                <a:tab pos="2286000" algn="l"/>
              </a:tabLst>
              <a:defRPr sz="900">
                <a:latin typeface="+mn-lt"/>
                <a:ea typeface="+mn-ea"/>
                <a:cs typeface="+mn-cs"/>
                <a:sym typeface="Arial"/>
              </a:defRPr>
            </a:pPr>
            <a:endParaRPr/>
          </a:p>
          <a:p>
            <a:pPr>
              <a:tabLst>
                <a:tab pos="457200" algn="l"/>
                <a:tab pos="914400" algn="l"/>
                <a:tab pos="1371600" algn="l"/>
                <a:tab pos="1828800" algn="l"/>
                <a:tab pos="2286000" algn="l"/>
              </a:tabLst>
              <a:defRPr sz="1800">
                <a:latin typeface="+mn-lt"/>
                <a:ea typeface="+mn-ea"/>
                <a:cs typeface="+mn-cs"/>
                <a:sym typeface="Arial"/>
              </a:defRPr>
            </a:pPr>
            <a:r>
              <a:t>	Which could then easily produce massive economic and societal disruption</a:t>
            </a:r>
          </a:p>
        </p:txBody>
      </p:sp>
      <p:pic>
        <p:nvPicPr>
          <p:cNvPr id="144" name="Picture 4" descr="Picture 4"/>
          <p:cNvPicPr>
            <a:picLocks noChangeAspect="1"/>
          </p:cNvPicPr>
          <p:nvPr/>
        </p:nvPicPr>
        <p:blipFill>
          <a:blip r:embed="rId2">
            <a:extLst/>
          </a:blip>
          <a:srcRect b="3710"/>
          <a:stretch>
            <a:fillRect/>
          </a:stretch>
        </p:blipFill>
        <p:spPr>
          <a:xfrm>
            <a:off x="3124200" y="4891980"/>
            <a:ext cx="2514600" cy="1813620"/>
          </a:xfrm>
          <a:prstGeom prst="rect">
            <a:avLst/>
          </a:prstGeom>
          <a:ln w="12700">
            <a:miter lim="400000"/>
          </a:ln>
        </p:spPr>
      </p:pic>
    </p:spTree>
  </p:cSld>
  <p:clrMapOvr>
    <a:masterClrMapping/>
  </p:clrMapOvr>
  <mc:AlternateContent>
    <mc:Choice xmlns:mv="urn:schemas-microsoft-com:mac:vml"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theme/theme1.xml><?xml version="1.0" encoding="utf-8"?>
<a:theme xmlns:a="http://schemas.openxmlformats.org/drawingml/2006/main" name="Lecture 1 - What is Nanoscience">
  <a:themeElements>
    <a:clrScheme name="Custom 77">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20FF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cture 1 - What is Nanoscience">
  <a:themeElements>
    <a:clrScheme name="Lecture 1 - What is Nanoscience">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8692</Words>
  <Application>Microsoft Macintosh PowerPoint</Application>
  <PresentationFormat>On-screen Show (4:3)</PresentationFormat>
  <Paragraphs>1089</Paragraphs>
  <Slides>61</Slides>
  <Notes>0</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Lecture 1 - What is Nanoscience</vt:lpstr>
      <vt:lpstr>Where Do We Go from Here?</vt:lpstr>
      <vt:lpstr>A former student recently sent me this card:</vt:lpstr>
      <vt:lpstr>Where Do We Go from Here?</vt:lpstr>
      <vt:lpstr>But how do we ensure that anything is now actually DONE?</vt:lpstr>
      <vt:lpstr>Sadly, today's politicians are almost always someone who:</vt:lpstr>
      <vt:lpstr>And I already see rich evidence of highly politicized energy policy:</vt:lpstr>
      <vt:lpstr>I'm not alone in seeking a simple, clean, efficient, transparent solution</vt:lpstr>
      <vt:lpstr>Cap and Trade has a longer history, so let's examine it first</vt:lpstr>
      <vt:lpstr>But different companies likely face very different challenges:</vt:lpstr>
      <vt:lpstr>That is where The Trade comes in:</vt:lpstr>
      <vt:lpstr>The winners?</vt:lpstr>
      <vt:lpstr>Does Cap and Trade really work?</vt:lpstr>
      <vt:lpstr>Why not just apply Cap and Trade to ALL greenhouse gases?</vt:lpstr>
      <vt:lpstr>So while Cap &amp; Trade minimizes later governmental micromanagement  It depends on up front governmental micromanagement:</vt:lpstr>
      <vt:lpstr>Further, Cap and Trade lets "us" get off rather easily</vt:lpstr>
      <vt:lpstr>Leading to idea of a more even-handed and visible Carbon Tax</vt:lpstr>
      <vt:lpstr>So the idea's simple - But I had trouble putting it into perspective!</vt:lpstr>
      <vt:lpstr>What size tax is required to drive down greenhouse gas emissions?</vt:lpstr>
      <vt:lpstr>Recent LCOE data from Power Plant Economics (pptx / pdf / key) notes:</vt:lpstr>
      <vt:lpstr>Comparing solar LCOE vs. wind LCOE :</vt:lpstr>
      <vt:lpstr>But we still have to figure out each power plant's carbon production:</vt:lpstr>
      <vt:lpstr>Combining these factors for each fuel:</vt:lpstr>
      <vt:lpstr>Then extracting a sort of consensus value for each fuel:</vt:lpstr>
      <vt:lpstr>Then, to make each of these fossil fuels non-competitive:</vt:lpstr>
      <vt:lpstr>So how will those possible Carbon Tax rates affect ME?</vt:lpstr>
      <vt:lpstr>But MY power is generated by a mix of power plant types / fuels</vt:lpstr>
      <vt:lpstr>Added cost of electrical power per average household per year:</vt:lpstr>
      <vt:lpstr>What about the impact on MY annual transportation costs?</vt:lpstr>
      <vt:lpstr>Recapping my answers to this point:</vt:lpstr>
      <vt:lpstr>So we seem to be talking ~ $600-1200 per person per year</vt:lpstr>
      <vt:lpstr>James Hansen's modest Carbon Tax proposal:</vt:lpstr>
      <vt:lpstr>Hansen's "Carbon Tax and 100% Dividend" proposal: 1</vt:lpstr>
      <vt:lpstr> =&gt; Revenue &amp; tax neutral behavior-modification tool only! </vt:lpstr>
      <vt:lpstr>OK, that's a climate activist's proposed solution</vt:lpstr>
      <vt:lpstr>An externality as defined via classic Supply and Demand curves:</vt:lpstr>
      <vt:lpstr>Products with negative externalities are considered to be subsidized </vt:lpstr>
      <vt:lpstr>Economists believe that subsidies effectively subvert the economic system</vt:lpstr>
      <vt:lpstr>Economists argue that all such "Externalities should be Internalized!"</vt:lpstr>
      <vt:lpstr>What does IMF identify as (largely invisible) "post-tax" externalities?</vt:lpstr>
      <vt:lpstr>But critical IMF data was drawn from an almost inaccessible OECD report    We wanted to see the source data!</vt:lpstr>
      <vt:lpstr>So would our earlier "effective" carbon tax = An economic travesty?</vt:lpstr>
      <vt:lpstr>Tol's summary of a SCC computations by all economists</vt:lpstr>
      <vt:lpstr>The economists' reasoning: 1</vt:lpstr>
      <vt:lpstr>Do you have problems with any of that?</vt:lpstr>
      <vt:lpstr>Disagreement is also apparent in this table from one of Tol's reviews</vt:lpstr>
      <vt:lpstr>But "elephant in the room" may actually be the DATE of those studies:</vt:lpstr>
      <vt:lpstr>The economists WERE aware of the this problem:</vt:lpstr>
      <vt:lpstr>He also acknowledged that they'd NOT considered catastrophic change:</vt:lpstr>
      <vt:lpstr>Let me look at just his sea-level-rise cost estimates:</vt:lpstr>
      <vt:lpstr>This was then folded into the economists' SCC estimate of 12$/ tonne CO2</vt:lpstr>
      <vt:lpstr>State-by-state predictions of population affected by sea level rise:</vt:lpstr>
      <vt:lpstr>Slide 52</vt:lpstr>
      <vt:lpstr>TWO things have changed from the time of the economist's work:</vt:lpstr>
      <vt:lpstr>So discrepancy is not in HOW MANY would be affected by a 1 meter rise</vt:lpstr>
      <vt:lpstr>And it is not just one report:</vt:lpstr>
      <vt:lpstr>Slide 56</vt:lpstr>
      <vt:lpstr>Slide 57</vt:lpstr>
      <vt:lpstr>The Paris Summit thus leaves the door open to catastrophic change:</vt:lpstr>
      <vt:lpstr>Putting this all together:</vt:lpstr>
      <vt:lpstr>THANK YOU DAVID</vt:lpstr>
      <vt:lpstr>Credits / 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We Go from Here?</dc:title>
  <cp:lastModifiedBy>John Bean</cp:lastModifiedBy>
  <cp:revision>3</cp:revision>
  <dcterms:created xsi:type="dcterms:W3CDTF">2019-11-01T13:44:36Z</dcterms:created>
  <dcterms:modified xsi:type="dcterms:W3CDTF">2019-11-01T13:44:54Z</dcterms:modified>
</cp:coreProperties>
</file>