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 Bold"/>
        <a:ea typeface="Tahoma Bold"/>
        <a:cs typeface="Tahoma Bold"/>
        <a:sym typeface="Tahoma Bol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 Bold"/>
        <a:ea typeface="Tahoma Bold"/>
        <a:cs typeface="Tahoma Bold"/>
        <a:sym typeface="Tahoma Bol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 Bold"/>
        <a:ea typeface="Tahoma Bold"/>
        <a:cs typeface="Tahoma Bold"/>
        <a:sym typeface="Tahoma Bol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 Bold"/>
        <a:ea typeface="Tahoma Bold"/>
        <a:cs typeface="Tahoma Bold"/>
        <a:sym typeface="Tahoma Bol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 Bold"/>
        <a:ea typeface="Tahoma Bold"/>
        <a:cs typeface="Tahoma Bold"/>
        <a:sym typeface="Tahoma Bold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 Bold"/>
        <a:ea typeface="Tahoma Bold"/>
        <a:cs typeface="Tahoma Bold"/>
        <a:sym typeface="Tahoma Bold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 Bold"/>
        <a:ea typeface="Tahoma Bold"/>
        <a:cs typeface="Tahoma Bold"/>
        <a:sym typeface="Tahoma Bold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 Bold"/>
        <a:ea typeface="Tahoma Bold"/>
        <a:cs typeface="Tahoma Bold"/>
        <a:sym typeface="Tahoma Bold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 Bold"/>
        <a:ea typeface="Tahoma Bold"/>
        <a:cs typeface="Tahoma Bold"/>
        <a:sym typeface="Tahoma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8"/>
    <p:restoredTop sz="94634"/>
  </p:normalViewPr>
  <p:slideViewPr>
    <p:cSldViewPr snapToGrid="0" snapToObjects="1">
      <p:cViewPr varScale="1">
        <p:scale>
          <a:sx n="95" d="100"/>
          <a:sy n="95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i="0" cap="all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i="0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i="0"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pa.gov/climatechange/Downloads/ghgemissions/US-GHG-Inventory-2014-Main-Text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ecanfigurethisout.org/ENERGY/Lecture_notes/Greenhouse_Effect_Carbon_Footprint_Sequestration_Supporting_materials.htm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Carbon/Fossil%20Fuels.pdf" TargetMode="External"/><Relationship Id="rId2" Type="http://schemas.openxmlformats.org/officeDocument/2006/relationships/hyperlink" Target="https://wecanfigurethisout.org/ENERGY/Web_notes/Carbon/Fossil%20Fuels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canfigurethisout.org/ENERGY/Web_notes/Carbon/Fossil%20Fuels.key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ecanfigurethisout.org/ENERGY/Web_notes/Bigger%20Picture/Greenhouse%20Effect%20-%20Supporting.htm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Introduction/US%20Energy%20Production%20and%20Consumption.pdf" TargetMode="External"/><Relationship Id="rId2" Type="http://schemas.openxmlformats.org/officeDocument/2006/relationships/hyperlink" Target="https://wecanfigurethisout.org/ENERGY/Web_notes/Introduction/US%20Energy%20Production%20and%20Consumption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canfigurethisout.org/ENERGY/Web_notes/Introduction/US%20Energy%20Production%20and%20Consumption.ke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Bigger%20Picture/Where%20do%20we%20go.pdf" TargetMode="External"/><Relationship Id="rId2" Type="http://schemas.openxmlformats.org/officeDocument/2006/relationships/hyperlink" Target="https://wecanfigurethisout.org/ENERGY/Web_notes/Bigger%20Picture/Where%20do%20we%20go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canfigurethisout.org/ENERGY/Web_notes/Bigger%20Picture/Where%20do%20we%20go.key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Carbon/Fossil%20Fuels.pdf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ecanfigurethisout.org/ENERGY/Web_notes/Carbon/Fossil%20Fuels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ecanfigurethisout.org/ENERGY/Web_notes/Carbon/Fossil%20Fuels.key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1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(Written / Revised:  February 2021)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54050"/>
          </a:xfrm>
          <a:prstGeom prst="rect">
            <a:avLst/>
          </a:prstGeom>
        </p:spPr>
        <p:txBody>
          <a:bodyPr/>
          <a:lstStyle/>
          <a:p>
            <a:r>
              <a:t>Greenhouse Effect, Carbon Footprints and Sequestration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47191"/>
            <a:ext cx="8915400" cy="5334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John C. Bean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 u="sng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Outline</a:t>
            </a:r>
          </a:p>
          <a:p>
            <a:pPr algn="ctr"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Building a simple "do-it-yourself" model of the Greenhouse Effect based on: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1 color of sunlight + 1 color of earthlight + 1 greenhouse gas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Which ultimately collapses because: It's all about different colors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Colors where gas A absorbs &amp; emits vs. colors where gas B absorbs &amp; emits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Critical colors = Those where earth might radiate away heat (particular infrared colors)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But is now being thwarted by the addition of new atmospheric gases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Data on gases now accumulating in the atmosphere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Including now-censored "EPA Inventory of U.S. Greenhouse Gas Emissions &amp; Sinks"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Discussion of atmospheric gas sources, especially energy industry sources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Possibilities of reducing such emissions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Or of at least "sequestering" those emissions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Characteristics of which:</a:t>
            </a:r>
          </a:p>
        </p:txBody>
      </p:sp>
      <p:sp>
        <p:nvSpPr>
          <p:cNvPr id="18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Roughly match our personal experiences: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As object gets hotter, it emits MORE total heat energy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As object gets hotter, its color changes from red =&gt; orange =&gt; yellow . . .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From blackbody curves, those observations can be quantified in the: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Stefan-Boltzman Law =  </a:t>
            </a:r>
            <a:r>
              <a:rPr b="0" u="sng"/>
              <a:t>Total</a:t>
            </a:r>
            <a:r>
              <a:rPr b="0"/>
              <a:t> blackbody energy </a:t>
            </a:r>
            <a:r>
              <a:t>= </a:t>
            </a:r>
            <a:r>
              <a:rPr b="0"/>
              <a:t>Total heat emitted </a:t>
            </a:r>
            <a:r>
              <a:t>= σT</a:t>
            </a:r>
            <a:r>
              <a:rPr baseline="30000"/>
              <a:t>4</a:t>
            </a:r>
            <a:r>
              <a:t> </a:t>
            </a:r>
            <a:r>
              <a:rPr b="0">
                <a:solidFill>
                  <a:srgbClr val="FFFFFF"/>
                </a:solidFill>
              </a:rPr>
              <a:t>	</a:t>
            </a:r>
          </a:p>
          <a:p>
            <a:pPr>
              <a:defRPr sz="500">
                <a:latin typeface="+mn-lt"/>
                <a:ea typeface="+mn-ea"/>
                <a:cs typeface="+mn-cs"/>
                <a:sym typeface="Arial"/>
              </a:defRPr>
            </a:pPr>
            <a:endParaRPr b="0">
              <a:solidFill>
                <a:srgbClr val="FFFFFF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		</a:t>
            </a:r>
            <a:r>
              <a:rPr sz="1600"/>
              <a:t>σ = 5.670 x 10</a:t>
            </a:r>
            <a:r>
              <a:rPr sz="1600" baseline="30000"/>
              <a:t>-8 </a:t>
            </a:r>
            <a:r>
              <a:rPr sz="1600"/>
              <a:t>W/m</a:t>
            </a:r>
            <a:r>
              <a:rPr sz="1600" baseline="30000"/>
              <a:t>2</a:t>
            </a:r>
            <a:r>
              <a:rPr sz="1600"/>
              <a:t>/(°K)</a:t>
            </a:r>
            <a:r>
              <a:rPr sz="1600" baseline="30000"/>
              <a:t>4</a:t>
            </a:r>
            <a:r>
              <a:t> 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Wien Displacement Law = </a:t>
            </a:r>
            <a:r>
              <a:rPr b="0" u="sng"/>
              <a:t>Peak</a:t>
            </a:r>
            <a:r>
              <a:rPr b="0"/>
              <a:t> blackbody wavelength </a:t>
            </a:r>
            <a:r>
              <a:t>= 2896 μm / T (in °K)</a:t>
            </a:r>
          </a:p>
          <a:p>
            <a:pPr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grpSp>
        <p:nvGrpSpPr>
          <p:cNvPr id="211" name="Group 31"/>
          <p:cNvGrpSpPr/>
          <p:nvPr/>
        </p:nvGrpSpPr>
        <p:grpSpPr>
          <a:xfrm>
            <a:off x="1701800" y="4198617"/>
            <a:ext cx="5113199" cy="2623547"/>
            <a:chOff x="0" y="0"/>
            <a:chExt cx="5113198" cy="2623545"/>
          </a:xfrm>
        </p:grpSpPr>
        <p:pic>
          <p:nvPicPr>
            <p:cNvPr id="185" name="Picture 1032" descr="Picture 10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356747" y="2158347"/>
              <a:ext cx="283899" cy="646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Freeform 6"/>
            <p:cNvSpPr/>
            <p:nvPr/>
          </p:nvSpPr>
          <p:spPr>
            <a:xfrm>
              <a:off x="739552" y="1274282"/>
              <a:ext cx="4050399" cy="68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0" y="21451"/>
                  </a:moveTo>
                  <a:cubicBezTo>
                    <a:pt x="298" y="21045"/>
                    <a:pt x="596" y="20638"/>
                    <a:pt x="862" y="19678"/>
                  </a:cubicBezTo>
                  <a:cubicBezTo>
                    <a:pt x="1127" y="18717"/>
                    <a:pt x="1384" y="17436"/>
                    <a:pt x="1593" y="15688"/>
                  </a:cubicBezTo>
                  <a:cubicBezTo>
                    <a:pt x="1802" y="13939"/>
                    <a:pt x="1955" y="10959"/>
                    <a:pt x="2116" y="9186"/>
                  </a:cubicBezTo>
                  <a:cubicBezTo>
                    <a:pt x="2277" y="7412"/>
                    <a:pt x="2372" y="6329"/>
                    <a:pt x="2560" y="5048"/>
                  </a:cubicBezTo>
                  <a:cubicBezTo>
                    <a:pt x="2747" y="3767"/>
                    <a:pt x="2973" y="2339"/>
                    <a:pt x="3239" y="1501"/>
                  </a:cubicBezTo>
                  <a:cubicBezTo>
                    <a:pt x="3504" y="664"/>
                    <a:pt x="3770" y="-149"/>
                    <a:pt x="4153" y="23"/>
                  </a:cubicBezTo>
                  <a:cubicBezTo>
                    <a:pt x="4536" y="196"/>
                    <a:pt x="4984" y="1206"/>
                    <a:pt x="5537" y="2536"/>
                  </a:cubicBezTo>
                  <a:cubicBezTo>
                    <a:pt x="6090" y="3866"/>
                    <a:pt x="6874" y="6378"/>
                    <a:pt x="7470" y="8003"/>
                  </a:cubicBezTo>
                  <a:cubicBezTo>
                    <a:pt x="8066" y="9629"/>
                    <a:pt x="8541" y="11156"/>
                    <a:pt x="9115" y="12289"/>
                  </a:cubicBezTo>
                  <a:cubicBezTo>
                    <a:pt x="9690" y="13422"/>
                    <a:pt x="10269" y="13964"/>
                    <a:pt x="10918" y="14801"/>
                  </a:cubicBezTo>
                  <a:cubicBezTo>
                    <a:pt x="11566" y="15638"/>
                    <a:pt x="12371" y="16698"/>
                    <a:pt x="13007" y="17313"/>
                  </a:cubicBezTo>
                  <a:cubicBezTo>
                    <a:pt x="13643" y="17929"/>
                    <a:pt x="14074" y="18101"/>
                    <a:pt x="14731" y="18495"/>
                  </a:cubicBezTo>
                  <a:cubicBezTo>
                    <a:pt x="15388" y="18890"/>
                    <a:pt x="15806" y="19382"/>
                    <a:pt x="16951" y="19678"/>
                  </a:cubicBezTo>
                  <a:cubicBezTo>
                    <a:pt x="18096" y="19973"/>
                    <a:pt x="21600" y="20269"/>
                    <a:pt x="21600" y="20269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Freeform 7"/>
            <p:cNvSpPr/>
            <p:nvPr/>
          </p:nvSpPr>
          <p:spPr>
            <a:xfrm>
              <a:off x="901176" y="1729252"/>
              <a:ext cx="3898570" cy="23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0" y="21528"/>
                  </a:moveTo>
                  <a:cubicBezTo>
                    <a:pt x="629" y="18855"/>
                    <a:pt x="1257" y="16183"/>
                    <a:pt x="1764" y="13181"/>
                  </a:cubicBezTo>
                  <a:cubicBezTo>
                    <a:pt x="2270" y="10179"/>
                    <a:pt x="2605" y="5712"/>
                    <a:pt x="3039" y="3516"/>
                  </a:cubicBezTo>
                  <a:cubicBezTo>
                    <a:pt x="3473" y="1319"/>
                    <a:pt x="3844" y="74"/>
                    <a:pt x="4369" y="1"/>
                  </a:cubicBezTo>
                  <a:cubicBezTo>
                    <a:pt x="4893" y="-72"/>
                    <a:pt x="6187" y="3076"/>
                    <a:pt x="6187" y="3076"/>
                  </a:cubicBezTo>
                  <a:lnTo>
                    <a:pt x="8575" y="7909"/>
                  </a:lnTo>
                  <a:lnTo>
                    <a:pt x="11316" y="12742"/>
                  </a:lnTo>
                  <a:cubicBezTo>
                    <a:pt x="12130" y="13913"/>
                    <a:pt x="13459" y="14938"/>
                    <a:pt x="13459" y="14938"/>
                  </a:cubicBezTo>
                  <a:cubicBezTo>
                    <a:pt x="14477" y="15963"/>
                    <a:pt x="16064" y="18160"/>
                    <a:pt x="17421" y="18892"/>
                  </a:cubicBezTo>
                  <a:cubicBezTo>
                    <a:pt x="18778" y="19624"/>
                    <a:pt x="21600" y="19331"/>
                    <a:pt x="21600" y="19331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Freeform 8"/>
            <p:cNvSpPr/>
            <p:nvPr/>
          </p:nvSpPr>
          <p:spPr>
            <a:xfrm>
              <a:off x="1062800" y="1897842"/>
              <a:ext cx="3727151" cy="5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4" extrusionOk="0">
                  <a:moveTo>
                    <a:pt x="0" y="20824"/>
                  </a:moveTo>
                  <a:lnTo>
                    <a:pt x="2214" y="12408"/>
                  </a:lnTo>
                  <a:cubicBezTo>
                    <a:pt x="2976" y="9323"/>
                    <a:pt x="3799" y="4273"/>
                    <a:pt x="4570" y="2310"/>
                  </a:cubicBezTo>
                  <a:cubicBezTo>
                    <a:pt x="5341" y="346"/>
                    <a:pt x="5838" y="-776"/>
                    <a:pt x="6840" y="627"/>
                  </a:cubicBezTo>
                  <a:cubicBezTo>
                    <a:pt x="7843" y="2029"/>
                    <a:pt x="8988" y="8201"/>
                    <a:pt x="10587" y="10725"/>
                  </a:cubicBezTo>
                  <a:cubicBezTo>
                    <a:pt x="12186" y="13250"/>
                    <a:pt x="16434" y="15775"/>
                    <a:pt x="16434" y="15775"/>
                  </a:cubicBezTo>
                  <a:lnTo>
                    <a:pt x="21600" y="20824"/>
                  </a:ln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Freeform 9"/>
            <p:cNvSpPr/>
            <p:nvPr/>
          </p:nvSpPr>
          <p:spPr>
            <a:xfrm>
              <a:off x="715064" y="210979"/>
              <a:ext cx="4116898" cy="173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08" extrusionOk="0">
                  <a:moveTo>
                    <a:pt x="0" y="21226"/>
                  </a:moveTo>
                  <a:cubicBezTo>
                    <a:pt x="165" y="21342"/>
                    <a:pt x="329" y="21458"/>
                    <a:pt x="506" y="20646"/>
                  </a:cubicBezTo>
                  <a:cubicBezTo>
                    <a:pt x="684" y="19834"/>
                    <a:pt x="865" y="18200"/>
                    <a:pt x="1063" y="16353"/>
                  </a:cubicBezTo>
                  <a:cubicBezTo>
                    <a:pt x="1262" y="14506"/>
                    <a:pt x="1494" y="11625"/>
                    <a:pt x="1696" y="9565"/>
                  </a:cubicBezTo>
                  <a:cubicBezTo>
                    <a:pt x="1899" y="7506"/>
                    <a:pt x="2080" y="5514"/>
                    <a:pt x="2279" y="3996"/>
                  </a:cubicBezTo>
                  <a:cubicBezTo>
                    <a:pt x="2477" y="2478"/>
                    <a:pt x="2650" y="1057"/>
                    <a:pt x="2886" y="457"/>
                  </a:cubicBezTo>
                  <a:cubicBezTo>
                    <a:pt x="3122" y="-142"/>
                    <a:pt x="3388" y="-142"/>
                    <a:pt x="3696" y="399"/>
                  </a:cubicBezTo>
                  <a:cubicBezTo>
                    <a:pt x="4004" y="941"/>
                    <a:pt x="4274" y="2150"/>
                    <a:pt x="4734" y="3706"/>
                  </a:cubicBezTo>
                  <a:cubicBezTo>
                    <a:pt x="5194" y="5263"/>
                    <a:pt x="5798" y="7854"/>
                    <a:pt x="6456" y="9739"/>
                  </a:cubicBezTo>
                  <a:cubicBezTo>
                    <a:pt x="7114" y="11625"/>
                    <a:pt x="8043" y="13762"/>
                    <a:pt x="8684" y="15019"/>
                  </a:cubicBezTo>
                  <a:cubicBezTo>
                    <a:pt x="9325" y="16276"/>
                    <a:pt x="9616" y="16585"/>
                    <a:pt x="10304" y="17281"/>
                  </a:cubicBezTo>
                  <a:cubicBezTo>
                    <a:pt x="10992" y="17977"/>
                    <a:pt x="12005" y="18722"/>
                    <a:pt x="12811" y="19196"/>
                  </a:cubicBezTo>
                  <a:cubicBezTo>
                    <a:pt x="13617" y="19669"/>
                    <a:pt x="14376" y="19911"/>
                    <a:pt x="15140" y="20124"/>
                  </a:cubicBezTo>
                  <a:cubicBezTo>
                    <a:pt x="15904" y="20336"/>
                    <a:pt x="17393" y="20472"/>
                    <a:pt x="17393" y="20472"/>
                  </a:cubicBezTo>
                  <a:lnTo>
                    <a:pt x="20988" y="20878"/>
                  </a:lnTo>
                  <a:cubicBezTo>
                    <a:pt x="21600" y="20946"/>
                    <a:pt x="21064" y="20878"/>
                    <a:pt x="21064" y="20878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Straight Arrow Connector 10"/>
            <p:cNvSpPr/>
            <p:nvPr/>
          </p:nvSpPr>
          <p:spPr>
            <a:xfrm flipV="1">
              <a:off x="704656" y="125241"/>
              <a:ext cx="1225" cy="1816949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traight Arrow Connector 11"/>
            <p:cNvSpPr/>
            <p:nvPr/>
          </p:nvSpPr>
          <p:spPr>
            <a:xfrm flipV="1">
              <a:off x="699758" y="1942189"/>
              <a:ext cx="4413441" cy="14787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Straight Connector 12"/>
            <p:cNvSpPr/>
            <p:nvPr/>
          </p:nvSpPr>
          <p:spPr>
            <a:xfrm flipH="1">
              <a:off x="704656" y="1942781"/>
              <a:ext cx="1226" cy="113561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Straight Connector 13"/>
            <p:cNvSpPr/>
            <p:nvPr/>
          </p:nvSpPr>
          <p:spPr>
            <a:xfrm flipH="1">
              <a:off x="1379926" y="1942189"/>
              <a:ext cx="1226" cy="113561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Straight Connector 14"/>
            <p:cNvSpPr/>
            <p:nvPr/>
          </p:nvSpPr>
          <p:spPr>
            <a:xfrm flipH="1">
              <a:off x="2232126" y="1965847"/>
              <a:ext cx="1226" cy="113561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Straight Connector 15"/>
            <p:cNvSpPr/>
            <p:nvPr/>
          </p:nvSpPr>
          <p:spPr>
            <a:xfrm flipH="1">
              <a:off x="3090449" y="1961707"/>
              <a:ext cx="1225" cy="113561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Straight Connector 16"/>
            <p:cNvSpPr/>
            <p:nvPr/>
          </p:nvSpPr>
          <p:spPr>
            <a:xfrm flipH="1">
              <a:off x="3936526" y="1956384"/>
              <a:ext cx="1226" cy="113561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Straight Connector 17"/>
            <p:cNvSpPr/>
            <p:nvPr/>
          </p:nvSpPr>
          <p:spPr>
            <a:xfrm flipH="1">
              <a:off x="4793623" y="1966439"/>
              <a:ext cx="1226" cy="113560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TextBox 18"/>
            <p:cNvSpPr txBox="1"/>
            <p:nvPr/>
          </p:nvSpPr>
          <p:spPr>
            <a:xfrm>
              <a:off x="1057903" y="0"/>
              <a:ext cx="705269" cy="222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6000°K</a:t>
              </a:r>
            </a:p>
          </p:txBody>
        </p:sp>
        <p:sp>
          <p:nvSpPr>
            <p:cNvPr id="199" name="TextBox 19"/>
            <p:cNvSpPr txBox="1"/>
            <p:nvPr/>
          </p:nvSpPr>
          <p:spPr>
            <a:xfrm>
              <a:off x="1234220" y="1033714"/>
              <a:ext cx="705270" cy="22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5000°K</a:t>
              </a:r>
            </a:p>
          </p:txBody>
        </p:sp>
        <p:sp>
          <p:nvSpPr>
            <p:cNvPr id="200" name="TextBox 20"/>
            <p:cNvSpPr txBox="1"/>
            <p:nvPr/>
          </p:nvSpPr>
          <p:spPr>
            <a:xfrm>
              <a:off x="1292992" y="1487952"/>
              <a:ext cx="705270" cy="22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4000°K</a:t>
              </a:r>
            </a:p>
          </p:txBody>
        </p:sp>
        <p:sp>
          <p:nvSpPr>
            <p:cNvPr id="201" name="TextBox 21"/>
            <p:cNvSpPr txBox="1"/>
            <p:nvPr/>
          </p:nvSpPr>
          <p:spPr>
            <a:xfrm>
              <a:off x="1469309" y="1722649"/>
              <a:ext cx="705270" cy="22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3000°K</a:t>
              </a:r>
            </a:p>
          </p:txBody>
        </p:sp>
        <p:sp>
          <p:nvSpPr>
            <p:cNvPr id="202" name="TextBox 22"/>
            <p:cNvSpPr txBox="1"/>
            <p:nvPr/>
          </p:nvSpPr>
          <p:spPr>
            <a:xfrm>
              <a:off x="470179" y="2055748"/>
              <a:ext cx="470180" cy="22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2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100</a:t>
              </a:r>
            </a:p>
          </p:txBody>
        </p:sp>
        <p:sp>
          <p:nvSpPr>
            <p:cNvPr id="203" name="TextBox 23"/>
            <p:cNvSpPr txBox="1"/>
            <p:nvPr/>
          </p:nvSpPr>
          <p:spPr>
            <a:xfrm>
              <a:off x="1116675" y="2055748"/>
              <a:ext cx="470180" cy="22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2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500</a:t>
              </a:r>
            </a:p>
          </p:txBody>
        </p:sp>
        <p:sp>
          <p:nvSpPr>
            <p:cNvPr id="204" name="TextBox 24"/>
            <p:cNvSpPr txBox="1"/>
            <p:nvPr/>
          </p:nvSpPr>
          <p:spPr>
            <a:xfrm>
              <a:off x="1998261" y="2055748"/>
              <a:ext cx="470180" cy="22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2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1000</a:t>
              </a:r>
            </a:p>
          </p:txBody>
        </p:sp>
        <p:sp>
          <p:nvSpPr>
            <p:cNvPr id="205" name="TextBox 25"/>
            <p:cNvSpPr txBox="1"/>
            <p:nvPr/>
          </p:nvSpPr>
          <p:spPr>
            <a:xfrm>
              <a:off x="2821075" y="2055748"/>
              <a:ext cx="470180" cy="22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2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1500</a:t>
              </a:r>
            </a:p>
          </p:txBody>
        </p:sp>
        <p:sp>
          <p:nvSpPr>
            <p:cNvPr id="206" name="TextBox 26"/>
            <p:cNvSpPr txBox="1"/>
            <p:nvPr/>
          </p:nvSpPr>
          <p:spPr>
            <a:xfrm>
              <a:off x="3702661" y="2055748"/>
              <a:ext cx="470180" cy="22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2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2000</a:t>
              </a:r>
            </a:p>
          </p:txBody>
        </p:sp>
        <p:sp>
          <p:nvSpPr>
            <p:cNvPr id="207" name="TextBox 27"/>
            <p:cNvSpPr txBox="1"/>
            <p:nvPr/>
          </p:nvSpPr>
          <p:spPr>
            <a:xfrm>
              <a:off x="4584246" y="2055748"/>
              <a:ext cx="470181" cy="22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2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2500</a:t>
              </a:r>
            </a:p>
          </p:txBody>
        </p:sp>
        <p:sp>
          <p:nvSpPr>
            <p:cNvPr id="208" name="TextBox 28"/>
            <p:cNvSpPr txBox="1"/>
            <p:nvPr/>
          </p:nvSpPr>
          <p:spPr>
            <a:xfrm>
              <a:off x="2409668" y="2394209"/>
              <a:ext cx="1234221" cy="22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2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Wavelength (nm)</a:t>
              </a:r>
            </a:p>
          </p:txBody>
        </p:sp>
        <p:sp>
          <p:nvSpPr>
            <p:cNvPr id="209" name="TextBox 29"/>
            <p:cNvSpPr txBox="1"/>
            <p:nvPr/>
          </p:nvSpPr>
          <p:spPr>
            <a:xfrm>
              <a:off x="1051372" y="2371192"/>
              <a:ext cx="881587" cy="237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Visible</a:t>
              </a:r>
            </a:p>
          </p:txBody>
        </p:sp>
        <p:sp>
          <p:nvSpPr>
            <p:cNvPr id="210" name="TextBox 30"/>
            <p:cNvSpPr txBox="1"/>
            <p:nvPr/>
          </p:nvSpPr>
          <p:spPr>
            <a:xfrm>
              <a:off x="0" y="868423"/>
              <a:ext cx="705269" cy="379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Light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2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Power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Implications for our model:</a:t>
            </a:r>
          </a:p>
        </p:txBody>
      </p:sp>
      <p:sp>
        <p:nvSpPr>
          <p:cNvPr id="21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- We approximated sunlight's true spectrum as a single color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- We also approximated earth's (mostly IR heat) spectrum as a single color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We could still use the new laws by lumping each spectrum into one color.  That is: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Sunlight spectrum ~ 6000°K Black body curve, so using Stefan-Boltzman and Wein: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P</a:t>
            </a:r>
            <a:r>
              <a:rPr baseline="-25000"/>
              <a:t>sunlight</a:t>
            </a:r>
            <a:r>
              <a:t> =  σ (6000°K)</a:t>
            </a:r>
            <a:r>
              <a:rPr baseline="30000"/>
              <a:t>4</a:t>
            </a:r>
            <a:r>
              <a:t> ~ 70 million W/m</a:t>
            </a:r>
            <a:r>
              <a:rPr baseline="30000"/>
              <a:t>2</a:t>
            </a:r>
            <a:r>
              <a:t> (at sun's surface)</a:t>
            </a:r>
            <a:r>
              <a:rPr baseline="30000"/>
              <a:t>	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 baseline="300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Color</a:t>
            </a:r>
            <a:r>
              <a:rPr baseline="-25000"/>
              <a:t>sunlight</a:t>
            </a:r>
            <a:r>
              <a:t> ~ Peak_wavelength</a:t>
            </a:r>
            <a:r>
              <a:rPr baseline="-25000"/>
              <a:t>sun</a:t>
            </a:r>
            <a:r>
              <a:t> = 2896 μm / 6000 ~ 0.5 μm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Earth spectrum, keeping earth's surface temperature as variable to be solved for: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P</a:t>
            </a:r>
            <a:r>
              <a:rPr baseline="-25000"/>
              <a:t>earth</a:t>
            </a:r>
            <a:r>
              <a:t> =  σ (Temperature</a:t>
            </a:r>
            <a:r>
              <a:rPr baseline="-25000"/>
              <a:t>earth</a:t>
            </a:r>
            <a:r>
              <a:t>)</a:t>
            </a:r>
            <a:r>
              <a:rPr baseline="30000"/>
              <a:t>4	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 baseline="300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Color</a:t>
            </a:r>
            <a:r>
              <a:rPr baseline="-25000"/>
              <a:t>earth</a:t>
            </a:r>
            <a:r>
              <a:t> ~ Peak_wavelength</a:t>
            </a:r>
            <a:r>
              <a:rPr baseline="-25000"/>
              <a:t>earth</a:t>
            </a:r>
            <a:r>
              <a:t> = 2896 μm / Temperature</a:t>
            </a:r>
            <a:r>
              <a:rPr baseline="-25000"/>
              <a:t>earth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17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To see how we could solve for T</a:t>
            </a:r>
            <a:r>
              <a:rPr baseline="-25000"/>
              <a:t>earth</a:t>
            </a:r>
            <a:r>
              <a:t> , </a:t>
            </a:r>
            <a:r>
              <a:rPr b="1"/>
              <a:t>really</a:t>
            </a:r>
            <a:r>
              <a:t> simplify:</a:t>
            </a:r>
          </a:p>
        </p:txBody>
      </p:sp>
      <p:sp>
        <p:nvSpPr>
          <p:cNvPr id="21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For instance, by eliminating the atmosphere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	And</a:t>
            </a:r>
            <a:r>
              <a:rPr b="0"/>
              <a:t> assuming flat sun right next to flat earth: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 b="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 b="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But cooler "Earth" receives more heat than it emits!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So, it would heat up until incoming and outgoing heat flows balanced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Stefan-Boltzman Law, in this geometry, would require equal temperatures: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=&gt; </a:t>
            </a:r>
            <a:r>
              <a:rPr b="1"/>
              <a:t>Extreme case of </a:t>
            </a:r>
            <a:r>
              <a:rPr b="1" strike="sngStrike"/>
              <a:t>global</a:t>
            </a:r>
            <a:r>
              <a:rPr b="1"/>
              <a:t> planar warming </a:t>
            </a:r>
          </a:p>
        </p:txBody>
      </p:sp>
      <p:grpSp>
        <p:nvGrpSpPr>
          <p:cNvPr id="227" name="Group 21"/>
          <p:cNvGrpSpPr/>
          <p:nvPr/>
        </p:nvGrpSpPr>
        <p:grpSpPr>
          <a:xfrm>
            <a:off x="685800" y="1981200"/>
            <a:ext cx="2057400" cy="1340367"/>
            <a:chOff x="0" y="0"/>
            <a:chExt cx="2057400" cy="1340366"/>
          </a:xfrm>
        </p:grpSpPr>
        <p:sp>
          <p:nvSpPr>
            <p:cNvPr id="219" name="Right Arrow 6"/>
            <p:cNvSpPr/>
            <p:nvPr/>
          </p:nvSpPr>
          <p:spPr>
            <a:xfrm rot="5400000">
              <a:off x="248179" y="333337"/>
              <a:ext cx="508068" cy="7117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" name="Right Arrow 12"/>
            <p:cNvSpPr/>
            <p:nvPr/>
          </p:nvSpPr>
          <p:spPr>
            <a:xfrm rot="16200000">
              <a:off x="1439351" y="530681"/>
              <a:ext cx="265544" cy="44416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23" name="Group 17"/>
            <p:cNvGrpSpPr/>
            <p:nvPr/>
          </p:nvGrpSpPr>
          <p:grpSpPr>
            <a:xfrm>
              <a:off x="82043" y="1007626"/>
              <a:ext cx="1899157" cy="332741"/>
              <a:chOff x="0" y="0"/>
              <a:chExt cx="1899155" cy="332740"/>
            </a:xfrm>
          </p:grpSpPr>
          <p:sp>
            <p:nvSpPr>
              <p:cNvPr id="221" name="Rectangle 8"/>
              <p:cNvSpPr/>
              <p:nvPr/>
            </p:nvSpPr>
            <p:spPr>
              <a:xfrm>
                <a:off x="0" y="30612"/>
                <a:ext cx="1899156" cy="277482"/>
              </a:xfrm>
              <a:prstGeom prst="rect">
                <a:avLst/>
              </a:prstGeom>
              <a:solidFill>
                <a:srgbClr val="804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" name="TextBox 16"/>
              <p:cNvSpPr txBox="1"/>
              <p:nvPr/>
            </p:nvSpPr>
            <p:spPr>
              <a:xfrm>
                <a:off x="298955" y="0"/>
                <a:ext cx="1209383" cy="332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t>Earth</a:t>
                </a:r>
              </a:p>
            </p:txBody>
          </p:sp>
        </p:grpSp>
        <p:grpSp>
          <p:nvGrpSpPr>
            <p:cNvPr id="226" name="Group 18"/>
            <p:cNvGrpSpPr/>
            <p:nvPr/>
          </p:nvGrpSpPr>
          <p:grpSpPr>
            <a:xfrm>
              <a:off x="0" y="-1"/>
              <a:ext cx="2057400" cy="332742"/>
              <a:chOff x="0" y="0"/>
              <a:chExt cx="2057400" cy="332740"/>
            </a:xfrm>
          </p:grpSpPr>
          <p:sp>
            <p:nvSpPr>
              <p:cNvPr id="224" name="Rectangle 19"/>
              <p:cNvSpPr/>
              <p:nvPr/>
            </p:nvSpPr>
            <p:spPr>
              <a:xfrm>
                <a:off x="76200" y="20316"/>
                <a:ext cx="1899156" cy="277482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" name="TextBox 20"/>
              <p:cNvSpPr txBox="1"/>
              <p:nvPr/>
            </p:nvSpPr>
            <p:spPr>
              <a:xfrm>
                <a:off x="0" y="0"/>
                <a:ext cx="2057400" cy="332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t>Sun ~ 5778 °K</a:t>
                </a:r>
              </a:p>
            </p:txBody>
          </p:sp>
        </p:grpSp>
      </p:grpSp>
      <p:grpSp>
        <p:nvGrpSpPr>
          <p:cNvPr id="236" name="Group 22"/>
          <p:cNvGrpSpPr/>
          <p:nvPr/>
        </p:nvGrpSpPr>
        <p:grpSpPr>
          <a:xfrm>
            <a:off x="761998" y="4800600"/>
            <a:ext cx="1905002" cy="1340365"/>
            <a:chOff x="0" y="0"/>
            <a:chExt cx="1905000" cy="1340364"/>
          </a:xfrm>
        </p:grpSpPr>
        <p:sp>
          <p:nvSpPr>
            <p:cNvPr id="228" name="Right Arrow 23"/>
            <p:cNvSpPr/>
            <p:nvPr/>
          </p:nvSpPr>
          <p:spPr>
            <a:xfrm rot="5400000">
              <a:off x="171979" y="333336"/>
              <a:ext cx="508068" cy="7117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Right Arrow 24"/>
            <p:cNvSpPr/>
            <p:nvPr/>
          </p:nvSpPr>
          <p:spPr>
            <a:xfrm rot="16200000">
              <a:off x="1127425" y="294954"/>
              <a:ext cx="453757" cy="72740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32" name="Group 17"/>
            <p:cNvGrpSpPr/>
            <p:nvPr/>
          </p:nvGrpSpPr>
          <p:grpSpPr>
            <a:xfrm>
              <a:off x="1" y="1007624"/>
              <a:ext cx="1905000" cy="332741"/>
              <a:chOff x="0" y="0"/>
              <a:chExt cx="1904999" cy="332740"/>
            </a:xfrm>
          </p:grpSpPr>
          <p:sp>
            <p:nvSpPr>
              <p:cNvPr id="230" name="Rectangle 29"/>
              <p:cNvSpPr/>
              <p:nvPr/>
            </p:nvSpPr>
            <p:spPr>
              <a:xfrm>
                <a:off x="5842" y="30613"/>
                <a:ext cx="1899156" cy="277482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" name="TextBox 30"/>
              <p:cNvSpPr txBox="1"/>
              <p:nvPr/>
            </p:nvSpPr>
            <p:spPr>
              <a:xfrm>
                <a:off x="0" y="0"/>
                <a:ext cx="1905000" cy="332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t>Earth ~ 5778 °K</a:t>
                </a:r>
              </a:p>
            </p:txBody>
          </p:sp>
        </p:grpSp>
        <p:grpSp>
          <p:nvGrpSpPr>
            <p:cNvPr id="235" name="Group 18"/>
            <p:cNvGrpSpPr/>
            <p:nvPr/>
          </p:nvGrpSpPr>
          <p:grpSpPr>
            <a:xfrm>
              <a:off x="0" y="-1"/>
              <a:ext cx="1905000" cy="332742"/>
              <a:chOff x="0" y="0"/>
              <a:chExt cx="1904999" cy="332740"/>
            </a:xfrm>
          </p:grpSpPr>
          <p:sp>
            <p:nvSpPr>
              <p:cNvPr id="233" name="Rectangle 27"/>
              <p:cNvSpPr/>
              <p:nvPr/>
            </p:nvSpPr>
            <p:spPr>
              <a:xfrm>
                <a:off x="0" y="20316"/>
                <a:ext cx="1899156" cy="277482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" name="TextBox 28"/>
              <p:cNvSpPr txBox="1"/>
              <p:nvPr/>
            </p:nvSpPr>
            <p:spPr>
              <a:xfrm>
                <a:off x="0" y="0"/>
                <a:ext cx="1905000" cy="332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t>Sun ~ 5778 °K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3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Or we could use a more realistic geometry:</a:t>
            </a:r>
          </a:p>
        </p:txBody>
      </p:sp>
      <p:sp>
        <p:nvSpPr>
          <p:cNvPr id="24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2895600"/>
            <a:ext cx="8991600" cy="36576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With its light spreading out, sun delivers far less power/area to earth's atmosphere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Earth then re-emits that energy in all directions (not just side receiving sunlight)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balance of heat flow to and from earth' surface is achieved with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earth surface temperature far less than sun's 5778 °K surface temperature</a:t>
            </a:r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And we all know balance comes with earth surface temperature of </a:t>
            </a:r>
            <a:r>
              <a:rPr b="1"/>
              <a:t>about</a:t>
            </a:r>
            <a:r>
              <a:t> 300 °K </a:t>
            </a:r>
          </a:p>
          <a:p>
            <a:pPr algn="ctr">
              <a:tabLst>
                <a:tab pos="444500" algn="l"/>
                <a:tab pos="901700" algn="l"/>
              </a:tabLst>
              <a:defRPr sz="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But that "about" is all important to those of us living on the earth!</a:t>
            </a:r>
          </a:p>
        </p:txBody>
      </p:sp>
      <p:grpSp>
        <p:nvGrpSpPr>
          <p:cNvPr id="251" name="Group 34"/>
          <p:cNvGrpSpPr/>
          <p:nvPr/>
        </p:nvGrpSpPr>
        <p:grpSpPr>
          <a:xfrm>
            <a:off x="1523999" y="685800"/>
            <a:ext cx="2133601" cy="2057400"/>
            <a:chOff x="0" y="0"/>
            <a:chExt cx="2133600" cy="2057399"/>
          </a:xfrm>
        </p:grpSpPr>
        <p:sp>
          <p:nvSpPr>
            <p:cNvPr id="241" name="Right Arrow 24"/>
            <p:cNvSpPr/>
            <p:nvPr/>
          </p:nvSpPr>
          <p:spPr>
            <a:xfrm rot="10800000">
              <a:off x="-1" y="789085"/>
              <a:ext cx="423240" cy="49730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Oval 25"/>
            <p:cNvSpPr/>
            <p:nvPr/>
          </p:nvSpPr>
          <p:spPr>
            <a:xfrm>
              <a:off x="493537" y="508123"/>
              <a:ext cx="1110461" cy="1076025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Right Arrow 27"/>
            <p:cNvSpPr/>
            <p:nvPr/>
          </p:nvSpPr>
          <p:spPr>
            <a:xfrm rot="13869979">
              <a:off x="295858" y="161231"/>
              <a:ext cx="444292" cy="4737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Right Arrow 28"/>
            <p:cNvSpPr/>
            <p:nvPr/>
          </p:nvSpPr>
          <p:spPr>
            <a:xfrm rot="18823956">
              <a:off x="1443038" y="244988"/>
              <a:ext cx="444292" cy="4737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Right Arrow 29"/>
            <p:cNvSpPr/>
            <p:nvPr/>
          </p:nvSpPr>
          <p:spPr>
            <a:xfrm rot="10800000" flipH="1">
              <a:off x="1689416" y="777130"/>
              <a:ext cx="444184" cy="4973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6" name="Right Arrow 30"/>
            <p:cNvSpPr/>
            <p:nvPr/>
          </p:nvSpPr>
          <p:spPr>
            <a:xfrm rot="18823956" flipH="1">
              <a:off x="165649" y="1412608"/>
              <a:ext cx="504776" cy="4737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Right Arrow 31"/>
            <p:cNvSpPr/>
            <p:nvPr/>
          </p:nvSpPr>
          <p:spPr>
            <a:xfrm rot="13754650" flipH="1">
              <a:off x="1440911" y="1355327"/>
              <a:ext cx="382614" cy="4737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Right Arrow 32"/>
            <p:cNvSpPr/>
            <p:nvPr/>
          </p:nvSpPr>
          <p:spPr>
            <a:xfrm rot="16200000">
              <a:off x="855497" y="-14726"/>
              <a:ext cx="444292" cy="4737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Right Arrow 33"/>
            <p:cNvSpPr/>
            <p:nvPr/>
          </p:nvSpPr>
          <p:spPr>
            <a:xfrm rot="16200000" flipH="1">
              <a:off x="870324" y="1609274"/>
              <a:ext cx="422509" cy="4737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TextBox 10"/>
            <p:cNvSpPr txBox="1"/>
            <p:nvPr/>
          </p:nvSpPr>
          <p:spPr>
            <a:xfrm>
              <a:off x="109049" y="670905"/>
              <a:ext cx="1871307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/>
              </a:pPr>
              <a:r>
                <a:t>Sun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400"/>
              </a:pPr>
              <a:r>
                <a:t>~ 5778 °K</a:t>
              </a:r>
            </a:p>
          </p:txBody>
        </p:sp>
      </p:grpSp>
      <p:grpSp>
        <p:nvGrpSpPr>
          <p:cNvPr id="261" name="Group 37"/>
          <p:cNvGrpSpPr/>
          <p:nvPr/>
        </p:nvGrpSpPr>
        <p:grpSpPr>
          <a:xfrm>
            <a:off x="5726010" y="1121834"/>
            <a:ext cx="1512990" cy="1240366"/>
            <a:chOff x="0" y="0"/>
            <a:chExt cx="1512989" cy="1240365"/>
          </a:xfrm>
        </p:grpSpPr>
        <p:sp>
          <p:nvSpPr>
            <p:cNvPr id="252" name="Right Arrow 6"/>
            <p:cNvSpPr/>
            <p:nvPr/>
          </p:nvSpPr>
          <p:spPr>
            <a:xfrm rot="10800000">
              <a:off x="0" y="475723"/>
              <a:ext cx="300130" cy="29981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3" name="Right Arrow 15"/>
            <p:cNvSpPr/>
            <p:nvPr/>
          </p:nvSpPr>
          <p:spPr>
            <a:xfrm rot="13869979">
              <a:off x="233402" y="72036"/>
              <a:ext cx="267855" cy="3359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Right Arrow 16"/>
            <p:cNvSpPr/>
            <p:nvPr/>
          </p:nvSpPr>
          <p:spPr>
            <a:xfrm rot="18823956">
              <a:off x="1046895" y="122531"/>
              <a:ext cx="267855" cy="3359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5" name="Right Arrow 17"/>
            <p:cNvSpPr/>
            <p:nvPr/>
          </p:nvSpPr>
          <p:spPr>
            <a:xfrm rot="10800000" flipH="1">
              <a:off x="1198007" y="468515"/>
              <a:ext cx="314983" cy="29981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6" name="Right Arrow 18"/>
            <p:cNvSpPr/>
            <p:nvPr/>
          </p:nvSpPr>
          <p:spPr>
            <a:xfrm rot="18823956" flipH="1">
              <a:off x="144281" y="826466"/>
              <a:ext cx="304319" cy="3359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Right Arrow 19"/>
            <p:cNvSpPr/>
            <p:nvPr/>
          </p:nvSpPr>
          <p:spPr>
            <a:xfrm rot="13754650" flipH="1">
              <a:off x="1042112" y="791933"/>
              <a:ext cx="230671" cy="3359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8" name="Right Arrow 20"/>
            <p:cNvSpPr/>
            <p:nvPr/>
          </p:nvSpPr>
          <p:spPr>
            <a:xfrm rot="16200000">
              <a:off x="630256" y="-34045"/>
              <a:ext cx="267855" cy="3359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9" name="Right Arrow 21"/>
            <p:cNvSpPr/>
            <p:nvPr/>
          </p:nvSpPr>
          <p:spPr>
            <a:xfrm rot="16200000" flipH="1">
              <a:off x="639613" y="945033"/>
              <a:ext cx="254723" cy="3359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60" name="Picture 36" descr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572" y="249763"/>
              <a:ext cx="734825" cy="745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5"/>
          <p:cNvSpPr txBox="1"/>
          <p:nvPr/>
        </p:nvSpPr>
        <p:spPr>
          <a:xfrm>
            <a:off x="304800" y="6165120"/>
            <a:ext cx="8534400" cy="556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</a:t>
            </a:r>
            <a:r>
              <a:rPr baseline="0"/>
              <a:t>Source: Introduction to Engineering and the Environment - Rubin (p. 471)</a:t>
            </a:r>
            <a:endParaRPr>
              <a:solidFill>
                <a:srgbClr val="E5FFFF"/>
              </a:solidFill>
            </a:endParaRPr>
          </a:p>
          <a:p>
            <a:pPr algn="ctr">
              <a:defRPr sz="8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E5FFFF"/>
              </a:solidFill>
            </a:endParaRPr>
          </a:p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2</a:t>
            </a:r>
            <a:r>
              <a:rPr baseline="0"/>
              <a:t>Source: http://cdiac.ornl.gov/pns/current_ghg.html</a:t>
            </a:r>
          </a:p>
        </p:txBody>
      </p:sp>
      <p:sp>
        <p:nvSpPr>
          <p:cNvPr id="264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But that's getting ahead of ourselves, we still need more input data:</a:t>
            </a:r>
          </a:p>
        </p:txBody>
      </p:sp>
      <p:sp>
        <p:nvSpPr>
          <p:cNvPr id="26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One of the things still needed is the concentrations of real greenhouse gases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 </a:t>
            </a:r>
            <a:r>
              <a:rPr b="1"/>
              <a:t>naturally occurring </a:t>
            </a:r>
            <a:r>
              <a:t>but extremely important greenhouse gas is </a:t>
            </a:r>
            <a:r>
              <a:rPr b="1"/>
              <a:t>water vapor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For which I could use measured concentrations + temperature trends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Hoping it does not complicate things by converting to IR reflecting clouds!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Other current atmospheric greenhouse gas concentrations: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Gas:			</a:t>
            </a:r>
            <a:r>
              <a:rPr b="1"/>
              <a:t>CO</a:t>
            </a:r>
            <a:r>
              <a:rPr b="1" baseline="-25000"/>
              <a:t>2</a:t>
            </a:r>
            <a:r>
              <a:t>	CH</a:t>
            </a:r>
            <a:r>
              <a:rPr baseline="-25000"/>
              <a:t>4</a:t>
            </a:r>
            <a:r>
              <a:t>	N</a:t>
            </a:r>
            <a:r>
              <a:rPr baseline="-25000"/>
              <a:t>2</a:t>
            </a:r>
            <a:r>
              <a:t>O	CFC-11  	HCFC-22	CF</a:t>
            </a:r>
            <a:r>
              <a:rPr baseline="-25000"/>
              <a:t>4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 baseline="-25000"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Parts/million by volume (1994)</a:t>
            </a:r>
            <a:r>
              <a:rPr baseline="30000"/>
              <a:t>1</a:t>
            </a:r>
            <a:r>
              <a:t>:	</a:t>
            </a:r>
            <a:r>
              <a:rPr b="1">
                <a:solidFill>
                  <a:srgbClr val="FF9933"/>
                </a:solidFill>
              </a:rPr>
              <a:t>358</a:t>
            </a:r>
            <a:r>
              <a:t>	</a:t>
            </a:r>
            <a:r>
              <a:rPr>
                <a:solidFill>
                  <a:srgbClr val="FF9933"/>
                </a:solidFill>
              </a:rPr>
              <a:t>1.72	0.312</a:t>
            </a:r>
            <a:r>
              <a:t>	0.00027	0.0001	0.00007			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Parts/million by volume (2014)</a:t>
            </a:r>
            <a:r>
              <a:rPr baseline="30000"/>
              <a:t>2</a:t>
            </a:r>
            <a:r>
              <a:t>:	</a:t>
            </a:r>
            <a:r>
              <a:rPr b="1">
                <a:solidFill>
                  <a:srgbClr val="FFCC00"/>
                </a:solidFill>
              </a:rPr>
              <a:t>395</a:t>
            </a:r>
            <a:r>
              <a:t>	</a:t>
            </a:r>
            <a:r>
              <a:rPr>
                <a:solidFill>
                  <a:srgbClr val="FFCC00"/>
                </a:solidFill>
              </a:rPr>
              <a:t>1.89	0.326</a:t>
            </a:r>
            <a:r>
              <a:t>	0.00024	0.0002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these are only recent concentrations, and we want to model possible changes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5"/>
          <p:cNvSpPr txBox="1"/>
          <p:nvPr/>
        </p:nvSpPr>
        <p:spPr>
          <a:xfrm>
            <a:off x="304800" y="5974620"/>
            <a:ext cx="8534400" cy="74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</a:t>
            </a:r>
            <a:r>
              <a:rPr baseline="0"/>
              <a:t>Source: www.acs.org/content/acs/en/climatescience/greenhousegases/properties.html</a:t>
            </a:r>
          </a:p>
          <a:p>
            <a:pPr algn="ctr">
              <a:defRPr sz="4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aseline="0"/>
          </a:p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2</a:t>
            </a:r>
            <a:r>
              <a:rPr baseline="0"/>
              <a:t>Source: Introduction to Engineering and the Environment - Rubin (p. 471)</a:t>
            </a:r>
            <a:endParaRPr>
              <a:solidFill>
                <a:srgbClr val="E5FFFF"/>
              </a:solidFill>
            </a:endParaRPr>
          </a:p>
          <a:p>
            <a:pPr algn="ctr">
              <a:defRPr sz="4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E5FFFF"/>
              </a:solidFill>
            </a:endParaRPr>
          </a:p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3</a:t>
            </a:r>
            <a:r>
              <a:rPr baseline="0"/>
              <a:t>Source: http://cdiac.ornl.gov/pns/current_ghg.html</a:t>
            </a:r>
          </a:p>
        </p:txBody>
      </p:sp>
      <p:sp>
        <p:nvSpPr>
          <p:cNvPr id="26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To model possibly changing greenhouse gas concentrations:</a:t>
            </a:r>
          </a:p>
        </p:txBody>
      </p:sp>
      <p:sp>
        <p:nvSpPr>
          <p:cNvPr id="269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15400" cy="5334000"/>
          </a:xfrm>
          <a:prstGeom prst="rect">
            <a:avLst/>
          </a:prstGeom>
        </p:spPr>
        <p:txBody>
          <a:bodyPr/>
          <a:lstStyle/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We'd do better by using relationships like:  Concentration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Rate</a:t>
            </a:r>
            <a:r>
              <a:rPr baseline="-26212"/>
              <a:t>added</a:t>
            </a:r>
            <a:r>
              <a:t> x Lifetime  </a:t>
            </a:r>
          </a:p>
          <a:p>
            <a:pPr defTabSz="859536">
              <a:defRPr sz="103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So we'd first work up estimates on current and future rates of gas introduction</a:t>
            </a:r>
          </a:p>
          <a:p>
            <a:pPr defTabSz="859536">
              <a:defRPr sz="846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This is where we'd put in the effect of our </a:t>
            </a:r>
            <a:r>
              <a:rPr>
                <a:solidFill>
                  <a:srgbClr val="FFCC00"/>
                </a:solidFill>
              </a:rPr>
              <a:t>industrial civilization</a:t>
            </a:r>
          </a:p>
          <a:p>
            <a:pPr defTabSz="859536">
              <a:defRPr sz="103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>
              <a:solidFill>
                <a:srgbClr val="FFCC00"/>
              </a:solidFill>
            </a:endParaRPr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Then we'd need each gas's typical (average) lifetime in the atmosphere</a:t>
            </a:r>
          </a:p>
          <a:p>
            <a:pPr defTabSz="859536">
              <a:defRPr sz="103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For which I found data from various sources (ACS / Rubin textbook / ORNL):</a:t>
            </a:r>
          </a:p>
          <a:p>
            <a:pPr defTabSz="859536">
              <a:defRPr sz="103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t>Average greenhouse gas lifetimes in atmosphere (in years):</a:t>
            </a:r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spcBef>
                <a:spcPts val="300"/>
              </a:spcBef>
              <a:defRPr sz="1316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Gas:	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CO</a:t>
            </a:r>
            <a:r>
              <a:rPr baseline="-26212">
                <a:latin typeface="Tahoma Bold"/>
                <a:ea typeface="Tahoma Bold"/>
                <a:cs typeface="Tahoma Bold"/>
                <a:sym typeface="Tahoma Bold"/>
              </a:rPr>
              <a:t>2</a:t>
            </a:r>
            <a:r>
              <a:t>	CH</a:t>
            </a:r>
            <a:r>
              <a:rPr baseline="-26212"/>
              <a:t>4</a:t>
            </a:r>
            <a:r>
              <a:t>	N</a:t>
            </a:r>
            <a:r>
              <a:rPr baseline="-26212"/>
              <a:t>2</a:t>
            </a:r>
            <a:r>
              <a:t>O	CFC-11  	CFC-12	HCFC-22	HFC-23	SF</a:t>
            </a:r>
            <a:r>
              <a:rPr baseline="-26212"/>
              <a:t>6	</a:t>
            </a:r>
            <a:r>
              <a:t>CF</a:t>
            </a:r>
            <a:r>
              <a:rPr baseline="-26212"/>
              <a:t>4</a:t>
            </a:r>
          </a:p>
          <a:p>
            <a:pPr defTabSz="859536">
              <a:defRPr sz="1128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 baseline="-26212"/>
          </a:p>
          <a:p>
            <a:pPr defTabSz="859536">
              <a:spcBef>
                <a:spcPts val="300"/>
              </a:spcBef>
              <a:defRPr sz="1316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Life</a:t>
            </a:r>
            <a:r>
              <a:rPr baseline="29872"/>
              <a:t>1</a:t>
            </a:r>
            <a:r>
              <a:t>:	</a:t>
            </a:r>
            <a:r>
              <a:rPr>
                <a:solidFill>
                  <a:srgbClr val="FFCC00"/>
                </a:solidFill>
                <a:latin typeface="Tahoma Bold"/>
                <a:ea typeface="Tahoma Bold"/>
                <a:cs typeface="Tahoma Bold"/>
                <a:sym typeface="Tahoma Bold"/>
              </a:rPr>
              <a:t>50</a:t>
            </a:r>
            <a:r>
              <a:t>	12	114		100		270	3200</a:t>
            </a:r>
          </a:p>
          <a:p>
            <a:pPr defTabSz="859536">
              <a:defRPr sz="1128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spcBef>
                <a:spcPts val="300"/>
              </a:spcBef>
              <a:defRPr sz="1316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Life</a:t>
            </a:r>
            <a:r>
              <a:rPr baseline="29872"/>
              <a:t>2</a:t>
            </a:r>
            <a:r>
              <a:t>: 	</a:t>
            </a:r>
            <a:r>
              <a:rPr>
                <a:solidFill>
                  <a:srgbClr val="FFCC00"/>
                </a:solidFill>
                <a:latin typeface="Tahoma Bold"/>
                <a:ea typeface="Tahoma Bold"/>
                <a:cs typeface="Tahoma Bold"/>
                <a:sym typeface="Tahoma Bold"/>
              </a:rPr>
              <a:t>50-200</a:t>
            </a:r>
            <a:r>
              <a:t>	12	120	50		12			50000</a:t>
            </a:r>
          </a:p>
          <a:p>
            <a:pPr defTabSz="859536">
              <a:defRPr sz="1128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spcBef>
                <a:spcPts val="300"/>
              </a:spcBef>
              <a:defRPr sz="1316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Life</a:t>
            </a:r>
            <a:r>
              <a:rPr baseline="29872"/>
              <a:t>3</a:t>
            </a:r>
            <a:r>
              <a:t>:	</a:t>
            </a:r>
            <a:r>
              <a:rPr>
                <a:solidFill>
                  <a:srgbClr val="FFCC00"/>
                </a:solidFill>
                <a:latin typeface="Tahoma Bold"/>
                <a:ea typeface="Tahoma Bold"/>
                <a:cs typeface="Tahoma Bold"/>
                <a:sym typeface="Tahoma Bold"/>
              </a:rPr>
              <a:t>100-300</a:t>
            </a:r>
            <a:r>
              <a:t>	12	121	45	100	11.9		3200</a:t>
            </a:r>
            <a:endParaRPr sz="1692"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5"/>
          <p:cNvSpPr txBox="1"/>
          <p:nvPr/>
        </p:nvSpPr>
        <p:spPr>
          <a:xfrm>
            <a:off x="5638800" y="3596545"/>
            <a:ext cx="3352800" cy="975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Source: Introduction to Engineering and the Environment - Rubin (p. 482)</a:t>
            </a:r>
            <a:endParaRPr>
              <a:solidFill>
                <a:srgbClr val="E5FFFF"/>
              </a:solidFill>
            </a:endParaRPr>
          </a:p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E5FFFF"/>
              </a:solidFill>
            </a:endParaRPr>
          </a:p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Taken from: Introduction to Environmental Engineering &amp; Science - Masters</a:t>
            </a:r>
          </a:p>
        </p:txBody>
      </p:sp>
      <p:sp>
        <p:nvSpPr>
          <p:cNvPr id="27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839200" cy="53340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Where our simplified model runs into a non-simple wall: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Greenhouse gases absorb at all sorts of wavelengths, with huge overlaps!</a:t>
            </a:r>
          </a:p>
        </p:txBody>
      </p:sp>
      <p:sp>
        <p:nvSpPr>
          <p:cNvPr id="27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Bringing me to data on real greenhouse gas absorbances</a:t>
            </a:r>
          </a:p>
        </p:txBody>
      </p:sp>
      <p:grpSp>
        <p:nvGrpSpPr>
          <p:cNvPr id="279" name="Group 15"/>
          <p:cNvGrpSpPr/>
          <p:nvPr/>
        </p:nvGrpSpPr>
        <p:grpSpPr>
          <a:xfrm>
            <a:off x="533400" y="2066891"/>
            <a:ext cx="4953000" cy="4321165"/>
            <a:chOff x="0" y="0"/>
            <a:chExt cx="4953000" cy="4321163"/>
          </a:xfrm>
        </p:grpSpPr>
        <p:sp>
          <p:nvSpPr>
            <p:cNvPr id="274" name="TextBox 5"/>
            <p:cNvSpPr txBox="1"/>
            <p:nvPr/>
          </p:nvSpPr>
          <p:spPr>
            <a:xfrm>
              <a:off x="543807" y="4056909"/>
              <a:ext cx="1304327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Sun's radiation</a:t>
              </a:r>
            </a:p>
          </p:txBody>
        </p:sp>
        <p:sp>
          <p:nvSpPr>
            <p:cNvPr id="275" name="TextBox 6"/>
            <p:cNvSpPr txBox="1"/>
            <p:nvPr/>
          </p:nvSpPr>
          <p:spPr>
            <a:xfrm>
              <a:off x="2809164" y="4056908"/>
              <a:ext cx="1304327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solidFill>
                    <a:srgbClr val="FF993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Earth's radiation</a:t>
              </a:r>
            </a:p>
          </p:txBody>
        </p:sp>
        <p:sp>
          <p:nvSpPr>
            <p:cNvPr id="276" name="Straight Arrow Connector 8"/>
            <p:cNvSpPr/>
            <p:nvPr/>
          </p:nvSpPr>
          <p:spPr>
            <a:xfrm>
              <a:off x="295701" y="3983303"/>
              <a:ext cx="1760842" cy="1429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Straight Arrow Connector 9"/>
            <p:cNvSpPr/>
            <p:nvPr/>
          </p:nvSpPr>
          <p:spPr>
            <a:xfrm>
              <a:off x="2661313" y="3983303"/>
              <a:ext cx="1552433" cy="1534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78" name="Picture 10" descr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53000" cy="3853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Our model's single wavelength approximations are going to be </a:t>
            </a:r>
            <a:r>
              <a:rPr b="1"/>
              <a:t>very</a:t>
            </a:r>
            <a:r>
              <a:t> inaccurate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We can't just approximate sun and earth light by single wavelengths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Because </a:t>
            </a:r>
            <a:r>
              <a:rPr b="1">
                <a:solidFill>
                  <a:srgbClr val="FFCC00"/>
                </a:solidFill>
              </a:rPr>
              <a:t>gas absorption is all across their blackbody spectra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 b="1">
              <a:solidFill>
                <a:srgbClr val="FFCC00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Effect of each greenhouse gas is also no longer independent of other gases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For one, through their absorbance overlaps, </a:t>
            </a:r>
            <a:r>
              <a:rPr b="1">
                <a:solidFill>
                  <a:srgbClr val="FFCC00"/>
                </a:solidFill>
              </a:rPr>
              <a:t>gases can exchange energy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 b="1">
              <a:solidFill>
                <a:srgbClr val="FFCC00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even more important is </a:t>
            </a:r>
            <a:r>
              <a:rPr b="1">
                <a:solidFill>
                  <a:srgbClr val="FFCC00"/>
                </a:solidFill>
              </a:rPr>
              <a:t>HOW the gas absorbance bands overlap:</a:t>
            </a:r>
            <a:endParaRPr>
              <a:solidFill>
                <a:srgbClr val="FFCC00"/>
              </a:solidFill>
            </a:endParaRP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CC00"/>
              </a:solidFill>
            </a:endParaRPr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Where more concentrated gas already blocks sunlight, new gas has small effect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But if new/dilute gas blocks open wavelengths, it can have a HUGE EFFECT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b="1">
                <a:solidFill>
                  <a:srgbClr val="FFCC00"/>
                </a:solidFill>
              </a:rPr>
              <a:t>Because it closes a previously open greenhouse window!</a:t>
            </a:r>
          </a:p>
        </p:txBody>
      </p:sp>
      <p:sp>
        <p:nvSpPr>
          <p:cNvPr id="28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Implying: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685800"/>
            <a:ext cx="8839200" cy="152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Order of chart is most concentrated gases (top) =&gt; most dilute gases (bottom)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PageDn to add </a:t>
            </a:r>
            <a:r>
              <a:rPr>
                <a:solidFill>
                  <a:srgbClr val="FF0000"/>
                </a:solidFill>
              </a:rPr>
              <a:t>red</a:t>
            </a:r>
            <a:r>
              <a:t> bands showing blocking due to successively more dilute gases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00FF00"/>
                </a:solidFill>
              </a:rPr>
              <a:t>Green</a:t>
            </a:r>
            <a:r>
              <a:t> = Window for Earthlight heat loss left open by water vapor</a:t>
            </a:r>
          </a:p>
        </p:txBody>
      </p:sp>
      <p:sp>
        <p:nvSpPr>
          <p:cNvPr id="28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CUMULATIVE blocking effect:</a:t>
            </a:r>
          </a:p>
        </p:txBody>
      </p:sp>
      <p:grpSp>
        <p:nvGrpSpPr>
          <p:cNvPr id="288" name="Group 20"/>
          <p:cNvGrpSpPr/>
          <p:nvPr/>
        </p:nvGrpSpPr>
        <p:grpSpPr>
          <a:xfrm>
            <a:off x="381000" y="2362199"/>
            <a:ext cx="8305800" cy="4267202"/>
            <a:chOff x="0" y="0"/>
            <a:chExt cx="8305800" cy="4267200"/>
          </a:xfrm>
        </p:grpSpPr>
        <p:pic>
          <p:nvPicPr>
            <p:cNvPr id="286" name="Picture 71" descr="Picture 71"/>
            <p:cNvPicPr>
              <a:picLocks noChangeAspect="1"/>
            </p:cNvPicPr>
            <p:nvPr/>
          </p:nvPicPr>
          <p:blipFill>
            <a:blip r:embed="rId2"/>
            <a:srcRect b="33120"/>
            <a:stretch>
              <a:fillRect/>
            </a:stretch>
          </p:blipFill>
          <p:spPr>
            <a:xfrm>
              <a:off x="0" y="-1"/>
              <a:ext cx="8305800" cy="426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7" name="Freeform 73"/>
            <p:cNvSpPr/>
            <p:nvPr/>
          </p:nvSpPr>
          <p:spPr>
            <a:xfrm>
              <a:off x="4723353" y="3615544"/>
              <a:ext cx="859483" cy="51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extrusionOk="0">
                  <a:moveTo>
                    <a:pt x="0" y="0"/>
                  </a:moveTo>
                  <a:cubicBezTo>
                    <a:pt x="669" y="266"/>
                    <a:pt x="1338" y="531"/>
                    <a:pt x="1720" y="1239"/>
                  </a:cubicBezTo>
                  <a:cubicBezTo>
                    <a:pt x="2103" y="1948"/>
                    <a:pt x="2103" y="2921"/>
                    <a:pt x="2294" y="4249"/>
                  </a:cubicBezTo>
                  <a:cubicBezTo>
                    <a:pt x="2485" y="5577"/>
                    <a:pt x="2692" y="7672"/>
                    <a:pt x="2867" y="9207"/>
                  </a:cubicBezTo>
                  <a:cubicBezTo>
                    <a:pt x="3042" y="10741"/>
                    <a:pt x="3154" y="12098"/>
                    <a:pt x="3345" y="13456"/>
                  </a:cubicBezTo>
                  <a:cubicBezTo>
                    <a:pt x="3536" y="14813"/>
                    <a:pt x="3807" y="16289"/>
                    <a:pt x="4014" y="17351"/>
                  </a:cubicBezTo>
                  <a:cubicBezTo>
                    <a:pt x="4221" y="18413"/>
                    <a:pt x="4349" y="19387"/>
                    <a:pt x="4588" y="19830"/>
                  </a:cubicBezTo>
                  <a:cubicBezTo>
                    <a:pt x="4827" y="20272"/>
                    <a:pt x="5177" y="20803"/>
                    <a:pt x="5448" y="20007"/>
                  </a:cubicBezTo>
                  <a:cubicBezTo>
                    <a:pt x="5719" y="19210"/>
                    <a:pt x="6005" y="16731"/>
                    <a:pt x="6212" y="15049"/>
                  </a:cubicBezTo>
                  <a:cubicBezTo>
                    <a:pt x="6419" y="13367"/>
                    <a:pt x="6563" y="11479"/>
                    <a:pt x="6690" y="9915"/>
                  </a:cubicBezTo>
                  <a:cubicBezTo>
                    <a:pt x="6818" y="8351"/>
                    <a:pt x="6881" y="6757"/>
                    <a:pt x="6977" y="5666"/>
                  </a:cubicBezTo>
                  <a:cubicBezTo>
                    <a:pt x="7073" y="4574"/>
                    <a:pt x="7152" y="4043"/>
                    <a:pt x="7264" y="3364"/>
                  </a:cubicBezTo>
                  <a:cubicBezTo>
                    <a:pt x="7375" y="2685"/>
                    <a:pt x="7471" y="2007"/>
                    <a:pt x="7646" y="1593"/>
                  </a:cubicBezTo>
                  <a:cubicBezTo>
                    <a:pt x="7821" y="1180"/>
                    <a:pt x="8012" y="679"/>
                    <a:pt x="8315" y="885"/>
                  </a:cubicBezTo>
                  <a:cubicBezTo>
                    <a:pt x="8618" y="1092"/>
                    <a:pt x="9143" y="1593"/>
                    <a:pt x="9462" y="2833"/>
                  </a:cubicBezTo>
                  <a:cubicBezTo>
                    <a:pt x="9781" y="4072"/>
                    <a:pt x="9956" y="6492"/>
                    <a:pt x="10227" y="8321"/>
                  </a:cubicBezTo>
                  <a:cubicBezTo>
                    <a:pt x="10497" y="10151"/>
                    <a:pt x="10848" y="12187"/>
                    <a:pt x="11087" y="13810"/>
                  </a:cubicBezTo>
                  <a:cubicBezTo>
                    <a:pt x="11326" y="15433"/>
                    <a:pt x="11485" y="17056"/>
                    <a:pt x="11660" y="18059"/>
                  </a:cubicBezTo>
                  <a:cubicBezTo>
                    <a:pt x="11835" y="19062"/>
                    <a:pt x="11947" y="19357"/>
                    <a:pt x="12138" y="19830"/>
                  </a:cubicBezTo>
                  <a:cubicBezTo>
                    <a:pt x="12329" y="20302"/>
                    <a:pt x="12520" y="20715"/>
                    <a:pt x="12807" y="20892"/>
                  </a:cubicBezTo>
                  <a:cubicBezTo>
                    <a:pt x="13094" y="21069"/>
                    <a:pt x="13508" y="21600"/>
                    <a:pt x="13858" y="20892"/>
                  </a:cubicBezTo>
                  <a:cubicBezTo>
                    <a:pt x="14209" y="20184"/>
                    <a:pt x="14496" y="18177"/>
                    <a:pt x="14910" y="16643"/>
                  </a:cubicBezTo>
                  <a:cubicBezTo>
                    <a:pt x="15324" y="15108"/>
                    <a:pt x="15897" y="13249"/>
                    <a:pt x="16343" y="11685"/>
                  </a:cubicBezTo>
                  <a:cubicBezTo>
                    <a:pt x="16789" y="10121"/>
                    <a:pt x="17076" y="8557"/>
                    <a:pt x="17586" y="7259"/>
                  </a:cubicBezTo>
                  <a:cubicBezTo>
                    <a:pt x="18096" y="5961"/>
                    <a:pt x="18876" y="4662"/>
                    <a:pt x="19402" y="3895"/>
                  </a:cubicBezTo>
                  <a:cubicBezTo>
                    <a:pt x="19927" y="3128"/>
                    <a:pt x="20373" y="2980"/>
                    <a:pt x="20740" y="2656"/>
                  </a:cubicBezTo>
                  <a:cubicBezTo>
                    <a:pt x="21106" y="2331"/>
                    <a:pt x="21600" y="1948"/>
                    <a:pt x="21600" y="1948"/>
                  </a:cubicBezTo>
                </a:path>
              </a:pathLst>
            </a:custGeom>
            <a:noFill/>
            <a:ln w="381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6" name="Group 22"/>
          <p:cNvGrpSpPr/>
          <p:nvPr/>
        </p:nvGrpSpPr>
        <p:grpSpPr>
          <a:xfrm>
            <a:off x="1539391" y="3200314"/>
            <a:ext cx="7016182" cy="3323129"/>
            <a:chOff x="0" y="0"/>
            <a:chExt cx="7016182" cy="3323128"/>
          </a:xfrm>
        </p:grpSpPr>
        <p:sp>
          <p:nvSpPr>
            <p:cNvPr id="289" name="Rectangle 56"/>
            <p:cNvSpPr/>
            <p:nvPr/>
          </p:nvSpPr>
          <p:spPr>
            <a:xfrm>
              <a:off x="4410605" y="9012"/>
              <a:ext cx="2605578" cy="330560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Rectangle 57"/>
            <p:cNvSpPr/>
            <p:nvPr/>
          </p:nvSpPr>
          <p:spPr>
            <a:xfrm>
              <a:off x="3229225" y="-1"/>
              <a:ext cx="375722" cy="330920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" name="Rectangle 58"/>
            <p:cNvSpPr/>
            <p:nvPr/>
          </p:nvSpPr>
          <p:spPr>
            <a:xfrm>
              <a:off x="1694363" y="9011"/>
              <a:ext cx="536443" cy="330920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Rectangle 59"/>
            <p:cNvSpPr/>
            <p:nvPr/>
          </p:nvSpPr>
          <p:spPr>
            <a:xfrm>
              <a:off x="1083886" y="9011"/>
              <a:ext cx="219687" cy="330920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Rectangle 60"/>
            <p:cNvSpPr/>
            <p:nvPr/>
          </p:nvSpPr>
          <p:spPr>
            <a:xfrm>
              <a:off x="751924" y="7863"/>
              <a:ext cx="209468" cy="330920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Rectangle 61"/>
            <p:cNvSpPr/>
            <p:nvPr/>
          </p:nvSpPr>
          <p:spPr>
            <a:xfrm>
              <a:off x="474226" y="6715"/>
              <a:ext cx="209468" cy="330920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Rectangle 62"/>
            <p:cNvSpPr/>
            <p:nvPr/>
          </p:nvSpPr>
          <p:spPr>
            <a:xfrm>
              <a:off x="-1" y="13923"/>
              <a:ext cx="209468" cy="330920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9" name="Group 24"/>
          <p:cNvGrpSpPr/>
          <p:nvPr/>
        </p:nvGrpSpPr>
        <p:grpSpPr>
          <a:xfrm>
            <a:off x="3769828" y="4579149"/>
            <a:ext cx="1456222" cy="1939384"/>
            <a:chOff x="0" y="0"/>
            <a:chExt cx="1456222" cy="1939382"/>
          </a:xfrm>
        </p:grpSpPr>
        <p:sp>
          <p:nvSpPr>
            <p:cNvPr id="297" name="Rectangle 65"/>
            <p:cNvSpPr/>
            <p:nvPr/>
          </p:nvSpPr>
          <p:spPr>
            <a:xfrm>
              <a:off x="-1" y="0"/>
              <a:ext cx="230542" cy="1939383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Rectangle 66"/>
            <p:cNvSpPr/>
            <p:nvPr/>
          </p:nvSpPr>
          <p:spPr>
            <a:xfrm>
              <a:off x="1333653" y="18024"/>
              <a:ext cx="122569" cy="191234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02" name="Group 23"/>
          <p:cNvGrpSpPr/>
          <p:nvPr/>
        </p:nvGrpSpPr>
        <p:grpSpPr>
          <a:xfrm>
            <a:off x="4620419" y="3876214"/>
            <a:ext cx="1336186" cy="2666351"/>
            <a:chOff x="0" y="0"/>
            <a:chExt cx="1336185" cy="2666350"/>
          </a:xfrm>
        </p:grpSpPr>
        <p:sp>
          <p:nvSpPr>
            <p:cNvPr id="300" name="Rectangle 63"/>
            <p:cNvSpPr/>
            <p:nvPr/>
          </p:nvSpPr>
          <p:spPr>
            <a:xfrm>
              <a:off x="1117534" y="-1"/>
              <a:ext cx="218652" cy="2648329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1" name="Rectangle 68"/>
            <p:cNvSpPr/>
            <p:nvPr/>
          </p:nvSpPr>
          <p:spPr>
            <a:xfrm>
              <a:off x="0" y="18024"/>
              <a:ext cx="147592" cy="264832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06" name="Group 25"/>
          <p:cNvGrpSpPr/>
          <p:nvPr/>
        </p:nvGrpSpPr>
        <p:grpSpPr>
          <a:xfrm>
            <a:off x="908761" y="5264060"/>
            <a:ext cx="4663364" cy="1269493"/>
            <a:chOff x="0" y="0"/>
            <a:chExt cx="4663363" cy="1269491"/>
          </a:xfrm>
        </p:grpSpPr>
        <p:sp>
          <p:nvSpPr>
            <p:cNvPr id="303" name="Rectangle 64"/>
            <p:cNvSpPr/>
            <p:nvPr/>
          </p:nvSpPr>
          <p:spPr>
            <a:xfrm>
              <a:off x="4477148" y="0"/>
              <a:ext cx="186216" cy="1251469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Rectangle 67"/>
            <p:cNvSpPr/>
            <p:nvPr/>
          </p:nvSpPr>
          <p:spPr>
            <a:xfrm>
              <a:off x="-1" y="9012"/>
              <a:ext cx="326975" cy="1254470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" name="Rectangle 69"/>
            <p:cNvSpPr/>
            <p:nvPr/>
          </p:nvSpPr>
          <p:spPr>
            <a:xfrm>
              <a:off x="849328" y="18024"/>
              <a:ext cx="86520" cy="1251469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7" name="Rectangle 70"/>
          <p:cNvSpPr/>
          <p:nvPr/>
        </p:nvSpPr>
        <p:spPr>
          <a:xfrm>
            <a:off x="5218839" y="5822803"/>
            <a:ext cx="51910" cy="692726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1" animBg="1" advAuto="0"/>
      <p:bldP spid="299" grpId="3" animBg="1" advAuto="0"/>
      <p:bldP spid="302" grpId="2" animBg="1" advAuto="0"/>
      <p:bldP spid="306" grpId="4" animBg="1" advAuto="0"/>
      <p:bldP spid="307" grpId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Cumulative effect of added gases on earth's heat loss window:</a:t>
            </a:r>
          </a:p>
        </p:txBody>
      </p:sp>
      <p:grpSp>
        <p:nvGrpSpPr>
          <p:cNvPr id="329" name="Group 31"/>
          <p:cNvGrpSpPr/>
          <p:nvPr/>
        </p:nvGrpSpPr>
        <p:grpSpPr>
          <a:xfrm>
            <a:off x="609600" y="838200"/>
            <a:ext cx="7772400" cy="5257800"/>
            <a:chOff x="0" y="0"/>
            <a:chExt cx="7772400" cy="5257800"/>
          </a:xfrm>
        </p:grpSpPr>
        <p:grpSp>
          <p:nvGrpSpPr>
            <p:cNvPr id="313" name="Group 20"/>
            <p:cNvGrpSpPr/>
            <p:nvPr/>
          </p:nvGrpSpPr>
          <p:grpSpPr>
            <a:xfrm>
              <a:off x="0" y="0"/>
              <a:ext cx="7772400" cy="5257800"/>
              <a:chOff x="0" y="0"/>
              <a:chExt cx="7772400" cy="5257800"/>
            </a:xfrm>
          </p:grpSpPr>
          <p:pic>
            <p:nvPicPr>
              <p:cNvPr id="310" name="Picture 40" descr="Picture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7772400" cy="5257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11" name="Freeform 41"/>
              <p:cNvSpPr/>
              <p:nvPr/>
            </p:nvSpPr>
            <p:spPr>
              <a:xfrm>
                <a:off x="4171188" y="3794323"/>
                <a:ext cx="2778634" cy="957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6" extrusionOk="0">
                    <a:moveTo>
                      <a:pt x="0" y="21424"/>
                    </a:moveTo>
                    <a:cubicBezTo>
                      <a:pt x="279" y="20938"/>
                      <a:pt x="558" y="20453"/>
                      <a:pt x="806" y="19265"/>
                    </a:cubicBezTo>
                    <a:cubicBezTo>
                      <a:pt x="1053" y="18078"/>
                      <a:pt x="1284" y="15907"/>
                      <a:pt x="1485" y="14300"/>
                    </a:cubicBezTo>
                    <a:cubicBezTo>
                      <a:pt x="1687" y="12693"/>
                      <a:pt x="1855" y="11146"/>
                      <a:pt x="2014" y="9623"/>
                    </a:cubicBezTo>
                    <a:cubicBezTo>
                      <a:pt x="2173" y="8099"/>
                      <a:pt x="2266" y="6480"/>
                      <a:pt x="2442" y="5161"/>
                    </a:cubicBezTo>
                    <a:cubicBezTo>
                      <a:pt x="2618" y="3842"/>
                      <a:pt x="2836" y="2547"/>
                      <a:pt x="3071" y="1707"/>
                    </a:cubicBezTo>
                    <a:cubicBezTo>
                      <a:pt x="3306" y="867"/>
                      <a:pt x="3596" y="352"/>
                      <a:pt x="3852" y="124"/>
                    </a:cubicBezTo>
                    <a:cubicBezTo>
                      <a:pt x="4108" y="-104"/>
                      <a:pt x="4288" y="-8"/>
                      <a:pt x="4607" y="340"/>
                    </a:cubicBezTo>
                    <a:cubicBezTo>
                      <a:pt x="4926" y="688"/>
                      <a:pt x="5425" y="1587"/>
                      <a:pt x="5765" y="2211"/>
                    </a:cubicBezTo>
                    <a:cubicBezTo>
                      <a:pt x="6105" y="2834"/>
                      <a:pt x="6344" y="3374"/>
                      <a:pt x="6646" y="4082"/>
                    </a:cubicBezTo>
                    <a:cubicBezTo>
                      <a:pt x="6948" y="4789"/>
                      <a:pt x="7162" y="5425"/>
                      <a:pt x="7578" y="6456"/>
                    </a:cubicBezTo>
                    <a:cubicBezTo>
                      <a:pt x="7993" y="7488"/>
                      <a:pt x="8572" y="8999"/>
                      <a:pt x="9138" y="10270"/>
                    </a:cubicBezTo>
                    <a:cubicBezTo>
                      <a:pt x="9705" y="11542"/>
                      <a:pt x="10297" y="12945"/>
                      <a:pt x="10976" y="14084"/>
                    </a:cubicBezTo>
                    <a:cubicBezTo>
                      <a:pt x="11656" y="15223"/>
                      <a:pt x="12369" y="16159"/>
                      <a:pt x="13217" y="17106"/>
                    </a:cubicBezTo>
                    <a:cubicBezTo>
                      <a:pt x="14064" y="18054"/>
                      <a:pt x="15239" y="19181"/>
                      <a:pt x="16062" y="19769"/>
                    </a:cubicBezTo>
                    <a:cubicBezTo>
                      <a:pt x="16884" y="20357"/>
                      <a:pt x="17228" y="20345"/>
                      <a:pt x="18151" y="20632"/>
                    </a:cubicBezTo>
                    <a:cubicBezTo>
                      <a:pt x="19074" y="20920"/>
                      <a:pt x="21600" y="21496"/>
                      <a:pt x="21600" y="21496"/>
                    </a:cubicBezTo>
                  </a:path>
                </a:pathLst>
              </a:custGeom>
              <a:solidFill>
                <a:srgbClr val="FFCC00">
                  <a:alpha val="43000"/>
                </a:srgbClr>
              </a:solidFill>
              <a:ln w="5715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2" name="Freeform 42"/>
              <p:cNvSpPr/>
              <p:nvPr/>
            </p:nvSpPr>
            <p:spPr>
              <a:xfrm>
                <a:off x="4420018" y="2975179"/>
                <a:ext cx="804288" cy="42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50" extrusionOk="0">
                    <a:moveTo>
                      <a:pt x="0" y="0"/>
                    </a:moveTo>
                    <a:cubicBezTo>
                      <a:pt x="669" y="266"/>
                      <a:pt x="1338" y="531"/>
                      <a:pt x="1720" y="1239"/>
                    </a:cubicBezTo>
                    <a:cubicBezTo>
                      <a:pt x="2103" y="1948"/>
                      <a:pt x="2103" y="2921"/>
                      <a:pt x="2294" y="4249"/>
                    </a:cubicBezTo>
                    <a:cubicBezTo>
                      <a:pt x="2485" y="5577"/>
                      <a:pt x="2692" y="7672"/>
                      <a:pt x="2867" y="9207"/>
                    </a:cubicBezTo>
                    <a:cubicBezTo>
                      <a:pt x="3042" y="10741"/>
                      <a:pt x="3154" y="12098"/>
                      <a:pt x="3345" y="13456"/>
                    </a:cubicBezTo>
                    <a:cubicBezTo>
                      <a:pt x="3536" y="14813"/>
                      <a:pt x="3807" y="16289"/>
                      <a:pt x="4014" y="17351"/>
                    </a:cubicBezTo>
                    <a:cubicBezTo>
                      <a:pt x="4221" y="18413"/>
                      <a:pt x="4349" y="19387"/>
                      <a:pt x="4588" y="19830"/>
                    </a:cubicBezTo>
                    <a:cubicBezTo>
                      <a:pt x="4827" y="20272"/>
                      <a:pt x="5177" y="20803"/>
                      <a:pt x="5448" y="20007"/>
                    </a:cubicBezTo>
                    <a:cubicBezTo>
                      <a:pt x="5719" y="19210"/>
                      <a:pt x="6005" y="16731"/>
                      <a:pt x="6212" y="15049"/>
                    </a:cubicBezTo>
                    <a:cubicBezTo>
                      <a:pt x="6419" y="13367"/>
                      <a:pt x="6563" y="11479"/>
                      <a:pt x="6690" y="9915"/>
                    </a:cubicBezTo>
                    <a:cubicBezTo>
                      <a:pt x="6818" y="8351"/>
                      <a:pt x="6881" y="6757"/>
                      <a:pt x="6977" y="5666"/>
                    </a:cubicBezTo>
                    <a:cubicBezTo>
                      <a:pt x="7073" y="4574"/>
                      <a:pt x="7152" y="4043"/>
                      <a:pt x="7264" y="3364"/>
                    </a:cubicBezTo>
                    <a:cubicBezTo>
                      <a:pt x="7375" y="2685"/>
                      <a:pt x="7471" y="2007"/>
                      <a:pt x="7646" y="1593"/>
                    </a:cubicBezTo>
                    <a:cubicBezTo>
                      <a:pt x="7821" y="1180"/>
                      <a:pt x="8012" y="679"/>
                      <a:pt x="8315" y="885"/>
                    </a:cubicBezTo>
                    <a:cubicBezTo>
                      <a:pt x="8618" y="1092"/>
                      <a:pt x="9143" y="1593"/>
                      <a:pt x="9462" y="2833"/>
                    </a:cubicBezTo>
                    <a:cubicBezTo>
                      <a:pt x="9781" y="4072"/>
                      <a:pt x="9956" y="6492"/>
                      <a:pt x="10227" y="8321"/>
                    </a:cubicBezTo>
                    <a:cubicBezTo>
                      <a:pt x="10497" y="10151"/>
                      <a:pt x="10848" y="12187"/>
                      <a:pt x="11087" y="13810"/>
                    </a:cubicBezTo>
                    <a:cubicBezTo>
                      <a:pt x="11326" y="15433"/>
                      <a:pt x="11485" y="17056"/>
                      <a:pt x="11660" y="18059"/>
                    </a:cubicBezTo>
                    <a:cubicBezTo>
                      <a:pt x="11835" y="19062"/>
                      <a:pt x="11947" y="19357"/>
                      <a:pt x="12138" y="19830"/>
                    </a:cubicBezTo>
                    <a:cubicBezTo>
                      <a:pt x="12329" y="20302"/>
                      <a:pt x="12520" y="20715"/>
                      <a:pt x="12807" y="20892"/>
                    </a:cubicBezTo>
                    <a:cubicBezTo>
                      <a:pt x="13094" y="21069"/>
                      <a:pt x="13508" y="21600"/>
                      <a:pt x="13858" y="20892"/>
                    </a:cubicBezTo>
                    <a:cubicBezTo>
                      <a:pt x="14209" y="20184"/>
                      <a:pt x="14496" y="18177"/>
                      <a:pt x="14910" y="16643"/>
                    </a:cubicBezTo>
                    <a:cubicBezTo>
                      <a:pt x="15324" y="15108"/>
                      <a:pt x="15897" y="13249"/>
                      <a:pt x="16343" y="11685"/>
                    </a:cubicBezTo>
                    <a:cubicBezTo>
                      <a:pt x="16789" y="10121"/>
                      <a:pt x="17076" y="8557"/>
                      <a:pt x="17586" y="7259"/>
                    </a:cubicBezTo>
                    <a:cubicBezTo>
                      <a:pt x="18096" y="5961"/>
                      <a:pt x="18876" y="4662"/>
                      <a:pt x="19402" y="3895"/>
                    </a:cubicBezTo>
                    <a:cubicBezTo>
                      <a:pt x="19927" y="3128"/>
                      <a:pt x="20373" y="2980"/>
                      <a:pt x="20740" y="2656"/>
                    </a:cubicBezTo>
                    <a:cubicBezTo>
                      <a:pt x="21106" y="2331"/>
                      <a:pt x="21600" y="1948"/>
                      <a:pt x="21600" y="1948"/>
                    </a:cubicBezTo>
                  </a:path>
                </a:pathLst>
              </a:cu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14" name="Rectangle 20"/>
            <p:cNvSpPr/>
            <p:nvPr/>
          </p:nvSpPr>
          <p:spPr>
            <a:xfrm>
              <a:off x="5211355" y="698069"/>
              <a:ext cx="2438246" cy="272395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5" name="Rectangle 21"/>
            <p:cNvSpPr/>
            <p:nvPr/>
          </p:nvSpPr>
          <p:spPr>
            <a:xfrm>
              <a:off x="4105843" y="690643"/>
              <a:ext cx="351592" cy="272692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6" name="Rectangle 22"/>
            <p:cNvSpPr/>
            <p:nvPr/>
          </p:nvSpPr>
          <p:spPr>
            <a:xfrm>
              <a:off x="2669550" y="698069"/>
              <a:ext cx="501992" cy="27269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7" name="Rectangle 23"/>
            <p:cNvSpPr/>
            <p:nvPr/>
          </p:nvSpPr>
          <p:spPr>
            <a:xfrm>
              <a:off x="2098278" y="698069"/>
              <a:ext cx="205578" cy="27269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Rectangle 24"/>
            <p:cNvSpPr/>
            <p:nvPr/>
          </p:nvSpPr>
          <p:spPr>
            <a:xfrm>
              <a:off x="1787634" y="705495"/>
              <a:ext cx="196016" cy="27269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Rectangle 25"/>
            <p:cNvSpPr/>
            <p:nvPr/>
          </p:nvSpPr>
          <p:spPr>
            <a:xfrm>
              <a:off x="1527770" y="712921"/>
              <a:ext cx="196016" cy="272693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Rectangle 27"/>
            <p:cNvSpPr/>
            <p:nvPr/>
          </p:nvSpPr>
          <p:spPr>
            <a:xfrm>
              <a:off x="1083998" y="695097"/>
              <a:ext cx="196016" cy="272692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Rectangle 29"/>
            <p:cNvSpPr/>
            <p:nvPr/>
          </p:nvSpPr>
          <p:spPr>
            <a:xfrm>
              <a:off x="5012928" y="1247613"/>
              <a:ext cx="204609" cy="218233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Rectangle 32"/>
            <p:cNvSpPr/>
            <p:nvPr/>
          </p:nvSpPr>
          <p:spPr>
            <a:xfrm>
              <a:off x="4683493" y="2391259"/>
              <a:ext cx="174257" cy="1031265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" name="Rectangle 34"/>
            <p:cNvSpPr/>
            <p:nvPr/>
          </p:nvSpPr>
          <p:spPr>
            <a:xfrm>
              <a:off x="3171196" y="1826862"/>
              <a:ext cx="215736" cy="159813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" name="Rectangle 36"/>
            <p:cNvSpPr/>
            <p:nvPr/>
          </p:nvSpPr>
          <p:spPr>
            <a:xfrm>
              <a:off x="4419203" y="1841715"/>
              <a:ext cx="114697" cy="157585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5" name="Rectangle 37"/>
            <p:cNvSpPr/>
            <p:nvPr/>
          </p:nvSpPr>
          <p:spPr>
            <a:xfrm>
              <a:off x="493869" y="2398685"/>
              <a:ext cx="305976" cy="1033739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Rectangle 39"/>
            <p:cNvSpPr/>
            <p:nvPr/>
          </p:nvSpPr>
          <p:spPr>
            <a:xfrm>
              <a:off x="3967162" y="1262466"/>
              <a:ext cx="138114" cy="2182336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7" name="Rectangle 28"/>
            <p:cNvSpPr/>
            <p:nvPr/>
          </p:nvSpPr>
          <p:spPr>
            <a:xfrm>
              <a:off x="1288653" y="2406111"/>
              <a:ext cx="80963" cy="1031265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Rectangle 30"/>
            <p:cNvSpPr/>
            <p:nvPr/>
          </p:nvSpPr>
          <p:spPr>
            <a:xfrm>
              <a:off x="4527153" y="2851688"/>
              <a:ext cx="48577" cy="570836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30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" y="6248400"/>
            <a:ext cx="8839200" cy="457200"/>
          </a:xfrm>
          <a:prstGeom prst="rect">
            <a:avLst/>
          </a:prstGeom>
        </p:spPr>
        <p:txBody>
          <a:bodyPr/>
          <a:lstStyle/>
          <a:p>
            <a:pPr algn="ctr">
              <a:defRPr sz="1800" b="1">
                <a:solidFill>
                  <a:srgbClr val="00FF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Heat loss window </a:t>
            </a:r>
            <a:r>
              <a:rPr>
                <a:solidFill>
                  <a:srgbClr val="FFFFFF"/>
                </a:solidFill>
              </a:rPr>
              <a:t>is now mostly shut by CO</a:t>
            </a:r>
            <a:r>
              <a:rPr baseline="-25000">
                <a:solidFill>
                  <a:srgbClr val="FFFFFF"/>
                </a:solidFill>
              </a:rPr>
              <a:t>2 </a:t>
            </a:r>
            <a:r>
              <a:rPr>
                <a:solidFill>
                  <a:srgbClr val="FFFFFF"/>
                </a:solidFill>
              </a:rPr>
              <a:t>, CH</a:t>
            </a:r>
            <a:r>
              <a:rPr baseline="-25000">
                <a:solidFill>
                  <a:srgbClr val="FFFFFF"/>
                </a:solidFill>
              </a:rPr>
              <a:t>4 </a:t>
            </a:r>
            <a:r>
              <a:rPr>
                <a:solidFill>
                  <a:srgbClr val="FFFFFF"/>
                </a:solidFill>
              </a:rPr>
              <a:t>, O</a:t>
            </a:r>
            <a:r>
              <a:rPr baseline="-25000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 , O</a:t>
            </a:r>
            <a:r>
              <a:rPr baseline="-25000">
                <a:solidFill>
                  <a:srgbClr val="FFFFFF"/>
                </a:solidFill>
              </a:rPr>
              <a:t>3 </a:t>
            </a:r>
            <a:r>
              <a:rPr>
                <a:solidFill>
                  <a:srgbClr val="FFFFFF"/>
                </a:solidFill>
              </a:rPr>
              <a:t>and N</a:t>
            </a:r>
            <a:r>
              <a:rPr baseline="-25000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17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Greenhouse Effect, Carbon Footprints and Sequestration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5626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This lecture continues our discussion of climate change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Last time I discussed how acquire long-term climate data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And provided an overview of how climate models have evolved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Today I'll dig deeper into the Greenhouse Gas Effect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Which sounds simple - and indeed the basics are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with a realistic variety of gases, it becomes extremely complicated!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As suggested by conflicting "expert" statements, such as:</a:t>
            </a:r>
          </a:p>
          <a:p>
            <a:pPr>
              <a:spcBef>
                <a:spcPts val="200"/>
              </a:spcBef>
              <a:defRPr sz="9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endParaRPr sz="500"/>
          </a:p>
          <a:p>
            <a:pPr>
              <a:defRPr sz="5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800"/>
              <a:t>	"CH</a:t>
            </a:r>
            <a:r>
              <a:rPr sz="1800" baseline="-25000"/>
              <a:t>4</a:t>
            </a:r>
            <a:r>
              <a:rPr sz="1800"/>
              <a:t> is 5X worse than CO</a:t>
            </a:r>
            <a:r>
              <a:rPr sz="1800" baseline="-25000"/>
              <a:t>2</a:t>
            </a:r>
            <a:r>
              <a:rPr sz="1800"/>
              <a:t>"  versus  "CH</a:t>
            </a:r>
            <a:r>
              <a:rPr sz="1800" baseline="-25000"/>
              <a:t>4</a:t>
            </a:r>
            <a:r>
              <a:rPr sz="1800"/>
              <a:t> is 30X worse than CO</a:t>
            </a:r>
            <a:r>
              <a:rPr sz="1800" baseline="-25000"/>
              <a:t>2</a:t>
            </a:r>
            <a:r>
              <a:rPr sz="1800"/>
              <a:t>"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sz="18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And as will be seen in the "simplified" greenhouse model I'll try to develop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I'll then close by discussing Carbon Footprints and Carbon Sequestration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3733800"/>
            <a:ext cx="8991600" cy="2932658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For instance: Why I have heard methane is "5X worse" or "30X worse than CO</a:t>
            </a:r>
            <a:r>
              <a:rPr baseline="-25999"/>
              <a:t>2</a:t>
            </a:r>
            <a:r>
              <a:t>"</a:t>
            </a:r>
            <a:endParaRPr baseline="-25999"/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aseline="-25999"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Because it is NOT about methane's entire absorption spectrum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It's about where methane absorbs IR colors that no other gas has already absorbed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And that depends on the </a:t>
            </a:r>
            <a:r>
              <a:rPr b="1"/>
              <a:t>absorption spectra </a:t>
            </a:r>
            <a:r>
              <a:t>of </a:t>
            </a:r>
            <a:r>
              <a:rPr>
                <a:solidFill>
                  <a:srgbClr val="FFCC00"/>
                </a:solidFill>
              </a:rPr>
              <a:t>ALL</a:t>
            </a:r>
            <a:r>
              <a:t> the other gases </a:t>
            </a:r>
          </a:p>
          <a:p>
            <a:pPr defTabSz="868680">
              <a:tabLst>
                <a:tab pos="419100" algn="l"/>
                <a:tab pos="850900" algn="l"/>
                <a:tab pos="1295400" algn="l"/>
              </a:tabLst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And on the </a:t>
            </a:r>
            <a:r>
              <a:rPr b="1"/>
              <a:t>concentrations</a:t>
            </a:r>
            <a:r>
              <a:t> of </a:t>
            </a:r>
            <a:r>
              <a:rPr>
                <a:solidFill>
                  <a:srgbClr val="FFCC00"/>
                </a:solidFill>
              </a:rPr>
              <a:t>ALL</a:t>
            </a:r>
            <a:r>
              <a:t> those other gases</a:t>
            </a:r>
          </a:p>
          <a:p>
            <a:pPr defTabSz="868680">
              <a:tabLst>
                <a:tab pos="419100" algn="l"/>
                <a:tab pos="850900" algn="l"/>
                <a:tab pos="1295400" algn="l"/>
              </a:tabLst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Making this an extremely complex and tightly interwoven calculation!</a:t>
            </a:r>
          </a:p>
        </p:txBody>
      </p:sp>
      <p:sp>
        <p:nvSpPr>
          <p:cNvPr id="333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This explains the difficulty in predicting the impact of a given gas</a:t>
            </a:r>
          </a:p>
        </p:txBody>
      </p:sp>
      <p:grpSp>
        <p:nvGrpSpPr>
          <p:cNvPr id="353" name="Group 31"/>
          <p:cNvGrpSpPr/>
          <p:nvPr/>
        </p:nvGrpSpPr>
        <p:grpSpPr>
          <a:xfrm>
            <a:off x="2362200" y="914400"/>
            <a:ext cx="4267200" cy="2667000"/>
            <a:chOff x="0" y="0"/>
            <a:chExt cx="4267200" cy="2667000"/>
          </a:xfrm>
        </p:grpSpPr>
        <p:grpSp>
          <p:nvGrpSpPr>
            <p:cNvPr id="337" name="Group 20"/>
            <p:cNvGrpSpPr/>
            <p:nvPr/>
          </p:nvGrpSpPr>
          <p:grpSpPr>
            <a:xfrm>
              <a:off x="0" y="0"/>
              <a:ext cx="4267200" cy="2667000"/>
              <a:chOff x="0" y="0"/>
              <a:chExt cx="4267200" cy="2667000"/>
            </a:xfrm>
          </p:grpSpPr>
          <p:pic>
            <p:nvPicPr>
              <p:cNvPr id="334" name="Picture 40" descr="Picture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4267200" cy="2667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5" name="Freeform 41"/>
              <p:cNvSpPr/>
              <p:nvPr/>
            </p:nvSpPr>
            <p:spPr>
              <a:xfrm>
                <a:off x="2290064" y="1924656"/>
                <a:ext cx="1525525" cy="485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6" extrusionOk="0">
                    <a:moveTo>
                      <a:pt x="0" y="21424"/>
                    </a:moveTo>
                    <a:cubicBezTo>
                      <a:pt x="279" y="20938"/>
                      <a:pt x="558" y="20453"/>
                      <a:pt x="806" y="19265"/>
                    </a:cubicBezTo>
                    <a:cubicBezTo>
                      <a:pt x="1053" y="18078"/>
                      <a:pt x="1284" y="15907"/>
                      <a:pt x="1485" y="14300"/>
                    </a:cubicBezTo>
                    <a:cubicBezTo>
                      <a:pt x="1687" y="12693"/>
                      <a:pt x="1855" y="11146"/>
                      <a:pt x="2014" y="9623"/>
                    </a:cubicBezTo>
                    <a:cubicBezTo>
                      <a:pt x="2173" y="8099"/>
                      <a:pt x="2266" y="6480"/>
                      <a:pt x="2442" y="5161"/>
                    </a:cubicBezTo>
                    <a:cubicBezTo>
                      <a:pt x="2618" y="3842"/>
                      <a:pt x="2836" y="2547"/>
                      <a:pt x="3071" y="1707"/>
                    </a:cubicBezTo>
                    <a:cubicBezTo>
                      <a:pt x="3306" y="867"/>
                      <a:pt x="3596" y="352"/>
                      <a:pt x="3852" y="124"/>
                    </a:cubicBezTo>
                    <a:cubicBezTo>
                      <a:pt x="4108" y="-104"/>
                      <a:pt x="4288" y="-8"/>
                      <a:pt x="4607" y="340"/>
                    </a:cubicBezTo>
                    <a:cubicBezTo>
                      <a:pt x="4926" y="688"/>
                      <a:pt x="5425" y="1587"/>
                      <a:pt x="5765" y="2211"/>
                    </a:cubicBezTo>
                    <a:cubicBezTo>
                      <a:pt x="6105" y="2834"/>
                      <a:pt x="6344" y="3374"/>
                      <a:pt x="6646" y="4082"/>
                    </a:cubicBezTo>
                    <a:cubicBezTo>
                      <a:pt x="6948" y="4789"/>
                      <a:pt x="7162" y="5425"/>
                      <a:pt x="7578" y="6456"/>
                    </a:cubicBezTo>
                    <a:cubicBezTo>
                      <a:pt x="7993" y="7488"/>
                      <a:pt x="8572" y="8999"/>
                      <a:pt x="9138" y="10270"/>
                    </a:cubicBezTo>
                    <a:cubicBezTo>
                      <a:pt x="9705" y="11542"/>
                      <a:pt x="10297" y="12945"/>
                      <a:pt x="10976" y="14084"/>
                    </a:cubicBezTo>
                    <a:cubicBezTo>
                      <a:pt x="11656" y="15223"/>
                      <a:pt x="12369" y="16159"/>
                      <a:pt x="13217" y="17106"/>
                    </a:cubicBezTo>
                    <a:cubicBezTo>
                      <a:pt x="14064" y="18054"/>
                      <a:pt x="15239" y="19181"/>
                      <a:pt x="16062" y="19769"/>
                    </a:cubicBezTo>
                    <a:cubicBezTo>
                      <a:pt x="16884" y="20357"/>
                      <a:pt x="17228" y="20345"/>
                      <a:pt x="18151" y="20632"/>
                    </a:cubicBezTo>
                    <a:cubicBezTo>
                      <a:pt x="19074" y="20920"/>
                      <a:pt x="21600" y="21496"/>
                      <a:pt x="21600" y="21496"/>
                    </a:cubicBezTo>
                  </a:path>
                </a:pathLst>
              </a:custGeom>
              <a:solidFill>
                <a:srgbClr val="FFCC00">
                  <a:alpha val="43000"/>
                </a:srgbClr>
              </a:solidFill>
              <a:ln w="5715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6" name="Freeform 42"/>
              <p:cNvSpPr/>
              <p:nvPr/>
            </p:nvSpPr>
            <p:spPr>
              <a:xfrm>
                <a:off x="2426676" y="1509149"/>
                <a:ext cx="441571" cy="215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50" extrusionOk="0">
                    <a:moveTo>
                      <a:pt x="0" y="0"/>
                    </a:moveTo>
                    <a:cubicBezTo>
                      <a:pt x="669" y="266"/>
                      <a:pt x="1338" y="531"/>
                      <a:pt x="1720" y="1239"/>
                    </a:cubicBezTo>
                    <a:cubicBezTo>
                      <a:pt x="2103" y="1948"/>
                      <a:pt x="2103" y="2921"/>
                      <a:pt x="2294" y="4249"/>
                    </a:cubicBezTo>
                    <a:cubicBezTo>
                      <a:pt x="2485" y="5577"/>
                      <a:pt x="2692" y="7672"/>
                      <a:pt x="2867" y="9207"/>
                    </a:cubicBezTo>
                    <a:cubicBezTo>
                      <a:pt x="3042" y="10741"/>
                      <a:pt x="3154" y="12098"/>
                      <a:pt x="3345" y="13456"/>
                    </a:cubicBezTo>
                    <a:cubicBezTo>
                      <a:pt x="3536" y="14813"/>
                      <a:pt x="3807" y="16289"/>
                      <a:pt x="4014" y="17351"/>
                    </a:cubicBezTo>
                    <a:cubicBezTo>
                      <a:pt x="4221" y="18413"/>
                      <a:pt x="4349" y="19387"/>
                      <a:pt x="4588" y="19830"/>
                    </a:cubicBezTo>
                    <a:cubicBezTo>
                      <a:pt x="4827" y="20272"/>
                      <a:pt x="5177" y="20803"/>
                      <a:pt x="5448" y="20007"/>
                    </a:cubicBezTo>
                    <a:cubicBezTo>
                      <a:pt x="5719" y="19210"/>
                      <a:pt x="6005" y="16731"/>
                      <a:pt x="6212" y="15049"/>
                    </a:cubicBezTo>
                    <a:cubicBezTo>
                      <a:pt x="6419" y="13367"/>
                      <a:pt x="6563" y="11479"/>
                      <a:pt x="6690" y="9915"/>
                    </a:cubicBezTo>
                    <a:cubicBezTo>
                      <a:pt x="6818" y="8351"/>
                      <a:pt x="6881" y="6757"/>
                      <a:pt x="6977" y="5666"/>
                    </a:cubicBezTo>
                    <a:cubicBezTo>
                      <a:pt x="7073" y="4574"/>
                      <a:pt x="7152" y="4043"/>
                      <a:pt x="7264" y="3364"/>
                    </a:cubicBezTo>
                    <a:cubicBezTo>
                      <a:pt x="7375" y="2685"/>
                      <a:pt x="7471" y="2007"/>
                      <a:pt x="7646" y="1593"/>
                    </a:cubicBezTo>
                    <a:cubicBezTo>
                      <a:pt x="7821" y="1180"/>
                      <a:pt x="8012" y="679"/>
                      <a:pt x="8315" y="885"/>
                    </a:cubicBezTo>
                    <a:cubicBezTo>
                      <a:pt x="8618" y="1092"/>
                      <a:pt x="9143" y="1593"/>
                      <a:pt x="9462" y="2833"/>
                    </a:cubicBezTo>
                    <a:cubicBezTo>
                      <a:pt x="9781" y="4072"/>
                      <a:pt x="9956" y="6492"/>
                      <a:pt x="10227" y="8321"/>
                    </a:cubicBezTo>
                    <a:cubicBezTo>
                      <a:pt x="10497" y="10151"/>
                      <a:pt x="10848" y="12187"/>
                      <a:pt x="11087" y="13810"/>
                    </a:cubicBezTo>
                    <a:cubicBezTo>
                      <a:pt x="11326" y="15433"/>
                      <a:pt x="11485" y="17056"/>
                      <a:pt x="11660" y="18059"/>
                    </a:cubicBezTo>
                    <a:cubicBezTo>
                      <a:pt x="11835" y="19062"/>
                      <a:pt x="11947" y="19357"/>
                      <a:pt x="12138" y="19830"/>
                    </a:cubicBezTo>
                    <a:cubicBezTo>
                      <a:pt x="12329" y="20302"/>
                      <a:pt x="12520" y="20715"/>
                      <a:pt x="12807" y="20892"/>
                    </a:cubicBezTo>
                    <a:cubicBezTo>
                      <a:pt x="13094" y="21069"/>
                      <a:pt x="13508" y="21600"/>
                      <a:pt x="13858" y="20892"/>
                    </a:cubicBezTo>
                    <a:cubicBezTo>
                      <a:pt x="14209" y="20184"/>
                      <a:pt x="14496" y="18177"/>
                      <a:pt x="14910" y="16643"/>
                    </a:cubicBezTo>
                    <a:cubicBezTo>
                      <a:pt x="15324" y="15108"/>
                      <a:pt x="15897" y="13249"/>
                      <a:pt x="16343" y="11685"/>
                    </a:cubicBezTo>
                    <a:cubicBezTo>
                      <a:pt x="16789" y="10121"/>
                      <a:pt x="17076" y="8557"/>
                      <a:pt x="17586" y="7259"/>
                    </a:cubicBezTo>
                    <a:cubicBezTo>
                      <a:pt x="18096" y="5961"/>
                      <a:pt x="18876" y="4662"/>
                      <a:pt x="19402" y="3895"/>
                    </a:cubicBezTo>
                    <a:cubicBezTo>
                      <a:pt x="19927" y="3128"/>
                      <a:pt x="20373" y="2980"/>
                      <a:pt x="20740" y="2656"/>
                    </a:cubicBezTo>
                    <a:cubicBezTo>
                      <a:pt x="21106" y="2331"/>
                      <a:pt x="21600" y="1948"/>
                      <a:pt x="21600" y="1948"/>
                    </a:cubicBezTo>
                  </a:path>
                </a:pathLst>
              </a:cu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38" name="Rectangle 20"/>
            <p:cNvSpPr/>
            <p:nvPr/>
          </p:nvSpPr>
          <p:spPr>
            <a:xfrm>
              <a:off x="2861136" y="354093"/>
              <a:ext cx="1338645" cy="138171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9" name="Rectangle 21"/>
            <p:cNvSpPr/>
            <p:nvPr/>
          </p:nvSpPr>
          <p:spPr>
            <a:xfrm>
              <a:off x="2254188" y="350326"/>
              <a:ext cx="193031" cy="138322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0" name="Rectangle 22"/>
            <p:cNvSpPr/>
            <p:nvPr/>
          </p:nvSpPr>
          <p:spPr>
            <a:xfrm>
              <a:off x="1465635" y="354093"/>
              <a:ext cx="275604" cy="138322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1" name="Rectangle 23"/>
            <p:cNvSpPr/>
            <p:nvPr/>
          </p:nvSpPr>
          <p:spPr>
            <a:xfrm>
              <a:off x="1151995" y="354093"/>
              <a:ext cx="112867" cy="138322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Rectangle 24"/>
            <p:cNvSpPr/>
            <p:nvPr/>
          </p:nvSpPr>
          <p:spPr>
            <a:xfrm>
              <a:off x="981446" y="357860"/>
              <a:ext cx="107617" cy="138322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Rectangle 25"/>
            <p:cNvSpPr/>
            <p:nvPr/>
          </p:nvSpPr>
          <p:spPr>
            <a:xfrm>
              <a:off x="838776" y="361627"/>
              <a:ext cx="107617" cy="138322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4" name="Rectangle 27"/>
            <p:cNvSpPr/>
            <p:nvPr/>
          </p:nvSpPr>
          <p:spPr>
            <a:xfrm>
              <a:off x="595136" y="352585"/>
              <a:ext cx="107617" cy="138322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Rectangle 29"/>
            <p:cNvSpPr/>
            <p:nvPr/>
          </p:nvSpPr>
          <p:spPr>
            <a:xfrm>
              <a:off x="2752195" y="632847"/>
              <a:ext cx="112335" cy="1106983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Rectangle 32"/>
            <p:cNvSpPr/>
            <p:nvPr/>
          </p:nvSpPr>
          <p:spPr>
            <a:xfrm>
              <a:off x="2571329" y="1212957"/>
              <a:ext cx="95671" cy="523106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7" name="Rectangle 34"/>
            <p:cNvSpPr/>
            <p:nvPr/>
          </p:nvSpPr>
          <p:spPr>
            <a:xfrm>
              <a:off x="1741049" y="926669"/>
              <a:ext cx="118443" cy="810649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8" name="Rectangle 36"/>
            <p:cNvSpPr/>
            <p:nvPr/>
          </p:nvSpPr>
          <p:spPr>
            <a:xfrm>
              <a:off x="2426229" y="934203"/>
              <a:ext cx="62971" cy="79934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Rectangle 37"/>
            <p:cNvSpPr/>
            <p:nvPr/>
          </p:nvSpPr>
          <p:spPr>
            <a:xfrm>
              <a:off x="271143" y="1216724"/>
              <a:ext cx="167987" cy="524360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0" name="Rectangle 39"/>
            <p:cNvSpPr/>
            <p:nvPr/>
          </p:nvSpPr>
          <p:spPr>
            <a:xfrm>
              <a:off x="2178050" y="640381"/>
              <a:ext cx="75826" cy="1106982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" name="Rectangle 28"/>
            <p:cNvSpPr/>
            <p:nvPr/>
          </p:nvSpPr>
          <p:spPr>
            <a:xfrm>
              <a:off x="707495" y="1220491"/>
              <a:ext cx="44451" cy="523106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" name="Rectangle 30"/>
            <p:cNvSpPr/>
            <p:nvPr/>
          </p:nvSpPr>
          <p:spPr>
            <a:xfrm>
              <a:off x="2485495" y="1446508"/>
              <a:ext cx="26670" cy="289555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http://www.acs.org/content/acs/en/climatescience/greenhousegases/properties.html</a:t>
            </a:r>
          </a:p>
        </p:txBody>
      </p:sp>
      <p:sp>
        <p:nvSpPr>
          <p:cNvPr id="356" name="Rectangle 2"/>
          <p:cNvSpPr txBox="1">
            <a:spLocks noGrp="1"/>
          </p:cNvSpPr>
          <p:nvPr>
            <p:ph type="title"/>
          </p:nvPr>
        </p:nvSpPr>
        <p:spPr>
          <a:xfrm>
            <a:off x="304800" y="96519"/>
            <a:ext cx="8534400" cy="60960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Another way of looking at this is "Global Warming Potential"</a:t>
            </a:r>
          </a:p>
        </p:txBody>
      </p:sp>
      <p:sp>
        <p:nvSpPr>
          <p:cNvPr id="35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563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For which </a:t>
            </a:r>
            <a:r>
              <a:rPr b="1"/>
              <a:t>American Chemical Society </a:t>
            </a:r>
            <a:r>
              <a:t>has a nice webpage, which I'll just quote: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"GWP is a measure of how much energy a greenhouse gas would add to </a:t>
            </a:r>
          </a:p>
          <a:p>
            <a:pPr algn="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atmospheric warming in a given time compared to CO</a:t>
            </a:r>
            <a:r>
              <a:rPr baseline="-25000"/>
              <a:t>2</a:t>
            </a:r>
            <a:r>
              <a:t>. 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 molecule’s GWP depends on three factors: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1) The wavelengths where the molecule absorbs.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The absorption needs to be in the thermal IR range where the Earth emits and will 	be more effective if it absorbs where water vapor and CO</a:t>
            </a:r>
            <a:r>
              <a:rPr sz="1600" baseline="-25000"/>
              <a:t>2</a:t>
            </a:r>
            <a:r>
              <a:rPr sz="1600"/>
              <a:t> do not.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2) The strength of the relevant absorptions.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The more energy the molecule absorbs, the more effective it will be in warming.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3) The atmospheric lifetime of the molecule.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The longer the gas persists, the more warming it can produce."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http://www.acs.org/content/acs/en/climatescience/greenhousegases/properties.html</a:t>
            </a:r>
          </a:p>
        </p:txBody>
      </p:sp>
      <p:sp>
        <p:nvSpPr>
          <p:cNvPr id="360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Yielding assessments of </a:t>
            </a:r>
            <a:r>
              <a:rPr b="1"/>
              <a:t>relative</a:t>
            </a:r>
            <a:r>
              <a:t> greenhouse impact</a:t>
            </a:r>
          </a:p>
        </p:txBody>
      </p:sp>
      <p:sp>
        <p:nvSpPr>
          <p:cNvPr id="36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915400" cy="56388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				CUMULATIVE impact on global warming</a:t>
            </a:r>
            <a:r>
              <a:rPr b="0"/>
              <a:t>: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b="0"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Gas		Lifetime (yrs)	20 yrs out		100 yrs out		500 yrs out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CO</a:t>
            </a:r>
            <a:r>
              <a:rPr baseline="-25000"/>
              <a:t>2 </a:t>
            </a:r>
            <a:r>
              <a:t>(= STANDARD)	(50-300)		1		1		1 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25000"/>
              <a:t>4</a:t>
            </a:r>
            <a:r>
              <a:t>		12		72		25		7.6					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N</a:t>
            </a:r>
            <a:r>
              <a:rPr baseline="-25000"/>
              <a:t>2</a:t>
            </a:r>
            <a:r>
              <a:t>O		114		289		298		153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CFC-12 (CCl</a:t>
            </a:r>
            <a:r>
              <a:rPr baseline="-25000"/>
              <a:t>2</a:t>
            </a:r>
            <a:r>
              <a:t>F</a:t>
            </a:r>
            <a:r>
              <a:rPr baseline="-25000"/>
              <a:t>2</a:t>
            </a:r>
            <a:r>
              <a:t>)	100		11000		10900		5200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HFC-23 (CHF</a:t>
            </a:r>
            <a:r>
              <a:rPr baseline="-25000"/>
              <a:t>3</a:t>
            </a:r>
            <a:r>
              <a:t>)	270		12000		14800		12200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HFC-134a (CH</a:t>
            </a:r>
            <a:r>
              <a:rPr baseline="-25000"/>
              <a:t>2</a:t>
            </a:r>
            <a:r>
              <a:t>FCF</a:t>
            </a:r>
            <a:r>
              <a:rPr baseline="-25000"/>
              <a:t>3</a:t>
            </a:r>
            <a:r>
              <a:t>)	14		3830		1430		435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Sulfur Hexafluoride	3200		16300		22800		32600</a:t>
            </a:r>
            <a:endParaRPr sz="16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Remember that lifetimes are not absolute (gas doesn't then suddenly disappear)</a:t>
            </a:r>
          </a:p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It's more like radioactive half lives, where ~ 50% will be gone in this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5"/>
          <p:cNvSpPr txBox="1"/>
          <p:nvPr/>
        </p:nvSpPr>
        <p:spPr>
          <a:xfrm>
            <a:off x="5410200" y="6202389"/>
            <a:ext cx="3581400" cy="3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0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IPCC Fourth Assessment Report - Working Group 1 </a:t>
            </a:r>
            <a:endParaRPr sz="1200">
              <a:solidFill>
                <a:srgbClr val="E5FFFF"/>
              </a:solidFill>
            </a:endParaRPr>
          </a:p>
          <a:p>
            <a:pPr algn="ctr">
              <a:defRPr sz="10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2007 (p. 136)</a:t>
            </a:r>
          </a:p>
        </p:txBody>
      </p:sp>
      <p:sp>
        <p:nvSpPr>
          <p:cNvPr id="364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FULL effect of each gas is tabulated in IPCC's "radiative forcings"</a:t>
            </a:r>
          </a:p>
        </p:txBody>
      </p:sp>
      <p:sp>
        <p:nvSpPr>
          <p:cNvPr id="36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5486400" y="2489200"/>
            <a:ext cx="3505200" cy="1676400"/>
          </a:xfrm>
          <a:prstGeom prst="rect">
            <a:avLst/>
          </a:prstGeom>
        </p:spPr>
        <p:txBody>
          <a:bodyPr/>
          <a:lstStyle/>
          <a:p>
            <a:pPr defTabSz="850391">
              <a:spcBef>
                <a:spcPts val="300"/>
              </a:spcBef>
              <a:defRPr sz="1488" b="1">
                <a:solidFill>
                  <a:srgbClr val="FFCC00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CO</a:t>
            </a:r>
            <a:r>
              <a:rPr baseline="-26430"/>
              <a:t>2</a:t>
            </a:r>
          </a:p>
          <a:p>
            <a:pPr defTabSz="850391">
              <a:defRPr sz="837" b="1">
                <a:solidFill>
                  <a:srgbClr val="FFCC00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aseline="-26430"/>
          </a:p>
          <a:p>
            <a:pPr defTabSz="850391">
              <a:spcBef>
                <a:spcPts val="300"/>
              </a:spcBef>
              <a:defRPr sz="1488" b="1">
                <a:solidFill>
                  <a:srgbClr val="FFCC00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26430"/>
              <a:t>4</a:t>
            </a:r>
            <a:r>
              <a:t> | N</a:t>
            </a:r>
            <a:r>
              <a:rPr baseline="-26430"/>
              <a:t>2</a:t>
            </a:r>
            <a:r>
              <a:t>O | CFCs</a:t>
            </a:r>
          </a:p>
          <a:p>
            <a:pPr defTabSz="850391">
              <a:defRPr sz="744" b="1">
                <a:solidFill>
                  <a:srgbClr val="FFCC00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50391">
              <a:spcBef>
                <a:spcPts val="300"/>
              </a:spcBef>
              <a:defRPr sz="1488" b="1">
                <a:solidFill>
                  <a:srgbClr val="FFCC00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</a:t>
            </a:r>
            <a:r>
              <a:rPr baseline="-26430"/>
              <a:t>3</a:t>
            </a:r>
          </a:p>
          <a:p>
            <a:pPr defTabSz="850391">
              <a:defRPr sz="372" b="1">
                <a:solidFill>
                  <a:srgbClr val="FFCC00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aseline="-26430"/>
          </a:p>
          <a:p>
            <a:pPr defTabSz="850391">
              <a:spcBef>
                <a:spcPts val="300"/>
              </a:spcBef>
              <a:defRPr sz="1488" b="1">
                <a:solidFill>
                  <a:srgbClr val="FFCC00"/>
                </a:solidFill>
                <a:effectLst>
                  <a:outerShdw blurRad="35433" dist="35433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</a:t>
            </a:r>
            <a:r>
              <a:rPr baseline="-26430"/>
              <a:t>2</a:t>
            </a:r>
            <a:r>
              <a:t>O </a:t>
            </a:r>
            <a:r>
              <a:rPr b="0"/>
              <a:t>(added by human activity) </a:t>
            </a:r>
          </a:p>
        </p:txBody>
      </p:sp>
      <p:pic>
        <p:nvPicPr>
          <p:cNvPr id="3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87" y="1905000"/>
            <a:ext cx="4370013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Rectangle 3"/>
          <p:cNvSpPr txBox="1"/>
          <p:nvPr/>
        </p:nvSpPr>
        <p:spPr>
          <a:xfrm>
            <a:off x="228600" y="838200"/>
            <a:ext cx="8763000" cy="866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Which go beyond GWP's by adding in relative concentrations of gases</a:t>
            </a:r>
          </a:p>
          <a:p>
            <a:pPr>
              <a:spcBef>
                <a:spcPts val="4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Here showing only </a:t>
            </a:r>
            <a:r>
              <a:rPr b="1">
                <a:solidFill>
                  <a:srgbClr val="FFCC00"/>
                </a:solidFill>
              </a:rPr>
              <a:t>manmade</a:t>
            </a:r>
            <a:r>
              <a:t> forcings (i.e. above and beyond natural occurrences)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991600" cy="609600"/>
          </a:xfrm>
          <a:prstGeom prst="rect">
            <a:avLst/>
          </a:prstGeom>
        </p:spPr>
        <p:txBody>
          <a:bodyPr/>
          <a:lstStyle/>
          <a:p>
            <a:r>
              <a:t>So we now understand need for hugely complex computer models:</a:t>
            </a:r>
          </a:p>
        </p:txBody>
      </p:sp>
      <p:sp>
        <p:nvSpPr>
          <p:cNvPr id="370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762000"/>
            <a:ext cx="8839200" cy="5964092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Which must deal with full spectra of solar and earth light/power emission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AND deal with full spectrum of a given greenhouse gas's absorption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Including possible absorption at one wavelength / re-emission at another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And deal with overlaps in absorption/emission spectra between multiple gases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Including possible blockages by more concentrated gases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And deal with complexities such as: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Water as vapor absorbs IR radiation =&gt; strong greenhouse gas =&gt; </a:t>
            </a:r>
            <a:r>
              <a:rPr>
                <a:solidFill>
                  <a:srgbClr val="FF6666"/>
                </a:solidFill>
              </a:rPr>
              <a:t>heating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6666"/>
              </a:solidFill>
            </a:endParaRP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But if subtle factors convert it to clouds =&gt; Reflects sunlight =&gt; </a:t>
            </a:r>
            <a:r>
              <a:rPr>
                <a:solidFill>
                  <a:schemeClr val="accent1"/>
                </a:solidFill>
              </a:rPr>
              <a:t>cooling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chemeClr val="accent1"/>
              </a:solidFill>
            </a:endParaRP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Explaining uncertainties about a specific greenhouse gas's impact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Which is due to </a:t>
            </a:r>
            <a:r>
              <a:rPr b="1"/>
              <a:t>only</a:t>
            </a:r>
            <a:r>
              <a:t> small segments of its absorption bands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that peek out from behind the absorption bands of other gases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73" name="Rectangle 2"/>
          <p:cNvSpPr txBox="1">
            <a:spLocks noGrp="1"/>
          </p:cNvSpPr>
          <p:nvPr>
            <p:ph type="title"/>
          </p:nvPr>
        </p:nvSpPr>
        <p:spPr>
          <a:xfrm>
            <a:off x="304800" y="1955800"/>
            <a:ext cx="8534400" cy="2642248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To alter projected trends </a:t>
            </a:r>
            <a:br/>
            <a:br/>
            <a:br/>
            <a:r>
              <a:t>We will have to reduce greenhouse effects</a:t>
            </a:r>
            <a:br/>
            <a:br/>
            <a:br/>
            <a:r>
              <a:t>Which will require reduction in following carbon footprints: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Source: Intro to Energy and the Environment – Edward S. Rubin (p. 40), citing IPCC and others</a:t>
            </a:r>
          </a:p>
        </p:txBody>
      </p:sp>
      <p:sp>
        <p:nvSpPr>
          <p:cNvPr id="37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Worldwide annual greenhouse gas emissions in 1990's (in M-ton):</a:t>
            </a:r>
          </a:p>
        </p:txBody>
      </p:sp>
      <p:sp>
        <p:nvSpPr>
          <p:cNvPr id="37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09600"/>
            <a:ext cx="8915400" cy="589542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Arial"/>
              </a:defRPr>
            </a:pPr>
            <a:r>
              <a:t>Source					World		US</a:t>
            </a:r>
          </a:p>
          <a:p>
            <a:pPr>
              <a:defRPr sz="8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</a:t>
            </a:r>
            <a:r>
              <a:rPr baseline="-25000"/>
              <a:t>2</a:t>
            </a:r>
            <a:r>
              <a:t>:</a:t>
            </a:r>
            <a:r>
              <a:rPr b="0">
                <a:solidFill>
                  <a:srgbClr val="FFFFFF"/>
                </a:solidFill>
              </a:rPr>
              <a:t>	</a:t>
            </a:r>
            <a:r>
              <a:rPr>
                <a:solidFill>
                  <a:srgbClr val="FF6666"/>
                </a:solidFill>
              </a:rPr>
              <a:t>Commercial Energy</a:t>
            </a:r>
            <a:r>
              <a:rPr b="0">
                <a:solidFill>
                  <a:srgbClr val="FFFFFF"/>
                </a:solidFill>
              </a:rPr>
              <a:t>			22,900		5,250     </a:t>
            </a:r>
            <a:r>
              <a:rPr b="0"/>
              <a:t>(US = ¼ world!)</a:t>
            </a:r>
            <a:endParaRPr sz="800"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FF6666"/>
                </a:solidFill>
              </a:rPr>
              <a:t>Cement manufacturing and gas flaring</a:t>
            </a:r>
            <a:r>
              <a:t>	1,000		50</a:t>
            </a:r>
            <a:endParaRPr sz="800"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Tropical deforestation			5,900		-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Total				29,800		5,300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25000"/>
              <a:t>4</a:t>
            </a:r>
            <a:r>
              <a:t>:</a:t>
            </a:r>
            <a:r>
              <a:rPr b="0">
                <a:solidFill>
                  <a:srgbClr val="FFFFFF"/>
                </a:solidFill>
              </a:rPr>
              <a:t>	</a:t>
            </a:r>
            <a:r>
              <a:rPr>
                <a:solidFill>
                  <a:srgbClr val="FF6666"/>
                </a:solidFill>
              </a:rPr>
              <a:t>Fossil fuel production</a:t>
            </a:r>
            <a:r>
              <a:rPr b="0">
                <a:solidFill>
                  <a:srgbClr val="FFFFFF"/>
                </a:solidFill>
              </a:rPr>
              <a:t>		100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Enteric fermentation			85</a:t>
            </a:r>
            <a:endParaRPr sz="800"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Rice paddies			60</a:t>
            </a:r>
            <a:endParaRPr sz="800"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Landfills				40</a:t>
            </a:r>
            <a:endParaRPr sz="800"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Animal waste			25</a:t>
            </a:r>
            <a:endParaRPr sz="800"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Sewage				25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Total				375		11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</a:t>
            </a:r>
            <a:r>
              <a:rPr baseline="-25000"/>
              <a:t>2</a:t>
            </a:r>
            <a:r>
              <a:t>O:</a:t>
            </a:r>
            <a:r>
              <a:rPr b="0">
                <a:solidFill>
                  <a:srgbClr val="FFFFFF"/>
                </a:solidFill>
              </a:rPr>
              <a:t>	Cultivated soils			3.5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Industrial				1.3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Biomass burning			0.5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Cattle and feed lots			0.4	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Total				5.7		0.5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Other:</a:t>
            </a:r>
            <a:r>
              <a:rPr b="0">
                <a:solidFill>
                  <a:srgbClr val="FFFFFF"/>
                </a:solidFill>
              </a:rPr>
              <a:t>	CPC-11, -12, -13			0.7		0.1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HCFC-22				0.2		0.1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HFCs, PFCs, SF6					0.34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5"/>
          <p:cNvSpPr txBox="1"/>
          <p:nvPr/>
        </p:nvSpPr>
        <p:spPr>
          <a:xfrm>
            <a:off x="304800" y="6276247"/>
            <a:ext cx="8534400" cy="50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From table ES-2 of: http://www.epa.gov/climatechange/Downloads/ghgemissions/US-GHG-Inventory-2014-Main-Text.pdf</a:t>
            </a:r>
            <a:endParaRPr>
              <a:solidFill>
                <a:srgbClr val="E5FFFF"/>
              </a:solidFill>
            </a:endParaRPr>
          </a:p>
          <a:p>
            <a:pPr algn="ctr">
              <a:defRPr sz="4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E5FFFF"/>
              </a:solidFill>
            </a:endParaRPr>
          </a:p>
          <a:p>
            <a:pPr algn="ctr">
              <a:defRPr sz="1200" i="1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See note that follows</a:t>
            </a:r>
          </a:p>
        </p:txBody>
      </p:sp>
      <p:sp>
        <p:nvSpPr>
          <p:cNvPr id="38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 defTabSz="749808">
              <a:defRPr sz="1640">
                <a:effectLst>
                  <a:outerShdw blurRad="31242" dist="31242" dir="2700000" rotWithShape="0">
                    <a:srgbClr val="000000"/>
                  </a:outerShdw>
                </a:effectLst>
              </a:defRPr>
            </a:pPr>
            <a:r>
              <a:t>EPA Inventory of US Greenhouse Gas Emissions and Sinks (1990-2012)</a:t>
            </a:r>
            <a:br/>
            <a:br/>
            <a:r>
              <a:rPr sz="1476"/>
              <a:t>(in million metric tons CO</a:t>
            </a:r>
            <a:r>
              <a:rPr sz="1476" baseline="-29170"/>
              <a:t>2</a:t>
            </a:r>
            <a:r>
              <a:rPr sz="1476"/>
              <a:t> equivalent)</a:t>
            </a:r>
          </a:p>
        </p:txBody>
      </p:sp>
      <p:sp>
        <p:nvSpPr>
          <p:cNvPr id="381" name="Rectangle 3"/>
          <p:cNvSpPr txBox="1">
            <a:spLocks noGrp="1"/>
          </p:cNvSpPr>
          <p:nvPr>
            <p:ph type="body" idx="1"/>
          </p:nvPr>
        </p:nvSpPr>
        <p:spPr>
          <a:xfrm>
            <a:off x="198943" y="928323"/>
            <a:ext cx="8915401" cy="5334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896111">
              <a:spcBef>
                <a:spcPts val="300"/>
              </a:spcBef>
              <a:defRPr sz="1568" b="1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Source					1990			2012	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 b="1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CO</a:t>
            </a:r>
            <a:r>
              <a:rPr baseline="-25387"/>
              <a:t>2</a:t>
            </a:r>
            <a:r>
              <a:t>:</a:t>
            </a:r>
            <a:r>
              <a:rPr b="0">
                <a:solidFill>
                  <a:srgbClr val="FFFFFF"/>
                </a:solidFill>
              </a:rPr>
              <a:t>	Fossil Fuel Combustion			4745			5072</a:t>
            </a:r>
          </a:p>
          <a:p>
            <a:pPr defTabSz="896111"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="0">
              <a:solidFill>
                <a:srgbClr val="FFFFFF"/>
              </a:solidFill>
            </a:endParaRPr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b="1">
                <a:solidFill>
                  <a:srgbClr val="FF6666"/>
                </a:solidFill>
              </a:rPr>
              <a:t>Electricity Generation</a:t>
            </a:r>
            <a:r>
              <a:t>	                  1820			2023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b="1">
                <a:solidFill>
                  <a:srgbClr val="FF6666"/>
                </a:solidFill>
              </a:rPr>
              <a:t>Transportation</a:t>
            </a:r>
            <a:r>
              <a:t>		1494			1740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Industrial			845			774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Residential			338			288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Commercial		219			197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Non-energy use of Fuels		121			110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Steel Production / Mining		100			54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Natural Gas Systems			38			35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FF6666"/>
                </a:solidFill>
              </a:rPr>
              <a:t>Cement Production</a:t>
            </a:r>
            <a:r>
              <a:t>			33			35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Lime Production			11			13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Ammonia Production			13			9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ctangle 5"/>
          <p:cNvSpPr txBox="1"/>
          <p:nvPr/>
        </p:nvSpPr>
        <p:spPr>
          <a:xfrm>
            <a:off x="304800" y="6276247"/>
            <a:ext cx="8534400" cy="50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From table ES-2 of: http://www.epa.gov/climatechange/Downloads/ghgemissions/US-GHG-Inventory-2014-Main-Text.pdf</a:t>
            </a:r>
            <a:endParaRPr>
              <a:solidFill>
                <a:srgbClr val="E5FFFF"/>
              </a:solidFill>
            </a:endParaRPr>
          </a:p>
          <a:p>
            <a:pPr algn="ctr">
              <a:defRPr sz="4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E5FFFF"/>
              </a:solidFill>
            </a:endParaRPr>
          </a:p>
          <a:p>
            <a:pPr algn="ctr">
              <a:defRPr sz="1200" i="1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See note that follows</a:t>
            </a:r>
          </a:p>
        </p:txBody>
      </p:sp>
      <p:sp>
        <p:nvSpPr>
          <p:cNvPr id="38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(continuing on to methane and nitrous oxide data)</a:t>
            </a:r>
          </a:p>
        </p:txBody>
      </p:sp>
      <p:sp>
        <p:nvSpPr>
          <p:cNvPr id="38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28323"/>
            <a:ext cx="8915400" cy="53340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Arial"/>
              </a:defRPr>
            </a:pPr>
            <a:r>
              <a:t>Source					1990			2012	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25000"/>
              <a:t>4</a:t>
            </a:r>
            <a:r>
              <a:t>:</a:t>
            </a:r>
            <a:r>
              <a:rPr b="0">
                <a:solidFill>
                  <a:srgbClr val="FFFFFF"/>
                </a:solidFill>
              </a:rPr>
              <a:t>	Enteric fermentations (a.k.a. flatulence)	138			141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 b="0"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Natural Gas Systems			156			130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Landfills				148			102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Coal Mining			81			56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Manure Management			32			53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Petroleum Systems			36			32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</a:t>
            </a:r>
            <a:r>
              <a:rPr baseline="-25000"/>
              <a:t>2</a:t>
            </a:r>
            <a:r>
              <a:t>O:</a:t>
            </a:r>
            <a:r>
              <a:rPr b="0">
                <a:solidFill>
                  <a:srgbClr val="FFFFFF"/>
                </a:solidFill>
              </a:rPr>
              <a:t>	Agriculture soil management		282			306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 b="0"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Stationary Combustion			12			22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Manure Management			14			18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Mobile Construction			44			17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Nitric Acid Production			18			15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A note/digression about disappearing EPA Data</a:t>
            </a:r>
          </a:p>
        </p:txBody>
      </p:sp>
      <p:sp>
        <p:nvSpPr>
          <p:cNvPr id="38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6096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In researching this lecture note set, on 3 October 2014 I first accessed the preceding: 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"EPA Inventory of U.S. Greenhouse Gas Emission &amp; Sinks: 1990-2014" 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At:  </a:t>
            </a:r>
            <a:r>
              <a:rPr sz="110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http://www.epa.gov/climatechange/Downloads/ghgemissions/US-GHG-Inventory-2014-Main-Text.pdf</a:t>
            </a:r>
            <a:endParaRPr sz="1400"/>
          </a:p>
          <a:p>
            <a:pPr>
              <a:spcBef>
                <a:spcPts val="300"/>
              </a:spcBef>
              <a:tabLst>
                <a:tab pos="4445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endParaRPr sz="2400"/>
          </a:p>
          <a:p>
            <a:pPr>
              <a:tabLst>
                <a:tab pos="4445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 sz="2400"/>
          </a:p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Re-accessing that link on 28 April 2017, the EPA server gave me a "</a:t>
            </a:r>
            <a:r>
              <a:rPr b="1">
                <a:solidFill>
                  <a:srgbClr val="FFCC00"/>
                </a:solidFill>
              </a:rPr>
              <a:t>file not found</a:t>
            </a:r>
            <a:r>
              <a:t>" error</a:t>
            </a:r>
          </a:p>
          <a:p>
            <a:pPr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The next day the same link returned this message:</a:t>
            </a:r>
          </a:p>
        </p:txBody>
      </p:sp>
      <p:pic>
        <p:nvPicPr>
          <p:cNvPr id="389" name="Picture 4" descr="Picture 4"/>
          <p:cNvPicPr>
            <a:picLocks noChangeAspect="1"/>
          </p:cNvPicPr>
          <p:nvPr/>
        </p:nvPicPr>
        <p:blipFill>
          <a:blip r:embed="rId3"/>
          <a:srcRect b="46352"/>
          <a:stretch>
            <a:fillRect/>
          </a:stretch>
        </p:blipFill>
        <p:spPr>
          <a:xfrm>
            <a:off x="838200" y="3763926"/>
            <a:ext cx="7467600" cy="2484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916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To demonstrate this, let's try to develop our own model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That model should include: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- </a:t>
            </a:r>
            <a:r>
              <a:rPr>
                <a:solidFill>
                  <a:srgbClr val="FFCC00"/>
                </a:solidFill>
              </a:rPr>
              <a:t>Incoming sunlight </a:t>
            </a:r>
            <a:r>
              <a:t>partly absorbed/scattered by atmosphere, partly passing to earth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- </a:t>
            </a:r>
            <a:r>
              <a:rPr>
                <a:solidFill>
                  <a:srgbClr val="FF9933"/>
                </a:solidFill>
              </a:rPr>
              <a:t>Outgoing heat </a:t>
            </a:r>
            <a:r>
              <a:t>(IR radiation) emitted by the warm earth,</a:t>
            </a:r>
          </a:p>
          <a:p>
            <a:pPr>
              <a:defRPr sz="3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partly absorbed/scattered by atmosphere, partly passing to out to space</a:t>
            </a:r>
          </a:p>
        </p:txBody>
      </p:sp>
      <p:sp>
        <p:nvSpPr>
          <p:cNvPr id="121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/>
          <a:lstStyle/>
          <a:p>
            <a:r>
              <a:t>Common explanations of the greenhouse effect can be </a:t>
            </a:r>
            <a:r>
              <a:rPr b="1"/>
              <a:t>very</a:t>
            </a:r>
            <a:r>
              <a:t> incomplete</a:t>
            </a:r>
          </a:p>
        </p:txBody>
      </p:sp>
      <p:grpSp>
        <p:nvGrpSpPr>
          <p:cNvPr id="133" name="Group 16"/>
          <p:cNvGrpSpPr/>
          <p:nvPr/>
        </p:nvGrpSpPr>
        <p:grpSpPr>
          <a:xfrm>
            <a:off x="1828800" y="3581400"/>
            <a:ext cx="5029201" cy="2895600"/>
            <a:chOff x="0" y="0"/>
            <a:chExt cx="5029199" cy="2895599"/>
          </a:xfrm>
        </p:grpSpPr>
        <p:sp>
          <p:nvSpPr>
            <p:cNvPr id="122" name="Right Arrow 4"/>
            <p:cNvSpPr/>
            <p:nvPr/>
          </p:nvSpPr>
          <p:spPr>
            <a:xfrm rot="3001410">
              <a:off x="556508" y="828633"/>
              <a:ext cx="1649007" cy="5388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" name="Rectangle 5"/>
            <p:cNvSpPr/>
            <p:nvPr/>
          </p:nvSpPr>
          <p:spPr>
            <a:xfrm>
              <a:off x="1017814" y="1353453"/>
              <a:ext cx="3891643" cy="1101534"/>
            </a:xfrm>
            <a:prstGeom prst="rect">
              <a:avLst/>
            </a:prstGeom>
            <a:solidFill>
              <a:srgbClr val="FFFFFF">
                <a:alpha val="42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Rectangle 6"/>
            <p:cNvSpPr/>
            <p:nvPr/>
          </p:nvSpPr>
          <p:spPr>
            <a:xfrm>
              <a:off x="1017814" y="2454986"/>
              <a:ext cx="3891643" cy="440614"/>
            </a:xfrm>
            <a:prstGeom prst="rect">
              <a:avLst/>
            </a:prstGeom>
            <a:solidFill>
              <a:srgbClr val="804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Right Arrow 7"/>
            <p:cNvSpPr/>
            <p:nvPr/>
          </p:nvSpPr>
          <p:spPr>
            <a:xfrm rot="18723486">
              <a:off x="2138400" y="1077856"/>
              <a:ext cx="969578" cy="44178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" name="Right Arrow 9"/>
            <p:cNvSpPr/>
            <p:nvPr/>
          </p:nvSpPr>
          <p:spPr>
            <a:xfrm rot="3001410">
              <a:off x="1982978" y="1871142"/>
              <a:ext cx="632487" cy="5388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" name="Right Arrow 10"/>
            <p:cNvSpPr/>
            <p:nvPr/>
          </p:nvSpPr>
          <p:spPr>
            <a:xfrm rot="18380189">
              <a:off x="3148073" y="1816097"/>
              <a:ext cx="632487" cy="5388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Right Arrow 11"/>
            <p:cNvSpPr/>
            <p:nvPr/>
          </p:nvSpPr>
          <p:spPr>
            <a:xfrm rot="18380189">
              <a:off x="3757667" y="1191407"/>
              <a:ext cx="632487" cy="3795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Right Arrow 12"/>
            <p:cNvSpPr/>
            <p:nvPr/>
          </p:nvSpPr>
          <p:spPr>
            <a:xfrm rot="2345598">
              <a:off x="3901676" y="1870048"/>
              <a:ext cx="687549" cy="34916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TextBox 13"/>
            <p:cNvSpPr txBox="1"/>
            <p:nvPr/>
          </p:nvSpPr>
          <p:spPr>
            <a:xfrm>
              <a:off x="0" y="0"/>
              <a:ext cx="125730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Sunlight</a:t>
              </a:r>
            </a:p>
          </p:txBody>
        </p:sp>
        <p:sp>
          <p:nvSpPr>
            <p:cNvPr id="131" name="TextBox 14"/>
            <p:cNvSpPr txBox="1"/>
            <p:nvPr/>
          </p:nvSpPr>
          <p:spPr>
            <a:xfrm>
              <a:off x="3352800" y="527304"/>
              <a:ext cx="1676400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>
                  <a:solidFill>
                    <a:srgbClr val="FF993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IR Radiation from Earth</a:t>
              </a:r>
            </a:p>
          </p:txBody>
        </p:sp>
        <p:sp>
          <p:nvSpPr>
            <p:cNvPr id="132" name="TextBox 15"/>
            <p:cNvSpPr txBox="1"/>
            <p:nvPr/>
          </p:nvSpPr>
          <p:spPr>
            <a:xfrm>
              <a:off x="2275114" y="2514599"/>
              <a:ext cx="1436915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t>Earth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Accessing that EPA Public Affairs Office link:</a:t>
            </a:r>
          </a:p>
        </p:txBody>
      </p:sp>
      <p:sp>
        <p:nvSpPr>
          <p:cNvPr id="392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5943600"/>
            <a:ext cx="8915400" cy="914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Should you now encounter similar difficulty in accessing the original report, </a:t>
            </a:r>
          </a:p>
          <a:p>
            <a:pPr>
              <a:tabLst>
                <a:tab pos="4445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note that I have posted my 2014 download on this lecture's "Resources" webpage: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LINK</a:t>
            </a:r>
          </a:p>
        </p:txBody>
      </p:sp>
      <p:pic>
        <p:nvPicPr>
          <p:cNvPr id="393" name="Picture 5" descr="Picture 5"/>
          <p:cNvPicPr>
            <a:picLocks noChangeAspect="1"/>
          </p:cNvPicPr>
          <p:nvPr/>
        </p:nvPicPr>
        <p:blipFill>
          <a:blip r:embed="rId3"/>
          <a:srcRect l="14055" t="17167" r="19166" b="9088"/>
          <a:stretch>
            <a:fillRect/>
          </a:stretch>
        </p:blipFill>
        <p:spPr>
          <a:xfrm>
            <a:off x="914399" y="733643"/>
            <a:ext cx="7239001" cy="5057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Rectangle 5"/>
          <p:cNvSpPr txBox="1"/>
          <p:nvPr/>
        </p:nvSpPr>
        <p:spPr>
          <a:xfrm>
            <a:off x="304800" y="6203220"/>
            <a:ext cx="8534400" cy="5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Sources: Intro to Energy and the Environment – Edward S. Rubin (p. 214 / p. 519) </a:t>
            </a:r>
            <a:endParaRPr>
              <a:solidFill>
                <a:srgbClr val="E5FFFF"/>
              </a:solidFill>
            </a:endParaRPr>
          </a:p>
          <a:p>
            <a:pPr algn="ctr">
              <a:defRPr sz="5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E5FFFF"/>
              </a:solidFill>
            </a:endParaRPr>
          </a:p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and: http://www.omafra.gov.on.ca/english/engineer/facts/11-033.htm</a:t>
            </a:r>
          </a:p>
        </p:txBody>
      </p:sp>
      <p:sp>
        <p:nvSpPr>
          <p:cNvPr id="39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At the top of both preceding lists: Carbon footprint of </a:t>
            </a:r>
            <a:r>
              <a:rPr b="1"/>
              <a:t>power plants</a:t>
            </a:r>
          </a:p>
        </p:txBody>
      </p:sp>
      <p:sp>
        <p:nvSpPr>
          <p:cNvPr id="39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let's look more closely at power plants (including info from previous lectures):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Fuels that can boil water to drive power plant steam turbine generators: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Energy Source	        	Carbon %	Heating Value	Carbon Intensity</a:t>
            </a:r>
          </a:p>
          <a:p>
            <a:pPr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100"/>
              <a:t>	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Biomass			45%		10-15 kJ/g	30-45 g C / MJ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Coal			59%		24.2 kJ/g	24.4 g C / MJ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Crude Oil		85%		44.3 kJ/g	19.2 g C / MJ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Natural Gas		74%		54.4 kJ/g	13.7 g C / MJ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Lowest carbon output per heat energy output (by far) is for natural gas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Suggesting use of natural gas </a:t>
            </a:r>
            <a:r>
              <a:rPr b="1"/>
              <a:t>should</a:t>
            </a:r>
            <a:r>
              <a:t> drastically reduce power's carbon footprint</a:t>
            </a:r>
          </a:p>
          <a:p>
            <a:pPr algn="ctr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By factor of two compared to coal-fired energy!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ectangle 5"/>
          <p:cNvSpPr txBox="1"/>
          <p:nvPr/>
        </p:nvSpPr>
        <p:spPr>
          <a:xfrm>
            <a:off x="304800" y="6467268"/>
            <a:ext cx="853440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Source: Intro to Energy and the Environment – Edward S. Rubin (p. 168)</a:t>
            </a:r>
          </a:p>
        </p:txBody>
      </p:sp>
      <p:sp>
        <p:nvSpPr>
          <p:cNvPr id="40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But US power plant emissions (gm/kW-h of electricity produced) =</a:t>
            </a:r>
          </a:p>
        </p:txBody>
      </p:sp>
      <p:sp>
        <p:nvSpPr>
          <p:cNvPr id="40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Type			CO</a:t>
            </a:r>
            <a:r>
              <a:rPr baseline="-25000"/>
              <a:t>2</a:t>
            </a:r>
            <a:r>
              <a:t>		SO</a:t>
            </a:r>
            <a:r>
              <a:rPr baseline="-25000"/>
              <a:t>2</a:t>
            </a:r>
            <a:r>
              <a:t>		NO</a:t>
            </a:r>
            <a:r>
              <a:rPr baseline="-25000"/>
              <a:t>x</a:t>
            </a:r>
            <a:r>
              <a:t>	Particulates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Coal fired plants		</a:t>
            </a:r>
            <a:r>
              <a:rPr>
                <a:solidFill>
                  <a:srgbClr val="FFCC00"/>
                </a:solidFill>
              </a:rPr>
              <a:t>989</a:t>
            </a:r>
            <a:r>
              <a:t>		6.38		3.69	0.35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Oil fired plants		</a:t>
            </a:r>
            <a:r>
              <a:rPr>
                <a:solidFill>
                  <a:srgbClr val="FFCC00"/>
                </a:solidFill>
              </a:rPr>
              <a:t>1,020</a:t>
            </a:r>
            <a:r>
              <a:t>		8.96		2.01	0.15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Natural gas fired plants	</a:t>
            </a:r>
            <a:r>
              <a:rPr>
                <a:solidFill>
                  <a:srgbClr val="FFCC00"/>
                </a:solidFill>
              </a:rPr>
              <a:t>803</a:t>
            </a:r>
            <a:r>
              <a:t>		0.00		2.87	0.005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Hold it!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Preceding table:  Natural gas's "carbon intensity" (a.k.a. footprint) ~ </a:t>
            </a:r>
            <a:r>
              <a:rPr b="1"/>
              <a:t>50% of coal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This table:  Natural gas's CO</a:t>
            </a:r>
            <a:r>
              <a:rPr baseline="-25000"/>
              <a:t>2</a:t>
            </a:r>
            <a:r>
              <a:t> output per unit of power produced = </a:t>
            </a:r>
            <a:r>
              <a:rPr b="1"/>
              <a:t>81% of coal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Which is it?  	What's the difference?</a:t>
            </a:r>
          </a:p>
          <a:p>
            <a:pPr algn="ctr">
              <a:defRPr sz="16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Answer comes from </a:t>
            </a:r>
            <a:r>
              <a:rPr b="1"/>
              <a:t>Fossil Fuels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 note set: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r>
              <a:t>Depends on </a:t>
            </a:r>
            <a:r>
              <a:rPr b="1"/>
              <a:t>how much of that heat</a:t>
            </a:r>
            <a:r>
              <a:t> is converted into electrical energy:</a:t>
            </a:r>
          </a:p>
        </p:txBody>
      </p:sp>
      <p:sp>
        <p:nvSpPr>
          <p:cNvPr id="40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7315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Normal</a:t>
            </a:r>
            <a:r>
              <a:rPr b="1"/>
              <a:t> COAL</a:t>
            </a:r>
            <a:r>
              <a:t> power plant just boils water =&gt; drives turbine =&gt; drives generator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Sending </a:t>
            </a:r>
            <a:r>
              <a:rPr b="1"/>
              <a:t>a lot</a:t>
            </a:r>
            <a:r>
              <a:t> of the </a:t>
            </a:r>
            <a:r>
              <a:rPr>
                <a:solidFill>
                  <a:srgbClr val="FF3300"/>
                </a:solidFill>
              </a:rPr>
              <a:t>heat energy </a:t>
            </a:r>
            <a:r>
              <a:t>up the smoke stack</a:t>
            </a:r>
          </a:p>
          <a:p>
            <a:pPr>
              <a:tabLst>
                <a:tab pos="4445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Normal</a:t>
            </a:r>
            <a:r>
              <a:rPr b="1"/>
              <a:t> Gas</a:t>
            </a:r>
            <a:r>
              <a:t> power plant burns that gas in simple gas turbine generator (OCGT) 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Sending </a:t>
            </a:r>
            <a:r>
              <a:rPr b="1"/>
              <a:t>some </a:t>
            </a:r>
            <a:r>
              <a:t>of the </a:t>
            </a:r>
            <a:r>
              <a:rPr>
                <a:solidFill>
                  <a:srgbClr val="FF3300"/>
                </a:solidFill>
              </a:rPr>
              <a:t>heat energy </a:t>
            </a:r>
            <a:r>
              <a:t>out its exhaust / up the smoke stack</a:t>
            </a:r>
          </a:p>
          <a:p>
            <a:pPr>
              <a:tabLst>
                <a:tab pos="4445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more recently, in the U.S. we are beginning to use our cheap gas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in more expensive &amp; efficient combined cycle gas turbine (CCGT) plants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Boosting cost of NG power, but driving carbon footprint to ~ 50% of coal</a:t>
            </a:r>
          </a:p>
          <a:p>
            <a:pPr>
              <a:tabLst>
                <a:tab pos="4445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CC00"/>
              </a:solidFill>
            </a:endParaRPr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However, in Europe, natural gas from Russia is 3-5 times more expensive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So Europeans are now </a:t>
            </a:r>
            <a:r>
              <a:rPr b="1"/>
              <a:t>shutting down </a:t>
            </a:r>
            <a:r>
              <a:t>more expensive CCGT plants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Reverting to less efficient simple gas turbines (used for </a:t>
            </a:r>
            <a:r>
              <a:rPr b="1"/>
              <a:t>only</a:t>
            </a:r>
            <a:r>
              <a:t> peak power)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With less efficient OCGT's, in Europe NG carbon footprint =&gt; ~ 81% of coal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5626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Net CO</a:t>
            </a:r>
            <a:r>
              <a:rPr baseline="-25000"/>
              <a:t>2</a:t>
            </a:r>
            <a:r>
              <a:t> release is ~ 4-8% of man's carbon footprint</a:t>
            </a:r>
          </a:p>
          <a:p>
            <a:pPr>
              <a:tabLst>
                <a:tab pos="444500" algn="l"/>
                <a:tab pos="9017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Which is certainly a problem to be addressed!</a:t>
            </a:r>
          </a:p>
          <a:p>
            <a:pPr>
              <a:tabLst>
                <a:tab pos="444500" algn="l"/>
                <a:tab pos="9017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are the quantities of cement used in power plants an energy system problem?  </a:t>
            </a:r>
          </a:p>
          <a:p>
            <a:pPr>
              <a:tabLst>
                <a:tab pos="444500" algn="l"/>
                <a:tab pos="9017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It sounds plausible: </a:t>
            </a:r>
          </a:p>
          <a:p>
            <a:pPr>
              <a:tabLst>
                <a:tab pos="444500" algn="l"/>
                <a:tab pos="9017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Reactors &amp; Dams ARE among our very largest concrete structures!</a:t>
            </a:r>
          </a:p>
          <a:p>
            <a:pPr>
              <a:tabLst>
                <a:tab pos="444500" algn="l"/>
                <a:tab pos="9017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Leading many bloggers/activists to ask:</a:t>
            </a:r>
          </a:p>
          <a:p>
            <a:pPr>
              <a:tabLst>
                <a:tab pos="444500" algn="l"/>
                <a:tab pos="901700" algn="l"/>
              </a:tabLst>
              <a:defRPr sz="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2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Could the carbon footprint of the concrete used in Reactors &amp; Dams</a:t>
            </a:r>
          </a:p>
          <a:p>
            <a:pPr algn="ctr">
              <a:tabLst>
                <a:tab pos="444500" algn="l"/>
                <a:tab pos="901700" algn="l"/>
              </a:tabLst>
              <a:defRPr sz="9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negate their claim of having almost no carbon footprint?</a:t>
            </a:r>
          </a:p>
          <a:p>
            <a:pPr algn="ctr">
              <a:tabLst>
                <a:tab pos="444500" algn="l"/>
                <a:tab pos="9017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To answer that question let me now revisit (and merge)</a:t>
            </a:r>
          </a:p>
          <a:p>
            <a:pPr>
              <a:tabLst>
                <a:tab pos="444500" algn="l"/>
                <a:tab pos="901700" algn="l"/>
              </a:tabLst>
              <a:defRPr sz="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material from my Hydroelectric, Nuclear, and Fossil Fuel note sets:</a:t>
            </a:r>
          </a:p>
        </p:txBody>
      </p:sp>
      <p:sp>
        <p:nvSpPr>
          <p:cNvPr id="40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Next biggest carbon production footprint = Cement production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ectangle 5"/>
          <p:cNvSpPr txBox="1"/>
          <p:nvPr/>
        </p:nvSpPr>
        <p:spPr>
          <a:xfrm>
            <a:off x="6593412" y="4454838"/>
            <a:ext cx="2402417" cy="1483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1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1) Portland cement science: </a:t>
            </a:r>
            <a:endParaRPr sz="1200">
              <a:solidFill>
                <a:srgbClr val="E5FFFF"/>
              </a:solidFill>
            </a:endParaRPr>
          </a:p>
          <a:p>
            <a:pPr algn="ctr">
              <a:defRPr sz="11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http://matse1.matse.illinois.edu/concrete/prin.html</a:t>
            </a:r>
            <a:endParaRPr sz="1200">
              <a:solidFill>
                <a:srgbClr val="E5FFFF"/>
              </a:solidFill>
            </a:endParaRPr>
          </a:p>
          <a:p>
            <a:pPr algn="ctr">
              <a:defRPr sz="11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200">
              <a:solidFill>
                <a:srgbClr val="E5FFFF"/>
              </a:solidFill>
            </a:endParaRPr>
          </a:p>
          <a:p>
            <a:pPr algn="ctr">
              <a:defRPr sz="11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200">
              <a:solidFill>
                <a:srgbClr val="E5FFFF"/>
              </a:solidFill>
            </a:endParaRPr>
          </a:p>
          <a:p>
            <a:pPr algn="ctr">
              <a:defRPr sz="11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2) Photo: https://www.cemnet.com/Articles/story/39950/acc-s-mega-kiln-line-project.html </a:t>
            </a:r>
            <a:endParaRPr sz="1200">
              <a:solidFill>
                <a:srgbClr val="E5FFFF"/>
              </a:solidFill>
            </a:endParaRPr>
          </a:p>
          <a:p>
            <a: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</p:txBody>
      </p:sp>
      <p:sp>
        <p:nvSpPr>
          <p:cNvPr id="41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763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What is concrete?</a:t>
            </a:r>
          </a:p>
        </p:txBody>
      </p:sp>
      <p:sp>
        <p:nvSpPr>
          <p:cNvPr id="411" name="Rectangle 3"/>
          <p:cNvSpPr txBox="1">
            <a:spLocks noGrp="1"/>
          </p:cNvSpPr>
          <p:nvPr>
            <p:ph type="body" idx="1"/>
          </p:nvPr>
        </p:nvSpPr>
        <p:spPr>
          <a:xfrm>
            <a:off x="133352" y="736606"/>
            <a:ext cx="9010647" cy="3295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Concrete consists of gravel ("aggregate") glued together with a cement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A6A6A6"/>
                </a:solidFill>
              </a:rPr>
              <a:t>Portland cement </a:t>
            </a:r>
            <a:r>
              <a:t>is the most commonly used modern glue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It contains calcium silicates (e.g., Ca</a:t>
            </a:r>
            <a:r>
              <a:rPr baseline="-25000"/>
              <a:t>3</a:t>
            </a:r>
            <a:r>
              <a:t>SiO</a:t>
            </a:r>
            <a:r>
              <a:rPr baseline="-25000"/>
              <a:t>5</a:t>
            </a:r>
            <a:r>
              <a:t> and Ca</a:t>
            </a:r>
            <a:r>
              <a:rPr baseline="-25000"/>
              <a:t>2</a:t>
            </a:r>
            <a:r>
              <a:t>SiO</a:t>
            </a:r>
            <a:r>
              <a:rPr baseline="-25000"/>
              <a:t>4</a:t>
            </a:r>
            <a:r>
              <a:t>) which,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when exposed to water, form hydrates that bind the gravel together </a:t>
            </a:r>
            <a:r>
              <a:rPr baseline="3000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 baseline="3000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 source of that Ca is naturally occurring limestone (CaCO</a:t>
            </a:r>
            <a:r>
              <a:rPr baseline="-25000"/>
              <a:t>3</a:t>
            </a:r>
            <a:r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Ca is liberated by heating the limestone at 1400-1600°C in </a:t>
            </a:r>
            <a:r>
              <a:rPr b="1"/>
              <a:t>HUGE</a:t>
            </a:r>
            <a:r>
              <a:t> rotating kilns: </a:t>
            </a:r>
            <a:r>
              <a:rPr baseline="30000"/>
              <a:t>2</a:t>
            </a:r>
            <a:r>
              <a:t> </a:t>
            </a:r>
          </a:p>
        </p:txBody>
      </p:sp>
      <p:pic>
        <p:nvPicPr>
          <p:cNvPr id="41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21" y="3777515"/>
            <a:ext cx="4379533" cy="2928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Concrete's Carbon Footprint:</a:t>
            </a:r>
          </a:p>
        </p:txBody>
      </p:sp>
      <p:sp>
        <p:nvSpPr>
          <p:cNvPr id="415" name="Rectangle 3"/>
          <p:cNvSpPr txBox="1">
            <a:spLocks noGrp="1"/>
          </p:cNvSpPr>
          <p:nvPr>
            <p:ph type="body" idx="1"/>
          </p:nvPr>
        </p:nvSpPr>
        <p:spPr>
          <a:xfrm>
            <a:off x="63500" y="673100"/>
            <a:ext cx="8534400" cy="5486400"/>
          </a:xfrm>
          <a:prstGeom prst="rect">
            <a:avLst/>
          </a:prstGeom>
        </p:spPr>
        <p:txBody>
          <a:bodyPr/>
          <a:lstStyle/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 above process has a huge carbon footprint due to: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- Burning of carbon fossil fuels to produce the 1400-1600°C kiln temperatures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- The need to </a:t>
            </a:r>
            <a:r>
              <a:rPr b="1"/>
              <a:t>constantly</a:t>
            </a:r>
            <a:r>
              <a:t> heat those massive kilns, even when not in production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- The release of CO</a:t>
            </a:r>
            <a:r>
              <a:rPr baseline="-25999"/>
              <a:t>2</a:t>
            </a:r>
            <a:r>
              <a:t> that occurs as Ca is liberated from the limestone (CaCO</a:t>
            </a:r>
            <a:r>
              <a:rPr baseline="-25999"/>
              <a:t>3</a:t>
            </a:r>
            <a:r>
              <a:t>)</a:t>
            </a:r>
          </a:p>
          <a:p>
            <a:pPr defTabSz="868680">
              <a:tabLst>
                <a:tab pos="419100" algn="l"/>
                <a:tab pos="850900" algn="l"/>
              </a:tabLst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 now censored EPA Inventory of US Greenhouse Gas Emissions &amp; Sinks reported </a:t>
            </a:r>
            <a:r>
              <a:rPr baseline="29894"/>
              <a:t>1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aseline="29894"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that 2012 U.S. Portland cement production produced a carbon footprint of: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>
                <a:solidFill>
                  <a:srgbClr val="FBC901"/>
                </a:solidFill>
              </a:rPr>
              <a:t>35 million metric tonnes CO</a:t>
            </a:r>
            <a:r>
              <a:rPr baseline="-25999">
                <a:solidFill>
                  <a:srgbClr val="FBC901"/>
                </a:solidFill>
              </a:rPr>
              <a:t>2</a:t>
            </a:r>
            <a:r>
              <a:rPr>
                <a:solidFill>
                  <a:srgbClr val="FBC901"/>
                </a:solidFill>
              </a:rPr>
              <a:t> equivalent = 38.5 million tons CO</a:t>
            </a:r>
            <a:r>
              <a:rPr baseline="-25999">
                <a:solidFill>
                  <a:srgbClr val="FBC901"/>
                </a:solidFill>
              </a:rPr>
              <a:t>2</a:t>
            </a:r>
            <a:r>
              <a:rPr>
                <a:solidFill>
                  <a:srgbClr val="FBC901"/>
                </a:solidFill>
              </a:rPr>
              <a:t> equivalent</a:t>
            </a:r>
          </a:p>
          <a:p>
            <a:pPr defTabSz="868680">
              <a:tabLst>
                <a:tab pos="419100" algn="l"/>
                <a:tab pos="850900" algn="l"/>
              </a:tabLst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BC901"/>
              </a:solidFill>
            </a:endParaRPr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Annual U.S. Portland cement production is ~ 86 million tons </a:t>
            </a:r>
            <a:r>
              <a:rPr baseline="29894"/>
              <a:t>2</a:t>
            </a:r>
            <a:r>
              <a:t> and thus: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b="1">
                <a:solidFill>
                  <a:srgbClr val="FBC901"/>
                </a:solidFill>
              </a:rPr>
              <a:t>1 ton of </a:t>
            </a:r>
            <a:r>
              <a:rPr b="1">
                <a:solidFill>
                  <a:srgbClr val="A6A6A6"/>
                </a:solidFill>
              </a:rPr>
              <a:t>Portland cement </a:t>
            </a:r>
            <a:r>
              <a:rPr b="1">
                <a:solidFill>
                  <a:srgbClr val="FBC901"/>
                </a:solidFill>
              </a:rPr>
              <a:t>=&gt; 0.45 tons of CO</a:t>
            </a:r>
            <a:r>
              <a:rPr b="1" baseline="-25999">
                <a:solidFill>
                  <a:srgbClr val="FBC901"/>
                </a:solidFill>
              </a:rPr>
              <a:t>2</a:t>
            </a:r>
            <a:r>
              <a:rPr b="1">
                <a:solidFill>
                  <a:srgbClr val="FBC901"/>
                </a:solidFill>
              </a:rPr>
              <a:t> equivalent released</a:t>
            </a:r>
          </a:p>
          <a:p>
            <a:pPr defTabSz="868680">
              <a:tabLst>
                <a:tab pos="419100" algn="l"/>
                <a:tab pos="850900" algn="l"/>
              </a:tabLst>
              <a:defRPr sz="1140">
                <a:solidFill>
                  <a:srgbClr val="FBC901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="1">
              <a:solidFill>
                <a:srgbClr val="FBC901"/>
              </a:solidFill>
            </a:endParaRPr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Concrete (aggregate + Portland cement) is ~ 11% Portland cement by weight </a:t>
            </a:r>
            <a:r>
              <a:rPr baseline="29894"/>
              <a:t>3 </a:t>
            </a:r>
            <a:r>
              <a:t> =&gt;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solidFill>
                  <a:srgbClr val="FBC901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solidFill>
                  <a:srgbClr val="FBC901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1 ton of </a:t>
            </a:r>
            <a:r>
              <a:rPr b="1">
                <a:solidFill>
                  <a:srgbClr val="FFFFFF"/>
                </a:solidFill>
              </a:rPr>
              <a:t>Concrete</a:t>
            </a:r>
            <a:r>
              <a:t> =&gt; 0.05 tons of CO</a:t>
            </a:r>
            <a:r>
              <a:rPr baseline="-25999"/>
              <a:t>2</a:t>
            </a:r>
            <a:r>
              <a:t> equivalent released</a:t>
            </a:r>
          </a:p>
        </p:txBody>
      </p:sp>
      <p:sp>
        <p:nvSpPr>
          <p:cNvPr id="416" name="Rectangle 3"/>
          <p:cNvSpPr txBox="1"/>
          <p:nvPr/>
        </p:nvSpPr>
        <p:spPr>
          <a:xfrm>
            <a:off x="0" y="6096008"/>
            <a:ext cx="9144000" cy="70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"/>
              </a:spcBef>
              <a:tabLst>
                <a:tab pos="444500" algn="l"/>
                <a:tab pos="901700" algn="l"/>
              </a:tabLst>
              <a:defRPr sz="12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1) Deleted from the EPA website in April of 2017 "under the leadership of President Trump and Administrator Pruitt." 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200"/>
              </a:spcBef>
              <a:tabLst>
                <a:tab pos="444500" algn="l"/>
                <a:tab pos="901700" algn="l"/>
              </a:tabLst>
              <a:defRPr sz="12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(but my copy can still be viewed/downloaded at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THIS LINK</a:t>
            </a:r>
            <a:r>
              <a:t>)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300"/>
              </a:spcBef>
              <a:tabLst>
                <a:tab pos="444500" algn="l"/>
                <a:tab pos="901700" algn="l"/>
              </a:tabLst>
              <a:defRPr sz="12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2) www.cement.org			3)</a:t>
            </a:r>
            <a:r>
              <a:rPr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t>www.cement.org/cement-concrete-basics/concrete-materials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tangle 5"/>
          <p:cNvSpPr txBox="1"/>
          <p:nvPr/>
        </p:nvSpPr>
        <p:spPr>
          <a:xfrm>
            <a:off x="304800" y="6279420"/>
            <a:ext cx="85344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1) www.concreteconstruction.net/construction/construction-of-nuclear-power-stations.aspx</a:t>
            </a:r>
          </a:p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2) http://hypertextbook.com/facts/1999/KatrinaJones.shtml</a:t>
            </a:r>
          </a:p>
        </p:txBody>
      </p:sp>
      <p:sp>
        <p:nvSpPr>
          <p:cNvPr id="419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Putting concrete's carbon footprint into an energy perspective:</a:t>
            </a:r>
          </a:p>
        </p:txBody>
      </p:sp>
      <p:sp>
        <p:nvSpPr>
          <p:cNvPr id="42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50388"/>
            <a:ext cx="8788400" cy="5602812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What fraction of U.S. concrete production is used to produce energy?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 "typical</a:t>
            </a:r>
            <a:r>
              <a:rPr b="1"/>
              <a:t>" </a:t>
            </a:r>
            <a:r>
              <a:rPr b="1">
                <a:solidFill>
                  <a:srgbClr val="FFCC00"/>
                </a:solidFill>
              </a:rPr>
              <a:t>nuclear plant </a:t>
            </a:r>
            <a:r>
              <a:t>requires</a:t>
            </a:r>
            <a:r>
              <a:rPr b="1"/>
              <a:t> </a:t>
            </a:r>
            <a:r>
              <a:t>"</a:t>
            </a:r>
            <a:r>
              <a:rPr b="1"/>
              <a:t>up to 350,000 cubic yards</a:t>
            </a:r>
            <a:r>
              <a:t>" of concrete </a:t>
            </a:r>
            <a:r>
              <a:rPr baseline="30000"/>
              <a:t>1</a:t>
            </a:r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 baseline="30000"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Which, given </a:t>
            </a:r>
            <a:r>
              <a:rPr b="1"/>
              <a:t>concrete's density </a:t>
            </a:r>
            <a:r>
              <a:rPr b="1" baseline="30000"/>
              <a:t>2</a:t>
            </a:r>
            <a:r>
              <a:rPr b="1"/>
              <a:t> </a:t>
            </a:r>
            <a:r>
              <a:t>of 1.9 tons/yd</a:t>
            </a:r>
            <a:r>
              <a:rPr baseline="30000"/>
              <a:t>3 </a:t>
            </a:r>
            <a:r>
              <a:t>=&gt; 665,000 tons </a:t>
            </a:r>
            <a:r>
              <a:rPr b="1"/>
              <a:t>Concrete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Which is 11% Portland cement =&gt; 73,000 tons </a:t>
            </a:r>
            <a:r>
              <a:rPr b="1">
                <a:solidFill>
                  <a:srgbClr val="A3A3A3"/>
                </a:solidFill>
              </a:rPr>
              <a:t>Portland cement </a:t>
            </a:r>
          </a:p>
          <a:p>
            <a:pPr>
              <a:tabLst>
                <a:tab pos="444500" algn="l"/>
                <a:tab pos="901700" algn="l"/>
              </a:tabLst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b="1">
              <a:solidFill>
                <a:srgbClr val="A3A3A3"/>
              </a:solidFill>
            </a:endParaRPr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That typical nuclear plant produces ~ 1.5 GW of electrical power 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Ratio of nuclear plant Portland cement use to power produced: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= 73 kilo-tons cement /1.5 GW =&gt; 0.049 tons </a:t>
            </a:r>
            <a:r>
              <a:rPr b="1">
                <a:solidFill>
                  <a:srgbClr val="A6A6A6"/>
                </a:solidFill>
              </a:rPr>
              <a:t>Portland cement </a:t>
            </a:r>
            <a:r>
              <a:t>/ kW </a:t>
            </a:r>
          </a:p>
          <a:p>
            <a:pPr>
              <a:tabLst>
                <a:tab pos="444500" algn="l"/>
                <a:tab pos="901700" algn="l"/>
              </a:tabLst>
              <a:defRPr sz="12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And given that Nuclear plants operate for at least 40 years, this translates into: </a:t>
            </a:r>
          </a:p>
          <a:p>
            <a:pPr>
              <a:tabLst>
                <a:tab pos="4445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= </a:t>
            </a:r>
            <a:r>
              <a:rPr b="1">
                <a:solidFill>
                  <a:srgbClr val="FBC901"/>
                </a:solidFill>
              </a:rPr>
              <a:t>0.0012 tons </a:t>
            </a:r>
            <a:r>
              <a:rPr b="1">
                <a:solidFill>
                  <a:srgbClr val="A6A6A6"/>
                </a:solidFill>
              </a:rPr>
              <a:t>Portland cement </a:t>
            </a:r>
            <a:r>
              <a:rPr b="1">
                <a:solidFill>
                  <a:srgbClr val="FBC901"/>
                </a:solidFill>
              </a:rPr>
              <a:t>/ kW-yr for a nuclear plant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ctangle 5"/>
          <p:cNvSpPr txBox="1"/>
          <p:nvPr/>
        </p:nvSpPr>
        <p:spPr>
          <a:xfrm>
            <a:off x="304800" y="6279420"/>
            <a:ext cx="85344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1) http://en.wikipedia.org/wiki/Hoover_Dam	       2) http://en.wikipedia.org/wiki/Bonneville_Dam</a:t>
            </a:r>
          </a:p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3) www.asce.org/People-and-Projects/Projects/Landmarks/Bonneville-Dam,-Columbia-River-System/</a:t>
            </a:r>
          </a:p>
        </p:txBody>
      </p:sp>
      <p:sp>
        <p:nvSpPr>
          <p:cNvPr id="42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Repeating that calculation for hydroelectric dams:</a:t>
            </a:r>
          </a:p>
        </p:txBody>
      </p:sp>
      <p:sp>
        <p:nvSpPr>
          <p:cNvPr id="424" name="Rectangle 3"/>
          <p:cNvSpPr txBox="1">
            <a:spLocks noGrp="1"/>
          </p:cNvSpPr>
          <p:nvPr>
            <p:ph type="body" idx="1"/>
          </p:nvPr>
        </p:nvSpPr>
        <p:spPr>
          <a:xfrm>
            <a:off x="203200" y="685800"/>
            <a:ext cx="8849511" cy="6096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There really isn't a "typical" dam – designs vary too much by location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But we can use data from two large U.S. hydroelectric dams:</a:t>
            </a:r>
          </a:p>
          <a:p>
            <a:pPr>
              <a:tabLst>
                <a:tab pos="444500" algn="l"/>
                <a:tab pos="901700" algn="l"/>
              </a:tabLst>
              <a:defRPr sz="12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Hoover Dam</a:t>
            </a:r>
            <a:r>
              <a:rPr b="0">
                <a:solidFill>
                  <a:srgbClr val="FFFFFF"/>
                </a:solidFill>
              </a:rPr>
              <a:t>: 3.25 million yd</a:t>
            </a:r>
            <a:r>
              <a:rPr b="0" baseline="30000">
                <a:solidFill>
                  <a:srgbClr val="FFFFFF"/>
                </a:solidFill>
              </a:rPr>
              <a:t>3</a:t>
            </a:r>
            <a:r>
              <a:rPr b="0">
                <a:solidFill>
                  <a:srgbClr val="FFFFFF"/>
                </a:solidFill>
              </a:rPr>
              <a:t> concrete /  2.8 GW power capacity </a:t>
            </a:r>
            <a:r>
              <a:rPr b="0" baseline="30000">
                <a:solidFill>
                  <a:srgbClr val="FFFFFF"/>
                </a:solidFill>
              </a:rPr>
              <a:t>1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 b="0" baseline="30000">
              <a:solidFill>
                <a:srgbClr val="FFFFFF"/>
              </a:solidFill>
            </a:endParaRPr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(3.25x10</a:t>
            </a:r>
            <a:r>
              <a:rPr baseline="30000"/>
              <a:t>6</a:t>
            </a:r>
            <a:r>
              <a:t> yd</a:t>
            </a:r>
            <a:r>
              <a:rPr baseline="30000"/>
              <a:t>3</a:t>
            </a:r>
            <a:r>
              <a:t> Concrete)(1.9 tons/yd</a:t>
            </a:r>
            <a:r>
              <a:rPr baseline="30000"/>
              <a:t>3</a:t>
            </a:r>
            <a:r>
              <a:t>)(11%) =&gt; 679,000 tons </a:t>
            </a:r>
            <a:r>
              <a:rPr b="1">
                <a:solidFill>
                  <a:srgbClr val="A6A6A6"/>
                </a:solidFill>
              </a:rPr>
              <a:t>Portland cement </a:t>
            </a:r>
          </a:p>
          <a:p>
            <a:pPr>
              <a:tabLst>
                <a:tab pos="444500" algn="l"/>
                <a:tab pos="901700" algn="l"/>
              </a:tabLst>
              <a:defRPr sz="800" b="1">
                <a:solidFill>
                  <a:srgbClr val="A6A6A6"/>
                </a:solidFill>
                <a:latin typeface="+mn-lt"/>
                <a:ea typeface="+mn-ea"/>
                <a:cs typeface="+mn-cs"/>
                <a:sym typeface="Arial"/>
              </a:defRPr>
            </a:pPr>
            <a:endParaRPr b="1">
              <a:solidFill>
                <a:srgbClr val="A6A6A6"/>
              </a:solidFill>
            </a:endParaRPr>
          </a:p>
          <a:p>
            <a:pPr>
              <a:tabLst>
                <a:tab pos="444500" algn="l"/>
                <a:tab pos="901700" algn="l"/>
              </a:tabLst>
              <a:defRPr sz="1800" b="1">
                <a:solidFill>
                  <a:srgbClr val="A6A6A6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b="0">
                <a:solidFill>
                  <a:srgbClr val="FFFFFF"/>
                </a:solidFill>
              </a:rPr>
              <a:t>=&gt; </a:t>
            </a:r>
            <a:r>
              <a:rPr b="0">
                <a:solidFill>
                  <a:srgbClr val="FFCC00"/>
                </a:solidFill>
              </a:rPr>
              <a:t>0.24 tons Portland cement / kW</a:t>
            </a:r>
          </a:p>
          <a:p>
            <a:pPr>
              <a:tabLst>
                <a:tab pos="444500" algn="l"/>
                <a:tab pos="901700" algn="l"/>
              </a:tabLst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b="0">
              <a:solidFill>
                <a:srgbClr val="FFCC00"/>
              </a:solidFill>
            </a:endParaRPr>
          </a:p>
          <a:p>
            <a:pPr>
              <a:tabLst>
                <a:tab pos="444500" algn="l"/>
                <a:tab pos="9017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Bonneville Dam</a:t>
            </a:r>
            <a:r>
              <a:rPr b="0">
                <a:solidFill>
                  <a:srgbClr val="FFFFFF"/>
                </a:solidFill>
              </a:rPr>
              <a:t>: 750,000 yd</a:t>
            </a:r>
            <a:r>
              <a:rPr b="0" baseline="30000">
                <a:solidFill>
                  <a:srgbClr val="FFFFFF"/>
                </a:solidFill>
              </a:rPr>
              <a:t>3</a:t>
            </a:r>
            <a:r>
              <a:rPr b="0">
                <a:solidFill>
                  <a:srgbClr val="FFFFFF"/>
                </a:solidFill>
              </a:rPr>
              <a:t> concrete / 1.189 GW power capacity </a:t>
            </a:r>
            <a:r>
              <a:rPr b="0" baseline="30000">
                <a:solidFill>
                  <a:srgbClr val="FFFFFF"/>
                </a:solidFill>
              </a:rPr>
              <a:t>2, 3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 b="0" baseline="30000">
              <a:solidFill>
                <a:srgbClr val="FFFFFF"/>
              </a:solidFill>
            </a:endParaRPr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(7.5x10</a:t>
            </a:r>
            <a:r>
              <a:rPr baseline="30000"/>
              <a:t>5</a:t>
            </a:r>
            <a:r>
              <a:t> yd</a:t>
            </a:r>
            <a:r>
              <a:rPr baseline="30000"/>
              <a:t>3</a:t>
            </a:r>
            <a:r>
              <a:t> Concrete)(1.9 tons/yd</a:t>
            </a:r>
            <a:r>
              <a:rPr baseline="30000"/>
              <a:t>3</a:t>
            </a:r>
            <a:r>
              <a:t>)(11%) =&gt; 157,000 tons </a:t>
            </a:r>
            <a:r>
              <a:rPr b="1">
                <a:solidFill>
                  <a:srgbClr val="A6A6A6"/>
                </a:solidFill>
              </a:rPr>
              <a:t>Portland cement </a:t>
            </a:r>
          </a:p>
          <a:p>
            <a:pPr>
              <a:tabLst>
                <a:tab pos="444500" algn="l"/>
                <a:tab pos="901700" algn="l"/>
              </a:tabLst>
              <a:defRPr sz="800" b="1">
                <a:solidFill>
                  <a:srgbClr val="A6A6A6"/>
                </a:solidFill>
                <a:latin typeface="+mn-lt"/>
                <a:ea typeface="+mn-ea"/>
                <a:cs typeface="+mn-cs"/>
                <a:sym typeface="Arial"/>
              </a:defRPr>
            </a:pPr>
            <a:endParaRPr b="1">
              <a:solidFill>
                <a:srgbClr val="A6A6A6"/>
              </a:solidFill>
            </a:endParaRPr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=&gt; </a:t>
            </a:r>
            <a:r>
              <a:rPr>
                <a:solidFill>
                  <a:srgbClr val="FFCC00"/>
                </a:solidFill>
              </a:rPr>
              <a:t>0.13 tons Portland cement / kW</a:t>
            </a:r>
          </a:p>
          <a:p>
            <a:pPr>
              <a:tabLst>
                <a:tab pos="444500" algn="l"/>
                <a:tab pos="901700" algn="l"/>
              </a:tabLst>
              <a:defRPr sz="12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CC00"/>
              </a:solidFill>
            </a:endParaRPr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Average is 0.185 tons Portland cement / kW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And given hydroelectric dam lifetimes of ~ 100 years, this translates into:</a:t>
            </a:r>
          </a:p>
          <a:p>
            <a:pPr>
              <a:tabLst>
                <a:tab pos="444500" algn="l"/>
                <a:tab pos="9017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= </a:t>
            </a:r>
            <a:r>
              <a:rPr b="1">
                <a:solidFill>
                  <a:srgbClr val="FBC901"/>
                </a:solidFill>
              </a:rPr>
              <a:t>0.0013 tons </a:t>
            </a:r>
            <a:r>
              <a:rPr b="1">
                <a:solidFill>
                  <a:srgbClr val="A6A6A6"/>
                </a:solidFill>
              </a:rPr>
              <a:t>Portland cement </a:t>
            </a:r>
            <a:r>
              <a:rPr b="1">
                <a:solidFill>
                  <a:srgbClr val="FBC901"/>
                </a:solidFill>
              </a:rPr>
              <a:t>/ kW-yr for a hydroelectric plant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27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Finally, using those ratios to calculate carbon footprints:</a:t>
            </a:r>
          </a:p>
        </p:txBody>
      </p:sp>
      <p:sp>
        <p:nvSpPr>
          <p:cNvPr id="42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50388"/>
            <a:ext cx="8788400" cy="5602812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From my note set on </a:t>
            </a:r>
            <a:r>
              <a:rPr b="1"/>
              <a:t>U.S. Power Production &amp; Consumption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Average total U.S. power is ~ ½ Tera-Watt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2016, nuclear plants produced 19.7% of that power =&gt; 9.8 x 10</a:t>
            </a:r>
            <a:r>
              <a:rPr baseline="30000"/>
              <a:t>7</a:t>
            </a:r>
            <a:r>
              <a:t> kW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with </a:t>
            </a:r>
            <a:r>
              <a:rPr>
                <a:solidFill>
                  <a:srgbClr val="FBC901"/>
                </a:solidFill>
              </a:rPr>
              <a:t>0.0012 tons </a:t>
            </a:r>
            <a:r>
              <a:rPr>
                <a:solidFill>
                  <a:srgbClr val="A6A6A6"/>
                </a:solidFill>
              </a:rPr>
              <a:t>Portland cement </a:t>
            </a:r>
            <a:r>
              <a:rPr>
                <a:solidFill>
                  <a:srgbClr val="FBC901"/>
                </a:solidFill>
              </a:rPr>
              <a:t>/ kW-yr for a nuclear plant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BC901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that translates into 117,600 tons </a:t>
            </a:r>
            <a:r>
              <a:rPr b="1">
                <a:solidFill>
                  <a:srgbClr val="A6A6A6"/>
                </a:solidFill>
              </a:rPr>
              <a:t>Portland cement </a:t>
            </a:r>
            <a:r>
              <a:t>/ yr, and thus: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 b="1">
                <a:solidFill>
                  <a:srgbClr val="FBC901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BC90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>
                <a:solidFill>
                  <a:srgbClr val="FFCC00"/>
                </a:solidFill>
              </a:rPr>
              <a:t>Total U.S. nuclear footprint = 52,920 tons of CO</a:t>
            </a:r>
            <a:r>
              <a:rPr baseline="-25000">
                <a:solidFill>
                  <a:srgbClr val="FFCC00"/>
                </a:solidFill>
              </a:rPr>
              <a:t>2</a:t>
            </a:r>
            <a:r>
              <a:rPr>
                <a:solidFill>
                  <a:srgbClr val="FFCC00"/>
                </a:solidFill>
              </a:rPr>
              <a:t> equivalent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FFFF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2016 hydroelectric dams produced 6.3% of that power =&gt; 3.1 x 10</a:t>
            </a:r>
            <a:r>
              <a:rPr baseline="30000"/>
              <a:t>7</a:t>
            </a:r>
            <a:r>
              <a:t> kW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with </a:t>
            </a:r>
            <a:r>
              <a:rPr>
                <a:solidFill>
                  <a:srgbClr val="FBC901"/>
                </a:solidFill>
              </a:rPr>
              <a:t>0.0013 tons </a:t>
            </a:r>
            <a:r>
              <a:rPr>
                <a:solidFill>
                  <a:srgbClr val="A6A6A6"/>
                </a:solidFill>
              </a:rPr>
              <a:t>Portland cement </a:t>
            </a:r>
            <a:r>
              <a:rPr>
                <a:solidFill>
                  <a:srgbClr val="FBC901"/>
                </a:solidFill>
              </a:rPr>
              <a:t>/ kW-yr for a hydroelectric plant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BC901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that translates into 40,300 tons </a:t>
            </a:r>
            <a:r>
              <a:rPr b="1">
                <a:solidFill>
                  <a:srgbClr val="A6A6A6"/>
                </a:solidFill>
              </a:rPr>
              <a:t>Portland cement </a:t>
            </a:r>
            <a:r>
              <a:t>/ yr, and thus: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 b="1">
                <a:solidFill>
                  <a:srgbClr val="FBC901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BC90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>
                <a:solidFill>
                  <a:srgbClr val="FFCC00"/>
                </a:solidFill>
              </a:rPr>
              <a:t>Total U.S. hydro footprint = 18,135 tons of CO</a:t>
            </a:r>
            <a:r>
              <a:rPr baseline="-25000">
                <a:solidFill>
                  <a:srgbClr val="FFCC00"/>
                </a:solidFill>
              </a:rPr>
              <a:t>2</a:t>
            </a:r>
            <a:r>
              <a:rPr>
                <a:solidFill>
                  <a:srgbClr val="FFCC00"/>
                </a:solidFill>
              </a:rPr>
              <a:t> equivalent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791200"/>
          </a:xfrm>
          <a:prstGeom prst="rect">
            <a:avLst/>
          </a:prstGeom>
        </p:spPr>
        <p:txBody>
          <a:bodyPr/>
          <a:lstStyle/>
          <a:p>
            <a:pPr defTabSz="868680"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Do this by temporarily assuming that: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- Sunlight is all one color = </a:t>
            </a:r>
            <a:r>
              <a:rPr b="1">
                <a:solidFill>
                  <a:srgbClr val="FFCC00"/>
                </a:solidFill>
              </a:rPr>
              <a:t>color</a:t>
            </a:r>
            <a:r>
              <a:rPr b="1" baseline="-25999">
                <a:solidFill>
                  <a:srgbClr val="FFCC00"/>
                </a:solidFill>
              </a:rPr>
              <a:t>sunlight</a:t>
            </a:r>
            <a:endParaRPr b="1">
              <a:solidFill>
                <a:srgbClr val="FFCC00"/>
              </a:solidFill>
            </a:endParaRP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="1">
              <a:solidFill>
                <a:srgbClr val="FFCC00"/>
              </a:solidFill>
            </a:endParaRP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- IR radiation emitted by earth is all one color = </a:t>
            </a:r>
            <a:r>
              <a:rPr b="1">
                <a:solidFill>
                  <a:srgbClr val="FFCC00"/>
                </a:solidFill>
              </a:rPr>
              <a:t>color</a:t>
            </a:r>
            <a:r>
              <a:rPr b="1" baseline="-25999">
                <a:solidFill>
                  <a:srgbClr val="FFCC00"/>
                </a:solidFill>
              </a:rPr>
              <a:t>earthlight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="1" baseline="-25999">
              <a:solidFill>
                <a:srgbClr val="FFCC00"/>
              </a:solidFill>
            </a:endParaRP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- There is only one really important greenhouse gas = </a:t>
            </a:r>
            <a:r>
              <a:rPr b="1">
                <a:solidFill>
                  <a:srgbClr val="FFCC00"/>
                </a:solidFill>
              </a:rPr>
              <a:t>gas</a:t>
            </a:r>
            <a:r>
              <a:rPr>
                <a:solidFill>
                  <a:srgbClr val="FFCC00"/>
                </a:solidFill>
              </a:rPr>
              <a:t> 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CC00"/>
              </a:solidFill>
            </a:endParaRPr>
          </a:p>
          <a:p>
            <a:pPr defTabSz="868680"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We then need to know: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- Gas's light absorbance (per molecule or mass) at color</a:t>
            </a:r>
            <a:r>
              <a:rPr baseline="-25999"/>
              <a:t>sunlight</a:t>
            </a:r>
            <a:r>
              <a:t> = </a:t>
            </a:r>
            <a:r>
              <a:rPr b="1">
                <a:solidFill>
                  <a:srgbClr val="FFCC00"/>
                </a:solidFill>
              </a:rPr>
              <a:t>Absorb</a:t>
            </a:r>
            <a:r>
              <a:rPr b="1" baseline="-25999">
                <a:solidFill>
                  <a:srgbClr val="FFCC00"/>
                </a:solidFill>
              </a:rPr>
              <a:t>sunlight</a:t>
            </a:r>
            <a:endParaRPr b="1">
              <a:solidFill>
                <a:srgbClr val="FFCC00"/>
              </a:solidFill>
            </a:endParaRP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="1">
              <a:solidFill>
                <a:srgbClr val="FFCC00"/>
              </a:solidFill>
            </a:endParaRP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- Gas's light absorbance (per molecule or mass) at color</a:t>
            </a:r>
            <a:r>
              <a:rPr baseline="-25999"/>
              <a:t>earthlight</a:t>
            </a:r>
            <a:r>
              <a:t> = </a:t>
            </a:r>
            <a:r>
              <a:rPr b="1">
                <a:solidFill>
                  <a:srgbClr val="FFCC00"/>
                </a:solidFill>
              </a:rPr>
              <a:t>Absorb</a:t>
            </a:r>
            <a:r>
              <a:rPr b="1" baseline="-25999">
                <a:solidFill>
                  <a:srgbClr val="FFCC00"/>
                </a:solidFill>
              </a:rPr>
              <a:t>earthlight</a:t>
            </a:r>
            <a:endParaRPr b="1">
              <a:solidFill>
                <a:srgbClr val="FFCC00"/>
              </a:solidFill>
            </a:endParaRPr>
          </a:p>
          <a:p>
            <a:pPr defTabSz="868680"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="1">
              <a:solidFill>
                <a:srgbClr val="FFCC00"/>
              </a:solidFill>
            </a:endParaRP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- Plus the concentration of that gas in the atmosphere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Which ought to be proportional to: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(Rate of gas introduction) x (Average gas lifetime in atmosphere)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That is:  </a:t>
            </a:r>
            <a:r>
              <a:rPr b="1">
                <a:solidFill>
                  <a:srgbClr val="FFCC00"/>
                </a:solidFill>
              </a:rPr>
              <a:t>Concentration</a:t>
            </a:r>
            <a:r>
              <a:rPr b="1" baseline="-25999">
                <a:solidFill>
                  <a:srgbClr val="FFCC00"/>
                </a:solidFill>
              </a:rPr>
              <a:t>gas</a:t>
            </a:r>
            <a:r>
              <a:rPr b="1">
                <a:solidFill>
                  <a:srgbClr val="FFCC00"/>
                </a:solidFill>
              </a:rPr>
              <a:t> = C1 x Rate</a:t>
            </a:r>
            <a:r>
              <a:rPr b="1" baseline="-25999">
                <a:solidFill>
                  <a:srgbClr val="FFCC00"/>
                </a:solidFill>
              </a:rPr>
              <a:t>added</a:t>
            </a:r>
            <a:r>
              <a:rPr b="1">
                <a:solidFill>
                  <a:srgbClr val="FFCC00"/>
                </a:solidFill>
              </a:rPr>
              <a:t> x Lifetime</a:t>
            </a:r>
          </a:p>
        </p:txBody>
      </p:sp>
      <p:sp>
        <p:nvSpPr>
          <p:cNvPr id="13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To clarify our model, simplify our model: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839200" cy="457200"/>
          </a:xfrm>
          <a:prstGeom prst="rect">
            <a:avLst/>
          </a:prstGeom>
        </p:spPr>
        <p:txBody>
          <a:bodyPr/>
          <a:lstStyle/>
          <a:p>
            <a:r>
              <a:t>Comparing carbon footprint of different types of existing U.S. power plants:</a:t>
            </a:r>
          </a:p>
        </p:txBody>
      </p:sp>
      <p:sp>
        <p:nvSpPr>
          <p:cNvPr id="431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660400"/>
            <a:ext cx="9067800" cy="6172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905255">
              <a:tabLst>
                <a:tab pos="431800" algn="l"/>
                <a:tab pos="889000" algn="l"/>
                <a:tab pos="1346200" algn="l"/>
              </a:tabLst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In </a:t>
            </a:r>
            <a:r>
              <a:rPr b="1"/>
              <a:t>Where Do We Go from Here?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 analysis of carbon tax impact, I found: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494" b="1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584"/>
              <a:t>Conventional Coal =&gt; 0.001 metric tonne CO</a:t>
            </a:r>
            <a:r>
              <a:rPr sz="1584" baseline="-25191"/>
              <a:t>2</a:t>
            </a:r>
            <a:r>
              <a:rPr sz="1584"/>
              <a:t> eq. / kW-hr =&gt; 9.6 ton CO</a:t>
            </a:r>
            <a:r>
              <a:rPr sz="1584" baseline="-25191"/>
              <a:t>2</a:t>
            </a:r>
            <a:r>
              <a:rPr sz="1584"/>
              <a:t> eq. / kW-yr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396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84"/>
          </a:p>
          <a:p>
            <a:pPr defTabSz="905255">
              <a:spcBef>
                <a:spcPts val="300"/>
              </a:spcBef>
              <a:tabLst>
                <a:tab pos="431800" algn="l"/>
                <a:tab pos="889000" algn="l"/>
                <a:tab pos="1346200" algn="l"/>
              </a:tabLst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OCGT Natural Gas =&gt;  0.0007 metric tonne CO</a:t>
            </a:r>
            <a:r>
              <a:rPr baseline="-25191"/>
              <a:t>2</a:t>
            </a:r>
            <a:r>
              <a:t> eq. / kW-hr =&gt; 6.7 ton CO</a:t>
            </a:r>
            <a:r>
              <a:rPr baseline="-25191"/>
              <a:t>2</a:t>
            </a:r>
            <a:r>
              <a:t> eq. / kW-yr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396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905255">
              <a:spcBef>
                <a:spcPts val="300"/>
              </a:spcBef>
              <a:tabLst>
                <a:tab pos="431800" algn="l"/>
                <a:tab pos="889000" algn="l"/>
                <a:tab pos="1346200" algn="l"/>
              </a:tabLst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CCGT Natural Gas =&gt; 0.00045 metric tonne CO</a:t>
            </a:r>
            <a:r>
              <a:rPr baseline="-25191"/>
              <a:t>2</a:t>
            </a:r>
            <a:r>
              <a:t> eq. / kW-hr =&gt; 4.3 ton CO</a:t>
            </a:r>
            <a:r>
              <a:rPr baseline="-25191"/>
              <a:t>2</a:t>
            </a:r>
            <a:r>
              <a:t> eq. / kW-yr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089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In 2016 </a:t>
            </a:r>
            <a:r>
              <a:rPr b="1">
                <a:solidFill>
                  <a:srgbClr val="FBC901"/>
                </a:solidFill>
              </a:rPr>
              <a:t>COAL</a:t>
            </a:r>
            <a:r>
              <a:t> provided 30.4% of U.S. power  =&gt; 1.52 x 10</a:t>
            </a:r>
            <a:r>
              <a:rPr baseline="29979"/>
              <a:t>8</a:t>
            </a:r>
            <a:r>
              <a:t> kW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49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1584"/>
              <a:t>Carbon footprint = (1.52 x10</a:t>
            </a:r>
            <a:r>
              <a:rPr sz="1584" baseline="29979"/>
              <a:t>8</a:t>
            </a:r>
            <a:r>
              <a:rPr sz="1584"/>
              <a:t> kW)(9.6 ton/kW-yr) = 1.5 x 10</a:t>
            </a:r>
            <a:r>
              <a:rPr sz="1584" baseline="29979"/>
              <a:t>9</a:t>
            </a:r>
            <a:r>
              <a:rPr sz="1584"/>
              <a:t> tons CO</a:t>
            </a:r>
            <a:r>
              <a:rPr sz="1584" baseline="-25191"/>
              <a:t>2 </a:t>
            </a:r>
            <a:r>
              <a:rPr sz="1584"/>
              <a:t>/ yr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297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84"/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 sz="1782" b="1">
                <a:solidFill>
                  <a:srgbClr val="FBC901"/>
                </a:solidFill>
              </a:rPr>
              <a:t>= 28,300 times Nuclear's current carbon footprint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494" b="1">
                <a:solidFill>
                  <a:srgbClr val="FBC901"/>
                </a:solidFill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782" b="1">
              <a:solidFill>
                <a:srgbClr val="FBC901"/>
              </a:solidFill>
            </a:endParaRP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782" b="1">
                <a:solidFill>
                  <a:srgbClr val="FBC901"/>
                </a:solidFill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= 82,700 times Hydro's current carbon footprint</a:t>
            </a:r>
            <a:endParaRPr sz="1584"/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188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84"/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In 2016 </a:t>
            </a:r>
            <a:r>
              <a:rPr b="1">
                <a:solidFill>
                  <a:srgbClr val="FBC901"/>
                </a:solidFill>
              </a:rPr>
              <a:t>NATURAL GAS </a:t>
            </a:r>
            <a:r>
              <a:t>provided 33.8% of U.S. power =&gt; 1.69 x 10</a:t>
            </a:r>
            <a:r>
              <a:rPr baseline="29979"/>
              <a:t>8</a:t>
            </a:r>
            <a:r>
              <a:t> kW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693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584"/>
              <a:t>Which, if it were produced using half OCGT and half CCGT, would represent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59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84"/>
          </a:p>
          <a:p>
            <a:pPr defTabSz="905255">
              <a:spcBef>
                <a:spcPts val="300"/>
              </a:spcBef>
              <a:tabLst>
                <a:tab pos="431800" algn="l"/>
                <a:tab pos="889000" algn="l"/>
                <a:tab pos="1346200" algn="l"/>
              </a:tabLst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Carbon footprint = (1.69 x10</a:t>
            </a:r>
            <a:r>
              <a:rPr baseline="29979"/>
              <a:t>8</a:t>
            </a:r>
            <a:r>
              <a:t> kW)(5.5 ton/kW-yr) = 9.3 x 10</a:t>
            </a:r>
            <a:r>
              <a:rPr baseline="29979"/>
              <a:t>8</a:t>
            </a:r>
            <a:r>
              <a:t> tons CO</a:t>
            </a:r>
            <a:r>
              <a:rPr baseline="-25191"/>
              <a:t>2 </a:t>
            </a:r>
            <a:r>
              <a:t>/ yr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594" b="1">
                <a:solidFill>
                  <a:srgbClr val="FBC901"/>
                </a:solidFill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584" b="1">
                <a:solidFill>
                  <a:srgbClr val="FBC901"/>
                </a:solidFill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 sz="1782"/>
              <a:t>= 17,600 times Nuclear's current carbon footprint</a:t>
            </a:r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297" b="1">
                <a:solidFill>
                  <a:srgbClr val="FBC901"/>
                </a:solidFill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782"/>
          </a:p>
          <a:p>
            <a:pPr defTabSz="905255">
              <a:tabLst>
                <a:tab pos="431800" algn="l"/>
                <a:tab pos="889000" algn="l"/>
                <a:tab pos="1346200" algn="l"/>
              </a:tabLst>
              <a:defRPr sz="1782" b="1">
                <a:solidFill>
                  <a:srgbClr val="FBC901"/>
                </a:solidFill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= 51,300 times Hydro's current carbon footprint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34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Comparing carbon footprint for each kW-hour of power you consume:</a:t>
            </a:r>
          </a:p>
        </p:txBody>
      </p:sp>
      <p:sp>
        <p:nvSpPr>
          <p:cNvPr id="435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838200"/>
            <a:ext cx="9067800" cy="51816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From top of preceding page, converting kW-yr to kW-h, and ton to kg:</a:t>
            </a:r>
          </a:p>
          <a:p>
            <a:pPr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9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Conventional Coal Power:	9.6 ton CO</a:t>
            </a:r>
            <a:r>
              <a:rPr sz="1600" baseline="-25000"/>
              <a:t>2</a:t>
            </a:r>
            <a:r>
              <a:rPr sz="1600"/>
              <a:t> eq. / kW-yr=&gt;	0.99 kg CO</a:t>
            </a:r>
            <a:r>
              <a:rPr sz="1600" baseline="-25000"/>
              <a:t>2</a:t>
            </a:r>
            <a:r>
              <a:rPr sz="1600"/>
              <a:t> eq. / kW-hr</a:t>
            </a:r>
          </a:p>
          <a:p>
            <a:pPr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OCGT Natural Gas Power:	6.7 ton CO</a:t>
            </a:r>
            <a:r>
              <a:rPr baseline="-25000"/>
              <a:t>2</a:t>
            </a:r>
            <a:r>
              <a:t> eq. / kW-yr =&gt;	0.69 kg CO</a:t>
            </a:r>
            <a:r>
              <a:rPr baseline="-25000"/>
              <a:t>2</a:t>
            </a:r>
            <a:r>
              <a:t> eq. / kW-hr</a:t>
            </a:r>
          </a:p>
          <a:p>
            <a:pPr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CCGT Natural Gas Power:	4.3 ton CO</a:t>
            </a:r>
            <a:r>
              <a:rPr baseline="-25000"/>
              <a:t>2</a:t>
            </a:r>
            <a:r>
              <a:t> eq. / kW-yr =&gt;	0.44 kg CO</a:t>
            </a:r>
            <a:r>
              <a:rPr baseline="-25000"/>
              <a:t>2</a:t>
            </a:r>
            <a:r>
              <a:t> eq. / kW-hr</a:t>
            </a:r>
          </a:p>
          <a:p>
            <a:pPr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From two pages ago, converting GW-yr to kW-h, and ton to kg:</a:t>
            </a:r>
          </a:p>
          <a:p>
            <a:pPr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Nuclear Power:	 52,920 ton CO</a:t>
            </a:r>
            <a:r>
              <a:rPr baseline="-25000"/>
              <a:t>2</a:t>
            </a:r>
            <a:r>
              <a:t> eq. / 98 GW-yr =&gt; 	0.000055 kg CO</a:t>
            </a:r>
            <a:r>
              <a:rPr baseline="-25000"/>
              <a:t>2</a:t>
            </a:r>
            <a:r>
              <a:t> eq. / kW-hr</a:t>
            </a:r>
          </a:p>
          <a:p>
            <a:pPr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Hydro Power:	18,135 ton CO</a:t>
            </a:r>
            <a:r>
              <a:rPr baseline="-25000"/>
              <a:t>2</a:t>
            </a:r>
            <a:r>
              <a:t> eq. / 31 GW-yr =&gt; 	0.000061 kg CO</a:t>
            </a:r>
            <a:r>
              <a:rPr baseline="-25000"/>
              <a:t>2</a:t>
            </a:r>
            <a:r>
              <a:t> eq. / kW-hr</a:t>
            </a:r>
          </a:p>
          <a:p>
            <a:pPr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Nuclear's carbon footprint / kW-hr is ~ 10,000 lower than for fossil fuels</a:t>
            </a:r>
          </a:p>
          <a:p>
            <a:pPr algn="ctr"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1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  <a:tab pos="2286000" algn="l"/>
                <a:tab pos="3086100" algn="l"/>
                <a:tab pos="5943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Hydro's carbon footprint / kW-hr is ~ 10,000 lower than for fossil fuels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How can this be, given nuclear and hydro's "heavy" use of concrete?</a:t>
            </a:r>
          </a:p>
        </p:txBody>
      </p:sp>
      <p:sp>
        <p:nvSpPr>
          <p:cNvPr id="438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762000"/>
            <a:ext cx="9067800" cy="62484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Their concrete keeps them producing power for a VERY LONG time (40 yrs / 100 yrs)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And they use only a VERY SMALL fraction of our total 86 million tons of cement / yr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 nuclear plant requires </a:t>
            </a:r>
            <a:r>
              <a:rPr>
                <a:solidFill>
                  <a:srgbClr val="FBC901"/>
                </a:solidFill>
              </a:rPr>
              <a:t>0.0012 tons </a:t>
            </a:r>
            <a:r>
              <a:rPr>
                <a:solidFill>
                  <a:srgbClr val="A6A6A6"/>
                </a:solidFill>
              </a:rPr>
              <a:t>Portland cement </a:t>
            </a:r>
            <a:r>
              <a:rPr>
                <a:solidFill>
                  <a:srgbClr val="FBC901"/>
                </a:solidFill>
              </a:rPr>
              <a:t>/ kW-yr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 b="1">
                <a:solidFill>
                  <a:srgbClr val="FBC901"/>
                </a:solidFill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BC901"/>
              </a:solidFill>
            </a:endParaRP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BC90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0">
                <a:solidFill>
                  <a:srgbClr val="FFFFFF"/>
                </a:solidFill>
              </a:rPr>
              <a:t>Now producing 19.7% of the U.S.'s ½ Tera-watt, nuclear thus requires: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 b="0">
              <a:solidFill>
                <a:srgbClr val="FFFFFF"/>
              </a:solidFill>
            </a:endParaRP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=&gt; (0.0012 cement/kw-yr)(19.7%)(0.5x10</a:t>
            </a:r>
            <a:r>
              <a:rPr baseline="30000"/>
              <a:t>9</a:t>
            </a:r>
            <a:r>
              <a:t>kW) = 118,200 tons cement / yr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= 0.14% of total U.S. </a:t>
            </a:r>
            <a:r>
              <a:rPr>
                <a:solidFill>
                  <a:srgbClr val="A6A6A6"/>
                </a:solidFill>
              </a:rPr>
              <a:t>Portland cement </a:t>
            </a:r>
            <a:r>
              <a:t>production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</a:t>
            </a:r>
            <a:r>
              <a:rPr>
                <a:solidFill>
                  <a:srgbClr val="FFCC00"/>
                </a:solidFill>
              </a:rPr>
              <a:t>=&gt; Only 0.71% if we produced </a:t>
            </a:r>
            <a:r>
              <a:rPr b="1">
                <a:solidFill>
                  <a:srgbClr val="FFCC00"/>
                </a:solidFill>
              </a:rPr>
              <a:t>ALL OF OUR POWER </a:t>
            </a:r>
            <a:r>
              <a:rPr>
                <a:solidFill>
                  <a:srgbClr val="FFCC00"/>
                </a:solidFill>
              </a:rPr>
              <a:t>via nuclear!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CC00"/>
              </a:solidFill>
            </a:endParaRP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 hydroelectric dam requires </a:t>
            </a:r>
            <a:r>
              <a:rPr>
                <a:solidFill>
                  <a:srgbClr val="FBC901"/>
                </a:solidFill>
              </a:rPr>
              <a:t>0.0013 tons </a:t>
            </a:r>
            <a:r>
              <a:rPr>
                <a:solidFill>
                  <a:srgbClr val="A6A6A6"/>
                </a:solidFill>
              </a:rPr>
              <a:t>Portland cement </a:t>
            </a:r>
            <a:r>
              <a:rPr>
                <a:solidFill>
                  <a:srgbClr val="FBC901"/>
                </a:solidFill>
              </a:rPr>
              <a:t>/ kW-yr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 b="1">
                <a:solidFill>
                  <a:srgbClr val="FBC901"/>
                </a:solidFill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BC901"/>
              </a:solidFill>
            </a:endParaRP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BC90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0">
                <a:solidFill>
                  <a:srgbClr val="FFFFFF"/>
                </a:solidFill>
              </a:rPr>
              <a:t>Now producing 6.3% of the U.S.'s ½ Tera-watt, hydro thus requires: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 b="0">
              <a:solidFill>
                <a:srgbClr val="FFFFFF"/>
              </a:solidFill>
            </a:endParaRP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=&gt; (0.0013 cement/kw-yr)(6.3%)(0.5x10</a:t>
            </a:r>
            <a:r>
              <a:rPr baseline="30000"/>
              <a:t>9</a:t>
            </a:r>
            <a:r>
              <a:t>kW) = 40,950 tons cement / yr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= 0.047% of total U.S. </a:t>
            </a:r>
            <a:r>
              <a:rPr>
                <a:solidFill>
                  <a:srgbClr val="A6A6A6"/>
                </a:solidFill>
              </a:rPr>
              <a:t>Portland cement </a:t>
            </a:r>
            <a:r>
              <a:t>production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</a:t>
            </a:r>
            <a:r>
              <a:rPr>
                <a:solidFill>
                  <a:srgbClr val="FFCC00"/>
                </a:solidFill>
              </a:rPr>
              <a:t>=&gt; Only 0.76% if we produced </a:t>
            </a:r>
            <a:r>
              <a:rPr b="1">
                <a:solidFill>
                  <a:srgbClr val="FFCC00"/>
                </a:solidFill>
              </a:rPr>
              <a:t>ALL OF OUR POWER </a:t>
            </a:r>
            <a:r>
              <a:rPr>
                <a:solidFill>
                  <a:srgbClr val="FFCC00"/>
                </a:solidFill>
              </a:rPr>
              <a:t>via hydro!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41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Preceding was an example of </a:t>
            </a:r>
            <a:r>
              <a:rPr b="1">
                <a:solidFill>
                  <a:srgbClr val="FFCC00"/>
                </a:solidFill>
              </a:rPr>
              <a:t>life cycle analysis (LCA)</a:t>
            </a:r>
          </a:p>
        </p:txBody>
      </p:sp>
      <p:sp>
        <p:nvSpPr>
          <p:cNvPr id="44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Which sometimes reveals </a:t>
            </a:r>
            <a:r>
              <a:rPr b="1"/>
              <a:t>big differences </a:t>
            </a:r>
            <a:r>
              <a:t>between: 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FFFF"/>
                </a:solidFill>
              </a:rPr>
              <a:t>Ongoing (operational) carbon footprint vs. life-cycle carbon footprint 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FFFF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Life cycle analyses (LCA's) integrate in effects of </a:t>
            </a:r>
            <a:r>
              <a:rPr b="1"/>
              <a:t>all</a:t>
            </a:r>
            <a:r>
              <a:t> materials and processes used 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to manufacture </a:t>
            </a:r>
            <a:r>
              <a:rPr b="1"/>
              <a:t>and</a:t>
            </a:r>
            <a:r>
              <a:t> operate </a:t>
            </a:r>
            <a:r>
              <a:rPr b="1"/>
              <a:t>and</a:t>
            </a:r>
            <a:r>
              <a:t> decommission/dispose of that technology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Here it was suggested that zero carbon footprint of nuclear and hydro power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would, with full LCA, instead yield significant non-zero carbon footprint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CC00"/>
              </a:solidFill>
            </a:endParaRPr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But in this case I could rebut that suggestion based on only a little web browsing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Proving (once again) that for energy you can't believe all that you hear!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But principle is valid and lifecycle analyses CAN make a big difference!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4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LCA’s also raise doubts about another green technology: Electric Cars</a:t>
            </a:r>
          </a:p>
        </p:txBody>
      </p:sp>
      <p:sp>
        <p:nvSpPr>
          <p:cNvPr id="44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First LCA criticism: Their source of power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 electric car gets ITS power from a power plant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In the U.S. most of THAT power now comes from fossil fuel combustion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Coal plant power is actually </a:t>
            </a:r>
            <a:r>
              <a:rPr b="1"/>
              <a:t>dirtier</a:t>
            </a:r>
            <a:r>
              <a:t> than power from gasoline auto engines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Because we’ve been reducing auto emissions for half a century!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Result: Carbon footprint of gasoline burning cars can actually </a:t>
            </a:r>
          </a:p>
          <a:p>
            <a:pPr>
              <a:defRPr sz="5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r"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be LOWER than the carbon footprint of an electric car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“Won’t that change as we clean up our electric power system?”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Yes, for same reasons Si PV’s carbon footprint will also decrease! </a:t>
            </a:r>
          </a:p>
        </p:txBody>
      </p:sp>
      <p:pic>
        <p:nvPicPr>
          <p:cNvPr id="447" name="Picture 6" descr="Picture 6"/>
          <p:cNvPicPr>
            <a:picLocks noChangeAspect="1"/>
          </p:cNvPicPr>
          <p:nvPr/>
        </p:nvPicPr>
        <p:blipFill>
          <a:blip r:embed="rId2"/>
          <a:srcRect t="25979" b="22268"/>
          <a:stretch>
            <a:fillRect/>
          </a:stretch>
        </p:blipFill>
        <p:spPr>
          <a:xfrm>
            <a:off x="5867400" y="812799"/>
            <a:ext cx="2948578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Rectangle 5"/>
          <p:cNvSpPr txBox="1"/>
          <p:nvPr/>
        </p:nvSpPr>
        <p:spPr>
          <a:xfrm>
            <a:off x="304800" y="6279420"/>
            <a:ext cx="85344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Left photo: http://en.wikipedia.org/wiki/Salar_de_Atacama	</a:t>
            </a:r>
            <a:endParaRPr>
              <a:solidFill>
                <a:srgbClr val="E5FFFF"/>
              </a:solidFill>
            </a:endParaRPr>
          </a:p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Right photo: http://in.reuters.com/article/2013/02/19/drcongo-mining-idINDEE91I03520130219</a:t>
            </a:r>
          </a:p>
        </p:txBody>
      </p:sp>
      <p:sp>
        <p:nvSpPr>
          <p:cNvPr id="45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Second LCA criticism of electric cars:</a:t>
            </a:r>
          </a:p>
        </p:txBody>
      </p:sp>
      <p:sp>
        <p:nvSpPr>
          <p:cNvPr id="45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609600"/>
            <a:ext cx="8839200" cy="53340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Their batteries require huge masses of exotic metals</a:t>
            </a:r>
          </a:p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- Mined at great energy and pollution costs</a:t>
            </a:r>
          </a:p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- Refined at great energy and pollution costs</a:t>
            </a:r>
          </a:p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- Transported from worldwide sources (=&gt; more energy / carbon pollution)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World's largest source of </a:t>
            </a:r>
            <a:r>
              <a:rPr b="1"/>
              <a:t>lithium</a:t>
            </a:r>
            <a:r>
              <a:t>,		World's largest source of </a:t>
            </a:r>
            <a:r>
              <a:rPr b="1"/>
              <a:t>cobalt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deep in Chile's remote Altacama desert:		(main component of Li battery electrodes):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Salar de Altacama (dry lake)			Katanga, Democratic Republic of the Congo</a:t>
            </a:r>
          </a:p>
        </p:txBody>
      </p:sp>
      <p:pic>
        <p:nvPicPr>
          <p:cNvPr id="45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70132"/>
            <a:ext cx="3657600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57600"/>
            <a:ext cx="3457426" cy="245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5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839200" cy="5334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the press: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How environmentally friendly are electric cars?</a:t>
            </a:r>
          </a:p>
          <a:p>
            <a:pPr algn="ctr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>
                <a:solidFill>
                  <a:schemeClr val="accent1"/>
                </a:solidFill>
              </a:rPr>
              <a:t>(BBC News, 11 April 2013)</a:t>
            </a:r>
          </a:p>
          <a:p>
            <a:pPr algn="ctr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chemeClr val="accent1"/>
              </a:solidFill>
            </a:endParaRPr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Buyer beware: There are shades of greenness</a:t>
            </a:r>
          </a:p>
          <a:p>
            <a:pPr algn="ctr">
              <a:spcBef>
                <a:spcPts val="300"/>
              </a:spcBef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(New York Times, 26 January 2007)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From half million member international Institute of Electrical &amp; Electronic Engineers: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How green is my plug-in? </a:t>
            </a:r>
          </a:p>
          <a:p>
            <a:pPr algn="ctr">
              <a:spcBef>
                <a:spcPts val="300"/>
              </a:spcBef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(IEEE Spectrum - March 2009) </a:t>
            </a:r>
          </a:p>
          <a:p>
            <a:pPr algn="ctr">
              <a:defRPr sz="10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Speed bumps ahead for electric vehicle charging  </a:t>
            </a:r>
          </a:p>
          <a:p>
            <a:pPr algn="ctr">
              <a:spcBef>
                <a:spcPts val="300"/>
              </a:spcBef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(IEEE Spectrum Magazine - January 2010)</a:t>
            </a:r>
          </a:p>
          <a:p>
            <a:pPr algn="ctr">
              <a:defRPr sz="10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Unclean at any speed:</a:t>
            </a:r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Electric cars don’t solve the automobile's environmental problems</a:t>
            </a:r>
          </a:p>
          <a:p>
            <a:pPr algn="ctr">
              <a:spcBef>
                <a:spcPts val="300"/>
              </a:spcBef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(IEEE Spectrum Magazine - July 2013) </a:t>
            </a:r>
          </a:p>
        </p:txBody>
      </p:sp>
      <p:sp>
        <p:nvSpPr>
          <p:cNvPr id="457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With combined LCA issues leading to reports such as these: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685800"/>
            <a:ext cx="8534400" cy="5943600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Prepared by the U.S. National Academies of Science and Engineering:</a:t>
            </a:r>
          </a:p>
          <a:p>
            <a:pPr algn="ctr" defTabSz="868680">
              <a:defRPr sz="114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defRPr sz="171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Transitions to Alternative Transportation Technologies:</a:t>
            </a:r>
          </a:p>
          <a:p>
            <a:pPr algn="ctr" defTabSz="868680">
              <a:defRPr sz="475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defRPr sz="171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Plug-in Hybrid Electric Vehicles (2010)</a:t>
            </a:r>
          </a:p>
          <a:p>
            <a:pPr defTabSz="868680"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They studied alternative hybrid electric car designs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Which, to minimize carbon emissions, would use ONLY batteries for early miles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Thus more numerous </a:t>
            </a:r>
            <a:r>
              <a:rPr b="1"/>
              <a:t>short auto trips </a:t>
            </a:r>
            <a:r>
              <a:t>would use zero gasoline</a:t>
            </a:r>
          </a:p>
          <a:p>
            <a:pPr defTabSz="868680"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Alternate designs were designated: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PHEV-10 = Plug-in Hybrid Electric Vehicle – 10 initial miles on battery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PHEV-40 = Plug-in Hybrid Electric Vehicle – 40 initial miles on battery</a:t>
            </a:r>
          </a:p>
          <a:p>
            <a:pPr defTabSz="868680"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With other acronyms:  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HEV = Hybrid Electric Vehicle (non plug-in)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GHG = Green House Gas</a:t>
            </a:r>
          </a:p>
        </p:txBody>
      </p:sp>
      <p:sp>
        <p:nvSpPr>
          <p:cNvPr id="46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The most credible major study of electric cars I’ve found:</a:t>
            </a:r>
            <a:r>
              <a:rPr sz="2400"/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6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Conclusions of this national academies report:</a:t>
            </a:r>
          </a:p>
        </p:txBody>
      </p:sp>
      <p:sp>
        <p:nvSpPr>
          <p:cNvPr id="464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685800"/>
            <a:ext cx="88392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From "Results and Conclusions" chapter (page 33):</a:t>
            </a:r>
          </a:p>
          <a:p>
            <a:pPr marL="0" lvl="1" indent="620485">
              <a:spcBef>
                <a:spcPts val="300"/>
              </a:spcBef>
              <a:buSzTx/>
              <a:buNone/>
              <a:tabLst>
                <a:tab pos="444500" algn="l"/>
              </a:tabLst>
              <a:defRPr sz="1600" i="1">
                <a:effectLst/>
                <a:latin typeface="Tahotahomama (Body)"/>
                <a:ea typeface="Tahotahomama (Body)"/>
                <a:cs typeface="Tahotahomama (Body)"/>
                <a:sym typeface="Tahotahomama (Body)"/>
              </a:defRPr>
            </a:pPr>
            <a:endParaRPr lang="en-US" dirty="0"/>
          </a:p>
          <a:p>
            <a:pPr marL="574675" lvl="1" indent="0">
              <a:spcBef>
                <a:spcPts val="300"/>
              </a:spcBef>
              <a:buSzTx/>
              <a:buNone/>
              <a:tabLst>
                <a:tab pos="444500" algn="l"/>
              </a:tabLst>
              <a:defRPr sz="1600" i="1">
                <a:effectLst/>
                <a:latin typeface="Tahotahomama (Body)"/>
                <a:ea typeface="Tahotahomama (Body)"/>
                <a:cs typeface="Tahotahomama (Body)"/>
                <a:sym typeface="Tahotahomama (Body)"/>
              </a:defRPr>
            </a:pPr>
            <a:r>
              <a:rPr dirty="0">
                <a:solidFill>
                  <a:srgbClr val="FFCC00"/>
                </a:solidFill>
              </a:rPr>
              <a:t>PHEV-10s will emit less carbon dioxide than non-hybrid vehicles, but save little relative to HEVs after accounting for emissions at the generating stations that supply the electric power. </a:t>
            </a:r>
          </a:p>
          <a:p>
            <a:pPr marL="574675" lvl="1" indent="0">
              <a:buSzTx/>
              <a:buNone/>
              <a:tabLst>
                <a:tab pos="444500" algn="l"/>
              </a:tabLst>
              <a:defRPr sz="1000" i="1">
                <a:effectLst/>
                <a:latin typeface="Tahotahomama (Body)"/>
                <a:ea typeface="Tahotahomama (Body)"/>
                <a:cs typeface="Tahotahomama (Body)"/>
                <a:sym typeface="Tahotahomama (Body)"/>
              </a:defRPr>
            </a:pPr>
            <a:endParaRPr dirty="0">
              <a:solidFill>
                <a:srgbClr val="FFCC00"/>
              </a:solidFill>
            </a:endParaRPr>
          </a:p>
          <a:p>
            <a:pPr marL="574675" lvl="1" indent="0">
              <a:spcBef>
                <a:spcPts val="300"/>
              </a:spcBef>
              <a:buSzTx/>
              <a:buNone/>
              <a:tabLst>
                <a:tab pos="444500" algn="l"/>
              </a:tabLst>
              <a:defRPr sz="1600" i="1">
                <a:effectLst/>
                <a:latin typeface="Tahotahomama (Body)"/>
                <a:ea typeface="Tahotahomama (Body)"/>
                <a:cs typeface="Tahotahomama (Body)"/>
                <a:sym typeface="Tahotahomama (Body)"/>
              </a:defRPr>
            </a:pPr>
            <a:r>
              <a:rPr dirty="0"/>
              <a:t>PHEV-40s are more effective than PHEV-10s, </a:t>
            </a:r>
            <a:r>
              <a:rPr dirty="0">
                <a:solidFill>
                  <a:srgbClr val="FFCC00"/>
                </a:solidFill>
              </a:rPr>
              <a:t>but the GHG benefits are small unless the grid is decarbonized with renewable energy, nuclear plants, or fossil fuel fired plants equipped with carbon capture and storage systems </a:t>
            </a:r>
          </a:p>
          <a:p>
            <a:pPr marL="574675">
              <a:tabLst>
                <a:tab pos="444500" algn="l"/>
              </a:tabLst>
              <a:defRPr>
                <a:effectLst/>
                <a:latin typeface="Tahotahomama (Body)"/>
                <a:ea typeface="Tahotahomama (Body)"/>
                <a:cs typeface="Tahotahomama (Body)"/>
                <a:sym typeface="Tahotahomama (Body)"/>
              </a:defRPr>
            </a:pPr>
            <a:endParaRPr dirty="0">
              <a:solidFill>
                <a:srgbClr val="FFCC00"/>
              </a:solidFill>
            </a:endParaRPr>
          </a:p>
          <a:p>
            <a:pPr>
              <a:tabLst>
                <a:tab pos="4445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THAT IS: </a:t>
            </a:r>
            <a:r>
              <a:rPr b="0" dirty="0"/>
              <a:t>Compared to gasoline cars, plug-in electric cars will make little difference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b="0" dirty="0"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As long as they are still charged from carbon-fueled electrical grid</a:t>
            </a:r>
          </a:p>
          <a:p>
            <a:pPr>
              <a:tabLst>
                <a:tab pos="444500" algn="l"/>
              </a:tabLst>
              <a:defRPr sz="25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Further, </a:t>
            </a:r>
            <a:r>
              <a:rPr b="1" dirty="0"/>
              <a:t>this report paid little attention to carbon footprint of materials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b="1" dirty="0"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It's thus possible that greenhouse impact of electric cars is </a:t>
            </a:r>
            <a:r>
              <a:rPr b="1" dirty="0">
                <a:solidFill>
                  <a:srgbClr val="FFCC00"/>
                </a:solidFill>
              </a:rPr>
              <a:t>now negative</a:t>
            </a:r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 b="1" dirty="0">
              <a:solidFill>
                <a:srgbClr val="FFCC00"/>
              </a:solidFill>
            </a:endParaRPr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As has been suggested by a number of critics!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6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Leading, finally, to the topic of </a:t>
            </a:r>
            <a:r>
              <a:rPr b="1">
                <a:solidFill>
                  <a:srgbClr val="FFCC00"/>
                </a:solidFill>
              </a:rPr>
              <a:t>carbon sequestration</a:t>
            </a:r>
          </a:p>
        </p:txBody>
      </p:sp>
      <p:sp>
        <p:nvSpPr>
          <p:cNvPr id="46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Which is the idea that, at the carbon-burning power plants, we trap carbon gases</a:t>
            </a:r>
          </a:p>
          <a:p>
            <a:pPr>
              <a:defRPr sz="9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And somehow prevent them from entering the atmosphere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Making this easier:  </a:t>
            </a:r>
            <a:r>
              <a:rPr b="0"/>
              <a:t>Coal power plant use of </a:t>
            </a:r>
            <a:r>
              <a:t>IG (integrated gasification)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Which (from carbon fuels lecture) uses heat + steam to drive these conversions: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3C (coal) + O</a:t>
            </a:r>
            <a:r>
              <a:rPr baseline="-25000"/>
              <a:t>2</a:t>
            </a:r>
            <a:r>
              <a:t> + H</a:t>
            </a:r>
            <a:r>
              <a:rPr baseline="-25000"/>
              <a:t>2</a:t>
            </a:r>
            <a:r>
              <a:t>O =&gt; H</a:t>
            </a:r>
            <a:r>
              <a:rPr baseline="-25000"/>
              <a:t>2</a:t>
            </a:r>
            <a:r>
              <a:t> + 3 CO  	followed by:	</a:t>
            </a:r>
            <a:r>
              <a:rPr sz="1600"/>
              <a:t>					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CO + H</a:t>
            </a:r>
            <a:r>
              <a:rPr baseline="-25000"/>
              <a:t>2</a:t>
            </a:r>
            <a:r>
              <a:t>O =&gt; H</a:t>
            </a:r>
            <a:r>
              <a:rPr baseline="-25000"/>
              <a:t>2</a:t>
            </a:r>
            <a:r>
              <a:t> + CO</a:t>
            </a:r>
            <a:r>
              <a:rPr baseline="-25000"/>
              <a:t>2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 baseline="-250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This is done </a:t>
            </a:r>
            <a:r>
              <a:rPr b="1"/>
              <a:t>before</a:t>
            </a:r>
            <a:r>
              <a:t> the power plant's combustion/steam production step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With only the hydrogen ("syngas") then used for that combustion!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Opening the possibility of trapping that then diverted CO</a:t>
            </a:r>
            <a:r>
              <a:rPr baseline="-2500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91600" cy="57912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- Intensity of arriving sunlight (power / area) = </a:t>
            </a:r>
            <a:r>
              <a:rPr b="1">
                <a:solidFill>
                  <a:srgbClr val="FFCC00"/>
                </a:solidFill>
              </a:rPr>
              <a:t>P</a:t>
            </a:r>
            <a:r>
              <a:rPr b="1" baseline="-25000">
                <a:solidFill>
                  <a:srgbClr val="FFCC00"/>
                </a:solidFill>
              </a:rPr>
              <a:t>sunlight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 b="1" baseline="-25000">
              <a:solidFill>
                <a:srgbClr val="FFCC00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- Intensity of earth's IR thermal emission (power / area) = </a:t>
            </a:r>
            <a:r>
              <a:rPr b="1">
                <a:solidFill>
                  <a:srgbClr val="FFCC00"/>
                </a:solidFill>
              </a:rPr>
              <a:t>P</a:t>
            </a:r>
            <a:r>
              <a:rPr b="1" baseline="-25000">
                <a:solidFill>
                  <a:srgbClr val="FFCC00"/>
                </a:solidFill>
              </a:rPr>
              <a:t>earthlight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 b="1" baseline="-25000">
              <a:solidFill>
                <a:srgbClr val="FFCC00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FF9933"/>
                </a:solidFill>
              </a:rPr>
              <a:t>The other stuff might be fixed, but this quantity will not be!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 b="1">
              <a:solidFill>
                <a:srgbClr val="FF9933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Because it will intensify if earth's surface heats up (and reverse)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</a:t>
            </a:r>
            <a:r>
              <a:rPr b="1"/>
              <a:t>output</a:t>
            </a:r>
            <a:r>
              <a:t> of our model will be resulting value of </a:t>
            </a:r>
            <a:r>
              <a:rPr b="1"/>
              <a:t>P</a:t>
            </a:r>
            <a:r>
              <a:rPr b="1" baseline="-25000"/>
              <a:t>earthlight</a:t>
            </a:r>
            <a:r>
              <a:t> as a function of time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=&gt; Temperature of earth's surface as a function of time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let's now see how far we can get with this simplified model: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To come up with quantitative results we'd also have to figure out a lot of constants</a:t>
            </a:r>
          </a:p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Taking into account things like geometries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But we just want trends now, so I'll just stick in constants as C's</a:t>
            </a:r>
          </a:p>
        </p:txBody>
      </p:sp>
      <p:sp>
        <p:nvSpPr>
          <p:cNvPr id="13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We would also need to know: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Rectangle 5"/>
          <p:cNvSpPr txBox="1"/>
          <p:nvPr/>
        </p:nvSpPr>
        <p:spPr>
          <a:xfrm>
            <a:off x="304800" y="5974620"/>
            <a:ext cx="8534400" cy="74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</a:t>
            </a:r>
            <a:r>
              <a:rPr baseline="0"/>
              <a:t>Source: www.acs.org/content/acs/en/climatescience/greenhousegases/properties.html</a:t>
            </a:r>
          </a:p>
          <a:p>
            <a:pPr algn="ctr">
              <a:defRPr sz="4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aseline="0"/>
          </a:p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2</a:t>
            </a:r>
            <a:r>
              <a:rPr baseline="0"/>
              <a:t>Source: Introduction to Engineering and the Environment - Rubin (p. 471)</a:t>
            </a:r>
            <a:endParaRPr>
              <a:solidFill>
                <a:srgbClr val="E5FFFF"/>
              </a:solidFill>
            </a:endParaRPr>
          </a:p>
          <a:p>
            <a:pPr algn="ctr">
              <a:defRPr sz="4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E5FFFF"/>
              </a:solidFill>
            </a:endParaRPr>
          </a:p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3</a:t>
            </a:r>
            <a:r>
              <a:rPr baseline="0"/>
              <a:t>Source: http://cdiac.ornl.gov/pns/current_ghg.html</a:t>
            </a:r>
          </a:p>
        </p:txBody>
      </p:sp>
      <p:sp>
        <p:nvSpPr>
          <p:cNvPr id="471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But sequestration will be made a lot HARDER by:</a:t>
            </a:r>
          </a:p>
        </p:txBody>
      </p:sp>
      <p:sp>
        <p:nvSpPr>
          <p:cNvPr id="47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685800"/>
            <a:ext cx="8915400" cy="5486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(From earlier slide in this lecture)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Average greenhouse gas lifetimes in atmosphere (in years):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Gas:	</a:t>
            </a:r>
            <a:r>
              <a:rPr b="1">
                <a:solidFill>
                  <a:srgbClr val="FFCC00"/>
                </a:solidFill>
              </a:rPr>
              <a:t>CO</a:t>
            </a:r>
            <a:r>
              <a:rPr b="1" baseline="-25000">
                <a:solidFill>
                  <a:srgbClr val="FFCC00"/>
                </a:solidFill>
              </a:rPr>
              <a:t>2</a:t>
            </a:r>
            <a:r>
              <a:t>	CH</a:t>
            </a:r>
            <a:r>
              <a:rPr baseline="-25000"/>
              <a:t>4</a:t>
            </a:r>
            <a:r>
              <a:t>	N</a:t>
            </a:r>
            <a:r>
              <a:rPr baseline="-25000"/>
              <a:t>2</a:t>
            </a:r>
            <a:r>
              <a:t>O	CFC-11  	CFC-12	HCFC-22	HFC-23	SF</a:t>
            </a:r>
            <a:r>
              <a:rPr baseline="-25000"/>
              <a:t>6	</a:t>
            </a:r>
            <a:r>
              <a:t>CF</a:t>
            </a:r>
            <a:r>
              <a:rPr baseline="-25000"/>
              <a:t>4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baseline="-25000"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Life</a:t>
            </a:r>
            <a:r>
              <a:rPr baseline="30000"/>
              <a:t>1</a:t>
            </a:r>
            <a:r>
              <a:t>:	</a:t>
            </a:r>
            <a:r>
              <a:rPr b="1">
                <a:solidFill>
                  <a:srgbClr val="FFCC00"/>
                </a:solidFill>
              </a:rPr>
              <a:t>50</a:t>
            </a:r>
            <a:r>
              <a:t>	12	114		100		270	3200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Life</a:t>
            </a:r>
            <a:r>
              <a:rPr baseline="30000"/>
              <a:t>2</a:t>
            </a:r>
            <a:r>
              <a:t>: 	</a:t>
            </a:r>
            <a:r>
              <a:rPr b="1">
                <a:solidFill>
                  <a:srgbClr val="FFCC00"/>
                </a:solidFill>
              </a:rPr>
              <a:t>50-200</a:t>
            </a:r>
            <a:r>
              <a:t>	12	120	50		12			50000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Life</a:t>
            </a:r>
            <a:r>
              <a:rPr baseline="30000"/>
              <a:t>3</a:t>
            </a:r>
            <a:r>
              <a:t>:	</a:t>
            </a:r>
            <a:r>
              <a:rPr b="1">
                <a:solidFill>
                  <a:srgbClr val="FFCC00"/>
                </a:solidFill>
              </a:rPr>
              <a:t>100-300</a:t>
            </a:r>
            <a:r>
              <a:t>	12	121	45	100	11.9		3200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That is, majority of studies / more recent studies now say that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CO</a:t>
            </a:r>
            <a:r>
              <a:rPr baseline="-25000"/>
              <a:t>2</a:t>
            </a:r>
            <a:r>
              <a:t> now in the atmosphere, will stay in atmosphere for hundreds of years</a:t>
            </a:r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to make a difference, we will have to sequester new CO</a:t>
            </a:r>
            <a:r>
              <a:rPr baseline="-25000"/>
              <a:t>2</a:t>
            </a:r>
            <a:r>
              <a:t> for CENTURIES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To give atmosphere time to purge CO</a:t>
            </a:r>
            <a:r>
              <a:rPr baseline="-25000"/>
              <a:t>2</a:t>
            </a:r>
            <a:r>
              <a:t> already present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Rectangle 5"/>
          <p:cNvSpPr txBox="1"/>
          <p:nvPr/>
        </p:nvSpPr>
        <p:spPr>
          <a:xfrm>
            <a:off x="76200" y="6457220"/>
            <a:ext cx="89916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Source: CRS Report to Congress – "Power Plants: Characteristics and Costs" (November 13, 2008) - Order Code RL34746 </a:t>
            </a:r>
          </a:p>
        </p:txBody>
      </p:sp>
      <p:sp>
        <p:nvSpPr>
          <p:cNvPr id="47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But aren't they </a:t>
            </a:r>
            <a:r>
              <a:rPr i="0">
                <a:latin typeface="Tahoma Bold"/>
                <a:ea typeface="Tahoma Bold"/>
                <a:cs typeface="Tahoma Bold"/>
                <a:sym typeface="Tahoma Bold"/>
              </a:rPr>
              <a:t>already</a:t>
            </a:r>
            <a:r>
              <a:t> successfully sequestering CO</a:t>
            </a:r>
            <a:r>
              <a:rPr baseline="-25000"/>
              <a:t>2</a:t>
            </a:r>
            <a:r>
              <a:t>?</a:t>
            </a:r>
          </a:p>
        </p:txBody>
      </p:sp>
      <p:sp>
        <p:nvSpPr>
          <p:cNvPr id="47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That's certainly what the advertising campaign about "</a:t>
            </a:r>
            <a:r>
              <a:rPr b="1"/>
              <a:t>clean coal</a:t>
            </a:r>
            <a:r>
              <a:t>" suggested!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Versus a 2008 Congressional Research Service Report to Congress: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200"/>
              </a:spcBef>
              <a:defRPr sz="1100">
                <a:latin typeface="+mn-lt"/>
                <a:ea typeface="+mn-ea"/>
                <a:cs typeface="+mn-cs"/>
                <a:sym typeface="Arial"/>
              </a:defRPr>
            </a:pPr>
            <a:r>
              <a:t>Page 9: </a:t>
            </a:r>
          </a:p>
          <a:p>
            <a:pPr algn="ctr"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"</a:t>
            </a:r>
            <a:r>
              <a:rPr b="1"/>
              <a:t>Coal-fired IGCC experience in the United States is limited to a handful of research and prototype plants, none of which is designed for carbon capture</a:t>
            </a:r>
            <a:r>
              <a:t>.  </a:t>
            </a:r>
          </a:p>
          <a:p>
            <a:pPr>
              <a:defRPr sz="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A commercial IGCC plant is being constructed by Duke energy . . . and other projects have been proposed.  However, some other </a:t>
            </a:r>
            <a:r>
              <a:rPr b="1"/>
              <a:t>power plant developers will not build IGCC plants because of concerns over cost and the reliability of the technology"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 algn="ctr">
              <a:spcBef>
                <a:spcPts val="200"/>
              </a:spcBef>
              <a:defRPr sz="1100">
                <a:latin typeface="+mn-lt"/>
                <a:ea typeface="+mn-ea"/>
                <a:cs typeface="+mn-cs"/>
                <a:sym typeface="Arial"/>
              </a:defRPr>
            </a:pPr>
            <a:r>
              <a:t>Page 30:  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"The estimates of the cost and performance effects of installing carbon controls are uncertain because </a:t>
            </a:r>
          </a:p>
          <a:p>
            <a:pPr algn="ctr">
              <a:spcBef>
                <a:spcPts val="300"/>
              </a:spcBef>
              <a:defRPr sz="1400" b="1">
                <a:latin typeface="+mn-lt"/>
                <a:ea typeface="+mn-ea"/>
                <a:cs typeface="+mn-cs"/>
                <a:sym typeface="Arial"/>
              </a:defRPr>
            </a:pPr>
            <a:r>
              <a:t>no power plants have been built with full-scale carbon capture</a:t>
            </a:r>
            <a:r>
              <a:rPr b="0"/>
              <a:t>" 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b="0"/>
          </a:p>
          <a:p>
            <a:pPr algn="ctr">
              <a:spcBef>
                <a:spcPts val="200"/>
              </a:spcBef>
              <a:defRPr sz="1100">
                <a:latin typeface="+mn-lt"/>
                <a:ea typeface="+mn-ea"/>
                <a:cs typeface="+mn-cs"/>
                <a:sym typeface="Arial"/>
              </a:defRPr>
            </a:pPr>
            <a:r>
              <a:t>Page 31: 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"</a:t>
            </a:r>
            <a:r>
              <a:rPr b="1"/>
              <a:t>Amine scrubbing (of CO</a:t>
            </a:r>
            <a:r>
              <a:rPr b="1" baseline="-25000"/>
              <a:t>2</a:t>
            </a:r>
            <a:r>
              <a:rPr b="1"/>
              <a:t>) is estimated to cut a coal plant's electricity output by 30% to 40%</a:t>
            </a:r>
            <a:endParaRPr sz="500" b="1"/>
          </a:p>
          <a:p>
            <a:pPr>
              <a:spcBef>
                <a:spcPts val="100"/>
              </a:spcBef>
              <a:defRPr sz="500" b="1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endParaRPr sz="200"/>
          </a:p>
          <a:p>
            <a:pPr algn="ctr">
              <a:spcBef>
                <a:spcPts val="300"/>
              </a:spcBef>
              <a:defRPr sz="1400" b="1">
                <a:latin typeface="+mn-lt"/>
                <a:ea typeface="+mn-ea"/>
                <a:cs typeface="+mn-cs"/>
                <a:sym typeface="Arial"/>
              </a:defRPr>
            </a:pPr>
            <a:r>
              <a:t>. . . cost for building a coal plant with amine scrubbing is an estimated 61% higher</a:t>
            </a:r>
            <a:r>
              <a:rPr b="0"/>
              <a:t>"</a:t>
            </a:r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endParaRPr b="0"/>
          </a:p>
          <a:p>
            <a:pPr algn="ctr"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Thus while not QUITE a fantasy, "clean coal" is certainly NOT a reality!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60198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00BC9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Helping natural sequestration along: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1) </a:t>
            </a:r>
            <a:r>
              <a:rPr b="1"/>
              <a:t>Create new peat bogs:  </a:t>
            </a:r>
            <a:r>
              <a:t>Which are very efficient at capturing carbon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2) </a:t>
            </a:r>
            <a:r>
              <a:rPr b="1"/>
              <a:t>Reforestation: </a:t>
            </a:r>
            <a:r>
              <a:t>Another of nature's prime ways of capturing carbon </a:t>
            </a:r>
          </a:p>
          <a:p>
            <a:pPr>
              <a:defRPr sz="14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3) </a:t>
            </a:r>
            <a:r>
              <a:rPr b="1"/>
              <a:t>Wetland restoration:  </a:t>
            </a:r>
          </a:p>
          <a:p>
            <a:pPr>
              <a:defRPr sz="900" b="1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0"/>
              <a:t>Wikipedia reports that they store 14.5% of world's soil carbon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 b="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While occupying only 6% of land surface area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33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Or manmade sequestration: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4) </a:t>
            </a:r>
            <a:r>
              <a:rPr b="1"/>
              <a:t>Iron or Urea fertilization of seas 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To induce phytoplankton growth which would then metabolize CO</a:t>
            </a:r>
            <a:r>
              <a:rPr baseline="-25000"/>
              <a:t>2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baseline="-250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There've been Fe trials but are strong doubts about quantities required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As well as concerns about such wholesale tinkering with seas</a:t>
            </a:r>
          </a:p>
        </p:txBody>
      </p:sp>
      <p:sp>
        <p:nvSpPr>
          <p:cNvPr id="479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pPr defTabSz="886968">
              <a:defRPr sz="2134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Suggested CO</a:t>
            </a:r>
            <a:r>
              <a:rPr baseline="-25587"/>
              <a:t>2</a:t>
            </a:r>
            <a:r>
              <a:t> sequestration techniques: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533400"/>
            <a:ext cx="8686800" cy="6030304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5) </a:t>
            </a:r>
            <a:r>
              <a:rPr b="1"/>
              <a:t>High pressure injection into cavities created by fossil fuel removal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Shoot CO</a:t>
            </a:r>
            <a:r>
              <a:rPr baseline="-25999"/>
              <a:t>2</a:t>
            </a:r>
            <a:r>
              <a:t> down pipes used earlier to remove oil or gas, then cap them off</a:t>
            </a:r>
          </a:p>
          <a:p>
            <a:pPr defTabSz="868680"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Or plug up entrances to depleted coal mines, and fill with CO</a:t>
            </a:r>
            <a:r>
              <a:rPr baseline="-25999"/>
              <a:t>2</a:t>
            </a:r>
          </a:p>
          <a:p>
            <a:pPr defTabSz="868680">
              <a:defRPr sz="1710" baseline="-25999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aseline="-25999"/>
          </a:p>
          <a:p>
            <a:pPr algn="ctr" defTabSz="86868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Hold it!</a:t>
            </a:r>
          </a:p>
          <a:p>
            <a:pPr algn="ctr" defTabSz="86868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 grew up atop the San Andreas Fault - I </a:t>
            </a:r>
            <a:r>
              <a:rPr b="1"/>
              <a:t>know</a:t>
            </a:r>
            <a:r>
              <a:t> how active the earth can be!</a:t>
            </a:r>
          </a:p>
          <a:p>
            <a:pPr algn="ctr" defTabSz="86868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What would a big earthquake do to a CO</a:t>
            </a:r>
            <a:r>
              <a:rPr baseline="-25999"/>
              <a:t>2</a:t>
            </a:r>
            <a:r>
              <a:t> storage site?</a:t>
            </a:r>
          </a:p>
          <a:p>
            <a:pPr defTabSz="868680">
              <a:defRPr sz="228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 related idea that would use un-mineable coal seams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5b) </a:t>
            </a:r>
            <a:r>
              <a:rPr b="1"/>
              <a:t>Enhanced Coal Bed Methane Extraction (ECBM):</a:t>
            </a:r>
          </a:p>
          <a:p>
            <a:pPr defTabSz="868680">
              <a:defRPr sz="950" b="1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Inject CO</a:t>
            </a:r>
            <a:r>
              <a:rPr baseline="-25999"/>
              <a:t>2</a:t>
            </a:r>
            <a:r>
              <a:t> into coal seam, driving out methane absorbed to the coal</a:t>
            </a:r>
          </a:p>
          <a:p>
            <a:pPr defTabSz="868680"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Producing methane (for use), and subsidizing cost of pumping in the CO</a:t>
            </a:r>
            <a:r>
              <a:rPr baseline="-25999"/>
              <a:t>2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aseline="-25999"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But if methane is then burned, it will then release more CO</a:t>
            </a:r>
            <a:r>
              <a:rPr baseline="-25999"/>
              <a:t>2</a:t>
            </a:r>
            <a:r>
              <a:t> 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So would there really be any </a:t>
            </a:r>
            <a:r>
              <a:rPr b="1"/>
              <a:t>net</a:t>
            </a:r>
            <a:r>
              <a:t> sequestration?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angle 5"/>
          <p:cNvSpPr txBox="1"/>
          <p:nvPr/>
        </p:nvSpPr>
        <p:spPr>
          <a:xfrm>
            <a:off x="304800" y="65334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</a:t>
            </a:r>
            <a:r>
              <a:rPr baseline="0"/>
              <a:t>Source: Energy System Engineering – Evaluation and Implementation – Vanek et al. (p. 215)</a:t>
            </a:r>
          </a:p>
        </p:txBody>
      </p:sp>
      <p:sp>
        <p:nvSpPr>
          <p:cNvPr id="484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The estimates on ECBM carbon sequestration:</a:t>
            </a:r>
          </a:p>
        </p:txBody>
      </p:sp>
      <p:sp>
        <p:nvSpPr>
          <p:cNvPr id="48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686800" cy="5740851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Net carbon sequestration (presumably = CO</a:t>
            </a:r>
            <a:r>
              <a:rPr baseline="-25999"/>
              <a:t>2</a:t>
            </a:r>
            <a:r>
              <a:t> in, minus methane out)</a:t>
            </a:r>
            <a:r>
              <a:rPr baseline="29894"/>
              <a:t>1</a:t>
            </a:r>
          </a:p>
          <a:p>
            <a:pPr defTabSz="868680">
              <a:defRPr sz="1710" baseline="29894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aseline="29894"/>
          </a:p>
          <a:p>
            <a:pPr defTabSz="868680"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For major international coal fields in designated regions: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Region		Country		Carbon Sequestration Potential</a:t>
            </a:r>
          </a:p>
          <a:p>
            <a:pPr defTabSz="868680"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San Juan		U.S.		1.4 giga-tonne</a:t>
            </a:r>
          </a:p>
          <a:p>
            <a:pPr defTabSz="868680"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Kuznetsk		Russia		1 giga-tonne</a:t>
            </a:r>
          </a:p>
          <a:p>
            <a:pPr defTabSz="868680"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Bowen		Australia		0.87 giga-tonne</a:t>
            </a:r>
          </a:p>
          <a:p>
            <a:pPr defTabSz="868680"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Ordos		China		0.66 giga-tonne</a:t>
            </a:r>
          </a:p>
          <a:p>
            <a:pPr defTabSz="868680"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Sumatra		Indonesia		0.37 giga-tonne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Canbay 		India		0.07 giga-tonne	</a:t>
            </a:r>
            <a:r>
              <a:rPr sz="1710" b="1">
                <a:solidFill>
                  <a:srgbClr val="FFCC00"/>
                </a:solidFill>
              </a:rPr>
              <a:t>Total ~ 4.4 Gt</a:t>
            </a:r>
          </a:p>
          <a:p>
            <a:pPr defTabSz="868680"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710" b="1">
              <a:solidFill>
                <a:srgbClr val="FFCC00"/>
              </a:solidFill>
            </a:endParaRP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From earlier in this lecture, </a:t>
            </a:r>
            <a:r>
              <a:rPr b="1">
                <a:solidFill>
                  <a:srgbClr val="FFCC00"/>
                </a:solidFill>
              </a:rPr>
              <a:t>man's annual production of CO</a:t>
            </a:r>
            <a:r>
              <a:rPr b="1" baseline="-25999">
                <a:solidFill>
                  <a:srgbClr val="FFCC00"/>
                </a:solidFill>
              </a:rPr>
              <a:t>2</a:t>
            </a:r>
            <a:r>
              <a:rPr b="1">
                <a:solidFill>
                  <a:srgbClr val="FFCC00"/>
                </a:solidFill>
              </a:rPr>
              <a:t> = 29.8 Gt</a:t>
            </a:r>
            <a:endParaRPr>
              <a:solidFill>
                <a:srgbClr val="FFCC00"/>
              </a:solidFill>
            </a:endParaRPr>
          </a:p>
          <a:p>
            <a:pPr defTabSz="868680">
              <a:defRPr sz="152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CC00"/>
              </a:solidFill>
            </a:endParaRPr>
          </a:p>
          <a:p>
            <a:pPr algn="ctr"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ECBM potential sounds interesting – But it would encourage coal/gas use</a:t>
            </a:r>
          </a:p>
          <a:p>
            <a:pPr algn="ctr" defTabSz="868680">
              <a:defRPr sz="28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And are we really ready to accept the coal + gas industry's numbers?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867400"/>
          </a:xfrm>
          <a:prstGeom prst="rect">
            <a:avLst/>
          </a:prstGeom>
        </p:spPr>
        <p:txBody>
          <a:bodyPr/>
          <a:lstStyle/>
          <a:p>
            <a:pPr defTabSz="868680">
              <a:tabLst>
                <a:tab pos="419100" algn="l"/>
                <a:tab pos="850900" algn="l"/>
                <a:tab pos="1295400" algn="l"/>
              </a:tabLst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And regarding ALL </a:t>
            </a:r>
            <a:r>
              <a:rPr>
                <a:solidFill>
                  <a:srgbClr val="FFCC00"/>
                </a:solidFill>
              </a:rPr>
              <a:t>"Pump a gas into the ground and forget"</a:t>
            </a:r>
            <a:r>
              <a:t> schemes:</a:t>
            </a:r>
          </a:p>
          <a:p>
            <a:pPr defTabSz="868680">
              <a:tabLst>
                <a:tab pos="419100" algn="l"/>
                <a:tab pos="850900" algn="l"/>
                <a:tab pos="1295400" algn="l"/>
              </a:tabLst>
              <a:defRPr sz="665" b="1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Remember the 2015-16 Porter Ranch fiasco?</a:t>
            </a:r>
          </a:p>
          <a:p>
            <a:pPr defTabSz="868680">
              <a:tabLst>
                <a:tab pos="419100" algn="l"/>
                <a:tab pos="850900" algn="l"/>
                <a:tab pos="12954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1520"/>
              <a:t>from my </a:t>
            </a:r>
            <a:r>
              <a:rPr sz="1520" b="1"/>
              <a:t>Fossil Fuels</a:t>
            </a:r>
            <a:r>
              <a:rPr sz="1520"/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 </a:t>
            </a:r>
            <a:r>
              <a:rPr sz="1520"/>
              <a:t>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rPr sz="1520"/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rPr sz="1520"/>
              <a:t>) note set: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20"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20"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20"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20"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20"/>
          </a:p>
          <a:p>
            <a:pPr defTabSz="868680"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20"/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20"/>
          </a:p>
          <a:p>
            <a:pPr defTabSz="868680"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20"/>
          </a:p>
          <a:p>
            <a:pPr defTabSz="868680">
              <a:tabLst>
                <a:tab pos="419100" algn="l"/>
                <a:tab pos="12954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= The </a:t>
            </a:r>
            <a:r>
              <a:rPr b="1"/>
              <a:t>same</a:t>
            </a:r>
            <a:r>
              <a:t> fossil fuel operators</a:t>
            </a:r>
          </a:p>
          <a:p>
            <a:pPr defTabSz="868680">
              <a:tabLst>
                <a:tab pos="419100" algn="l"/>
                <a:tab pos="12954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12954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= The </a:t>
            </a:r>
            <a:r>
              <a:rPr b="1"/>
              <a:t>same</a:t>
            </a:r>
            <a:r>
              <a:t> idea of pumping gas into abandoned wells</a:t>
            </a:r>
          </a:p>
          <a:p>
            <a:pPr defTabSz="868680">
              <a:tabLst>
                <a:tab pos="419100" algn="l"/>
                <a:tab pos="12954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12954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But at Porter Ranch they only tried storing the gas for a </a:t>
            </a:r>
            <a:r>
              <a:rPr b="1"/>
              <a:t>few months </a:t>
            </a:r>
          </a:p>
          <a:p>
            <a:pPr defTabSz="868680">
              <a:tabLst>
                <a:tab pos="419100" algn="l"/>
                <a:tab pos="12954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 algn="ctr" defTabSz="868680">
              <a:tabLst>
                <a:tab pos="419100" algn="l"/>
                <a:tab pos="1295400" algn="l"/>
              </a:tabLst>
              <a:defRPr sz="171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And we're to believe they could keep gases buried for centuries?</a:t>
            </a:r>
          </a:p>
          <a:p>
            <a:pPr algn="ctr" defTabSz="868680">
              <a:tabLst>
                <a:tab pos="419100" algn="l"/>
                <a:tab pos="1295400" algn="l"/>
              </a:tabLst>
              <a:defRPr sz="152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spcBef>
                <a:spcPts val="300"/>
              </a:spcBef>
              <a:tabLst>
                <a:tab pos="419100" algn="l"/>
                <a:tab pos="1295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(This didn't even require the San Andreas Fault breaking loose!!!)</a:t>
            </a:r>
          </a:p>
        </p:txBody>
      </p:sp>
      <p:pic>
        <p:nvPicPr>
          <p:cNvPr id="488" name="Picture 5" descr="Picture 5"/>
          <p:cNvPicPr>
            <a:picLocks noChangeAspect="1"/>
          </p:cNvPicPr>
          <p:nvPr/>
        </p:nvPicPr>
        <p:blipFill>
          <a:blip r:embed="rId5"/>
          <a:srcRect l="12774" t="10286" r="12773" b="2057"/>
          <a:stretch>
            <a:fillRect/>
          </a:stretch>
        </p:blipFill>
        <p:spPr>
          <a:xfrm>
            <a:off x="968445" y="2287872"/>
            <a:ext cx="2863395" cy="1903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445" y="2286000"/>
            <a:ext cx="3298755" cy="1893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Picture 8" descr="Picture 8"/>
          <p:cNvPicPr>
            <a:picLocks noChangeAspect="1"/>
          </p:cNvPicPr>
          <p:nvPr/>
        </p:nvPicPr>
        <p:blipFill>
          <a:blip r:embed="rId7"/>
          <a:srcRect b="26916"/>
          <a:stretch>
            <a:fillRect/>
          </a:stretch>
        </p:blipFill>
        <p:spPr>
          <a:xfrm>
            <a:off x="3316816" y="111360"/>
            <a:ext cx="2343151" cy="373461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TextBox 9"/>
          <p:cNvSpPr txBox="1"/>
          <p:nvPr/>
        </p:nvSpPr>
        <p:spPr>
          <a:xfrm>
            <a:off x="3733800" y="491067"/>
            <a:ext cx="16002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(revisited)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Rectangle 5"/>
          <p:cNvSpPr txBox="1"/>
          <p:nvPr/>
        </p:nvSpPr>
        <p:spPr>
          <a:xfrm>
            <a:off x="304800" y="6517545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2</a:t>
            </a:r>
            <a:r>
              <a:rPr baseline="0"/>
              <a:t>Source: Energy System Engineering – Evaluation and Implementation – Vanek et al. (p. 217)</a:t>
            </a:r>
          </a:p>
        </p:txBody>
      </p:sp>
      <p:sp>
        <p:nvSpPr>
          <p:cNvPr id="494" name="Rectangle 3"/>
          <p:cNvSpPr txBox="1">
            <a:spLocks noGrp="1"/>
          </p:cNvSpPr>
          <p:nvPr>
            <p:ph type="body" idx="1"/>
          </p:nvPr>
        </p:nvSpPr>
        <p:spPr>
          <a:xfrm>
            <a:off x="248370" y="348460"/>
            <a:ext cx="8915401" cy="616108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6) </a:t>
            </a:r>
            <a:r>
              <a:rPr b="1"/>
              <a:t>High pressure injection into saline aquifers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Which are common but, because of salinity, not used for drinking or farming</a:t>
            </a:r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It's claimed that in the US, majority of power plants are located </a:t>
            </a:r>
            <a:r>
              <a:rPr b="1"/>
              <a:t>over</a:t>
            </a:r>
            <a:r>
              <a:t> such aquifers</a:t>
            </a:r>
          </a:p>
          <a:p>
            <a:pPr>
              <a:tabLst>
                <a:tab pos="444500" algn="l"/>
              </a:tabLst>
              <a:defRPr sz="5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We'd then pump CO</a:t>
            </a:r>
            <a:r>
              <a:rPr baseline="-25000"/>
              <a:t>2</a:t>
            </a:r>
            <a:r>
              <a:t> down into aquifer water </a:t>
            </a:r>
            <a:r>
              <a:rPr b="1"/>
              <a:t>flowing</a:t>
            </a:r>
            <a:r>
              <a:t> (slowly) by</a:t>
            </a:r>
          </a:p>
          <a:p>
            <a:pPr>
              <a:tabLst>
                <a:tab pos="4445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SOME of that CO</a:t>
            </a:r>
            <a:r>
              <a:rPr baseline="-25000"/>
              <a:t>2</a:t>
            </a:r>
            <a:r>
              <a:t> might eventually precipitate out as solid carbonate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Rather than capacities, test projects instead target storage </a:t>
            </a:r>
            <a:r>
              <a:rPr b="1"/>
              <a:t>rates</a:t>
            </a:r>
            <a:r>
              <a:rPr baseline="30000"/>
              <a:t>2</a:t>
            </a:r>
            <a:r>
              <a:t>: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Project:		Country:		Sequestration Rate:</a:t>
            </a:r>
            <a:endParaRPr sz="1800"/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 sz="1800"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Brindisi		Italy		8 x 10</a:t>
            </a:r>
            <a:r>
              <a:rPr baseline="30000"/>
              <a:t>-6  </a:t>
            </a:r>
            <a:r>
              <a:t>giga-tonnes/year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Porto Tolie	Italy		&lt; 10</a:t>
            </a:r>
            <a:r>
              <a:rPr baseline="30000"/>
              <a:t>-3 </a:t>
            </a:r>
            <a:r>
              <a:t>giga-tonnes/year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Belchatow	Poland		10</a:t>
            </a:r>
            <a:r>
              <a:rPr baseline="30000"/>
              <a:t>-4 </a:t>
            </a:r>
            <a:r>
              <a:t>giga-tonnes/year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Vattenfall		Germany		&lt; 6 x 10</a:t>
            </a:r>
            <a:r>
              <a:rPr baseline="30000"/>
              <a:t>-4  </a:t>
            </a:r>
            <a:r>
              <a:t>giga-tonnes/year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Luzhou		China		6 x 10</a:t>
            </a:r>
            <a:r>
              <a:rPr baseline="30000"/>
              <a:t>-5  </a:t>
            </a:r>
            <a:r>
              <a:t>giga-tonnes/year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Versus man's production of CO</a:t>
            </a:r>
            <a:r>
              <a:rPr baseline="-25000"/>
              <a:t>2</a:t>
            </a:r>
            <a:r>
              <a:t> = 29.8 giga-tonnes / year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9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469900"/>
            <a:ext cx="8915400" cy="6019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7) </a:t>
            </a:r>
            <a:r>
              <a:rPr b="1"/>
              <a:t>Conversion of CO</a:t>
            </a:r>
            <a:r>
              <a:rPr b="1" baseline="-25000"/>
              <a:t>2</a:t>
            </a:r>
            <a:r>
              <a:rPr b="1"/>
              <a:t> into inert materials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Finally!  Something more plausible than, over the span of centuries: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- Pressurized CO</a:t>
            </a:r>
            <a:r>
              <a:rPr baseline="-25000"/>
              <a:t>2</a:t>
            </a:r>
            <a:r>
              <a:t> gas STAYING in abandoned oil/gas well or coal mine!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- Carbonated salt water NOT LOOSING its fizz!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Here, instead, CO</a:t>
            </a:r>
            <a:r>
              <a:rPr baseline="-25000"/>
              <a:t>2</a:t>
            </a:r>
            <a:r>
              <a:t> would be converted to carbonate minerals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Which are common, and are known to be stable over millennia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However: HOW will it be converted, and at what energy cost?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Converted at power plants via reactions with minerals such as Ca or Mg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Reactions don't require energy input, they release energy (albeit slowly)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So would still use heat, but get more heat back =&gt; power production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But required quantities of Ca / Mg =&gt; Major energy / environmental challenges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i="1" baseline="3000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3</a:t>
            </a:r>
            <a:r>
              <a:rPr baseline="0"/>
              <a:t>Website: https://www.or.is/en/projects/carbfix</a:t>
            </a:r>
          </a:p>
        </p:txBody>
      </p:sp>
      <p:sp>
        <p:nvSpPr>
          <p:cNvPr id="50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A more acceptable alternative?</a:t>
            </a:r>
          </a:p>
        </p:txBody>
      </p:sp>
      <p:sp>
        <p:nvSpPr>
          <p:cNvPr id="50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4539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8) </a:t>
            </a:r>
            <a:r>
              <a:rPr b="1"/>
              <a:t>Injection into ocean bottom basalt formations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As recently described in the New Scientist (22 July 2014) - Rock Solid Solution: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"CarbFix</a:t>
            </a:r>
            <a:r>
              <a:rPr baseline="30000"/>
              <a:t>3</a:t>
            </a:r>
            <a:r>
              <a:t>" process pumped CO</a:t>
            </a:r>
            <a:r>
              <a:rPr baseline="-25000"/>
              <a:t>2</a:t>
            </a:r>
            <a:r>
              <a:t> into wastewater from Icelandic geothermal plant</a:t>
            </a:r>
          </a:p>
          <a:p>
            <a:pPr>
              <a:defRPr sz="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Re-injected water into rock formations, </a:t>
            </a:r>
          </a:p>
          <a:p>
            <a:pPr>
              <a:defRPr sz="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Where it reacted with magnesium silicates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Article claimed process could work in basalt as well as "mantle peridotite"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Basalt is what makes up most of earth's ocean bottoms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Practicality? Scalability?  </a:t>
            </a:r>
            <a:r>
              <a:rPr b="0"/>
              <a:t>Hard to tell as was only interview with project leader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 b="0"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to me, the idea of mimicking geological processes to solidify CO</a:t>
            </a:r>
            <a:r>
              <a:rPr baseline="-25000"/>
              <a:t>2</a:t>
            </a:r>
            <a:r>
              <a:t> makes sense</a:t>
            </a:r>
          </a:p>
          <a:p>
            <a:pPr algn="ctr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I'd also look toward possible sequestration via cultivated bacteria / algae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0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My bottom line take on current carbon sequestration ideas?</a:t>
            </a:r>
          </a:p>
        </p:txBody>
      </p:sp>
      <p:sp>
        <p:nvSpPr>
          <p:cNvPr id="50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Plans to simply pump gaseous CO</a:t>
            </a:r>
            <a:r>
              <a:rPr baseline="-25000"/>
              <a:t>2</a:t>
            </a:r>
            <a:r>
              <a:t> into holes just do not seem plausible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 cannot believe that a pressurized gas will stay in place for centuries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Even if this is THE STRATEGY backed by the major fossil fuel producers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Given that time span, I believe CO</a:t>
            </a:r>
            <a:r>
              <a:rPr baseline="-25000"/>
              <a:t>2</a:t>
            </a:r>
            <a:r>
              <a:t> will have to be chemically converted/bound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There are a </a:t>
            </a:r>
            <a:r>
              <a:rPr b="1"/>
              <a:t>huge</a:t>
            </a:r>
            <a:r>
              <a:t> number of such ideas floating around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Several times more ideas than I described above!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But these ideas are immature, untested, and potentially unscalable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Leading </a:t>
            </a:r>
            <a:r>
              <a:rPr b="1"/>
              <a:t>me</a:t>
            </a:r>
            <a:r>
              <a:t> back to the one </a:t>
            </a:r>
            <a:r>
              <a:rPr b="1"/>
              <a:t>sure</a:t>
            </a:r>
            <a:r>
              <a:t> way I know of controlling atmospheric CO</a:t>
            </a:r>
            <a:r>
              <a:rPr baseline="-25000"/>
              <a:t>2</a:t>
            </a:r>
            <a:r>
              <a:t>:</a:t>
            </a:r>
          </a:p>
          <a:p>
            <a:pPr>
              <a:defRPr sz="9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Radically diminishing its production . . . as soon as possible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Sun power flow </a:t>
            </a:r>
            <a:r>
              <a:rPr i="0">
                <a:solidFill>
                  <a:srgbClr val="FFCC00"/>
                </a:solidFill>
                <a:latin typeface="Tahoma Bold"/>
                <a:ea typeface="Tahoma Bold"/>
                <a:cs typeface="Tahoma Bold"/>
                <a:sym typeface="Tahoma Bold"/>
              </a:rPr>
              <a:t>downward</a:t>
            </a:r>
            <a:r>
              <a:t> through the atmosphere:</a:t>
            </a:r>
          </a:p>
        </p:txBody>
      </p:sp>
      <p:sp>
        <p:nvSpPr>
          <p:cNvPr id="14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926816"/>
          </a:xfrm>
          <a:prstGeom prst="rect">
            <a:avLst/>
          </a:prstGeom>
        </p:spPr>
        <p:txBody>
          <a:bodyPr/>
          <a:lstStyle/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Power arriving at </a:t>
            </a:r>
            <a:r>
              <a:rPr b="1"/>
              <a:t>TOP</a:t>
            </a:r>
            <a:r>
              <a:t> of atmosphere = P</a:t>
            </a:r>
            <a:r>
              <a:rPr baseline="-25387"/>
              <a:t>sunlight</a:t>
            </a:r>
          </a:p>
          <a:p>
            <a:pPr defTabSz="896111">
              <a:defRPr sz="1176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aseline="-25387"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In the atmosphere some </a:t>
            </a:r>
            <a:r>
              <a:rPr b="1"/>
              <a:t>fraction</a:t>
            </a:r>
            <a:r>
              <a:t> of this power will be absorbed or scattered: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568"/>
              <a:t>= C2 x Concentration</a:t>
            </a:r>
            <a:r>
              <a:rPr sz="1568" baseline="-25387"/>
              <a:t>gas</a:t>
            </a:r>
            <a:r>
              <a:rPr sz="1568"/>
              <a:t> x Absorb</a:t>
            </a:r>
            <a:r>
              <a:rPr sz="1568" baseline="-25387"/>
              <a:t>sunlight</a:t>
            </a:r>
            <a:endParaRPr sz="1568"/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68"/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= C2 (C1 x Rate</a:t>
            </a:r>
            <a:r>
              <a:rPr baseline="-25387"/>
              <a:t>added</a:t>
            </a:r>
            <a:r>
              <a:t> x Lifetime) (Absorb</a:t>
            </a:r>
            <a:r>
              <a:rPr baseline="-25387"/>
              <a:t>sunlight</a:t>
            </a:r>
            <a:r>
              <a:t>) </a:t>
            </a:r>
          </a:p>
          <a:p>
            <a:pPr defTabSz="896111"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568"/>
              <a:t>= C3 x Rate</a:t>
            </a:r>
            <a:r>
              <a:rPr sz="1568" baseline="-25387"/>
              <a:t>added</a:t>
            </a:r>
            <a:r>
              <a:rPr sz="1568"/>
              <a:t> x Lifetime x Absorb</a:t>
            </a:r>
            <a:r>
              <a:rPr sz="1568" baseline="-25387"/>
              <a:t>sunlight</a:t>
            </a:r>
          </a:p>
          <a:p>
            <a:pPr defTabSz="896111"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68" baseline="-25387"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 sunlight power passing downward </a:t>
            </a:r>
            <a:r>
              <a:rPr b="1"/>
              <a:t>through</a:t>
            </a:r>
            <a:r>
              <a:t> the atmosphere directly would be</a:t>
            </a:r>
          </a:p>
          <a:p>
            <a:pPr defTabSz="896111">
              <a:defRPr sz="107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568"/>
              <a:t>= P</a:t>
            </a:r>
            <a:r>
              <a:rPr sz="1568" baseline="-25387"/>
              <a:t>sunlight </a:t>
            </a:r>
            <a:r>
              <a:rPr sz="1568"/>
              <a:t>(1 – C3 x Rate</a:t>
            </a:r>
            <a:r>
              <a:rPr sz="1568" baseline="-25387"/>
              <a:t>added</a:t>
            </a:r>
            <a:r>
              <a:rPr sz="1568"/>
              <a:t> x Lifetime x Absorb</a:t>
            </a:r>
            <a:r>
              <a:rPr sz="1568" baseline="-25387"/>
              <a:t>sunlight</a:t>
            </a:r>
            <a:r>
              <a:rPr sz="1568"/>
              <a:t>)</a:t>
            </a:r>
          </a:p>
          <a:p>
            <a:pPr defTabSz="896111"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sz="1568"/>
          </a:p>
          <a:p>
            <a:pPr defTabSz="896111">
              <a:defRPr sz="1764" b="1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However</a:t>
            </a:r>
            <a:r>
              <a:rPr b="0"/>
              <a:t>, sunlight power absorbed by greenhouse gas </a:t>
            </a:r>
            <a:r>
              <a:t>eventually</a:t>
            </a:r>
            <a:r>
              <a:rPr b="0"/>
              <a:t> has to exit</a:t>
            </a:r>
          </a:p>
          <a:p>
            <a:pPr defTabSz="896111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b="0"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It should radiate out randomly in all directions, thus</a:t>
            </a:r>
          </a:p>
          <a:p>
            <a:pPr defTabSz="896111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Half re-radiates upward out into space, half re-radiates downward to earth</a:t>
            </a:r>
          </a:p>
          <a:p>
            <a:pPr defTabSz="896111"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Sun power to earth =  </a:t>
            </a:r>
            <a:r>
              <a:rPr sz="1568"/>
              <a:t>P</a:t>
            </a:r>
            <a:r>
              <a:rPr sz="1568" baseline="-25387"/>
              <a:t>sunlight </a:t>
            </a:r>
            <a:r>
              <a:rPr sz="1568"/>
              <a:t>(1 – </a:t>
            </a:r>
            <a:r>
              <a:rPr sz="1568" b="1">
                <a:solidFill>
                  <a:srgbClr val="FFCC00"/>
                </a:solidFill>
              </a:rPr>
              <a:t>½</a:t>
            </a:r>
            <a:r>
              <a:rPr sz="1568"/>
              <a:t> C3 x Rate</a:t>
            </a:r>
            <a:r>
              <a:rPr sz="1568" baseline="-25387"/>
              <a:t>added</a:t>
            </a:r>
            <a:r>
              <a:rPr sz="1568"/>
              <a:t> x Lifetime x Absorb</a:t>
            </a:r>
            <a:r>
              <a:rPr sz="1568" baseline="-25387"/>
              <a:t>sunlight</a:t>
            </a:r>
            <a:r>
              <a:rPr sz="1568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0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509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Some materials used in this class were developed under a National Science Foundation "Research Initiation Grant in Engineering Education" (RIGEE).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Other materials, including the WeCanFigureThisOut.org "Virtual Lab" science education website, were developed under even earlier NSF "Course, Curriculum and Laboratory Improvement" (CCLI) and "Nanoscience Undergraduate Education" (NUE) awards.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4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4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4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Copyright John C. Bean</a:t>
            </a:r>
            <a:r>
              <a:rPr u="sng"/>
              <a:t> </a:t>
            </a:r>
          </a:p>
          <a:p>
            <a:pPr algn="ctr">
              <a:defRPr sz="800" u="sng">
                <a:latin typeface="+mn-lt"/>
                <a:ea typeface="+mn-ea"/>
                <a:cs typeface="+mn-cs"/>
                <a:sym typeface="Arial"/>
              </a:defRPr>
            </a:pPr>
            <a:endParaRPr u="sng"/>
          </a:p>
          <a:p>
            <a:pPr algn="ctr">
              <a:spcBef>
                <a:spcPts val="200"/>
              </a:spcBef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 txBox="1"/>
          <p:nvPr/>
        </p:nvSpPr>
        <p:spPr>
          <a:xfrm>
            <a:off x="304800" y="65080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4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711200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Earth IR power radiated </a:t>
            </a:r>
            <a:r>
              <a:rPr b="1">
                <a:solidFill>
                  <a:srgbClr val="FFCC00"/>
                </a:solidFill>
              </a:rPr>
              <a:t>upward</a:t>
            </a:r>
            <a:r>
              <a:t> into outer space:</a:t>
            </a:r>
          </a:p>
        </p:txBody>
      </p:sp>
      <p:sp>
        <p:nvSpPr>
          <p:cNvPr id="14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27100"/>
            <a:ext cx="8915400" cy="539042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By just turning all of the arguments above on their heads, and we should have: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Earth power to space =  P</a:t>
            </a:r>
            <a:r>
              <a:rPr baseline="-25000"/>
              <a:t>earth </a:t>
            </a:r>
            <a:r>
              <a:t>(1 – </a:t>
            </a:r>
            <a:r>
              <a:rPr b="1">
                <a:solidFill>
                  <a:srgbClr val="FFCC00"/>
                </a:solidFill>
              </a:rPr>
              <a:t>½</a:t>
            </a:r>
            <a:r>
              <a:t> C4 x Rate</a:t>
            </a:r>
            <a:r>
              <a:rPr baseline="-25000"/>
              <a:t>added</a:t>
            </a:r>
            <a:r>
              <a:t> x Lifetime x Absorb</a:t>
            </a:r>
            <a:r>
              <a:rPr baseline="-25000"/>
              <a:t>earthlight</a:t>
            </a:r>
            <a:r>
              <a:t>)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Which, eventually, should balance last page's sun energy coming down to earth: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Sun power to earth =  P</a:t>
            </a:r>
            <a:r>
              <a:rPr baseline="-25000"/>
              <a:t>sunlight </a:t>
            </a:r>
            <a:r>
              <a:t>(1 – </a:t>
            </a:r>
            <a:r>
              <a:rPr b="1">
                <a:solidFill>
                  <a:srgbClr val="FFCC00"/>
                </a:solidFill>
              </a:rPr>
              <a:t>½</a:t>
            </a:r>
            <a:r>
              <a:t> C3 x Rate</a:t>
            </a:r>
            <a:r>
              <a:rPr baseline="-25000"/>
              <a:t>added</a:t>
            </a:r>
            <a:r>
              <a:t> x Lifetime x Absorb</a:t>
            </a:r>
            <a:r>
              <a:rPr baseline="-25000"/>
              <a:t>sunlight</a:t>
            </a:r>
            <a:r>
              <a:t>)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equate, solve for P</a:t>
            </a:r>
            <a:r>
              <a:rPr baseline="-25000"/>
              <a:t>earth</a:t>
            </a:r>
            <a:r>
              <a:t>, figure out what temperature would produce that power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What's so hard about this?  To expand our model we only seem to need: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- Conversion of earth's surface temperature to power emitted 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- Absorbance data for real greenhouse gases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- Concentration of real greenhouse gases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OR their rate of addition to </a:t>
            </a:r>
            <a:r>
              <a:rPr b="1"/>
              <a:t>and</a:t>
            </a:r>
            <a:r>
              <a:t> lifetime in the atmosphere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49" name="Rectangle 2"/>
          <p:cNvSpPr txBox="1">
            <a:spLocks noGrp="1"/>
          </p:cNvSpPr>
          <p:nvPr>
            <p:ph type="title"/>
          </p:nvPr>
        </p:nvSpPr>
        <p:spPr>
          <a:xfrm>
            <a:off x="304800" y="1778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Conversion of surface temperature to power emitted:</a:t>
            </a:r>
          </a:p>
        </p:txBody>
      </p:sp>
      <p:sp>
        <p:nvSpPr>
          <p:cNvPr id="15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27100"/>
            <a:ext cx="8915400" cy="541771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Radiation from any heated object can be approximated by a "</a:t>
            </a:r>
            <a:r>
              <a:rPr b="1"/>
              <a:t>blackbody</a:t>
            </a:r>
            <a:r>
              <a:t>"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Which assumes that objects have all sorts of oscillators (e.g., oscillating electrons)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Some oscillate slowly, some oscillate more quickly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Oscillation of electrons =&gt; </a:t>
            </a:r>
            <a:r>
              <a:rPr b="1">
                <a:solidFill>
                  <a:srgbClr val="FFCC00"/>
                </a:solidFill>
              </a:rPr>
              <a:t>emission</a:t>
            </a:r>
            <a:r>
              <a:t> of electromagnetic radiation ("light")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Slow oscillators =&gt; Low frequency (long wavelength) light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Fast oscillators =&gt; High frequency (short wavelength) light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these same oscillators can also </a:t>
            </a:r>
            <a:r>
              <a:rPr b="1">
                <a:solidFill>
                  <a:srgbClr val="FFCC00"/>
                </a:solidFill>
              </a:rPr>
              <a:t>absorb</a:t>
            </a:r>
            <a:r>
              <a:t> light, </a:t>
            </a:r>
            <a:r>
              <a:rPr b="1"/>
              <a:t>including each other's light</a:t>
            </a:r>
          </a:p>
          <a:p>
            <a:pPr algn="ctr">
              <a:defRPr sz="14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heat energy is </a:t>
            </a:r>
            <a:r>
              <a:rPr b="1"/>
              <a:t>shared around </a:t>
            </a:r>
            <a:r>
              <a:t>between these oscillators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Sharing =&gt; Final balance of light from slow vs. faster oscillators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Analysis of sharing + dose of quantum mechanics =&gt;</a:t>
            </a:r>
            <a:r>
              <a:rPr b="1"/>
              <a:t> "Blackbody Curve"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Blackbody Curves:</a:t>
            </a:r>
          </a:p>
        </p:txBody>
      </p:sp>
      <p:sp>
        <p:nvSpPr>
          <p:cNvPr id="153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609600"/>
            <a:ext cx="8763000" cy="25729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Planck's Blackbody Law:</a:t>
            </a:r>
          </a:p>
          <a:p>
            <a:pPr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FFCC00"/>
                </a:solidFill>
              </a:rPr>
              <a:t>Light Intensity (W/m</a:t>
            </a:r>
            <a:r>
              <a:rPr b="1" baseline="30000">
                <a:solidFill>
                  <a:srgbClr val="FFCC00"/>
                </a:solidFill>
              </a:rPr>
              <a:t>2</a:t>
            </a:r>
            <a:r>
              <a:rPr b="1">
                <a:solidFill>
                  <a:srgbClr val="FFCC00"/>
                </a:solidFill>
              </a:rPr>
              <a:t>-μm)= A / </a:t>
            </a:r>
            <a:r>
              <a:rPr>
                <a:solidFill>
                  <a:srgbClr val="FFCC00"/>
                </a:solidFill>
              </a:rPr>
              <a:t>λ</a:t>
            </a:r>
            <a:r>
              <a:rPr b="1" baseline="30000">
                <a:solidFill>
                  <a:srgbClr val="FFCC00"/>
                </a:solidFill>
              </a:rPr>
              <a:t>5 </a:t>
            </a:r>
            <a:r>
              <a:rPr b="1">
                <a:solidFill>
                  <a:srgbClr val="FFCC00"/>
                </a:solidFill>
              </a:rPr>
              <a:t>[e</a:t>
            </a:r>
            <a:r>
              <a:rPr b="1" baseline="30000">
                <a:solidFill>
                  <a:srgbClr val="FFCC00"/>
                </a:solidFill>
              </a:rPr>
              <a:t>B / </a:t>
            </a:r>
            <a:r>
              <a:rPr baseline="30000">
                <a:solidFill>
                  <a:srgbClr val="FFCC00"/>
                </a:solidFill>
              </a:rPr>
              <a:t>λ</a:t>
            </a:r>
            <a:r>
              <a:rPr b="1" baseline="30000">
                <a:solidFill>
                  <a:srgbClr val="FFCC00"/>
                </a:solidFill>
              </a:rPr>
              <a:t>T</a:t>
            </a:r>
            <a:r>
              <a:rPr b="1">
                <a:solidFill>
                  <a:srgbClr val="FFCC00"/>
                </a:solidFill>
              </a:rPr>
              <a:t>-1)</a:t>
            </a:r>
            <a:r>
              <a:rPr b="1"/>
              <a:t>	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 b="1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1600"/>
              <a:t>Where λ = Wavelength, 	T is temperature of the object (in °K)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A = 3.742 x 10</a:t>
            </a:r>
            <a:r>
              <a:rPr baseline="30000"/>
              <a:t>8</a:t>
            </a:r>
            <a:r>
              <a:t> W-μm</a:t>
            </a:r>
            <a:r>
              <a:rPr baseline="30000"/>
              <a:t>4</a:t>
            </a:r>
            <a:r>
              <a:t>/m</a:t>
            </a:r>
            <a:r>
              <a:rPr baseline="30000"/>
              <a:t>2</a:t>
            </a:r>
            <a:r>
              <a:t>	B = 1.44 x 10</a:t>
            </a:r>
            <a:r>
              <a:rPr baseline="30000"/>
              <a:t>4</a:t>
            </a:r>
            <a:r>
              <a:t> μm-K</a:t>
            </a:r>
            <a:endParaRPr sz="1800"/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 sz="18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Which generates curves like this for objects of different temperatures:</a:t>
            </a:r>
          </a:p>
        </p:txBody>
      </p:sp>
      <p:grpSp>
        <p:nvGrpSpPr>
          <p:cNvPr id="180" name="Group 31"/>
          <p:cNvGrpSpPr/>
          <p:nvPr/>
        </p:nvGrpSpPr>
        <p:grpSpPr>
          <a:xfrm>
            <a:off x="1143000" y="3217466"/>
            <a:ext cx="6629401" cy="3401498"/>
            <a:chOff x="0" y="0"/>
            <a:chExt cx="6629400" cy="3401497"/>
          </a:xfrm>
        </p:grpSpPr>
        <p:pic>
          <p:nvPicPr>
            <p:cNvPr id="154" name="Picture 1032" descr="Picture 10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759059" y="2798356"/>
              <a:ext cx="368083" cy="838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Freeform 6"/>
            <p:cNvSpPr/>
            <p:nvPr/>
          </p:nvSpPr>
          <p:spPr>
            <a:xfrm>
              <a:off x="958850" y="1652141"/>
              <a:ext cx="5251450" cy="8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0" y="21451"/>
                  </a:moveTo>
                  <a:cubicBezTo>
                    <a:pt x="298" y="21045"/>
                    <a:pt x="596" y="20638"/>
                    <a:pt x="862" y="19678"/>
                  </a:cubicBezTo>
                  <a:cubicBezTo>
                    <a:pt x="1127" y="18717"/>
                    <a:pt x="1384" y="17436"/>
                    <a:pt x="1593" y="15688"/>
                  </a:cubicBezTo>
                  <a:cubicBezTo>
                    <a:pt x="1802" y="13939"/>
                    <a:pt x="1955" y="10959"/>
                    <a:pt x="2116" y="9186"/>
                  </a:cubicBezTo>
                  <a:cubicBezTo>
                    <a:pt x="2277" y="7412"/>
                    <a:pt x="2372" y="6329"/>
                    <a:pt x="2560" y="5048"/>
                  </a:cubicBezTo>
                  <a:cubicBezTo>
                    <a:pt x="2747" y="3767"/>
                    <a:pt x="2973" y="2339"/>
                    <a:pt x="3239" y="1501"/>
                  </a:cubicBezTo>
                  <a:cubicBezTo>
                    <a:pt x="3504" y="664"/>
                    <a:pt x="3770" y="-149"/>
                    <a:pt x="4153" y="23"/>
                  </a:cubicBezTo>
                  <a:cubicBezTo>
                    <a:pt x="4536" y="196"/>
                    <a:pt x="4984" y="1206"/>
                    <a:pt x="5537" y="2536"/>
                  </a:cubicBezTo>
                  <a:cubicBezTo>
                    <a:pt x="6090" y="3866"/>
                    <a:pt x="6874" y="6378"/>
                    <a:pt x="7470" y="8003"/>
                  </a:cubicBezTo>
                  <a:cubicBezTo>
                    <a:pt x="8066" y="9629"/>
                    <a:pt x="8541" y="11156"/>
                    <a:pt x="9115" y="12289"/>
                  </a:cubicBezTo>
                  <a:cubicBezTo>
                    <a:pt x="9690" y="13422"/>
                    <a:pt x="10269" y="13964"/>
                    <a:pt x="10918" y="14801"/>
                  </a:cubicBezTo>
                  <a:cubicBezTo>
                    <a:pt x="11566" y="15638"/>
                    <a:pt x="12371" y="16698"/>
                    <a:pt x="13007" y="17313"/>
                  </a:cubicBezTo>
                  <a:cubicBezTo>
                    <a:pt x="13643" y="17929"/>
                    <a:pt x="14074" y="18101"/>
                    <a:pt x="14731" y="18495"/>
                  </a:cubicBezTo>
                  <a:cubicBezTo>
                    <a:pt x="15388" y="18890"/>
                    <a:pt x="15806" y="19382"/>
                    <a:pt x="16951" y="19678"/>
                  </a:cubicBezTo>
                  <a:cubicBezTo>
                    <a:pt x="18096" y="19973"/>
                    <a:pt x="21600" y="20269"/>
                    <a:pt x="21600" y="20269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Freeform 7"/>
            <p:cNvSpPr/>
            <p:nvPr/>
          </p:nvSpPr>
          <p:spPr>
            <a:xfrm>
              <a:off x="1168400" y="2242022"/>
              <a:ext cx="5054600" cy="30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0" y="21528"/>
                  </a:moveTo>
                  <a:cubicBezTo>
                    <a:pt x="629" y="18855"/>
                    <a:pt x="1257" y="16183"/>
                    <a:pt x="1764" y="13181"/>
                  </a:cubicBezTo>
                  <a:cubicBezTo>
                    <a:pt x="2270" y="10179"/>
                    <a:pt x="2605" y="5712"/>
                    <a:pt x="3039" y="3516"/>
                  </a:cubicBezTo>
                  <a:cubicBezTo>
                    <a:pt x="3473" y="1319"/>
                    <a:pt x="3844" y="74"/>
                    <a:pt x="4369" y="1"/>
                  </a:cubicBezTo>
                  <a:cubicBezTo>
                    <a:pt x="4893" y="-72"/>
                    <a:pt x="6187" y="3076"/>
                    <a:pt x="6187" y="3076"/>
                  </a:cubicBezTo>
                  <a:lnTo>
                    <a:pt x="8575" y="7909"/>
                  </a:lnTo>
                  <a:lnTo>
                    <a:pt x="11316" y="12742"/>
                  </a:lnTo>
                  <a:cubicBezTo>
                    <a:pt x="12130" y="13913"/>
                    <a:pt x="13459" y="14938"/>
                    <a:pt x="13459" y="14938"/>
                  </a:cubicBezTo>
                  <a:cubicBezTo>
                    <a:pt x="14477" y="15963"/>
                    <a:pt x="16064" y="18160"/>
                    <a:pt x="17421" y="18892"/>
                  </a:cubicBezTo>
                  <a:cubicBezTo>
                    <a:pt x="18778" y="19624"/>
                    <a:pt x="21600" y="19331"/>
                    <a:pt x="21600" y="19331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Freeform 8"/>
            <p:cNvSpPr/>
            <p:nvPr/>
          </p:nvSpPr>
          <p:spPr>
            <a:xfrm>
              <a:off x="1377950" y="2460604"/>
              <a:ext cx="4832351" cy="7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4" extrusionOk="0">
                  <a:moveTo>
                    <a:pt x="0" y="20824"/>
                  </a:moveTo>
                  <a:lnTo>
                    <a:pt x="2214" y="12408"/>
                  </a:lnTo>
                  <a:cubicBezTo>
                    <a:pt x="2976" y="9323"/>
                    <a:pt x="3799" y="4273"/>
                    <a:pt x="4570" y="2310"/>
                  </a:cubicBezTo>
                  <a:cubicBezTo>
                    <a:pt x="5341" y="346"/>
                    <a:pt x="5838" y="-776"/>
                    <a:pt x="6840" y="627"/>
                  </a:cubicBezTo>
                  <a:cubicBezTo>
                    <a:pt x="7843" y="2029"/>
                    <a:pt x="8988" y="8201"/>
                    <a:pt x="10587" y="10725"/>
                  </a:cubicBezTo>
                  <a:cubicBezTo>
                    <a:pt x="12186" y="13250"/>
                    <a:pt x="16434" y="15775"/>
                    <a:pt x="16434" y="15775"/>
                  </a:cubicBezTo>
                  <a:lnTo>
                    <a:pt x="21600" y="20824"/>
                  </a:ln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" name="Freeform 9"/>
            <p:cNvSpPr/>
            <p:nvPr/>
          </p:nvSpPr>
          <p:spPr>
            <a:xfrm>
              <a:off x="927100" y="273539"/>
              <a:ext cx="5337669" cy="225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08" extrusionOk="0">
                  <a:moveTo>
                    <a:pt x="0" y="21226"/>
                  </a:moveTo>
                  <a:cubicBezTo>
                    <a:pt x="165" y="21342"/>
                    <a:pt x="329" y="21458"/>
                    <a:pt x="506" y="20646"/>
                  </a:cubicBezTo>
                  <a:cubicBezTo>
                    <a:pt x="684" y="19834"/>
                    <a:pt x="865" y="18200"/>
                    <a:pt x="1063" y="16353"/>
                  </a:cubicBezTo>
                  <a:cubicBezTo>
                    <a:pt x="1262" y="14506"/>
                    <a:pt x="1494" y="11625"/>
                    <a:pt x="1696" y="9565"/>
                  </a:cubicBezTo>
                  <a:cubicBezTo>
                    <a:pt x="1899" y="7506"/>
                    <a:pt x="2080" y="5514"/>
                    <a:pt x="2279" y="3996"/>
                  </a:cubicBezTo>
                  <a:cubicBezTo>
                    <a:pt x="2477" y="2478"/>
                    <a:pt x="2650" y="1057"/>
                    <a:pt x="2886" y="457"/>
                  </a:cubicBezTo>
                  <a:cubicBezTo>
                    <a:pt x="3122" y="-142"/>
                    <a:pt x="3388" y="-142"/>
                    <a:pt x="3696" y="399"/>
                  </a:cubicBezTo>
                  <a:cubicBezTo>
                    <a:pt x="4004" y="941"/>
                    <a:pt x="4274" y="2150"/>
                    <a:pt x="4734" y="3706"/>
                  </a:cubicBezTo>
                  <a:cubicBezTo>
                    <a:pt x="5194" y="5263"/>
                    <a:pt x="5798" y="7854"/>
                    <a:pt x="6456" y="9739"/>
                  </a:cubicBezTo>
                  <a:cubicBezTo>
                    <a:pt x="7114" y="11625"/>
                    <a:pt x="8043" y="13762"/>
                    <a:pt x="8684" y="15019"/>
                  </a:cubicBezTo>
                  <a:cubicBezTo>
                    <a:pt x="9325" y="16276"/>
                    <a:pt x="9616" y="16585"/>
                    <a:pt x="10304" y="17281"/>
                  </a:cubicBezTo>
                  <a:cubicBezTo>
                    <a:pt x="10992" y="17977"/>
                    <a:pt x="12005" y="18722"/>
                    <a:pt x="12811" y="19196"/>
                  </a:cubicBezTo>
                  <a:cubicBezTo>
                    <a:pt x="13617" y="19669"/>
                    <a:pt x="14376" y="19911"/>
                    <a:pt x="15140" y="20124"/>
                  </a:cubicBezTo>
                  <a:cubicBezTo>
                    <a:pt x="15904" y="20336"/>
                    <a:pt x="17393" y="20472"/>
                    <a:pt x="17393" y="20472"/>
                  </a:cubicBezTo>
                  <a:lnTo>
                    <a:pt x="20988" y="20878"/>
                  </a:lnTo>
                  <a:cubicBezTo>
                    <a:pt x="21600" y="20946"/>
                    <a:pt x="21064" y="20878"/>
                    <a:pt x="21064" y="20878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" name="Straight Arrow Connector 10"/>
            <p:cNvSpPr/>
            <p:nvPr/>
          </p:nvSpPr>
          <p:spPr>
            <a:xfrm flipV="1">
              <a:off x="913605" y="162378"/>
              <a:ext cx="1589" cy="2355724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" name="Straight Arrow Connector 11"/>
            <p:cNvSpPr/>
            <p:nvPr/>
          </p:nvSpPr>
          <p:spPr>
            <a:xfrm flipV="1">
              <a:off x="907255" y="2518101"/>
              <a:ext cx="5722146" cy="19172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" name="Straight Connector 12"/>
            <p:cNvSpPr/>
            <p:nvPr/>
          </p:nvSpPr>
          <p:spPr>
            <a:xfrm flipH="1">
              <a:off x="913606" y="2518868"/>
              <a:ext cx="1589" cy="14723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Straight Connector 13"/>
            <p:cNvSpPr/>
            <p:nvPr/>
          </p:nvSpPr>
          <p:spPr>
            <a:xfrm flipH="1">
              <a:off x="1789112" y="2518101"/>
              <a:ext cx="1589" cy="14723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" name="Straight Connector 14"/>
            <p:cNvSpPr/>
            <p:nvPr/>
          </p:nvSpPr>
          <p:spPr>
            <a:xfrm flipH="1">
              <a:off x="2894012" y="2548774"/>
              <a:ext cx="1589" cy="14723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" name="Straight Connector 15"/>
            <p:cNvSpPr/>
            <p:nvPr/>
          </p:nvSpPr>
          <p:spPr>
            <a:xfrm flipH="1">
              <a:off x="4006850" y="2543406"/>
              <a:ext cx="1589" cy="14723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" name="Straight Connector 16"/>
            <p:cNvSpPr/>
            <p:nvPr/>
          </p:nvSpPr>
          <p:spPr>
            <a:xfrm flipH="1">
              <a:off x="5103812" y="2536505"/>
              <a:ext cx="1589" cy="14723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" name="Straight Connector 17"/>
            <p:cNvSpPr/>
            <p:nvPr/>
          </p:nvSpPr>
          <p:spPr>
            <a:xfrm flipH="1">
              <a:off x="6215062" y="2549541"/>
              <a:ext cx="1589" cy="14723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" name="TextBox 18"/>
            <p:cNvSpPr txBox="1"/>
            <p:nvPr/>
          </p:nvSpPr>
          <p:spPr>
            <a:xfrm>
              <a:off x="1371600" y="0"/>
              <a:ext cx="9144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6000°K</a:t>
              </a:r>
            </a:p>
          </p:txBody>
        </p:sp>
        <p:sp>
          <p:nvSpPr>
            <p:cNvPr id="168" name="TextBox 19"/>
            <p:cNvSpPr txBox="1"/>
            <p:nvPr/>
          </p:nvSpPr>
          <p:spPr>
            <a:xfrm>
              <a:off x="1600200" y="1340239"/>
              <a:ext cx="9144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5000°K</a:t>
              </a:r>
            </a:p>
          </p:txBody>
        </p:sp>
        <p:sp>
          <p:nvSpPr>
            <p:cNvPr id="169" name="TextBox 20"/>
            <p:cNvSpPr txBox="1"/>
            <p:nvPr/>
          </p:nvSpPr>
          <p:spPr>
            <a:xfrm>
              <a:off x="1676400" y="1929171"/>
              <a:ext cx="9144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4000°K</a:t>
              </a:r>
            </a:p>
          </p:txBody>
        </p:sp>
        <p:sp>
          <p:nvSpPr>
            <p:cNvPr id="170" name="TextBox 21"/>
            <p:cNvSpPr txBox="1"/>
            <p:nvPr/>
          </p:nvSpPr>
          <p:spPr>
            <a:xfrm>
              <a:off x="1905000" y="2233460"/>
              <a:ext cx="914400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3000°K</a:t>
              </a:r>
            </a:p>
          </p:txBody>
        </p:sp>
        <p:sp>
          <p:nvSpPr>
            <p:cNvPr id="171" name="TextBox 22"/>
            <p:cNvSpPr txBox="1"/>
            <p:nvPr/>
          </p:nvSpPr>
          <p:spPr>
            <a:xfrm>
              <a:off x="609600" y="2665333"/>
              <a:ext cx="6096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100</a:t>
              </a:r>
            </a:p>
          </p:txBody>
        </p:sp>
        <p:sp>
          <p:nvSpPr>
            <p:cNvPr id="172" name="TextBox 23"/>
            <p:cNvSpPr txBox="1"/>
            <p:nvPr/>
          </p:nvSpPr>
          <p:spPr>
            <a:xfrm>
              <a:off x="1447800" y="2665333"/>
              <a:ext cx="6096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500</a:t>
              </a:r>
            </a:p>
          </p:txBody>
        </p:sp>
        <p:sp>
          <p:nvSpPr>
            <p:cNvPr id="173" name="TextBox 24"/>
            <p:cNvSpPr txBox="1"/>
            <p:nvPr/>
          </p:nvSpPr>
          <p:spPr>
            <a:xfrm>
              <a:off x="2590800" y="2665333"/>
              <a:ext cx="6096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1000</a:t>
              </a:r>
            </a:p>
          </p:txBody>
        </p:sp>
        <p:sp>
          <p:nvSpPr>
            <p:cNvPr id="174" name="TextBox 25"/>
            <p:cNvSpPr txBox="1"/>
            <p:nvPr/>
          </p:nvSpPr>
          <p:spPr>
            <a:xfrm>
              <a:off x="3657600" y="2665333"/>
              <a:ext cx="6096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1500</a:t>
              </a:r>
            </a:p>
          </p:txBody>
        </p:sp>
        <p:sp>
          <p:nvSpPr>
            <p:cNvPr id="175" name="TextBox 26"/>
            <p:cNvSpPr txBox="1"/>
            <p:nvPr/>
          </p:nvSpPr>
          <p:spPr>
            <a:xfrm>
              <a:off x="4800600" y="2665333"/>
              <a:ext cx="6096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2000</a:t>
              </a:r>
            </a:p>
          </p:txBody>
        </p:sp>
        <p:sp>
          <p:nvSpPr>
            <p:cNvPr id="176" name="TextBox 27"/>
            <p:cNvSpPr txBox="1"/>
            <p:nvPr/>
          </p:nvSpPr>
          <p:spPr>
            <a:xfrm>
              <a:off x="5943600" y="2665333"/>
              <a:ext cx="6096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2500</a:t>
              </a:r>
            </a:p>
          </p:txBody>
        </p:sp>
        <p:sp>
          <p:nvSpPr>
            <p:cNvPr id="177" name="TextBox 28"/>
            <p:cNvSpPr txBox="1"/>
            <p:nvPr/>
          </p:nvSpPr>
          <p:spPr>
            <a:xfrm>
              <a:off x="3124200" y="3104157"/>
              <a:ext cx="16002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Wavelength (nm)</a:t>
              </a:r>
            </a:p>
          </p:txBody>
        </p:sp>
        <p:sp>
          <p:nvSpPr>
            <p:cNvPr id="178" name="TextBox 29"/>
            <p:cNvSpPr txBox="1"/>
            <p:nvPr/>
          </p:nvSpPr>
          <p:spPr>
            <a:xfrm>
              <a:off x="1363132" y="3074315"/>
              <a:ext cx="1143001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Visible</a:t>
              </a:r>
            </a:p>
          </p:txBody>
        </p:sp>
        <p:sp>
          <p:nvSpPr>
            <p:cNvPr id="179" name="TextBox 30"/>
            <p:cNvSpPr txBox="1"/>
            <p:nvPr/>
          </p:nvSpPr>
          <p:spPr>
            <a:xfrm>
              <a:off x="0" y="1125933"/>
              <a:ext cx="914400" cy="492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Light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400">
                  <a:solidFill>
                    <a:srgbClr val="FFCC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Power</a:t>
              </a:r>
            </a:p>
          </p:txBody>
        </p:sp>
      </p:grpSp>
      <p:sp>
        <p:nvSpPr>
          <p:cNvPr id="181" name="Rectangle 3"/>
          <p:cNvSpPr txBox="1"/>
          <p:nvPr/>
        </p:nvSpPr>
        <p:spPr>
          <a:xfrm>
            <a:off x="4800600" y="3886200"/>
            <a:ext cx="4038600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Note: A light bulb's </a:t>
            </a:r>
            <a:r>
              <a:rPr b="1"/>
              <a:t>color temperature </a:t>
            </a:r>
            <a:r>
              <a:t>refers to the shape of one such curve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155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43F8F5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 Bold"/>
            <a:ea typeface="Tahoma Bold"/>
            <a:cs typeface="Tahoma Bold"/>
            <a:sym typeface="Tahom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 Bold"/>
            <a:ea typeface="Tahoma Bold"/>
            <a:cs typeface="Tahoma Bold"/>
            <a:sym typeface="Tahom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 Bold"/>
            <a:ea typeface="Tahoma Bold"/>
            <a:cs typeface="Tahoma Bold"/>
            <a:sym typeface="Tahom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 Bold"/>
            <a:ea typeface="Tahoma Bold"/>
            <a:cs typeface="Tahoma Bold"/>
            <a:sym typeface="Tahom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8677</Words>
  <Application>Microsoft Macintosh PowerPoint</Application>
  <PresentationFormat>On-screen Show (4:3)</PresentationFormat>
  <Paragraphs>1178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Symbol</vt:lpstr>
      <vt:lpstr>Tahoma</vt:lpstr>
      <vt:lpstr>Tahoma Bold</vt:lpstr>
      <vt:lpstr>Tahotahomama (Body)</vt:lpstr>
      <vt:lpstr>Lecture 1 - What is Nanoscience</vt:lpstr>
      <vt:lpstr>Greenhouse Effect, Carbon Footprints and Sequestration</vt:lpstr>
      <vt:lpstr>Greenhouse Effect, Carbon Footprints and Sequestration</vt:lpstr>
      <vt:lpstr>Common explanations of the greenhouse effect can be very incomplete</vt:lpstr>
      <vt:lpstr>To clarify our model, simplify our model:</vt:lpstr>
      <vt:lpstr>We would also need to know:</vt:lpstr>
      <vt:lpstr>Sun power flow downward through the atmosphere:</vt:lpstr>
      <vt:lpstr>Earth IR power radiated upward into outer space:</vt:lpstr>
      <vt:lpstr>Conversion of surface temperature to power emitted:</vt:lpstr>
      <vt:lpstr>Blackbody Curves:</vt:lpstr>
      <vt:lpstr>Characteristics of which:</vt:lpstr>
      <vt:lpstr>Implications for our model:</vt:lpstr>
      <vt:lpstr>To see how we could solve for Tearth , really simplify:</vt:lpstr>
      <vt:lpstr>Or we could use a more realistic geometry:</vt:lpstr>
      <vt:lpstr>But that's getting ahead of ourselves, we still need more input data:</vt:lpstr>
      <vt:lpstr>To model possibly changing greenhouse gas concentrations:</vt:lpstr>
      <vt:lpstr>Bringing me to data on real greenhouse gas absorbances</vt:lpstr>
      <vt:lpstr>Implying:</vt:lpstr>
      <vt:lpstr>CUMULATIVE blocking effect:</vt:lpstr>
      <vt:lpstr>Cumulative effect of added gases on earth's heat loss window:</vt:lpstr>
      <vt:lpstr>This explains the difficulty in predicting the impact of a given gas</vt:lpstr>
      <vt:lpstr>Another way of looking at this is "Global Warming Potential"</vt:lpstr>
      <vt:lpstr>Yielding assessments of relative greenhouse impact</vt:lpstr>
      <vt:lpstr>FULL effect of each gas is tabulated in IPCC's "radiative forcings"</vt:lpstr>
      <vt:lpstr>So we now understand need for hugely complex computer models:</vt:lpstr>
      <vt:lpstr>To alter projected trends    We will have to reduce greenhouse effects   Which will require reduction in following carbon footprints:</vt:lpstr>
      <vt:lpstr>Worldwide annual greenhouse gas emissions in 1990's (in M-ton):</vt:lpstr>
      <vt:lpstr>EPA Inventory of US Greenhouse Gas Emissions and Sinks (1990-2012)  (in million metric tons CO2 equivalent)</vt:lpstr>
      <vt:lpstr>(continuing on to methane and nitrous oxide data)</vt:lpstr>
      <vt:lpstr>A note/digression about disappearing EPA Data</vt:lpstr>
      <vt:lpstr>Accessing that EPA Public Affairs Office link:</vt:lpstr>
      <vt:lpstr>At the top of both preceding lists: Carbon footprint of power plants</vt:lpstr>
      <vt:lpstr>But US power plant emissions (gm/kW-h of electricity produced) =</vt:lpstr>
      <vt:lpstr>Depends on how much of that heat is converted into electrical energy:</vt:lpstr>
      <vt:lpstr>Next biggest carbon production footprint = Cement production</vt:lpstr>
      <vt:lpstr>What is concrete?</vt:lpstr>
      <vt:lpstr>Concrete's Carbon Footprint:</vt:lpstr>
      <vt:lpstr>Putting concrete's carbon footprint into an energy perspective:</vt:lpstr>
      <vt:lpstr>Repeating that calculation for hydroelectric dams:</vt:lpstr>
      <vt:lpstr>Finally, using those ratios to calculate carbon footprints:</vt:lpstr>
      <vt:lpstr>Comparing carbon footprint of different types of existing U.S. power plants:</vt:lpstr>
      <vt:lpstr>Comparing carbon footprint for each kW-hour of power you consume:</vt:lpstr>
      <vt:lpstr>How can this be, given nuclear and hydro's "heavy" use of concrete?</vt:lpstr>
      <vt:lpstr>Preceding was an example of life cycle analysis (LCA)</vt:lpstr>
      <vt:lpstr>LCA’s also raise doubts about another green technology: Electric Cars</vt:lpstr>
      <vt:lpstr>Second LCA criticism of electric cars:</vt:lpstr>
      <vt:lpstr>With combined LCA issues leading to reports such as these:</vt:lpstr>
      <vt:lpstr>The most credible major study of electric cars I’ve found: </vt:lpstr>
      <vt:lpstr>Conclusions of this national academies report:</vt:lpstr>
      <vt:lpstr>Leading, finally, to the topic of carbon sequestration</vt:lpstr>
      <vt:lpstr>But sequestration will be made a lot HARDER by:</vt:lpstr>
      <vt:lpstr>But aren't they already successfully sequestering CO2?</vt:lpstr>
      <vt:lpstr>Suggested CO2 sequestration techniques:</vt:lpstr>
      <vt:lpstr>PowerPoint Presentation</vt:lpstr>
      <vt:lpstr>The estimates on ECBM carbon sequestration:</vt:lpstr>
      <vt:lpstr>PowerPoint Presentation</vt:lpstr>
      <vt:lpstr>PowerPoint Presentation</vt:lpstr>
      <vt:lpstr>PowerPoint Presentation</vt:lpstr>
      <vt:lpstr>A more acceptable alternative?</vt:lpstr>
      <vt:lpstr>My bottom line take on current carbon sequestration ideas?</vt:lpstr>
      <vt:lpstr>Credits /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 Effect, Carbon Footprints and Sequestration</dc:title>
  <cp:lastModifiedBy>John Bean</cp:lastModifiedBy>
  <cp:revision>1</cp:revision>
  <dcterms:modified xsi:type="dcterms:W3CDTF">2021-02-25T16:14:41Z</dcterms:modified>
</cp:coreProperties>
</file>